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av" ContentType="audio/x-wav"/>
  <Default Extension="gif" ContentType="image/gif"/>
  <Default Extension="vml" ContentType="application/vnd.openxmlformats-officedocument.vmlDrawing"/>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58" r:id="rId3"/>
    <p:sldId id="259" r:id="rId4"/>
    <p:sldId id="274" r:id="rId5"/>
    <p:sldId id="272" r:id="rId6"/>
    <p:sldId id="273" r:id="rId7"/>
    <p:sldId id="263" r:id="rId8"/>
    <p:sldId id="264" r:id="rId9"/>
    <p:sldId id="275" r:id="rId10"/>
    <p:sldId id="276" r:id="rId11"/>
    <p:sldId id="267" r:id="rId12"/>
    <p:sldId id="277" r:id="rId13"/>
    <p:sldId id="278" r:id="rId14"/>
    <p:sldId id="279" r:id="rId15"/>
    <p:sldId id="280" r:id="rId16"/>
    <p:sldId id="269" r:id="rId17"/>
    <p:sldId id="281" r:id="rId18"/>
    <p:sldId id="282" r:id="rId19"/>
    <p:sldId id="283" r:id="rId20"/>
    <p:sldId id="284" r:id="rId21"/>
    <p:sldId id="268" r:id="rId22"/>
    <p:sldId id="285" r:id="rId23"/>
    <p:sldId id="286" r:id="rId24"/>
    <p:sldId id="287" r:id="rId25"/>
    <p:sldId id="288" r:id="rId26"/>
    <p:sldId id="289" r:id="rId27"/>
    <p:sldId id="290" r:id="rId28"/>
    <p:sldId id="291" r:id="rId29"/>
    <p:sldId id="271" r:id="rId30"/>
  </p:sldIdLst>
  <p:sldSz cx="12192000" cy="6858000"/>
  <p:notesSz cx="6858000" cy="9144000"/>
  <p:custDataLst>
    <p:tags r:id="rId32"/>
  </p:custData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Nhấn mạnh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34" autoAdjust="0"/>
    <p:restoredTop sz="94660"/>
  </p:normalViewPr>
  <p:slideViewPr>
    <p:cSldViewPr snapToGrid="0">
      <p:cViewPr varScale="1">
        <p:scale>
          <a:sx n="75" d="100"/>
          <a:sy n="75" d="100"/>
        </p:scale>
        <p:origin x="40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ầu trang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Chỗ dành sẵn cho Ngày tháng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164398-4ED8-4C67-9675-4009C1BA0B9A}" type="datetimeFigureOut">
              <a:rPr lang="vi-VN" smtClean="0"/>
              <a:t>11/10/2021</a:t>
            </a:fld>
            <a:endParaRPr lang="vi-VN"/>
          </a:p>
        </p:txBody>
      </p:sp>
      <p:sp>
        <p:nvSpPr>
          <p:cNvPr id="4" name="Chỗ dành sẵn cho Hình ảnh của Bản chiế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Chỗ dành sẵn cho Ghi ch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6" name="Chỗ dành sẵn cho Chân trang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Chỗ dành sẵn cho Số hiệu Bản chiế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571BC-F34A-4FAB-ADF1-72E173666C63}" type="slidenum">
              <a:rPr lang="vi-VN" smtClean="0"/>
              <a:t>‹#›</a:t>
            </a:fld>
            <a:endParaRPr lang="vi-VN"/>
          </a:p>
        </p:txBody>
      </p:sp>
    </p:spTree>
    <p:extLst>
      <p:ext uri="{BB962C8B-B14F-4D97-AF65-F5344CB8AC3E}">
        <p14:creationId xmlns:p14="http://schemas.microsoft.com/office/powerpoint/2010/main" val="3854760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vi-VN" smtClean="0">
              <a:latin typeface="Arial" panose="020B0604020202020204" pitchFamily="34" charset="0"/>
            </a:endParaRPr>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fld id="{335B235D-6BD0-4FBB-9609-411BD203D262}" type="slidenum">
              <a:rPr lang="en-US" altLang="en-US" smtClean="0">
                <a:latin typeface="Arial" panose="020B0604020202020204" pitchFamily="34" charset="0"/>
              </a:rPr>
              <a:pPr/>
              <a:t>7</a:t>
            </a:fld>
            <a:endParaRPr lang="en-US" altLang="en-US" smtClean="0">
              <a:latin typeface="Arial" panose="020B0604020202020204" pitchFamily="34" charset="0"/>
            </a:endParaRPr>
          </a:p>
        </p:txBody>
      </p:sp>
    </p:spTree>
    <p:extLst>
      <p:ext uri="{BB962C8B-B14F-4D97-AF65-F5344CB8AC3E}">
        <p14:creationId xmlns:p14="http://schemas.microsoft.com/office/powerpoint/2010/main" val="3148749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vi-VN" smtClean="0">
              <a:latin typeface="Arial" panose="020B0604020202020204" pitchFamily="34" charset="0"/>
            </a:endParaRPr>
          </a:p>
        </p:txBody>
      </p:sp>
      <p:sp>
        <p:nvSpPr>
          <p:cNvPr id="11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fld id="{A8484CAF-4FB9-4609-B190-389C0173700A}" type="slidenum">
              <a:rPr lang="en-US" altLang="en-US" smtClean="0">
                <a:latin typeface="Arial" panose="020B0604020202020204" pitchFamily="34" charset="0"/>
              </a:rPr>
              <a:pPr/>
              <a:t>8</a:t>
            </a:fld>
            <a:endParaRPr lang="en-US" altLang="en-US" smtClean="0">
              <a:latin typeface="Arial" panose="020B0604020202020204" pitchFamily="34" charset="0"/>
            </a:endParaRPr>
          </a:p>
        </p:txBody>
      </p:sp>
    </p:spTree>
    <p:extLst>
      <p:ext uri="{BB962C8B-B14F-4D97-AF65-F5344CB8AC3E}">
        <p14:creationId xmlns:p14="http://schemas.microsoft.com/office/powerpoint/2010/main" val="2452189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p:cNvSpPr>
            <a:spLocks noGrp="1"/>
          </p:cNvSpPr>
          <p:nvPr>
            <p:ph type="ctrTitle"/>
          </p:nvPr>
        </p:nvSpPr>
        <p:spPr>
          <a:xfrm>
            <a:off x="1524000" y="1122363"/>
            <a:ext cx="9144000" cy="2387600"/>
          </a:xfrm>
        </p:spPr>
        <p:txBody>
          <a:bodyPr anchor="b"/>
          <a:lstStyle>
            <a:lvl1pPr algn="ctr">
              <a:defRPr sz="6000"/>
            </a:lvl1pPr>
          </a:lstStyle>
          <a:p>
            <a:r>
              <a:rPr lang="vi-VN" smtClean="0"/>
              <a:t>Bấm để sửa kiểu tiêu đề Bản cái</a:t>
            </a:r>
            <a:endParaRPr lang="vi-VN"/>
          </a:p>
        </p:txBody>
      </p:sp>
      <p:sp>
        <p:nvSpPr>
          <p:cNvPr id="3" name="Tiêu đề phụ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smtClean="0"/>
              <a:t>Bấm &amp; sửa kiểu phụ đề của Bản chính</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69745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2_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idx="1"/>
          </p:nvPr>
        </p:nvSpPr>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335675862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_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idx="1"/>
          </p:nvPr>
        </p:nvSpPr>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192450559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p:cNvSpPr>
            <a:spLocks noGrp="1"/>
          </p:cNvSpPr>
          <p:nvPr>
            <p:ph type="title"/>
          </p:nvPr>
        </p:nvSpPr>
        <p:spPr>
          <a:xfrm>
            <a:off x="831850" y="1709738"/>
            <a:ext cx="10515600" cy="2852737"/>
          </a:xfrm>
        </p:spPr>
        <p:txBody>
          <a:bodyPr anchor="b"/>
          <a:lstStyle>
            <a:lvl1pPr>
              <a:defRPr sz="6000"/>
            </a:lvl1pPr>
          </a:lstStyle>
          <a:p>
            <a:r>
              <a:rPr lang="vi-VN" smtClean="0"/>
              <a:t>Bấm để sửa kiểu tiêu đề Bản cái</a:t>
            </a:r>
            <a:endParaRPr lang="vi-VN"/>
          </a:p>
        </p:txBody>
      </p:sp>
      <p:sp>
        <p:nvSpPr>
          <p:cNvPr id="3" name="Chỗ dành sẵn cho Văn bản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smtClean="0"/>
              <a:t>Bấm để sửa kiểu văn bản Bản cái</a:t>
            </a:r>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3122331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sz="half" idx="1"/>
          </p:nvPr>
        </p:nvSpPr>
        <p:spPr>
          <a:xfrm>
            <a:off x="838200" y="1825625"/>
            <a:ext cx="5181600" cy="4351338"/>
          </a:xfrm>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ội dung 3"/>
          <p:cNvSpPr>
            <a:spLocks noGrp="1"/>
          </p:cNvSpPr>
          <p:nvPr>
            <p:ph sz="half" idx="2"/>
          </p:nvPr>
        </p:nvSpPr>
        <p:spPr>
          <a:xfrm>
            <a:off x="6172200" y="1825625"/>
            <a:ext cx="5181600" cy="4351338"/>
          </a:xfrm>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5" name="Chỗ dành sẵn cho Ngày tháng 4"/>
          <p:cNvSpPr>
            <a:spLocks noGrp="1"/>
          </p:cNvSpPr>
          <p:nvPr>
            <p:ph type="dt" sz="half" idx="10"/>
          </p:nvPr>
        </p:nvSpPr>
        <p:spPr/>
        <p:txBody>
          <a:bodyPr/>
          <a:lstStyle/>
          <a:p>
            <a:fld id="{F0F0A94A-D85D-48E2-AC52-CC1981E9A9DE}" type="datetimeFigureOut">
              <a:rPr lang="vi-VN" smtClean="0"/>
              <a:t>11/10/2021</a:t>
            </a:fld>
            <a:endParaRPr lang="vi-VN"/>
          </a:p>
        </p:txBody>
      </p:sp>
      <p:sp>
        <p:nvSpPr>
          <p:cNvPr id="6" name="Chỗ dành sẵn cho Chân trang 5"/>
          <p:cNvSpPr>
            <a:spLocks noGrp="1"/>
          </p:cNvSpPr>
          <p:nvPr>
            <p:ph type="ftr" sz="quarter" idx="11"/>
          </p:nvPr>
        </p:nvSpPr>
        <p:spPr/>
        <p:txBody>
          <a:bodyPr/>
          <a:lstStyle/>
          <a:p>
            <a:endParaRPr lang="vi-VN"/>
          </a:p>
        </p:txBody>
      </p:sp>
      <p:sp>
        <p:nvSpPr>
          <p:cNvPr id="7" name="Chỗ dành sẵn cho Số hiệu Bản chiếu 6"/>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5252014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p:cNvSpPr>
            <a:spLocks noGrp="1"/>
          </p:cNvSpPr>
          <p:nvPr>
            <p:ph type="title"/>
          </p:nvPr>
        </p:nvSpPr>
        <p:spPr>
          <a:xfrm>
            <a:off x="839788" y="365125"/>
            <a:ext cx="10515600" cy="1325563"/>
          </a:xfrm>
        </p:spPr>
        <p:txBody>
          <a:bodyPr/>
          <a:lstStyle/>
          <a:p>
            <a:r>
              <a:rPr lang="vi-VN" smtClean="0"/>
              <a:t>Bấm để sửa kiểu tiêu đề Bản cái</a:t>
            </a:r>
            <a:endParaRPr lang="vi-VN"/>
          </a:p>
        </p:txBody>
      </p:sp>
      <p:sp>
        <p:nvSpPr>
          <p:cNvPr id="3" name="Chỗ dành sẵn cho Văn bản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để sửa kiểu văn bản Bản cái</a:t>
            </a:r>
          </a:p>
        </p:txBody>
      </p:sp>
      <p:sp>
        <p:nvSpPr>
          <p:cNvPr id="4" name="Chỗ dành sẵn cho Nội dung 3"/>
          <p:cNvSpPr>
            <a:spLocks noGrp="1"/>
          </p:cNvSpPr>
          <p:nvPr>
            <p:ph sz="half" idx="2"/>
          </p:nvPr>
        </p:nvSpPr>
        <p:spPr>
          <a:xfrm>
            <a:off x="839788" y="2505075"/>
            <a:ext cx="5157787" cy="3684588"/>
          </a:xfrm>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5" name="Chỗ dành sẵn cho Văn bản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để sửa kiểu văn bản Bản cái</a:t>
            </a:r>
          </a:p>
        </p:txBody>
      </p:sp>
      <p:sp>
        <p:nvSpPr>
          <p:cNvPr id="6" name="Chỗ dành sẵn cho Nội dung 5"/>
          <p:cNvSpPr>
            <a:spLocks noGrp="1"/>
          </p:cNvSpPr>
          <p:nvPr>
            <p:ph sz="quarter" idx="4"/>
          </p:nvPr>
        </p:nvSpPr>
        <p:spPr>
          <a:xfrm>
            <a:off x="6172200" y="2505075"/>
            <a:ext cx="5183188" cy="3684588"/>
          </a:xfrm>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7" name="Chỗ dành sẵn cho Ngày tháng 6"/>
          <p:cNvSpPr>
            <a:spLocks noGrp="1"/>
          </p:cNvSpPr>
          <p:nvPr>
            <p:ph type="dt" sz="half" idx="10"/>
          </p:nvPr>
        </p:nvSpPr>
        <p:spPr/>
        <p:txBody>
          <a:bodyPr/>
          <a:lstStyle/>
          <a:p>
            <a:fld id="{F0F0A94A-D85D-48E2-AC52-CC1981E9A9DE}" type="datetimeFigureOut">
              <a:rPr lang="vi-VN" smtClean="0"/>
              <a:t>11/10/2021</a:t>
            </a:fld>
            <a:endParaRPr lang="vi-VN"/>
          </a:p>
        </p:txBody>
      </p:sp>
      <p:sp>
        <p:nvSpPr>
          <p:cNvPr id="8" name="Chỗ dành sẵn cho Chân trang 7"/>
          <p:cNvSpPr>
            <a:spLocks noGrp="1"/>
          </p:cNvSpPr>
          <p:nvPr>
            <p:ph type="ftr" sz="quarter" idx="11"/>
          </p:nvPr>
        </p:nvSpPr>
        <p:spPr/>
        <p:txBody>
          <a:bodyPr/>
          <a:lstStyle/>
          <a:p>
            <a:endParaRPr lang="vi-VN"/>
          </a:p>
        </p:txBody>
      </p:sp>
      <p:sp>
        <p:nvSpPr>
          <p:cNvPr id="9" name="Chỗ dành sẵn cho Số hiệu Bản chiếu 8"/>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2356595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gày tháng 2"/>
          <p:cNvSpPr>
            <a:spLocks noGrp="1"/>
          </p:cNvSpPr>
          <p:nvPr>
            <p:ph type="dt" sz="half" idx="10"/>
          </p:nvPr>
        </p:nvSpPr>
        <p:spPr/>
        <p:txBody>
          <a:bodyPr/>
          <a:lstStyle/>
          <a:p>
            <a:fld id="{F0F0A94A-D85D-48E2-AC52-CC1981E9A9DE}" type="datetimeFigureOut">
              <a:rPr lang="vi-VN" smtClean="0"/>
              <a:t>11/10/2021</a:t>
            </a:fld>
            <a:endParaRPr lang="vi-VN"/>
          </a:p>
        </p:txBody>
      </p:sp>
      <p:sp>
        <p:nvSpPr>
          <p:cNvPr id="4" name="Chỗ dành sẵn cho Chân trang 3"/>
          <p:cNvSpPr>
            <a:spLocks noGrp="1"/>
          </p:cNvSpPr>
          <p:nvPr>
            <p:ph type="ftr" sz="quarter" idx="11"/>
          </p:nvPr>
        </p:nvSpPr>
        <p:spPr/>
        <p:txBody>
          <a:bodyPr/>
          <a:lstStyle/>
          <a:p>
            <a:endParaRPr lang="vi-VN"/>
          </a:p>
        </p:txBody>
      </p:sp>
      <p:sp>
        <p:nvSpPr>
          <p:cNvPr id="5" name="Chỗ dành sẵn cho Số hiệu Bản chiếu 4"/>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37491898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p:cNvSpPr>
            <a:spLocks noGrp="1"/>
          </p:cNvSpPr>
          <p:nvPr>
            <p:ph type="dt" sz="half" idx="10"/>
          </p:nvPr>
        </p:nvSpPr>
        <p:spPr/>
        <p:txBody>
          <a:bodyPr/>
          <a:lstStyle/>
          <a:p>
            <a:fld id="{F0F0A94A-D85D-48E2-AC52-CC1981E9A9DE}" type="datetimeFigureOut">
              <a:rPr lang="vi-VN" smtClean="0"/>
              <a:t>11/10/2021</a:t>
            </a:fld>
            <a:endParaRPr lang="vi-VN"/>
          </a:p>
        </p:txBody>
      </p:sp>
      <p:sp>
        <p:nvSpPr>
          <p:cNvPr id="3" name="Chỗ dành sẵn cho Chân trang 2"/>
          <p:cNvSpPr>
            <a:spLocks noGrp="1"/>
          </p:cNvSpPr>
          <p:nvPr>
            <p:ph type="ftr" sz="quarter" idx="11"/>
          </p:nvPr>
        </p:nvSpPr>
        <p:spPr/>
        <p:txBody>
          <a:bodyPr/>
          <a:lstStyle/>
          <a:p>
            <a:endParaRPr lang="vi-VN"/>
          </a:p>
        </p:txBody>
      </p:sp>
      <p:sp>
        <p:nvSpPr>
          <p:cNvPr id="4" name="Chỗ dành sẵn cho Số hiệu Bản chiếu 3"/>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42231704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p:cNvSpPr>
            <a:spLocks noGrp="1"/>
          </p:cNvSpPr>
          <p:nvPr>
            <p:ph type="title"/>
          </p:nvPr>
        </p:nvSpPr>
        <p:spPr>
          <a:xfrm>
            <a:off x="839788" y="457200"/>
            <a:ext cx="3932237" cy="1600200"/>
          </a:xfrm>
        </p:spPr>
        <p:txBody>
          <a:bodyPr anchor="b"/>
          <a:lstStyle>
            <a:lvl1pPr>
              <a:defRPr sz="3200"/>
            </a:lvl1pPr>
          </a:lstStyle>
          <a:p>
            <a:r>
              <a:rPr lang="vi-VN" smtClean="0"/>
              <a:t>Bấm để sửa kiểu tiêu đề Bản cái</a:t>
            </a:r>
            <a:endParaRPr lang="vi-VN"/>
          </a:p>
        </p:txBody>
      </p:sp>
      <p:sp>
        <p:nvSpPr>
          <p:cNvPr id="3" name="Chỗ dành sẵn cho Nội dung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Văn bản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smtClean="0"/>
              <a:t>Bấm để sửa kiểu văn bản Bản cái</a:t>
            </a:r>
          </a:p>
        </p:txBody>
      </p:sp>
      <p:sp>
        <p:nvSpPr>
          <p:cNvPr id="5" name="Chỗ dành sẵn cho Ngày tháng 4"/>
          <p:cNvSpPr>
            <a:spLocks noGrp="1"/>
          </p:cNvSpPr>
          <p:nvPr>
            <p:ph type="dt" sz="half" idx="10"/>
          </p:nvPr>
        </p:nvSpPr>
        <p:spPr/>
        <p:txBody>
          <a:bodyPr/>
          <a:lstStyle/>
          <a:p>
            <a:fld id="{F0F0A94A-D85D-48E2-AC52-CC1981E9A9DE}" type="datetimeFigureOut">
              <a:rPr lang="vi-VN" smtClean="0"/>
              <a:t>11/10/2021</a:t>
            </a:fld>
            <a:endParaRPr lang="vi-VN"/>
          </a:p>
        </p:txBody>
      </p:sp>
      <p:sp>
        <p:nvSpPr>
          <p:cNvPr id="6" name="Chỗ dành sẵn cho Chân trang 5"/>
          <p:cNvSpPr>
            <a:spLocks noGrp="1"/>
          </p:cNvSpPr>
          <p:nvPr>
            <p:ph type="ftr" sz="quarter" idx="11"/>
          </p:nvPr>
        </p:nvSpPr>
        <p:spPr/>
        <p:txBody>
          <a:bodyPr/>
          <a:lstStyle/>
          <a:p>
            <a:endParaRPr lang="vi-VN"/>
          </a:p>
        </p:txBody>
      </p:sp>
      <p:sp>
        <p:nvSpPr>
          <p:cNvPr id="7" name="Chỗ dành sẵn cho Số hiệu Bản chiếu 6"/>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42632055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p:cNvSpPr>
            <a:spLocks noGrp="1"/>
          </p:cNvSpPr>
          <p:nvPr>
            <p:ph type="title"/>
          </p:nvPr>
        </p:nvSpPr>
        <p:spPr>
          <a:xfrm>
            <a:off x="839788" y="457200"/>
            <a:ext cx="3932237" cy="1600200"/>
          </a:xfrm>
        </p:spPr>
        <p:txBody>
          <a:bodyPr anchor="b"/>
          <a:lstStyle>
            <a:lvl1pPr>
              <a:defRPr sz="3200"/>
            </a:lvl1pPr>
          </a:lstStyle>
          <a:p>
            <a:r>
              <a:rPr lang="vi-VN" smtClean="0"/>
              <a:t>Bấm để sửa kiểu tiêu đề Bản cái</a:t>
            </a:r>
            <a:endParaRPr lang="vi-VN"/>
          </a:p>
        </p:txBody>
      </p:sp>
      <p:sp>
        <p:nvSpPr>
          <p:cNvPr id="3" name="Chỗ dành sẵn cho Hình ảnh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Chỗ dành sẵn cho Văn bản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smtClean="0"/>
              <a:t>Bấm để sửa kiểu văn bản Bản cái</a:t>
            </a:r>
          </a:p>
        </p:txBody>
      </p:sp>
      <p:sp>
        <p:nvSpPr>
          <p:cNvPr id="5" name="Chỗ dành sẵn cho Ngày tháng 4"/>
          <p:cNvSpPr>
            <a:spLocks noGrp="1"/>
          </p:cNvSpPr>
          <p:nvPr>
            <p:ph type="dt" sz="half" idx="10"/>
          </p:nvPr>
        </p:nvSpPr>
        <p:spPr/>
        <p:txBody>
          <a:bodyPr/>
          <a:lstStyle/>
          <a:p>
            <a:fld id="{F0F0A94A-D85D-48E2-AC52-CC1981E9A9DE}" type="datetimeFigureOut">
              <a:rPr lang="vi-VN" smtClean="0"/>
              <a:t>11/10/2021</a:t>
            </a:fld>
            <a:endParaRPr lang="vi-VN"/>
          </a:p>
        </p:txBody>
      </p:sp>
      <p:sp>
        <p:nvSpPr>
          <p:cNvPr id="6" name="Chỗ dành sẵn cho Chân trang 5"/>
          <p:cNvSpPr>
            <a:spLocks noGrp="1"/>
          </p:cNvSpPr>
          <p:nvPr>
            <p:ph type="ftr" sz="quarter" idx="11"/>
          </p:nvPr>
        </p:nvSpPr>
        <p:spPr/>
        <p:txBody>
          <a:bodyPr/>
          <a:lstStyle/>
          <a:p>
            <a:endParaRPr lang="vi-VN"/>
          </a:p>
        </p:txBody>
      </p:sp>
      <p:sp>
        <p:nvSpPr>
          <p:cNvPr id="7" name="Chỗ dành sẵn cho Số hiệu Bản chiếu 6"/>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11202639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êu đề và Văn bản Dọc">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Văn bản Dọc 2"/>
          <p:cNvSpPr>
            <a:spLocks noGrp="1"/>
          </p:cNvSpPr>
          <p:nvPr>
            <p:ph type="body" orient="vert" idx="1"/>
          </p:nvPr>
        </p:nvSpPr>
        <p:spPr/>
        <p:txBody>
          <a:bodyPr vert="eaVert"/>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1510160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idx="1"/>
          </p:nvPr>
        </p:nvSpPr>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154309268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Tiêu đề Dọc và Văn bản">
    <p:spTree>
      <p:nvGrpSpPr>
        <p:cNvPr id="1" name=""/>
        <p:cNvGrpSpPr/>
        <p:nvPr/>
      </p:nvGrpSpPr>
      <p:grpSpPr>
        <a:xfrm>
          <a:off x="0" y="0"/>
          <a:ext cx="0" cy="0"/>
          <a:chOff x="0" y="0"/>
          <a:chExt cx="0" cy="0"/>
        </a:xfrm>
      </p:grpSpPr>
      <p:sp>
        <p:nvSpPr>
          <p:cNvPr id="2" name="Tiêu đề Dọc 1"/>
          <p:cNvSpPr>
            <a:spLocks noGrp="1"/>
          </p:cNvSpPr>
          <p:nvPr>
            <p:ph type="title" orient="vert"/>
          </p:nvPr>
        </p:nvSpPr>
        <p:spPr>
          <a:xfrm>
            <a:off x="8724900" y="365125"/>
            <a:ext cx="2628900" cy="5811838"/>
          </a:xfrm>
        </p:spPr>
        <p:txBody>
          <a:bodyPr vert="eaVert"/>
          <a:lstStyle/>
          <a:p>
            <a:r>
              <a:rPr lang="vi-VN" smtClean="0"/>
              <a:t>Bấm để sửa kiểu tiêu đề Bản cái</a:t>
            </a:r>
            <a:endParaRPr lang="vi-VN"/>
          </a:p>
        </p:txBody>
      </p:sp>
      <p:sp>
        <p:nvSpPr>
          <p:cNvPr id="3" name="Chỗ dành sẵn cho Văn bản Dọc 2"/>
          <p:cNvSpPr>
            <a:spLocks noGrp="1"/>
          </p:cNvSpPr>
          <p:nvPr>
            <p:ph type="body" orient="vert" idx="1"/>
          </p:nvPr>
        </p:nvSpPr>
        <p:spPr>
          <a:xfrm>
            <a:off x="838200" y="365125"/>
            <a:ext cx="7734300" cy="5811838"/>
          </a:xfrm>
        </p:spPr>
        <p:txBody>
          <a:bodyPr vert="eaVert"/>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31035645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554EE01-A384-4B55-ADA6-E95A352DF7D4}" type="slidenum">
              <a:rPr lang="en-US" altLang="en-US"/>
              <a:pPr>
                <a:defRPr/>
              </a:pPr>
              <a:t>‹#›</a:t>
            </a:fld>
            <a:endParaRPr lang="en-US" altLang="en-US"/>
          </a:p>
        </p:txBody>
      </p:sp>
    </p:spTree>
    <p:extLst>
      <p:ext uri="{BB962C8B-B14F-4D97-AF65-F5344CB8AC3E}">
        <p14:creationId xmlns:p14="http://schemas.microsoft.com/office/powerpoint/2010/main" val="1136618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9_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idx="1"/>
          </p:nvPr>
        </p:nvSpPr>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100564235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8_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idx="1"/>
          </p:nvPr>
        </p:nvSpPr>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330663690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7_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idx="1"/>
          </p:nvPr>
        </p:nvSpPr>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391346007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6_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idx="1"/>
          </p:nvPr>
        </p:nvSpPr>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260484636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idx="1"/>
          </p:nvPr>
        </p:nvSpPr>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50223075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4_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idx="1"/>
          </p:nvPr>
        </p:nvSpPr>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398977751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3_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idx="1"/>
          </p:nvPr>
        </p:nvSpPr>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E5520A60-9C30-4346-8A82-00BBD24BD6B3}" type="slidenum">
              <a:rPr lang="vi-VN" smtClean="0"/>
              <a:t>‹#›</a:t>
            </a:fld>
            <a:endParaRPr lang="vi-VN"/>
          </a:p>
        </p:txBody>
      </p:sp>
    </p:spTree>
    <p:extLst>
      <p:ext uri="{BB962C8B-B14F-4D97-AF65-F5344CB8AC3E}">
        <p14:creationId xmlns:p14="http://schemas.microsoft.com/office/powerpoint/2010/main" val="36050919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smtClean="0"/>
              <a:t>Bấm để sửa kiểu tiêu đề Bản cái</a:t>
            </a:r>
            <a:endParaRPr lang="vi-VN"/>
          </a:p>
        </p:txBody>
      </p:sp>
      <p:sp>
        <p:nvSpPr>
          <p:cNvPr id="3" name="Chỗ dành sẵn cho Văn bản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F0A94A-D85D-48E2-AC52-CC1981E9A9DE}" type="datetimeFigureOut">
              <a:rPr lang="vi-VN" smtClean="0"/>
              <a:t>11/10/2021</a:t>
            </a:fld>
            <a:endParaRPr lang="vi-VN"/>
          </a:p>
        </p:txBody>
      </p:sp>
      <p:sp>
        <p:nvSpPr>
          <p:cNvPr id="5" name="Chỗ dành sẵn cho Chân trang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Chỗ dành sẵn cho Số hiệu Bản chiế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520A60-9C30-4346-8A82-00BBD24BD6B3}" type="slidenum">
              <a:rPr lang="vi-VN" smtClean="0"/>
              <a:t>‹#›</a:t>
            </a:fld>
            <a:endParaRPr lang="vi-VN"/>
          </a:p>
        </p:txBody>
      </p:sp>
    </p:spTree>
    <p:extLst>
      <p:ext uri="{BB962C8B-B14F-4D97-AF65-F5344CB8AC3E}">
        <p14:creationId xmlns:p14="http://schemas.microsoft.com/office/powerpoint/2010/main" val="24396102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 id="2147483651" r:id="rId12"/>
    <p:sldLayoutId id="2147483652" r:id="rId13"/>
    <p:sldLayoutId id="2147483653" r:id="rId14"/>
    <p:sldLayoutId id="2147483654" r:id="rId15"/>
    <p:sldLayoutId id="2147483655" r:id="rId16"/>
    <p:sldLayoutId id="2147483656" r:id="rId17"/>
    <p:sldLayoutId id="2147483657" r:id="rId18"/>
    <p:sldLayoutId id="2147483658" r:id="rId19"/>
    <p:sldLayoutId id="2147483659" r:id="rId20"/>
    <p:sldLayoutId id="2147483660" r:id="rId2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16.xml"/><Relationship Id="rId1" Type="http://schemas.openxmlformats.org/officeDocument/2006/relationships/vmlDrawing" Target="../drawings/vmlDrawing2.vml"/><Relationship Id="rId6" Type="http://schemas.openxmlformats.org/officeDocument/2006/relationships/image" Target="../media/image13.png"/><Relationship Id="rId5" Type="http://schemas.openxmlformats.org/officeDocument/2006/relationships/image" Target="../media/image10.wmf"/><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0.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3.xml.rels><?xml version="1.0" encoding="UTF-8" standalone="yes"?>
<Relationships xmlns="http://schemas.openxmlformats.org/package/2006/relationships"><Relationship Id="rId2" Type="http://schemas.openxmlformats.org/officeDocument/2006/relationships/image" Target="../media/image160.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3" Type="http://schemas.openxmlformats.org/officeDocument/2006/relationships/image" Target="../media/image120.png"/><Relationship Id="rId2" Type="http://schemas.openxmlformats.org/officeDocument/2006/relationships/image" Target="../media/image100.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30.png"/></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00.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30.png"/></Relationships>
</file>

<file path=ppt/slides/_rels/slide16.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2.gif"/><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9.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6.png"/><Relationship Id="rId7" Type="http://schemas.openxmlformats.org/officeDocument/2006/relationships/image" Target="../media/image35.png"/><Relationship Id="rId2" Type="http://schemas.openxmlformats.org/officeDocument/2006/relationships/image" Target="../media/image12.gif"/><Relationship Id="rId1" Type="http://schemas.openxmlformats.org/officeDocument/2006/relationships/slideLayout" Target="../slideLayouts/slideLayout2.xml"/><Relationship Id="rId10" Type="http://schemas.openxmlformats.org/officeDocument/2006/relationships/image" Target="../media/image38.png"/><Relationship Id="rId9" Type="http://schemas.openxmlformats.org/officeDocument/2006/relationships/image" Target="../media/image37.png"/></Relationships>
</file>

<file path=ppt/slides/_rels/slide21.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12.gif"/><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28.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12.gif"/><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2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16.xml"/><Relationship Id="rId1" Type="http://schemas.openxmlformats.org/officeDocument/2006/relationships/vmlDrawing" Target="../drawings/vmlDrawing1.vml"/><Relationship Id="rId6" Type="http://schemas.openxmlformats.org/officeDocument/2006/relationships/image" Target="../media/image8.wmf"/><Relationship Id="rId5" Type="http://schemas.openxmlformats.org/officeDocument/2006/relationships/oleObject" Target="../embeddings/oleObject2.bin"/><Relationship Id="rId4" Type="http://schemas.openxmlformats.org/officeDocument/2006/relationships/image" Target="../media/image7.wmf"/><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1484243" y="869249"/>
            <a:ext cx="9660835" cy="771382"/>
          </a:xfrm>
          <a:noFill/>
        </p:spPr>
        <p:txBody>
          <a:bodyPr>
            <a:noAutofit/>
          </a:bodyPr>
          <a:lstStyle/>
          <a:p>
            <a:pPr marL="0" indent="0">
              <a:lnSpc>
                <a:spcPct val="100000"/>
              </a:lnSpc>
              <a:spcBef>
                <a:spcPts val="0"/>
              </a:spcBef>
              <a:buNone/>
            </a:pPr>
            <a:r>
              <a:rPr lang="en-US" sz="2400" b="1" dirty="0" smtClean="0">
                <a:latin typeface="Times New Roman" panose="02020603050405020304" pitchFamily="18" charset="0"/>
                <a:cs typeface="Times New Roman" panose="02020603050405020304" pitchFamily="18" charset="0"/>
              </a:rPr>
              <a:t>1. </a:t>
            </a:r>
            <a:r>
              <a:rPr lang="en-US" sz="2400" b="1" dirty="0" err="1" smtClean="0">
                <a:latin typeface="Times New Roman" panose="02020603050405020304" pitchFamily="18" charset="0"/>
                <a:cs typeface="Times New Roman" panose="02020603050405020304" pitchFamily="18" charset="0"/>
              </a:rPr>
              <a:t>Điện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trở</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của</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dây</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dẫn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phụ</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thuộc</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như</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thế</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nào</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vào</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chiều</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dài</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của</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dây</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dẫn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Công</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thức</a:t>
            </a:r>
            <a:r>
              <a:rPr lang="en-US" sz="2400" b="1" dirty="0" smtClean="0">
                <a:latin typeface="Times New Roman" panose="02020603050405020304" pitchFamily="18" charset="0"/>
                <a:cs typeface="Times New Roman" panose="02020603050405020304" pitchFamily="18" charset="0"/>
              </a:rPr>
              <a:t>?</a:t>
            </a:r>
          </a:p>
          <a:p>
            <a:pPr marL="0" indent="0" algn="ctr">
              <a:lnSpc>
                <a:spcPct val="100000"/>
              </a:lnSpc>
              <a:spcBef>
                <a:spcPts val="0"/>
              </a:spcBef>
              <a:buNone/>
            </a:pPr>
            <a:r>
              <a:rPr lang="en-US" sz="2400" b="1" dirty="0" err="1" smtClean="0">
                <a:solidFill>
                  <a:srgbClr val="FF0000"/>
                </a:solidFill>
                <a:latin typeface="Times New Roman" panose="02020603050405020304" pitchFamily="18" charset="0"/>
                <a:cs typeface="Times New Roman" panose="02020603050405020304" pitchFamily="18" charset="0"/>
              </a:rPr>
              <a:t>Trả</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lời</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7" name="Rectangle 6"/>
          <p:cNvSpPr>
            <a:spLocks noChangeArrowheads="1"/>
          </p:cNvSpPr>
          <p:nvPr/>
        </p:nvSpPr>
        <p:spPr bwMode="auto">
          <a:xfrm>
            <a:off x="3188396" y="0"/>
            <a:ext cx="5434207" cy="891299"/>
          </a:xfrm>
          <a:prstGeom prst="rect">
            <a:avLst/>
          </a:prstGeom>
          <a:solidFill>
            <a:srgbClr val="0099CC"/>
          </a:solidFill>
          <a:ln>
            <a:noFill/>
          </a:ln>
          <a:effectLst>
            <a:outerShdw dist="107763"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9C007F"/>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9C007F"/>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ctr" eaLnBrk="1" hangingPunct="1">
              <a:spcBef>
                <a:spcPct val="0"/>
              </a:spcBef>
              <a:buClrTx/>
              <a:buSzTx/>
              <a:buFontTx/>
              <a:buNone/>
            </a:pPr>
            <a:r>
              <a:rPr lang="en-US" altLang="en-US" sz="4000" dirty="0" smtClean="0">
                <a:latin typeface="Times New Roman" panose="02020603050405020304" pitchFamily="18" charset="0"/>
                <a:cs typeface="Times New Roman" panose="02020603050405020304" pitchFamily="18" charset="0"/>
              </a:rPr>
              <a:t>KIỂM TRA BÀI CŨ</a:t>
            </a:r>
            <a:endParaRPr lang="vi-VN" altLang="en-US" sz="4000" dirty="0">
              <a:latin typeface="Times New Roman" panose="02020603050405020304" pitchFamily="18" charset="0"/>
              <a:cs typeface="Times New Roman" panose="02020603050405020304" pitchFamily="18" charset="0"/>
            </a:endParaRPr>
          </a:p>
        </p:txBody>
      </p:sp>
      <p:sp>
        <p:nvSpPr>
          <p:cNvPr id="36" name="Rectangle 3"/>
          <p:cNvSpPr txBox="1">
            <a:spLocks noChangeArrowheads="1"/>
          </p:cNvSpPr>
          <p:nvPr/>
        </p:nvSpPr>
        <p:spPr>
          <a:xfrm>
            <a:off x="1280641" y="3626636"/>
            <a:ext cx="9753601" cy="1325231"/>
          </a:xfrm>
          <a:prstGeom prst="rect">
            <a:avLst/>
          </a:prstGeom>
          <a:no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2400" b="1" dirty="0" smtClean="0">
                <a:latin typeface="Times New Roman" panose="02020603050405020304" pitchFamily="18" charset="0"/>
                <a:cs typeface="Times New Roman" panose="02020603050405020304" pitchFamily="18" charset="0"/>
              </a:rPr>
              <a:t>2. </a:t>
            </a:r>
            <a:r>
              <a:rPr lang="vi-VN" sz="2400" b="1" dirty="0" err="1">
                <a:latin typeface="Times New Roman" panose="02020603050405020304" pitchFamily="18" charset="0"/>
                <a:cs typeface="Times New Roman" panose="02020603050405020304" pitchFamily="18" charset="0"/>
              </a:rPr>
              <a:t>Đoạn</a:t>
            </a:r>
            <a:r>
              <a:rPr lang="vi-VN" sz="2400" b="1" dirty="0">
                <a:latin typeface="Times New Roman" panose="02020603050405020304" pitchFamily="18" charset="0"/>
                <a:cs typeface="Times New Roman" panose="02020603050405020304" pitchFamily="18" charset="0"/>
              </a:rPr>
              <a:t> dây </a:t>
            </a:r>
            <a:r>
              <a:rPr lang="vi-VN" sz="2400" b="1" dirty="0" err="1">
                <a:latin typeface="Times New Roman" panose="02020603050405020304" pitchFamily="18" charset="0"/>
                <a:cs typeface="Times New Roman" panose="02020603050405020304" pitchFamily="18" charset="0"/>
              </a:rPr>
              <a:t>dẫn</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nối</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từ</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cột</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vào</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một</a:t>
            </a:r>
            <a:r>
              <a:rPr lang="vi-VN" sz="2400" b="1" dirty="0">
                <a:latin typeface="Times New Roman" panose="02020603050405020304" pitchFamily="18" charset="0"/>
                <a:cs typeface="Times New Roman" panose="02020603050405020304" pitchFamily="18" charset="0"/>
              </a:rPr>
              <a:t> gia </a:t>
            </a:r>
            <a:r>
              <a:rPr lang="vi-VN" sz="2400" b="1" dirty="0" err="1">
                <a:latin typeface="Times New Roman" panose="02020603050405020304" pitchFamily="18" charset="0"/>
                <a:cs typeface="Times New Roman" panose="02020603050405020304" pitchFamily="18" charset="0"/>
              </a:rPr>
              <a:t>đình</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có</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chiều</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dài</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tổng</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cộng</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là</a:t>
            </a:r>
            <a:r>
              <a:rPr lang="vi-VN" sz="2400" b="1" dirty="0">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50m</a:t>
            </a:r>
            <a:r>
              <a:rPr lang="vi-VN" sz="2400" b="1" dirty="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thì</a:t>
            </a:r>
            <a:r>
              <a:rPr lang="en-US" sz="2400" b="1" dirty="0" smtClean="0">
                <a:latin typeface="Times New Roman" panose="02020603050405020304" pitchFamily="18" charset="0"/>
                <a:cs typeface="Times New Roman" panose="02020603050405020304" pitchFamily="18" charset="0"/>
              </a:rPr>
              <a:t> </a:t>
            </a:r>
            <a:r>
              <a:rPr lang="vi-VN" sz="2400" b="1" dirty="0" err="1" smtClean="0">
                <a:latin typeface="Times New Roman" panose="02020603050405020304" pitchFamily="18" charset="0"/>
                <a:cs typeface="Times New Roman" panose="02020603050405020304" pitchFamily="18" charset="0"/>
              </a:rPr>
              <a:t>có</a:t>
            </a:r>
            <a:r>
              <a:rPr lang="vi-VN" sz="2400" b="1" dirty="0" smtClean="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điện</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trở</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tổng</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cộng</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là</a:t>
            </a:r>
            <a:r>
              <a:rPr lang="vi-VN" sz="2400" b="1" dirty="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bao</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nhiêu</a:t>
            </a:r>
            <a:r>
              <a:rPr lang="vi-VN"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Biết</a:t>
            </a:r>
            <a:r>
              <a:rPr lang="en-US" sz="2400" b="1" dirty="0" smtClean="0">
                <a:latin typeface="Times New Roman" panose="02020603050405020304" pitchFamily="18" charset="0"/>
                <a:cs typeface="Times New Roman" panose="02020603050405020304" pitchFamily="18" charset="0"/>
              </a:rPr>
              <a:t> </a:t>
            </a:r>
            <a:r>
              <a:rPr lang="vi-VN" sz="2400" b="1" dirty="0" smtClean="0">
                <a:latin typeface="Times New Roman" panose="02020603050405020304" pitchFamily="18" charset="0"/>
                <a:cs typeface="Times New Roman" panose="02020603050405020304" pitchFamily="18" charset="0"/>
              </a:rPr>
              <a:t>dây </a:t>
            </a:r>
            <a:r>
              <a:rPr lang="vi-VN" sz="2400" b="1" dirty="0" err="1">
                <a:latin typeface="Times New Roman" panose="02020603050405020304" pitchFamily="18" charset="0"/>
                <a:cs typeface="Times New Roman" panose="02020603050405020304" pitchFamily="18" charset="0"/>
              </a:rPr>
              <a:t>này</a:t>
            </a:r>
            <a:r>
              <a:rPr lang="vi-VN" sz="2400" b="1" dirty="0">
                <a:latin typeface="Times New Roman" panose="02020603050405020304" pitchFamily="18" charset="0"/>
                <a:cs typeface="Times New Roman" panose="02020603050405020304" pitchFamily="18" charset="0"/>
              </a:rPr>
              <a:t> </a:t>
            </a:r>
            <a:r>
              <a:rPr lang="vi-VN" sz="2400" b="1" dirty="0" smtClean="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đoạn</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dài</a:t>
            </a:r>
            <a:r>
              <a:rPr lang="vi-VN" sz="2400" b="1" dirty="0">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1m</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của</a:t>
            </a:r>
            <a:r>
              <a:rPr lang="vi-VN" sz="2400" b="1" dirty="0">
                <a:latin typeface="Times New Roman" panose="02020603050405020304" pitchFamily="18" charset="0"/>
                <a:cs typeface="Times New Roman" panose="02020603050405020304" pitchFamily="18" charset="0"/>
              </a:rPr>
              <a:t> </a:t>
            </a:r>
            <a:r>
              <a:rPr lang="vi-VN" sz="2400" b="1" dirty="0" err="1" smtClean="0">
                <a:latin typeface="Times New Roman" panose="02020603050405020304" pitchFamily="18" charset="0"/>
                <a:cs typeface="Times New Roman" panose="02020603050405020304" pitchFamily="18" charset="0"/>
              </a:rPr>
              <a:t>có</a:t>
            </a:r>
            <a:r>
              <a:rPr lang="vi-VN" sz="2400" b="1" dirty="0" smtClean="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điện</a:t>
            </a:r>
            <a:r>
              <a:rPr lang="vi-VN"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trở</a:t>
            </a:r>
            <a:r>
              <a:rPr lang="vi-VN" sz="2400" b="1" dirty="0">
                <a:latin typeface="Times New Roman" panose="02020603050405020304" pitchFamily="18" charset="0"/>
                <a:cs typeface="Times New Roman" panose="02020603050405020304" pitchFamily="18" charset="0"/>
              </a:rPr>
              <a:t> </a:t>
            </a:r>
            <a:r>
              <a:rPr lang="vi-VN" sz="2400" b="1" dirty="0" err="1" smtClean="0">
                <a:latin typeface="Times New Roman" panose="02020603050405020304" pitchFamily="18" charset="0"/>
                <a:cs typeface="Times New Roman" panose="02020603050405020304" pitchFamily="18" charset="0"/>
              </a:rPr>
              <a:t>là</a:t>
            </a:r>
            <a:r>
              <a:rPr lang="en-US" sz="2400" b="1" dirty="0" smtClean="0">
                <a:latin typeface="Times New Roman" panose="02020603050405020304" pitchFamily="18" charset="0"/>
                <a:cs typeface="Times New Roman" panose="02020603050405020304" pitchFamily="18" charset="0"/>
              </a:rPr>
              <a:t> </a:t>
            </a:r>
            <a:r>
              <a:rPr lang="en-US" sz="2400" b="1" dirty="0" smtClean="0">
                <a:solidFill>
                  <a:srgbClr val="FF0000"/>
                </a:solidFill>
                <a:latin typeface="Times New Roman" panose="02020603050405020304" pitchFamily="18" charset="0"/>
                <a:cs typeface="Times New Roman" panose="02020603050405020304" pitchFamily="18" charset="0"/>
              </a:rPr>
              <a:t>0,5</a:t>
            </a:r>
            <a:r>
              <a:rPr lang="el-GR" sz="2400" b="1" dirty="0" smtClean="0">
                <a:solidFill>
                  <a:srgbClr val="FF0000"/>
                </a:solidFill>
                <a:latin typeface="Times New Roman" panose="02020603050405020304" pitchFamily="18" charset="0"/>
                <a:cs typeface="Times New Roman" panose="02020603050405020304" pitchFamily="18" charset="0"/>
              </a:rPr>
              <a:t>Ω</a:t>
            </a:r>
            <a:r>
              <a:rPr lang="vi-VN" sz="2400" b="1" dirty="0" smtClean="0">
                <a:latin typeface="Times New Roman" panose="02020603050405020304" pitchFamily="18" charset="0"/>
                <a:cs typeface="Times New Roman" panose="02020603050405020304" pitchFamily="18" charset="0"/>
              </a:rPr>
              <a:t>?</a:t>
            </a:r>
            <a:endParaRPr lang="vi-VN" sz="2400" b="1" dirty="0">
              <a:latin typeface="Times New Roman" panose="02020603050405020304" pitchFamily="18" charset="0"/>
              <a:cs typeface="Times New Roman" panose="02020603050405020304" pitchFamily="18" charset="0"/>
            </a:endParaRPr>
          </a:p>
        </p:txBody>
      </p:sp>
      <p:sp>
        <p:nvSpPr>
          <p:cNvPr id="37" name="Hình chữ nhật 36"/>
          <p:cNvSpPr/>
          <p:nvPr/>
        </p:nvSpPr>
        <p:spPr>
          <a:xfrm>
            <a:off x="1484243" y="1922027"/>
            <a:ext cx="6884449" cy="461665"/>
          </a:xfrm>
          <a:prstGeom prst="rect">
            <a:avLst/>
          </a:prstGeom>
        </p:spPr>
        <p:txBody>
          <a:bodyPr wrap="none">
            <a:spAutoFit/>
          </a:bodyPr>
          <a:lstStyle/>
          <a:p>
            <a:pPr>
              <a:spcBef>
                <a:spcPct val="50000"/>
              </a:spcBef>
            </a:pPr>
            <a:r>
              <a:rPr lang="en-US" sz="2400" dirty="0" err="1" smtClean="0">
                <a:solidFill>
                  <a:srgbClr val="0070C0"/>
                </a:solidFill>
                <a:latin typeface="Times New Roman" panose="02020603050405020304" pitchFamily="18" charset="0"/>
                <a:cs typeface="Times New Roman" panose="02020603050405020304" pitchFamily="18" charset="0"/>
              </a:rPr>
              <a:t>Điện</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trở</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của</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dây</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dẫn</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tỷ</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lệ</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thuận</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với</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chiều</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dài</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của</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dây</a:t>
            </a:r>
            <a:r>
              <a:rPr lang="en-US" sz="2400" dirty="0" smtClean="0">
                <a:solidFill>
                  <a:srgbClr val="0070C0"/>
                </a:solidFill>
                <a:latin typeface="Times New Roman" panose="02020603050405020304" pitchFamily="18" charset="0"/>
                <a:cs typeface="Times New Roman" panose="02020603050405020304" pitchFamily="18" charset="0"/>
              </a:rPr>
              <a:t>.</a:t>
            </a:r>
            <a:endParaRPr lang="en-US" sz="2400" dirty="0">
              <a:solidFill>
                <a:srgbClr val="0070C0"/>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8" name="Hình chữ nhật 37"/>
              <p:cNvSpPr/>
              <p:nvPr/>
            </p:nvSpPr>
            <p:spPr>
              <a:xfrm>
                <a:off x="1650600" y="2494339"/>
                <a:ext cx="993542" cy="675441"/>
              </a:xfrm>
              <a:prstGeom prst="rect">
                <a:avLst/>
              </a:prstGeom>
            </p:spPr>
            <p:txBody>
              <a:bodyPr wrap="none">
                <a:spAutoFit/>
              </a:bodyPr>
              <a:lstStyle/>
              <a:p>
                <a:pPr>
                  <a:spcBef>
                    <a:spcPct val="50000"/>
                  </a:spcBef>
                </a:pPr>
                <a14:m>
                  <m:oMath xmlns:m="http://schemas.openxmlformats.org/officeDocument/2006/math">
                    <m:f>
                      <m:fPr>
                        <m:ctrlPr>
                          <a:rPr lang="en-US" sz="2400" b="1" i="1" smtClean="0">
                            <a:solidFill>
                              <a:srgbClr val="FF0000"/>
                            </a:solidFill>
                            <a:latin typeface="Cambria Math" panose="02040503050406030204" pitchFamily="18" charset="0"/>
                            <a:cs typeface="Times New Roman" panose="02020603050405020304" pitchFamily="18" charset="0"/>
                          </a:rPr>
                        </m:ctrlPr>
                      </m:fPr>
                      <m:num>
                        <m:sSub>
                          <m:sSubPr>
                            <m:ctrlPr>
                              <a:rPr lang="en-US" sz="2400" b="1" i="1">
                                <a:solidFill>
                                  <a:srgbClr val="FF0000"/>
                                </a:solidFill>
                                <a:latin typeface="Cambria Math" panose="02040503050406030204" pitchFamily="18" charset="0"/>
                                <a:cs typeface="Times New Roman" panose="02020603050405020304" pitchFamily="18" charset="0"/>
                              </a:rPr>
                            </m:ctrlPr>
                          </m:sSubPr>
                          <m:e>
                            <m:r>
                              <a:rPr lang="en-US" sz="2400" b="1" i="1">
                                <a:solidFill>
                                  <a:srgbClr val="FF0000"/>
                                </a:solidFill>
                                <a:latin typeface="Cambria Math" panose="02040503050406030204" pitchFamily="18" charset="0"/>
                                <a:cs typeface="Times New Roman" panose="02020603050405020304" pitchFamily="18" charset="0"/>
                              </a:rPr>
                              <m:t>𝑹</m:t>
                            </m:r>
                          </m:e>
                          <m:sub>
                            <m:r>
                              <a:rPr lang="en-US" sz="2400" b="1" i="1">
                                <a:solidFill>
                                  <a:srgbClr val="FF0000"/>
                                </a:solidFill>
                                <a:latin typeface="Cambria Math" panose="02040503050406030204" pitchFamily="18" charset="0"/>
                                <a:cs typeface="Times New Roman" panose="02020603050405020304" pitchFamily="18" charset="0"/>
                              </a:rPr>
                              <m:t>𝟏</m:t>
                            </m:r>
                          </m:sub>
                        </m:sSub>
                      </m:num>
                      <m:den>
                        <m:sSub>
                          <m:sSubPr>
                            <m:ctrlPr>
                              <a:rPr lang="en-US" sz="2400" b="1" i="1">
                                <a:solidFill>
                                  <a:srgbClr val="FF0000"/>
                                </a:solidFill>
                                <a:latin typeface="Cambria Math" panose="02040503050406030204" pitchFamily="18" charset="0"/>
                                <a:cs typeface="Times New Roman" panose="02020603050405020304" pitchFamily="18" charset="0"/>
                              </a:rPr>
                            </m:ctrlPr>
                          </m:sSubPr>
                          <m:e>
                            <m:r>
                              <a:rPr lang="en-US" sz="2400" b="1" i="1">
                                <a:solidFill>
                                  <a:srgbClr val="FF0000"/>
                                </a:solidFill>
                                <a:latin typeface="Cambria Math" panose="02040503050406030204" pitchFamily="18" charset="0"/>
                                <a:cs typeface="Times New Roman" panose="02020603050405020304" pitchFamily="18" charset="0"/>
                              </a:rPr>
                              <m:t>𝑹</m:t>
                            </m:r>
                          </m:e>
                          <m:sub>
                            <m:r>
                              <a:rPr lang="en-US" sz="2400" b="1" i="1">
                                <a:solidFill>
                                  <a:srgbClr val="FF0000"/>
                                </a:solidFill>
                                <a:latin typeface="Cambria Math" panose="02040503050406030204" pitchFamily="18" charset="0"/>
                                <a:cs typeface="Times New Roman" panose="02020603050405020304" pitchFamily="18" charset="0"/>
                              </a:rPr>
                              <m:t>𝟐</m:t>
                            </m:r>
                          </m:sub>
                        </m:sSub>
                      </m:den>
                    </m:f>
                  </m:oMath>
                </a14:m>
                <a:r>
                  <a:rPr lang="en-US" sz="24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400" b="1" i="1" smtClean="0">
                            <a:solidFill>
                              <a:srgbClr val="FF0000"/>
                            </a:solidFill>
                            <a:latin typeface="Cambria Math" panose="02040503050406030204" pitchFamily="18" charset="0"/>
                            <a:cs typeface="Times New Roman" panose="02020603050405020304" pitchFamily="18" charset="0"/>
                          </a:rPr>
                        </m:ctrlPr>
                      </m:fPr>
                      <m:num>
                        <m:sSub>
                          <m:sSubPr>
                            <m:ctrlPr>
                              <a:rPr lang="en-US" sz="2400" b="1" i="1" smtClean="0">
                                <a:solidFill>
                                  <a:srgbClr val="FF0000"/>
                                </a:solidFill>
                                <a:latin typeface="Cambria Math" panose="02040503050406030204" pitchFamily="18" charset="0"/>
                                <a:cs typeface="Times New Roman" panose="02020603050405020304" pitchFamily="18" charset="0"/>
                              </a:rPr>
                            </m:ctrlPr>
                          </m:sSubPr>
                          <m:e>
                            <m:r>
                              <a:rPr lang="en-US" sz="2400" b="1" i="1" smtClean="0">
                                <a:solidFill>
                                  <a:srgbClr val="FF0000"/>
                                </a:solidFill>
                                <a:latin typeface="Cambria Math" panose="02040503050406030204" pitchFamily="18" charset="0"/>
                                <a:cs typeface="Times New Roman" panose="02020603050405020304" pitchFamily="18" charset="0"/>
                              </a:rPr>
                              <m:t>𝒍</m:t>
                            </m:r>
                          </m:e>
                          <m:sub>
                            <m:r>
                              <a:rPr lang="en-US" sz="24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2400" b="1" i="1" smtClean="0">
                                <a:solidFill>
                                  <a:srgbClr val="FF0000"/>
                                </a:solidFill>
                                <a:latin typeface="Cambria Math" panose="02040503050406030204" pitchFamily="18" charset="0"/>
                                <a:cs typeface="Times New Roman" panose="02020603050405020304" pitchFamily="18" charset="0"/>
                              </a:rPr>
                            </m:ctrlPr>
                          </m:sSubPr>
                          <m:e>
                            <m:r>
                              <a:rPr lang="en-US" sz="2400" b="1" i="1" smtClean="0">
                                <a:solidFill>
                                  <a:srgbClr val="FF0000"/>
                                </a:solidFill>
                                <a:latin typeface="Cambria Math" panose="02040503050406030204" pitchFamily="18" charset="0"/>
                                <a:cs typeface="Times New Roman" panose="02020603050405020304" pitchFamily="18" charset="0"/>
                              </a:rPr>
                              <m:t>𝒍</m:t>
                            </m:r>
                          </m:e>
                          <m:sub>
                            <m:r>
                              <a:rPr lang="en-US" sz="2400" b="1" i="1" smtClean="0">
                                <a:solidFill>
                                  <a:srgbClr val="FF0000"/>
                                </a:solidFill>
                                <a:latin typeface="Cambria Math" panose="02040503050406030204" pitchFamily="18" charset="0"/>
                                <a:cs typeface="Times New Roman" panose="02020603050405020304" pitchFamily="18" charset="0"/>
                              </a:rPr>
                              <m:t>𝟐</m:t>
                            </m:r>
                          </m:sub>
                        </m:sSub>
                      </m:den>
                    </m:f>
                  </m:oMath>
                </a14:m>
                <a:endParaRPr lang="en-US" sz="2400" b="1" dirty="0">
                  <a:solidFill>
                    <a:srgbClr val="FF0000"/>
                  </a:solidFill>
                  <a:latin typeface="Times New Roman" panose="02020603050405020304" pitchFamily="18" charset="0"/>
                  <a:cs typeface="Times New Roman" panose="02020603050405020304" pitchFamily="18" charset="0"/>
                </a:endParaRPr>
              </a:p>
            </p:txBody>
          </p:sp>
        </mc:Choice>
        <mc:Fallback>
          <p:sp>
            <p:nvSpPr>
              <p:cNvPr id="38" name="Hình chữ nhật 37"/>
              <p:cNvSpPr>
                <a:spLocks noRot="1" noChangeAspect="1" noMove="1" noResize="1" noEditPoints="1" noAdjustHandles="1" noChangeArrowheads="1" noChangeShapeType="1" noTextEdit="1"/>
              </p:cNvSpPr>
              <p:nvPr/>
            </p:nvSpPr>
            <p:spPr>
              <a:xfrm>
                <a:off x="1650600" y="2494339"/>
                <a:ext cx="993542" cy="675441"/>
              </a:xfrm>
              <a:prstGeom prst="rect">
                <a:avLst/>
              </a:prstGeom>
              <a:blipFill>
                <a:blip r:embed="rId2"/>
                <a:stretch>
                  <a:fillRect b="-901"/>
                </a:stretch>
              </a:blipFill>
            </p:spPr>
            <p:txBody>
              <a:bodyPr/>
              <a:lstStyle/>
              <a:p>
                <a:r>
                  <a:rPr lang="vi-VN">
                    <a:noFill/>
                  </a:rPr>
                  <a:t> </a:t>
                </a:r>
              </a:p>
            </p:txBody>
          </p:sp>
        </mc:Fallback>
      </mc:AlternateContent>
      <p:sp>
        <p:nvSpPr>
          <p:cNvPr id="39" name="Text Box 12309"/>
          <p:cNvSpPr txBox="1">
            <a:spLocks noChangeArrowheads="1"/>
          </p:cNvSpPr>
          <p:nvPr/>
        </p:nvSpPr>
        <p:spPr bwMode="auto">
          <a:xfrm>
            <a:off x="3973526" y="2426307"/>
            <a:ext cx="6474931" cy="1200329"/>
          </a:xfrm>
          <a:prstGeom prst="rect">
            <a:avLst/>
          </a:prstGeom>
          <a:solidFill>
            <a:schemeClr val="bg2"/>
          </a:solidFill>
          <a:ln>
            <a:noFill/>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400" b="1" i="1" dirty="0" err="1" smtClean="0">
                <a:latin typeface="Times New Roman" panose="02020603050405020304" pitchFamily="18" charset="0"/>
                <a:cs typeface="Times New Roman" panose="02020603050405020304" pitchFamily="18" charset="0"/>
              </a:rPr>
              <a:t>Trong</a:t>
            </a:r>
            <a:r>
              <a:rPr lang="en-US" altLang="en-US" sz="2400" b="1" i="1" dirty="0" smtClean="0">
                <a:latin typeface="Times New Roman" panose="02020603050405020304" pitchFamily="18" charset="0"/>
                <a:cs typeface="Times New Roman" panose="02020603050405020304" pitchFamily="18" charset="0"/>
              </a:rPr>
              <a:t> </a:t>
            </a:r>
            <a:r>
              <a:rPr lang="en-US" altLang="en-US" sz="2400" b="1" i="1" dirty="0" err="1" smtClean="0">
                <a:latin typeface="Times New Roman" panose="02020603050405020304" pitchFamily="18" charset="0"/>
                <a:cs typeface="Times New Roman" panose="02020603050405020304" pitchFamily="18" charset="0"/>
              </a:rPr>
              <a:t>đó</a:t>
            </a:r>
            <a:r>
              <a:rPr lang="en-US" altLang="en-US" sz="2400" b="1" i="1" dirty="0" smtClean="0">
                <a:latin typeface="Times New Roman" panose="02020603050405020304" pitchFamily="18" charset="0"/>
                <a:cs typeface="Times New Roman" panose="02020603050405020304" pitchFamily="18" charset="0"/>
              </a:rPr>
              <a:t>: </a:t>
            </a:r>
          </a:p>
          <a:p>
            <a:pPr>
              <a:spcBef>
                <a:spcPct val="0"/>
              </a:spcBef>
              <a:buNone/>
            </a:pPr>
            <a:r>
              <a:rPr lang="en-US" altLang="en-US" sz="2400" b="1" i="1" dirty="0" smtClean="0">
                <a:solidFill>
                  <a:srgbClr val="FF0000"/>
                </a:solidFill>
                <a:latin typeface="Times New Roman" panose="02020603050405020304" pitchFamily="18" charset="0"/>
                <a:cs typeface="Times New Roman" panose="02020603050405020304" pitchFamily="18" charset="0"/>
              </a:rPr>
              <a:t>R</a:t>
            </a:r>
            <a:r>
              <a:rPr lang="en-US" altLang="en-US" sz="2400" b="1" baseline="-25000" dirty="0" smtClean="0">
                <a:solidFill>
                  <a:srgbClr val="FF0000"/>
                </a:solidFill>
                <a:latin typeface="Times New Roman" panose="02020603050405020304" pitchFamily="18" charset="0"/>
                <a:cs typeface="Times New Roman" panose="02020603050405020304" pitchFamily="18" charset="0"/>
              </a:rPr>
              <a:t>1</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i="1" dirty="0" smtClean="0">
                <a:solidFill>
                  <a:srgbClr val="FF0000"/>
                </a:solidFill>
                <a:latin typeface="Times New Roman" panose="02020603050405020304" pitchFamily="18" charset="0"/>
                <a:cs typeface="Times New Roman" panose="02020603050405020304" pitchFamily="18" charset="0"/>
              </a:rPr>
              <a:t>R</a:t>
            </a:r>
            <a:r>
              <a:rPr lang="en-US" altLang="en-US" sz="2400" b="1" baseline="-25000" dirty="0" smtClean="0">
                <a:solidFill>
                  <a:srgbClr val="FF0000"/>
                </a:solidFill>
                <a:latin typeface="Times New Roman" panose="02020603050405020304" pitchFamily="18" charset="0"/>
                <a:cs typeface="Times New Roman" panose="02020603050405020304" pitchFamily="18" charset="0"/>
              </a:rPr>
              <a:t>1 </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Điện</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trở</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của</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các</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dây</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dẫn</a:t>
            </a:r>
            <a:r>
              <a:rPr lang="en-US" altLang="en-US" sz="2400" b="1" dirty="0" smtClean="0">
                <a:latin typeface="Times New Roman" panose="02020603050405020304" pitchFamily="18" charset="0"/>
                <a:cs typeface="Times New Roman" panose="02020603050405020304" pitchFamily="18" charset="0"/>
              </a:rPr>
              <a:t> (</a:t>
            </a:r>
            <a:r>
              <a:rPr lang="el-GR" altLang="en-US" sz="2400" b="1" dirty="0" smtClean="0">
                <a:latin typeface="Times New Roman" panose="02020603050405020304" pitchFamily="18" charset="0"/>
                <a:cs typeface="Times New Roman" panose="02020603050405020304" pitchFamily="18" charset="0"/>
              </a:rPr>
              <a:t>Ω</a:t>
            </a:r>
            <a:r>
              <a:rPr lang="en-US" altLang="en-US" sz="2400" b="1" dirty="0" smtClean="0">
                <a:latin typeface="Times New Roman" panose="02020603050405020304" pitchFamily="18" charset="0"/>
                <a:cs typeface="Times New Roman" panose="02020603050405020304" pitchFamily="18" charset="0"/>
              </a:rPr>
              <a:t>)</a:t>
            </a:r>
          </a:p>
          <a:p>
            <a:pPr>
              <a:spcBef>
                <a:spcPct val="0"/>
              </a:spcBef>
              <a:buNone/>
            </a:pPr>
            <a:r>
              <a:rPr lang="en-US" altLang="en-US" sz="2400" b="1" i="1" dirty="0" smtClean="0">
                <a:solidFill>
                  <a:srgbClr val="FF0000"/>
                </a:solidFill>
                <a:latin typeface="Times New Roman" panose="02020603050405020304" pitchFamily="18" charset="0"/>
                <a:cs typeface="Times New Roman" panose="02020603050405020304" pitchFamily="18" charset="0"/>
              </a:rPr>
              <a:t>l</a:t>
            </a:r>
            <a:r>
              <a:rPr lang="en-US" altLang="en-US" sz="2400" b="1" baseline="-25000" dirty="0" smtClean="0">
                <a:solidFill>
                  <a:srgbClr val="FF0000"/>
                </a:solidFill>
                <a:latin typeface="Times New Roman" panose="02020603050405020304" pitchFamily="18" charset="0"/>
                <a:cs typeface="Times New Roman" panose="02020603050405020304" pitchFamily="18" charset="0"/>
              </a:rPr>
              <a:t>1 </a:t>
            </a:r>
            <a:r>
              <a:rPr lang="en-US" altLang="en-US" sz="2400" b="1" dirty="0">
                <a:solidFill>
                  <a:srgbClr val="FF0000"/>
                </a:solidFill>
                <a:latin typeface="Times New Roman" panose="02020603050405020304" pitchFamily="18" charset="0"/>
                <a:cs typeface="Times New Roman" panose="02020603050405020304" pitchFamily="18" charset="0"/>
              </a:rPr>
              <a:t>,</a:t>
            </a:r>
            <a:r>
              <a:rPr lang="en-US" altLang="en-US" sz="2400" b="1" i="1" dirty="0">
                <a:solidFill>
                  <a:srgbClr val="FF0000"/>
                </a:solidFill>
                <a:latin typeface="Times New Roman" panose="02020603050405020304" pitchFamily="18" charset="0"/>
                <a:cs typeface="Times New Roman" panose="02020603050405020304" pitchFamily="18" charset="0"/>
              </a:rPr>
              <a:t> l</a:t>
            </a:r>
            <a:r>
              <a:rPr lang="en-US" altLang="en-US" sz="2400" b="1" baseline="-25000" dirty="0">
                <a:solidFill>
                  <a:srgbClr val="FF0000"/>
                </a:solidFill>
                <a:latin typeface="Times New Roman" panose="02020603050405020304" pitchFamily="18" charset="0"/>
                <a:cs typeface="Times New Roman" panose="02020603050405020304" pitchFamily="18" charset="0"/>
              </a:rPr>
              <a:t>2 </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chiều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dài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của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các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dây</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dẫn</a:t>
            </a:r>
            <a:r>
              <a:rPr lang="en-US" altLang="en-US" sz="2400" b="1" dirty="0">
                <a:latin typeface="Times New Roman" panose="02020603050405020304" pitchFamily="18" charset="0"/>
                <a:cs typeface="Times New Roman" panose="02020603050405020304" pitchFamily="18" charset="0"/>
              </a:rPr>
              <a:t> (m</a:t>
            </a:r>
            <a:r>
              <a:rPr lang="en-US" altLang="en-US" sz="2400" b="1" dirty="0" smtClean="0">
                <a:latin typeface="Times New Roman" panose="02020603050405020304" pitchFamily="18" charset="0"/>
                <a:cs typeface="Times New Roman" panose="02020603050405020304" pitchFamily="18" charset="0"/>
              </a:rPr>
              <a:t>)</a:t>
            </a:r>
            <a:endParaRPr lang="en-US" altLang="en-US" sz="24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8" name="Text Box 63"/>
              <p:cNvSpPr txBox="1">
                <a:spLocks noChangeArrowheads="1"/>
              </p:cNvSpPr>
              <p:nvPr/>
            </p:nvSpPr>
            <p:spPr bwMode="auto">
              <a:xfrm>
                <a:off x="1459425" y="5164630"/>
                <a:ext cx="1834642" cy="15696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sz="2000">
                    <a:solidFill>
                      <a:schemeClr val="tx1"/>
                    </a:solidFill>
                    <a:latin typeface=".VnTime" panose="020B7200000000000000" pitchFamily="34" charset="0"/>
                  </a:defRPr>
                </a:lvl1pPr>
                <a:lvl2pPr marL="742950" indent="-285750" eaLnBrk="0" hangingPunct="0">
                  <a:defRPr sz="2000">
                    <a:solidFill>
                      <a:schemeClr val="tx1"/>
                    </a:solidFill>
                    <a:latin typeface=".VnTime" panose="020B7200000000000000" pitchFamily="34" charset="0"/>
                  </a:defRPr>
                </a:lvl2pPr>
                <a:lvl3pPr marL="1143000" indent="-228600" eaLnBrk="0" hangingPunct="0">
                  <a:defRPr sz="2000">
                    <a:solidFill>
                      <a:schemeClr val="tx1"/>
                    </a:solidFill>
                    <a:latin typeface=".VnTime" panose="020B7200000000000000" pitchFamily="34" charset="0"/>
                  </a:defRPr>
                </a:lvl3pPr>
                <a:lvl4pPr marL="1600200" indent="-228600" eaLnBrk="0" hangingPunct="0">
                  <a:defRPr sz="2000">
                    <a:solidFill>
                      <a:schemeClr val="tx1"/>
                    </a:solidFill>
                    <a:latin typeface=".VnTime" panose="020B7200000000000000" pitchFamily="34" charset="0"/>
                  </a:defRPr>
                </a:lvl4pPr>
                <a:lvl5pPr marL="2057400" indent="-228600" eaLnBrk="0" hangingPunct="0">
                  <a:defRPr sz="2000">
                    <a:solidFill>
                      <a:schemeClr val="tx1"/>
                    </a:solidFill>
                    <a:latin typeface=".VnTime" panose="020B7200000000000000" pitchFamily="34" charset="0"/>
                  </a:defRPr>
                </a:lvl5pPr>
                <a:lvl6pPr marL="2514600" indent="-228600" eaLnBrk="0" fontAlgn="base" hangingPunct="0">
                  <a:spcBef>
                    <a:spcPct val="0"/>
                  </a:spcBef>
                  <a:spcAft>
                    <a:spcPct val="0"/>
                  </a:spcAft>
                  <a:defRPr sz="2000">
                    <a:solidFill>
                      <a:schemeClr val="tx1"/>
                    </a:solidFill>
                    <a:latin typeface=".VnTime" panose="020B7200000000000000" pitchFamily="34" charset="0"/>
                  </a:defRPr>
                </a:lvl6pPr>
                <a:lvl7pPr marL="2971800" indent="-228600" eaLnBrk="0" fontAlgn="base" hangingPunct="0">
                  <a:spcBef>
                    <a:spcPct val="0"/>
                  </a:spcBef>
                  <a:spcAft>
                    <a:spcPct val="0"/>
                  </a:spcAft>
                  <a:defRPr sz="2000">
                    <a:solidFill>
                      <a:schemeClr val="tx1"/>
                    </a:solidFill>
                    <a:latin typeface=".VnTime" panose="020B7200000000000000" pitchFamily="34" charset="0"/>
                  </a:defRPr>
                </a:lvl7pPr>
                <a:lvl8pPr marL="3429000" indent="-228600" eaLnBrk="0" fontAlgn="base" hangingPunct="0">
                  <a:spcBef>
                    <a:spcPct val="0"/>
                  </a:spcBef>
                  <a:spcAft>
                    <a:spcPct val="0"/>
                  </a:spcAft>
                  <a:defRPr sz="2000">
                    <a:solidFill>
                      <a:schemeClr val="tx1"/>
                    </a:solidFill>
                    <a:latin typeface=".VnTime" panose="020B7200000000000000" pitchFamily="34" charset="0"/>
                  </a:defRPr>
                </a:lvl8pPr>
                <a:lvl9pPr marL="3886200" indent="-228600" eaLnBrk="0" fontAlgn="base" hangingPunct="0">
                  <a:spcBef>
                    <a:spcPct val="0"/>
                  </a:spcBef>
                  <a:spcAft>
                    <a:spcPct val="0"/>
                  </a:spcAft>
                  <a:defRPr sz="2000">
                    <a:solidFill>
                      <a:schemeClr val="tx1"/>
                    </a:solidFill>
                    <a:latin typeface=".VnTime" panose="020B7200000000000000" pitchFamily="34" charset="0"/>
                  </a:defRPr>
                </a:lvl9pPr>
              </a:lstStyle>
              <a:p>
                <a:pPr algn="just" eaLnBrk="1" hangingPunct="1"/>
                <a14:m>
                  <m:oMath xmlns:m="http://schemas.openxmlformats.org/officeDocument/2006/math">
                    <m:r>
                      <a:rPr lang="en-US" sz="2400" b="1" i="1" dirty="0" smtClean="0">
                        <a:solidFill>
                          <a:srgbClr val="0070C0"/>
                        </a:solidFill>
                        <a:latin typeface="Cambria Math" panose="02040503050406030204" pitchFamily="18" charset="0"/>
                        <a:cs typeface="Times New Roman" panose="02020603050405020304" pitchFamily="18" charset="0"/>
                      </a:rPr>
                      <m:t>𝒍</m:t>
                    </m:r>
                  </m:oMath>
                </a14:m>
                <a:r>
                  <a:rPr lang="en-US" sz="2400" b="1" dirty="0" smtClean="0">
                    <a:solidFill>
                      <a:srgbClr val="0070C0"/>
                    </a:solidFill>
                    <a:latin typeface="Times New Roman" panose="02020603050405020304" pitchFamily="18" charset="0"/>
                    <a:cs typeface="Times New Roman" panose="02020603050405020304" pitchFamily="18" charset="0"/>
                  </a:rPr>
                  <a:t>= 50m</a:t>
                </a:r>
              </a:p>
              <a:p>
                <a:pPr algn="just" eaLnBrk="1" hangingPunct="1"/>
                <a14:m>
                  <m:oMath xmlns:m="http://schemas.openxmlformats.org/officeDocument/2006/math">
                    <m:sSub>
                      <m:sSubPr>
                        <m:ctrlPr>
                          <a:rPr lang="en-US" sz="2400" b="1" i="1" smtClean="0">
                            <a:solidFill>
                              <a:srgbClr val="0070C0"/>
                            </a:solidFill>
                            <a:latin typeface="Cambria Math" panose="02040503050406030204" pitchFamily="18" charset="0"/>
                            <a:cs typeface="Times New Roman" panose="02020603050405020304" pitchFamily="18" charset="0"/>
                          </a:rPr>
                        </m:ctrlPr>
                      </m:sSubPr>
                      <m:e>
                        <m:r>
                          <a:rPr lang="en-US" sz="2400" b="1" i="1" smtClean="0">
                            <a:solidFill>
                              <a:srgbClr val="0070C0"/>
                            </a:solidFill>
                            <a:latin typeface="Cambria Math" panose="02040503050406030204" pitchFamily="18" charset="0"/>
                            <a:cs typeface="Times New Roman" panose="02020603050405020304" pitchFamily="18" charset="0"/>
                          </a:rPr>
                          <m:t>𝒍</m:t>
                        </m:r>
                      </m:e>
                      <m:sub>
                        <m:r>
                          <a:rPr lang="en-US" sz="2400" b="1" i="1" smtClean="0">
                            <a:solidFill>
                              <a:srgbClr val="0070C0"/>
                            </a:solidFill>
                            <a:latin typeface="Cambria Math" panose="02040503050406030204" pitchFamily="18" charset="0"/>
                            <a:cs typeface="Times New Roman" panose="02020603050405020304" pitchFamily="18" charset="0"/>
                          </a:rPr>
                          <m:t>𝟎</m:t>
                        </m:r>
                      </m:sub>
                    </m:sSub>
                  </m:oMath>
                </a14:m>
                <a:r>
                  <a:rPr lang="en-US" sz="2400" b="1" i="1" dirty="0" smtClean="0">
                    <a:solidFill>
                      <a:srgbClr val="0070C0"/>
                    </a:solidFill>
                    <a:latin typeface="Times New Roman" panose="02020603050405020304" pitchFamily="18" charset="0"/>
                    <a:cs typeface="Times New Roman" panose="02020603050405020304" pitchFamily="18" charset="0"/>
                  </a:rPr>
                  <a:t> </a:t>
                </a:r>
                <a:r>
                  <a:rPr lang="en-US" sz="2400" b="1" dirty="0" smtClean="0">
                    <a:solidFill>
                      <a:srgbClr val="0070C0"/>
                    </a:solidFill>
                    <a:latin typeface="Times New Roman" panose="02020603050405020304" pitchFamily="18" charset="0"/>
                    <a:cs typeface="Times New Roman" panose="02020603050405020304" pitchFamily="18" charset="0"/>
                  </a:rPr>
                  <a:t>= 1m</a:t>
                </a:r>
              </a:p>
              <a:p>
                <a:pPr algn="just" eaLnBrk="1" hangingPunct="1"/>
                <a:r>
                  <a:rPr lang="en-US" sz="2400" b="1" dirty="0" smtClean="0">
                    <a:solidFill>
                      <a:srgbClr val="0070C0"/>
                    </a:solidFill>
                    <a:latin typeface="Times New Roman" panose="02020603050405020304" pitchFamily="18" charset="0"/>
                    <a:cs typeface="Times New Roman" panose="02020603050405020304" pitchFamily="18" charset="0"/>
                  </a:rPr>
                  <a:t>R= 0,5</a:t>
                </a:r>
                <a:r>
                  <a:rPr lang="el-GR" sz="2400" b="1" dirty="0" smtClean="0">
                    <a:solidFill>
                      <a:srgbClr val="0070C0"/>
                    </a:solidFill>
                    <a:latin typeface="Times New Roman" panose="02020603050405020304" pitchFamily="18" charset="0"/>
                    <a:cs typeface="Times New Roman" panose="02020603050405020304" pitchFamily="18" charset="0"/>
                  </a:rPr>
                  <a:t>Ω</a:t>
                </a:r>
                <a:endParaRPr lang="en-US" sz="2400" b="1" dirty="0" smtClean="0">
                  <a:solidFill>
                    <a:srgbClr val="0070C0"/>
                  </a:solidFill>
                  <a:latin typeface="Times New Roman" panose="02020603050405020304" pitchFamily="18" charset="0"/>
                  <a:cs typeface="Times New Roman" panose="02020603050405020304" pitchFamily="18" charset="0"/>
                </a:endParaRPr>
              </a:p>
              <a:p>
                <a:pPr algn="just" eaLnBrk="1" hangingPunct="1"/>
                <a14:m>
                  <m:oMath xmlns:m="http://schemas.openxmlformats.org/officeDocument/2006/math">
                    <m:sSub>
                      <m:sSubPr>
                        <m:ctrlPr>
                          <a:rPr lang="en-US" sz="2400" b="1" i="1" dirty="0" smtClean="0">
                            <a:solidFill>
                              <a:srgbClr val="FF0000"/>
                            </a:solidFill>
                            <a:latin typeface="Cambria Math" panose="02040503050406030204" pitchFamily="18" charset="0"/>
                            <a:cs typeface="Times New Roman" panose="02020603050405020304" pitchFamily="18" charset="0"/>
                          </a:rPr>
                        </m:ctrlPr>
                      </m:sSubPr>
                      <m:e>
                        <m:r>
                          <a:rPr lang="en-US" sz="2400" b="1" i="1" dirty="0" smtClean="0">
                            <a:solidFill>
                              <a:srgbClr val="FF0000"/>
                            </a:solidFill>
                            <a:latin typeface="Cambria Math" panose="02040503050406030204" pitchFamily="18" charset="0"/>
                            <a:cs typeface="Times New Roman" panose="02020603050405020304" pitchFamily="18" charset="0"/>
                          </a:rPr>
                          <m:t>𝑹</m:t>
                        </m:r>
                      </m:e>
                      <m:sub>
                        <m:r>
                          <a:rPr lang="en-US" sz="2400" b="1" i="1" dirty="0" smtClean="0">
                            <a:solidFill>
                              <a:srgbClr val="FF0000"/>
                            </a:solidFill>
                            <a:latin typeface="Cambria Math" panose="02040503050406030204" pitchFamily="18" charset="0"/>
                            <a:cs typeface="Times New Roman" panose="02020603050405020304" pitchFamily="18" charset="0"/>
                          </a:rPr>
                          <m:t>𝟎</m:t>
                        </m:r>
                      </m:sub>
                    </m:sSub>
                  </m:oMath>
                </a14:m>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dirty="0" smtClean="0">
                    <a:solidFill>
                      <a:srgbClr val="FF0000"/>
                    </a:solidFill>
                    <a:latin typeface="Times New Roman" panose="02020603050405020304" pitchFamily="18" charset="0"/>
                    <a:cs typeface="Times New Roman" panose="02020603050405020304" pitchFamily="18" charset="0"/>
                  </a:rPr>
                  <a:t>= ?</a:t>
                </a:r>
              </a:p>
            </p:txBody>
          </p:sp>
        </mc:Choice>
        <mc:Fallback xmlns="">
          <p:sp>
            <p:nvSpPr>
              <p:cNvPr id="8" name="Text Box 63"/>
              <p:cNvSpPr txBox="1">
                <a:spLocks noRot="1" noChangeAspect="1" noMove="1" noResize="1" noEditPoints="1" noAdjustHandles="1" noChangeArrowheads="1" noChangeShapeType="1" noTextEdit="1"/>
              </p:cNvSpPr>
              <p:nvPr/>
            </p:nvSpPr>
            <p:spPr bwMode="auto">
              <a:xfrm>
                <a:off x="1459425" y="5164630"/>
                <a:ext cx="1834642" cy="1569660"/>
              </a:xfrm>
              <a:prstGeom prst="rect">
                <a:avLst/>
              </a:prstGeom>
              <a:blipFill rotWithShape="0">
                <a:blip r:embed="rId3"/>
                <a:stretch>
                  <a:fillRect l="-4983" t="-3101" b="-7752"/>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sp>
        <p:nvSpPr>
          <p:cNvPr id="9" name="Text Box 63"/>
          <p:cNvSpPr txBox="1">
            <a:spLocks noChangeArrowheads="1"/>
          </p:cNvSpPr>
          <p:nvPr/>
        </p:nvSpPr>
        <p:spPr bwMode="auto">
          <a:xfrm>
            <a:off x="1484243" y="4721034"/>
            <a:ext cx="183464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VnTime" panose="020B7200000000000000" pitchFamily="34" charset="0"/>
              </a:defRPr>
            </a:lvl1pPr>
            <a:lvl2pPr marL="742950" indent="-285750" eaLnBrk="0" hangingPunct="0">
              <a:defRPr sz="2000">
                <a:solidFill>
                  <a:schemeClr val="tx1"/>
                </a:solidFill>
                <a:latin typeface=".VnTime" panose="020B7200000000000000" pitchFamily="34" charset="0"/>
              </a:defRPr>
            </a:lvl2pPr>
            <a:lvl3pPr marL="1143000" indent="-228600" eaLnBrk="0" hangingPunct="0">
              <a:defRPr sz="2000">
                <a:solidFill>
                  <a:schemeClr val="tx1"/>
                </a:solidFill>
                <a:latin typeface=".VnTime" panose="020B7200000000000000" pitchFamily="34" charset="0"/>
              </a:defRPr>
            </a:lvl3pPr>
            <a:lvl4pPr marL="1600200" indent="-228600" eaLnBrk="0" hangingPunct="0">
              <a:defRPr sz="2000">
                <a:solidFill>
                  <a:schemeClr val="tx1"/>
                </a:solidFill>
                <a:latin typeface=".VnTime" panose="020B7200000000000000" pitchFamily="34" charset="0"/>
              </a:defRPr>
            </a:lvl4pPr>
            <a:lvl5pPr marL="2057400" indent="-228600" eaLnBrk="0" hangingPunct="0">
              <a:defRPr sz="2000">
                <a:solidFill>
                  <a:schemeClr val="tx1"/>
                </a:solidFill>
                <a:latin typeface=".VnTime" panose="020B7200000000000000" pitchFamily="34" charset="0"/>
              </a:defRPr>
            </a:lvl5pPr>
            <a:lvl6pPr marL="2514600" indent="-228600" eaLnBrk="0" fontAlgn="base" hangingPunct="0">
              <a:spcBef>
                <a:spcPct val="0"/>
              </a:spcBef>
              <a:spcAft>
                <a:spcPct val="0"/>
              </a:spcAft>
              <a:defRPr sz="2000">
                <a:solidFill>
                  <a:schemeClr val="tx1"/>
                </a:solidFill>
                <a:latin typeface=".VnTime" panose="020B7200000000000000" pitchFamily="34" charset="0"/>
              </a:defRPr>
            </a:lvl6pPr>
            <a:lvl7pPr marL="2971800" indent="-228600" eaLnBrk="0" fontAlgn="base" hangingPunct="0">
              <a:spcBef>
                <a:spcPct val="0"/>
              </a:spcBef>
              <a:spcAft>
                <a:spcPct val="0"/>
              </a:spcAft>
              <a:defRPr sz="2000">
                <a:solidFill>
                  <a:schemeClr val="tx1"/>
                </a:solidFill>
                <a:latin typeface=".VnTime" panose="020B7200000000000000" pitchFamily="34" charset="0"/>
              </a:defRPr>
            </a:lvl7pPr>
            <a:lvl8pPr marL="3429000" indent="-228600" eaLnBrk="0" fontAlgn="base" hangingPunct="0">
              <a:spcBef>
                <a:spcPct val="0"/>
              </a:spcBef>
              <a:spcAft>
                <a:spcPct val="0"/>
              </a:spcAft>
              <a:defRPr sz="2000">
                <a:solidFill>
                  <a:schemeClr val="tx1"/>
                </a:solidFill>
                <a:latin typeface=".VnTime" panose="020B7200000000000000" pitchFamily="34" charset="0"/>
              </a:defRPr>
            </a:lvl8pPr>
            <a:lvl9pPr marL="3886200" indent="-228600" eaLnBrk="0" fontAlgn="base" hangingPunct="0">
              <a:spcBef>
                <a:spcPct val="0"/>
              </a:spcBef>
              <a:spcAft>
                <a:spcPct val="0"/>
              </a:spcAft>
              <a:defRPr sz="2000">
                <a:solidFill>
                  <a:schemeClr val="tx1"/>
                </a:solidFill>
                <a:latin typeface=".VnTime" panose="020B7200000000000000" pitchFamily="34" charset="0"/>
              </a:defRPr>
            </a:lvl9pPr>
          </a:lstStyle>
          <a:p>
            <a:pPr algn="just" eaLnBrk="1" hangingPunct="1">
              <a:spcBef>
                <a:spcPct val="50000"/>
              </a:spcBef>
            </a:pPr>
            <a:r>
              <a:rPr lang="en-US" sz="2400" b="1" dirty="0" err="1" smtClean="0">
                <a:solidFill>
                  <a:srgbClr val="0000CC"/>
                </a:solidFill>
                <a:latin typeface="Times New Roman" panose="02020603050405020304" pitchFamily="18" charset="0"/>
                <a:cs typeface="Times New Roman" panose="02020603050405020304" pitchFamily="18" charset="0"/>
              </a:rPr>
              <a:t>Tóm</a:t>
            </a:r>
            <a:r>
              <a:rPr lang="en-US" sz="2400" b="1" dirty="0" smtClean="0">
                <a:solidFill>
                  <a:srgbClr val="0000CC"/>
                </a:solidFill>
                <a:latin typeface="Times New Roman" panose="02020603050405020304" pitchFamily="18" charset="0"/>
                <a:cs typeface="Times New Roman" panose="02020603050405020304" pitchFamily="18" charset="0"/>
              </a:rPr>
              <a:t> </a:t>
            </a:r>
            <a:r>
              <a:rPr lang="en-US" sz="2400" b="1" dirty="0" err="1" smtClean="0">
                <a:solidFill>
                  <a:srgbClr val="0000CC"/>
                </a:solidFill>
                <a:latin typeface="Times New Roman" panose="02020603050405020304" pitchFamily="18" charset="0"/>
                <a:cs typeface="Times New Roman" panose="02020603050405020304" pitchFamily="18" charset="0"/>
              </a:rPr>
              <a:t>tắt</a:t>
            </a:r>
            <a:r>
              <a:rPr lang="en-US" sz="2400" b="1" dirty="0" smtClean="0">
                <a:solidFill>
                  <a:srgbClr val="0000CC"/>
                </a:solidFill>
                <a:latin typeface="Times New Roman" panose="02020603050405020304" pitchFamily="18" charset="0"/>
                <a:cs typeface="Times New Roman" panose="02020603050405020304" pitchFamily="18" charset="0"/>
              </a:rPr>
              <a:t>:</a:t>
            </a:r>
            <a:endParaRPr lang="en-US" sz="2400" b="1" dirty="0">
              <a:solidFill>
                <a:srgbClr val="0000CC"/>
              </a:solidFill>
              <a:latin typeface="Times New Roman" panose="02020603050405020304" pitchFamily="18" charset="0"/>
              <a:cs typeface="Times New Roman" panose="02020603050405020304" pitchFamily="18" charset="0"/>
            </a:endParaRPr>
          </a:p>
        </p:txBody>
      </p:sp>
      <p:sp>
        <p:nvSpPr>
          <p:cNvPr id="10" name="Text Box 63"/>
          <p:cNvSpPr txBox="1">
            <a:spLocks noChangeArrowheads="1"/>
          </p:cNvSpPr>
          <p:nvPr/>
        </p:nvSpPr>
        <p:spPr bwMode="auto">
          <a:xfrm>
            <a:off x="3493882" y="4828019"/>
            <a:ext cx="183464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VnTime" panose="020B7200000000000000" pitchFamily="34" charset="0"/>
              </a:defRPr>
            </a:lvl1pPr>
            <a:lvl2pPr marL="742950" indent="-285750" eaLnBrk="0" hangingPunct="0">
              <a:defRPr sz="2000">
                <a:solidFill>
                  <a:schemeClr val="tx1"/>
                </a:solidFill>
                <a:latin typeface=".VnTime" panose="020B7200000000000000" pitchFamily="34" charset="0"/>
              </a:defRPr>
            </a:lvl2pPr>
            <a:lvl3pPr marL="1143000" indent="-228600" eaLnBrk="0" hangingPunct="0">
              <a:defRPr sz="2000">
                <a:solidFill>
                  <a:schemeClr val="tx1"/>
                </a:solidFill>
                <a:latin typeface=".VnTime" panose="020B7200000000000000" pitchFamily="34" charset="0"/>
              </a:defRPr>
            </a:lvl3pPr>
            <a:lvl4pPr marL="1600200" indent="-228600" eaLnBrk="0" hangingPunct="0">
              <a:defRPr sz="2000">
                <a:solidFill>
                  <a:schemeClr val="tx1"/>
                </a:solidFill>
                <a:latin typeface=".VnTime" panose="020B7200000000000000" pitchFamily="34" charset="0"/>
              </a:defRPr>
            </a:lvl4pPr>
            <a:lvl5pPr marL="2057400" indent="-228600" eaLnBrk="0" hangingPunct="0">
              <a:defRPr sz="2000">
                <a:solidFill>
                  <a:schemeClr val="tx1"/>
                </a:solidFill>
                <a:latin typeface=".VnTime" panose="020B7200000000000000" pitchFamily="34" charset="0"/>
              </a:defRPr>
            </a:lvl5pPr>
            <a:lvl6pPr marL="2514600" indent="-228600" eaLnBrk="0" fontAlgn="base" hangingPunct="0">
              <a:spcBef>
                <a:spcPct val="0"/>
              </a:spcBef>
              <a:spcAft>
                <a:spcPct val="0"/>
              </a:spcAft>
              <a:defRPr sz="2000">
                <a:solidFill>
                  <a:schemeClr val="tx1"/>
                </a:solidFill>
                <a:latin typeface=".VnTime" panose="020B7200000000000000" pitchFamily="34" charset="0"/>
              </a:defRPr>
            </a:lvl6pPr>
            <a:lvl7pPr marL="2971800" indent="-228600" eaLnBrk="0" fontAlgn="base" hangingPunct="0">
              <a:spcBef>
                <a:spcPct val="0"/>
              </a:spcBef>
              <a:spcAft>
                <a:spcPct val="0"/>
              </a:spcAft>
              <a:defRPr sz="2000">
                <a:solidFill>
                  <a:schemeClr val="tx1"/>
                </a:solidFill>
                <a:latin typeface=".VnTime" panose="020B7200000000000000" pitchFamily="34" charset="0"/>
              </a:defRPr>
            </a:lvl7pPr>
            <a:lvl8pPr marL="3429000" indent="-228600" eaLnBrk="0" fontAlgn="base" hangingPunct="0">
              <a:spcBef>
                <a:spcPct val="0"/>
              </a:spcBef>
              <a:spcAft>
                <a:spcPct val="0"/>
              </a:spcAft>
              <a:defRPr sz="2000">
                <a:solidFill>
                  <a:schemeClr val="tx1"/>
                </a:solidFill>
                <a:latin typeface=".VnTime" panose="020B7200000000000000" pitchFamily="34" charset="0"/>
              </a:defRPr>
            </a:lvl8pPr>
            <a:lvl9pPr marL="3886200" indent="-228600" eaLnBrk="0" fontAlgn="base" hangingPunct="0">
              <a:spcBef>
                <a:spcPct val="0"/>
              </a:spcBef>
              <a:spcAft>
                <a:spcPct val="0"/>
              </a:spcAft>
              <a:defRPr sz="2000">
                <a:solidFill>
                  <a:schemeClr val="tx1"/>
                </a:solidFill>
                <a:latin typeface=".VnTime" panose="020B7200000000000000" pitchFamily="34" charset="0"/>
              </a:defRPr>
            </a:lvl9pPr>
          </a:lstStyle>
          <a:p>
            <a:pPr algn="just" eaLnBrk="1" hangingPunct="1">
              <a:spcBef>
                <a:spcPct val="50000"/>
              </a:spcBef>
            </a:pPr>
            <a:r>
              <a:rPr lang="en-US" sz="2400" b="1" dirty="0" err="1" smtClean="0">
                <a:solidFill>
                  <a:srgbClr val="0000CC"/>
                </a:solidFill>
                <a:latin typeface="Times New Roman" panose="02020603050405020304" pitchFamily="18" charset="0"/>
                <a:cs typeface="Times New Roman" panose="02020603050405020304" pitchFamily="18" charset="0"/>
              </a:rPr>
              <a:t>Giải</a:t>
            </a:r>
            <a:r>
              <a:rPr lang="en-US" sz="2400" b="1" dirty="0" smtClean="0">
                <a:solidFill>
                  <a:srgbClr val="0000CC"/>
                </a:solidFill>
                <a:latin typeface="Times New Roman" panose="02020603050405020304" pitchFamily="18" charset="0"/>
                <a:cs typeface="Times New Roman" panose="02020603050405020304" pitchFamily="18" charset="0"/>
              </a:rPr>
              <a:t>:</a:t>
            </a:r>
            <a:endParaRPr lang="en-US" sz="2400" b="1" dirty="0">
              <a:solidFill>
                <a:srgbClr val="0000CC"/>
              </a:solidFill>
              <a:latin typeface="Times New Roman" panose="02020603050405020304" pitchFamily="18" charset="0"/>
              <a:cs typeface="Times New Roman" panose="02020603050405020304" pitchFamily="18" charset="0"/>
            </a:endParaRPr>
          </a:p>
        </p:txBody>
      </p:sp>
      <p:sp>
        <p:nvSpPr>
          <p:cNvPr id="11" name="Text Box 63"/>
          <p:cNvSpPr txBox="1">
            <a:spLocks noChangeArrowheads="1"/>
          </p:cNvSpPr>
          <p:nvPr/>
        </p:nvSpPr>
        <p:spPr bwMode="auto">
          <a:xfrm>
            <a:off x="3637811" y="5323710"/>
            <a:ext cx="529833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VnTime" panose="020B7200000000000000" pitchFamily="34" charset="0"/>
              </a:defRPr>
            </a:lvl1pPr>
            <a:lvl2pPr marL="742950" indent="-285750" eaLnBrk="0" hangingPunct="0">
              <a:defRPr sz="2000">
                <a:solidFill>
                  <a:schemeClr val="tx1"/>
                </a:solidFill>
                <a:latin typeface=".VnTime" panose="020B7200000000000000" pitchFamily="34" charset="0"/>
              </a:defRPr>
            </a:lvl2pPr>
            <a:lvl3pPr marL="1143000" indent="-228600" eaLnBrk="0" hangingPunct="0">
              <a:defRPr sz="2000">
                <a:solidFill>
                  <a:schemeClr val="tx1"/>
                </a:solidFill>
                <a:latin typeface=".VnTime" panose="020B7200000000000000" pitchFamily="34" charset="0"/>
              </a:defRPr>
            </a:lvl3pPr>
            <a:lvl4pPr marL="1600200" indent="-228600" eaLnBrk="0" hangingPunct="0">
              <a:defRPr sz="2000">
                <a:solidFill>
                  <a:schemeClr val="tx1"/>
                </a:solidFill>
                <a:latin typeface=".VnTime" panose="020B7200000000000000" pitchFamily="34" charset="0"/>
              </a:defRPr>
            </a:lvl4pPr>
            <a:lvl5pPr marL="2057400" indent="-228600" eaLnBrk="0" hangingPunct="0">
              <a:defRPr sz="2000">
                <a:solidFill>
                  <a:schemeClr val="tx1"/>
                </a:solidFill>
                <a:latin typeface=".VnTime" panose="020B7200000000000000" pitchFamily="34" charset="0"/>
              </a:defRPr>
            </a:lvl5pPr>
            <a:lvl6pPr marL="2514600" indent="-228600" eaLnBrk="0" fontAlgn="base" hangingPunct="0">
              <a:spcBef>
                <a:spcPct val="0"/>
              </a:spcBef>
              <a:spcAft>
                <a:spcPct val="0"/>
              </a:spcAft>
              <a:defRPr sz="2000">
                <a:solidFill>
                  <a:schemeClr val="tx1"/>
                </a:solidFill>
                <a:latin typeface=".VnTime" panose="020B7200000000000000" pitchFamily="34" charset="0"/>
              </a:defRPr>
            </a:lvl6pPr>
            <a:lvl7pPr marL="2971800" indent="-228600" eaLnBrk="0" fontAlgn="base" hangingPunct="0">
              <a:spcBef>
                <a:spcPct val="0"/>
              </a:spcBef>
              <a:spcAft>
                <a:spcPct val="0"/>
              </a:spcAft>
              <a:defRPr sz="2000">
                <a:solidFill>
                  <a:schemeClr val="tx1"/>
                </a:solidFill>
                <a:latin typeface=".VnTime" panose="020B7200000000000000" pitchFamily="34" charset="0"/>
              </a:defRPr>
            </a:lvl7pPr>
            <a:lvl8pPr marL="3429000" indent="-228600" eaLnBrk="0" fontAlgn="base" hangingPunct="0">
              <a:spcBef>
                <a:spcPct val="0"/>
              </a:spcBef>
              <a:spcAft>
                <a:spcPct val="0"/>
              </a:spcAft>
              <a:defRPr sz="2000">
                <a:solidFill>
                  <a:schemeClr val="tx1"/>
                </a:solidFill>
                <a:latin typeface=".VnTime" panose="020B7200000000000000" pitchFamily="34" charset="0"/>
              </a:defRPr>
            </a:lvl8pPr>
            <a:lvl9pPr marL="3886200" indent="-228600" eaLnBrk="0" fontAlgn="base" hangingPunct="0">
              <a:spcBef>
                <a:spcPct val="0"/>
              </a:spcBef>
              <a:spcAft>
                <a:spcPct val="0"/>
              </a:spcAft>
              <a:defRPr sz="2000">
                <a:solidFill>
                  <a:schemeClr val="tx1"/>
                </a:solidFill>
                <a:latin typeface=".VnTime" panose="020B7200000000000000" pitchFamily="34" charset="0"/>
              </a:defRPr>
            </a:lvl9pPr>
          </a:lstStyle>
          <a:p>
            <a:pPr algn="just" eaLnBrk="1" hangingPunct="1">
              <a:spcBef>
                <a:spcPct val="50000"/>
              </a:spcBef>
            </a:pPr>
            <a:r>
              <a:rPr lang="en-US" sz="2400" b="1" dirty="0" err="1" smtClean="0">
                <a:solidFill>
                  <a:schemeClr val="accent1">
                    <a:lumMod val="75000"/>
                  </a:schemeClr>
                </a:solidFill>
                <a:latin typeface="Times New Roman" panose="02020603050405020304" pitchFamily="18" charset="0"/>
                <a:cs typeface="Times New Roman" panose="02020603050405020304" pitchFamily="18" charset="0"/>
              </a:rPr>
              <a:t>Điện</a:t>
            </a:r>
            <a:r>
              <a:rPr lang="en-US" sz="2400" b="1" dirty="0" smtClean="0">
                <a:solidFill>
                  <a:schemeClr val="accent1">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1">
                    <a:lumMod val="75000"/>
                  </a:schemeClr>
                </a:solidFill>
                <a:latin typeface="Times New Roman" panose="02020603050405020304" pitchFamily="18" charset="0"/>
                <a:cs typeface="Times New Roman" panose="02020603050405020304" pitchFamily="18" charset="0"/>
              </a:rPr>
              <a:t>trở</a:t>
            </a:r>
            <a:r>
              <a:rPr lang="en-US" sz="2400" b="1" dirty="0" smtClean="0">
                <a:solidFill>
                  <a:schemeClr val="accent1">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1">
                    <a:lumMod val="75000"/>
                  </a:schemeClr>
                </a:solidFill>
                <a:latin typeface="Times New Roman" panose="02020603050405020304" pitchFamily="18" charset="0"/>
                <a:cs typeface="Times New Roman" panose="02020603050405020304" pitchFamily="18" charset="0"/>
              </a:rPr>
              <a:t>của</a:t>
            </a:r>
            <a:r>
              <a:rPr lang="en-US" sz="2400" b="1" dirty="0" smtClean="0">
                <a:solidFill>
                  <a:schemeClr val="accent1">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1">
                    <a:lumMod val="75000"/>
                  </a:schemeClr>
                </a:solidFill>
                <a:latin typeface="Times New Roman" panose="02020603050405020304" pitchFamily="18" charset="0"/>
                <a:cs typeface="Times New Roman" panose="02020603050405020304" pitchFamily="18" charset="0"/>
              </a:rPr>
              <a:t>dây</a:t>
            </a:r>
            <a:r>
              <a:rPr lang="en-US" sz="2400" b="1" smtClean="0">
                <a:solidFill>
                  <a:schemeClr val="accent1">
                    <a:lumMod val="75000"/>
                  </a:schemeClr>
                </a:solidFill>
                <a:latin typeface="Times New Roman" panose="02020603050405020304" pitchFamily="18" charset="0"/>
                <a:cs typeface="Times New Roman" panose="02020603050405020304" pitchFamily="18" charset="0"/>
              </a:rPr>
              <a:t> 50m</a:t>
            </a:r>
            <a:r>
              <a:rPr lang="en-US" sz="2400" b="1" dirty="0" smtClean="0">
                <a:solidFill>
                  <a:schemeClr val="accent1">
                    <a:lumMod val="75000"/>
                  </a:schemeClr>
                </a:solidFill>
                <a:latin typeface="Times New Roman" panose="02020603050405020304" pitchFamily="18" charset="0"/>
                <a:cs typeface="Times New Roman" panose="02020603050405020304" pitchFamily="18" charset="0"/>
              </a:rPr>
              <a:t>: </a:t>
            </a:r>
            <a:endParaRPr lang="en-US" sz="2400" b="1" dirty="0">
              <a:solidFill>
                <a:schemeClr val="accent1">
                  <a:lumMod val="75000"/>
                </a:schemeClr>
              </a:solidFill>
              <a:latin typeface="Times New Roman" panose="02020603050405020304" pitchFamily="18" charset="0"/>
              <a:cs typeface="Times New Roman" panose="02020603050405020304" pitchFamily="18" charset="0"/>
            </a:endParaRPr>
          </a:p>
        </p:txBody>
      </p:sp>
      <p:cxnSp>
        <p:nvCxnSpPr>
          <p:cNvPr id="3" name="Đường nối Thẳng 2"/>
          <p:cNvCxnSpPr/>
          <p:nvPr/>
        </p:nvCxnSpPr>
        <p:spPr>
          <a:xfrm>
            <a:off x="3020291" y="4721034"/>
            <a:ext cx="0" cy="2136966"/>
          </a:xfrm>
          <a:prstGeom prst="line">
            <a:avLst/>
          </a:prstGeom>
          <a:ln w="57150"/>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16" name="Text Box 63"/>
              <p:cNvSpPr txBox="1">
                <a:spLocks noChangeArrowheads="1"/>
              </p:cNvSpPr>
              <p:nvPr/>
            </p:nvSpPr>
            <p:spPr bwMode="auto">
              <a:xfrm>
                <a:off x="4743891" y="5784732"/>
                <a:ext cx="2279761" cy="74591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sz="2000">
                    <a:solidFill>
                      <a:schemeClr val="tx1"/>
                    </a:solidFill>
                    <a:latin typeface=".VnTime" panose="020B7200000000000000" pitchFamily="34" charset="0"/>
                  </a:defRPr>
                </a:lvl1pPr>
                <a:lvl2pPr marL="742950" indent="-285750" eaLnBrk="0" hangingPunct="0">
                  <a:defRPr sz="2000">
                    <a:solidFill>
                      <a:schemeClr val="tx1"/>
                    </a:solidFill>
                    <a:latin typeface=".VnTime" panose="020B7200000000000000" pitchFamily="34" charset="0"/>
                  </a:defRPr>
                </a:lvl2pPr>
                <a:lvl3pPr marL="1143000" indent="-228600" eaLnBrk="0" hangingPunct="0">
                  <a:defRPr sz="2000">
                    <a:solidFill>
                      <a:schemeClr val="tx1"/>
                    </a:solidFill>
                    <a:latin typeface=".VnTime" panose="020B7200000000000000" pitchFamily="34" charset="0"/>
                  </a:defRPr>
                </a:lvl3pPr>
                <a:lvl4pPr marL="1600200" indent="-228600" eaLnBrk="0" hangingPunct="0">
                  <a:defRPr sz="2000">
                    <a:solidFill>
                      <a:schemeClr val="tx1"/>
                    </a:solidFill>
                    <a:latin typeface=".VnTime" panose="020B7200000000000000" pitchFamily="34" charset="0"/>
                  </a:defRPr>
                </a:lvl4pPr>
                <a:lvl5pPr marL="2057400" indent="-228600" eaLnBrk="0" hangingPunct="0">
                  <a:defRPr sz="2000">
                    <a:solidFill>
                      <a:schemeClr val="tx1"/>
                    </a:solidFill>
                    <a:latin typeface=".VnTime" panose="020B7200000000000000" pitchFamily="34" charset="0"/>
                  </a:defRPr>
                </a:lvl5pPr>
                <a:lvl6pPr marL="2514600" indent="-228600" eaLnBrk="0" fontAlgn="base" hangingPunct="0">
                  <a:spcBef>
                    <a:spcPct val="0"/>
                  </a:spcBef>
                  <a:spcAft>
                    <a:spcPct val="0"/>
                  </a:spcAft>
                  <a:defRPr sz="2000">
                    <a:solidFill>
                      <a:schemeClr val="tx1"/>
                    </a:solidFill>
                    <a:latin typeface=".VnTime" panose="020B7200000000000000" pitchFamily="34" charset="0"/>
                  </a:defRPr>
                </a:lvl6pPr>
                <a:lvl7pPr marL="2971800" indent="-228600" eaLnBrk="0" fontAlgn="base" hangingPunct="0">
                  <a:spcBef>
                    <a:spcPct val="0"/>
                  </a:spcBef>
                  <a:spcAft>
                    <a:spcPct val="0"/>
                  </a:spcAft>
                  <a:defRPr sz="2000">
                    <a:solidFill>
                      <a:schemeClr val="tx1"/>
                    </a:solidFill>
                    <a:latin typeface=".VnTime" panose="020B7200000000000000" pitchFamily="34" charset="0"/>
                  </a:defRPr>
                </a:lvl7pPr>
                <a:lvl8pPr marL="3429000" indent="-228600" eaLnBrk="0" fontAlgn="base" hangingPunct="0">
                  <a:spcBef>
                    <a:spcPct val="0"/>
                  </a:spcBef>
                  <a:spcAft>
                    <a:spcPct val="0"/>
                  </a:spcAft>
                  <a:defRPr sz="2000">
                    <a:solidFill>
                      <a:schemeClr val="tx1"/>
                    </a:solidFill>
                    <a:latin typeface=".VnTime" panose="020B7200000000000000" pitchFamily="34" charset="0"/>
                  </a:defRPr>
                </a:lvl8pPr>
                <a:lvl9pPr marL="3886200" indent="-228600" eaLnBrk="0" fontAlgn="base" hangingPunct="0">
                  <a:spcBef>
                    <a:spcPct val="0"/>
                  </a:spcBef>
                  <a:spcAft>
                    <a:spcPct val="0"/>
                  </a:spcAft>
                  <a:defRPr sz="2000">
                    <a:solidFill>
                      <a:schemeClr val="tx1"/>
                    </a:solidFill>
                    <a:latin typeface=".VnTime" panose="020B7200000000000000" pitchFamily="34" charset="0"/>
                  </a:defRPr>
                </a:lvl9pPr>
              </a:lstStyle>
              <a:p>
                <a:pPr algn="just" eaLnBrk="1" hangingPunct="1">
                  <a:spcBef>
                    <a:spcPct val="50000"/>
                  </a:spcBef>
                </a:pPr>
                <a:r>
                  <a:rPr lang="en-US" sz="2800" b="1" dirty="0" smtClean="0">
                    <a:solidFill>
                      <a:srgbClr val="0070C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70C0"/>
                            </a:solidFill>
                            <a:latin typeface="Cambria Math" panose="02040503050406030204" pitchFamily="18" charset="0"/>
                            <a:cs typeface="Times New Roman" panose="02020603050405020304" pitchFamily="18" charset="0"/>
                          </a:rPr>
                        </m:ctrlPr>
                      </m:fPr>
                      <m:num>
                        <m:sSub>
                          <m:sSubPr>
                            <m:ctrlPr>
                              <a:rPr lang="en-US" sz="2800" b="1" i="1">
                                <a:solidFill>
                                  <a:srgbClr val="0070C0"/>
                                </a:solidFill>
                                <a:latin typeface="Cambria Math" panose="02040503050406030204" pitchFamily="18" charset="0"/>
                                <a:cs typeface="Times New Roman" panose="02020603050405020304" pitchFamily="18" charset="0"/>
                              </a:rPr>
                            </m:ctrlPr>
                          </m:sSubPr>
                          <m:e>
                            <m:r>
                              <a:rPr lang="en-US" sz="2800" b="1" i="1">
                                <a:solidFill>
                                  <a:srgbClr val="0070C0"/>
                                </a:solidFill>
                                <a:latin typeface="Cambria Math" panose="02040503050406030204" pitchFamily="18" charset="0"/>
                                <a:cs typeface="Times New Roman" panose="02020603050405020304" pitchFamily="18" charset="0"/>
                              </a:rPr>
                              <m:t>𝑹</m:t>
                            </m:r>
                          </m:e>
                          <m:sub>
                            <m:r>
                              <a:rPr lang="en-US" sz="2800" b="1" i="1">
                                <a:solidFill>
                                  <a:srgbClr val="0070C0"/>
                                </a:solidFill>
                                <a:latin typeface="Cambria Math" panose="02040503050406030204" pitchFamily="18" charset="0"/>
                                <a:cs typeface="Times New Roman" panose="02020603050405020304" pitchFamily="18" charset="0"/>
                              </a:rPr>
                              <m:t>𝟎</m:t>
                            </m:r>
                          </m:sub>
                        </m:sSub>
                      </m:num>
                      <m:den>
                        <m:r>
                          <a:rPr lang="en-US" sz="2800" b="1" i="1" smtClean="0">
                            <a:solidFill>
                              <a:srgbClr val="0070C0"/>
                            </a:solidFill>
                            <a:latin typeface="Cambria Math" panose="02040503050406030204" pitchFamily="18" charset="0"/>
                            <a:cs typeface="Times New Roman" panose="02020603050405020304" pitchFamily="18" charset="0"/>
                          </a:rPr>
                          <m:t>𝟎</m:t>
                        </m:r>
                        <m:r>
                          <a:rPr lang="en-US" sz="2800" b="1" i="1" smtClean="0">
                            <a:solidFill>
                              <a:srgbClr val="0070C0"/>
                            </a:solidFill>
                            <a:latin typeface="Cambria Math" panose="02040503050406030204" pitchFamily="18" charset="0"/>
                            <a:cs typeface="Times New Roman" panose="02020603050405020304" pitchFamily="18" charset="0"/>
                          </a:rPr>
                          <m:t>,</m:t>
                        </m:r>
                        <m:r>
                          <a:rPr lang="en-US" sz="2800" b="1" i="1" smtClean="0">
                            <a:solidFill>
                              <a:srgbClr val="0070C0"/>
                            </a:solidFill>
                            <a:latin typeface="Cambria Math" panose="02040503050406030204" pitchFamily="18" charset="0"/>
                            <a:cs typeface="Times New Roman" panose="02020603050405020304" pitchFamily="18" charset="0"/>
                          </a:rPr>
                          <m:t>𝟓</m:t>
                        </m:r>
                      </m:den>
                    </m:f>
                  </m:oMath>
                </a14:m>
                <a:r>
                  <a:rPr lang="en-US" sz="2800" b="1" dirty="0">
                    <a:solidFill>
                      <a:srgbClr val="0070C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800" b="1" i="1">
                            <a:solidFill>
                              <a:srgbClr val="0070C0"/>
                            </a:solidFill>
                            <a:latin typeface="Cambria Math" panose="02040503050406030204" pitchFamily="18" charset="0"/>
                            <a:cs typeface="Times New Roman" panose="02020603050405020304" pitchFamily="18" charset="0"/>
                          </a:rPr>
                        </m:ctrlPr>
                      </m:fPr>
                      <m:num>
                        <m:r>
                          <a:rPr lang="en-US" sz="2800" b="1" i="1" smtClean="0">
                            <a:solidFill>
                              <a:srgbClr val="0070C0"/>
                            </a:solidFill>
                            <a:latin typeface="Cambria Math" panose="02040503050406030204" pitchFamily="18" charset="0"/>
                            <a:cs typeface="Times New Roman" panose="02020603050405020304" pitchFamily="18" charset="0"/>
                          </a:rPr>
                          <m:t>𝟏</m:t>
                        </m:r>
                      </m:num>
                      <m:den>
                        <m:r>
                          <a:rPr lang="en-US" sz="2800" b="1" i="1" smtClean="0">
                            <a:solidFill>
                              <a:srgbClr val="0070C0"/>
                            </a:solidFill>
                            <a:latin typeface="Cambria Math" panose="02040503050406030204" pitchFamily="18" charset="0"/>
                            <a:cs typeface="Times New Roman" panose="02020603050405020304" pitchFamily="18" charset="0"/>
                          </a:rPr>
                          <m:t>𝟓𝟎</m:t>
                        </m:r>
                      </m:den>
                    </m:f>
                  </m:oMath>
                </a14:m>
                <a:endParaRPr lang="en-US" sz="2800" b="1" dirty="0">
                  <a:solidFill>
                    <a:schemeClr val="accent1">
                      <a:lumMod val="75000"/>
                    </a:schemeClr>
                  </a:solidFill>
                  <a:latin typeface="Times New Roman" panose="02020603050405020304" pitchFamily="18" charset="0"/>
                  <a:cs typeface="Times New Roman" panose="02020603050405020304" pitchFamily="18" charset="0"/>
                </a:endParaRPr>
              </a:p>
            </p:txBody>
          </p:sp>
        </mc:Choice>
        <mc:Fallback xmlns="">
          <p:sp>
            <p:nvSpPr>
              <p:cNvPr id="16" name="Text Box 63"/>
              <p:cNvSpPr txBox="1">
                <a:spLocks noRot="1" noChangeAspect="1" noMove="1" noResize="1" noEditPoints="1" noAdjustHandles="1" noChangeArrowheads="1" noChangeShapeType="1" noTextEdit="1"/>
              </p:cNvSpPr>
              <p:nvPr/>
            </p:nvSpPr>
            <p:spPr bwMode="auto">
              <a:xfrm>
                <a:off x="4743891" y="5784732"/>
                <a:ext cx="2279761" cy="745910"/>
              </a:xfrm>
              <a:prstGeom prst="rect">
                <a:avLst/>
              </a:prstGeom>
              <a:blipFill rotWithShape="0">
                <a:blip r:embed="rId4"/>
                <a:stretch>
                  <a:fillRect l="-5348" b="-4918"/>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7" name="Hình chữ nhật 16"/>
              <p:cNvSpPr/>
              <p:nvPr/>
            </p:nvSpPr>
            <p:spPr>
              <a:xfrm>
                <a:off x="6464192" y="5910802"/>
                <a:ext cx="2235356" cy="461665"/>
              </a:xfrm>
              <a:prstGeom prst="rect">
                <a:avLst/>
              </a:prstGeom>
            </p:spPr>
            <p:txBody>
              <a:bodyPr wrap="none">
                <a:spAutoFit/>
              </a:bodyPr>
              <a:lstStyle/>
              <a:p>
                <a:pPr algn="just">
                  <a:spcBef>
                    <a:spcPct val="50000"/>
                  </a:spcBef>
                </a:pPr>
                <a14:m>
                  <m:oMath xmlns:m="http://schemas.openxmlformats.org/officeDocument/2006/math">
                    <m:sSub>
                      <m:sSubPr>
                        <m:ctrlPr>
                          <a:rPr lang="en-US" sz="2400" b="1" i="1" smtClean="0">
                            <a:solidFill>
                              <a:schemeClr val="accent1">
                                <a:lumMod val="75000"/>
                              </a:schemeClr>
                            </a:solidFill>
                            <a:latin typeface="Cambria Math" panose="02040503050406030204" pitchFamily="18" charset="0"/>
                            <a:cs typeface="Times New Roman" panose="02020603050405020304" pitchFamily="18" charset="0"/>
                          </a:rPr>
                        </m:ctrlPr>
                      </m:sSubPr>
                      <m:e>
                        <m:r>
                          <a:rPr lang="en-US" sz="2400" b="1" i="1" smtClean="0">
                            <a:solidFill>
                              <a:schemeClr val="accent1">
                                <a:lumMod val="75000"/>
                              </a:schemeClr>
                            </a:solidFill>
                            <a:latin typeface="Cambria Math" panose="02040503050406030204" pitchFamily="18" charset="0"/>
                            <a:cs typeface="Times New Roman" panose="02020603050405020304" pitchFamily="18" charset="0"/>
                          </a:rPr>
                          <m:t>↔</m:t>
                        </m:r>
                        <m:r>
                          <a:rPr lang="en-US" sz="2400" b="1" i="1" smtClean="0">
                            <a:solidFill>
                              <a:schemeClr val="accent1">
                                <a:lumMod val="75000"/>
                              </a:schemeClr>
                            </a:solidFill>
                            <a:latin typeface="Cambria Math" panose="02040503050406030204" pitchFamily="18" charset="0"/>
                            <a:cs typeface="Times New Roman" panose="02020603050405020304" pitchFamily="18" charset="0"/>
                          </a:rPr>
                          <m:t>𝑹</m:t>
                        </m:r>
                      </m:e>
                      <m:sub>
                        <m:r>
                          <a:rPr lang="en-US" sz="2400" b="1" i="1" smtClean="0">
                            <a:solidFill>
                              <a:schemeClr val="accent1">
                                <a:lumMod val="75000"/>
                              </a:schemeClr>
                            </a:solidFill>
                            <a:latin typeface="Cambria Math" panose="02040503050406030204" pitchFamily="18" charset="0"/>
                            <a:cs typeface="Times New Roman" panose="02020603050405020304" pitchFamily="18" charset="0"/>
                          </a:rPr>
                          <m:t>𝟎</m:t>
                        </m:r>
                      </m:sub>
                    </m:sSub>
                  </m:oMath>
                </a14:m>
                <a:r>
                  <a:rPr lang="en-US" sz="2400" b="1" dirty="0" smtClean="0">
                    <a:solidFill>
                      <a:schemeClr val="accent1">
                        <a:lumMod val="75000"/>
                      </a:schemeClr>
                    </a:solidFill>
                    <a:latin typeface="Times New Roman" panose="02020603050405020304" pitchFamily="18" charset="0"/>
                    <a:cs typeface="Times New Roman" panose="02020603050405020304" pitchFamily="18" charset="0"/>
                  </a:rPr>
                  <a:t>= 0,01 (</a:t>
                </a:r>
                <a:r>
                  <a:rPr lang="el-GR" sz="2400" b="1" dirty="0" smtClean="0">
                    <a:solidFill>
                      <a:schemeClr val="accent1">
                        <a:lumMod val="75000"/>
                      </a:schemeClr>
                    </a:solidFill>
                    <a:latin typeface="Times New Roman" panose="02020603050405020304" pitchFamily="18" charset="0"/>
                    <a:cs typeface="Times New Roman" panose="02020603050405020304" pitchFamily="18" charset="0"/>
                  </a:rPr>
                  <a:t>Ω</a:t>
                </a:r>
                <a:r>
                  <a:rPr lang="en-US" sz="2400" b="1" dirty="0" smtClean="0">
                    <a:solidFill>
                      <a:schemeClr val="accent1">
                        <a:lumMod val="75000"/>
                      </a:schemeClr>
                    </a:solidFill>
                    <a:latin typeface="Times New Roman" panose="02020603050405020304" pitchFamily="18" charset="0"/>
                    <a:cs typeface="Times New Roman" panose="02020603050405020304" pitchFamily="18" charset="0"/>
                  </a:rPr>
                  <a:t>)</a:t>
                </a:r>
                <a:endParaRPr lang="en-US" sz="2400" b="1" dirty="0">
                  <a:solidFill>
                    <a:schemeClr val="accent1">
                      <a:lumMod val="75000"/>
                    </a:schemeClr>
                  </a:solidFill>
                  <a:latin typeface="Times New Roman" panose="02020603050405020304" pitchFamily="18" charset="0"/>
                  <a:cs typeface="Times New Roman" panose="02020603050405020304" pitchFamily="18" charset="0"/>
                </a:endParaRPr>
              </a:p>
            </p:txBody>
          </p:sp>
        </mc:Choice>
        <mc:Fallback xmlns="">
          <p:sp>
            <p:nvSpPr>
              <p:cNvPr id="17" name="Hình chữ nhật 16"/>
              <p:cNvSpPr>
                <a:spLocks noRot="1" noChangeAspect="1" noMove="1" noResize="1" noEditPoints="1" noAdjustHandles="1" noChangeArrowheads="1" noChangeShapeType="1" noTextEdit="1"/>
              </p:cNvSpPr>
              <p:nvPr/>
            </p:nvSpPr>
            <p:spPr>
              <a:xfrm>
                <a:off x="6464192" y="5910802"/>
                <a:ext cx="2235356" cy="461665"/>
              </a:xfrm>
              <a:prstGeom prst="rect">
                <a:avLst/>
              </a:prstGeom>
              <a:blipFill rotWithShape="0">
                <a:blip r:embed="rId5"/>
                <a:stretch>
                  <a:fillRect t="-10667" r="-3542" b="-3066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8" name="Hình chữ nhật 17"/>
              <p:cNvSpPr/>
              <p:nvPr/>
            </p:nvSpPr>
            <p:spPr>
              <a:xfrm>
                <a:off x="3558799" y="5834231"/>
                <a:ext cx="1128066" cy="721159"/>
              </a:xfrm>
              <a:prstGeom prst="rect">
                <a:avLst/>
              </a:prstGeom>
            </p:spPr>
            <p:txBody>
              <a:bodyPr wrap="none">
                <a:spAutoFit/>
              </a:bodyPr>
              <a:lstStyle/>
              <a:p>
                <a:pPr>
                  <a:spcBef>
                    <a:spcPct val="50000"/>
                  </a:spcBef>
                </a:pPr>
                <a14:m>
                  <m:oMath xmlns:m="http://schemas.openxmlformats.org/officeDocument/2006/math">
                    <m:f>
                      <m:fPr>
                        <m:ctrlPr>
                          <a:rPr lang="en-US" sz="2800" b="1" i="1" smtClean="0">
                            <a:solidFill>
                              <a:srgbClr val="FF0000"/>
                            </a:solidFill>
                            <a:latin typeface="Cambria Math" panose="02040503050406030204" pitchFamily="18" charset="0"/>
                            <a:cs typeface="Times New Roman" panose="02020603050405020304" pitchFamily="18" charset="0"/>
                          </a:rPr>
                        </m:ctrlPr>
                      </m:fPr>
                      <m:num>
                        <m:sSub>
                          <m:sSubPr>
                            <m:ctrlPr>
                              <a:rPr lang="en-US" sz="2800" b="1" i="1">
                                <a:solidFill>
                                  <a:srgbClr val="FF0000"/>
                                </a:solidFill>
                                <a:latin typeface="Cambria Math" panose="02040503050406030204" pitchFamily="18" charset="0"/>
                                <a:cs typeface="Times New Roman" panose="02020603050405020304" pitchFamily="18" charset="0"/>
                              </a:rPr>
                            </m:ctrlPr>
                          </m:sSubPr>
                          <m:e>
                            <m:r>
                              <a:rPr lang="en-US" sz="2800" b="1" i="1">
                                <a:solidFill>
                                  <a:srgbClr val="FF0000"/>
                                </a:solidFill>
                                <a:latin typeface="Cambria Math" panose="02040503050406030204" pitchFamily="18" charset="0"/>
                                <a:cs typeface="Times New Roman" panose="02020603050405020304" pitchFamily="18" charset="0"/>
                              </a:rPr>
                              <m:t>𝑹</m:t>
                            </m:r>
                          </m:e>
                          <m:sub>
                            <m:r>
                              <a:rPr lang="en-US" sz="2800" b="1" i="1">
                                <a:solidFill>
                                  <a:srgbClr val="FF0000"/>
                                </a:solidFill>
                                <a:latin typeface="Cambria Math" panose="02040503050406030204" pitchFamily="18" charset="0"/>
                                <a:cs typeface="Times New Roman" panose="02020603050405020304" pitchFamily="18" charset="0"/>
                              </a:rPr>
                              <m:t>𝟎</m:t>
                            </m:r>
                          </m:sub>
                        </m:sSub>
                      </m:num>
                      <m:den>
                        <m:r>
                          <a:rPr lang="en-US" sz="2800" b="1" i="1">
                            <a:solidFill>
                              <a:srgbClr val="FF0000"/>
                            </a:solidFill>
                            <a:latin typeface="Cambria Math" panose="02040503050406030204" pitchFamily="18" charset="0"/>
                            <a:cs typeface="Times New Roman" panose="02020603050405020304" pitchFamily="18" charset="0"/>
                          </a:rPr>
                          <m:t>𝑹</m:t>
                        </m:r>
                      </m:den>
                    </m:f>
                  </m:oMath>
                </a14:m>
                <a:r>
                  <a:rPr lang="en-US" sz="28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800" b="1" i="1" smtClean="0">
                            <a:solidFill>
                              <a:srgbClr val="FF0000"/>
                            </a:solidFill>
                            <a:latin typeface="Cambria Math" panose="02040503050406030204" pitchFamily="18" charset="0"/>
                            <a:cs typeface="Times New Roman" panose="02020603050405020304" pitchFamily="18" charset="0"/>
                          </a:rPr>
                        </m:ctrlPr>
                      </m:fPr>
                      <m:num>
                        <m:sSub>
                          <m:sSubPr>
                            <m:ctrlPr>
                              <a:rPr lang="en-US" sz="2800" b="1" i="1" smtClean="0">
                                <a:solidFill>
                                  <a:srgbClr val="FF0000"/>
                                </a:solidFill>
                                <a:latin typeface="Cambria Math" panose="02040503050406030204" pitchFamily="18" charset="0"/>
                                <a:cs typeface="Times New Roman" panose="02020603050405020304" pitchFamily="18" charset="0"/>
                              </a:rPr>
                            </m:ctrlPr>
                          </m:sSubPr>
                          <m:e>
                            <m:r>
                              <a:rPr lang="en-US" sz="2800" b="1" i="1" smtClean="0">
                                <a:solidFill>
                                  <a:srgbClr val="FF0000"/>
                                </a:solidFill>
                                <a:latin typeface="Cambria Math" panose="02040503050406030204" pitchFamily="18" charset="0"/>
                                <a:cs typeface="Times New Roman" panose="02020603050405020304" pitchFamily="18" charset="0"/>
                              </a:rPr>
                              <m:t>𝒍</m:t>
                            </m:r>
                          </m:e>
                          <m:sub>
                            <m:r>
                              <a:rPr lang="en-US" sz="2800" b="1" i="1" smtClean="0">
                                <a:solidFill>
                                  <a:srgbClr val="FF0000"/>
                                </a:solidFill>
                                <a:latin typeface="Cambria Math" panose="02040503050406030204" pitchFamily="18" charset="0"/>
                                <a:cs typeface="Times New Roman" panose="02020603050405020304" pitchFamily="18" charset="0"/>
                              </a:rPr>
                              <m:t>𝟎</m:t>
                            </m:r>
                          </m:sub>
                        </m:sSub>
                      </m:num>
                      <m:den>
                        <m:r>
                          <a:rPr lang="en-US" sz="2800" b="1" i="1" smtClean="0">
                            <a:solidFill>
                              <a:srgbClr val="FF0000"/>
                            </a:solidFill>
                            <a:latin typeface="Cambria Math" panose="02040503050406030204" pitchFamily="18" charset="0"/>
                            <a:cs typeface="Times New Roman" panose="02020603050405020304" pitchFamily="18" charset="0"/>
                          </a:rPr>
                          <m:t>𝒍</m:t>
                        </m:r>
                      </m:den>
                    </m:f>
                  </m:oMath>
                </a14:m>
                <a:endParaRPr lang="en-US" sz="28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18" name="Hình chữ nhật 17"/>
              <p:cNvSpPr>
                <a:spLocks noRot="1" noChangeAspect="1" noMove="1" noResize="1" noEditPoints="1" noAdjustHandles="1" noChangeArrowheads="1" noChangeShapeType="1" noTextEdit="1"/>
              </p:cNvSpPr>
              <p:nvPr/>
            </p:nvSpPr>
            <p:spPr>
              <a:xfrm>
                <a:off x="3558799" y="5834231"/>
                <a:ext cx="1128066" cy="721159"/>
              </a:xfrm>
              <a:prstGeom prst="rect">
                <a:avLst/>
              </a:prstGeom>
              <a:blipFill rotWithShape="0">
                <a:blip r:embed="rId6"/>
                <a:stretch>
                  <a:fillRect b="-9322"/>
                </a:stretch>
              </a:blipFill>
            </p:spPr>
            <p:txBody>
              <a:bodyPr/>
              <a:lstStyle/>
              <a:p>
                <a:r>
                  <a:rPr lang="vi-VN">
                    <a:noFill/>
                  </a:rPr>
                  <a:t> </a:t>
                </a:r>
              </a:p>
            </p:txBody>
          </p:sp>
        </mc:Fallback>
      </mc:AlternateContent>
    </p:spTree>
    <p:extLst>
      <p:ext uri="{BB962C8B-B14F-4D97-AF65-F5344CB8AC3E}">
        <p14:creationId xmlns:p14="http://schemas.microsoft.com/office/powerpoint/2010/main" val="3738281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barn(inVertical)">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barn(inVertical)">
                                      <p:cBhvr>
                                        <p:cTn id="12" dur="500"/>
                                        <p:tgtEl>
                                          <p:spTgt spid="38"/>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39">
                                            <p:bg/>
                                          </p:spTgt>
                                        </p:tgtEl>
                                        <p:attrNameLst>
                                          <p:attrName>style.visibility</p:attrName>
                                        </p:attrNameLst>
                                      </p:cBhvr>
                                      <p:to>
                                        <p:strVal val="visible"/>
                                      </p:to>
                                    </p:set>
                                    <p:anim calcmode="lin" valueType="num">
                                      <p:cBhvr additive="base">
                                        <p:cTn id="17" dur="500" fill="hold"/>
                                        <p:tgtEl>
                                          <p:spTgt spid="39">
                                            <p:bg/>
                                          </p:spTgt>
                                        </p:tgtEl>
                                        <p:attrNameLst>
                                          <p:attrName>ppt_x</p:attrName>
                                        </p:attrNameLst>
                                      </p:cBhvr>
                                      <p:tavLst>
                                        <p:tav tm="0">
                                          <p:val>
                                            <p:strVal val="0-#ppt_w/2"/>
                                          </p:val>
                                        </p:tav>
                                        <p:tav tm="100000">
                                          <p:val>
                                            <p:strVal val="#ppt_x"/>
                                          </p:val>
                                        </p:tav>
                                      </p:tavLst>
                                    </p:anim>
                                    <p:anim calcmode="lin" valueType="num">
                                      <p:cBhvr additive="base">
                                        <p:cTn id="18" dur="500" fill="hold"/>
                                        <p:tgtEl>
                                          <p:spTgt spid="39">
                                            <p:bg/>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39">
                                            <p:txEl>
                                              <p:pRg st="0" end="0"/>
                                            </p:txEl>
                                          </p:spTgt>
                                        </p:tgtEl>
                                        <p:attrNameLst>
                                          <p:attrName>style.visibility</p:attrName>
                                        </p:attrNameLst>
                                      </p:cBhvr>
                                      <p:to>
                                        <p:strVal val="visible"/>
                                      </p:to>
                                    </p:set>
                                    <p:anim calcmode="lin" valueType="num">
                                      <p:cBhvr additive="base">
                                        <p:cTn id="23" dur="500" fill="hold"/>
                                        <p:tgtEl>
                                          <p:spTgt spid="39">
                                            <p:txEl>
                                              <p:pRg st="0" end="0"/>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39">
                                            <p:txEl>
                                              <p:pRg st="1" end="1"/>
                                            </p:txEl>
                                          </p:spTgt>
                                        </p:tgtEl>
                                        <p:attrNameLst>
                                          <p:attrName>style.visibility</p:attrName>
                                        </p:attrNameLst>
                                      </p:cBhvr>
                                      <p:to>
                                        <p:strVal val="visible"/>
                                      </p:to>
                                    </p:set>
                                    <p:anim calcmode="lin" valueType="num">
                                      <p:cBhvr additive="base">
                                        <p:cTn id="29" dur="500" fill="hold"/>
                                        <p:tgtEl>
                                          <p:spTgt spid="39">
                                            <p:txEl>
                                              <p:pRg st="1" end="1"/>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39">
                                            <p:txEl>
                                              <p:pRg st="2" end="2"/>
                                            </p:txEl>
                                          </p:spTgt>
                                        </p:tgtEl>
                                        <p:attrNameLst>
                                          <p:attrName>style.visibility</p:attrName>
                                        </p:attrNameLst>
                                      </p:cBhvr>
                                      <p:to>
                                        <p:strVal val="visible"/>
                                      </p:to>
                                    </p:set>
                                    <p:anim calcmode="lin" valueType="num">
                                      <p:cBhvr additive="base">
                                        <p:cTn id="35" dur="500" fill="hold"/>
                                        <p:tgtEl>
                                          <p:spTgt spid="39">
                                            <p:txEl>
                                              <p:pRg st="2" end="2"/>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barn(inVertical)">
                                      <p:cBhvr>
                                        <p:cTn id="57" dur="500"/>
                                        <p:tgtEl>
                                          <p:spTgt spid="11"/>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barn(inVertical)">
                                      <p:cBhvr>
                                        <p:cTn id="62" dur="5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arn(inVertical)">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barn(inVertical)">
                                      <p:cBhvr>
                                        <p:cTn id="7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8" grpId="0"/>
      <p:bldP spid="39" grpId="0" uiExpand="1" build="p" animBg="1"/>
      <p:bldP spid="11" grpId="0"/>
      <p:bldP spid="16" grpId="0"/>
      <p:bldP spid="17" grpId="0"/>
      <p:bldP spid="1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Box 8"/>
          <p:cNvSpPr txBox="1">
            <a:spLocks noChangeArrowheads="1"/>
          </p:cNvSpPr>
          <p:nvPr/>
        </p:nvSpPr>
        <p:spPr bwMode="auto">
          <a:xfrm>
            <a:off x="967409" y="102705"/>
            <a:ext cx="10601738" cy="584775"/>
          </a:xfrm>
          <a:prstGeom prst="rect">
            <a:avLst/>
          </a:prstGeom>
          <a:solidFill>
            <a:schemeClr val="accent1">
              <a:lumMod val="60000"/>
              <a:lumOff val="40000"/>
            </a:schemeClr>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II. </a:t>
            </a:r>
            <a:r>
              <a:rPr lang="en-US" altLang="en-US" sz="3200" b="1" dirty="0" err="1" smtClean="0">
                <a:latin typeface="Times New Roman" panose="02020603050405020304" pitchFamily="18" charset="0"/>
                <a:cs typeface="Times New Roman" panose="02020603050405020304" pitchFamily="18" charset="0"/>
              </a:rPr>
              <a:t>Thí</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nghiệm</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kiểm</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tra</a:t>
            </a:r>
            <a:r>
              <a:rPr lang="en-US" altLang="en-US" sz="3200" b="1" dirty="0" smtClean="0">
                <a:latin typeface="Times New Roman" panose="02020603050405020304" pitchFamily="18" charset="0"/>
                <a:cs typeface="Times New Roman" panose="02020603050405020304" pitchFamily="18" charset="0"/>
              </a:rPr>
              <a:t>:</a:t>
            </a:r>
            <a:endParaRPr lang="en-US" altLang="en-US" sz="3200" b="1" dirty="0">
              <a:latin typeface="Times New Roman" panose="02020603050405020304" pitchFamily="18" charset="0"/>
              <a:cs typeface="Times New Roman" panose="02020603050405020304" pitchFamily="18" charset="0"/>
            </a:endParaRPr>
          </a:p>
        </p:txBody>
      </p:sp>
      <p:sp>
        <p:nvSpPr>
          <p:cNvPr id="31" name="Rectangle 181"/>
          <p:cNvSpPr>
            <a:spLocks noChangeArrowheads="1"/>
          </p:cNvSpPr>
          <p:nvPr/>
        </p:nvSpPr>
        <p:spPr bwMode="auto">
          <a:xfrm>
            <a:off x="967409" y="751635"/>
            <a:ext cx="9144000" cy="523220"/>
          </a:xfrm>
          <a:prstGeom prst="rect">
            <a:avLst/>
          </a:prstGeom>
          <a:noFill/>
          <a:ln w="9525">
            <a:no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eaLnBrk="1" hangingPunct="1"/>
            <a:r>
              <a:rPr lang="en-US" altLang="en-US" sz="2800" dirty="0">
                <a:solidFill>
                  <a:srgbClr val="00B050"/>
                </a:solidFill>
                <a:latin typeface="Times New Roman" panose="02020603050405020304" pitchFamily="18" charset="0"/>
                <a:cs typeface="Times New Roman" panose="02020603050405020304" pitchFamily="18" charset="0"/>
              </a:rPr>
              <a:t>1. </a:t>
            </a:r>
            <a:r>
              <a:rPr lang="en-US" altLang="en-US" sz="2800" dirty="0" err="1">
                <a:solidFill>
                  <a:srgbClr val="00B050"/>
                </a:solidFill>
                <a:latin typeface="Times New Roman" panose="02020603050405020304" pitchFamily="18" charset="0"/>
                <a:cs typeface="Times New Roman" panose="02020603050405020304" pitchFamily="18" charset="0"/>
              </a:rPr>
              <a:t>Thí</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nghiệm</a:t>
            </a:r>
            <a:r>
              <a:rPr lang="en-US" altLang="en-US" sz="2800" dirty="0" smtClean="0">
                <a:solidFill>
                  <a:srgbClr val="00B050"/>
                </a:solidFill>
                <a:latin typeface="Times New Roman" panose="02020603050405020304" pitchFamily="18" charset="0"/>
                <a:cs typeface="Times New Roman" panose="02020603050405020304" pitchFamily="18" charset="0"/>
              </a:rPr>
              <a:t>:</a:t>
            </a:r>
            <a:endParaRPr lang="en-US" altLang="en-US" sz="2800" dirty="0">
              <a:solidFill>
                <a:srgbClr val="00B050"/>
              </a:solidFill>
              <a:latin typeface="Times New Roman" panose="02020603050405020304" pitchFamily="18" charset="0"/>
              <a:cs typeface="Times New Roman" panose="02020603050405020304" pitchFamily="18" charset="0"/>
            </a:endParaRPr>
          </a:p>
        </p:txBody>
      </p:sp>
      <p:sp>
        <p:nvSpPr>
          <p:cNvPr id="32" name="Rectangle 181"/>
          <p:cNvSpPr>
            <a:spLocks noChangeArrowheads="1"/>
          </p:cNvSpPr>
          <p:nvPr/>
        </p:nvSpPr>
        <p:spPr bwMode="auto">
          <a:xfrm>
            <a:off x="967409" y="1284459"/>
            <a:ext cx="9144000" cy="523220"/>
          </a:xfrm>
          <a:prstGeom prst="rect">
            <a:avLst/>
          </a:prstGeom>
          <a:noFill/>
          <a:ln w="9525">
            <a:no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eaLnBrk="1" hangingPunct="1"/>
            <a:r>
              <a:rPr lang="en-US" altLang="en-US" sz="2800" dirty="0" smtClean="0">
                <a:solidFill>
                  <a:srgbClr val="00B050"/>
                </a:solidFill>
                <a:latin typeface="Times New Roman" panose="02020603050405020304" pitchFamily="18" charset="0"/>
                <a:cs typeface="Times New Roman" panose="02020603050405020304" pitchFamily="18" charset="0"/>
              </a:rPr>
              <a:t>2. </a:t>
            </a:r>
            <a:r>
              <a:rPr lang="en-US" altLang="en-US" sz="2800" dirty="0" err="1" smtClean="0">
                <a:solidFill>
                  <a:srgbClr val="00B050"/>
                </a:solidFill>
                <a:latin typeface="Times New Roman" panose="02020603050405020304" pitchFamily="18" charset="0"/>
                <a:cs typeface="Times New Roman" panose="02020603050405020304" pitchFamily="18" charset="0"/>
              </a:rPr>
              <a:t>Kết</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quả</a:t>
            </a:r>
            <a:r>
              <a:rPr lang="en-US" altLang="en-US" sz="2800" dirty="0" smtClean="0">
                <a:solidFill>
                  <a:srgbClr val="00B050"/>
                </a:solidFill>
                <a:latin typeface="Times New Roman" panose="02020603050405020304" pitchFamily="18" charset="0"/>
                <a:cs typeface="Times New Roman" panose="02020603050405020304" pitchFamily="18" charset="0"/>
              </a:rPr>
              <a:t>:</a:t>
            </a:r>
            <a:endParaRPr lang="en-US" altLang="en-US" sz="2800" dirty="0">
              <a:solidFill>
                <a:srgbClr val="00B050"/>
              </a:solidFill>
              <a:latin typeface="Times New Roman" panose="02020603050405020304" pitchFamily="18" charset="0"/>
              <a:cs typeface="Times New Roman" panose="02020603050405020304" pitchFamily="18" charset="0"/>
            </a:endParaRPr>
          </a:p>
        </p:txBody>
      </p:sp>
      <p:sp>
        <p:nvSpPr>
          <p:cNvPr id="33" name="Rectangle 181"/>
          <p:cNvSpPr>
            <a:spLocks noChangeArrowheads="1"/>
          </p:cNvSpPr>
          <p:nvPr/>
        </p:nvSpPr>
        <p:spPr bwMode="auto">
          <a:xfrm>
            <a:off x="967409" y="1801154"/>
            <a:ext cx="2214964" cy="523220"/>
          </a:xfrm>
          <a:prstGeom prst="rect">
            <a:avLst/>
          </a:prstGeom>
          <a:noFill/>
          <a:ln w="9525">
            <a:noFill/>
            <a:miter lim="800000"/>
            <a:headEnd/>
            <a:tailEnd/>
          </a:ln>
        </p:spPr>
        <p:txBody>
          <a:bodyPr wrap="square"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eaLnBrk="1" hangingPunct="1"/>
            <a:r>
              <a:rPr lang="en-US" altLang="en-US" sz="2800" dirty="0" smtClean="0">
                <a:solidFill>
                  <a:srgbClr val="00B050"/>
                </a:solidFill>
                <a:latin typeface="Times New Roman" panose="02020603050405020304" pitchFamily="18" charset="0"/>
                <a:cs typeface="Times New Roman" panose="02020603050405020304" pitchFamily="18" charset="0"/>
              </a:rPr>
              <a:t>3. </a:t>
            </a:r>
            <a:r>
              <a:rPr lang="en-US" altLang="en-US" sz="2800" dirty="0" err="1" smtClean="0">
                <a:solidFill>
                  <a:srgbClr val="00B050"/>
                </a:solidFill>
                <a:latin typeface="Times New Roman" panose="02020603050405020304" pitchFamily="18" charset="0"/>
                <a:cs typeface="Times New Roman" panose="02020603050405020304" pitchFamily="18" charset="0"/>
              </a:rPr>
              <a:t>Nhận</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xét</a:t>
            </a:r>
            <a:r>
              <a:rPr lang="en-US" altLang="en-US" sz="2800" dirty="0" smtClean="0">
                <a:solidFill>
                  <a:srgbClr val="00B050"/>
                </a:solidFill>
                <a:latin typeface="Times New Roman" panose="02020603050405020304" pitchFamily="18" charset="0"/>
                <a:cs typeface="Times New Roman" panose="02020603050405020304" pitchFamily="18" charset="0"/>
              </a:rPr>
              <a:t>:</a:t>
            </a:r>
            <a:endParaRPr lang="en-US" altLang="en-US" sz="2800" dirty="0">
              <a:solidFill>
                <a:srgbClr val="00B050"/>
              </a:solidFill>
              <a:latin typeface="Times New Roman" panose="02020603050405020304" pitchFamily="18" charset="0"/>
              <a:cs typeface="Times New Roman" panose="02020603050405020304" pitchFamily="18" charset="0"/>
            </a:endParaRPr>
          </a:p>
        </p:txBody>
      </p:sp>
      <p:sp>
        <p:nvSpPr>
          <p:cNvPr id="25" name="Rectangle 181"/>
          <p:cNvSpPr>
            <a:spLocks noChangeArrowheads="1"/>
          </p:cNvSpPr>
          <p:nvPr/>
        </p:nvSpPr>
        <p:spPr bwMode="auto">
          <a:xfrm>
            <a:off x="967409" y="4247035"/>
            <a:ext cx="1976207" cy="523220"/>
          </a:xfrm>
          <a:prstGeom prst="rect">
            <a:avLst/>
          </a:prstGeom>
          <a:noFill/>
          <a:ln w="9525">
            <a:noFill/>
            <a:miter lim="800000"/>
            <a:headEnd/>
            <a:tailEnd/>
          </a:ln>
        </p:spPr>
        <p:txBody>
          <a:bodyPr wrap="square"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eaLnBrk="1" hangingPunct="1"/>
            <a:r>
              <a:rPr lang="en-US" altLang="en-US" sz="2800" dirty="0" smtClean="0">
                <a:solidFill>
                  <a:srgbClr val="00B050"/>
                </a:solidFill>
                <a:latin typeface="Times New Roman" panose="02020603050405020304" pitchFamily="18" charset="0"/>
                <a:cs typeface="Times New Roman" panose="02020603050405020304" pitchFamily="18" charset="0"/>
              </a:rPr>
              <a:t>4. </a:t>
            </a:r>
            <a:r>
              <a:rPr lang="en-US" altLang="en-US" sz="2800" dirty="0" err="1" smtClean="0">
                <a:solidFill>
                  <a:srgbClr val="00B050"/>
                </a:solidFill>
                <a:latin typeface="Times New Roman" panose="02020603050405020304" pitchFamily="18" charset="0"/>
                <a:cs typeface="Times New Roman" panose="02020603050405020304" pitchFamily="18" charset="0"/>
              </a:rPr>
              <a:t>Kết</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luận</a:t>
            </a:r>
            <a:r>
              <a:rPr lang="en-US" altLang="en-US" sz="2800" dirty="0" smtClean="0">
                <a:solidFill>
                  <a:srgbClr val="00B050"/>
                </a:solidFill>
                <a:latin typeface="Times New Roman" panose="02020603050405020304" pitchFamily="18" charset="0"/>
                <a:cs typeface="Times New Roman" panose="02020603050405020304" pitchFamily="18" charset="0"/>
              </a:rPr>
              <a:t>: </a:t>
            </a:r>
            <a:endParaRPr lang="en-US" altLang="en-US" sz="2800" dirty="0">
              <a:solidFill>
                <a:srgbClr val="00B050"/>
              </a:solidFill>
              <a:latin typeface="Times New Roman" panose="02020603050405020304" pitchFamily="18" charset="0"/>
              <a:cs typeface="Times New Roman" panose="02020603050405020304" pitchFamily="18" charset="0"/>
            </a:endParaRPr>
          </a:p>
        </p:txBody>
      </p:sp>
      <p:sp>
        <p:nvSpPr>
          <p:cNvPr id="26" name="Rectangle 181"/>
          <p:cNvSpPr>
            <a:spLocks noChangeArrowheads="1"/>
          </p:cNvSpPr>
          <p:nvPr/>
        </p:nvSpPr>
        <p:spPr bwMode="auto">
          <a:xfrm>
            <a:off x="2807292" y="4247035"/>
            <a:ext cx="8670822" cy="954107"/>
          </a:xfrm>
          <a:prstGeom prst="rect">
            <a:avLst/>
          </a:prstGeom>
          <a:noFill/>
          <a:ln w="9525">
            <a:noFill/>
            <a:miter lim="800000"/>
            <a:headEnd/>
            <a:tailEnd/>
          </a:ln>
        </p:spPr>
        <p:txBody>
          <a:bodyPr wrap="square"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eaLnBrk="1" hangingPunct="1"/>
            <a:r>
              <a:rPr lang="en-US" altLang="en-US" sz="2800" dirty="0" err="1" smtClean="0">
                <a:solidFill>
                  <a:srgbClr val="00B050"/>
                </a:solidFill>
                <a:latin typeface="Times New Roman" panose="02020603050405020304" pitchFamily="18" charset="0"/>
                <a:cs typeface="Times New Roman" panose="02020603050405020304" pitchFamily="18" charset="0"/>
              </a:rPr>
              <a:t>Điện</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trở</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của</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dây</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dẫn</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có</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cùng</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chiều</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dài</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và</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được</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làm</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từ</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cùng</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một</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vật</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liệu</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thì</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tỉ</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lệ</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nghịch</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với</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tiết</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diện</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của</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dây</a:t>
            </a:r>
            <a:r>
              <a:rPr lang="en-US" altLang="en-US" sz="2800" dirty="0" smtClean="0">
                <a:solidFill>
                  <a:srgbClr val="00B050"/>
                </a:solidFill>
                <a:latin typeface="Times New Roman" panose="02020603050405020304" pitchFamily="18" charset="0"/>
                <a:cs typeface="Times New Roman" panose="02020603050405020304" pitchFamily="18" charset="0"/>
              </a:rPr>
              <a:t>: </a:t>
            </a:r>
            <a:endParaRPr lang="en-US" altLang="en-US" sz="2800" dirty="0">
              <a:solidFill>
                <a:srgbClr val="00B05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7" name="Text Box 51"/>
              <p:cNvSpPr txBox="1">
                <a:spLocks noChangeArrowheads="1"/>
              </p:cNvSpPr>
              <p:nvPr/>
            </p:nvSpPr>
            <p:spPr bwMode="auto">
              <a:xfrm>
                <a:off x="1813524" y="2626257"/>
                <a:ext cx="5560361" cy="15964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spcBef>
                    <a:spcPct val="50000"/>
                  </a:spcBef>
                </a:pPr>
                <a14:m>
                  <m:oMath xmlns:m="http://schemas.openxmlformats.org/officeDocument/2006/math">
                    <m:sSub>
                      <m:sSubPr>
                        <m:ctrlPr>
                          <a:rPr lang="en-US" altLang="en-US" sz="2400" b="1" i="1" smtClean="0">
                            <a:solidFill>
                              <a:srgbClr val="000099"/>
                            </a:solidFill>
                            <a:latin typeface="Cambria Math" panose="02040503050406030204" pitchFamily="18" charset="0"/>
                          </a:rPr>
                        </m:ctrlPr>
                      </m:sSubPr>
                      <m:e>
                        <m:r>
                          <a:rPr lang="en-US" altLang="en-US" sz="2400" b="1" i="1" smtClean="0">
                            <a:solidFill>
                              <a:srgbClr val="000099"/>
                            </a:solidFill>
                            <a:latin typeface="Cambria Math" panose="02040503050406030204" pitchFamily="18" charset="0"/>
                          </a:rPr>
                          <m:t>𝑺</m:t>
                        </m:r>
                      </m:e>
                      <m:sub>
                        <m:r>
                          <a:rPr lang="en-US" altLang="en-US" sz="2400" b="1" i="1" smtClean="0">
                            <a:solidFill>
                              <a:srgbClr val="000099"/>
                            </a:solidFill>
                            <a:latin typeface="Cambria Math" panose="02040503050406030204" pitchFamily="18" charset="0"/>
                          </a:rPr>
                          <m:t>𝟏</m:t>
                        </m:r>
                      </m:sub>
                    </m:sSub>
                    <m:r>
                      <a:rPr lang="en-US" altLang="en-US" sz="2400" b="1" i="1" smtClean="0">
                        <a:solidFill>
                          <a:srgbClr val="000099"/>
                        </a:solidFill>
                        <a:latin typeface="Cambria Math" panose="02040503050406030204" pitchFamily="18" charset="0"/>
                      </a:rPr>
                      <m:t>= </m:t>
                    </m:r>
                    <m:f>
                      <m:fPr>
                        <m:ctrlPr>
                          <a:rPr lang="en-US" altLang="en-US" sz="2400" b="1" i="1" smtClean="0">
                            <a:solidFill>
                              <a:srgbClr val="000099"/>
                            </a:solidFill>
                            <a:latin typeface="Cambria Math" panose="02040503050406030204" pitchFamily="18" charset="0"/>
                          </a:rPr>
                        </m:ctrlPr>
                      </m:fPr>
                      <m:num>
                        <m:nary>
                          <m:naryPr>
                            <m:chr m:val="∏"/>
                            <m:subHide m:val="on"/>
                            <m:supHide m:val="on"/>
                            <m:ctrlPr>
                              <a:rPr lang="en-US" altLang="en-US" sz="2400" b="1" i="1" smtClean="0">
                                <a:solidFill>
                                  <a:srgbClr val="000099"/>
                                </a:solidFill>
                                <a:latin typeface="Cambria Math" panose="02040503050406030204" pitchFamily="18" charset="0"/>
                              </a:rPr>
                            </m:ctrlPr>
                          </m:naryPr>
                          <m:sub/>
                          <m:sup/>
                          <m:e>
                            <m:sSubSup>
                              <m:sSubSupPr>
                                <m:ctrlPr>
                                  <a:rPr lang="en-US" altLang="en-US" sz="2400" b="1" i="1" smtClean="0">
                                    <a:solidFill>
                                      <a:srgbClr val="000099"/>
                                    </a:solidFill>
                                    <a:latin typeface="Cambria Math" panose="02040503050406030204" pitchFamily="18" charset="0"/>
                                  </a:rPr>
                                </m:ctrlPr>
                              </m:sSubSupPr>
                              <m:e>
                                <m:r>
                                  <a:rPr lang="en-US" altLang="en-US" sz="2400" b="1" i="1" smtClean="0">
                                    <a:solidFill>
                                      <a:srgbClr val="000099"/>
                                    </a:solidFill>
                                    <a:latin typeface="Cambria Math" panose="02040503050406030204" pitchFamily="18" charset="0"/>
                                  </a:rPr>
                                  <m:t>𝒅</m:t>
                                </m:r>
                              </m:e>
                              <m:sub>
                                <m:r>
                                  <a:rPr lang="en-US" altLang="en-US" sz="2400" b="1" i="1" smtClean="0">
                                    <a:solidFill>
                                      <a:srgbClr val="000099"/>
                                    </a:solidFill>
                                    <a:latin typeface="Cambria Math" panose="02040503050406030204" pitchFamily="18" charset="0"/>
                                  </a:rPr>
                                  <m:t>𝟏</m:t>
                                </m:r>
                              </m:sub>
                              <m:sup>
                                <m:r>
                                  <a:rPr lang="en-US" altLang="en-US" sz="2400" b="1" i="1" smtClean="0">
                                    <a:solidFill>
                                      <a:srgbClr val="000099"/>
                                    </a:solidFill>
                                    <a:latin typeface="Cambria Math" panose="02040503050406030204" pitchFamily="18" charset="0"/>
                                  </a:rPr>
                                  <m:t>𝟐</m:t>
                                </m:r>
                              </m:sup>
                            </m:sSubSup>
                          </m:e>
                        </m:nary>
                      </m:num>
                      <m:den>
                        <m:r>
                          <a:rPr lang="en-US" altLang="en-US" sz="2400" b="1" i="1" smtClean="0">
                            <a:solidFill>
                              <a:srgbClr val="000099"/>
                            </a:solidFill>
                            <a:latin typeface="Cambria Math" panose="02040503050406030204" pitchFamily="18" charset="0"/>
                          </a:rPr>
                          <m:t>𝟒</m:t>
                        </m:r>
                      </m:den>
                    </m:f>
                  </m:oMath>
                </a14:m>
                <a:r>
                  <a:rPr lang="en-US" altLang="en-US" sz="2400" b="1" dirty="0" smtClean="0">
                    <a:solidFill>
                      <a:srgbClr val="000099"/>
                    </a:solidFill>
                    <a:latin typeface="Arial" panose="020B0604020202020204" pitchFamily="34" charset="0"/>
                  </a:rPr>
                  <a:t>  </a:t>
                </a:r>
                <a:r>
                  <a:rPr lang="en-US" altLang="en-US" sz="2400" dirty="0" smtClean="0">
                    <a:solidFill>
                      <a:srgbClr val="000099"/>
                    </a:solidFill>
                    <a:latin typeface="Arial" panose="020B0604020202020204" pitchFamily="34" charset="0"/>
                  </a:rPr>
                  <a:t>(</a:t>
                </a:r>
                <a14:m>
                  <m:oMath xmlns:m="http://schemas.openxmlformats.org/officeDocument/2006/math">
                    <m:sSub>
                      <m:sSubPr>
                        <m:ctrlPr>
                          <a:rPr lang="en-US" altLang="en-US" sz="2400" i="1" dirty="0" smtClean="0">
                            <a:solidFill>
                              <a:srgbClr val="000099"/>
                            </a:solidFill>
                            <a:latin typeface="Cambria Math" panose="02040503050406030204" pitchFamily="18" charset="0"/>
                          </a:rPr>
                        </m:ctrlPr>
                      </m:sSubPr>
                      <m:e>
                        <m:r>
                          <a:rPr lang="en-US" altLang="en-US" sz="2400" b="0" i="1" dirty="0" smtClean="0">
                            <a:solidFill>
                              <a:srgbClr val="000099"/>
                            </a:solidFill>
                            <a:latin typeface="Cambria Math" panose="02040503050406030204" pitchFamily="18" charset="0"/>
                          </a:rPr>
                          <m:t>𝑑</m:t>
                        </m:r>
                      </m:e>
                      <m:sub>
                        <m:r>
                          <a:rPr lang="en-US" altLang="en-US" sz="2400" b="0" i="1" dirty="0" smtClean="0">
                            <a:solidFill>
                              <a:srgbClr val="000099"/>
                            </a:solidFill>
                            <a:latin typeface="Cambria Math" panose="02040503050406030204" pitchFamily="18" charset="0"/>
                          </a:rPr>
                          <m:t>1</m:t>
                        </m:r>
                      </m:sub>
                    </m:sSub>
                  </m:oMath>
                </a14:m>
                <a:r>
                  <a:rPr lang="en-US" altLang="en-US" sz="2400" dirty="0" smtClean="0">
                    <a:solidFill>
                      <a:srgbClr val="000099"/>
                    </a:solidFill>
                    <a:latin typeface="Arial" panose="020B0604020202020204" pitchFamily="34" charset="0"/>
                  </a:rPr>
                  <a:t> </a:t>
                </a:r>
                <a:r>
                  <a:rPr lang="en-US" altLang="en-US" sz="2400" dirty="0" err="1" smtClean="0">
                    <a:solidFill>
                      <a:srgbClr val="000099"/>
                    </a:solidFill>
                    <a:latin typeface="Arial" panose="020B0604020202020204" pitchFamily="34" charset="0"/>
                  </a:rPr>
                  <a:t>đường</a:t>
                </a:r>
                <a:r>
                  <a:rPr lang="en-US" altLang="en-US" sz="2400" dirty="0" smtClean="0">
                    <a:solidFill>
                      <a:srgbClr val="000099"/>
                    </a:solidFill>
                    <a:latin typeface="Arial" panose="020B0604020202020204" pitchFamily="34" charset="0"/>
                  </a:rPr>
                  <a:t> </a:t>
                </a:r>
                <a:r>
                  <a:rPr lang="en-US" altLang="en-US" sz="2400" dirty="0" err="1" smtClean="0">
                    <a:solidFill>
                      <a:srgbClr val="000099"/>
                    </a:solidFill>
                    <a:latin typeface="Arial" panose="020B0604020202020204" pitchFamily="34" charset="0"/>
                  </a:rPr>
                  <a:t>kính</a:t>
                </a:r>
                <a:r>
                  <a:rPr lang="en-US" altLang="en-US" sz="2400" dirty="0" smtClean="0">
                    <a:solidFill>
                      <a:srgbClr val="000099"/>
                    </a:solidFill>
                    <a:latin typeface="Arial" panose="020B0604020202020204" pitchFamily="34" charset="0"/>
                  </a:rPr>
                  <a:t> </a:t>
                </a:r>
                <a:r>
                  <a:rPr lang="en-US" altLang="en-US" sz="2400" dirty="0" err="1" smtClean="0">
                    <a:solidFill>
                      <a:srgbClr val="000099"/>
                    </a:solidFill>
                    <a:latin typeface="Arial" panose="020B0604020202020204" pitchFamily="34" charset="0"/>
                  </a:rPr>
                  <a:t>của</a:t>
                </a:r>
                <a:r>
                  <a:rPr lang="en-US" altLang="en-US" sz="2400" dirty="0" smtClean="0">
                    <a:solidFill>
                      <a:srgbClr val="000099"/>
                    </a:solidFill>
                    <a:latin typeface="Arial" panose="020B0604020202020204" pitchFamily="34" charset="0"/>
                  </a:rPr>
                  <a:t> </a:t>
                </a:r>
                <a:r>
                  <a:rPr lang="en-US" altLang="en-US" sz="2400" dirty="0" err="1" smtClean="0">
                    <a:solidFill>
                      <a:srgbClr val="000099"/>
                    </a:solidFill>
                    <a:latin typeface="Arial" panose="020B0604020202020204" pitchFamily="34" charset="0"/>
                  </a:rPr>
                  <a:t>dây</a:t>
                </a:r>
                <a:r>
                  <a:rPr lang="en-US" altLang="en-US" sz="2400" dirty="0" smtClean="0">
                    <a:solidFill>
                      <a:srgbClr val="000099"/>
                    </a:solidFill>
                    <a:latin typeface="Arial" panose="020B0604020202020204" pitchFamily="34" charset="0"/>
                  </a:rPr>
                  <a:t> 1) </a:t>
                </a:r>
              </a:p>
              <a:p>
                <a:pPr>
                  <a:spcBef>
                    <a:spcPct val="50000"/>
                  </a:spcBef>
                </a:pPr>
                <a14:m>
                  <m:oMath xmlns:m="http://schemas.openxmlformats.org/officeDocument/2006/math">
                    <m:sSub>
                      <m:sSubPr>
                        <m:ctrlPr>
                          <a:rPr lang="en-US" altLang="en-US" sz="2400" b="1" i="1" smtClean="0">
                            <a:solidFill>
                              <a:srgbClr val="000099"/>
                            </a:solidFill>
                            <a:latin typeface="Cambria Math" panose="02040503050406030204" pitchFamily="18" charset="0"/>
                          </a:rPr>
                        </m:ctrlPr>
                      </m:sSubPr>
                      <m:e>
                        <m:r>
                          <a:rPr lang="en-US" altLang="en-US" sz="2400" b="1" i="1" smtClean="0">
                            <a:solidFill>
                              <a:srgbClr val="000099"/>
                            </a:solidFill>
                            <a:latin typeface="Cambria Math" panose="02040503050406030204" pitchFamily="18" charset="0"/>
                          </a:rPr>
                          <m:t>𝑺</m:t>
                        </m:r>
                      </m:e>
                      <m:sub>
                        <m:r>
                          <a:rPr lang="en-US" altLang="en-US" sz="2400" b="1" i="1" smtClean="0">
                            <a:solidFill>
                              <a:srgbClr val="000099"/>
                            </a:solidFill>
                            <a:latin typeface="Cambria Math" panose="02040503050406030204" pitchFamily="18" charset="0"/>
                          </a:rPr>
                          <m:t>𝟐</m:t>
                        </m:r>
                      </m:sub>
                    </m:sSub>
                    <m:r>
                      <a:rPr lang="en-US" altLang="en-US" sz="2400" b="1" i="1" smtClean="0">
                        <a:solidFill>
                          <a:srgbClr val="000099"/>
                        </a:solidFill>
                        <a:latin typeface="Cambria Math" panose="02040503050406030204" pitchFamily="18" charset="0"/>
                      </a:rPr>
                      <m:t>= </m:t>
                    </m:r>
                    <m:f>
                      <m:fPr>
                        <m:ctrlPr>
                          <a:rPr lang="en-US" altLang="en-US" sz="2400" b="1" i="1" smtClean="0">
                            <a:solidFill>
                              <a:srgbClr val="000099"/>
                            </a:solidFill>
                            <a:latin typeface="Cambria Math" panose="02040503050406030204" pitchFamily="18" charset="0"/>
                          </a:rPr>
                        </m:ctrlPr>
                      </m:fPr>
                      <m:num>
                        <m:nary>
                          <m:naryPr>
                            <m:chr m:val="∏"/>
                            <m:subHide m:val="on"/>
                            <m:supHide m:val="on"/>
                            <m:ctrlPr>
                              <a:rPr lang="en-US" altLang="en-US" sz="2400" b="1" i="1" smtClean="0">
                                <a:solidFill>
                                  <a:srgbClr val="000099"/>
                                </a:solidFill>
                                <a:latin typeface="Cambria Math" panose="02040503050406030204" pitchFamily="18" charset="0"/>
                              </a:rPr>
                            </m:ctrlPr>
                          </m:naryPr>
                          <m:sub/>
                          <m:sup/>
                          <m:e>
                            <m:sSubSup>
                              <m:sSubSupPr>
                                <m:ctrlPr>
                                  <a:rPr lang="en-US" altLang="en-US" sz="2400" b="1" i="1" smtClean="0">
                                    <a:solidFill>
                                      <a:srgbClr val="000099"/>
                                    </a:solidFill>
                                    <a:latin typeface="Cambria Math" panose="02040503050406030204" pitchFamily="18" charset="0"/>
                                  </a:rPr>
                                </m:ctrlPr>
                              </m:sSubSupPr>
                              <m:e>
                                <m:r>
                                  <a:rPr lang="en-US" altLang="en-US" sz="2400" b="1" i="1" smtClean="0">
                                    <a:solidFill>
                                      <a:srgbClr val="000099"/>
                                    </a:solidFill>
                                    <a:latin typeface="Cambria Math" panose="02040503050406030204" pitchFamily="18" charset="0"/>
                                  </a:rPr>
                                  <m:t>𝒅</m:t>
                                </m:r>
                              </m:e>
                              <m:sub>
                                <m:r>
                                  <a:rPr lang="en-US" altLang="en-US" sz="2400" b="1" i="1" smtClean="0">
                                    <a:solidFill>
                                      <a:srgbClr val="000099"/>
                                    </a:solidFill>
                                    <a:latin typeface="Cambria Math" panose="02040503050406030204" pitchFamily="18" charset="0"/>
                                  </a:rPr>
                                  <m:t>𝟐</m:t>
                                </m:r>
                              </m:sub>
                              <m:sup>
                                <m:r>
                                  <a:rPr lang="en-US" altLang="en-US" sz="2400" b="1" i="1" smtClean="0">
                                    <a:solidFill>
                                      <a:srgbClr val="000099"/>
                                    </a:solidFill>
                                    <a:latin typeface="Cambria Math" panose="02040503050406030204" pitchFamily="18" charset="0"/>
                                  </a:rPr>
                                  <m:t>𝟐</m:t>
                                </m:r>
                              </m:sup>
                            </m:sSubSup>
                          </m:e>
                        </m:nary>
                      </m:num>
                      <m:den>
                        <m:r>
                          <a:rPr lang="en-US" altLang="en-US" sz="2400" b="1" i="1" smtClean="0">
                            <a:solidFill>
                              <a:srgbClr val="000099"/>
                            </a:solidFill>
                            <a:latin typeface="Cambria Math" panose="02040503050406030204" pitchFamily="18" charset="0"/>
                          </a:rPr>
                          <m:t>𝟒</m:t>
                        </m:r>
                      </m:den>
                    </m:f>
                  </m:oMath>
                </a14:m>
                <a:r>
                  <a:rPr lang="en-US" altLang="en-US" sz="2400" b="1" dirty="0" smtClean="0">
                    <a:solidFill>
                      <a:srgbClr val="000099"/>
                    </a:solidFill>
                    <a:latin typeface="Arial" panose="020B0604020202020204" pitchFamily="34" charset="0"/>
                  </a:rPr>
                  <a:t> </a:t>
                </a:r>
                <a:r>
                  <a:rPr lang="en-US" altLang="en-US" sz="2400" dirty="0" smtClean="0">
                    <a:solidFill>
                      <a:srgbClr val="000099"/>
                    </a:solidFill>
                    <a:latin typeface="Arial" panose="020B0604020202020204" pitchFamily="34" charset="0"/>
                  </a:rPr>
                  <a:t>(</a:t>
                </a:r>
                <a14:m>
                  <m:oMath xmlns:m="http://schemas.openxmlformats.org/officeDocument/2006/math">
                    <m:sSub>
                      <m:sSubPr>
                        <m:ctrlPr>
                          <a:rPr lang="en-US" altLang="en-US" sz="2400" i="1" dirty="0" smtClean="0">
                            <a:solidFill>
                              <a:srgbClr val="000099"/>
                            </a:solidFill>
                            <a:latin typeface="Cambria Math" panose="02040503050406030204" pitchFamily="18" charset="0"/>
                          </a:rPr>
                        </m:ctrlPr>
                      </m:sSubPr>
                      <m:e>
                        <m:r>
                          <a:rPr lang="en-US" altLang="en-US" sz="2400" b="0" i="1" dirty="0" smtClean="0">
                            <a:solidFill>
                              <a:srgbClr val="000099"/>
                            </a:solidFill>
                            <a:latin typeface="Cambria Math" panose="02040503050406030204" pitchFamily="18" charset="0"/>
                          </a:rPr>
                          <m:t>𝑑</m:t>
                        </m:r>
                      </m:e>
                      <m:sub>
                        <m:r>
                          <a:rPr lang="en-US" altLang="en-US" sz="2400" b="0" i="1" dirty="0" smtClean="0">
                            <a:solidFill>
                              <a:srgbClr val="000099"/>
                            </a:solidFill>
                            <a:latin typeface="Cambria Math" panose="02040503050406030204" pitchFamily="18" charset="0"/>
                          </a:rPr>
                          <m:t>2</m:t>
                        </m:r>
                      </m:sub>
                    </m:sSub>
                  </m:oMath>
                </a14:m>
                <a:r>
                  <a:rPr lang="en-US" altLang="en-US" sz="2400" dirty="0" smtClean="0">
                    <a:solidFill>
                      <a:srgbClr val="000099"/>
                    </a:solidFill>
                    <a:latin typeface="Arial" panose="020B0604020202020204" pitchFamily="34" charset="0"/>
                  </a:rPr>
                  <a:t> </a:t>
                </a:r>
                <a:r>
                  <a:rPr lang="en-US" altLang="en-US" sz="2400" dirty="0" err="1" smtClean="0">
                    <a:solidFill>
                      <a:srgbClr val="000099"/>
                    </a:solidFill>
                    <a:latin typeface="Arial" panose="020B0604020202020204" pitchFamily="34" charset="0"/>
                  </a:rPr>
                  <a:t>đường</a:t>
                </a:r>
                <a:r>
                  <a:rPr lang="en-US" altLang="en-US" sz="2400" dirty="0" smtClean="0">
                    <a:solidFill>
                      <a:srgbClr val="000099"/>
                    </a:solidFill>
                    <a:latin typeface="Arial" panose="020B0604020202020204" pitchFamily="34" charset="0"/>
                  </a:rPr>
                  <a:t> </a:t>
                </a:r>
                <a:r>
                  <a:rPr lang="en-US" altLang="en-US" sz="2400" dirty="0" err="1" smtClean="0">
                    <a:solidFill>
                      <a:srgbClr val="000099"/>
                    </a:solidFill>
                    <a:latin typeface="Arial" panose="020B0604020202020204" pitchFamily="34" charset="0"/>
                  </a:rPr>
                  <a:t>kính</a:t>
                </a:r>
                <a:r>
                  <a:rPr lang="en-US" altLang="en-US" sz="2400" dirty="0" smtClean="0">
                    <a:solidFill>
                      <a:srgbClr val="000099"/>
                    </a:solidFill>
                    <a:latin typeface="Arial" panose="020B0604020202020204" pitchFamily="34" charset="0"/>
                  </a:rPr>
                  <a:t> </a:t>
                </a:r>
                <a:r>
                  <a:rPr lang="en-US" altLang="en-US" sz="2400" dirty="0" err="1" smtClean="0">
                    <a:solidFill>
                      <a:srgbClr val="000099"/>
                    </a:solidFill>
                    <a:latin typeface="Arial" panose="020B0604020202020204" pitchFamily="34" charset="0"/>
                  </a:rPr>
                  <a:t>của</a:t>
                </a:r>
                <a:r>
                  <a:rPr lang="en-US" altLang="en-US" sz="2400" dirty="0" smtClean="0">
                    <a:solidFill>
                      <a:srgbClr val="000099"/>
                    </a:solidFill>
                    <a:latin typeface="Arial" panose="020B0604020202020204" pitchFamily="34" charset="0"/>
                  </a:rPr>
                  <a:t> </a:t>
                </a:r>
                <a:r>
                  <a:rPr lang="en-US" altLang="en-US" sz="2400" dirty="0" err="1" smtClean="0">
                    <a:solidFill>
                      <a:srgbClr val="000099"/>
                    </a:solidFill>
                    <a:latin typeface="Arial" panose="020B0604020202020204" pitchFamily="34" charset="0"/>
                  </a:rPr>
                  <a:t>dây</a:t>
                </a:r>
                <a:r>
                  <a:rPr lang="en-US" altLang="en-US" sz="2400" dirty="0" smtClean="0">
                    <a:solidFill>
                      <a:srgbClr val="000099"/>
                    </a:solidFill>
                    <a:latin typeface="Arial" panose="020B0604020202020204" pitchFamily="34" charset="0"/>
                  </a:rPr>
                  <a:t> 2) </a:t>
                </a:r>
              </a:p>
            </p:txBody>
          </p:sp>
        </mc:Choice>
        <mc:Fallback xmlns="">
          <p:sp>
            <p:nvSpPr>
              <p:cNvPr id="27" name="Text Box 51"/>
              <p:cNvSpPr txBox="1">
                <a:spLocks noRot="1" noChangeAspect="1" noMove="1" noResize="1" noEditPoints="1" noAdjustHandles="1" noChangeArrowheads="1" noChangeShapeType="1" noTextEdit="1"/>
              </p:cNvSpPr>
              <p:nvPr/>
            </p:nvSpPr>
            <p:spPr bwMode="auto">
              <a:xfrm>
                <a:off x="1813524" y="2626257"/>
                <a:ext cx="5560361" cy="1596463"/>
              </a:xfrm>
              <a:prstGeom prst="rect">
                <a:avLst/>
              </a:prstGeom>
              <a:blipFill rotWithShape="0">
                <a:blip r:embed="rId3"/>
                <a:stretch>
                  <a:fillRect b="-2672"/>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graphicFrame>
        <p:nvGraphicFramePr>
          <p:cNvPr id="29" name="Object 53"/>
          <p:cNvGraphicFramePr>
            <a:graphicFrameLocks noChangeAspect="1"/>
          </p:cNvGraphicFramePr>
          <p:nvPr>
            <p:extLst>
              <p:ext uri="{D42A27DB-BD31-4B8C-83A1-F6EECF244321}">
                <p14:modId xmlns:p14="http://schemas.microsoft.com/office/powerpoint/2010/main" val="114417466"/>
              </p:ext>
            </p:extLst>
          </p:nvPr>
        </p:nvGraphicFramePr>
        <p:xfrm>
          <a:off x="9140825" y="2516188"/>
          <a:ext cx="1576388" cy="1257300"/>
        </p:xfrm>
        <a:graphic>
          <a:graphicData uri="http://schemas.openxmlformats.org/presentationml/2006/ole">
            <mc:AlternateContent xmlns:mc="http://schemas.openxmlformats.org/markup-compatibility/2006">
              <mc:Choice xmlns:v="urn:schemas-microsoft-com:vml" Requires="v">
                <p:oleObj spid="_x0000_s5174" name="Phương trình" r:id="rId4" imgW="609480" imgH="457200" progId="Equation.3">
                  <p:embed/>
                </p:oleObj>
              </mc:Choice>
              <mc:Fallback>
                <p:oleObj name="Phương trình" r:id="rId4" imgW="609480" imgH="457200" progId="Equation.3">
                  <p:embed/>
                  <p:pic>
                    <p:nvPicPr>
                      <p:cNvPr id="0" name=""/>
                      <p:cNvPicPr>
                        <a:picLocks noChangeAspect="1" noChangeArrowheads="1"/>
                      </p:cNvPicPr>
                      <p:nvPr/>
                    </p:nvPicPr>
                    <p:blipFill>
                      <a:blip r:embed="rId5"/>
                      <a:srcRect/>
                      <a:stretch>
                        <a:fillRect/>
                      </a:stretch>
                    </p:blipFill>
                    <p:spPr bwMode="auto">
                      <a:xfrm>
                        <a:off x="9140825" y="2516188"/>
                        <a:ext cx="1576388" cy="1257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3" name="Text Box 54"/>
          <p:cNvSpPr txBox="1">
            <a:spLocks noChangeArrowheads="1"/>
          </p:cNvSpPr>
          <p:nvPr/>
        </p:nvSpPr>
        <p:spPr bwMode="auto">
          <a:xfrm>
            <a:off x="1257871" y="2324374"/>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err="1">
                <a:solidFill>
                  <a:srgbClr val="FF0000"/>
                </a:solidFill>
                <a:latin typeface="Arial" panose="020B0604020202020204" pitchFamily="34" charset="0"/>
              </a:rPr>
              <a:t>Lưu</a:t>
            </a:r>
            <a:r>
              <a:rPr lang="en-US" altLang="en-US" sz="2400" b="1" dirty="0">
                <a:solidFill>
                  <a:srgbClr val="FF0000"/>
                </a:solidFill>
                <a:latin typeface="Arial" panose="020B0604020202020204" pitchFamily="34" charset="0"/>
              </a:rPr>
              <a:t> ý:</a:t>
            </a:r>
          </a:p>
        </p:txBody>
      </p:sp>
      <p:sp>
        <p:nvSpPr>
          <p:cNvPr id="44" name="AutoShape 55"/>
          <p:cNvSpPr>
            <a:spLocks noChangeArrowheads="1"/>
          </p:cNvSpPr>
          <p:nvPr/>
        </p:nvSpPr>
        <p:spPr bwMode="auto">
          <a:xfrm>
            <a:off x="7568018" y="2914357"/>
            <a:ext cx="990600" cy="614656"/>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b="1" dirty="0" err="1">
                <a:solidFill>
                  <a:srgbClr val="FF0000"/>
                </a:solidFill>
                <a:latin typeface="Arial" panose="020B0604020202020204" pitchFamily="34" charset="0"/>
              </a:rPr>
              <a:t>Suy</a:t>
            </a:r>
            <a:r>
              <a:rPr lang="en-US" altLang="en-US" b="1" dirty="0">
                <a:solidFill>
                  <a:srgbClr val="FF0000"/>
                </a:solidFill>
                <a:latin typeface="Arial" panose="020B0604020202020204" pitchFamily="34" charset="0"/>
              </a:rPr>
              <a:t> </a:t>
            </a:r>
            <a:r>
              <a:rPr lang="en-US" altLang="en-US" b="1" dirty="0" err="1">
                <a:solidFill>
                  <a:srgbClr val="FF0000"/>
                </a:solidFill>
                <a:latin typeface="Arial" panose="020B0604020202020204" pitchFamily="34" charset="0"/>
              </a:rPr>
              <a:t>ra</a:t>
            </a:r>
            <a:endParaRPr lang="en-US" altLang="en-US" b="1" dirty="0">
              <a:solidFill>
                <a:srgbClr val="FF0000"/>
              </a:solidFill>
              <a:latin typeface="Arial" panose="020B0604020202020204" pitchFamily="34" charset="0"/>
            </a:endParaRPr>
          </a:p>
        </p:txBody>
      </p:sp>
      <p:sp>
        <p:nvSpPr>
          <p:cNvPr id="51" name="Right Brace 11"/>
          <p:cNvSpPr/>
          <p:nvPr/>
        </p:nvSpPr>
        <p:spPr>
          <a:xfrm>
            <a:off x="6929438" y="2466353"/>
            <a:ext cx="426531" cy="1756367"/>
          </a:xfrm>
          <a:prstGeom prst="rightBrace">
            <a:avLst>
              <a:gd name="adj1" fmla="val 8333"/>
              <a:gd name="adj2" fmla="val 50758"/>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mc:AlternateContent xmlns:mc="http://schemas.openxmlformats.org/markup-compatibility/2006" xmlns:a14="http://schemas.microsoft.com/office/drawing/2010/main">
        <mc:Choice Requires="a14">
          <p:sp>
            <p:nvSpPr>
              <p:cNvPr id="15" name="Hình chữ nhật 14"/>
              <p:cNvSpPr/>
              <p:nvPr/>
            </p:nvSpPr>
            <p:spPr>
              <a:xfrm>
                <a:off x="1813524" y="5356444"/>
                <a:ext cx="1817448" cy="1054969"/>
              </a:xfrm>
              <a:prstGeom prst="rect">
                <a:avLst/>
              </a:prstGeom>
              <a:ln w="38100">
                <a:solidFill>
                  <a:schemeClr val="tx1"/>
                </a:solidFill>
              </a:ln>
            </p:spPr>
            <p:txBody>
              <a:bodyPr wrap="square">
                <a:spAutoFit/>
              </a:bodyPr>
              <a:lstStyle/>
              <a:p>
                <a:pPr algn="just"/>
                <a14:m>
                  <m:oMath xmlns:m="http://schemas.openxmlformats.org/officeDocument/2006/math">
                    <m:f>
                      <m:fPr>
                        <m:ctrlPr>
                          <a:rPr lang="en-US" sz="4000" b="1" i="1" smtClean="0">
                            <a:solidFill>
                              <a:srgbClr val="FF0000"/>
                            </a:solidFill>
                            <a:latin typeface="Cambria Math" panose="02040503050406030204" pitchFamily="18" charset="0"/>
                            <a:cs typeface="Times New Roman" panose="02020603050405020304" pitchFamily="18" charset="0"/>
                          </a:rPr>
                        </m:ctrlPr>
                      </m:fPr>
                      <m:num>
                        <m:sSub>
                          <m:sSubPr>
                            <m:ctrlPr>
                              <a:rPr lang="en-US" sz="4000" b="1" i="1" smtClean="0">
                                <a:solidFill>
                                  <a:srgbClr val="FF0000"/>
                                </a:solidFill>
                                <a:latin typeface="Cambria Math" panose="02040503050406030204" pitchFamily="18" charset="0"/>
                                <a:cs typeface="Times New Roman" panose="02020603050405020304" pitchFamily="18" charset="0"/>
                              </a:rPr>
                            </m:ctrlPr>
                          </m:sSubPr>
                          <m:e>
                            <m:r>
                              <a:rPr lang="en-US" sz="4000" b="1" i="1" smtClean="0">
                                <a:solidFill>
                                  <a:srgbClr val="FF0000"/>
                                </a:solidFill>
                                <a:latin typeface="Cambria Math" panose="02040503050406030204" pitchFamily="18" charset="0"/>
                                <a:cs typeface="Times New Roman" panose="02020603050405020304" pitchFamily="18" charset="0"/>
                              </a:rPr>
                              <m:t>𝑹</m:t>
                            </m:r>
                          </m:e>
                          <m:sub>
                            <m:r>
                              <a:rPr lang="en-US" sz="40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4000" b="1" i="1" smtClean="0">
                                <a:solidFill>
                                  <a:srgbClr val="FF0000"/>
                                </a:solidFill>
                                <a:latin typeface="Cambria Math" panose="02040503050406030204" pitchFamily="18" charset="0"/>
                                <a:cs typeface="Times New Roman" panose="02020603050405020304" pitchFamily="18" charset="0"/>
                              </a:rPr>
                            </m:ctrlPr>
                          </m:sSubPr>
                          <m:e>
                            <m:r>
                              <a:rPr lang="en-US" sz="4000" b="1" i="1" smtClean="0">
                                <a:solidFill>
                                  <a:srgbClr val="FF0000"/>
                                </a:solidFill>
                                <a:latin typeface="Cambria Math" panose="02040503050406030204" pitchFamily="18" charset="0"/>
                                <a:cs typeface="Times New Roman" panose="02020603050405020304" pitchFamily="18" charset="0"/>
                              </a:rPr>
                              <m:t>𝑹</m:t>
                            </m:r>
                          </m:e>
                          <m:sub>
                            <m:r>
                              <a:rPr lang="en-US" sz="4000" b="1" i="1" smtClean="0">
                                <a:solidFill>
                                  <a:srgbClr val="FF0000"/>
                                </a:solidFill>
                                <a:latin typeface="Cambria Math" panose="02040503050406030204" pitchFamily="18" charset="0"/>
                                <a:cs typeface="Times New Roman" panose="02020603050405020304" pitchFamily="18" charset="0"/>
                              </a:rPr>
                              <m:t>𝟐</m:t>
                            </m:r>
                          </m:sub>
                        </m:sSub>
                      </m:den>
                    </m:f>
                  </m:oMath>
                </a14:m>
                <a:r>
                  <a:rPr lang="en-US" sz="40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4000" b="1" i="1">
                            <a:solidFill>
                              <a:srgbClr val="FF0000"/>
                            </a:solidFill>
                            <a:latin typeface="Cambria Math" panose="02040503050406030204" pitchFamily="18" charset="0"/>
                            <a:cs typeface="Times New Roman" panose="02020603050405020304" pitchFamily="18" charset="0"/>
                          </a:rPr>
                        </m:ctrlPr>
                      </m:fPr>
                      <m:num>
                        <m:sSub>
                          <m:sSubPr>
                            <m:ctrlPr>
                              <a:rPr lang="en-US" sz="4000" b="1" i="1">
                                <a:solidFill>
                                  <a:srgbClr val="FF0000"/>
                                </a:solidFill>
                                <a:latin typeface="Cambria Math" panose="02040503050406030204" pitchFamily="18" charset="0"/>
                                <a:cs typeface="Times New Roman" panose="02020603050405020304" pitchFamily="18" charset="0"/>
                              </a:rPr>
                            </m:ctrlPr>
                          </m:sSubPr>
                          <m:e>
                            <m:r>
                              <a:rPr lang="en-US" sz="4000" b="1" i="1" smtClean="0">
                                <a:solidFill>
                                  <a:srgbClr val="FF0000"/>
                                </a:solidFill>
                                <a:latin typeface="Cambria Math" panose="02040503050406030204" pitchFamily="18" charset="0"/>
                                <a:cs typeface="Times New Roman" panose="02020603050405020304" pitchFamily="18" charset="0"/>
                              </a:rPr>
                              <m:t>𝑺</m:t>
                            </m:r>
                          </m:e>
                          <m:sub>
                            <m:r>
                              <a:rPr lang="en-US" sz="40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4000" b="1" i="1">
                                <a:solidFill>
                                  <a:srgbClr val="FF0000"/>
                                </a:solidFill>
                                <a:latin typeface="Cambria Math" panose="02040503050406030204" pitchFamily="18" charset="0"/>
                                <a:cs typeface="Times New Roman" panose="02020603050405020304" pitchFamily="18" charset="0"/>
                              </a:rPr>
                            </m:ctrlPr>
                          </m:sSubPr>
                          <m:e>
                            <m:r>
                              <a:rPr lang="en-US" sz="4000" b="1" i="1" smtClean="0">
                                <a:solidFill>
                                  <a:srgbClr val="FF0000"/>
                                </a:solidFill>
                                <a:latin typeface="Cambria Math" panose="02040503050406030204" pitchFamily="18" charset="0"/>
                                <a:cs typeface="Times New Roman" panose="02020603050405020304" pitchFamily="18" charset="0"/>
                              </a:rPr>
                              <m:t>𝑺</m:t>
                            </m:r>
                          </m:e>
                          <m:sub>
                            <m:r>
                              <a:rPr lang="en-US" sz="4000" b="1" i="1" smtClean="0">
                                <a:solidFill>
                                  <a:srgbClr val="FF0000"/>
                                </a:solidFill>
                                <a:latin typeface="Cambria Math" panose="02040503050406030204" pitchFamily="18" charset="0"/>
                                <a:cs typeface="Times New Roman" panose="02020603050405020304" pitchFamily="18" charset="0"/>
                              </a:rPr>
                              <m:t>𝟏</m:t>
                            </m:r>
                          </m:sub>
                        </m:sSub>
                      </m:den>
                    </m:f>
                  </m:oMath>
                </a14:m>
                <a:r>
                  <a:rPr lang="en-US" sz="4000" b="1" dirty="0" smtClean="0">
                    <a:solidFill>
                      <a:srgbClr val="FF0000"/>
                    </a:solidFill>
                    <a:latin typeface="Times New Roman" panose="02020603050405020304" pitchFamily="18" charset="0"/>
                    <a:cs typeface="Times New Roman" panose="02020603050405020304" pitchFamily="18" charset="0"/>
                  </a:rPr>
                  <a:t> </a:t>
                </a:r>
                <a:endParaRPr lang="en-US" sz="40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15" name="Hình chữ nhật 14"/>
              <p:cNvSpPr>
                <a:spLocks noRot="1" noChangeAspect="1" noMove="1" noResize="1" noEditPoints="1" noAdjustHandles="1" noChangeArrowheads="1" noChangeShapeType="1" noTextEdit="1"/>
              </p:cNvSpPr>
              <p:nvPr/>
            </p:nvSpPr>
            <p:spPr>
              <a:xfrm>
                <a:off x="1813524" y="5356444"/>
                <a:ext cx="1817448" cy="1054969"/>
              </a:xfrm>
              <a:prstGeom prst="rect">
                <a:avLst/>
              </a:prstGeom>
              <a:blipFill rotWithShape="0">
                <a:blip r:embed="rId6"/>
                <a:stretch>
                  <a:fillRect b="-2235"/>
                </a:stretch>
              </a:blipFill>
              <a:ln w="38100">
                <a:solidFill>
                  <a:schemeClr val="tx1"/>
                </a:solidFill>
              </a:ln>
            </p:spPr>
            <p:txBody>
              <a:bodyPr/>
              <a:lstStyle/>
              <a:p>
                <a:r>
                  <a:rPr lang="vi-VN">
                    <a:noFill/>
                  </a:rPr>
                  <a:t> </a:t>
                </a:r>
              </a:p>
            </p:txBody>
          </p:sp>
        </mc:Fallback>
      </mc:AlternateContent>
      <p:sp>
        <p:nvSpPr>
          <p:cNvPr id="16" name="Text Box 12309"/>
          <p:cNvSpPr txBox="1">
            <a:spLocks noChangeArrowheads="1"/>
          </p:cNvSpPr>
          <p:nvPr/>
        </p:nvSpPr>
        <p:spPr bwMode="auto">
          <a:xfrm>
            <a:off x="4231450" y="5239302"/>
            <a:ext cx="7063409" cy="1200329"/>
          </a:xfrm>
          <a:prstGeom prst="rect">
            <a:avLst/>
          </a:prstGeom>
          <a:solidFill>
            <a:schemeClr val="bg2"/>
          </a:solidFill>
          <a:ln>
            <a:noFill/>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400" b="1" i="1" dirty="0" err="1" smtClean="0">
                <a:latin typeface="Times New Roman" panose="02020603050405020304" pitchFamily="18" charset="0"/>
                <a:cs typeface="Times New Roman" panose="02020603050405020304" pitchFamily="18" charset="0"/>
              </a:rPr>
              <a:t>Trong</a:t>
            </a:r>
            <a:r>
              <a:rPr lang="en-US" altLang="en-US" sz="2400" b="1" i="1" dirty="0" smtClean="0">
                <a:latin typeface="Times New Roman" panose="02020603050405020304" pitchFamily="18" charset="0"/>
                <a:cs typeface="Times New Roman" panose="02020603050405020304" pitchFamily="18" charset="0"/>
              </a:rPr>
              <a:t> </a:t>
            </a:r>
            <a:r>
              <a:rPr lang="en-US" altLang="en-US" sz="2400" b="1" i="1" dirty="0" err="1" smtClean="0">
                <a:latin typeface="Times New Roman" panose="02020603050405020304" pitchFamily="18" charset="0"/>
                <a:cs typeface="Times New Roman" panose="02020603050405020304" pitchFamily="18" charset="0"/>
              </a:rPr>
              <a:t>đó</a:t>
            </a:r>
            <a:r>
              <a:rPr lang="en-US" altLang="en-US" sz="2400" b="1" i="1" dirty="0" smtClean="0">
                <a:latin typeface="Times New Roman" panose="02020603050405020304" pitchFamily="18" charset="0"/>
                <a:cs typeface="Times New Roman" panose="02020603050405020304" pitchFamily="18" charset="0"/>
              </a:rPr>
              <a:t>: </a:t>
            </a:r>
          </a:p>
          <a:p>
            <a:pPr>
              <a:spcBef>
                <a:spcPct val="0"/>
              </a:spcBef>
              <a:buNone/>
            </a:pPr>
            <a:r>
              <a:rPr lang="en-US" altLang="en-US" sz="2400" b="1" i="1" dirty="0">
                <a:solidFill>
                  <a:srgbClr val="FF0000"/>
                </a:solidFill>
                <a:latin typeface="Times New Roman" panose="02020603050405020304" pitchFamily="18" charset="0"/>
                <a:cs typeface="Times New Roman" panose="02020603050405020304" pitchFamily="18" charset="0"/>
              </a:rPr>
              <a:t>R</a:t>
            </a:r>
            <a:r>
              <a:rPr lang="en-US" altLang="en-US" sz="2400" b="1" baseline="-25000" dirty="0">
                <a:solidFill>
                  <a:srgbClr val="FF0000"/>
                </a:solidFill>
                <a:latin typeface="Times New Roman" panose="02020603050405020304" pitchFamily="18" charset="0"/>
                <a:cs typeface="Times New Roman" panose="02020603050405020304" pitchFamily="18" charset="0"/>
              </a:rPr>
              <a:t>1</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i="1" dirty="0">
                <a:solidFill>
                  <a:srgbClr val="FF0000"/>
                </a:solidFill>
                <a:latin typeface="Times New Roman" panose="02020603050405020304" pitchFamily="18" charset="0"/>
                <a:cs typeface="Times New Roman" panose="02020603050405020304" pitchFamily="18" charset="0"/>
              </a:rPr>
              <a:t>R</a:t>
            </a:r>
            <a:r>
              <a:rPr lang="en-US" altLang="en-US" sz="2400" b="1" baseline="-25000" dirty="0">
                <a:solidFill>
                  <a:srgbClr val="FF0000"/>
                </a:solidFill>
                <a:latin typeface="Times New Roman" panose="02020603050405020304" pitchFamily="18" charset="0"/>
                <a:cs typeface="Times New Roman" panose="02020603050405020304" pitchFamily="18" charset="0"/>
              </a:rPr>
              <a:t>2 </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Điện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trở</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của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các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dây</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dẫn</a:t>
            </a:r>
            <a:r>
              <a:rPr lang="en-US" altLang="en-US" sz="2400" b="1" dirty="0">
                <a:latin typeface="Times New Roman" panose="02020603050405020304" pitchFamily="18" charset="0"/>
                <a:cs typeface="Times New Roman" panose="02020603050405020304" pitchFamily="18" charset="0"/>
              </a:rPr>
              <a:t> (</a:t>
            </a:r>
            <a:r>
              <a:rPr lang="el-GR" altLang="en-US" sz="2400" b="1" dirty="0">
                <a:solidFill>
                  <a:srgbClr val="FF0000"/>
                </a:solidFill>
                <a:latin typeface="Times New Roman" panose="02020603050405020304" pitchFamily="18" charset="0"/>
                <a:cs typeface="Times New Roman" panose="02020603050405020304" pitchFamily="18" charset="0"/>
              </a:rPr>
              <a:t>Ω</a:t>
            </a:r>
            <a:r>
              <a:rPr lang="en-US" altLang="en-US" sz="2400" b="1" dirty="0">
                <a:latin typeface="Times New Roman" panose="02020603050405020304" pitchFamily="18" charset="0"/>
                <a:cs typeface="Times New Roman" panose="02020603050405020304" pitchFamily="18" charset="0"/>
              </a:rPr>
              <a:t>)</a:t>
            </a:r>
          </a:p>
          <a:p>
            <a:pPr>
              <a:spcBef>
                <a:spcPct val="0"/>
              </a:spcBef>
              <a:buFontTx/>
              <a:buNone/>
            </a:pPr>
            <a:r>
              <a:rPr lang="en-US" altLang="en-US" sz="2400" b="1" i="1" dirty="0" smtClean="0">
                <a:solidFill>
                  <a:srgbClr val="FF0000"/>
                </a:solidFill>
                <a:latin typeface="Times New Roman" panose="02020603050405020304" pitchFamily="18" charset="0"/>
                <a:cs typeface="Times New Roman" panose="02020603050405020304" pitchFamily="18" charset="0"/>
              </a:rPr>
              <a:t>S</a:t>
            </a:r>
            <a:r>
              <a:rPr lang="en-US" altLang="en-US" sz="2400" b="1" baseline="-25000" dirty="0" smtClean="0">
                <a:solidFill>
                  <a:srgbClr val="FF0000"/>
                </a:solidFill>
                <a:latin typeface="Times New Roman" panose="02020603050405020304" pitchFamily="18" charset="0"/>
                <a:cs typeface="Times New Roman" panose="02020603050405020304" pitchFamily="18" charset="0"/>
              </a:rPr>
              <a:t>1 </a:t>
            </a:r>
            <a:r>
              <a:rPr lang="en-US" altLang="en-US" sz="2400" b="1" dirty="0" smtClean="0">
                <a:solidFill>
                  <a:srgbClr val="FF0000"/>
                </a:solidFill>
                <a:latin typeface="Times New Roman" panose="02020603050405020304" pitchFamily="18" charset="0"/>
                <a:cs typeface="Times New Roman" panose="02020603050405020304" pitchFamily="18" charset="0"/>
              </a:rPr>
              <a:t>,</a:t>
            </a:r>
            <a:r>
              <a:rPr lang="en-US" altLang="en-US" sz="2400" b="1" i="1" dirty="0" smtClean="0">
                <a:solidFill>
                  <a:srgbClr val="FF0000"/>
                </a:solidFill>
                <a:latin typeface="Times New Roman" panose="02020603050405020304" pitchFamily="18" charset="0"/>
                <a:cs typeface="Times New Roman" panose="02020603050405020304" pitchFamily="18" charset="0"/>
              </a:rPr>
              <a:t> S</a:t>
            </a:r>
            <a:r>
              <a:rPr lang="en-US" altLang="en-US" sz="2400" b="1" baseline="-25000" dirty="0" smtClean="0">
                <a:solidFill>
                  <a:srgbClr val="FF0000"/>
                </a:solidFill>
                <a:latin typeface="Times New Roman" panose="02020603050405020304" pitchFamily="18" charset="0"/>
                <a:cs typeface="Times New Roman" panose="02020603050405020304" pitchFamily="18" charset="0"/>
              </a:rPr>
              <a:t>2 </a:t>
            </a:r>
            <a:r>
              <a:rPr lang="en-US" altLang="en-US" sz="2400" b="1" dirty="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Tiết</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diện</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của</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các</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dây</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dẫn</a:t>
            </a:r>
            <a:r>
              <a:rPr lang="en-US" altLang="en-US" sz="2400" b="1" dirty="0" smtClean="0">
                <a:latin typeface="Times New Roman" panose="02020603050405020304" pitchFamily="18" charset="0"/>
                <a:cs typeface="Times New Roman" panose="02020603050405020304" pitchFamily="18" charset="0"/>
              </a:rPr>
              <a:t> (</a:t>
            </a:r>
            <a:r>
              <a:rPr lang="vi-VN" sz="2400" dirty="0">
                <a:solidFill>
                  <a:srgbClr val="FF0000"/>
                </a:solidFill>
              </a:rPr>
              <a:t>m</a:t>
            </a:r>
            <a:r>
              <a:rPr lang="vi-VN" sz="2400" baseline="30000" dirty="0">
                <a:solidFill>
                  <a:srgbClr val="FF0000"/>
                </a:solidFill>
              </a:rPr>
              <a:t>2</a:t>
            </a:r>
            <a:r>
              <a:rPr lang="en-US" altLang="en-US" sz="2400" b="1" dirty="0" smtClean="0">
                <a:latin typeface="Times New Roman" panose="02020603050405020304" pitchFamily="18" charset="0"/>
                <a:cs typeface="Times New Roman" panose="02020603050405020304" pitchFamily="18" charset="0"/>
              </a:rPr>
              <a:t>)</a:t>
            </a:r>
            <a:endParaRPr lang="en-US" alt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790122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wheel(4)">
                                      <p:cBhvr>
                                        <p:cTn id="7" dur="500"/>
                                        <p:tgtEl>
                                          <p:spTgt spid="4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7">
                                            <p:txEl>
                                              <p:pRg st="0" end="0"/>
                                            </p:txEl>
                                          </p:spTgt>
                                        </p:tgtEl>
                                        <p:attrNameLst>
                                          <p:attrName>style.visibility</p:attrName>
                                        </p:attrNameLst>
                                      </p:cBhvr>
                                      <p:to>
                                        <p:strVal val="visible"/>
                                      </p:to>
                                    </p:set>
                                    <p:animEffect transition="in" filter="barn(inVertical)">
                                      <p:cBhvr>
                                        <p:cTn id="12" dur="500"/>
                                        <p:tgtEl>
                                          <p:spTgt spid="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7">
                                            <p:txEl>
                                              <p:pRg st="1" end="1"/>
                                            </p:txEl>
                                          </p:spTgt>
                                        </p:tgtEl>
                                        <p:attrNameLst>
                                          <p:attrName>style.visibility</p:attrName>
                                        </p:attrNameLst>
                                      </p:cBhvr>
                                      <p:to>
                                        <p:strVal val="visible"/>
                                      </p:to>
                                    </p:set>
                                    <p:animEffect transition="in" filter="barn(inVertical)">
                                      <p:cBhvr>
                                        <p:cTn id="17" dur="500"/>
                                        <p:tgtEl>
                                          <p:spTgt spid="2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1"/>
                                        </p:tgtEl>
                                        <p:attrNameLst>
                                          <p:attrName>style.visibility</p:attrName>
                                        </p:attrNameLst>
                                      </p:cBhvr>
                                      <p:to>
                                        <p:strVal val="visible"/>
                                      </p:to>
                                    </p:set>
                                    <p:animEffect transition="in" filter="barn(inVertical)">
                                      <p:cBhvr>
                                        <p:cTn id="22" dur="500"/>
                                        <p:tgtEl>
                                          <p:spTgt spid="51"/>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wheel(4)">
                                      <p:cBhvr>
                                        <p:cTn id="27" dur="500"/>
                                        <p:tgtEl>
                                          <p:spTgt spid="44"/>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wheel(4)">
                                      <p:cBhvr>
                                        <p:cTn id="32" dur="500"/>
                                        <p:tgtEl>
                                          <p:spTgt spid="2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barn(inVertical)">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barn(inVertical)">
                                      <p:cBhvr>
                                        <p:cTn id="42" dur="5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arn(inVertical)">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16">
                                            <p:bg/>
                                          </p:spTgt>
                                        </p:tgtEl>
                                        <p:attrNameLst>
                                          <p:attrName>style.visibility</p:attrName>
                                        </p:attrNameLst>
                                      </p:cBhvr>
                                      <p:to>
                                        <p:strVal val="visible"/>
                                      </p:to>
                                    </p:set>
                                    <p:anim calcmode="lin" valueType="num">
                                      <p:cBhvr additive="base">
                                        <p:cTn id="52" dur="500" fill="hold"/>
                                        <p:tgtEl>
                                          <p:spTgt spid="16">
                                            <p:bg/>
                                          </p:spTgt>
                                        </p:tgtEl>
                                        <p:attrNameLst>
                                          <p:attrName>ppt_x</p:attrName>
                                        </p:attrNameLst>
                                      </p:cBhvr>
                                      <p:tavLst>
                                        <p:tav tm="0">
                                          <p:val>
                                            <p:strVal val="0-#ppt_w/2"/>
                                          </p:val>
                                        </p:tav>
                                        <p:tav tm="100000">
                                          <p:val>
                                            <p:strVal val="#ppt_x"/>
                                          </p:val>
                                        </p:tav>
                                      </p:tavLst>
                                    </p:anim>
                                    <p:anim calcmode="lin" valueType="num">
                                      <p:cBhvr additive="base">
                                        <p:cTn id="53" dur="500" fill="hold"/>
                                        <p:tgtEl>
                                          <p:spTgt spid="16">
                                            <p:bg/>
                                          </p:spTgt>
                                        </p:tgtEl>
                                        <p:attrNameLst>
                                          <p:attrName>ppt_y</p:attrName>
                                        </p:attrNameLst>
                                      </p:cBhvr>
                                      <p:tavLst>
                                        <p:tav tm="0">
                                          <p:val>
                                            <p:strVal val="#ppt_y"/>
                                          </p:val>
                                        </p:tav>
                                        <p:tav tm="100000">
                                          <p:val>
                                            <p:strVal val="#ppt_y"/>
                                          </p:val>
                                        </p:tav>
                                      </p:tavLst>
                                    </p:anim>
                                  </p:childTnLst>
                                </p:cTn>
                              </p:par>
                              <p:par>
                                <p:cTn id="54" presetID="2" presetClass="entr" presetSubtype="8" fill="hold" grpId="0" nodeType="withEffect">
                                  <p:stCondLst>
                                    <p:cond delay="0"/>
                                  </p:stCondLst>
                                  <p:childTnLst>
                                    <p:set>
                                      <p:cBhvr>
                                        <p:cTn id="55" dur="1" fill="hold">
                                          <p:stCondLst>
                                            <p:cond delay="0"/>
                                          </p:stCondLst>
                                        </p:cTn>
                                        <p:tgtEl>
                                          <p:spTgt spid="16">
                                            <p:txEl>
                                              <p:pRg st="0" end="0"/>
                                            </p:txEl>
                                          </p:spTgt>
                                        </p:tgtEl>
                                        <p:attrNameLst>
                                          <p:attrName>style.visibility</p:attrName>
                                        </p:attrNameLst>
                                      </p:cBhvr>
                                      <p:to>
                                        <p:strVal val="visible"/>
                                      </p:to>
                                    </p:set>
                                    <p:anim calcmode="lin" valueType="num">
                                      <p:cBhvr additive="base">
                                        <p:cTn id="56" dur="500" fill="hold"/>
                                        <p:tgtEl>
                                          <p:spTgt spid="16">
                                            <p:txEl>
                                              <p:pRg st="0" end="0"/>
                                            </p:txEl>
                                          </p:spTgt>
                                        </p:tgtEl>
                                        <p:attrNameLst>
                                          <p:attrName>ppt_x</p:attrName>
                                        </p:attrNameLst>
                                      </p:cBhvr>
                                      <p:tavLst>
                                        <p:tav tm="0">
                                          <p:val>
                                            <p:strVal val="0-#ppt_w/2"/>
                                          </p:val>
                                        </p:tav>
                                        <p:tav tm="100000">
                                          <p:val>
                                            <p:strVal val="#ppt_x"/>
                                          </p:val>
                                        </p:tav>
                                      </p:tavLst>
                                    </p:anim>
                                    <p:anim calcmode="lin" valueType="num">
                                      <p:cBhvr additive="base">
                                        <p:cTn id="57" dur="500" fill="hold"/>
                                        <p:tgtEl>
                                          <p:spTgt spid="1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8" fill="hold" grpId="0" nodeType="clickEffect">
                                  <p:stCondLst>
                                    <p:cond delay="0"/>
                                  </p:stCondLst>
                                  <p:childTnLst>
                                    <p:set>
                                      <p:cBhvr>
                                        <p:cTn id="61" dur="1" fill="hold">
                                          <p:stCondLst>
                                            <p:cond delay="0"/>
                                          </p:stCondLst>
                                        </p:cTn>
                                        <p:tgtEl>
                                          <p:spTgt spid="16">
                                            <p:txEl>
                                              <p:pRg st="1" end="1"/>
                                            </p:txEl>
                                          </p:spTgt>
                                        </p:tgtEl>
                                        <p:attrNameLst>
                                          <p:attrName>style.visibility</p:attrName>
                                        </p:attrNameLst>
                                      </p:cBhvr>
                                      <p:to>
                                        <p:strVal val="visible"/>
                                      </p:to>
                                    </p:set>
                                    <p:anim calcmode="lin" valueType="num">
                                      <p:cBhvr additive="base">
                                        <p:cTn id="62" dur="500" fill="hold"/>
                                        <p:tgtEl>
                                          <p:spTgt spid="16">
                                            <p:txEl>
                                              <p:pRg st="1" end="1"/>
                                            </p:txEl>
                                          </p:spTgt>
                                        </p:tgtEl>
                                        <p:attrNameLst>
                                          <p:attrName>ppt_x</p:attrName>
                                        </p:attrNameLst>
                                      </p:cBhvr>
                                      <p:tavLst>
                                        <p:tav tm="0">
                                          <p:val>
                                            <p:strVal val="0-#ppt_w/2"/>
                                          </p:val>
                                        </p:tav>
                                        <p:tav tm="100000">
                                          <p:val>
                                            <p:strVal val="#ppt_x"/>
                                          </p:val>
                                        </p:tav>
                                      </p:tavLst>
                                    </p:anim>
                                    <p:anim calcmode="lin" valueType="num">
                                      <p:cBhvr additive="base">
                                        <p:cTn id="63" dur="500" fill="hold"/>
                                        <p:tgtEl>
                                          <p:spTgt spid="1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8" fill="hold" grpId="0" nodeType="clickEffect">
                                  <p:stCondLst>
                                    <p:cond delay="0"/>
                                  </p:stCondLst>
                                  <p:childTnLst>
                                    <p:set>
                                      <p:cBhvr>
                                        <p:cTn id="67" dur="1" fill="hold">
                                          <p:stCondLst>
                                            <p:cond delay="0"/>
                                          </p:stCondLst>
                                        </p:cTn>
                                        <p:tgtEl>
                                          <p:spTgt spid="16">
                                            <p:txEl>
                                              <p:pRg st="2" end="2"/>
                                            </p:txEl>
                                          </p:spTgt>
                                        </p:tgtEl>
                                        <p:attrNameLst>
                                          <p:attrName>style.visibility</p:attrName>
                                        </p:attrNameLst>
                                      </p:cBhvr>
                                      <p:to>
                                        <p:strVal val="visible"/>
                                      </p:to>
                                    </p:set>
                                    <p:anim calcmode="lin" valueType="num">
                                      <p:cBhvr additive="base">
                                        <p:cTn id="68" dur="500" fill="hold"/>
                                        <p:tgtEl>
                                          <p:spTgt spid="16">
                                            <p:txEl>
                                              <p:pRg st="2" end="2"/>
                                            </p:txEl>
                                          </p:spTgt>
                                        </p:tgtEl>
                                        <p:attrNameLst>
                                          <p:attrName>ppt_x</p:attrName>
                                        </p:attrNameLst>
                                      </p:cBhvr>
                                      <p:tavLst>
                                        <p:tav tm="0">
                                          <p:val>
                                            <p:strVal val="0-#ppt_w/2"/>
                                          </p:val>
                                        </p:tav>
                                        <p:tav tm="100000">
                                          <p:val>
                                            <p:strVal val="#ppt_x"/>
                                          </p:val>
                                        </p:tav>
                                      </p:tavLst>
                                    </p:anim>
                                    <p:anim calcmode="lin" valueType="num">
                                      <p:cBhvr additive="base">
                                        <p:cTn id="69" dur="500" fill="hold"/>
                                        <p:tgtEl>
                                          <p:spTgt spid="1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P spid="43" grpId="0" autoUpdateAnimBg="0"/>
      <p:bldP spid="44" grpId="0" animBg="1" autoUpdateAnimBg="0"/>
      <p:bldP spid="51" grpId="0" animBg="1"/>
      <p:bldP spid="15" grpId="0" animBg="1"/>
      <p:bldP spid="16"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365126"/>
            <a:ext cx="8286750" cy="2835275"/>
          </a:xfrm>
        </p:spPr>
        <p:txBody>
          <a:bodyPr rtlCol="0">
            <a:normAutofit fontScale="90000"/>
          </a:bodyPr>
          <a:lstStyle/>
          <a:p>
            <a:pPr algn="just" eaLnBrk="0" hangingPunct="0">
              <a:lnSpc>
                <a:spcPct val="100000"/>
              </a:lnSpc>
              <a:defRPr/>
            </a:pPr>
            <a:r>
              <a:rPr lang="en-US" altLang="en-US" sz="3100" dirty="0" err="1">
                <a:solidFill>
                  <a:srgbClr val="C00000"/>
                </a:solidFill>
                <a:latin typeface="Times New Roman" panose="02020603050405020304" pitchFamily="18" charset="0"/>
                <a:cs typeface="Times New Roman" panose="02020603050405020304" pitchFamily="18" charset="0"/>
              </a:rPr>
              <a:t>Mỗi</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đường</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dây</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tải</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trong</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hệ</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thống</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đường</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dây</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tải</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điện</a:t>
            </a:r>
            <a:r>
              <a:rPr lang="en-US" altLang="en-US" sz="3100" dirty="0">
                <a:solidFill>
                  <a:srgbClr val="C00000"/>
                </a:solidFill>
                <a:latin typeface="Times New Roman" panose="02020603050405020304" pitchFamily="18" charset="0"/>
                <a:cs typeface="Times New Roman" panose="02020603050405020304" pitchFamily="18" charset="0"/>
              </a:rPr>
              <a:t> 500kV </a:t>
            </a:r>
            <a:r>
              <a:rPr lang="en-US" altLang="en-US" sz="3100" dirty="0" err="1">
                <a:solidFill>
                  <a:srgbClr val="C00000"/>
                </a:solidFill>
                <a:latin typeface="Times New Roman" panose="02020603050405020304" pitchFamily="18" charset="0"/>
                <a:cs typeface="Times New Roman" panose="02020603050405020304" pitchFamily="18" charset="0"/>
              </a:rPr>
              <a:t>của</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nước</a:t>
            </a:r>
            <a:r>
              <a:rPr lang="en-US" altLang="en-US" sz="3100" dirty="0">
                <a:solidFill>
                  <a:srgbClr val="C00000"/>
                </a:solidFill>
                <a:latin typeface="Times New Roman" panose="02020603050405020304" pitchFamily="18" charset="0"/>
                <a:cs typeface="Times New Roman" panose="02020603050405020304" pitchFamily="18" charset="0"/>
              </a:rPr>
              <a:t> ta </a:t>
            </a:r>
            <a:r>
              <a:rPr lang="en-US" altLang="en-US" sz="3100" dirty="0" err="1">
                <a:solidFill>
                  <a:srgbClr val="C00000"/>
                </a:solidFill>
                <a:latin typeface="Times New Roman" panose="02020603050405020304" pitchFamily="18" charset="0"/>
                <a:cs typeface="Times New Roman" panose="02020603050405020304" pitchFamily="18" charset="0"/>
              </a:rPr>
              <a:t>gồm</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bốn</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dây</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mắc</a:t>
            </a:r>
            <a:r>
              <a:rPr lang="en-US" altLang="en-US" sz="3100" dirty="0">
                <a:solidFill>
                  <a:srgbClr val="C00000"/>
                </a:solidFill>
                <a:latin typeface="Times New Roman" panose="02020603050405020304" pitchFamily="18" charset="0"/>
                <a:cs typeface="Times New Roman" panose="02020603050405020304" pitchFamily="18" charset="0"/>
              </a:rPr>
              <a:t> song </a:t>
            </a:r>
            <a:r>
              <a:rPr lang="en-US" altLang="en-US" sz="3100" dirty="0" err="1">
                <a:solidFill>
                  <a:srgbClr val="C00000"/>
                </a:solidFill>
                <a:latin typeface="Times New Roman" panose="02020603050405020304" pitchFamily="18" charset="0"/>
                <a:cs typeface="Times New Roman" panose="02020603050405020304" pitchFamily="18" charset="0"/>
              </a:rPr>
              <a:t>song</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với</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nhau</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Mỗi</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dây</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này</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có</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tiết</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diện</a:t>
            </a:r>
            <a:r>
              <a:rPr lang="en-US" altLang="en-US" sz="3100" dirty="0">
                <a:solidFill>
                  <a:srgbClr val="C00000"/>
                </a:solidFill>
                <a:latin typeface="Times New Roman" panose="02020603050405020304" pitchFamily="18" charset="0"/>
                <a:cs typeface="Times New Roman" panose="02020603050405020304" pitchFamily="18" charset="0"/>
              </a:rPr>
              <a:t> 373 mm</a:t>
            </a:r>
            <a:r>
              <a:rPr lang="en-US" altLang="en-US" sz="3100" baseline="30000" dirty="0">
                <a:solidFill>
                  <a:srgbClr val="C00000"/>
                </a:solidFill>
                <a:latin typeface="Times New Roman" panose="02020603050405020304" pitchFamily="18" charset="0"/>
                <a:cs typeface="Times New Roman" panose="02020603050405020304" pitchFamily="18" charset="0"/>
              </a:rPr>
              <a:t>2</a:t>
            </a:r>
            <a:r>
              <a:rPr lang="en-US" altLang="en-US" sz="3100" dirty="0">
                <a:solidFill>
                  <a:srgbClr val="C00000"/>
                </a:solidFill>
                <a:latin typeface="Times New Roman" panose="02020603050405020304" pitchFamily="18" charset="0"/>
                <a:cs typeface="Times New Roman" panose="02020603050405020304" pitchFamily="18" charset="0"/>
              </a:rPr>
              <a:t>, do </a:t>
            </a:r>
            <a:r>
              <a:rPr lang="en-US" altLang="en-US" sz="3100" dirty="0" err="1">
                <a:solidFill>
                  <a:srgbClr val="C00000"/>
                </a:solidFill>
                <a:latin typeface="Times New Roman" panose="02020603050405020304" pitchFamily="18" charset="0"/>
                <a:cs typeface="Times New Roman" panose="02020603050405020304" pitchFamily="18" charset="0"/>
              </a:rPr>
              <a:t>đó</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có</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thể</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coi</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rằng</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mỗi</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đường</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dây</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tải</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có</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tiết</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diện</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tổng</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cộng</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là</a:t>
            </a:r>
            <a:r>
              <a:rPr lang="en-US" altLang="en-US" sz="3100" dirty="0">
                <a:solidFill>
                  <a:srgbClr val="C00000"/>
                </a:solidFill>
                <a:latin typeface="Times New Roman" panose="02020603050405020304" pitchFamily="18" charset="0"/>
                <a:cs typeface="Times New Roman" panose="02020603050405020304" pitchFamily="18" charset="0"/>
              </a:rPr>
              <a:t> 373 mm</a:t>
            </a:r>
            <a:r>
              <a:rPr lang="en-US" altLang="en-US" sz="3100" baseline="30000" dirty="0">
                <a:solidFill>
                  <a:srgbClr val="C00000"/>
                </a:solidFill>
                <a:latin typeface="Times New Roman" panose="02020603050405020304" pitchFamily="18" charset="0"/>
                <a:cs typeface="Times New Roman" panose="02020603050405020304" pitchFamily="18" charset="0"/>
              </a:rPr>
              <a:t>2</a:t>
            </a:r>
            <a:r>
              <a:rPr lang="en-US" altLang="en-US" sz="3100" dirty="0">
                <a:solidFill>
                  <a:srgbClr val="C00000"/>
                </a:solidFill>
                <a:latin typeface="Times New Roman" panose="02020603050405020304" pitchFamily="18" charset="0"/>
                <a:cs typeface="Times New Roman" panose="02020603050405020304" pitchFamily="18" charset="0"/>
              </a:rPr>
              <a:t>.4 = 1492 mm</a:t>
            </a:r>
            <a:r>
              <a:rPr lang="en-US" altLang="en-US" sz="3100" baseline="30000" dirty="0">
                <a:solidFill>
                  <a:srgbClr val="C00000"/>
                </a:solidFill>
                <a:latin typeface="Times New Roman" panose="02020603050405020304" pitchFamily="18" charset="0"/>
                <a:cs typeface="Times New Roman" panose="02020603050405020304" pitchFamily="18" charset="0"/>
              </a:rPr>
              <a:t>2</a:t>
            </a:r>
            <a:r>
              <a:rPr lang="en-US" altLang="en-US" sz="3100" dirty="0">
                <a:solidFill>
                  <a:srgbClr val="C00000"/>
                </a:solidFill>
                <a:latin typeface="Times New Roman" panose="02020603050405020304" pitchFamily="18" charset="0"/>
                <a:cs typeface="Times New Roman" panose="02020603050405020304" pitchFamily="18" charset="0"/>
              </a:rPr>
              <a:t>.Cách </a:t>
            </a:r>
            <a:r>
              <a:rPr lang="en-US" altLang="en-US" sz="3100" dirty="0" err="1">
                <a:solidFill>
                  <a:srgbClr val="C00000"/>
                </a:solidFill>
                <a:latin typeface="Times New Roman" panose="02020603050405020304" pitchFamily="18" charset="0"/>
                <a:cs typeface="Times New Roman" panose="02020603050405020304" pitchFamily="18" charset="0"/>
              </a:rPr>
              <a:t>mắc</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dây</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như</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vậy</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làm</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cho</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điện</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trở</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của</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đường</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dây</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tải</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nhỏ</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hơn</a:t>
            </a:r>
            <a:r>
              <a:rPr lang="en-US" altLang="en-US" sz="3100" dirty="0">
                <a:solidFill>
                  <a:srgbClr val="C00000"/>
                </a:solidFill>
                <a:latin typeface="Times New Roman" panose="02020603050405020304" pitchFamily="18" charset="0"/>
                <a:cs typeface="Times New Roman" panose="02020603050405020304" pitchFamily="18" charset="0"/>
              </a:rPr>
              <a:t> so </a:t>
            </a:r>
            <a:r>
              <a:rPr lang="en-US" altLang="en-US" sz="3100" dirty="0" err="1">
                <a:solidFill>
                  <a:srgbClr val="C00000"/>
                </a:solidFill>
                <a:latin typeface="Times New Roman" panose="02020603050405020304" pitchFamily="18" charset="0"/>
                <a:cs typeface="Times New Roman" panose="02020603050405020304" pitchFamily="18" charset="0"/>
              </a:rPr>
              <a:t>với</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khi</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dùng</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một</a:t>
            </a:r>
            <a:r>
              <a:rPr lang="en-US" altLang="en-US" sz="3100" dirty="0">
                <a:solidFill>
                  <a:srgbClr val="C00000"/>
                </a:solidFill>
                <a:latin typeface="Times New Roman" panose="02020603050405020304" pitchFamily="18" charset="0"/>
                <a:cs typeface="Times New Roman" panose="02020603050405020304" pitchFamily="18" charset="0"/>
              </a:rPr>
              <a:t> </a:t>
            </a:r>
            <a:r>
              <a:rPr lang="en-US" altLang="en-US" sz="3100" dirty="0" err="1">
                <a:solidFill>
                  <a:srgbClr val="C00000"/>
                </a:solidFill>
                <a:latin typeface="Times New Roman" panose="02020603050405020304" pitchFamily="18" charset="0"/>
                <a:cs typeface="Times New Roman" panose="02020603050405020304" pitchFamily="18" charset="0"/>
              </a:rPr>
              <a:t>dây</a:t>
            </a:r>
            <a:r>
              <a:rPr lang="en-US" altLang="en-US" sz="3100" dirty="0" smtClean="0">
                <a:solidFill>
                  <a:srgbClr val="C00000"/>
                </a:solidFill>
                <a:latin typeface="Times New Roman" panose="02020603050405020304" pitchFamily="18" charset="0"/>
                <a:cs typeface="Times New Roman" panose="02020603050405020304" pitchFamily="18" charset="0"/>
              </a:rPr>
              <a:t>.</a:t>
            </a:r>
            <a:endParaRPr lang="en-US" dirty="0" smtClean="0"/>
          </a:p>
        </p:txBody>
      </p:sp>
      <p:sp>
        <p:nvSpPr>
          <p:cNvPr id="14340" name="Rectangle 1"/>
          <p:cNvSpPr>
            <a:spLocks noChangeArrowheads="1"/>
          </p:cNvSpPr>
          <p:nvPr/>
        </p:nvSpPr>
        <p:spPr bwMode="auto">
          <a:xfrm>
            <a:off x="2143125" y="4548189"/>
            <a:ext cx="223838" cy="276225"/>
          </a:xfrm>
          <a:prstGeom prst="rect">
            <a:avLst/>
          </a:prstGeom>
          <a:noFill/>
          <a:ln>
            <a:noFill/>
          </a:ln>
          <a:effectLst>
            <a:prstShdw prst="shdw17" dist="17961" dir="2700000">
              <a:schemeClr val="bg2"/>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r>
              <a:rPr lang="en-US" altLang="en-US" sz="1200">
                <a:solidFill>
                  <a:srgbClr val="000000"/>
                </a:solidFill>
              </a:rPr>
              <a:t> </a:t>
            </a:r>
            <a:endParaRPr lang="en-US" altLang="en-US"/>
          </a:p>
        </p:txBody>
      </p:sp>
      <p:pic>
        <p:nvPicPr>
          <p:cNvPr id="14341" name="Picture 2" descr="Vật Lí lớp 9 | Tổng hợp Lý thuyết - Bài tập Vật Lý 9 có đáp á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2350" y="3048000"/>
            <a:ext cx="761365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559145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3843130" y="129210"/>
            <a:ext cx="2902227" cy="584775"/>
          </a:xfrm>
          <a:prstGeom prst="rect">
            <a:avLst/>
          </a:prstGeom>
          <a:solidFill>
            <a:schemeClr val="accent1">
              <a:lumMod val="60000"/>
              <a:lumOff val="40000"/>
            </a:schemeClr>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III. </a:t>
            </a:r>
            <a:r>
              <a:rPr lang="en-US" altLang="en-US" sz="3200" b="1" dirty="0" err="1" smtClean="0">
                <a:latin typeface="Times New Roman" panose="02020603050405020304" pitchFamily="18" charset="0"/>
                <a:cs typeface="Times New Roman" panose="02020603050405020304" pitchFamily="18" charset="0"/>
              </a:rPr>
              <a:t>Vận</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dụng</a:t>
            </a:r>
            <a:r>
              <a:rPr lang="en-US" altLang="en-US" sz="3200" b="1" dirty="0" smtClean="0">
                <a:latin typeface="Times New Roman" panose="02020603050405020304" pitchFamily="18" charset="0"/>
                <a:cs typeface="Times New Roman" panose="02020603050405020304" pitchFamily="18" charset="0"/>
              </a:rPr>
              <a:t>:</a:t>
            </a:r>
            <a:endParaRPr lang="en-US" altLang="en-US" sz="3200" b="1" dirty="0">
              <a:latin typeface="Times New Roman" panose="02020603050405020304" pitchFamily="18" charset="0"/>
              <a:cs typeface="Times New Roman" panose="02020603050405020304" pitchFamily="18" charset="0"/>
            </a:endParaRPr>
          </a:p>
        </p:txBody>
      </p:sp>
      <p:sp>
        <p:nvSpPr>
          <p:cNvPr id="2" name="Hình chữ nhật 1"/>
          <p:cNvSpPr/>
          <p:nvPr/>
        </p:nvSpPr>
        <p:spPr>
          <a:xfrm>
            <a:off x="987287" y="871163"/>
            <a:ext cx="10217426" cy="830997"/>
          </a:xfrm>
          <a:prstGeom prst="rect">
            <a:avLst/>
          </a:prstGeom>
          <a:solidFill>
            <a:schemeClr val="accent2">
              <a:lumMod val="40000"/>
              <a:lumOff val="60000"/>
            </a:schemeClr>
          </a:solidFill>
        </p:spPr>
        <p:txBody>
          <a:bodyPr wrap="square">
            <a:spAutoFit/>
          </a:bodyPr>
          <a:lstStyle/>
          <a:p>
            <a:pPr algn="just"/>
            <a:r>
              <a:rPr lang="en-US" sz="2400" b="1" dirty="0" smtClean="0">
                <a:solidFill>
                  <a:srgbClr val="FF0000"/>
                </a:solidFill>
                <a:latin typeface="Times New Roman" panose="02020603050405020304" pitchFamily="18" charset="0"/>
                <a:cs typeface="Times New Roman" panose="02020603050405020304" pitchFamily="18" charset="0"/>
              </a:rPr>
              <a:t>C3:</a:t>
            </a:r>
            <a:r>
              <a:rPr lang="en-US" sz="2400" dirty="0" smtClean="0">
                <a:solidFill>
                  <a:srgbClr val="000000"/>
                </a:solidFill>
                <a:latin typeface="Times New Roman" panose="02020603050405020304" pitchFamily="18" charset="0"/>
                <a:cs typeface="Times New Roman" panose="02020603050405020304" pitchFamily="18" charset="0"/>
              </a:rPr>
              <a:t> </a:t>
            </a:r>
            <a:r>
              <a:rPr lang="vi-VN" sz="2400" dirty="0" smtClean="0">
                <a:solidFill>
                  <a:srgbClr val="FF0000"/>
                </a:solidFill>
                <a:latin typeface="Times New Roman" panose="02020603050405020304" pitchFamily="18" charset="0"/>
                <a:cs typeface="Times New Roman" panose="02020603050405020304" pitchFamily="18" charset="0"/>
              </a:rPr>
              <a:t>Hai </a:t>
            </a:r>
            <a:r>
              <a:rPr lang="vi-VN" sz="2400" dirty="0">
                <a:solidFill>
                  <a:srgbClr val="FF0000"/>
                </a:solidFill>
                <a:latin typeface="Times New Roman" panose="02020603050405020304" pitchFamily="18" charset="0"/>
                <a:cs typeface="Times New Roman" panose="02020603050405020304" pitchFamily="18" charset="0"/>
              </a:rPr>
              <a:t>dây </a:t>
            </a:r>
            <a:r>
              <a:rPr lang="vi-VN" sz="2400" dirty="0" err="1">
                <a:solidFill>
                  <a:srgbClr val="FF0000"/>
                </a:solidFill>
                <a:latin typeface="Times New Roman" panose="02020603050405020304" pitchFamily="18" charset="0"/>
                <a:cs typeface="Times New Roman" panose="02020603050405020304" pitchFamily="18" charset="0"/>
              </a:rPr>
              <a:t>đồng</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err="1">
                <a:solidFill>
                  <a:srgbClr val="000000"/>
                </a:solidFill>
                <a:latin typeface="Times New Roman" panose="02020603050405020304" pitchFamily="18" charset="0"/>
                <a:cs typeface="Times New Roman" panose="02020603050405020304" pitchFamily="18" charset="0"/>
              </a:rPr>
              <a:t>có</a:t>
            </a:r>
            <a:r>
              <a:rPr lang="vi-VN" sz="2400" dirty="0">
                <a:solidFill>
                  <a:srgbClr val="000000"/>
                </a:solidFill>
                <a:latin typeface="Times New Roman" panose="02020603050405020304" pitchFamily="18" charset="0"/>
                <a:cs typeface="Times New Roman" panose="02020603050405020304" pitchFamily="18" charset="0"/>
              </a:rPr>
              <a:t> </a:t>
            </a:r>
            <a:r>
              <a:rPr lang="vi-VN" sz="2400" dirty="0" err="1">
                <a:solidFill>
                  <a:srgbClr val="FF0000"/>
                </a:solidFill>
                <a:latin typeface="Times New Roman" panose="02020603050405020304" pitchFamily="18" charset="0"/>
                <a:cs typeface="Times New Roman" panose="02020603050405020304" pitchFamily="18" charset="0"/>
              </a:rPr>
              <a:t>cùng</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err="1">
                <a:solidFill>
                  <a:srgbClr val="FF0000"/>
                </a:solidFill>
                <a:latin typeface="Times New Roman" panose="02020603050405020304" pitchFamily="18" charset="0"/>
                <a:cs typeface="Times New Roman" panose="02020603050405020304" pitchFamily="18" charset="0"/>
              </a:rPr>
              <a:t>chiều</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err="1">
                <a:solidFill>
                  <a:srgbClr val="FF0000"/>
                </a:solidFill>
                <a:latin typeface="Times New Roman" panose="02020603050405020304" pitchFamily="18" charset="0"/>
                <a:cs typeface="Times New Roman" panose="02020603050405020304" pitchFamily="18" charset="0"/>
              </a:rPr>
              <a:t>dài</a:t>
            </a:r>
            <a:r>
              <a:rPr lang="vi-VN" sz="2400" dirty="0">
                <a:solidFill>
                  <a:srgbClr val="000000"/>
                </a:solidFill>
                <a:latin typeface="Times New Roman" panose="02020603050405020304" pitchFamily="18" charset="0"/>
                <a:cs typeface="Times New Roman" panose="02020603050405020304" pitchFamily="18" charset="0"/>
              </a:rPr>
              <a:t>, dây </a:t>
            </a:r>
            <a:r>
              <a:rPr lang="vi-VN" sz="2400" dirty="0" err="1">
                <a:solidFill>
                  <a:srgbClr val="000000"/>
                </a:solidFill>
                <a:latin typeface="Times New Roman" panose="02020603050405020304" pitchFamily="18" charset="0"/>
                <a:cs typeface="Times New Roman" panose="02020603050405020304" pitchFamily="18" charset="0"/>
              </a:rPr>
              <a:t>thứ</a:t>
            </a:r>
            <a:r>
              <a:rPr lang="vi-VN" sz="2400" dirty="0">
                <a:solidFill>
                  <a:srgbClr val="000000"/>
                </a:solidFill>
                <a:latin typeface="Times New Roman" panose="02020603050405020304" pitchFamily="18" charset="0"/>
                <a:cs typeface="Times New Roman" panose="02020603050405020304" pitchFamily="18" charset="0"/>
              </a:rPr>
              <a:t> </a:t>
            </a:r>
            <a:r>
              <a:rPr lang="vi-VN" sz="2400" dirty="0" err="1">
                <a:solidFill>
                  <a:srgbClr val="000000"/>
                </a:solidFill>
                <a:latin typeface="Times New Roman" panose="02020603050405020304" pitchFamily="18" charset="0"/>
                <a:cs typeface="Times New Roman" panose="02020603050405020304" pitchFamily="18" charset="0"/>
              </a:rPr>
              <a:t>nhất</a:t>
            </a:r>
            <a:r>
              <a:rPr lang="vi-VN" sz="2400" dirty="0">
                <a:solidFill>
                  <a:srgbClr val="000000"/>
                </a:solidFill>
                <a:latin typeface="Times New Roman" panose="02020603050405020304" pitchFamily="18" charset="0"/>
                <a:cs typeface="Times New Roman" panose="02020603050405020304" pitchFamily="18" charset="0"/>
              </a:rPr>
              <a:t> </a:t>
            </a:r>
            <a:r>
              <a:rPr lang="vi-VN" sz="2400" dirty="0" err="1">
                <a:solidFill>
                  <a:srgbClr val="000000"/>
                </a:solidFill>
                <a:latin typeface="Times New Roman" panose="02020603050405020304" pitchFamily="18" charset="0"/>
                <a:cs typeface="Times New Roman" panose="02020603050405020304" pitchFamily="18" charset="0"/>
              </a:rPr>
              <a:t>có</a:t>
            </a:r>
            <a:r>
              <a:rPr lang="vi-VN" sz="2400" dirty="0">
                <a:solidFill>
                  <a:srgbClr val="000000"/>
                </a:solidFill>
                <a:latin typeface="Times New Roman" panose="02020603050405020304" pitchFamily="18" charset="0"/>
                <a:cs typeface="Times New Roman" panose="02020603050405020304" pitchFamily="18" charset="0"/>
              </a:rPr>
              <a:t> </a:t>
            </a:r>
            <a:r>
              <a:rPr lang="vi-VN" sz="2400" dirty="0" err="1">
                <a:solidFill>
                  <a:srgbClr val="000000"/>
                </a:solidFill>
                <a:latin typeface="Times New Roman" panose="02020603050405020304" pitchFamily="18" charset="0"/>
                <a:cs typeface="Times New Roman" panose="02020603050405020304" pitchFamily="18" charset="0"/>
              </a:rPr>
              <a:t>tiết</a:t>
            </a:r>
            <a:r>
              <a:rPr lang="vi-VN" sz="2400" dirty="0">
                <a:solidFill>
                  <a:srgbClr val="000000"/>
                </a:solidFill>
                <a:latin typeface="Times New Roman" panose="02020603050405020304" pitchFamily="18" charset="0"/>
                <a:cs typeface="Times New Roman" panose="02020603050405020304" pitchFamily="18" charset="0"/>
              </a:rPr>
              <a:t> </a:t>
            </a:r>
            <a:r>
              <a:rPr lang="vi-VN" sz="2400" dirty="0" err="1">
                <a:solidFill>
                  <a:srgbClr val="000000"/>
                </a:solidFill>
                <a:latin typeface="Times New Roman" panose="02020603050405020304" pitchFamily="18" charset="0"/>
                <a:cs typeface="Times New Roman" panose="02020603050405020304" pitchFamily="18" charset="0"/>
              </a:rPr>
              <a:t>diện</a:t>
            </a:r>
            <a:r>
              <a:rPr lang="vi-VN" sz="2400" dirty="0">
                <a:solidFill>
                  <a:srgbClr val="000000"/>
                </a:solidFill>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2mm</a:t>
            </a:r>
            <a:r>
              <a:rPr lang="vi-VN" sz="2400" baseline="30000" dirty="0">
                <a:solidFill>
                  <a:srgbClr val="FF0000"/>
                </a:solidFill>
                <a:latin typeface="Times New Roman" panose="02020603050405020304" pitchFamily="18" charset="0"/>
                <a:cs typeface="Times New Roman" panose="02020603050405020304" pitchFamily="18" charset="0"/>
              </a:rPr>
              <a:t>2</a:t>
            </a:r>
            <a:r>
              <a:rPr lang="vi-VN" sz="2400" dirty="0">
                <a:solidFill>
                  <a:srgbClr val="000000"/>
                </a:solidFill>
                <a:latin typeface="Times New Roman" panose="02020603050405020304" pitchFamily="18" charset="0"/>
                <a:cs typeface="Times New Roman" panose="02020603050405020304" pitchFamily="18" charset="0"/>
              </a:rPr>
              <a:t>, dây </a:t>
            </a:r>
            <a:r>
              <a:rPr lang="vi-VN" sz="2400" dirty="0" err="1">
                <a:solidFill>
                  <a:srgbClr val="000000"/>
                </a:solidFill>
                <a:latin typeface="Times New Roman" panose="02020603050405020304" pitchFamily="18" charset="0"/>
                <a:cs typeface="Times New Roman" panose="02020603050405020304" pitchFamily="18" charset="0"/>
              </a:rPr>
              <a:t>thứ</a:t>
            </a:r>
            <a:r>
              <a:rPr lang="vi-VN" sz="2400" dirty="0">
                <a:solidFill>
                  <a:srgbClr val="000000"/>
                </a:solidFill>
                <a:latin typeface="Times New Roman" panose="02020603050405020304" pitchFamily="18" charset="0"/>
                <a:cs typeface="Times New Roman" panose="02020603050405020304" pitchFamily="18" charset="0"/>
              </a:rPr>
              <a:t> hai </a:t>
            </a:r>
            <a:r>
              <a:rPr lang="vi-VN" sz="2400" dirty="0" err="1">
                <a:solidFill>
                  <a:srgbClr val="000000"/>
                </a:solidFill>
                <a:latin typeface="Times New Roman" panose="02020603050405020304" pitchFamily="18" charset="0"/>
                <a:cs typeface="Times New Roman" panose="02020603050405020304" pitchFamily="18" charset="0"/>
              </a:rPr>
              <a:t>có</a:t>
            </a:r>
            <a:r>
              <a:rPr lang="vi-VN" sz="2400" dirty="0">
                <a:solidFill>
                  <a:srgbClr val="000000"/>
                </a:solidFill>
                <a:latin typeface="Times New Roman" panose="02020603050405020304" pitchFamily="18" charset="0"/>
                <a:cs typeface="Times New Roman" panose="02020603050405020304" pitchFamily="18" charset="0"/>
              </a:rPr>
              <a:t> </a:t>
            </a:r>
            <a:r>
              <a:rPr lang="vi-VN" sz="2400" dirty="0" err="1">
                <a:solidFill>
                  <a:srgbClr val="000000"/>
                </a:solidFill>
                <a:latin typeface="Times New Roman" panose="02020603050405020304" pitchFamily="18" charset="0"/>
                <a:cs typeface="Times New Roman" panose="02020603050405020304" pitchFamily="18" charset="0"/>
              </a:rPr>
              <a:t>tiết</a:t>
            </a:r>
            <a:r>
              <a:rPr lang="vi-VN" sz="2400" dirty="0">
                <a:solidFill>
                  <a:srgbClr val="000000"/>
                </a:solidFill>
                <a:latin typeface="Times New Roman" panose="02020603050405020304" pitchFamily="18" charset="0"/>
                <a:cs typeface="Times New Roman" panose="02020603050405020304" pitchFamily="18" charset="0"/>
              </a:rPr>
              <a:t> </a:t>
            </a:r>
            <a:r>
              <a:rPr lang="vi-VN" sz="2400" dirty="0" err="1">
                <a:solidFill>
                  <a:srgbClr val="000000"/>
                </a:solidFill>
                <a:latin typeface="Times New Roman" panose="02020603050405020304" pitchFamily="18" charset="0"/>
                <a:cs typeface="Times New Roman" panose="02020603050405020304" pitchFamily="18" charset="0"/>
              </a:rPr>
              <a:t>diện</a:t>
            </a:r>
            <a:r>
              <a:rPr lang="vi-VN" sz="2400" dirty="0">
                <a:solidFill>
                  <a:srgbClr val="000000"/>
                </a:solidFill>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6mm</a:t>
            </a:r>
            <a:r>
              <a:rPr lang="vi-VN" sz="2400" baseline="30000" dirty="0">
                <a:solidFill>
                  <a:srgbClr val="FF0000"/>
                </a:solidFill>
                <a:latin typeface="Times New Roman" panose="02020603050405020304" pitchFamily="18" charset="0"/>
                <a:cs typeface="Times New Roman" panose="02020603050405020304" pitchFamily="18" charset="0"/>
              </a:rPr>
              <a:t>2</a:t>
            </a:r>
            <a:r>
              <a:rPr lang="vi-VN" sz="2400" dirty="0">
                <a:solidFill>
                  <a:srgbClr val="000000"/>
                </a:solidFill>
                <a:latin typeface="Times New Roman" panose="02020603050405020304" pitchFamily="18" charset="0"/>
                <a:cs typeface="Times New Roman" panose="02020603050405020304" pitchFamily="18" charset="0"/>
              </a:rPr>
              <a:t>. </a:t>
            </a:r>
            <a:r>
              <a:rPr lang="vi-VN" sz="2400" dirty="0" err="1">
                <a:solidFill>
                  <a:srgbClr val="000000"/>
                </a:solidFill>
                <a:latin typeface="Times New Roman" panose="02020603050405020304" pitchFamily="18" charset="0"/>
                <a:cs typeface="Times New Roman" panose="02020603050405020304" pitchFamily="18" charset="0"/>
              </a:rPr>
              <a:t>Hãy</a:t>
            </a:r>
            <a:r>
              <a:rPr lang="vi-VN" sz="2400" dirty="0">
                <a:solidFill>
                  <a:srgbClr val="000000"/>
                </a:solidFill>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so </a:t>
            </a:r>
            <a:r>
              <a:rPr lang="vi-VN" sz="2400" dirty="0" err="1">
                <a:solidFill>
                  <a:srgbClr val="FF0000"/>
                </a:solidFill>
                <a:latin typeface="Times New Roman" panose="02020603050405020304" pitchFamily="18" charset="0"/>
                <a:cs typeface="Times New Roman" panose="02020603050405020304" pitchFamily="18" charset="0"/>
              </a:rPr>
              <a:t>sánh</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err="1">
                <a:solidFill>
                  <a:srgbClr val="FF0000"/>
                </a:solidFill>
                <a:latin typeface="Times New Roman" panose="02020603050405020304" pitchFamily="18" charset="0"/>
                <a:cs typeface="Times New Roman" panose="02020603050405020304" pitchFamily="18" charset="0"/>
              </a:rPr>
              <a:t>điện</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err="1">
                <a:solidFill>
                  <a:srgbClr val="FF0000"/>
                </a:solidFill>
                <a:latin typeface="Times New Roman" panose="02020603050405020304" pitchFamily="18" charset="0"/>
                <a:cs typeface="Times New Roman" panose="02020603050405020304" pitchFamily="18" charset="0"/>
              </a:rPr>
              <a:t>trở</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err="1">
                <a:solidFill>
                  <a:srgbClr val="000000"/>
                </a:solidFill>
                <a:latin typeface="Times New Roman" panose="02020603050405020304" pitchFamily="18" charset="0"/>
                <a:cs typeface="Times New Roman" panose="02020603050405020304" pitchFamily="18" charset="0"/>
              </a:rPr>
              <a:t>của</a:t>
            </a:r>
            <a:r>
              <a:rPr lang="vi-VN" sz="2400" dirty="0">
                <a:solidFill>
                  <a:srgbClr val="000000"/>
                </a:solidFill>
                <a:latin typeface="Times New Roman" panose="02020603050405020304" pitchFamily="18" charset="0"/>
                <a:cs typeface="Times New Roman" panose="02020603050405020304" pitchFamily="18" charset="0"/>
              </a:rPr>
              <a:t> hai dây </a:t>
            </a:r>
            <a:r>
              <a:rPr lang="vi-VN" sz="2400" dirty="0" err="1">
                <a:solidFill>
                  <a:srgbClr val="000000"/>
                </a:solidFill>
                <a:latin typeface="Times New Roman" panose="02020603050405020304" pitchFamily="18" charset="0"/>
                <a:cs typeface="Times New Roman" panose="02020603050405020304" pitchFamily="18" charset="0"/>
              </a:rPr>
              <a:t>này</a:t>
            </a:r>
            <a:r>
              <a:rPr lang="vi-VN" sz="2400" dirty="0" smtClean="0">
                <a:solidFill>
                  <a:srgbClr val="000000"/>
                </a:solidFill>
                <a:latin typeface="Times New Roman" panose="02020603050405020304" pitchFamily="18" charset="0"/>
                <a:cs typeface="Times New Roman" panose="02020603050405020304" pitchFamily="18" charset="0"/>
              </a:rPr>
              <a:t>.</a:t>
            </a:r>
            <a:endParaRPr lang="vi-VN" sz="2400" dirty="0">
              <a:solidFill>
                <a:srgbClr val="000000"/>
              </a:solidFill>
              <a:latin typeface="Times New Roman" panose="02020603050405020304" pitchFamily="18" charset="0"/>
              <a:cs typeface="Times New Roman" panose="02020603050405020304" pitchFamily="18" charset="0"/>
            </a:endParaRPr>
          </a:p>
        </p:txBody>
      </p:sp>
      <p:sp>
        <p:nvSpPr>
          <p:cNvPr id="3" name="Hình chữ nhật 2"/>
          <p:cNvSpPr/>
          <p:nvPr/>
        </p:nvSpPr>
        <p:spPr>
          <a:xfrm>
            <a:off x="3935895" y="2317713"/>
            <a:ext cx="7752521" cy="523220"/>
          </a:xfrm>
          <a:prstGeom prst="rect">
            <a:avLst/>
          </a:prstGeom>
        </p:spPr>
        <p:txBody>
          <a:bodyPr wrap="square">
            <a:spAutoFit/>
          </a:bodyPr>
          <a:lstStyle/>
          <a:p>
            <a:pPr algn="just"/>
            <a:r>
              <a:rPr lang="vi-VN" sz="2800" b="1" dirty="0" err="1" smtClean="0">
                <a:solidFill>
                  <a:srgbClr val="00B050"/>
                </a:solidFill>
                <a:latin typeface="Times New Roman" panose="02020603050405020304" pitchFamily="18" charset="0"/>
                <a:cs typeface="Times New Roman" panose="02020603050405020304" pitchFamily="18" charset="0"/>
              </a:rPr>
              <a:t>Vì</a:t>
            </a:r>
            <a:r>
              <a:rPr lang="en-US" sz="2800" b="1" dirty="0" smtClean="0">
                <a:solidFill>
                  <a:srgbClr val="00B050"/>
                </a:solidFill>
                <a:latin typeface="Times New Roman" panose="02020603050405020304" pitchFamily="18" charset="0"/>
                <a:cs typeface="Times New Roman" panose="02020603050405020304" pitchFamily="18" charset="0"/>
              </a:rPr>
              <a:t>:</a:t>
            </a:r>
            <a:r>
              <a:rPr lang="vi-VN" sz="2800" b="1" dirty="0" smtClean="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cùng</a:t>
            </a:r>
            <a:r>
              <a:rPr lang="en-US" sz="2800" b="1" dirty="0" smtClean="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dây</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đồng</a:t>
            </a:r>
            <a:r>
              <a:rPr lang="en-US" sz="2800" b="1" dirty="0" smtClean="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cùng</a:t>
            </a:r>
            <a:r>
              <a:rPr lang="en-US" sz="2800" b="1" dirty="0" smtClean="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chiều</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dài</a:t>
            </a:r>
            <a:r>
              <a:rPr lang="en-US" sz="2800" b="1" dirty="0" smtClean="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nên</a:t>
            </a:r>
            <a:r>
              <a:rPr lang="en-US" sz="2800" b="1" dirty="0" smtClean="0">
                <a:solidFill>
                  <a:srgbClr val="00B050"/>
                </a:solidFill>
                <a:latin typeface="Times New Roman" panose="02020603050405020304" pitchFamily="18" charset="0"/>
                <a:cs typeface="Times New Roman" panose="02020603050405020304" pitchFamily="18" charset="0"/>
              </a:rPr>
              <a:t> ta </a:t>
            </a:r>
            <a:r>
              <a:rPr lang="en-US" sz="2800" b="1" dirty="0" err="1" smtClean="0">
                <a:solidFill>
                  <a:srgbClr val="00B050"/>
                </a:solidFill>
                <a:latin typeface="Times New Roman" panose="02020603050405020304" pitchFamily="18" charset="0"/>
                <a:cs typeface="Times New Roman" panose="02020603050405020304" pitchFamily="18" charset="0"/>
              </a:rPr>
              <a:t>có</a:t>
            </a:r>
            <a:r>
              <a:rPr lang="en-US" sz="2800" b="1" dirty="0" smtClean="0">
                <a:solidFill>
                  <a:srgbClr val="00B050"/>
                </a:solidFill>
                <a:latin typeface="Times New Roman" panose="02020603050405020304" pitchFamily="18" charset="0"/>
                <a:cs typeface="Times New Roman" panose="02020603050405020304" pitchFamily="18" charset="0"/>
              </a:rPr>
              <a:t>:</a:t>
            </a:r>
            <a:endParaRPr lang="en-US" sz="2800" b="1" dirty="0">
              <a:solidFill>
                <a:srgbClr val="00B050"/>
              </a:solidFill>
              <a:latin typeface="Times New Roman" panose="02020603050405020304" pitchFamily="18" charset="0"/>
              <a:cs typeface="Times New Roman" panose="02020603050405020304" pitchFamily="18" charset="0"/>
            </a:endParaRPr>
          </a:p>
        </p:txBody>
      </p:sp>
      <p:cxnSp>
        <p:nvCxnSpPr>
          <p:cNvPr id="6" name="Đường nối Thẳng 5"/>
          <p:cNvCxnSpPr/>
          <p:nvPr/>
        </p:nvCxnSpPr>
        <p:spPr>
          <a:xfrm>
            <a:off x="3843130" y="1702160"/>
            <a:ext cx="0" cy="5155840"/>
          </a:xfrm>
          <a:prstGeom prst="line">
            <a:avLst/>
          </a:prstGeom>
          <a:ln w="38100"/>
        </p:spPr>
        <p:style>
          <a:lnRef idx="1">
            <a:schemeClr val="dk1"/>
          </a:lnRef>
          <a:fillRef idx="0">
            <a:schemeClr val="dk1"/>
          </a:fillRef>
          <a:effectRef idx="0">
            <a:schemeClr val="dk1"/>
          </a:effectRef>
          <a:fontRef idx="minor">
            <a:schemeClr val="tx1"/>
          </a:fontRef>
        </p:style>
      </p:cxnSp>
      <p:sp>
        <p:nvSpPr>
          <p:cNvPr id="7" name="Hình chữ nhật 6"/>
          <p:cNvSpPr/>
          <p:nvPr/>
        </p:nvSpPr>
        <p:spPr>
          <a:xfrm>
            <a:off x="3843130" y="1702160"/>
            <a:ext cx="962123" cy="523220"/>
          </a:xfrm>
          <a:prstGeom prst="rect">
            <a:avLst/>
          </a:prstGeom>
        </p:spPr>
        <p:txBody>
          <a:bodyPr wrap="none">
            <a:spAutoFit/>
          </a:bodyPr>
          <a:lstStyle/>
          <a:p>
            <a:r>
              <a:rPr lang="en-US" sz="2800" b="1" dirty="0" smtClean="0">
                <a:solidFill>
                  <a:srgbClr val="008000"/>
                </a:solidFill>
                <a:latin typeface="Times New Roman" panose="02020603050405020304" pitchFamily="18" charset="0"/>
                <a:cs typeface="Times New Roman" panose="02020603050405020304" pitchFamily="18" charset="0"/>
              </a:rPr>
              <a:t>G</a:t>
            </a:r>
            <a:r>
              <a:rPr lang="vi-VN" sz="2800" b="1" dirty="0" err="1" smtClean="0">
                <a:solidFill>
                  <a:srgbClr val="008000"/>
                </a:solidFill>
                <a:latin typeface="Times New Roman" panose="02020603050405020304" pitchFamily="18" charset="0"/>
                <a:cs typeface="Times New Roman" panose="02020603050405020304" pitchFamily="18" charset="0"/>
              </a:rPr>
              <a:t>iải</a:t>
            </a:r>
            <a:r>
              <a:rPr lang="vi-VN" sz="2800" b="1" dirty="0">
                <a:solidFill>
                  <a:srgbClr val="008000"/>
                </a:solidFill>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987287" y="1702160"/>
            <a:ext cx="1532792" cy="523220"/>
          </a:xfrm>
          <a:prstGeom prst="rect">
            <a:avLst/>
          </a:prstGeom>
        </p:spPr>
        <p:txBody>
          <a:bodyPr wrap="none">
            <a:spAutoFit/>
          </a:bodyPr>
          <a:lstStyle/>
          <a:p>
            <a:r>
              <a:rPr lang="en-US" sz="2800" b="1" dirty="0" err="1" smtClean="0">
                <a:solidFill>
                  <a:srgbClr val="008000"/>
                </a:solidFill>
                <a:latin typeface="Times New Roman" panose="02020603050405020304" pitchFamily="18" charset="0"/>
                <a:cs typeface="Times New Roman" panose="02020603050405020304" pitchFamily="18" charset="0"/>
              </a:rPr>
              <a:t>Tóm</a:t>
            </a:r>
            <a:r>
              <a:rPr lang="en-US" sz="2800" b="1" dirty="0" smtClean="0">
                <a:solidFill>
                  <a:srgbClr val="008000"/>
                </a:solidFill>
                <a:latin typeface="Times New Roman" panose="02020603050405020304" pitchFamily="18" charset="0"/>
                <a:cs typeface="Times New Roman" panose="02020603050405020304" pitchFamily="18" charset="0"/>
              </a:rPr>
              <a:t> </a:t>
            </a:r>
            <a:r>
              <a:rPr lang="en-US" sz="2800" b="1" dirty="0" err="1" smtClean="0">
                <a:solidFill>
                  <a:srgbClr val="008000"/>
                </a:solidFill>
                <a:latin typeface="Times New Roman" panose="02020603050405020304" pitchFamily="18" charset="0"/>
                <a:cs typeface="Times New Roman" panose="02020603050405020304" pitchFamily="18" charset="0"/>
              </a:rPr>
              <a:t>tắt</a:t>
            </a:r>
            <a:r>
              <a:rPr lang="vi-VN" sz="2800" b="1" dirty="0" smtClean="0">
                <a:solidFill>
                  <a:srgbClr val="008000"/>
                </a:solidFill>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
        <p:nvSpPr>
          <p:cNvPr id="9" name="Hình chữ nhật 8"/>
          <p:cNvSpPr/>
          <p:nvPr/>
        </p:nvSpPr>
        <p:spPr>
          <a:xfrm>
            <a:off x="987287" y="2225380"/>
            <a:ext cx="2471530" cy="2123658"/>
          </a:xfrm>
          <a:prstGeom prst="rect">
            <a:avLst/>
          </a:prstGeom>
        </p:spPr>
        <p:txBody>
          <a:bodyPr wrap="square">
            <a:spAutoFit/>
          </a:bodyPr>
          <a:lstStyle/>
          <a:p>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đồng</a:t>
            </a:r>
            <a:endParaRPr lang="en-US" sz="2400" b="1" dirty="0" smtClean="0">
              <a:solidFill>
                <a:srgbClr val="00B050"/>
              </a:solidFill>
              <a:latin typeface="Times New Roman" panose="02020603050405020304" pitchFamily="18" charset="0"/>
              <a:cs typeface="Times New Roman" panose="02020603050405020304" pitchFamily="18" charset="0"/>
            </a:endParaRPr>
          </a:p>
          <a:p>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chiều</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dài</a:t>
            </a:r>
            <a:endParaRPr lang="en-US" sz="2400" b="1" dirty="0" smtClean="0">
              <a:solidFill>
                <a:srgbClr val="00B050"/>
              </a:solidFill>
              <a:latin typeface="Times New Roman" panose="02020603050405020304" pitchFamily="18" charset="0"/>
              <a:cs typeface="Times New Roman" panose="02020603050405020304" pitchFamily="18" charset="0"/>
            </a:endParaRPr>
          </a:p>
          <a:p>
            <a:pPr algn="just"/>
            <a:r>
              <a:rPr lang="vi-VN" sz="2800" b="1" dirty="0" smtClean="0">
                <a:solidFill>
                  <a:srgbClr val="00B050"/>
                </a:solidFill>
                <a:latin typeface="+mj-lt"/>
              </a:rPr>
              <a:t>S</a:t>
            </a:r>
            <a:r>
              <a:rPr lang="vi-VN" sz="2800" b="1" baseline="-25000" dirty="0" smtClean="0">
                <a:solidFill>
                  <a:srgbClr val="00B050"/>
                </a:solidFill>
                <a:latin typeface="+mj-lt"/>
              </a:rPr>
              <a:t>1</a:t>
            </a:r>
            <a:r>
              <a:rPr lang="vi-VN" sz="2800" b="1" dirty="0">
                <a:solidFill>
                  <a:srgbClr val="00B050"/>
                </a:solidFill>
                <a:latin typeface="+mj-lt"/>
              </a:rPr>
              <a:t> = 2mm</a:t>
            </a:r>
            <a:r>
              <a:rPr lang="vi-VN" sz="2800" b="1" baseline="30000" dirty="0">
                <a:solidFill>
                  <a:srgbClr val="00B050"/>
                </a:solidFill>
                <a:latin typeface="+mj-lt"/>
              </a:rPr>
              <a:t>2</a:t>
            </a:r>
            <a:r>
              <a:rPr lang="vi-VN" sz="2800" b="1" dirty="0">
                <a:solidFill>
                  <a:srgbClr val="00B050"/>
                </a:solidFill>
                <a:latin typeface="+mj-lt"/>
              </a:rPr>
              <a:t> </a:t>
            </a:r>
            <a:endParaRPr lang="en-US" sz="2800" b="1" dirty="0" smtClean="0">
              <a:solidFill>
                <a:srgbClr val="00B050"/>
              </a:solidFill>
              <a:latin typeface="+mj-lt"/>
            </a:endParaRPr>
          </a:p>
          <a:p>
            <a:pPr algn="just"/>
            <a:r>
              <a:rPr lang="vi-VN" sz="2800" b="1" dirty="0" smtClean="0">
                <a:solidFill>
                  <a:srgbClr val="00B050"/>
                </a:solidFill>
                <a:latin typeface="+mj-lt"/>
              </a:rPr>
              <a:t>S</a:t>
            </a:r>
            <a:r>
              <a:rPr lang="vi-VN" sz="2800" b="1" baseline="-25000" dirty="0" smtClean="0">
                <a:solidFill>
                  <a:srgbClr val="00B050"/>
                </a:solidFill>
                <a:latin typeface="+mj-lt"/>
              </a:rPr>
              <a:t>2</a:t>
            </a:r>
            <a:r>
              <a:rPr lang="vi-VN" sz="2800" b="1" dirty="0">
                <a:solidFill>
                  <a:srgbClr val="00B050"/>
                </a:solidFill>
                <a:latin typeface="+mj-lt"/>
              </a:rPr>
              <a:t> = 6mm</a:t>
            </a:r>
            <a:r>
              <a:rPr lang="vi-VN" sz="2800" b="1" baseline="30000" dirty="0">
                <a:solidFill>
                  <a:srgbClr val="00B050"/>
                </a:solidFill>
                <a:latin typeface="+mj-lt"/>
              </a:rPr>
              <a:t>2</a:t>
            </a:r>
            <a:endParaRPr lang="vi-VN" sz="2800" b="1" dirty="0">
              <a:solidFill>
                <a:srgbClr val="00B050"/>
              </a:solidFill>
              <a:latin typeface="+mj-lt"/>
            </a:endParaRPr>
          </a:p>
          <a:p>
            <a:pPr algn="just"/>
            <a:r>
              <a:rPr lang="en-US" sz="2800" b="1" dirty="0" smtClean="0">
                <a:solidFill>
                  <a:srgbClr val="00B050"/>
                </a:solidFill>
                <a:latin typeface="Times New Roman" panose="02020603050405020304" pitchFamily="18" charset="0"/>
                <a:cs typeface="Times New Roman" panose="02020603050405020304" pitchFamily="18" charset="0"/>
              </a:rPr>
              <a:t>SS: R</a:t>
            </a:r>
            <a:r>
              <a:rPr lang="vi-VN" sz="2800" b="1" baseline="-25000" dirty="0" smtClean="0">
                <a:solidFill>
                  <a:srgbClr val="00B050"/>
                </a:solidFill>
                <a:latin typeface="Times New Roman" panose="02020603050405020304" pitchFamily="18" charset="0"/>
                <a:cs typeface="Times New Roman" panose="02020603050405020304" pitchFamily="18" charset="0"/>
              </a:rPr>
              <a:t>1</a:t>
            </a:r>
            <a:r>
              <a:rPr lang="vi-VN" sz="2800" b="1" dirty="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và</a:t>
            </a:r>
            <a:r>
              <a:rPr lang="vi-VN" sz="2800" b="1" dirty="0" smtClean="0">
                <a:solidFill>
                  <a:srgbClr val="00B050"/>
                </a:solidFill>
                <a:latin typeface="Times New Roman" panose="02020603050405020304" pitchFamily="18" charset="0"/>
                <a:cs typeface="Times New Roman" panose="02020603050405020304" pitchFamily="18" charset="0"/>
              </a:rPr>
              <a:t> </a:t>
            </a:r>
            <a:r>
              <a:rPr lang="en-US" sz="2800" b="1" dirty="0" smtClean="0">
                <a:solidFill>
                  <a:srgbClr val="00B050"/>
                </a:solidFill>
                <a:latin typeface="Times New Roman" panose="02020603050405020304" pitchFamily="18" charset="0"/>
                <a:cs typeface="Times New Roman" panose="02020603050405020304" pitchFamily="18" charset="0"/>
              </a:rPr>
              <a:t>R</a:t>
            </a:r>
            <a:r>
              <a:rPr lang="vi-VN" sz="2800" b="1" baseline="-25000" dirty="0" smtClean="0">
                <a:solidFill>
                  <a:srgbClr val="00B050"/>
                </a:solidFill>
                <a:latin typeface="Times New Roman" panose="02020603050405020304" pitchFamily="18" charset="0"/>
                <a:cs typeface="Times New Roman" panose="02020603050405020304" pitchFamily="18" charset="0"/>
              </a:rPr>
              <a:t>2</a:t>
            </a:r>
            <a:r>
              <a:rPr lang="en-US" sz="2800" b="1" dirty="0" smtClean="0">
                <a:solidFill>
                  <a:srgbClr val="00B050"/>
                </a:solidFill>
                <a:latin typeface="Times New Roman" panose="02020603050405020304" pitchFamily="18" charset="0"/>
                <a:cs typeface="Times New Roman" panose="02020603050405020304" pitchFamily="18" charset="0"/>
              </a:rPr>
              <a:t>?</a:t>
            </a:r>
            <a:endParaRPr lang="vi-VN" sz="2800" b="1" dirty="0">
              <a:solidFill>
                <a:srgbClr val="00B050"/>
              </a:solidFill>
              <a:latin typeface="Times New Roman" panose="02020603050405020304" pitchFamily="18" charset="0"/>
              <a:cs typeface="Times New Roman" panose="02020603050405020304" pitchFamily="18" charset="0"/>
            </a:endParaRPr>
          </a:p>
        </p:txBody>
      </p:sp>
      <p:sp>
        <p:nvSpPr>
          <p:cNvPr id="10" name="Hình chữ nhật 9"/>
          <p:cNvSpPr/>
          <p:nvPr/>
        </p:nvSpPr>
        <p:spPr>
          <a:xfrm>
            <a:off x="4069757" y="4349038"/>
            <a:ext cx="6995808" cy="954107"/>
          </a:xfrm>
          <a:prstGeom prst="rect">
            <a:avLst/>
          </a:prstGeom>
        </p:spPr>
        <p:txBody>
          <a:bodyPr wrap="square">
            <a:spAutoFit/>
          </a:bodyPr>
          <a:lstStyle/>
          <a:p>
            <a:pPr algn="just"/>
            <a:r>
              <a:rPr lang="vi-VN" sz="2800" b="1" dirty="0">
                <a:solidFill>
                  <a:srgbClr val="00B050"/>
                </a:solidFill>
                <a:latin typeface="+mj-lt"/>
              </a:rPr>
              <a:t>→ </a:t>
            </a:r>
            <a:r>
              <a:rPr lang="vi-VN" sz="2800" b="1" dirty="0" err="1">
                <a:solidFill>
                  <a:srgbClr val="00B050"/>
                </a:solidFill>
                <a:latin typeface="+mj-lt"/>
              </a:rPr>
              <a:t>Điện</a:t>
            </a:r>
            <a:r>
              <a:rPr lang="vi-VN" sz="2800" b="1" dirty="0">
                <a:solidFill>
                  <a:srgbClr val="00B050"/>
                </a:solidFill>
                <a:latin typeface="+mj-lt"/>
              </a:rPr>
              <a:t> </a:t>
            </a:r>
            <a:r>
              <a:rPr lang="vi-VN" sz="2800" b="1" dirty="0" err="1">
                <a:solidFill>
                  <a:srgbClr val="00B050"/>
                </a:solidFill>
                <a:latin typeface="+mj-lt"/>
              </a:rPr>
              <a:t>trở</a:t>
            </a:r>
            <a:r>
              <a:rPr lang="vi-VN" sz="2800" b="1" dirty="0">
                <a:solidFill>
                  <a:srgbClr val="00B050"/>
                </a:solidFill>
                <a:latin typeface="+mj-lt"/>
              </a:rPr>
              <a:t> </a:t>
            </a:r>
            <a:r>
              <a:rPr lang="vi-VN" sz="2800" b="1" dirty="0" err="1">
                <a:solidFill>
                  <a:srgbClr val="00B050"/>
                </a:solidFill>
                <a:latin typeface="+mj-lt"/>
              </a:rPr>
              <a:t>của</a:t>
            </a:r>
            <a:r>
              <a:rPr lang="vi-VN" sz="2800" b="1" dirty="0">
                <a:solidFill>
                  <a:srgbClr val="00B050"/>
                </a:solidFill>
                <a:latin typeface="+mj-lt"/>
              </a:rPr>
              <a:t> dây </a:t>
            </a:r>
            <a:r>
              <a:rPr lang="vi-VN" sz="2800" b="1" dirty="0" err="1">
                <a:solidFill>
                  <a:srgbClr val="00B050"/>
                </a:solidFill>
                <a:latin typeface="+mj-lt"/>
              </a:rPr>
              <a:t>thứ</a:t>
            </a:r>
            <a:r>
              <a:rPr lang="vi-VN" sz="2800" b="1" dirty="0">
                <a:solidFill>
                  <a:srgbClr val="00B050"/>
                </a:solidFill>
                <a:latin typeface="+mj-lt"/>
              </a:rPr>
              <a:t> </a:t>
            </a:r>
            <a:r>
              <a:rPr lang="en-US" sz="2800" b="1" dirty="0" err="1" smtClean="0">
                <a:solidFill>
                  <a:srgbClr val="00B050"/>
                </a:solidFill>
                <a:latin typeface="Times New Roman" panose="02020603050405020304" pitchFamily="18" charset="0"/>
                <a:cs typeface="Times New Roman" panose="02020603050405020304" pitchFamily="18" charset="0"/>
              </a:rPr>
              <a:t>nhất</a:t>
            </a:r>
            <a:r>
              <a:rPr lang="vi-VN" sz="2800" b="1" dirty="0" smtClean="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lớn</a:t>
            </a:r>
            <a:r>
              <a:rPr lang="en-US" sz="2800" b="1" dirty="0" smtClean="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gấp</a:t>
            </a:r>
            <a:r>
              <a:rPr lang="en-US" sz="2800" b="1" dirty="0" smtClean="0">
                <a:solidFill>
                  <a:srgbClr val="00B050"/>
                </a:solidFill>
                <a:latin typeface="Times New Roman" panose="02020603050405020304" pitchFamily="18" charset="0"/>
                <a:cs typeface="Times New Roman" panose="02020603050405020304" pitchFamily="18" charset="0"/>
              </a:rPr>
              <a:t> </a:t>
            </a:r>
            <a:r>
              <a:rPr lang="vi-VN" sz="2800" b="1" dirty="0" smtClean="0">
                <a:solidFill>
                  <a:srgbClr val="00B050"/>
                </a:solidFill>
                <a:latin typeface="+mj-lt"/>
              </a:rPr>
              <a:t>ba </a:t>
            </a:r>
            <a:r>
              <a:rPr lang="vi-VN" sz="2800" b="1" dirty="0" err="1">
                <a:solidFill>
                  <a:srgbClr val="00B050"/>
                </a:solidFill>
                <a:latin typeface="+mj-lt"/>
              </a:rPr>
              <a:t>lần</a:t>
            </a:r>
            <a:r>
              <a:rPr lang="vi-VN" sz="2800" b="1" dirty="0">
                <a:solidFill>
                  <a:srgbClr val="00B050"/>
                </a:solidFill>
                <a:latin typeface="+mj-lt"/>
              </a:rPr>
              <a:t> </a:t>
            </a:r>
            <a:r>
              <a:rPr lang="vi-VN" sz="2800" b="1" dirty="0" err="1">
                <a:solidFill>
                  <a:srgbClr val="00B050"/>
                </a:solidFill>
                <a:latin typeface="+mj-lt"/>
              </a:rPr>
              <a:t>điện</a:t>
            </a:r>
            <a:r>
              <a:rPr lang="vi-VN" sz="2800" b="1" dirty="0">
                <a:solidFill>
                  <a:srgbClr val="00B050"/>
                </a:solidFill>
                <a:latin typeface="+mj-lt"/>
              </a:rPr>
              <a:t> </a:t>
            </a:r>
            <a:r>
              <a:rPr lang="vi-VN" sz="2800" b="1" dirty="0" err="1">
                <a:solidFill>
                  <a:srgbClr val="00B050"/>
                </a:solidFill>
                <a:latin typeface="+mj-lt"/>
              </a:rPr>
              <a:t>trở</a:t>
            </a:r>
            <a:r>
              <a:rPr lang="vi-VN" sz="2800" b="1" dirty="0">
                <a:solidFill>
                  <a:srgbClr val="00B050"/>
                </a:solidFill>
                <a:latin typeface="+mj-lt"/>
              </a:rPr>
              <a:t> </a:t>
            </a:r>
            <a:r>
              <a:rPr lang="vi-VN" sz="2800" b="1" dirty="0" err="1">
                <a:solidFill>
                  <a:srgbClr val="00B050"/>
                </a:solidFill>
                <a:latin typeface="+mj-lt"/>
              </a:rPr>
              <a:t>của</a:t>
            </a:r>
            <a:r>
              <a:rPr lang="vi-VN" sz="2800" b="1" dirty="0">
                <a:solidFill>
                  <a:srgbClr val="00B050"/>
                </a:solidFill>
                <a:latin typeface="+mj-lt"/>
              </a:rPr>
              <a:t> dây </a:t>
            </a:r>
            <a:r>
              <a:rPr lang="vi-VN" sz="2800" b="1" dirty="0" err="1">
                <a:solidFill>
                  <a:srgbClr val="00B050"/>
                </a:solidFill>
                <a:latin typeface="+mj-lt"/>
              </a:rPr>
              <a:t>thứ</a:t>
            </a:r>
            <a:r>
              <a:rPr lang="vi-VN" sz="2800" b="1" dirty="0">
                <a:solidFill>
                  <a:srgbClr val="00B050"/>
                </a:solidFill>
                <a:latin typeface="+mj-lt"/>
              </a:rPr>
              <a:t> </a:t>
            </a:r>
            <a:r>
              <a:rPr lang="en-US" sz="2800" b="1" dirty="0" err="1" smtClean="0">
                <a:solidFill>
                  <a:srgbClr val="00B050"/>
                </a:solidFill>
                <a:latin typeface="Times New Roman" panose="02020603050405020304" pitchFamily="18" charset="0"/>
                <a:cs typeface="Times New Roman" panose="02020603050405020304" pitchFamily="18" charset="0"/>
              </a:rPr>
              <a:t>hai</a:t>
            </a:r>
            <a:r>
              <a:rPr lang="vi-VN" sz="2800" b="1" dirty="0" smtClean="0">
                <a:solidFill>
                  <a:srgbClr val="00B050"/>
                </a:solidFill>
                <a:latin typeface="Times New Roman" panose="02020603050405020304" pitchFamily="18" charset="0"/>
                <a:cs typeface="Times New Roman" panose="02020603050405020304" pitchFamily="18" charset="0"/>
              </a:rPr>
              <a:t>.</a:t>
            </a:r>
            <a:endParaRPr lang="vi-VN" sz="2800" b="1" dirty="0">
              <a:solidFill>
                <a:srgbClr val="00B05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1" name="Hình chữ nhật 10"/>
              <p:cNvSpPr/>
              <p:nvPr/>
            </p:nvSpPr>
            <p:spPr>
              <a:xfrm>
                <a:off x="4227444" y="2928965"/>
                <a:ext cx="1643269" cy="862416"/>
              </a:xfrm>
              <a:prstGeom prst="rect">
                <a:avLst/>
              </a:prstGeom>
            </p:spPr>
            <p:txBody>
              <a:bodyPr wrap="square">
                <a:spAutoFit/>
              </a:bodyPr>
              <a:lstStyle/>
              <a:p>
                <a:pPr algn="just"/>
                <a14:m>
                  <m:oMath xmlns:m="http://schemas.openxmlformats.org/officeDocument/2006/math">
                    <m:f>
                      <m:fPr>
                        <m:ctrlPr>
                          <a:rPr lang="en-US" sz="3200" b="1" i="1" smtClean="0">
                            <a:solidFill>
                              <a:srgbClr val="FF0000"/>
                            </a:solidFill>
                            <a:latin typeface="Cambria Math" panose="02040503050406030204" pitchFamily="18" charset="0"/>
                            <a:cs typeface="Times New Roman" panose="02020603050405020304" pitchFamily="18" charset="0"/>
                          </a:rPr>
                        </m:ctrlPr>
                      </m:fPr>
                      <m:num>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FF0000"/>
                            </a:solidFill>
                            <a:latin typeface="Cambria Math" panose="02040503050406030204" pitchFamily="18" charset="0"/>
                            <a:cs typeface="Times New Roman" panose="02020603050405020304" pitchFamily="18" charset="0"/>
                          </a:rPr>
                        </m:ctrlPr>
                      </m:fPr>
                      <m:num>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11" name="Hình chữ nhật 10"/>
              <p:cNvSpPr>
                <a:spLocks noRot="1" noChangeAspect="1" noMove="1" noResize="1" noEditPoints="1" noAdjustHandles="1" noChangeArrowheads="1" noChangeShapeType="1" noTextEdit="1"/>
              </p:cNvSpPr>
              <p:nvPr/>
            </p:nvSpPr>
            <p:spPr>
              <a:xfrm>
                <a:off x="4227444" y="2928965"/>
                <a:ext cx="1643269" cy="862416"/>
              </a:xfrm>
              <a:prstGeom prst="rect">
                <a:avLst/>
              </a:prstGeom>
              <a:blipFill rotWithShape="0">
                <a:blip r:embed="rId3"/>
                <a:stretch>
                  <a:fillRect b="-211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Hình chữ nhật 11"/>
              <p:cNvSpPr/>
              <p:nvPr/>
            </p:nvSpPr>
            <p:spPr>
              <a:xfrm>
                <a:off x="5452714" y="2986040"/>
                <a:ext cx="1313565" cy="712631"/>
              </a:xfrm>
              <a:prstGeom prst="rect">
                <a:avLst/>
              </a:prstGeom>
            </p:spPr>
            <p:txBody>
              <a:bodyPr wrap="none">
                <a:spAutoFit/>
              </a:bodyPr>
              <a:lstStyle/>
              <a:p>
                <a14:m>
                  <m:oMath xmlns:m="http://schemas.openxmlformats.org/officeDocument/2006/math">
                    <m:r>
                      <a:rPr lang="en-US" sz="2800" b="1" i="1" smtClean="0">
                        <a:solidFill>
                          <a:srgbClr val="00B050"/>
                        </a:solidFill>
                        <a:latin typeface="Cambria Math" panose="02040503050406030204" pitchFamily="18" charset="0"/>
                        <a:cs typeface="Times New Roman" panose="02020603050405020304" pitchFamily="18" charset="0"/>
                      </a:rPr>
                      <m:t>= </m:t>
                    </m:r>
                    <m:f>
                      <m:fPr>
                        <m:ctrlPr>
                          <a:rPr lang="en-US" sz="2800" b="1" i="1">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𝟔</m:t>
                        </m:r>
                      </m:num>
                      <m:den>
                        <m:r>
                          <a:rPr lang="en-US" sz="2800" b="1" i="1" smtClean="0">
                            <a:solidFill>
                              <a:srgbClr val="00B050"/>
                            </a:solidFill>
                            <a:latin typeface="Cambria Math" panose="02040503050406030204" pitchFamily="18" charset="0"/>
                            <a:cs typeface="Times New Roman" panose="02020603050405020304" pitchFamily="18" charset="0"/>
                          </a:rPr>
                          <m:t>𝟐</m:t>
                        </m:r>
                      </m:den>
                    </m:f>
                  </m:oMath>
                </a14:m>
                <a:r>
                  <a:rPr lang="en-US" sz="2800" b="1" dirty="0" smtClean="0">
                    <a:solidFill>
                      <a:srgbClr val="00B050"/>
                    </a:solidFill>
                  </a:rPr>
                  <a:t> = 3</a:t>
                </a:r>
                <a:endParaRPr lang="vi-VN" sz="2800" b="1" dirty="0">
                  <a:solidFill>
                    <a:srgbClr val="00B050"/>
                  </a:solidFill>
                </a:endParaRPr>
              </a:p>
            </p:txBody>
          </p:sp>
        </mc:Choice>
        <mc:Fallback xmlns="">
          <p:sp>
            <p:nvSpPr>
              <p:cNvPr id="12" name="Hình chữ nhật 11"/>
              <p:cNvSpPr>
                <a:spLocks noRot="1" noChangeAspect="1" noMove="1" noResize="1" noEditPoints="1" noAdjustHandles="1" noChangeArrowheads="1" noChangeShapeType="1" noTextEdit="1"/>
              </p:cNvSpPr>
              <p:nvPr/>
            </p:nvSpPr>
            <p:spPr>
              <a:xfrm>
                <a:off x="5452714" y="2986040"/>
                <a:ext cx="1313565" cy="712631"/>
              </a:xfrm>
              <a:prstGeom prst="rect">
                <a:avLst/>
              </a:prstGeom>
              <a:blipFill rotWithShape="0">
                <a:blip r:embed="rId4"/>
                <a:stretch>
                  <a:fillRect r="-8333" b="-11111"/>
                </a:stretch>
              </a:blipFill>
            </p:spPr>
            <p:txBody>
              <a:bodyPr/>
              <a:lstStyle/>
              <a:p>
                <a:r>
                  <a:rPr lang="vi-VN">
                    <a:noFill/>
                  </a:rPr>
                  <a:t> </a:t>
                </a:r>
              </a:p>
            </p:txBody>
          </p:sp>
        </mc:Fallback>
      </mc:AlternateContent>
      <p:sp>
        <p:nvSpPr>
          <p:cNvPr id="13" name="Hình chữ nhật 12"/>
          <p:cNvSpPr/>
          <p:nvPr/>
        </p:nvSpPr>
        <p:spPr>
          <a:xfrm>
            <a:off x="4069757" y="3879413"/>
            <a:ext cx="6096000" cy="523220"/>
          </a:xfrm>
          <a:prstGeom prst="rect">
            <a:avLst/>
          </a:prstGeom>
        </p:spPr>
        <p:txBody>
          <a:bodyPr>
            <a:spAutoFit/>
          </a:bodyPr>
          <a:lstStyle/>
          <a:p>
            <a:pPr algn="just"/>
            <a:r>
              <a:rPr lang="vi-VN" sz="2800" b="1" dirty="0" smtClean="0">
                <a:solidFill>
                  <a:srgbClr val="00B050"/>
                </a:solidFill>
                <a:latin typeface="+mj-lt"/>
              </a:rPr>
              <a:t>→</a:t>
            </a:r>
            <a:r>
              <a:rPr lang="vi-VN" sz="2800" b="1" dirty="0">
                <a:solidFill>
                  <a:srgbClr val="00B050"/>
                </a:solidFill>
                <a:latin typeface="+mj-lt"/>
              </a:rPr>
              <a:t> </a:t>
            </a:r>
            <a:r>
              <a:rPr lang="en-US" sz="2800" b="1" dirty="0">
                <a:solidFill>
                  <a:srgbClr val="00B050"/>
                </a:solidFill>
                <a:latin typeface="+mj-lt"/>
              </a:rPr>
              <a:t>R</a:t>
            </a:r>
            <a:r>
              <a:rPr lang="vi-VN" sz="2800" b="1" baseline="-25000" dirty="0" smtClean="0">
                <a:solidFill>
                  <a:srgbClr val="00B050"/>
                </a:solidFill>
                <a:latin typeface="+mj-lt"/>
              </a:rPr>
              <a:t>1</a:t>
            </a:r>
            <a:r>
              <a:rPr lang="vi-VN" sz="2800" b="1" dirty="0">
                <a:solidFill>
                  <a:srgbClr val="00B050"/>
                </a:solidFill>
                <a:latin typeface="+mj-lt"/>
              </a:rPr>
              <a:t> </a:t>
            </a:r>
            <a:r>
              <a:rPr lang="vi-VN" sz="2800" b="1" dirty="0" smtClean="0">
                <a:solidFill>
                  <a:srgbClr val="00B050"/>
                </a:solidFill>
                <a:latin typeface="+mj-lt"/>
              </a:rPr>
              <a:t>=</a:t>
            </a:r>
            <a:r>
              <a:rPr lang="en-US" sz="2800" b="1" dirty="0" smtClean="0">
                <a:solidFill>
                  <a:srgbClr val="00B050"/>
                </a:solidFill>
                <a:latin typeface="+mj-lt"/>
              </a:rPr>
              <a:t> 3</a:t>
            </a:r>
            <a:r>
              <a:rPr lang="en-US" sz="2800" b="1" dirty="0">
                <a:solidFill>
                  <a:srgbClr val="00B050"/>
                </a:solidFill>
                <a:latin typeface="+mj-lt"/>
              </a:rPr>
              <a:t> </a:t>
            </a:r>
            <a:r>
              <a:rPr lang="en-US" sz="2800" b="1" dirty="0" smtClean="0">
                <a:solidFill>
                  <a:srgbClr val="00B050"/>
                </a:solidFill>
                <a:latin typeface="+mj-lt"/>
              </a:rPr>
              <a:t>R</a:t>
            </a:r>
            <a:r>
              <a:rPr lang="en-US" sz="2800" b="1" baseline="-25000" dirty="0" smtClean="0">
                <a:solidFill>
                  <a:srgbClr val="00B050"/>
                </a:solidFill>
                <a:latin typeface="+mj-lt"/>
              </a:rPr>
              <a:t>2</a:t>
            </a:r>
            <a:r>
              <a:rPr lang="en-US" sz="2800" b="1" dirty="0" smtClean="0">
                <a:solidFill>
                  <a:srgbClr val="00B050"/>
                </a:solidFill>
                <a:latin typeface="+mj-lt"/>
              </a:rPr>
              <a:t> </a:t>
            </a:r>
            <a:endParaRPr lang="vi-VN" sz="2800" b="1" dirty="0">
              <a:solidFill>
                <a:srgbClr val="00B050"/>
              </a:solidFill>
              <a:latin typeface="+mj-lt"/>
            </a:endParaRPr>
          </a:p>
        </p:txBody>
      </p:sp>
    </p:spTree>
    <p:extLst>
      <p:ext uri="{BB962C8B-B14F-4D97-AF65-F5344CB8AC3E}">
        <p14:creationId xmlns:p14="http://schemas.microsoft.com/office/powerpoint/2010/main" val="2758953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barn(inVertical)">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barn(inVertical)">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barn(inVertical)">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barn(inVertical)">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arn(inVertical)">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arn(inVertic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arn(inVertic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arn(inVertic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barn(inVertical)">
                                      <p:cBhvr>
                                        <p:cTn id="5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P spid="11" grpId="0"/>
      <p:bldP spid="12"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3843130" y="129210"/>
            <a:ext cx="2902227" cy="584775"/>
          </a:xfrm>
          <a:prstGeom prst="rect">
            <a:avLst/>
          </a:prstGeom>
          <a:solidFill>
            <a:schemeClr val="accent1">
              <a:lumMod val="60000"/>
              <a:lumOff val="40000"/>
            </a:schemeClr>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III. </a:t>
            </a:r>
            <a:r>
              <a:rPr lang="en-US" altLang="en-US" sz="3200" b="1" dirty="0" err="1" smtClean="0">
                <a:latin typeface="Times New Roman" panose="02020603050405020304" pitchFamily="18" charset="0"/>
                <a:cs typeface="Times New Roman" panose="02020603050405020304" pitchFamily="18" charset="0"/>
              </a:rPr>
              <a:t>Vận</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dụng</a:t>
            </a:r>
            <a:r>
              <a:rPr lang="en-US" altLang="en-US" sz="3200" b="1" dirty="0" smtClean="0">
                <a:latin typeface="Times New Roman" panose="02020603050405020304" pitchFamily="18" charset="0"/>
                <a:cs typeface="Times New Roman" panose="02020603050405020304" pitchFamily="18" charset="0"/>
              </a:rPr>
              <a:t>:</a:t>
            </a:r>
            <a:endParaRPr lang="en-US" altLang="en-US" sz="3200" b="1" dirty="0">
              <a:latin typeface="Times New Roman" panose="02020603050405020304" pitchFamily="18" charset="0"/>
              <a:cs typeface="Times New Roman" panose="02020603050405020304" pitchFamily="18" charset="0"/>
            </a:endParaRPr>
          </a:p>
        </p:txBody>
      </p:sp>
      <p:sp>
        <p:nvSpPr>
          <p:cNvPr id="2" name="Hình chữ nhật 1"/>
          <p:cNvSpPr/>
          <p:nvPr/>
        </p:nvSpPr>
        <p:spPr>
          <a:xfrm>
            <a:off x="987287" y="871163"/>
            <a:ext cx="10217426" cy="830997"/>
          </a:xfrm>
          <a:prstGeom prst="rect">
            <a:avLst/>
          </a:prstGeom>
          <a:solidFill>
            <a:schemeClr val="accent2">
              <a:lumMod val="40000"/>
              <a:lumOff val="60000"/>
            </a:schemeClr>
          </a:solidFill>
        </p:spPr>
        <p:txBody>
          <a:bodyPr wrap="square">
            <a:spAutoFit/>
          </a:bodyPr>
          <a:lstStyle/>
          <a:p>
            <a:pPr algn="just"/>
            <a:r>
              <a:rPr lang="en-US" sz="2400" b="1" dirty="0" smtClean="0">
                <a:solidFill>
                  <a:srgbClr val="FF0000"/>
                </a:solidFill>
                <a:latin typeface="Times New Roman" panose="02020603050405020304" pitchFamily="18" charset="0"/>
                <a:cs typeface="Times New Roman" panose="02020603050405020304" pitchFamily="18" charset="0"/>
              </a:rPr>
              <a:t>C4: </a:t>
            </a:r>
            <a:r>
              <a:rPr lang="vi-VN" sz="2400" dirty="0" smtClean="0">
                <a:solidFill>
                  <a:srgbClr val="FF0000"/>
                </a:solidFill>
                <a:latin typeface="+mj-lt"/>
              </a:rPr>
              <a:t>Hai </a:t>
            </a:r>
            <a:r>
              <a:rPr lang="vi-VN" sz="2400" dirty="0">
                <a:solidFill>
                  <a:srgbClr val="FF0000"/>
                </a:solidFill>
                <a:latin typeface="+mj-lt"/>
              </a:rPr>
              <a:t>dây nhôm </a:t>
            </a:r>
            <a:r>
              <a:rPr lang="vi-VN" sz="2400" dirty="0" err="1">
                <a:latin typeface="+mj-lt"/>
              </a:rPr>
              <a:t>có</a:t>
            </a:r>
            <a:r>
              <a:rPr lang="vi-VN" sz="2400" dirty="0">
                <a:latin typeface="+mj-lt"/>
              </a:rPr>
              <a:t> </a:t>
            </a:r>
            <a:r>
              <a:rPr lang="vi-VN" sz="2400" dirty="0" err="1">
                <a:solidFill>
                  <a:srgbClr val="FF0000"/>
                </a:solidFill>
                <a:latin typeface="+mj-lt"/>
              </a:rPr>
              <a:t>cùng</a:t>
            </a:r>
            <a:r>
              <a:rPr lang="vi-VN" sz="2400" dirty="0">
                <a:solidFill>
                  <a:srgbClr val="FF0000"/>
                </a:solidFill>
                <a:latin typeface="+mj-lt"/>
              </a:rPr>
              <a:t> </a:t>
            </a:r>
            <a:r>
              <a:rPr lang="vi-VN" sz="2400" dirty="0" err="1">
                <a:solidFill>
                  <a:srgbClr val="FF0000"/>
                </a:solidFill>
                <a:latin typeface="+mj-lt"/>
              </a:rPr>
              <a:t>chiều</a:t>
            </a:r>
            <a:r>
              <a:rPr lang="vi-VN" sz="2400" dirty="0">
                <a:solidFill>
                  <a:srgbClr val="FF0000"/>
                </a:solidFill>
                <a:latin typeface="+mj-lt"/>
              </a:rPr>
              <a:t> </a:t>
            </a:r>
            <a:r>
              <a:rPr lang="vi-VN" sz="2400" dirty="0" err="1">
                <a:solidFill>
                  <a:srgbClr val="FF0000"/>
                </a:solidFill>
                <a:latin typeface="+mj-lt"/>
              </a:rPr>
              <a:t>dài</a:t>
            </a:r>
            <a:r>
              <a:rPr lang="vi-VN" sz="2400" dirty="0">
                <a:latin typeface="+mj-lt"/>
              </a:rPr>
              <a:t>, dây </a:t>
            </a:r>
            <a:r>
              <a:rPr lang="vi-VN" sz="2400" dirty="0" err="1">
                <a:latin typeface="+mj-lt"/>
              </a:rPr>
              <a:t>thứ</a:t>
            </a:r>
            <a:r>
              <a:rPr lang="vi-VN" sz="2400" dirty="0">
                <a:latin typeface="+mj-lt"/>
              </a:rPr>
              <a:t> </a:t>
            </a:r>
            <a:r>
              <a:rPr lang="vi-VN" sz="2400" dirty="0" err="1">
                <a:latin typeface="+mj-lt"/>
              </a:rPr>
              <a:t>nhất</a:t>
            </a:r>
            <a:r>
              <a:rPr lang="vi-VN" sz="2400" dirty="0">
                <a:latin typeface="+mj-lt"/>
              </a:rPr>
              <a:t> </a:t>
            </a:r>
            <a:r>
              <a:rPr lang="vi-VN" sz="2400" dirty="0" err="1">
                <a:latin typeface="+mj-lt"/>
              </a:rPr>
              <a:t>có</a:t>
            </a:r>
            <a:r>
              <a:rPr lang="vi-VN" sz="2400" dirty="0">
                <a:latin typeface="+mj-lt"/>
              </a:rPr>
              <a:t> </a:t>
            </a:r>
            <a:r>
              <a:rPr lang="vi-VN" sz="2400" dirty="0" err="1">
                <a:latin typeface="+mj-lt"/>
              </a:rPr>
              <a:t>tiết</a:t>
            </a:r>
            <a:r>
              <a:rPr lang="vi-VN" sz="2400" dirty="0">
                <a:latin typeface="+mj-lt"/>
              </a:rPr>
              <a:t> </a:t>
            </a:r>
            <a:r>
              <a:rPr lang="vi-VN" sz="2400" dirty="0" err="1">
                <a:latin typeface="+mj-lt"/>
              </a:rPr>
              <a:t>diện</a:t>
            </a:r>
            <a:r>
              <a:rPr lang="vi-VN" sz="2400" dirty="0">
                <a:latin typeface="+mj-lt"/>
              </a:rPr>
              <a:t> </a:t>
            </a:r>
            <a:r>
              <a:rPr lang="vi-VN" sz="2400" dirty="0">
                <a:solidFill>
                  <a:srgbClr val="FF0000"/>
                </a:solidFill>
                <a:latin typeface="+mj-lt"/>
              </a:rPr>
              <a:t>0,5mm</a:t>
            </a:r>
            <a:r>
              <a:rPr lang="vi-VN" sz="2400" baseline="30000" dirty="0">
                <a:solidFill>
                  <a:srgbClr val="FF0000"/>
                </a:solidFill>
                <a:latin typeface="+mj-lt"/>
              </a:rPr>
              <a:t>2</a:t>
            </a:r>
            <a:r>
              <a:rPr lang="vi-VN" sz="2400" dirty="0">
                <a:solidFill>
                  <a:srgbClr val="FF0000"/>
                </a:solidFill>
                <a:latin typeface="+mj-lt"/>
              </a:rPr>
              <a:t> </a:t>
            </a:r>
            <a:r>
              <a:rPr lang="vi-VN" sz="2400" dirty="0" err="1">
                <a:latin typeface="+mj-lt"/>
              </a:rPr>
              <a:t>và</a:t>
            </a:r>
            <a:r>
              <a:rPr lang="vi-VN" sz="2400" dirty="0">
                <a:latin typeface="+mj-lt"/>
              </a:rPr>
              <a:t> </a:t>
            </a:r>
            <a:r>
              <a:rPr lang="vi-VN" sz="2400" dirty="0" err="1">
                <a:latin typeface="+mj-lt"/>
              </a:rPr>
              <a:t>có</a:t>
            </a:r>
            <a:r>
              <a:rPr lang="vi-VN" sz="2400" dirty="0">
                <a:latin typeface="+mj-lt"/>
              </a:rPr>
              <a:t> </a:t>
            </a:r>
            <a:r>
              <a:rPr lang="vi-VN" sz="2400" dirty="0" err="1">
                <a:latin typeface="+mj-lt"/>
              </a:rPr>
              <a:t>điện</a:t>
            </a:r>
            <a:r>
              <a:rPr lang="vi-VN" sz="2400" dirty="0">
                <a:latin typeface="+mj-lt"/>
              </a:rPr>
              <a:t> </a:t>
            </a:r>
            <a:r>
              <a:rPr lang="vi-VN" sz="2400" dirty="0" err="1">
                <a:latin typeface="+mj-lt"/>
              </a:rPr>
              <a:t>trở</a:t>
            </a:r>
            <a:r>
              <a:rPr lang="vi-VN" sz="2400" dirty="0">
                <a:latin typeface="+mj-lt"/>
              </a:rPr>
              <a:t> </a:t>
            </a:r>
            <a:r>
              <a:rPr lang="vi-VN" sz="2400" dirty="0">
                <a:solidFill>
                  <a:srgbClr val="FF0000"/>
                </a:solidFill>
                <a:latin typeface="+mj-lt"/>
              </a:rPr>
              <a:t>R</a:t>
            </a:r>
            <a:r>
              <a:rPr lang="vi-VN" sz="2400" baseline="-25000" dirty="0">
                <a:solidFill>
                  <a:srgbClr val="FF0000"/>
                </a:solidFill>
                <a:latin typeface="+mj-lt"/>
              </a:rPr>
              <a:t>1</a:t>
            </a:r>
            <a:r>
              <a:rPr lang="vi-VN" sz="2400" dirty="0">
                <a:solidFill>
                  <a:srgbClr val="FF0000"/>
                </a:solidFill>
                <a:latin typeface="+mj-lt"/>
              </a:rPr>
              <a:t> = 5,5</a:t>
            </a:r>
            <a:r>
              <a:rPr lang="el-GR" sz="2400" dirty="0">
                <a:solidFill>
                  <a:srgbClr val="FF0000"/>
                </a:solidFill>
                <a:latin typeface="+mj-lt"/>
              </a:rPr>
              <a:t>Ω</a:t>
            </a:r>
            <a:r>
              <a:rPr lang="el-GR" sz="2400" dirty="0">
                <a:latin typeface="+mj-lt"/>
              </a:rPr>
              <a:t>. </a:t>
            </a:r>
            <a:r>
              <a:rPr lang="vi-VN" sz="2400" dirty="0" err="1">
                <a:latin typeface="+mj-lt"/>
              </a:rPr>
              <a:t>Hỏi</a:t>
            </a:r>
            <a:r>
              <a:rPr lang="vi-VN" sz="2400" dirty="0">
                <a:latin typeface="+mj-lt"/>
              </a:rPr>
              <a:t> dây </a:t>
            </a:r>
            <a:r>
              <a:rPr lang="vi-VN" sz="2400" dirty="0" err="1">
                <a:latin typeface="+mj-lt"/>
              </a:rPr>
              <a:t>thứ</a:t>
            </a:r>
            <a:r>
              <a:rPr lang="vi-VN" sz="2400" dirty="0">
                <a:latin typeface="+mj-lt"/>
              </a:rPr>
              <a:t> hai </a:t>
            </a:r>
            <a:r>
              <a:rPr lang="vi-VN" sz="2400" dirty="0" err="1">
                <a:latin typeface="+mj-lt"/>
              </a:rPr>
              <a:t>có</a:t>
            </a:r>
            <a:r>
              <a:rPr lang="vi-VN" sz="2400" dirty="0">
                <a:latin typeface="+mj-lt"/>
              </a:rPr>
              <a:t> </a:t>
            </a:r>
            <a:r>
              <a:rPr lang="vi-VN" sz="2400" dirty="0" err="1">
                <a:latin typeface="+mj-lt"/>
              </a:rPr>
              <a:t>tiết</a:t>
            </a:r>
            <a:r>
              <a:rPr lang="vi-VN" sz="2400" dirty="0">
                <a:latin typeface="+mj-lt"/>
              </a:rPr>
              <a:t> </a:t>
            </a:r>
            <a:r>
              <a:rPr lang="vi-VN" sz="2400" dirty="0" err="1">
                <a:latin typeface="+mj-lt"/>
              </a:rPr>
              <a:t>diện</a:t>
            </a:r>
            <a:r>
              <a:rPr lang="vi-VN" sz="2400" dirty="0">
                <a:latin typeface="+mj-lt"/>
              </a:rPr>
              <a:t> </a:t>
            </a:r>
            <a:r>
              <a:rPr lang="vi-VN" sz="2400" dirty="0">
                <a:solidFill>
                  <a:srgbClr val="FF0000"/>
                </a:solidFill>
                <a:latin typeface="+mj-lt"/>
              </a:rPr>
              <a:t>2,5mm</a:t>
            </a:r>
            <a:r>
              <a:rPr lang="vi-VN" sz="2400" baseline="30000" dirty="0">
                <a:solidFill>
                  <a:srgbClr val="FF0000"/>
                </a:solidFill>
                <a:latin typeface="+mj-lt"/>
              </a:rPr>
              <a:t>2</a:t>
            </a:r>
            <a:r>
              <a:rPr lang="vi-VN" sz="2400" dirty="0">
                <a:latin typeface="+mj-lt"/>
              </a:rPr>
              <a:t> </a:t>
            </a:r>
            <a:r>
              <a:rPr lang="vi-VN" sz="2400" dirty="0" err="1">
                <a:latin typeface="+mj-lt"/>
              </a:rPr>
              <a:t>thì</a:t>
            </a:r>
            <a:r>
              <a:rPr lang="vi-VN" sz="2400" dirty="0">
                <a:latin typeface="+mj-lt"/>
              </a:rPr>
              <a:t> </a:t>
            </a:r>
            <a:r>
              <a:rPr lang="vi-VN" sz="2400" dirty="0" err="1">
                <a:latin typeface="+mj-lt"/>
              </a:rPr>
              <a:t>có</a:t>
            </a:r>
            <a:r>
              <a:rPr lang="vi-VN" sz="2400" dirty="0">
                <a:latin typeface="+mj-lt"/>
              </a:rPr>
              <a:t> </a:t>
            </a:r>
            <a:r>
              <a:rPr lang="vi-VN" sz="2400" dirty="0" err="1">
                <a:latin typeface="+mj-lt"/>
              </a:rPr>
              <a:t>điện</a:t>
            </a:r>
            <a:r>
              <a:rPr lang="vi-VN" sz="2400" dirty="0">
                <a:latin typeface="+mj-lt"/>
              </a:rPr>
              <a:t> </a:t>
            </a:r>
            <a:r>
              <a:rPr lang="vi-VN" sz="2400" dirty="0" err="1">
                <a:latin typeface="+mj-lt"/>
              </a:rPr>
              <a:t>trở</a:t>
            </a:r>
            <a:r>
              <a:rPr lang="vi-VN" sz="2400" dirty="0">
                <a:latin typeface="+mj-lt"/>
              </a:rPr>
              <a:t> </a:t>
            </a:r>
            <a:r>
              <a:rPr lang="vi-VN" sz="2400" dirty="0">
                <a:solidFill>
                  <a:srgbClr val="FF0000"/>
                </a:solidFill>
                <a:latin typeface="+mj-lt"/>
              </a:rPr>
              <a:t>R</a:t>
            </a:r>
            <a:r>
              <a:rPr lang="vi-VN" dirty="0">
                <a:solidFill>
                  <a:srgbClr val="FF0000"/>
                </a:solidFill>
                <a:latin typeface="+mj-lt"/>
              </a:rPr>
              <a:t>2</a:t>
            </a:r>
            <a:r>
              <a:rPr lang="vi-VN" sz="2400" dirty="0">
                <a:latin typeface="+mj-lt"/>
              </a:rPr>
              <a:t> </a:t>
            </a:r>
            <a:r>
              <a:rPr lang="vi-VN" sz="2400" dirty="0" err="1">
                <a:latin typeface="+mj-lt"/>
              </a:rPr>
              <a:t>là</a:t>
            </a:r>
            <a:r>
              <a:rPr lang="vi-VN" sz="2400" dirty="0">
                <a:latin typeface="+mj-lt"/>
              </a:rPr>
              <a:t> bao nhiêu?</a:t>
            </a:r>
            <a:endParaRPr lang="vi-VN" sz="2400" dirty="0">
              <a:solidFill>
                <a:srgbClr val="000000"/>
              </a:solidFill>
              <a:latin typeface="+mj-lt"/>
              <a:cs typeface="Times New Roman" panose="02020603050405020304" pitchFamily="18" charset="0"/>
            </a:endParaRPr>
          </a:p>
        </p:txBody>
      </p:sp>
      <p:sp>
        <p:nvSpPr>
          <p:cNvPr id="3" name="Hình chữ nhật 2"/>
          <p:cNvSpPr/>
          <p:nvPr/>
        </p:nvSpPr>
        <p:spPr>
          <a:xfrm>
            <a:off x="3843130" y="2210867"/>
            <a:ext cx="7752521" cy="523220"/>
          </a:xfrm>
          <a:prstGeom prst="rect">
            <a:avLst/>
          </a:prstGeom>
        </p:spPr>
        <p:txBody>
          <a:bodyPr wrap="square">
            <a:spAutoFit/>
          </a:bodyPr>
          <a:lstStyle/>
          <a:p>
            <a:pPr algn="just"/>
            <a:r>
              <a:rPr lang="vi-VN" sz="2800" b="1" dirty="0" err="1" smtClean="0">
                <a:solidFill>
                  <a:srgbClr val="00B050"/>
                </a:solidFill>
                <a:latin typeface="Times New Roman" panose="02020603050405020304" pitchFamily="18" charset="0"/>
                <a:cs typeface="Times New Roman" panose="02020603050405020304" pitchFamily="18" charset="0"/>
              </a:rPr>
              <a:t>Vì</a:t>
            </a:r>
            <a:r>
              <a:rPr lang="en-US" sz="2800" b="1" dirty="0" smtClean="0">
                <a:solidFill>
                  <a:srgbClr val="00B050"/>
                </a:solidFill>
                <a:latin typeface="Times New Roman" panose="02020603050405020304" pitchFamily="18" charset="0"/>
                <a:cs typeface="Times New Roman" panose="02020603050405020304" pitchFamily="18" charset="0"/>
              </a:rPr>
              <a:t>:</a:t>
            </a:r>
            <a:r>
              <a:rPr lang="vi-VN" sz="2800" b="1" dirty="0" smtClean="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cùng</a:t>
            </a:r>
            <a:r>
              <a:rPr lang="en-US" sz="2800" b="1" dirty="0" smtClean="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dây</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nhôm</a:t>
            </a:r>
            <a:r>
              <a:rPr lang="en-US" sz="2800" b="1" dirty="0" smtClean="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cùng</a:t>
            </a:r>
            <a:r>
              <a:rPr lang="en-US" sz="2800" b="1" dirty="0" smtClean="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chiều</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dài</a:t>
            </a:r>
            <a:r>
              <a:rPr lang="en-US" sz="2800" b="1" dirty="0" smtClean="0">
                <a:solidFill>
                  <a:srgbClr val="00B050"/>
                </a:solidFill>
                <a:latin typeface="Times New Roman" panose="02020603050405020304" pitchFamily="18" charset="0"/>
                <a:cs typeface="Times New Roman" panose="02020603050405020304" pitchFamily="18" charset="0"/>
              </a:rPr>
              <a:t> </a:t>
            </a:r>
            <a:r>
              <a:rPr lang="en-US" sz="2800" b="1" dirty="0" err="1" smtClean="0">
                <a:solidFill>
                  <a:srgbClr val="00B050"/>
                </a:solidFill>
                <a:latin typeface="Times New Roman" panose="02020603050405020304" pitchFamily="18" charset="0"/>
                <a:cs typeface="Times New Roman" panose="02020603050405020304" pitchFamily="18" charset="0"/>
              </a:rPr>
              <a:t>nên</a:t>
            </a:r>
            <a:r>
              <a:rPr lang="en-US" sz="2800" b="1" dirty="0" smtClean="0">
                <a:solidFill>
                  <a:srgbClr val="00B050"/>
                </a:solidFill>
                <a:latin typeface="Times New Roman" panose="02020603050405020304" pitchFamily="18" charset="0"/>
                <a:cs typeface="Times New Roman" panose="02020603050405020304" pitchFamily="18" charset="0"/>
              </a:rPr>
              <a:t> ta </a:t>
            </a:r>
            <a:r>
              <a:rPr lang="en-US" sz="2800" b="1" dirty="0" err="1" smtClean="0">
                <a:solidFill>
                  <a:srgbClr val="00B050"/>
                </a:solidFill>
                <a:latin typeface="Times New Roman" panose="02020603050405020304" pitchFamily="18" charset="0"/>
                <a:cs typeface="Times New Roman" panose="02020603050405020304" pitchFamily="18" charset="0"/>
              </a:rPr>
              <a:t>có</a:t>
            </a:r>
            <a:r>
              <a:rPr lang="en-US" sz="2800" b="1" dirty="0" smtClean="0">
                <a:solidFill>
                  <a:srgbClr val="00B050"/>
                </a:solidFill>
                <a:latin typeface="Times New Roman" panose="02020603050405020304" pitchFamily="18" charset="0"/>
                <a:cs typeface="Times New Roman" panose="02020603050405020304" pitchFamily="18" charset="0"/>
              </a:rPr>
              <a:t>:</a:t>
            </a:r>
            <a:endParaRPr lang="en-US" sz="2800" b="1" dirty="0">
              <a:solidFill>
                <a:srgbClr val="00B050"/>
              </a:solidFill>
              <a:latin typeface="Times New Roman" panose="02020603050405020304" pitchFamily="18" charset="0"/>
              <a:cs typeface="Times New Roman" panose="02020603050405020304" pitchFamily="18" charset="0"/>
            </a:endParaRPr>
          </a:p>
        </p:txBody>
      </p:sp>
      <p:cxnSp>
        <p:nvCxnSpPr>
          <p:cNvPr id="6" name="Đường nối Thẳng 5"/>
          <p:cNvCxnSpPr/>
          <p:nvPr/>
        </p:nvCxnSpPr>
        <p:spPr>
          <a:xfrm>
            <a:off x="3843130" y="1702160"/>
            <a:ext cx="0" cy="5155840"/>
          </a:xfrm>
          <a:prstGeom prst="line">
            <a:avLst/>
          </a:prstGeom>
          <a:ln w="38100"/>
        </p:spPr>
        <p:style>
          <a:lnRef idx="1">
            <a:schemeClr val="dk1"/>
          </a:lnRef>
          <a:fillRef idx="0">
            <a:schemeClr val="dk1"/>
          </a:fillRef>
          <a:effectRef idx="0">
            <a:schemeClr val="dk1"/>
          </a:effectRef>
          <a:fontRef idx="minor">
            <a:schemeClr val="tx1"/>
          </a:fontRef>
        </p:style>
      </p:cxnSp>
      <p:sp>
        <p:nvSpPr>
          <p:cNvPr id="7" name="Hình chữ nhật 6"/>
          <p:cNvSpPr/>
          <p:nvPr/>
        </p:nvSpPr>
        <p:spPr>
          <a:xfrm>
            <a:off x="3843130" y="1702160"/>
            <a:ext cx="962123" cy="523220"/>
          </a:xfrm>
          <a:prstGeom prst="rect">
            <a:avLst/>
          </a:prstGeom>
        </p:spPr>
        <p:txBody>
          <a:bodyPr wrap="none">
            <a:spAutoFit/>
          </a:bodyPr>
          <a:lstStyle/>
          <a:p>
            <a:r>
              <a:rPr lang="en-US" sz="2800" b="1" u="sng" dirty="0" smtClean="0">
                <a:solidFill>
                  <a:srgbClr val="0070C0"/>
                </a:solidFill>
                <a:latin typeface="Times New Roman" panose="02020603050405020304" pitchFamily="18" charset="0"/>
                <a:cs typeface="Times New Roman" panose="02020603050405020304" pitchFamily="18" charset="0"/>
              </a:rPr>
              <a:t>G</a:t>
            </a:r>
            <a:r>
              <a:rPr lang="vi-VN" sz="2800" b="1" u="sng" dirty="0" err="1" smtClean="0">
                <a:solidFill>
                  <a:srgbClr val="0070C0"/>
                </a:solidFill>
                <a:latin typeface="Times New Roman" panose="02020603050405020304" pitchFamily="18" charset="0"/>
                <a:cs typeface="Times New Roman" panose="02020603050405020304" pitchFamily="18" charset="0"/>
              </a:rPr>
              <a:t>iải</a:t>
            </a:r>
            <a:r>
              <a:rPr lang="vi-VN" sz="2800" b="1" u="sng" dirty="0">
                <a:solidFill>
                  <a:srgbClr val="0070C0"/>
                </a:solidFill>
                <a:latin typeface="Times New Roman" panose="02020603050405020304" pitchFamily="18" charset="0"/>
                <a:cs typeface="Times New Roman" panose="02020603050405020304" pitchFamily="18" charset="0"/>
              </a:rPr>
              <a:t>:</a:t>
            </a:r>
            <a:endParaRPr lang="vi-VN" sz="2800" u="sng" dirty="0">
              <a:solidFill>
                <a:srgbClr val="0070C0"/>
              </a:solidFill>
              <a:latin typeface="Times New Roman" panose="02020603050405020304" pitchFamily="18" charset="0"/>
              <a:cs typeface="Times New Roman" panose="02020603050405020304" pitchFamily="18" charset="0"/>
            </a:endParaRPr>
          </a:p>
        </p:txBody>
      </p:sp>
      <p:sp>
        <p:nvSpPr>
          <p:cNvPr id="8" name="Hình chữ nhật 7"/>
          <p:cNvSpPr/>
          <p:nvPr/>
        </p:nvSpPr>
        <p:spPr>
          <a:xfrm>
            <a:off x="975182" y="1702160"/>
            <a:ext cx="1532792" cy="523220"/>
          </a:xfrm>
          <a:prstGeom prst="rect">
            <a:avLst/>
          </a:prstGeom>
        </p:spPr>
        <p:txBody>
          <a:bodyPr wrap="none">
            <a:spAutoFit/>
          </a:bodyPr>
          <a:lstStyle/>
          <a:p>
            <a:r>
              <a:rPr lang="en-US" sz="2800" b="1" u="sng" dirty="0" err="1" smtClean="0">
                <a:solidFill>
                  <a:srgbClr val="0070C0"/>
                </a:solidFill>
                <a:latin typeface="Times New Roman" panose="02020603050405020304" pitchFamily="18" charset="0"/>
                <a:cs typeface="Times New Roman" panose="02020603050405020304" pitchFamily="18" charset="0"/>
              </a:rPr>
              <a:t>Tóm</a:t>
            </a:r>
            <a:r>
              <a:rPr lang="en-US" sz="2800" b="1" u="sng" dirty="0" smtClean="0">
                <a:solidFill>
                  <a:srgbClr val="0070C0"/>
                </a:solidFill>
                <a:latin typeface="Times New Roman" panose="02020603050405020304" pitchFamily="18" charset="0"/>
                <a:cs typeface="Times New Roman" panose="02020603050405020304" pitchFamily="18" charset="0"/>
              </a:rPr>
              <a:t> </a:t>
            </a:r>
            <a:r>
              <a:rPr lang="en-US" sz="2800" b="1" u="sng" dirty="0" err="1" smtClean="0">
                <a:solidFill>
                  <a:srgbClr val="0070C0"/>
                </a:solidFill>
                <a:latin typeface="Times New Roman" panose="02020603050405020304" pitchFamily="18" charset="0"/>
                <a:cs typeface="Times New Roman" panose="02020603050405020304" pitchFamily="18" charset="0"/>
              </a:rPr>
              <a:t>tắt</a:t>
            </a:r>
            <a:r>
              <a:rPr lang="vi-VN" sz="2800" b="1" u="sng" dirty="0" smtClean="0">
                <a:solidFill>
                  <a:srgbClr val="0070C0"/>
                </a:solidFill>
                <a:latin typeface="Times New Roman" panose="02020603050405020304" pitchFamily="18" charset="0"/>
                <a:cs typeface="Times New Roman" panose="02020603050405020304" pitchFamily="18" charset="0"/>
              </a:rPr>
              <a:t>:</a:t>
            </a:r>
            <a:endParaRPr lang="vi-VN" sz="2800" u="sng" dirty="0">
              <a:solidFill>
                <a:srgbClr val="0070C0"/>
              </a:solidFill>
              <a:latin typeface="Times New Roman" panose="02020603050405020304" pitchFamily="18" charset="0"/>
              <a:cs typeface="Times New Roman" panose="02020603050405020304" pitchFamily="18" charset="0"/>
            </a:endParaRPr>
          </a:p>
        </p:txBody>
      </p:sp>
      <p:sp>
        <p:nvSpPr>
          <p:cNvPr id="9" name="Hình chữ nhật 8"/>
          <p:cNvSpPr/>
          <p:nvPr/>
        </p:nvSpPr>
        <p:spPr>
          <a:xfrm>
            <a:off x="975182" y="2225380"/>
            <a:ext cx="2471530" cy="2554545"/>
          </a:xfrm>
          <a:prstGeom prst="rect">
            <a:avLst/>
          </a:prstGeom>
        </p:spPr>
        <p:txBody>
          <a:bodyPr wrap="square">
            <a:spAutoFit/>
          </a:bodyPr>
          <a:lstStyle/>
          <a:p>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nhôm</a:t>
            </a:r>
            <a:endParaRPr lang="en-US" sz="2400" b="1" dirty="0" smtClean="0">
              <a:solidFill>
                <a:srgbClr val="00B050"/>
              </a:solidFill>
              <a:latin typeface="Times New Roman" panose="02020603050405020304" pitchFamily="18" charset="0"/>
              <a:cs typeface="Times New Roman" panose="02020603050405020304" pitchFamily="18" charset="0"/>
            </a:endParaRPr>
          </a:p>
          <a:p>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chiều</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dài</a:t>
            </a:r>
            <a:endParaRPr lang="en-US" sz="2400" b="1" dirty="0" smtClean="0">
              <a:solidFill>
                <a:srgbClr val="00B050"/>
              </a:solidFill>
              <a:latin typeface="Times New Roman" panose="02020603050405020304" pitchFamily="18" charset="0"/>
              <a:cs typeface="Times New Roman" panose="02020603050405020304" pitchFamily="18" charset="0"/>
            </a:endParaRPr>
          </a:p>
          <a:p>
            <a:pPr algn="just"/>
            <a:r>
              <a:rPr lang="vi-VN" sz="2800" b="1" dirty="0" smtClean="0">
                <a:solidFill>
                  <a:srgbClr val="00B050"/>
                </a:solidFill>
                <a:latin typeface="+mj-lt"/>
              </a:rPr>
              <a:t>S</a:t>
            </a:r>
            <a:r>
              <a:rPr lang="vi-VN" sz="2800" b="1" baseline="-25000" dirty="0" smtClean="0">
                <a:solidFill>
                  <a:srgbClr val="00B050"/>
                </a:solidFill>
                <a:latin typeface="+mj-lt"/>
              </a:rPr>
              <a:t>1</a:t>
            </a:r>
            <a:r>
              <a:rPr lang="vi-VN" sz="2800" b="1" dirty="0">
                <a:solidFill>
                  <a:srgbClr val="00B050"/>
                </a:solidFill>
                <a:latin typeface="+mj-lt"/>
              </a:rPr>
              <a:t> = </a:t>
            </a:r>
            <a:r>
              <a:rPr lang="en-US" sz="2800" b="1" dirty="0" smtClean="0">
                <a:solidFill>
                  <a:srgbClr val="00B050"/>
                </a:solidFill>
                <a:latin typeface="Times New Roman" panose="02020603050405020304" pitchFamily="18" charset="0"/>
                <a:cs typeface="Times New Roman" panose="02020603050405020304" pitchFamily="18" charset="0"/>
              </a:rPr>
              <a:t>0,5 </a:t>
            </a:r>
            <a:r>
              <a:rPr lang="vi-VN" sz="2800" b="1" dirty="0" smtClean="0">
                <a:solidFill>
                  <a:srgbClr val="00B050"/>
                </a:solidFill>
                <a:latin typeface="+mj-lt"/>
              </a:rPr>
              <a:t>mm</a:t>
            </a:r>
            <a:r>
              <a:rPr lang="vi-VN" sz="2800" b="1" baseline="30000" dirty="0" smtClean="0">
                <a:solidFill>
                  <a:srgbClr val="00B050"/>
                </a:solidFill>
                <a:latin typeface="+mj-lt"/>
              </a:rPr>
              <a:t>2</a:t>
            </a:r>
            <a:r>
              <a:rPr lang="vi-VN" sz="2800" b="1" dirty="0">
                <a:solidFill>
                  <a:srgbClr val="00B050"/>
                </a:solidFill>
                <a:latin typeface="+mj-lt"/>
              </a:rPr>
              <a:t> </a:t>
            </a:r>
            <a:endParaRPr lang="en-US" sz="2800" b="1" dirty="0" smtClean="0">
              <a:solidFill>
                <a:srgbClr val="00B050"/>
              </a:solidFill>
              <a:latin typeface="+mj-lt"/>
            </a:endParaRPr>
          </a:p>
          <a:p>
            <a:pPr algn="just"/>
            <a:r>
              <a:rPr lang="en-US" sz="2800" b="1" dirty="0" smtClean="0">
                <a:solidFill>
                  <a:srgbClr val="00B050"/>
                </a:solidFill>
                <a:latin typeface="Times New Roman" panose="02020603050405020304" pitchFamily="18" charset="0"/>
                <a:cs typeface="Times New Roman" panose="02020603050405020304" pitchFamily="18" charset="0"/>
              </a:rPr>
              <a:t>R</a:t>
            </a:r>
            <a:r>
              <a:rPr lang="en-US" sz="2800" b="1" baseline="-25000" dirty="0" smtClean="0">
                <a:solidFill>
                  <a:srgbClr val="00B050"/>
                </a:solidFill>
                <a:latin typeface="Times New Roman" panose="02020603050405020304" pitchFamily="18" charset="0"/>
                <a:cs typeface="Times New Roman" panose="02020603050405020304" pitchFamily="18" charset="0"/>
              </a:rPr>
              <a:t>1</a:t>
            </a:r>
            <a:r>
              <a:rPr lang="vi-VN" sz="2800" b="1" dirty="0">
                <a:solidFill>
                  <a:srgbClr val="00B050"/>
                </a:solidFill>
                <a:latin typeface="Times New Roman" panose="02020603050405020304" pitchFamily="18" charset="0"/>
                <a:cs typeface="Times New Roman" panose="02020603050405020304" pitchFamily="18" charset="0"/>
              </a:rPr>
              <a:t> =</a:t>
            </a:r>
            <a:r>
              <a:rPr lang="vi-VN" sz="2800" b="1" dirty="0">
                <a:solidFill>
                  <a:srgbClr val="00B050"/>
                </a:solidFill>
                <a:latin typeface="+mj-lt"/>
              </a:rPr>
              <a:t> </a:t>
            </a:r>
            <a:r>
              <a:rPr lang="en-US" sz="2800" b="1" dirty="0" smtClean="0">
                <a:solidFill>
                  <a:srgbClr val="00B050"/>
                </a:solidFill>
                <a:latin typeface="Times New Roman" panose="02020603050405020304" pitchFamily="18" charset="0"/>
                <a:cs typeface="Times New Roman" panose="02020603050405020304" pitchFamily="18" charset="0"/>
              </a:rPr>
              <a:t>5,5 </a:t>
            </a:r>
            <a:r>
              <a:rPr lang="el-GR" sz="2800" b="1" dirty="0" smtClean="0">
                <a:solidFill>
                  <a:srgbClr val="00B050"/>
                </a:solidFill>
                <a:latin typeface="Times New Roman" panose="02020603050405020304" pitchFamily="18" charset="0"/>
                <a:cs typeface="Times New Roman" panose="02020603050405020304" pitchFamily="18" charset="0"/>
              </a:rPr>
              <a:t>Ω</a:t>
            </a:r>
            <a:endParaRPr lang="en-US" sz="2800" b="1" dirty="0" smtClean="0">
              <a:solidFill>
                <a:srgbClr val="00B050"/>
              </a:solidFill>
              <a:latin typeface="Times New Roman" panose="02020603050405020304" pitchFamily="18" charset="0"/>
              <a:cs typeface="Times New Roman" panose="02020603050405020304" pitchFamily="18" charset="0"/>
            </a:endParaRPr>
          </a:p>
          <a:p>
            <a:pPr algn="just"/>
            <a:r>
              <a:rPr lang="vi-VN" sz="2800" b="1" dirty="0" smtClean="0">
                <a:solidFill>
                  <a:srgbClr val="00B050"/>
                </a:solidFill>
              </a:rPr>
              <a:t>S</a:t>
            </a:r>
            <a:r>
              <a:rPr lang="en-US" sz="2800" b="1" baseline="-25000" dirty="0" smtClean="0">
                <a:solidFill>
                  <a:srgbClr val="00B050"/>
                </a:solidFill>
              </a:rPr>
              <a:t>2</a:t>
            </a:r>
            <a:r>
              <a:rPr lang="vi-VN" sz="2800" b="1" dirty="0">
                <a:solidFill>
                  <a:srgbClr val="00B050"/>
                </a:solidFill>
              </a:rPr>
              <a:t> = </a:t>
            </a:r>
            <a:r>
              <a:rPr lang="en-US" sz="2800" b="1" dirty="0" smtClean="0">
                <a:solidFill>
                  <a:srgbClr val="00B050"/>
                </a:solidFill>
              </a:rPr>
              <a:t>2,5 </a:t>
            </a:r>
            <a:r>
              <a:rPr lang="vi-VN" sz="2800" b="1" dirty="0" smtClean="0">
                <a:solidFill>
                  <a:srgbClr val="00B050"/>
                </a:solidFill>
                <a:latin typeface="+mj-lt"/>
              </a:rPr>
              <a:t>mm</a:t>
            </a:r>
            <a:r>
              <a:rPr lang="vi-VN" sz="2800" b="1" baseline="30000" dirty="0" smtClean="0">
                <a:solidFill>
                  <a:srgbClr val="00B050"/>
                </a:solidFill>
                <a:latin typeface="+mj-lt"/>
              </a:rPr>
              <a:t>2</a:t>
            </a:r>
            <a:endParaRPr lang="vi-VN" sz="2800" b="1" dirty="0">
              <a:solidFill>
                <a:srgbClr val="00B050"/>
              </a:solidFill>
              <a:latin typeface="+mj-lt"/>
            </a:endParaRPr>
          </a:p>
          <a:p>
            <a:pPr algn="just"/>
            <a:r>
              <a:rPr lang="en-US" sz="2800" b="1" dirty="0" smtClean="0">
                <a:solidFill>
                  <a:srgbClr val="FF0000"/>
                </a:solidFill>
                <a:latin typeface="Times New Roman" panose="02020603050405020304" pitchFamily="18" charset="0"/>
                <a:cs typeface="Times New Roman" panose="02020603050405020304" pitchFamily="18" charset="0"/>
              </a:rPr>
              <a:t>R</a:t>
            </a:r>
            <a:r>
              <a:rPr lang="vi-VN" sz="2800" b="1" baseline="-25000" dirty="0" smtClean="0">
                <a:solidFill>
                  <a:srgbClr val="FF0000"/>
                </a:solidFill>
                <a:latin typeface="Times New Roman" panose="02020603050405020304" pitchFamily="18" charset="0"/>
                <a:cs typeface="Times New Roman" panose="02020603050405020304" pitchFamily="18" charset="0"/>
              </a:rPr>
              <a:t>2</a:t>
            </a:r>
            <a:r>
              <a:rPr lang="en-US" sz="2800" b="1" dirty="0" smtClean="0">
                <a:solidFill>
                  <a:srgbClr val="FF0000"/>
                </a:solidFill>
                <a:latin typeface="Times New Roman" panose="02020603050405020304" pitchFamily="18" charset="0"/>
                <a:cs typeface="Times New Roman" panose="02020603050405020304" pitchFamily="18" charset="0"/>
              </a:rPr>
              <a:t>=?</a:t>
            </a:r>
            <a:endParaRPr lang="vi-VN" sz="2800" b="1" dirty="0">
              <a:solidFill>
                <a:srgbClr val="FF0000"/>
              </a:solidFill>
              <a:latin typeface="Times New Roman" panose="02020603050405020304" pitchFamily="18" charset="0"/>
              <a:cs typeface="Times New Roman" panose="02020603050405020304" pitchFamily="18" charset="0"/>
            </a:endParaRPr>
          </a:p>
        </p:txBody>
      </p:sp>
      <p:sp>
        <p:nvSpPr>
          <p:cNvPr id="10" name="Hình chữ nhật 9"/>
          <p:cNvSpPr/>
          <p:nvPr/>
        </p:nvSpPr>
        <p:spPr>
          <a:xfrm>
            <a:off x="4015597" y="3924425"/>
            <a:ext cx="6995808" cy="523220"/>
          </a:xfrm>
          <a:prstGeom prst="rect">
            <a:avLst/>
          </a:prstGeom>
        </p:spPr>
        <p:txBody>
          <a:bodyPr wrap="square">
            <a:spAutoFit/>
          </a:bodyPr>
          <a:lstStyle/>
          <a:p>
            <a:pPr algn="just"/>
            <a:r>
              <a:rPr lang="en-US" sz="2800" b="1" dirty="0" err="1" smtClean="0">
                <a:solidFill>
                  <a:srgbClr val="00B050"/>
                </a:solidFill>
                <a:latin typeface="Times New Roman" panose="02020603050405020304" pitchFamily="18" charset="0"/>
                <a:cs typeface="Times New Roman" panose="02020603050405020304" pitchFamily="18" charset="0"/>
              </a:rPr>
              <a:t>Vậy</a:t>
            </a:r>
            <a:r>
              <a:rPr lang="en-US" sz="2800" b="1" dirty="0" smtClean="0">
                <a:solidFill>
                  <a:srgbClr val="00B050"/>
                </a:solidFill>
                <a:latin typeface="Times New Roman" panose="02020603050405020304" pitchFamily="18" charset="0"/>
                <a:cs typeface="Times New Roman" panose="02020603050405020304" pitchFamily="18" charset="0"/>
              </a:rPr>
              <a:t>:</a:t>
            </a:r>
            <a:r>
              <a:rPr lang="en-US" sz="2800" b="1" dirty="0" smtClean="0">
                <a:solidFill>
                  <a:srgbClr val="00B050"/>
                </a:solidFill>
                <a:latin typeface="+mj-lt"/>
              </a:rPr>
              <a:t> </a:t>
            </a:r>
            <a:r>
              <a:rPr lang="vi-VN" sz="2800" b="1" dirty="0" err="1" smtClean="0">
                <a:solidFill>
                  <a:srgbClr val="00B050"/>
                </a:solidFill>
                <a:latin typeface="+mj-lt"/>
              </a:rPr>
              <a:t>Điện</a:t>
            </a:r>
            <a:r>
              <a:rPr lang="vi-VN" sz="2800" b="1" dirty="0" smtClean="0">
                <a:solidFill>
                  <a:srgbClr val="00B050"/>
                </a:solidFill>
                <a:latin typeface="+mj-lt"/>
              </a:rPr>
              <a:t> </a:t>
            </a:r>
            <a:r>
              <a:rPr lang="vi-VN" sz="2800" b="1" dirty="0" err="1">
                <a:solidFill>
                  <a:srgbClr val="00B050"/>
                </a:solidFill>
                <a:latin typeface="+mj-lt"/>
              </a:rPr>
              <a:t>trở</a:t>
            </a:r>
            <a:r>
              <a:rPr lang="vi-VN" sz="2800" b="1" dirty="0">
                <a:solidFill>
                  <a:srgbClr val="00B050"/>
                </a:solidFill>
                <a:latin typeface="+mj-lt"/>
              </a:rPr>
              <a:t> </a:t>
            </a:r>
            <a:r>
              <a:rPr lang="vi-VN" sz="2800" b="1" dirty="0" err="1">
                <a:solidFill>
                  <a:srgbClr val="00B050"/>
                </a:solidFill>
                <a:latin typeface="+mj-lt"/>
              </a:rPr>
              <a:t>của</a:t>
            </a:r>
            <a:r>
              <a:rPr lang="vi-VN" sz="2800" b="1" dirty="0">
                <a:solidFill>
                  <a:srgbClr val="00B050"/>
                </a:solidFill>
                <a:latin typeface="+mj-lt"/>
              </a:rPr>
              <a:t> dây </a:t>
            </a:r>
            <a:r>
              <a:rPr lang="vi-VN" sz="2800" b="1" dirty="0" err="1">
                <a:solidFill>
                  <a:srgbClr val="00B050"/>
                </a:solidFill>
                <a:latin typeface="+mj-lt"/>
              </a:rPr>
              <a:t>thứ</a:t>
            </a:r>
            <a:r>
              <a:rPr lang="vi-VN" sz="2800" b="1" dirty="0">
                <a:solidFill>
                  <a:srgbClr val="00B050"/>
                </a:solidFill>
                <a:latin typeface="+mj-lt"/>
              </a:rPr>
              <a:t> </a:t>
            </a:r>
            <a:r>
              <a:rPr lang="en-US" sz="2800" b="1" dirty="0" err="1" smtClean="0">
                <a:solidFill>
                  <a:srgbClr val="00B050"/>
                </a:solidFill>
                <a:latin typeface="Times New Roman" panose="02020603050405020304" pitchFamily="18" charset="0"/>
                <a:cs typeface="Times New Roman" panose="02020603050405020304" pitchFamily="18" charset="0"/>
              </a:rPr>
              <a:t>hai</a:t>
            </a:r>
            <a:r>
              <a:rPr lang="en-US" sz="2800" b="1" dirty="0" smtClean="0">
                <a:solidFill>
                  <a:srgbClr val="00B050"/>
                </a:solidFill>
                <a:latin typeface="Times New Roman" panose="02020603050405020304" pitchFamily="18" charset="0"/>
                <a:cs typeface="Times New Roman" panose="02020603050405020304" pitchFamily="18" charset="0"/>
              </a:rPr>
              <a:t>: </a:t>
            </a:r>
            <a:r>
              <a:rPr lang="en-US" sz="2800" b="1" dirty="0">
                <a:solidFill>
                  <a:srgbClr val="00B050"/>
                </a:solidFill>
                <a:latin typeface="Times New Roman" panose="02020603050405020304" pitchFamily="18" charset="0"/>
                <a:cs typeface="Times New Roman" panose="02020603050405020304" pitchFamily="18" charset="0"/>
              </a:rPr>
              <a:t>R</a:t>
            </a:r>
            <a:r>
              <a:rPr lang="vi-VN" sz="2800" b="1" baseline="-25000" dirty="0">
                <a:solidFill>
                  <a:srgbClr val="00B050"/>
                </a:solidFill>
                <a:latin typeface="Times New Roman" panose="02020603050405020304" pitchFamily="18" charset="0"/>
                <a:cs typeface="Times New Roman" panose="02020603050405020304" pitchFamily="18" charset="0"/>
              </a:rPr>
              <a:t>2</a:t>
            </a:r>
            <a:r>
              <a:rPr lang="en-US" sz="2800" b="1" dirty="0">
                <a:solidFill>
                  <a:srgbClr val="00B050"/>
                </a:solidFill>
                <a:latin typeface="Times New Roman" panose="02020603050405020304" pitchFamily="18" charset="0"/>
                <a:cs typeface="Times New Roman" panose="02020603050405020304" pitchFamily="18" charset="0"/>
              </a:rPr>
              <a:t>= 1,1 </a:t>
            </a:r>
            <a:r>
              <a:rPr lang="el-GR" sz="2800" b="1" dirty="0" smtClean="0">
                <a:solidFill>
                  <a:srgbClr val="00B050"/>
                </a:solidFill>
                <a:latin typeface="Times New Roman" panose="02020603050405020304" pitchFamily="18" charset="0"/>
                <a:cs typeface="Times New Roman" panose="02020603050405020304" pitchFamily="18" charset="0"/>
              </a:rPr>
              <a:t>Ω</a:t>
            </a:r>
            <a:endParaRPr lang="vi-VN" sz="2800" b="1" dirty="0">
              <a:solidFill>
                <a:srgbClr val="00B050"/>
              </a:solidFill>
            </a:endParaRPr>
          </a:p>
        </p:txBody>
      </p:sp>
      <mc:AlternateContent xmlns:mc="http://schemas.openxmlformats.org/markup-compatibility/2006" xmlns:a14="http://schemas.microsoft.com/office/drawing/2010/main">
        <mc:Choice Requires="a14">
          <p:sp>
            <p:nvSpPr>
              <p:cNvPr id="11" name="Hình chữ nhật 10"/>
              <p:cNvSpPr/>
              <p:nvPr/>
            </p:nvSpPr>
            <p:spPr>
              <a:xfrm>
                <a:off x="4227444" y="2928965"/>
                <a:ext cx="1643269" cy="862416"/>
              </a:xfrm>
              <a:prstGeom prst="rect">
                <a:avLst/>
              </a:prstGeom>
            </p:spPr>
            <p:txBody>
              <a:bodyPr wrap="square">
                <a:spAutoFit/>
              </a:bodyPr>
              <a:lstStyle/>
              <a:p>
                <a:pPr algn="just"/>
                <a14:m>
                  <m:oMath xmlns:m="http://schemas.openxmlformats.org/officeDocument/2006/math">
                    <m:f>
                      <m:fPr>
                        <m:ctrlPr>
                          <a:rPr lang="en-US" sz="3200" b="1" i="1" smtClean="0">
                            <a:solidFill>
                              <a:srgbClr val="FF0000"/>
                            </a:solidFill>
                            <a:latin typeface="Cambria Math" panose="02040503050406030204" pitchFamily="18" charset="0"/>
                            <a:cs typeface="Times New Roman" panose="02020603050405020304" pitchFamily="18" charset="0"/>
                          </a:rPr>
                        </m:ctrlPr>
                      </m:fPr>
                      <m:num>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FF0000"/>
                            </a:solidFill>
                            <a:latin typeface="Cambria Math" panose="02040503050406030204" pitchFamily="18" charset="0"/>
                            <a:cs typeface="Times New Roman" panose="02020603050405020304" pitchFamily="18" charset="0"/>
                          </a:rPr>
                        </m:ctrlPr>
                      </m:fPr>
                      <m:num>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11" name="Hình chữ nhật 10"/>
              <p:cNvSpPr>
                <a:spLocks noRot="1" noChangeAspect="1" noMove="1" noResize="1" noEditPoints="1" noAdjustHandles="1" noChangeArrowheads="1" noChangeShapeType="1" noTextEdit="1"/>
              </p:cNvSpPr>
              <p:nvPr/>
            </p:nvSpPr>
            <p:spPr>
              <a:xfrm>
                <a:off x="4227444" y="2928965"/>
                <a:ext cx="1643269" cy="862416"/>
              </a:xfrm>
              <a:prstGeom prst="rect">
                <a:avLst/>
              </a:prstGeom>
              <a:blipFill rotWithShape="0">
                <a:blip r:embed="rId2"/>
                <a:stretch>
                  <a:fillRect b="-211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Hình chữ nhật 11"/>
              <p:cNvSpPr/>
              <p:nvPr/>
            </p:nvSpPr>
            <p:spPr>
              <a:xfrm>
                <a:off x="5638244" y="2973977"/>
                <a:ext cx="1875257" cy="772391"/>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𝟓</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𝟓</m:t>
                        </m:r>
                      </m:num>
                      <m:den>
                        <m:sSub>
                          <m:sSubPr>
                            <m:ctrlPr>
                              <a:rPr lang="en-US" sz="2800" b="1" i="1">
                                <a:solidFill>
                                  <a:srgbClr val="00B050"/>
                                </a:solidFill>
                                <a:latin typeface="Cambria Math" panose="02040503050406030204" pitchFamily="18" charset="0"/>
                                <a:cs typeface="Times New Roman" panose="02020603050405020304" pitchFamily="18" charset="0"/>
                              </a:rPr>
                            </m:ctrlPr>
                          </m:sSubPr>
                          <m:e>
                            <m:r>
                              <a:rPr lang="en-US" sz="2800" b="1" i="1">
                                <a:solidFill>
                                  <a:srgbClr val="00B050"/>
                                </a:solidFill>
                                <a:latin typeface="Cambria Math" panose="02040503050406030204" pitchFamily="18" charset="0"/>
                                <a:cs typeface="Times New Roman" panose="02020603050405020304" pitchFamily="18" charset="0"/>
                              </a:rPr>
                              <m:t>𝑹</m:t>
                            </m:r>
                          </m:e>
                          <m:sub>
                            <m:r>
                              <a:rPr lang="en-US" sz="2800" b="1" i="1">
                                <a:solidFill>
                                  <a:srgbClr val="00B050"/>
                                </a:solidFill>
                                <a:latin typeface="Cambria Math" panose="02040503050406030204" pitchFamily="18" charset="0"/>
                                <a:cs typeface="Times New Roman" panose="02020603050405020304" pitchFamily="18" charset="0"/>
                              </a:rPr>
                              <m:t>𝟐</m:t>
                            </m:r>
                          </m:sub>
                        </m:sSub>
                      </m:den>
                    </m:f>
                    <m:r>
                      <m:rPr>
                        <m:nor/>
                      </m:rPr>
                      <a:rPr lang="en-US" sz="2800" b="1" dirty="0">
                        <a:solidFill>
                          <a:srgbClr val="00B050"/>
                        </a:solidFill>
                        <a:latin typeface="Times New Roman" panose="02020603050405020304" pitchFamily="18" charset="0"/>
                        <a:cs typeface="Times New Roman" panose="02020603050405020304" pitchFamily="18" charset="0"/>
                      </a:rPr>
                      <m:t> = </m:t>
                    </m:r>
                    <m:f>
                      <m:fPr>
                        <m:ctrlPr>
                          <a:rPr lang="en-US" sz="2800" b="1" i="1">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𝟐</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𝟓</m:t>
                        </m:r>
                      </m:num>
                      <m:den>
                        <m:r>
                          <a:rPr lang="en-US" sz="2800" b="1" i="1" smtClean="0">
                            <a:solidFill>
                              <a:srgbClr val="00B050"/>
                            </a:solidFill>
                            <a:latin typeface="Cambria Math" panose="02040503050406030204" pitchFamily="18" charset="0"/>
                            <a:cs typeface="Times New Roman" panose="02020603050405020304" pitchFamily="18" charset="0"/>
                          </a:rPr>
                          <m:t>𝟎</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𝟓</m:t>
                        </m:r>
                      </m:den>
                    </m:f>
                  </m:oMath>
                </a14:m>
                <a:endParaRPr lang="vi-VN" sz="28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12" name="Hình chữ nhật 11"/>
              <p:cNvSpPr>
                <a:spLocks noRot="1" noChangeAspect="1" noMove="1" noResize="1" noEditPoints="1" noAdjustHandles="1" noChangeArrowheads="1" noChangeShapeType="1" noTextEdit="1"/>
              </p:cNvSpPr>
              <p:nvPr/>
            </p:nvSpPr>
            <p:spPr>
              <a:xfrm>
                <a:off x="5638244" y="2973977"/>
                <a:ext cx="1875257" cy="772391"/>
              </a:xfrm>
              <a:prstGeom prst="rect">
                <a:avLst/>
              </a:prstGeom>
              <a:blipFill rotWithShape="0">
                <a:blip r:embed="rId4"/>
                <a:stretch>
                  <a:fillRect l="-6818" b="-1575"/>
                </a:stretch>
              </a:blipFill>
            </p:spPr>
            <p:txBody>
              <a:bodyPr/>
              <a:lstStyle/>
              <a:p>
                <a:r>
                  <a:rPr lang="vi-VN">
                    <a:noFill/>
                  </a:rPr>
                  <a:t> </a:t>
                </a:r>
              </a:p>
            </p:txBody>
          </p:sp>
        </mc:Fallback>
      </mc:AlternateContent>
      <p:sp>
        <p:nvSpPr>
          <p:cNvPr id="14" name="Hình chữ nhật 13"/>
          <p:cNvSpPr/>
          <p:nvPr/>
        </p:nvSpPr>
        <p:spPr>
          <a:xfrm>
            <a:off x="7567661" y="3029579"/>
            <a:ext cx="2374368" cy="523220"/>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R</a:t>
            </a:r>
            <a:r>
              <a:rPr lang="vi-VN" sz="2800" b="1" baseline="-25000" dirty="0">
                <a:solidFill>
                  <a:srgbClr val="00B050"/>
                </a:solidFill>
                <a:latin typeface="Times New Roman" panose="02020603050405020304" pitchFamily="18" charset="0"/>
                <a:cs typeface="Times New Roman" panose="02020603050405020304" pitchFamily="18" charset="0"/>
              </a:rPr>
              <a:t>2</a:t>
            </a:r>
            <a:r>
              <a:rPr lang="en-US" sz="2800" b="1" dirty="0" smtClean="0">
                <a:solidFill>
                  <a:srgbClr val="00B050"/>
                </a:solidFill>
                <a:latin typeface="Times New Roman" panose="02020603050405020304" pitchFamily="18" charset="0"/>
                <a:cs typeface="Times New Roman" panose="02020603050405020304" pitchFamily="18" charset="0"/>
              </a:rPr>
              <a:t>= 1,1 (</a:t>
            </a:r>
            <a:r>
              <a:rPr lang="el-GR" sz="2800" b="1" dirty="0" smtClean="0">
                <a:solidFill>
                  <a:srgbClr val="00B050"/>
                </a:solidFill>
                <a:latin typeface="Times New Roman" panose="02020603050405020304" pitchFamily="18" charset="0"/>
                <a:cs typeface="Times New Roman" panose="02020603050405020304" pitchFamily="18" charset="0"/>
              </a:rPr>
              <a:t>Ω</a:t>
            </a:r>
            <a:r>
              <a:rPr lang="en-US" sz="2800" b="1" dirty="0" smtClean="0">
                <a:solidFill>
                  <a:srgbClr val="00B050"/>
                </a:solidFill>
                <a:latin typeface="Times New Roman" panose="02020603050405020304" pitchFamily="18" charset="0"/>
                <a:cs typeface="Times New Roman" panose="02020603050405020304" pitchFamily="18" charset="0"/>
              </a:rPr>
              <a:t>)</a:t>
            </a:r>
            <a:endParaRPr lang="vi-VN" sz="2800" b="1" dirty="0">
              <a:solidFill>
                <a:srgbClr val="00B050"/>
              </a:solidFill>
            </a:endParaRPr>
          </a:p>
        </p:txBody>
      </p:sp>
    </p:spTree>
    <p:extLst>
      <p:ext uri="{BB962C8B-B14F-4D97-AF65-F5344CB8AC3E}">
        <p14:creationId xmlns:p14="http://schemas.microsoft.com/office/powerpoint/2010/main" val="468715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barn(inVertical)">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barn(inVertical)">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barn(inVertical)">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barn(inVertical)">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barn(inVertical)">
                                      <p:cBhvr>
                                        <p:cTn id="32" dur="500"/>
                                        <p:tgtEl>
                                          <p:spTgt spid="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barn(inVertical)">
                                      <p:cBhvr>
                                        <p:cTn id="37" dur="500"/>
                                        <p:tgtEl>
                                          <p:spTgt spid="3"/>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arn(inVertic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arn(inVertic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arn(inVertical)">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barn(inVertical)">
                                      <p:cBhvr>
                                        <p:cTn id="5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P spid="11" grpId="0"/>
      <p:bldP spid="12"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3843130" y="129210"/>
            <a:ext cx="2902227" cy="584775"/>
          </a:xfrm>
          <a:prstGeom prst="rect">
            <a:avLst/>
          </a:prstGeom>
          <a:solidFill>
            <a:schemeClr val="accent1">
              <a:lumMod val="60000"/>
              <a:lumOff val="40000"/>
            </a:schemeClr>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III. </a:t>
            </a:r>
            <a:r>
              <a:rPr lang="en-US" altLang="en-US" sz="3200" b="1" dirty="0" err="1" smtClean="0">
                <a:latin typeface="Times New Roman" panose="02020603050405020304" pitchFamily="18" charset="0"/>
                <a:cs typeface="Times New Roman" panose="02020603050405020304" pitchFamily="18" charset="0"/>
              </a:rPr>
              <a:t>Vận</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dụng</a:t>
            </a:r>
            <a:r>
              <a:rPr lang="en-US" altLang="en-US" sz="3200" b="1" dirty="0" smtClean="0">
                <a:latin typeface="Times New Roman" panose="02020603050405020304" pitchFamily="18" charset="0"/>
                <a:cs typeface="Times New Roman" panose="02020603050405020304" pitchFamily="18" charset="0"/>
              </a:rPr>
              <a:t>:</a:t>
            </a:r>
            <a:endParaRPr lang="en-US" altLang="en-US" sz="3200" b="1" dirty="0">
              <a:latin typeface="Times New Roman" panose="02020603050405020304" pitchFamily="18" charset="0"/>
              <a:cs typeface="Times New Roman" panose="02020603050405020304" pitchFamily="18" charset="0"/>
            </a:endParaRPr>
          </a:p>
        </p:txBody>
      </p:sp>
      <p:sp>
        <p:nvSpPr>
          <p:cNvPr id="2" name="Hình chữ nhật 1"/>
          <p:cNvSpPr/>
          <p:nvPr/>
        </p:nvSpPr>
        <p:spPr>
          <a:xfrm>
            <a:off x="762000" y="762382"/>
            <a:ext cx="10217426" cy="1200329"/>
          </a:xfrm>
          <a:prstGeom prst="rect">
            <a:avLst/>
          </a:prstGeom>
          <a:solidFill>
            <a:schemeClr val="accent2">
              <a:lumMod val="40000"/>
              <a:lumOff val="60000"/>
            </a:schemeClr>
          </a:solidFill>
        </p:spPr>
        <p:txBody>
          <a:bodyPr wrap="square">
            <a:spAutoFit/>
          </a:bodyPr>
          <a:lstStyle/>
          <a:p>
            <a:pPr algn="just"/>
            <a:r>
              <a:rPr lang="en-US" sz="2400" b="1" u="sng" dirty="0" smtClean="0">
                <a:solidFill>
                  <a:srgbClr val="FF0000"/>
                </a:solidFill>
                <a:latin typeface="Times New Roman" panose="02020603050405020304" pitchFamily="18" charset="0"/>
                <a:cs typeface="Times New Roman" panose="02020603050405020304" pitchFamily="18" charset="0"/>
              </a:rPr>
              <a:t>C5*</a:t>
            </a:r>
            <a:r>
              <a:rPr lang="en-US" sz="2400" b="1" dirty="0" smtClean="0">
                <a:solidFill>
                  <a:srgbClr val="FF0000"/>
                </a:solidFill>
                <a:latin typeface="Times New Roman" panose="02020603050405020304" pitchFamily="18" charset="0"/>
                <a:cs typeface="Times New Roman" panose="02020603050405020304" pitchFamily="18" charset="0"/>
              </a:rPr>
              <a:t>: </a:t>
            </a:r>
            <a:r>
              <a:rPr lang="vi-VN" sz="2400" dirty="0" err="1">
                <a:latin typeface="+mj-lt"/>
              </a:rPr>
              <a:t>Một</a:t>
            </a:r>
            <a:r>
              <a:rPr lang="vi-VN" sz="2400" dirty="0">
                <a:latin typeface="+mj-lt"/>
              </a:rPr>
              <a:t> dây </a:t>
            </a:r>
            <a:r>
              <a:rPr lang="vi-VN" sz="2400" dirty="0" err="1">
                <a:latin typeface="+mj-lt"/>
              </a:rPr>
              <a:t>dẫn</a:t>
            </a:r>
            <a:r>
              <a:rPr lang="vi-VN" sz="2400" dirty="0">
                <a:latin typeface="+mj-lt"/>
              </a:rPr>
              <a:t> </a:t>
            </a:r>
            <a:r>
              <a:rPr lang="vi-VN" sz="2400" dirty="0" err="1">
                <a:latin typeface="+mj-lt"/>
              </a:rPr>
              <a:t>bằng</a:t>
            </a:r>
            <a:r>
              <a:rPr lang="vi-VN" sz="2400" dirty="0">
                <a:latin typeface="+mj-lt"/>
              </a:rPr>
              <a:t> </a:t>
            </a:r>
            <a:r>
              <a:rPr lang="vi-VN" sz="2400" dirty="0" err="1">
                <a:solidFill>
                  <a:srgbClr val="FF0000"/>
                </a:solidFill>
                <a:latin typeface="+mj-lt"/>
              </a:rPr>
              <a:t>constantan</a:t>
            </a:r>
            <a:r>
              <a:rPr lang="vi-VN" sz="2400" dirty="0">
                <a:solidFill>
                  <a:srgbClr val="FF0000"/>
                </a:solidFill>
                <a:latin typeface="+mj-lt"/>
              </a:rPr>
              <a:t> </a:t>
            </a:r>
            <a:r>
              <a:rPr lang="vi-VN" sz="2400" dirty="0">
                <a:latin typeface="+mj-lt"/>
              </a:rPr>
              <a:t>(</a:t>
            </a:r>
            <a:r>
              <a:rPr lang="vi-VN" sz="2400" dirty="0" err="1">
                <a:latin typeface="+mj-lt"/>
              </a:rPr>
              <a:t>một</a:t>
            </a:r>
            <a:r>
              <a:rPr lang="vi-VN" sz="2400" dirty="0">
                <a:latin typeface="+mj-lt"/>
              </a:rPr>
              <a:t> </a:t>
            </a:r>
            <a:r>
              <a:rPr lang="vi-VN" sz="2400" dirty="0" err="1">
                <a:latin typeface="+mj-lt"/>
              </a:rPr>
              <a:t>loại</a:t>
            </a:r>
            <a:r>
              <a:rPr lang="vi-VN" sz="2400" dirty="0">
                <a:latin typeface="+mj-lt"/>
              </a:rPr>
              <a:t> </a:t>
            </a:r>
            <a:r>
              <a:rPr lang="vi-VN" sz="2400" dirty="0" err="1">
                <a:latin typeface="+mj-lt"/>
              </a:rPr>
              <a:t>hợp</a:t>
            </a:r>
            <a:r>
              <a:rPr lang="vi-VN" sz="2400" dirty="0">
                <a:latin typeface="+mj-lt"/>
              </a:rPr>
              <a:t> kim) </a:t>
            </a:r>
            <a:r>
              <a:rPr lang="vi-VN" sz="2400" dirty="0" err="1">
                <a:latin typeface="+mj-lt"/>
              </a:rPr>
              <a:t>dài</a:t>
            </a:r>
            <a:r>
              <a:rPr lang="vi-VN" sz="2400" dirty="0">
                <a:latin typeface="+mj-lt"/>
              </a:rPr>
              <a:t> </a:t>
            </a:r>
            <a:r>
              <a:rPr lang="vi-VN" sz="2400" dirty="0">
                <a:solidFill>
                  <a:srgbClr val="FF0000"/>
                </a:solidFill>
                <a:latin typeface="+mj-lt"/>
              </a:rPr>
              <a:t>l</a:t>
            </a:r>
            <a:r>
              <a:rPr lang="vi-VN" sz="2400" baseline="-25000" dirty="0">
                <a:solidFill>
                  <a:srgbClr val="FF0000"/>
                </a:solidFill>
                <a:latin typeface="+mj-lt"/>
              </a:rPr>
              <a:t>1</a:t>
            </a:r>
            <a:r>
              <a:rPr lang="vi-VN" sz="2400" dirty="0">
                <a:solidFill>
                  <a:srgbClr val="FF0000"/>
                </a:solidFill>
                <a:latin typeface="+mj-lt"/>
              </a:rPr>
              <a:t> = l00m</a:t>
            </a:r>
            <a:r>
              <a:rPr lang="vi-VN" sz="2400" dirty="0">
                <a:latin typeface="+mj-lt"/>
              </a:rPr>
              <a:t>, </a:t>
            </a:r>
            <a:r>
              <a:rPr lang="vi-VN" sz="2400" dirty="0" err="1">
                <a:latin typeface="+mj-lt"/>
              </a:rPr>
              <a:t>có</a:t>
            </a:r>
            <a:r>
              <a:rPr lang="vi-VN" sz="2400" dirty="0">
                <a:latin typeface="+mj-lt"/>
              </a:rPr>
              <a:t> </a:t>
            </a:r>
            <a:r>
              <a:rPr lang="vi-VN" sz="2400" dirty="0" err="1">
                <a:latin typeface="+mj-lt"/>
              </a:rPr>
              <a:t>tiết</a:t>
            </a:r>
            <a:r>
              <a:rPr lang="vi-VN" sz="2400" dirty="0">
                <a:latin typeface="+mj-lt"/>
              </a:rPr>
              <a:t> </a:t>
            </a:r>
            <a:r>
              <a:rPr lang="vi-VN" sz="2400" dirty="0" err="1">
                <a:latin typeface="+mj-lt"/>
              </a:rPr>
              <a:t>diện</a:t>
            </a:r>
            <a:r>
              <a:rPr lang="vi-VN" sz="2400" dirty="0">
                <a:latin typeface="+mj-lt"/>
              </a:rPr>
              <a:t> </a:t>
            </a:r>
            <a:r>
              <a:rPr lang="vi-VN" sz="2400" dirty="0">
                <a:solidFill>
                  <a:srgbClr val="FF0000"/>
                </a:solidFill>
                <a:latin typeface="+mj-lt"/>
              </a:rPr>
              <a:t>S</a:t>
            </a:r>
            <a:r>
              <a:rPr lang="vi-VN" sz="2400" baseline="-25000" dirty="0">
                <a:solidFill>
                  <a:srgbClr val="FF0000"/>
                </a:solidFill>
                <a:latin typeface="+mj-lt"/>
              </a:rPr>
              <a:t>1</a:t>
            </a:r>
            <a:r>
              <a:rPr lang="vi-VN" sz="2400" dirty="0">
                <a:solidFill>
                  <a:srgbClr val="FF0000"/>
                </a:solidFill>
                <a:latin typeface="+mj-lt"/>
              </a:rPr>
              <a:t> = 0,lmm</a:t>
            </a:r>
            <a:r>
              <a:rPr lang="vi-VN" sz="2400" baseline="30000" dirty="0">
                <a:solidFill>
                  <a:srgbClr val="FF0000"/>
                </a:solidFill>
                <a:latin typeface="+mj-lt"/>
              </a:rPr>
              <a:t>2</a:t>
            </a:r>
            <a:r>
              <a:rPr lang="vi-VN" sz="2400" dirty="0">
                <a:latin typeface="+mj-lt"/>
              </a:rPr>
              <a:t> </a:t>
            </a:r>
            <a:r>
              <a:rPr lang="vi-VN" sz="2400" dirty="0" err="1">
                <a:latin typeface="+mj-lt"/>
              </a:rPr>
              <a:t>thì</a:t>
            </a:r>
            <a:r>
              <a:rPr lang="vi-VN" sz="2400" dirty="0">
                <a:latin typeface="+mj-lt"/>
              </a:rPr>
              <a:t> </a:t>
            </a:r>
            <a:r>
              <a:rPr lang="vi-VN" sz="2400" dirty="0" err="1">
                <a:latin typeface="+mj-lt"/>
              </a:rPr>
              <a:t>có</a:t>
            </a:r>
            <a:r>
              <a:rPr lang="vi-VN" sz="2400" dirty="0">
                <a:latin typeface="+mj-lt"/>
              </a:rPr>
              <a:t> </a:t>
            </a:r>
            <a:r>
              <a:rPr lang="vi-VN" sz="2400" dirty="0" err="1">
                <a:latin typeface="+mj-lt"/>
              </a:rPr>
              <a:t>điện</a:t>
            </a:r>
            <a:r>
              <a:rPr lang="vi-VN" sz="2400" dirty="0">
                <a:latin typeface="+mj-lt"/>
              </a:rPr>
              <a:t> </a:t>
            </a:r>
            <a:r>
              <a:rPr lang="vi-VN" sz="2400" dirty="0" err="1">
                <a:latin typeface="+mj-lt"/>
              </a:rPr>
              <a:t>trở</a:t>
            </a:r>
            <a:r>
              <a:rPr lang="vi-VN" sz="2400" dirty="0">
                <a:latin typeface="+mj-lt"/>
              </a:rPr>
              <a:t> </a:t>
            </a:r>
            <a:r>
              <a:rPr lang="vi-VN" sz="2400" dirty="0">
                <a:solidFill>
                  <a:srgbClr val="FF0000"/>
                </a:solidFill>
                <a:latin typeface="+mj-lt"/>
              </a:rPr>
              <a:t>R</a:t>
            </a:r>
            <a:r>
              <a:rPr lang="vi-VN" sz="2400" baseline="-25000" dirty="0">
                <a:solidFill>
                  <a:srgbClr val="FF0000"/>
                </a:solidFill>
                <a:latin typeface="+mj-lt"/>
              </a:rPr>
              <a:t>1</a:t>
            </a:r>
            <a:r>
              <a:rPr lang="vi-VN" sz="2400" dirty="0">
                <a:solidFill>
                  <a:srgbClr val="FF0000"/>
                </a:solidFill>
                <a:latin typeface="+mj-lt"/>
              </a:rPr>
              <a:t> = 500</a:t>
            </a:r>
            <a:r>
              <a:rPr lang="el-GR" sz="2400" dirty="0">
                <a:solidFill>
                  <a:srgbClr val="FF0000"/>
                </a:solidFill>
                <a:latin typeface="+mj-lt"/>
              </a:rPr>
              <a:t>Ω</a:t>
            </a:r>
            <a:r>
              <a:rPr lang="el-GR" sz="2400" dirty="0">
                <a:latin typeface="+mj-lt"/>
              </a:rPr>
              <a:t>. </a:t>
            </a:r>
            <a:r>
              <a:rPr lang="vi-VN" sz="2400" dirty="0" err="1">
                <a:latin typeface="+mj-lt"/>
              </a:rPr>
              <a:t>Hỏi</a:t>
            </a:r>
            <a:r>
              <a:rPr lang="vi-VN" sz="2400" dirty="0">
                <a:latin typeface="+mj-lt"/>
              </a:rPr>
              <a:t> </a:t>
            </a:r>
            <a:r>
              <a:rPr lang="vi-VN" sz="2400" dirty="0" err="1">
                <a:latin typeface="+mj-lt"/>
              </a:rPr>
              <a:t>một</a:t>
            </a:r>
            <a:r>
              <a:rPr lang="vi-VN" sz="2400" dirty="0">
                <a:latin typeface="+mj-lt"/>
              </a:rPr>
              <a:t> dây </a:t>
            </a:r>
            <a:r>
              <a:rPr lang="vi-VN" sz="2400" dirty="0" err="1">
                <a:latin typeface="+mj-lt"/>
              </a:rPr>
              <a:t>khác</a:t>
            </a:r>
            <a:r>
              <a:rPr lang="vi-VN" sz="2400" dirty="0">
                <a:latin typeface="+mj-lt"/>
              </a:rPr>
              <a:t> </a:t>
            </a:r>
            <a:r>
              <a:rPr lang="vi-VN" sz="2400" dirty="0" err="1">
                <a:latin typeface="+mj-lt"/>
              </a:rPr>
              <a:t>cũng</a:t>
            </a:r>
            <a:r>
              <a:rPr lang="vi-VN" sz="2400" dirty="0">
                <a:latin typeface="+mj-lt"/>
              </a:rPr>
              <a:t> </a:t>
            </a:r>
            <a:r>
              <a:rPr lang="vi-VN" sz="2400" dirty="0" err="1">
                <a:latin typeface="+mj-lt"/>
              </a:rPr>
              <a:t>bằng</a:t>
            </a:r>
            <a:r>
              <a:rPr lang="vi-VN" sz="2400" dirty="0">
                <a:latin typeface="+mj-lt"/>
              </a:rPr>
              <a:t> </a:t>
            </a:r>
            <a:r>
              <a:rPr lang="vi-VN" sz="2400" dirty="0" err="1">
                <a:solidFill>
                  <a:srgbClr val="FF0000"/>
                </a:solidFill>
                <a:latin typeface="+mj-lt"/>
              </a:rPr>
              <a:t>constantan</a:t>
            </a:r>
            <a:r>
              <a:rPr lang="vi-VN" sz="2400" dirty="0">
                <a:solidFill>
                  <a:srgbClr val="FF0000"/>
                </a:solidFill>
                <a:latin typeface="+mj-lt"/>
              </a:rPr>
              <a:t> </a:t>
            </a:r>
            <a:r>
              <a:rPr lang="vi-VN" sz="2400" dirty="0" err="1">
                <a:latin typeface="+mj-lt"/>
              </a:rPr>
              <a:t>dài</a:t>
            </a:r>
            <a:r>
              <a:rPr lang="vi-VN" sz="2400" dirty="0">
                <a:latin typeface="+mj-lt"/>
              </a:rPr>
              <a:t> </a:t>
            </a:r>
            <a:r>
              <a:rPr lang="vi-VN" sz="2400" dirty="0">
                <a:solidFill>
                  <a:srgbClr val="FF0000"/>
                </a:solidFill>
                <a:latin typeface="+mj-lt"/>
              </a:rPr>
              <a:t>1</a:t>
            </a:r>
            <a:r>
              <a:rPr lang="vi-VN" sz="2400" baseline="-25000" dirty="0">
                <a:solidFill>
                  <a:srgbClr val="FF0000"/>
                </a:solidFill>
                <a:latin typeface="+mj-lt"/>
              </a:rPr>
              <a:t>2</a:t>
            </a:r>
            <a:r>
              <a:rPr lang="vi-VN" sz="2400" dirty="0">
                <a:solidFill>
                  <a:srgbClr val="FF0000"/>
                </a:solidFill>
                <a:latin typeface="+mj-lt"/>
              </a:rPr>
              <a:t> = 50m, </a:t>
            </a:r>
            <a:r>
              <a:rPr lang="vi-VN" sz="2400" dirty="0" err="1">
                <a:latin typeface="+mj-lt"/>
              </a:rPr>
              <a:t>có</a:t>
            </a:r>
            <a:r>
              <a:rPr lang="vi-VN" sz="2400" dirty="0">
                <a:latin typeface="+mj-lt"/>
              </a:rPr>
              <a:t> </a:t>
            </a:r>
            <a:r>
              <a:rPr lang="vi-VN" sz="2400" dirty="0" err="1">
                <a:latin typeface="+mj-lt"/>
              </a:rPr>
              <a:t>tiết</a:t>
            </a:r>
            <a:r>
              <a:rPr lang="vi-VN" sz="2400" dirty="0">
                <a:latin typeface="+mj-lt"/>
              </a:rPr>
              <a:t> </a:t>
            </a:r>
            <a:r>
              <a:rPr lang="vi-VN" sz="2400" dirty="0" err="1">
                <a:latin typeface="+mj-lt"/>
              </a:rPr>
              <a:t>diện</a:t>
            </a:r>
            <a:r>
              <a:rPr lang="vi-VN" sz="2400" dirty="0">
                <a:latin typeface="+mj-lt"/>
              </a:rPr>
              <a:t> </a:t>
            </a:r>
            <a:r>
              <a:rPr lang="vi-VN" sz="2400" dirty="0">
                <a:solidFill>
                  <a:srgbClr val="FF0000"/>
                </a:solidFill>
                <a:latin typeface="+mj-lt"/>
              </a:rPr>
              <a:t>S</a:t>
            </a:r>
            <a:r>
              <a:rPr lang="vi-VN" sz="2400" baseline="-25000" dirty="0">
                <a:solidFill>
                  <a:srgbClr val="FF0000"/>
                </a:solidFill>
                <a:latin typeface="+mj-lt"/>
              </a:rPr>
              <a:t>2</a:t>
            </a:r>
            <a:r>
              <a:rPr lang="vi-VN" sz="2400" dirty="0">
                <a:solidFill>
                  <a:srgbClr val="FF0000"/>
                </a:solidFill>
                <a:latin typeface="+mj-lt"/>
              </a:rPr>
              <a:t> = 0,5mm</a:t>
            </a:r>
            <a:r>
              <a:rPr lang="vi-VN" sz="2400" baseline="30000" dirty="0">
                <a:solidFill>
                  <a:srgbClr val="FF0000"/>
                </a:solidFill>
                <a:latin typeface="+mj-lt"/>
              </a:rPr>
              <a:t>2</a:t>
            </a:r>
            <a:r>
              <a:rPr lang="vi-VN" sz="2400" dirty="0">
                <a:latin typeface="+mj-lt"/>
              </a:rPr>
              <a:t> </a:t>
            </a:r>
            <a:r>
              <a:rPr lang="vi-VN" sz="2400" dirty="0" err="1">
                <a:latin typeface="+mj-lt"/>
              </a:rPr>
              <a:t>thì</a:t>
            </a:r>
            <a:r>
              <a:rPr lang="vi-VN" sz="2400" dirty="0">
                <a:latin typeface="+mj-lt"/>
              </a:rPr>
              <a:t> </a:t>
            </a:r>
            <a:r>
              <a:rPr lang="vi-VN" sz="2400" dirty="0" err="1">
                <a:latin typeface="+mj-lt"/>
              </a:rPr>
              <a:t>có</a:t>
            </a:r>
            <a:r>
              <a:rPr lang="vi-VN" sz="2400" dirty="0">
                <a:latin typeface="+mj-lt"/>
              </a:rPr>
              <a:t> </a:t>
            </a:r>
            <a:r>
              <a:rPr lang="vi-VN" sz="2400" dirty="0" err="1">
                <a:latin typeface="+mj-lt"/>
              </a:rPr>
              <a:t>điện</a:t>
            </a:r>
            <a:r>
              <a:rPr lang="vi-VN" sz="2400" dirty="0">
                <a:latin typeface="+mj-lt"/>
              </a:rPr>
              <a:t> </a:t>
            </a:r>
            <a:r>
              <a:rPr lang="vi-VN" sz="2400" dirty="0" err="1">
                <a:latin typeface="+mj-lt"/>
              </a:rPr>
              <a:t>trở</a:t>
            </a:r>
            <a:r>
              <a:rPr lang="vi-VN" sz="2400" dirty="0">
                <a:latin typeface="+mj-lt"/>
              </a:rPr>
              <a:t> </a:t>
            </a:r>
            <a:r>
              <a:rPr lang="vi-VN" sz="2400" dirty="0">
                <a:solidFill>
                  <a:srgbClr val="FF0000"/>
                </a:solidFill>
                <a:latin typeface="+mj-lt"/>
              </a:rPr>
              <a:t>R</a:t>
            </a:r>
            <a:r>
              <a:rPr lang="vi-VN" sz="2400" baseline="-25000" dirty="0">
                <a:solidFill>
                  <a:srgbClr val="FF0000"/>
                </a:solidFill>
                <a:latin typeface="+mj-lt"/>
              </a:rPr>
              <a:t>2</a:t>
            </a:r>
            <a:r>
              <a:rPr lang="vi-VN" sz="2400" dirty="0">
                <a:latin typeface="+mj-lt"/>
              </a:rPr>
              <a:t> </a:t>
            </a:r>
            <a:r>
              <a:rPr lang="vi-VN" sz="2400" dirty="0" err="1">
                <a:latin typeface="+mj-lt"/>
              </a:rPr>
              <a:t>là</a:t>
            </a:r>
            <a:r>
              <a:rPr lang="vi-VN" sz="2400" dirty="0">
                <a:latin typeface="+mj-lt"/>
              </a:rPr>
              <a:t> bao nhiêu?</a:t>
            </a:r>
            <a:endParaRPr lang="vi-VN" sz="2400" dirty="0">
              <a:solidFill>
                <a:srgbClr val="000000"/>
              </a:solidFill>
              <a:latin typeface="+mj-lt"/>
              <a:cs typeface="Times New Roman" panose="02020603050405020304" pitchFamily="18" charset="0"/>
            </a:endParaRPr>
          </a:p>
        </p:txBody>
      </p:sp>
      <p:sp>
        <p:nvSpPr>
          <p:cNvPr id="3" name="Hình chữ nhật 2"/>
          <p:cNvSpPr/>
          <p:nvPr/>
        </p:nvSpPr>
        <p:spPr>
          <a:xfrm>
            <a:off x="669235" y="3846402"/>
            <a:ext cx="10177822" cy="461665"/>
          </a:xfrm>
          <a:prstGeom prst="rect">
            <a:avLst/>
          </a:prstGeom>
        </p:spPr>
        <p:txBody>
          <a:bodyPr wrap="square">
            <a:spAutoFit/>
          </a:bodyPr>
          <a:lstStyle/>
          <a:p>
            <a:pPr algn="just"/>
            <a:r>
              <a:rPr lang="vi-VN" sz="2400" b="1" dirty="0" err="1" smtClean="0">
                <a:solidFill>
                  <a:srgbClr val="00B050"/>
                </a:solidFill>
                <a:latin typeface="Times New Roman" panose="02020603050405020304" pitchFamily="18" charset="0"/>
                <a:cs typeface="Times New Roman" panose="02020603050405020304" pitchFamily="18" charset="0"/>
              </a:rPr>
              <a:t>Vì</a:t>
            </a:r>
            <a:r>
              <a:rPr lang="vi-VN"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1 </a:t>
            </a:r>
            <a:r>
              <a:rPr lang="en-US" sz="2400" b="1" dirty="0" err="1" smtClean="0">
                <a:solidFill>
                  <a:srgbClr val="00B050"/>
                </a:solidFill>
                <a:latin typeface="Times New Roman" panose="02020603050405020304" pitchFamily="18" charset="0"/>
                <a:cs typeface="Times New Roman" panose="02020603050405020304" pitchFamily="18" charset="0"/>
              </a:rPr>
              <a:t>và</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3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dây</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smtClean="0">
                <a:solidFill>
                  <a:srgbClr val="00B050"/>
                </a:solidFill>
                <a:latin typeface="Times New Roman" panose="02020603050405020304" pitchFamily="18" charset="0"/>
                <a:cs typeface="Times New Roman" panose="02020603050405020304" pitchFamily="18" charset="0"/>
              </a:rPr>
              <a:t>constantan,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tiết</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diện</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nên</a:t>
            </a:r>
            <a:r>
              <a:rPr lang="en-US" sz="2400" b="1" dirty="0" smtClean="0">
                <a:solidFill>
                  <a:srgbClr val="00B050"/>
                </a:solidFill>
                <a:latin typeface="Times New Roman" panose="02020603050405020304" pitchFamily="18" charset="0"/>
                <a:cs typeface="Times New Roman" panose="02020603050405020304" pitchFamily="18" charset="0"/>
              </a:rPr>
              <a:t> ta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a:t>
            </a:r>
            <a:endParaRPr lang="en-US" sz="2400" b="1" dirty="0">
              <a:solidFill>
                <a:srgbClr val="00B050"/>
              </a:solidFill>
              <a:latin typeface="Times New Roman" panose="02020603050405020304" pitchFamily="18" charset="0"/>
              <a:cs typeface="Times New Roman" panose="02020603050405020304" pitchFamily="18" charset="0"/>
            </a:endParaRPr>
          </a:p>
        </p:txBody>
      </p:sp>
      <p:sp>
        <p:nvSpPr>
          <p:cNvPr id="7" name="Hình chữ nhật 6"/>
          <p:cNvSpPr/>
          <p:nvPr/>
        </p:nvSpPr>
        <p:spPr>
          <a:xfrm>
            <a:off x="669235" y="3308087"/>
            <a:ext cx="962123" cy="523220"/>
          </a:xfrm>
          <a:prstGeom prst="rect">
            <a:avLst/>
          </a:prstGeom>
        </p:spPr>
        <p:txBody>
          <a:bodyPr wrap="none">
            <a:spAutoFit/>
          </a:bodyPr>
          <a:lstStyle/>
          <a:p>
            <a:r>
              <a:rPr lang="en-US" sz="2800" b="1" u="sng" dirty="0" smtClean="0">
                <a:solidFill>
                  <a:srgbClr val="002060"/>
                </a:solidFill>
                <a:latin typeface="Times New Roman" panose="02020603050405020304" pitchFamily="18" charset="0"/>
                <a:cs typeface="Times New Roman" panose="02020603050405020304" pitchFamily="18" charset="0"/>
              </a:rPr>
              <a:t>G</a:t>
            </a:r>
            <a:r>
              <a:rPr lang="vi-VN" sz="2800" b="1" u="sng" dirty="0" err="1" smtClean="0">
                <a:solidFill>
                  <a:srgbClr val="002060"/>
                </a:solidFill>
                <a:latin typeface="Times New Roman" panose="02020603050405020304" pitchFamily="18" charset="0"/>
                <a:cs typeface="Times New Roman" panose="02020603050405020304" pitchFamily="18" charset="0"/>
              </a:rPr>
              <a:t>iải</a:t>
            </a:r>
            <a:r>
              <a:rPr lang="vi-VN" sz="2800" b="1" u="sng" dirty="0">
                <a:solidFill>
                  <a:srgbClr val="002060"/>
                </a:solidFill>
                <a:latin typeface="Times New Roman" panose="02020603050405020304" pitchFamily="18" charset="0"/>
                <a:cs typeface="Times New Roman" panose="02020603050405020304" pitchFamily="18" charset="0"/>
              </a:rPr>
              <a:t>:</a:t>
            </a:r>
            <a:endParaRPr lang="vi-VN" sz="2800" u="sng" dirty="0">
              <a:solidFill>
                <a:srgbClr val="002060"/>
              </a:solidFill>
              <a:latin typeface="Times New Roman" panose="02020603050405020304" pitchFamily="18" charset="0"/>
              <a:cs typeface="Times New Roman" panose="02020603050405020304" pitchFamily="18" charset="0"/>
            </a:endParaRPr>
          </a:p>
        </p:txBody>
      </p:sp>
      <p:sp>
        <p:nvSpPr>
          <p:cNvPr id="8" name="Hình chữ nhật 7"/>
          <p:cNvSpPr/>
          <p:nvPr/>
        </p:nvSpPr>
        <p:spPr>
          <a:xfrm>
            <a:off x="762000" y="1955209"/>
            <a:ext cx="1532792" cy="523220"/>
          </a:xfrm>
          <a:prstGeom prst="rect">
            <a:avLst/>
          </a:prstGeom>
        </p:spPr>
        <p:txBody>
          <a:bodyPr wrap="none">
            <a:spAutoFit/>
          </a:bodyPr>
          <a:lstStyle/>
          <a:p>
            <a:r>
              <a:rPr lang="en-US" sz="2800" b="1" u="sng" dirty="0" err="1" smtClean="0">
                <a:solidFill>
                  <a:srgbClr val="002060"/>
                </a:solidFill>
                <a:latin typeface="Times New Roman" panose="02020603050405020304" pitchFamily="18" charset="0"/>
                <a:cs typeface="Times New Roman" panose="02020603050405020304" pitchFamily="18" charset="0"/>
              </a:rPr>
              <a:t>Tóm</a:t>
            </a:r>
            <a:r>
              <a:rPr lang="en-US" sz="2800" b="1" u="sng" dirty="0" smtClean="0">
                <a:solidFill>
                  <a:srgbClr val="002060"/>
                </a:solidFill>
                <a:latin typeface="Times New Roman" panose="02020603050405020304" pitchFamily="18" charset="0"/>
                <a:cs typeface="Times New Roman" panose="02020603050405020304" pitchFamily="18" charset="0"/>
              </a:rPr>
              <a:t> </a:t>
            </a:r>
            <a:r>
              <a:rPr lang="en-US" sz="2800" b="1" u="sng" dirty="0" err="1" smtClean="0">
                <a:solidFill>
                  <a:srgbClr val="002060"/>
                </a:solidFill>
                <a:latin typeface="Times New Roman" panose="02020603050405020304" pitchFamily="18" charset="0"/>
                <a:cs typeface="Times New Roman" panose="02020603050405020304" pitchFamily="18" charset="0"/>
              </a:rPr>
              <a:t>tắt</a:t>
            </a:r>
            <a:r>
              <a:rPr lang="vi-VN" sz="2800" b="1" u="sng" dirty="0" smtClean="0">
                <a:solidFill>
                  <a:srgbClr val="002060"/>
                </a:solidFill>
                <a:latin typeface="Times New Roman" panose="02020603050405020304" pitchFamily="18" charset="0"/>
                <a:cs typeface="Times New Roman" panose="02020603050405020304" pitchFamily="18" charset="0"/>
              </a:rPr>
              <a:t>:</a:t>
            </a:r>
            <a:endParaRPr lang="vi-VN" sz="2800" u="sng"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1" name="Hình chữ nhật 10"/>
              <p:cNvSpPr/>
              <p:nvPr/>
            </p:nvSpPr>
            <p:spPr>
              <a:xfrm>
                <a:off x="848118" y="4196494"/>
                <a:ext cx="1643269" cy="871842"/>
              </a:xfrm>
              <a:prstGeom prst="rect">
                <a:avLst/>
              </a:prstGeom>
            </p:spPr>
            <p:txBody>
              <a:bodyPr wrap="square">
                <a:spAutoFit/>
              </a:bodyPr>
              <a:lstStyle/>
              <a:p>
                <a:pPr algn="just"/>
                <a14:m>
                  <m:oMath xmlns:m="http://schemas.openxmlformats.org/officeDocument/2006/math">
                    <m:f>
                      <m:fPr>
                        <m:ctrlPr>
                          <a:rPr lang="en-US" sz="3200" b="1" i="1" smtClean="0">
                            <a:solidFill>
                              <a:srgbClr val="FF0000"/>
                            </a:solidFill>
                            <a:latin typeface="Cambria Math" panose="02040503050406030204" pitchFamily="18" charset="0"/>
                            <a:cs typeface="Times New Roman" panose="02020603050405020304" pitchFamily="18" charset="0"/>
                          </a:rPr>
                        </m:ctrlPr>
                      </m:fPr>
                      <m:num>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FF0000"/>
                            </a:solidFill>
                            <a:latin typeface="Cambria Math" panose="02040503050406030204" pitchFamily="18" charset="0"/>
                            <a:cs typeface="Times New Roman" panose="02020603050405020304" pitchFamily="18" charset="0"/>
                          </a:rPr>
                        </m:ctrlPr>
                      </m:fPr>
                      <m:num>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𝒍</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𝒍</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11" name="Hình chữ nhật 10"/>
              <p:cNvSpPr>
                <a:spLocks noRot="1" noChangeAspect="1" noMove="1" noResize="1" noEditPoints="1" noAdjustHandles="1" noChangeArrowheads="1" noChangeShapeType="1" noTextEdit="1"/>
              </p:cNvSpPr>
              <p:nvPr/>
            </p:nvSpPr>
            <p:spPr>
              <a:xfrm>
                <a:off x="848118" y="4196494"/>
                <a:ext cx="1643269" cy="871842"/>
              </a:xfrm>
              <a:prstGeom prst="rect">
                <a:avLst/>
              </a:prstGeom>
              <a:blipFill rotWithShape="0">
                <a:blip r:embed="rId2"/>
                <a:stretch>
                  <a:fillRect b="-2098"/>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Hình chữ nhật 11"/>
              <p:cNvSpPr/>
              <p:nvPr/>
            </p:nvSpPr>
            <p:spPr>
              <a:xfrm>
                <a:off x="2267503" y="4251024"/>
                <a:ext cx="2080441" cy="774058"/>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𝟓𝟎𝟎</m:t>
                        </m:r>
                      </m:num>
                      <m:den>
                        <m:sSub>
                          <m:sSubPr>
                            <m:ctrlPr>
                              <a:rPr lang="en-US" sz="2800" b="1" i="1">
                                <a:solidFill>
                                  <a:srgbClr val="00B050"/>
                                </a:solidFill>
                                <a:latin typeface="Cambria Math" panose="02040503050406030204" pitchFamily="18" charset="0"/>
                                <a:cs typeface="Times New Roman" panose="02020603050405020304" pitchFamily="18" charset="0"/>
                              </a:rPr>
                            </m:ctrlPr>
                          </m:sSubPr>
                          <m:e>
                            <m:r>
                              <a:rPr lang="en-US" sz="2800" b="1" i="1">
                                <a:solidFill>
                                  <a:srgbClr val="00B050"/>
                                </a:solidFill>
                                <a:latin typeface="Cambria Math" panose="02040503050406030204" pitchFamily="18" charset="0"/>
                                <a:cs typeface="Times New Roman" panose="02020603050405020304" pitchFamily="18" charset="0"/>
                              </a:rPr>
                              <m:t>𝑹</m:t>
                            </m:r>
                          </m:e>
                          <m:sub>
                            <m:r>
                              <a:rPr lang="en-US" sz="2800" b="1" i="1" smtClean="0">
                                <a:solidFill>
                                  <a:srgbClr val="00B050"/>
                                </a:solidFill>
                                <a:latin typeface="Cambria Math" panose="02040503050406030204" pitchFamily="18" charset="0"/>
                                <a:cs typeface="Times New Roman" panose="02020603050405020304" pitchFamily="18" charset="0"/>
                              </a:rPr>
                              <m:t>𝟑</m:t>
                            </m:r>
                          </m:sub>
                        </m:sSub>
                      </m:den>
                    </m:f>
                    <m:r>
                      <m:rPr>
                        <m:nor/>
                      </m:rPr>
                      <a:rPr lang="en-US" sz="2800" b="1" dirty="0">
                        <a:solidFill>
                          <a:srgbClr val="00B050"/>
                        </a:solidFill>
                        <a:latin typeface="Times New Roman" panose="02020603050405020304" pitchFamily="18" charset="0"/>
                        <a:cs typeface="Times New Roman" panose="02020603050405020304" pitchFamily="18" charset="0"/>
                      </a:rPr>
                      <m:t> = </m:t>
                    </m:r>
                    <m:f>
                      <m:fPr>
                        <m:ctrlPr>
                          <a:rPr lang="en-US" sz="2800" b="1" i="1">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𝟏𝟎𝟎</m:t>
                        </m:r>
                      </m:num>
                      <m:den>
                        <m:r>
                          <a:rPr lang="en-US" sz="2800" b="1" i="1" smtClean="0">
                            <a:solidFill>
                              <a:srgbClr val="00B050"/>
                            </a:solidFill>
                            <a:latin typeface="Cambria Math" panose="02040503050406030204" pitchFamily="18" charset="0"/>
                            <a:cs typeface="Times New Roman" panose="02020603050405020304" pitchFamily="18" charset="0"/>
                          </a:rPr>
                          <m:t>𝟓𝟎</m:t>
                        </m:r>
                      </m:den>
                    </m:f>
                  </m:oMath>
                </a14:m>
                <a:endParaRPr lang="vi-VN" sz="28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12" name="Hình chữ nhật 11"/>
              <p:cNvSpPr>
                <a:spLocks noRot="1" noChangeAspect="1" noMove="1" noResize="1" noEditPoints="1" noAdjustHandles="1" noChangeArrowheads="1" noChangeShapeType="1" noTextEdit="1"/>
              </p:cNvSpPr>
              <p:nvPr/>
            </p:nvSpPr>
            <p:spPr>
              <a:xfrm>
                <a:off x="2267503" y="4251024"/>
                <a:ext cx="2080441" cy="774058"/>
              </a:xfrm>
              <a:prstGeom prst="rect">
                <a:avLst/>
              </a:prstGeom>
              <a:blipFill rotWithShape="0">
                <a:blip r:embed="rId3"/>
                <a:stretch>
                  <a:fillRect l="-6158" b="-1575"/>
                </a:stretch>
              </a:blipFill>
            </p:spPr>
            <p:txBody>
              <a:bodyPr/>
              <a:lstStyle/>
              <a:p>
                <a:r>
                  <a:rPr lang="vi-VN">
                    <a:noFill/>
                  </a:rPr>
                  <a:t> </a:t>
                </a:r>
              </a:p>
            </p:txBody>
          </p:sp>
        </mc:Fallback>
      </mc:AlternateContent>
      <p:sp>
        <p:nvSpPr>
          <p:cNvPr id="14" name="Hình chữ nhật 13"/>
          <p:cNvSpPr/>
          <p:nvPr/>
        </p:nvSpPr>
        <p:spPr>
          <a:xfrm>
            <a:off x="4452283" y="4347712"/>
            <a:ext cx="2137124" cy="461665"/>
          </a:xfrm>
          <a:prstGeom prst="rect">
            <a:avLst/>
          </a:prstGeom>
        </p:spPr>
        <p:txBody>
          <a:bodyPr wrap="none">
            <a:spAutoFit/>
          </a:bodyPr>
          <a:lstStyle/>
          <a:p>
            <a:r>
              <a:rPr lang="en-US" sz="2400" b="1" dirty="0" smtClean="0">
                <a:solidFill>
                  <a:srgbClr val="00B050"/>
                </a:solidFill>
                <a:latin typeface="Times New Roman" panose="02020603050405020304" pitchFamily="18" charset="0"/>
                <a:cs typeface="Times New Roman" panose="02020603050405020304" pitchFamily="18" charset="0"/>
              </a:rPr>
              <a:t>↔ R</a:t>
            </a:r>
            <a:r>
              <a:rPr lang="en-US" sz="2400" b="1" baseline="-25000" dirty="0" smtClean="0">
                <a:solidFill>
                  <a:srgbClr val="00B050"/>
                </a:solidFill>
                <a:latin typeface="Times New Roman" panose="02020603050405020304" pitchFamily="18" charset="0"/>
                <a:cs typeface="Times New Roman" panose="02020603050405020304" pitchFamily="18" charset="0"/>
              </a:rPr>
              <a:t>3</a:t>
            </a:r>
            <a:r>
              <a:rPr lang="en-US" sz="2400" b="1" dirty="0" smtClean="0">
                <a:solidFill>
                  <a:srgbClr val="00B050"/>
                </a:solidFill>
                <a:latin typeface="Times New Roman" panose="02020603050405020304" pitchFamily="18" charset="0"/>
                <a:cs typeface="Times New Roman" panose="02020603050405020304" pitchFamily="18" charset="0"/>
              </a:rPr>
              <a:t>= 250 (</a:t>
            </a:r>
            <a:r>
              <a:rPr lang="el-GR" sz="2400" b="1" dirty="0" smtClean="0">
                <a:solidFill>
                  <a:srgbClr val="00B050"/>
                </a:solidFill>
                <a:latin typeface="Times New Roman" panose="02020603050405020304" pitchFamily="18" charset="0"/>
                <a:cs typeface="Times New Roman" panose="02020603050405020304" pitchFamily="18" charset="0"/>
              </a:rPr>
              <a:t>Ω</a:t>
            </a:r>
            <a:r>
              <a:rPr lang="en-US" sz="2400" b="1" dirty="0" smtClean="0">
                <a:solidFill>
                  <a:srgbClr val="00B050"/>
                </a:solidFill>
                <a:latin typeface="Times New Roman" panose="02020603050405020304" pitchFamily="18" charset="0"/>
                <a:cs typeface="Times New Roman" panose="02020603050405020304" pitchFamily="18" charset="0"/>
              </a:rPr>
              <a:t>)</a:t>
            </a:r>
            <a:endParaRPr lang="vi-VN" sz="2400" b="1" dirty="0">
              <a:solidFill>
                <a:srgbClr val="00B050"/>
              </a:solidFill>
            </a:endParaRPr>
          </a:p>
        </p:txBody>
      </p:sp>
      <p:graphicFrame>
        <p:nvGraphicFramePr>
          <p:cNvPr id="5" name="Bảng 4"/>
          <p:cNvGraphicFramePr>
            <a:graphicFrameLocks noGrp="1"/>
          </p:cNvGraphicFramePr>
          <p:nvPr>
            <p:extLst>
              <p:ext uri="{D42A27DB-BD31-4B8C-83A1-F6EECF244321}">
                <p14:modId xmlns:p14="http://schemas.microsoft.com/office/powerpoint/2010/main" val="1936862143"/>
              </p:ext>
            </p:extLst>
          </p:nvPr>
        </p:nvGraphicFramePr>
        <p:xfrm>
          <a:off x="762000" y="2478429"/>
          <a:ext cx="9993128" cy="788466"/>
        </p:xfrm>
        <a:graphic>
          <a:graphicData uri="http://schemas.openxmlformats.org/drawingml/2006/table">
            <a:tbl>
              <a:tblPr firstRow="1" bandRow="1">
                <a:tableStyleId>{5C22544A-7EE6-4342-B048-85BDC9FD1C3A}</a:tableStyleId>
              </a:tblPr>
              <a:tblGrid>
                <a:gridCol w="2498282">
                  <a:extLst>
                    <a:ext uri="{9D8B030D-6E8A-4147-A177-3AD203B41FA5}">
                      <a16:colId xmlns:a16="http://schemas.microsoft.com/office/drawing/2014/main" val="20000"/>
                    </a:ext>
                  </a:extLst>
                </a:gridCol>
                <a:gridCol w="2498282">
                  <a:extLst>
                    <a:ext uri="{9D8B030D-6E8A-4147-A177-3AD203B41FA5}">
                      <a16:colId xmlns:a16="http://schemas.microsoft.com/office/drawing/2014/main" val="20001"/>
                    </a:ext>
                  </a:extLst>
                </a:gridCol>
                <a:gridCol w="2498282">
                  <a:extLst>
                    <a:ext uri="{9D8B030D-6E8A-4147-A177-3AD203B41FA5}">
                      <a16:colId xmlns:a16="http://schemas.microsoft.com/office/drawing/2014/main" val="20002"/>
                    </a:ext>
                  </a:extLst>
                </a:gridCol>
                <a:gridCol w="2498282">
                  <a:extLst>
                    <a:ext uri="{9D8B030D-6E8A-4147-A177-3AD203B41FA5}">
                      <a16:colId xmlns:a16="http://schemas.microsoft.com/office/drawing/2014/main" val="20003"/>
                    </a:ext>
                  </a:extLst>
                </a:gridCol>
              </a:tblGrid>
              <a:tr h="394233">
                <a:tc>
                  <a:txBody>
                    <a:bodyPr/>
                    <a:lstStyle/>
                    <a:p>
                      <a:endParaRPr lang="vi-VN" dirty="0"/>
                    </a:p>
                  </a:txBody>
                  <a:tcPr/>
                </a:tc>
                <a:tc>
                  <a:txBody>
                    <a:bodyPr/>
                    <a:lstStyle/>
                    <a:p>
                      <a:endParaRPr lang="vi-VN" dirty="0"/>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0"/>
                  </a:ext>
                </a:extLst>
              </a:tr>
              <a:tr h="394233">
                <a:tc>
                  <a:txBody>
                    <a:bodyPr/>
                    <a:lstStyle/>
                    <a:p>
                      <a:endParaRPr lang="vi-VN" dirty="0"/>
                    </a:p>
                  </a:txBody>
                  <a:tcPr/>
                </a:tc>
                <a:tc>
                  <a:txBody>
                    <a:bodyPr/>
                    <a:lstStyle/>
                    <a:p>
                      <a:endParaRPr lang="vi-VN"/>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1"/>
                  </a:ext>
                </a:extLst>
              </a:tr>
            </a:tbl>
          </a:graphicData>
        </a:graphic>
      </p:graphicFrame>
      <p:sp>
        <p:nvSpPr>
          <p:cNvPr id="15" name="Hình chữ nhật 14"/>
          <p:cNvSpPr/>
          <p:nvPr/>
        </p:nvSpPr>
        <p:spPr>
          <a:xfrm>
            <a:off x="887248" y="2463793"/>
            <a:ext cx="2327881"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dây </a:t>
            </a:r>
            <a:r>
              <a:rPr lang="vi-VN" sz="2400" dirty="0" err="1" smtClean="0">
                <a:latin typeface="Times New Roman" panose="02020603050405020304" pitchFamily="18" charset="0"/>
                <a:cs typeface="Times New Roman" panose="02020603050405020304" pitchFamily="18" charset="0"/>
              </a:rPr>
              <a:t>constantan</a:t>
            </a:r>
            <a:r>
              <a:rPr lang="en-US" sz="2400" dirty="0" smtClean="0">
                <a:latin typeface="Times New Roman" panose="02020603050405020304" pitchFamily="18" charset="0"/>
                <a:cs typeface="Times New Roman" panose="02020603050405020304" pitchFamily="18" charset="0"/>
              </a:rPr>
              <a:t> 1</a:t>
            </a:r>
            <a:r>
              <a:rPr lang="vi-VN" sz="2400" dirty="0" smtClean="0">
                <a:latin typeface="Times New Roman" panose="02020603050405020304" pitchFamily="18" charset="0"/>
                <a:cs typeface="Times New Roman" panose="02020603050405020304" pitchFamily="18" charset="0"/>
              </a:rPr>
              <a:t> </a:t>
            </a:r>
            <a:endParaRPr lang="vi-VN" sz="2400" dirty="0">
              <a:latin typeface="Times New Roman" panose="02020603050405020304" pitchFamily="18" charset="0"/>
              <a:cs typeface="Times New Roman" panose="02020603050405020304" pitchFamily="18" charset="0"/>
            </a:endParaRPr>
          </a:p>
        </p:txBody>
      </p:sp>
      <p:sp>
        <p:nvSpPr>
          <p:cNvPr id="17" name="Hình chữ nhật 16"/>
          <p:cNvSpPr/>
          <p:nvPr/>
        </p:nvSpPr>
        <p:spPr>
          <a:xfrm>
            <a:off x="3548130" y="2450574"/>
            <a:ext cx="1330814"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l</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l00m</a:t>
            </a:r>
          </a:p>
        </p:txBody>
      </p:sp>
      <p:sp>
        <p:nvSpPr>
          <p:cNvPr id="18" name="Hình chữ nhật 17"/>
          <p:cNvSpPr/>
          <p:nvPr/>
        </p:nvSpPr>
        <p:spPr>
          <a:xfrm>
            <a:off x="5879007" y="2437533"/>
            <a:ext cx="1681871"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S</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0,lmm</a:t>
            </a:r>
            <a:r>
              <a:rPr lang="vi-VN" sz="2400" baseline="30000" dirty="0">
                <a:latin typeface="Times New Roman" panose="02020603050405020304" pitchFamily="18" charset="0"/>
                <a:cs typeface="Times New Roman" panose="02020603050405020304" pitchFamily="18" charset="0"/>
              </a:rPr>
              <a:t>2</a:t>
            </a:r>
            <a:endParaRPr lang="vi-VN" sz="2400" dirty="0">
              <a:latin typeface="Times New Roman" panose="02020603050405020304" pitchFamily="18" charset="0"/>
              <a:cs typeface="Times New Roman" panose="02020603050405020304" pitchFamily="18" charset="0"/>
            </a:endParaRPr>
          </a:p>
        </p:txBody>
      </p:sp>
      <p:sp>
        <p:nvSpPr>
          <p:cNvPr id="19" name="Hình chữ nhật 18"/>
          <p:cNvSpPr/>
          <p:nvPr/>
        </p:nvSpPr>
        <p:spPr>
          <a:xfrm>
            <a:off x="8277819" y="2430043"/>
            <a:ext cx="1510350"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R</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500</a:t>
            </a:r>
            <a:r>
              <a:rPr lang="el-GR" sz="2400" dirty="0">
                <a:latin typeface="Times New Roman" panose="02020603050405020304" pitchFamily="18" charset="0"/>
                <a:cs typeface="Times New Roman" panose="02020603050405020304" pitchFamily="18" charset="0"/>
              </a:rPr>
              <a:t>Ω</a:t>
            </a:r>
            <a:endParaRPr lang="vi-VN" sz="2400" dirty="0">
              <a:latin typeface="Times New Roman" panose="02020603050405020304" pitchFamily="18" charset="0"/>
              <a:cs typeface="Times New Roman" panose="02020603050405020304" pitchFamily="18" charset="0"/>
            </a:endParaRPr>
          </a:p>
        </p:txBody>
      </p:sp>
      <p:sp>
        <p:nvSpPr>
          <p:cNvPr id="20" name="Hình chữ nhật 19"/>
          <p:cNvSpPr/>
          <p:nvPr/>
        </p:nvSpPr>
        <p:spPr>
          <a:xfrm>
            <a:off x="866971" y="2861542"/>
            <a:ext cx="2327881"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dây </a:t>
            </a:r>
            <a:r>
              <a:rPr lang="vi-VN" sz="2400" dirty="0" err="1" smtClean="0">
                <a:latin typeface="Times New Roman" panose="02020603050405020304" pitchFamily="18" charset="0"/>
                <a:cs typeface="Times New Roman" panose="02020603050405020304" pitchFamily="18" charset="0"/>
              </a:rPr>
              <a:t>constantan</a:t>
            </a:r>
            <a:r>
              <a:rPr lang="en-US" sz="2400" dirty="0" smtClean="0">
                <a:latin typeface="Times New Roman" panose="02020603050405020304" pitchFamily="18" charset="0"/>
                <a:cs typeface="Times New Roman" panose="02020603050405020304" pitchFamily="18" charset="0"/>
              </a:rPr>
              <a:t> 2</a:t>
            </a:r>
            <a:r>
              <a:rPr lang="vi-VN" sz="2400" dirty="0" smtClean="0">
                <a:latin typeface="Times New Roman" panose="02020603050405020304" pitchFamily="18" charset="0"/>
                <a:cs typeface="Times New Roman" panose="02020603050405020304" pitchFamily="18" charset="0"/>
              </a:rPr>
              <a:t> </a:t>
            </a:r>
            <a:endParaRPr lang="vi-VN" sz="2400" dirty="0">
              <a:latin typeface="Times New Roman" panose="02020603050405020304" pitchFamily="18" charset="0"/>
              <a:cs typeface="Times New Roman" panose="02020603050405020304" pitchFamily="18" charset="0"/>
            </a:endParaRPr>
          </a:p>
        </p:txBody>
      </p:sp>
      <p:sp>
        <p:nvSpPr>
          <p:cNvPr id="21" name="Hình chữ nhật 20"/>
          <p:cNvSpPr/>
          <p:nvPr/>
        </p:nvSpPr>
        <p:spPr>
          <a:xfrm>
            <a:off x="5879007" y="2846422"/>
            <a:ext cx="1750800" cy="461665"/>
          </a:xfrm>
          <a:prstGeom prst="rect">
            <a:avLst/>
          </a:prstGeom>
        </p:spPr>
        <p:txBody>
          <a:bodyPr wrap="none">
            <a:spAutoFit/>
          </a:bodyPr>
          <a:lstStyle/>
          <a:p>
            <a:r>
              <a:rPr lang="vi-VN" sz="2400" dirty="0">
                <a:latin typeface="+mj-lt"/>
              </a:rPr>
              <a:t>S</a:t>
            </a:r>
            <a:r>
              <a:rPr lang="vi-VN" sz="2400" baseline="-25000" dirty="0">
                <a:latin typeface="+mj-lt"/>
              </a:rPr>
              <a:t>2</a:t>
            </a:r>
            <a:r>
              <a:rPr lang="vi-VN" sz="2400" dirty="0">
                <a:latin typeface="+mj-lt"/>
              </a:rPr>
              <a:t> = 0,5mm</a:t>
            </a:r>
            <a:r>
              <a:rPr lang="vi-VN" sz="2400" baseline="30000" dirty="0">
                <a:latin typeface="+mj-lt"/>
              </a:rPr>
              <a:t>2</a:t>
            </a:r>
            <a:endParaRPr lang="vi-VN" sz="2400" dirty="0">
              <a:latin typeface="+mj-lt"/>
            </a:endParaRPr>
          </a:p>
        </p:txBody>
      </p:sp>
      <p:sp>
        <p:nvSpPr>
          <p:cNvPr id="22" name="Hình chữ nhật 21"/>
          <p:cNvSpPr/>
          <p:nvPr/>
        </p:nvSpPr>
        <p:spPr>
          <a:xfrm>
            <a:off x="3511216" y="2804853"/>
            <a:ext cx="1314784" cy="461665"/>
          </a:xfrm>
          <a:prstGeom prst="rect">
            <a:avLst/>
          </a:prstGeom>
        </p:spPr>
        <p:txBody>
          <a:bodyPr wrap="none">
            <a:spAutoFit/>
          </a:bodyPr>
          <a:lstStyle/>
          <a:p>
            <a:r>
              <a:rPr lang="vi-VN" sz="2400" dirty="0">
                <a:latin typeface="+mj-lt"/>
              </a:rPr>
              <a:t>1</a:t>
            </a:r>
            <a:r>
              <a:rPr lang="vi-VN" sz="2400" baseline="-25000" dirty="0">
                <a:latin typeface="+mj-lt"/>
              </a:rPr>
              <a:t>2</a:t>
            </a:r>
            <a:r>
              <a:rPr lang="vi-VN" sz="2400" dirty="0">
                <a:latin typeface="+mj-lt"/>
              </a:rPr>
              <a:t> = 50m</a:t>
            </a:r>
          </a:p>
        </p:txBody>
      </p:sp>
      <p:sp>
        <p:nvSpPr>
          <p:cNvPr id="23" name="Hình chữ nhật 22"/>
          <p:cNvSpPr/>
          <p:nvPr/>
        </p:nvSpPr>
        <p:spPr>
          <a:xfrm>
            <a:off x="8296379" y="2804853"/>
            <a:ext cx="992579" cy="461665"/>
          </a:xfrm>
          <a:prstGeom prst="rect">
            <a:avLst/>
          </a:prstGeom>
        </p:spPr>
        <p:txBody>
          <a:bodyPr wrap="none">
            <a:spAutoFit/>
          </a:bodyPr>
          <a:lstStyle/>
          <a:p>
            <a:r>
              <a:rPr lang="vi-VN" sz="2400" b="1" dirty="0" smtClean="0">
                <a:solidFill>
                  <a:srgbClr val="FF0000"/>
                </a:solidFill>
                <a:latin typeface="Times New Roman" panose="02020603050405020304" pitchFamily="18" charset="0"/>
                <a:cs typeface="Times New Roman" panose="02020603050405020304" pitchFamily="18" charset="0"/>
              </a:rPr>
              <a:t>R</a:t>
            </a:r>
            <a:r>
              <a:rPr lang="en-US" sz="2400" b="1" baseline="-25000" dirty="0" smtClean="0">
                <a:solidFill>
                  <a:srgbClr val="FF0000"/>
                </a:solidFill>
                <a:latin typeface="Times New Roman" panose="02020603050405020304" pitchFamily="18" charset="0"/>
                <a:cs typeface="Times New Roman" panose="02020603050405020304" pitchFamily="18" charset="0"/>
              </a:rPr>
              <a:t>2</a:t>
            </a:r>
            <a:r>
              <a:rPr lang="vi-VN" sz="2400" b="1" dirty="0">
                <a:solidFill>
                  <a:srgbClr val="FF0000"/>
                </a:solidFill>
                <a:latin typeface="Times New Roman" panose="02020603050405020304" pitchFamily="18" charset="0"/>
                <a:cs typeface="Times New Roman" panose="02020603050405020304" pitchFamily="18" charset="0"/>
              </a:rPr>
              <a:t> = </a:t>
            </a:r>
            <a:r>
              <a:rPr lang="en-US" sz="2400" b="1" dirty="0" smtClean="0">
                <a:solidFill>
                  <a:srgbClr val="FF0000"/>
                </a:solidFill>
                <a:latin typeface="Times New Roman" panose="02020603050405020304" pitchFamily="18" charset="0"/>
                <a:cs typeface="Times New Roman" panose="02020603050405020304" pitchFamily="18" charset="0"/>
              </a:rPr>
              <a:t>?</a:t>
            </a:r>
            <a:endParaRPr lang="vi-VN" sz="2400" b="1" dirty="0">
              <a:solidFill>
                <a:srgbClr val="FF0000"/>
              </a:solidFill>
              <a:latin typeface="Times New Roman" panose="02020603050405020304" pitchFamily="18" charset="0"/>
              <a:cs typeface="Times New Roman" panose="02020603050405020304" pitchFamily="18" charset="0"/>
            </a:endParaRPr>
          </a:p>
        </p:txBody>
      </p:sp>
      <p:sp>
        <p:nvSpPr>
          <p:cNvPr id="25" name="Hình chữ nhật 24"/>
          <p:cNvSpPr/>
          <p:nvPr/>
        </p:nvSpPr>
        <p:spPr>
          <a:xfrm>
            <a:off x="1521862" y="3361386"/>
            <a:ext cx="3179075" cy="461665"/>
          </a:xfrm>
          <a:prstGeom prst="rect">
            <a:avLst/>
          </a:prstGeom>
        </p:spPr>
        <p:txBody>
          <a:bodyPr wrap="none">
            <a:spAutoFit/>
          </a:bodyPr>
          <a:lstStyle/>
          <a:p>
            <a:r>
              <a:rPr lang="en-US" sz="2400" b="1" dirty="0" err="1" smtClean="0">
                <a:solidFill>
                  <a:srgbClr val="00B050"/>
                </a:solidFill>
                <a:latin typeface="Times New Roman" panose="02020603050405020304" pitchFamily="18" charset="0"/>
                <a:cs typeface="Times New Roman" panose="02020603050405020304" pitchFamily="18" charset="0"/>
              </a:rPr>
              <a:t>Lấy</a:t>
            </a:r>
            <a:r>
              <a:rPr lang="en-US" sz="2400" b="1" dirty="0" smtClean="0">
                <a:solidFill>
                  <a:srgbClr val="00B050"/>
                </a:solidFill>
                <a:latin typeface="Times New Roman" panose="02020603050405020304" pitchFamily="18" charset="0"/>
                <a:cs typeface="Times New Roman" panose="02020603050405020304" pitchFamily="18" charset="0"/>
              </a:rPr>
              <a:t> </a:t>
            </a:r>
            <a:r>
              <a:rPr lang="vi-VN" sz="2400" b="1" dirty="0" smtClean="0">
                <a:solidFill>
                  <a:srgbClr val="00B050"/>
                </a:solidFill>
                <a:latin typeface="Times New Roman" panose="02020603050405020304" pitchFamily="18" charset="0"/>
                <a:cs typeface="Times New Roman" panose="02020603050405020304" pitchFamily="18" charset="0"/>
              </a:rPr>
              <a:t>dây </a:t>
            </a:r>
            <a:r>
              <a:rPr lang="vi-VN" sz="2400" b="1" dirty="0" err="1" smtClean="0">
                <a:solidFill>
                  <a:srgbClr val="00B050"/>
                </a:solidFill>
                <a:latin typeface="Times New Roman" panose="02020603050405020304" pitchFamily="18" charset="0"/>
                <a:cs typeface="Times New Roman" panose="02020603050405020304" pitchFamily="18" charset="0"/>
              </a:rPr>
              <a:t>constantan</a:t>
            </a:r>
            <a:r>
              <a:rPr lang="en-US" sz="2400" b="1" dirty="0" smtClean="0">
                <a:solidFill>
                  <a:srgbClr val="00B050"/>
                </a:solidFill>
                <a:latin typeface="Times New Roman" panose="02020603050405020304" pitchFamily="18" charset="0"/>
                <a:cs typeface="Times New Roman" panose="02020603050405020304" pitchFamily="18" charset="0"/>
              </a:rPr>
              <a:t> 3:</a:t>
            </a:r>
            <a:r>
              <a:rPr lang="vi-VN" sz="2400" b="1" dirty="0" smtClean="0">
                <a:solidFill>
                  <a:srgbClr val="00B050"/>
                </a:solidFill>
                <a:latin typeface="Times New Roman" panose="02020603050405020304" pitchFamily="18" charset="0"/>
                <a:cs typeface="Times New Roman" panose="02020603050405020304" pitchFamily="18" charset="0"/>
              </a:rPr>
              <a:t> </a:t>
            </a:r>
            <a:endParaRPr lang="vi-VN" sz="2400" b="1" dirty="0">
              <a:solidFill>
                <a:srgbClr val="00B050"/>
              </a:solidFill>
              <a:latin typeface="Times New Roman" panose="02020603050405020304" pitchFamily="18" charset="0"/>
              <a:cs typeface="Times New Roman" panose="02020603050405020304" pitchFamily="18" charset="0"/>
            </a:endParaRPr>
          </a:p>
        </p:txBody>
      </p:sp>
      <p:sp>
        <p:nvSpPr>
          <p:cNvPr id="26" name="Hình chữ nhật 25"/>
          <p:cNvSpPr/>
          <p:nvPr/>
        </p:nvSpPr>
        <p:spPr>
          <a:xfrm>
            <a:off x="4591440" y="3371580"/>
            <a:ext cx="1265090" cy="461665"/>
          </a:xfrm>
          <a:prstGeom prst="rect">
            <a:avLst/>
          </a:prstGeom>
        </p:spPr>
        <p:txBody>
          <a:bodyPr wrap="none">
            <a:spAutoFit/>
          </a:bodyPr>
          <a:lstStyle/>
          <a:p>
            <a:r>
              <a:rPr lang="vi-VN" sz="2400" b="1" dirty="0" smtClean="0">
                <a:solidFill>
                  <a:srgbClr val="00B050"/>
                </a:solidFill>
                <a:latin typeface="Times New Roman" panose="02020603050405020304" pitchFamily="18" charset="0"/>
                <a:cs typeface="Times New Roman" panose="02020603050405020304" pitchFamily="18" charset="0"/>
              </a:rPr>
              <a:t>l</a:t>
            </a:r>
            <a:r>
              <a:rPr lang="en-US" sz="2400" b="1" baseline="-25000" dirty="0" smtClean="0">
                <a:solidFill>
                  <a:srgbClr val="00B050"/>
                </a:solidFill>
                <a:latin typeface="Times New Roman" panose="02020603050405020304" pitchFamily="18" charset="0"/>
                <a:cs typeface="Times New Roman" panose="02020603050405020304" pitchFamily="18" charset="0"/>
              </a:rPr>
              <a:t>3</a:t>
            </a:r>
            <a:r>
              <a:rPr lang="vi-VN" sz="2400" b="1" dirty="0">
                <a:solidFill>
                  <a:srgbClr val="00B050"/>
                </a:solidFill>
                <a:latin typeface="Times New Roman" panose="02020603050405020304" pitchFamily="18" charset="0"/>
                <a:cs typeface="Times New Roman" panose="02020603050405020304" pitchFamily="18" charset="0"/>
              </a:rPr>
              <a:t> = </a:t>
            </a:r>
            <a:r>
              <a:rPr lang="en-US" sz="2400" b="1" dirty="0" smtClean="0">
                <a:solidFill>
                  <a:srgbClr val="00B050"/>
                </a:solidFill>
                <a:latin typeface="Times New Roman" panose="02020603050405020304" pitchFamily="18" charset="0"/>
                <a:cs typeface="Times New Roman" panose="02020603050405020304" pitchFamily="18" charset="0"/>
              </a:rPr>
              <a:t>5</a:t>
            </a:r>
            <a:r>
              <a:rPr lang="vi-VN" sz="2400" b="1" dirty="0" smtClean="0">
                <a:solidFill>
                  <a:srgbClr val="00B050"/>
                </a:solidFill>
                <a:latin typeface="Times New Roman" panose="02020603050405020304" pitchFamily="18" charset="0"/>
                <a:cs typeface="Times New Roman" panose="02020603050405020304" pitchFamily="18" charset="0"/>
              </a:rPr>
              <a:t>0m</a:t>
            </a:r>
            <a:endParaRPr lang="vi-VN" sz="2400" b="1" dirty="0">
              <a:solidFill>
                <a:srgbClr val="00B050"/>
              </a:solidFill>
              <a:latin typeface="Times New Roman" panose="02020603050405020304" pitchFamily="18" charset="0"/>
              <a:cs typeface="Times New Roman" panose="02020603050405020304" pitchFamily="18" charset="0"/>
            </a:endParaRPr>
          </a:p>
        </p:txBody>
      </p:sp>
      <p:sp>
        <p:nvSpPr>
          <p:cNvPr id="27" name="Hình chữ nhật 26"/>
          <p:cNvSpPr/>
          <p:nvPr/>
        </p:nvSpPr>
        <p:spPr>
          <a:xfrm>
            <a:off x="5842138" y="3357229"/>
            <a:ext cx="1718740" cy="461665"/>
          </a:xfrm>
          <a:prstGeom prst="rect">
            <a:avLst/>
          </a:prstGeom>
        </p:spPr>
        <p:txBody>
          <a:bodyPr wrap="none">
            <a:spAutoFit/>
          </a:bodyPr>
          <a:lstStyle/>
          <a:p>
            <a:r>
              <a:rPr lang="vi-VN" sz="2400" b="1" dirty="0" smtClean="0">
                <a:solidFill>
                  <a:srgbClr val="00B050"/>
                </a:solidFill>
                <a:latin typeface="Times New Roman" panose="02020603050405020304" pitchFamily="18" charset="0"/>
                <a:cs typeface="Times New Roman" panose="02020603050405020304" pitchFamily="18" charset="0"/>
              </a:rPr>
              <a:t>S</a:t>
            </a:r>
            <a:r>
              <a:rPr lang="en-US" sz="2400" b="1" baseline="-25000" dirty="0" smtClean="0">
                <a:solidFill>
                  <a:srgbClr val="00B050"/>
                </a:solidFill>
                <a:latin typeface="Times New Roman" panose="02020603050405020304" pitchFamily="18" charset="0"/>
                <a:cs typeface="Times New Roman" panose="02020603050405020304" pitchFamily="18" charset="0"/>
              </a:rPr>
              <a:t>3</a:t>
            </a:r>
            <a:r>
              <a:rPr lang="vi-VN" sz="2400" b="1" dirty="0">
                <a:solidFill>
                  <a:srgbClr val="00B050"/>
                </a:solidFill>
                <a:latin typeface="Times New Roman" panose="02020603050405020304" pitchFamily="18" charset="0"/>
                <a:cs typeface="Times New Roman" panose="02020603050405020304" pitchFamily="18" charset="0"/>
              </a:rPr>
              <a:t> = 0,lmm</a:t>
            </a:r>
            <a:r>
              <a:rPr lang="vi-VN" sz="2400" b="1" baseline="30000" dirty="0">
                <a:solidFill>
                  <a:srgbClr val="00B050"/>
                </a:solidFill>
                <a:latin typeface="Times New Roman" panose="02020603050405020304" pitchFamily="18" charset="0"/>
                <a:cs typeface="Times New Roman" panose="02020603050405020304" pitchFamily="18" charset="0"/>
              </a:rPr>
              <a:t>2</a:t>
            </a:r>
            <a:endParaRPr lang="vi-VN" sz="2400" b="1" dirty="0">
              <a:solidFill>
                <a:srgbClr val="00B050"/>
              </a:solidFill>
              <a:latin typeface="Times New Roman" panose="02020603050405020304" pitchFamily="18" charset="0"/>
              <a:cs typeface="Times New Roman" panose="02020603050405020304" pitchFamily="18" charset="0"/>
            </a:endParaRPr>
          </a:p>
        </p:txBody>
      </p:sp>
      <p:sp>
        <p:nvSpPr>
          <p:cNvPr id="28" name="Hình chữ nhật 27"/>
          <p:cNvSpPr/>
          <p:nvPr/>
        </p:nvSpPr>
        <p:spPr>
          <a:xfrm>
            <a:off x="669235" y="4958398"/>
            <a:ext cx="10177822" cy="461665"/>
          </a:xfrm>
          <a:prstGeom prst="rect">
            <a:avLst/>
          </a:prstGeom>
        </p:spPr>
        <p:txBody>
          <a:bodyPr wrap="square">
            <a:spAutoFit/>
          </a:bodyPr>
          <a:lstStyle/>
          <a:p>
            <a:pPr algn="just"/>
            <a:r>
              <a:rPr lang="vi-VN" sz="2400" b="1" dirty="0" err="1" smtClean="0">
                <a:solidFill>
                  <a:srgbClr val="00B050"/>
                </a:solidFill>
                <a:latin typeface="Times New Roman" panose="02020603050405020304" pitchFamily="18" charset="0"/>
                <a:cs typeface="Times New Roman" panose="02020603050405020304" pitchFamily="18" charset="0"/>
              </a:rPr>
              <a:t>Vì</a:t>
            </a:r>
            <a:r>
              <a:rPr lang="vi-VN"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2 </a:t>
            </a:r>
            <a:r>
              <a:rPr lang="en-US" sz="2400" b="1" dirty="0" err="1" smtClean="0">
                <a:solidFill>
                  <a:srgbClr val="00B050"/>
                </a:solidFill>
                <a:latin typeface="Times New Roman" panose="02020603050405020304" pitchFamily="18" charset="0"/>
                <a:cs typeface="Times New Roman" panose="02020603050405020304" pitchFamily="18" charset="0"/>
              </a:rPr>
              <a:t>và</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3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dây</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smtClean="0">
                <a:solidFill>
                  <a:srgbClr val="00B050"/>
                </a:solidFill>
                <a:latin typeface="Times New Roman" panose="02020603050405020304" pitchFamily="18" charset="0"/>
                <a:cs typeface="Times New Roman" panose="02020603050405020304" pitchFamily="18" charset="0"/>
              </a:rPr>
              <a:t>constantan,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chiều</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dài</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nên</a:t>
            </a:r>
            <a:r>
              <a:rPr lang="en-US" sz="2400" b="1" dirty="0" smtClean="0">
                <a:solidFill>
                  <a:srgbClr val="00B050"/>
                </a:solidFill>
                <a:latin typeface="Times New Roman" panose="02020603050405020304" pitchFamily="18" charset="0"/>
                <a:cs typeface="Times New Roman" panose="02020603050405020304" pitchFamily="18" charset="0"/>
              </a:rPr>
              <a:t> ta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a:t>
            </a:r>
            <a:endParaRPr lang="en-US" sz="2400" b="1" dirty="0">
              <a:solidFill>
                <a:srgbClr val="00B05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9" name="Hình chữ nhật 28"/>
              <p:cNvSpPr/>
              <p:nvPr/>
            </p:nvSpPr>
            <p:spPr>
              <a:xfrm>
                <a:off x="848118" y="5336863"/>
                <a:ext cx="1643269" cy="871842"/>
              </a:xfrm>
              <a:prstGeom prst="rect">
                <a:avLst/>
              </a:prstGeom>
            </p:spPr>
            <p:txBody>
              <a:bodyPr wrap="square">
                <a:spAutoFit/>
              </a:bodyPr>
              <a:lstStyle/>
              <a:p>
                <a:pPr algn="just"/>
                <a14:m>
                  <m:oMath xmlns:m="http://schemas.openxmlformats.org/officeDocument/2006/math">
                    <m:f>
                      <m:fPr>
                        <m:ctrlPr>
                          <a:rPr lang="en-US" sz="3200" b="1" i="1" smtClean="0">
                            <a:solidFill>
                              <a:srgbClr val="FF0000"/>
                            </a:solidFill>
                            <a:latin typeface="Cambria Math" panose="02040503050406030204" pitchFamily="18" charset="0"/>
                            <a:cs typeface="Times New Roman" panose="02020603050405020304" pitchFamily="18" charset="0"/>
                          </a:rPr>
                        </m:ctrlPr>
                      </m:fPr>
                      <m:num>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FF0000"/>
                            </a:solidFill>
                            <a:latin typeface="Cambria Math" panose="02040503050406030204" pitchFamily="18" charset="0"/>
                            <a:cs typeface="Times New Roman" panose="02020603050405020304" pitchFamily="18" charset="0"/>
                          </a:rPr>
                        </m:ctrlPr>
                      </m:fPr>
                      <m:num>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num>
                      <m:den>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29" name="Hình chữ nhật 28"/>
              <p:cNvSpPr>
                <a:spLocks noRot="1" noChangeAspect="1" noMove="1" noResize="1" noEditPoints="1" noAdjustHandles="1" noChangeArrowheads="1" noChangeShapeType="1" noTextEdit="1"/>
              </p:cNvSpPr>
              <p:nvPr/>
            </p:nvSpPr>
            <p:spPr>
              <a:xfrm>
                <a:off x="848118" y="5336863"/>
                <a:ext cx="1643269" cy="871842"/>
              </a:xfrm>
              <a:prstGeom prst="rect">
                <a:avLst/>
              </a:prstGeom>
              <a:blipFill rotWithShape="0">
                <a:blip r:embed="rId4"/>
                <a:stretch>
                  <a:fillRect b="-699"/>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0" name="Hình chữ nhật 29"/>
              <p:cNvSpPr/>
              <p:nvPr/>
            </p:nvSpPr>
            <p:spPr>
              <a:xfrm>
                <a:off x="2267503" y="5391393"/>
                <a:ext cx="1977849" cy="747962"/>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B050"/>
                            </a:solidFill>
                            <a:latin typeface="Cambria Math" panose="02040503050406030204" pitchFamily="18" charset="0"/>
                            <a:cs typeface="Times New Roman" panose="02020603050405020304" pitchFamily="18" charset="0"/>
                          </a:rPr>
                        </m:ctrlPr>
                      </m:fPr>
                      <m:num>
                        <m:sSub>
                          <m:sSubPr>
                            <m:ctrlPr>
                              <a:rPr lang="en-US" sz="2800" b="1" i="1">
                                <a:solidFill>
                                  <a:srgbClr val="00B050"/>
                                </a:solidFill>
                                <a:latin typeface="Cambria Math" panose="02040503050406030204" pitchFamily="18" charset="0"/>
                                <a:cs typeface="Times New Roman" panose="02020603050405020304" pitchFamily="18" charset="0"/>
                              </a:rPr>
                            </m:ctrlPr>
                          </m:sSubPr>
                          <m:e>
                            <m:r>
                              <a:rPr lang="en-US" sz="2800" b="1" i="1">
                                <a:solidFill>
                                  <a:srgbClr val="00B050"/>
                                </a:solidFill>
                                <a:latin typeface="Cambria Math" panose="02040503050406030204" pitchFamily="18" charset="0"/>
                                <a:cs typeface="Times New Roman" panose="02020603050405020304" pitchFamily="18" charset="0"/>
                              </a:rPr>
                              <m:t>𝑹</m:t>
                            </m:r>
                          </m:e>
                          <m:sub>
                            <m:r>
                              <a:rPr lang="en-US" sz="2800" b="1" i="1" smtClean="0">
                                <a:solidFill>
                                  <a:srgbClr val="00B050"/>
                                </a:solidFill>
                                <a:latin typeface="Cambria Math" panose="02040503050406030204" pitchFamily="18" charset="0"/>
                                <a:cs typeface="Times New Roman" panose="02020603050405020304" pitchFamily="18" charset="0"/>
                              </a:rPr>
                              <m:t>𝟐</m:t>
                            </m:r>
                          </m:sub>
                        </m:sSub>
                      </m:num>
                      <m:den>
                        <m:r>
                          <a:rPr lang="en-US" sz="2800" b="1" i="1" smtClean="0">
                            <a:solidFill>
                              <a:srgbClr val="00B050"/>
                            </a:solidFill>
                            <a:latin typeface="Cambria Math" panose="02040503050406030204" pitchFamily="18" charset="0"/>
                            <a:cs typeface="Times New Roman" panose="02020603050405020304" pitchFamily="18" charset="0"/>
                          </a:rPr>
                          <m:t>𝟐𝟓𝟎</m:t>
                        </m:r>
                      </m:den>
                    </m:f>
                    <m:r>
                      <m:rPr>
                        <m:nor/>
                      </m:rPr>
                      <a:rPr lang="en-US" sz="2800" b="1" dirty="0">
                        <a:solidFill>
                          <a:srgbClr val="00B050"/>
                        </a:solidFill>
                        <a:latin typeface="Times New Roman" panose="02020603050405020304" pitchFamily="18" charset="0"/>
                        <a:cs typeface="Times New Roman" panose="02020603050405020304" pitchFamily="18" charset="0"/>
                      </a:rPr>
                      <m:t> = </m:t>
                    </m:r>
                    <m:f>
                      <m:fPr>
                        <m:ctrlPr>
                          <a:rPr lang="en-US" sz="2800" b="1" i="1">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𝟎</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𝟏</m:t>
                        </m:r>
                      </m:num>
                      <m:den>
                        <m:r>
                          <a:rPr lang="en-US" sz="2800" b="1" i="1" smtClean="0">
                            <a:solidFill>
                              <a:srgbClr val="00B050"/>
                            </a:solidFill>
                            <a:latin typeface="Cambria Math" panose="02040503050406030204" pitchFamily="18" charset="0"/>
                            <a:cs typeface="Times New Roman" panose="02020603050405020304" pitchFamily="18" charset="0"/>
                          </a:rPr>
                          <m:t>𝟎</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𝟓</m:t>
                        </m:r>
                      </m:den>
                    </m:f>
                  </m:oMath>
                </a14:m>
                <a:endParaRPr lang="vi-VN" sz="28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30" name="Hình chữ nhật 29"/>
              <p:cNvSpPr>
                <a:spLocks noRot="1" noChangeAspect="1" noMove="1" noResize="1" noEditPoints="1" noAdjustHandles="1" noChangeArrowheads="1" noChangeShapeType="1" noTextEdit="1"/>
              </p:cNvSpPr>
              <p:nvPr/>
            </p:nvSpPr>
            <p:spPr>
              <a:xfrm>
                <a:off x="2267503" y="5391393"/>
                <a:ext cx="1977849" cy="747962"/>
              </a:xfrm>
              <a:prstGeom prst="rect">
                <a:avLst/>
              </a:prstGeom>
              <a:blipFill rotWithShape="0">
                <a:blip r:embed="rId5"/>
                <a:stretch>
                  <a:fillRect l="-6481" b="-4065"/>
                </a:stretch>
              </a:blipFill>
            </p:spPr>
            <p:txBody>
              <a:bodyPr/>
              <a:lstStyle/>
              <a:p>
                <a:r>
                  <a:rPr lang="vi-VN">
                    <a:noFill/>
                  </a:rPr>
                  <a:t> </a:t>
                </a:r>
              </a:p>
            </p:txBody>
          </p:sp>
        </mc:Fallback>
      </mc:AlternateContent>
      <p:sp>
        <p:nvSpPr>
          <p:cNvPr id="31" name="Hình chữ nhật 30"/>
          <p:cNvSpPr/>
          <p:nvPr/>
        </p:nvSpPr>
        <p:spPr>
          <a:xfrm>
            <a:off x="4452283" y="5488081"/>
            <a:ext cx="1983235" cy="461665"/>
          </a:xfrm>
          <a:prstGeom prst="rect">
            <a:avLst/>
          </a:prstGeom>
        </p:spPr>
        <p:txBody>
          <a:bodyPr wrap="none">
            <a:spAutoFit/>
          </a:bodyPr>
          <a:lstStyle/>
          <a:p>
            <a:r>
              <a:rPr lang="en-US" sz="2400" b="1" dirty="0" smtClean="0">
                <a:solidFill>
                  <a:srgbClr val="00B050"/>
                </a:solidFill>
                <a:latin typeface="Times New Roman" panose="02020603050405020304" pitchFamily="18" charset="0"/>
                <a:cs typeface="Times New Roman" panose="02020603050405020304" pitchFamily="18" charset="0"/>
              </a:rPr>
              <a:t>↔ R</a:t>
            </a:r>
            <a:r>
              <a:rPr lang="en-US" sz="2400" b="1" baseline="-25000" dirty="0" smtClean="0">
                <a:solidFill>
                  <a:srgbClr val="00B050"/>
                </a:solidFill>
                <a:latin typeface="Times New Roman" panose="02020603050405020304" pitchFamily="18" charset="0"/>
                <a:cs typeface="Times New Roman" panose="02020603050405020304" pitchFamily="18" charset="0"/>
              </a:rPr>
              <a:t>2</a:t>
            </a:r>
            <a:r>
              <a:rPr lang="en-US" sz="2400" b="1" dirty="0" smtClean="0">
                <a:solidFill>
                  <a:srgbClr val="00B050"/>
                </a:solidFill>
                <a:latin typeface="Times New Roman" panose="02020603050405020304" pitchFamily="18" charset="0"/>
                <a:cs typeface="Times New Roman" panose="02020603050405020304" pitchFamily="18" charset="0"/>
              </a:rPr>
              <a:t>= 50 (</a:t>
            </a:r>
            <a:r>
              <a:rPr lang="el-GR" sz="2400" b="1" dirty="0" smtClean="0">
                <a:solidFill>
                  <a:srgbClr val="00B050"/>
                </a:solidFill>
                <a:latin typeface="Times New Roman" panose="02020603050405020304" pitchFamily="18" charset="0"/>
                <a:cs typeface="Times New Roman" panose="02020603050405020304" pitchFamily="18" charset="0"/>
              </a:rPr>
              <a:t>Ω</a:t>
            </a:r>
            <a:r>
              <a:rPr lang="en-US" sz="2400" b="1" dirty="0" smtClean="0">
                <a:solidFill>
                  <a:srgbClr val="00B050"/>
                </a:solidFill>
                <a:latin typeface="Times New Roman" panose="02020603050405020304" pitchFamily="18" charset="0"/>
                <a:cs typeface="Times New Roman" panose="02020603050405020304" pitchFamily="18" charset="0"/>
              </a:rPr>
              <a:t>)</a:t>
            </a:r>
            <a:endParaRPr lang="vi-VN" sz="2400" b="1" dirty="0">
              <a:solidFill>
                <a:srgbClr val="00B050"/>
              </a:solidFill>
            </a:endParaRPr>
          </a:p>
        </p:txBody>
      </p:sp>
      <p:sp>
        <p:nvSpPr>
          <p:cNvPr id="32" name="Hình chữ nhật 31"/>
          <p:cNvSpPr/>
          <p:nvPr/>
        </p:nvSpPr>
        <p:spPr>
          <a:xfrm>
            <a:off x="753227" y="6191758"/>
            <a:ext cx="10177822" cy="830997"/>
          </a:xfrm>
          <a:prstGeom prst="rect">
            <a:avLst/>
          </a:prstGeom>
        </p:spPr>
        <p:txBody>
          <a:bodyPr wrap="square">
            <a:spAutoFit/>
          </a:bodyPr>
          <a:lstStyle/>
          <a:p>
            <a:pPr algn="just"/>
            <a:r>
              <a:rPr lang="en-US" sz="2400" b="1" dirty="0" err="1" smtClean="0">
                <a:solidFill>
                  <a:srgbClr val="00B050"/>
                </a:solidFill>
                <a:latin typeface="Times New Roman" panose="02020603050405020304" pitchFamily="18" charset="0"/>
                <a:cs typeface="Times New Roman" panose="02020603050405020304" pitchFamily="18" charset="0"/>
              </a:rPr>
              <a:t>Vậy</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a:solidFill>
                  <a:srgbClr val="00B050"/>
                </a:solidFill>
                <a:latin typeface="Times New Roman" panose="02020603050405020304" pitchFamily="18" charset="0"/>
                <a:cs typeface="Times New Roman" panose="02020603050405020304" pitchFamily="18" charset="0"/>
              </a:rPr>
              <a:t> constantan </a:t>
            </a:r>
            <a:r>
              <a:rPr lang="en-US" sz="2400" b="1" dirty="0" smtClean="0">
                <a:solidFill>
                  <a:srgbClr val="00B050"/>
                </a:solidFill>
                <a:latin typeface="Times New Roman" panose="02020603050405020304" pitchFamily="18" charset="0"/>
                <a:cs typeface="Times New Roman" panose="02020603050405020304" pitchFamily="18" charset="0"/>
              </a:rPr>
              <a:t>2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điện</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trở</a:t>
            </a:r>
            <a:r>
              <a:rPr lang="en-US" sz="2400" b="1" dirty="0" smtClean="0">
                <a:solidFill>
                  <a:srgbClr val="00B050"/>
                </a:solidFill>
                <a:latin typeface="Times New Roman" panose="02020603050405020304" pitchFamily="18" charset="0"/>
                <a:cs typeface="Times New Roman" panose="02020603050405020304" pitchFamily="18" charset="0"/>
              </a:rPr>
              <a:t>: R</a:t>
            </a:r>
            <a:r>
              <a:rPr lang="en-US" sz="2400" b="1" baseline="-25000" dirty="0" smtClean="0">
                <a:solidFill>
                  <a:srgbClr val="00B050"/>
                </a:solidFill>
                <a:latin typeface="Times New Roman" panose="02020603050405020304" pitchFamily="18" charset="0"/>
                <a:cs typeface="Times New Roman" panose="02020603050405020304" pitchFamily="18" charset="0"/>
              </a:rPr>
              <a:t>2</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smtClean="0">
                <a:solidFill>
                  <a:srgbClr val="00B050"/>
                </a:solidFill>
                <a:latin typeface="Times New Roman" panose="02020603050405020304" pitchFamily="18" charset="0"/>
                <a:cs typeface="Times New Roman" panose="02020603050405020304" pitchFamily="18" charset="0"/>
              </a:rPr>
              <a:t>50</a:t>
            </a:r>
            <a:r>
              <a:rPr lang="el-GR" sz="2400" b="1" dirty="0" smtClean="0">
                <a:solidFill>
                  <a:srgbClr val="00B050"/>
                </a:solidFill>
                <a:latin typeface="Times New Roman" panose="02020603050405020304" pitchFamily="18" charset="0"/>
                <a:cs typeface="Times New Roman" panose="02020603050405020304" pitchFamily="18" charset="0"/>
              </a:rPr>
              <a:t>Ω</a:t>
            </a:r>
            <a:endParaRPr lang="vi-VN" sz="2400" b="1" dirty="0">
              <a:solidFill>
                <a:srgbClr val="00B050"/>
              </a:solidFill>
            </a:endParaRPr>
          </a:p>
          <a:p>
            <a:pPr algn="just"/>
            <a:endParaRPr lang="en-US" sz="24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6808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fade">
                                      <p:cBhvr>
                                        <p:cTn id="23" dur="500"/>
                                        <p:tgtEl>
                                          <p:spTgt spid="2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fade">
                                      <p:cBhvr>
                                        <p:cTn id="33" dur="500"/>
                                        <p:tgtEl>
                                          <p:spTgt spid="21"/>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fade">
                                      <p:cBhvr>
                                        <p:cTn id="38" dur="500"/>
                                        <p:tgtEl>
                                          <p:spTgt spid="23"/>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fade">
                                      <p:cBhvr>
                                        <p:cTn id="43" dur="500"/>
                                        <p:tgtEl>
                                          <p:spTgt spid="25"/>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26"/>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7"/>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3"/>
                                        </p:tgtEl>
                                        <p:attrNameLst>
                                          <p:attrName>style.visibility</p:attrName>
                                        </p:attrNameLst>
                                      </p:cBhvr>
                                      <p:to>
                                        <p:strVal val="visible"/>
                                      </p:to>
                                    </p:set>
                                    <p:animEffect transition="in" filter="barn(inVertical)">
                                      <p:cBhvr>
                                        <p:cTn id="56" dur="500"/>
                                        <p:tgtEl>
                                          <p:spTgt spid="3"/>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11"/>
                                        </p:tgtEl>
                                        <p:attrNameLst>
                                          <p:attrName>style.visibility</p:attrName>
                                        </p:attrNameLst>
                                      </p:cBhvr>
                                      <p:to>
                                        <p:strVal val="visible"/>
                                      </p:to>
                                    </p:set>
                                    <p:animEffect transition="in" filter="barn(inVertical)">
                                      <p:cBhvr>
                                        <p:cTn id="61" dur="500"/>
                                        <p:tgtEl>
                                          <p:spTgt spid="11"/>
                                        </p:tgtEl>
                                      </p:cBhvr>
                                    </p:animEffect>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12"/>
                                        </p:tgtEl>
                                        <p:attrNameLst>
                                          <p:attrName>style.visibility</p:attrName>
                                        </p:attrNameLst>
                                      </p:cBhvr>
                                      <p:to>
                                        <p:strVal val="visible"/>
                                      </p:to>
                                    </p:set>
                                    <p:animEffect transition="in" filter="barn(inVertical)">
                                      <p:cBhvr>
                                        <p:cTn id="66" dur="500"/>
                                        <p:tgtEl>
                                          <p:spTgt spid="12"/>
                                        </p:tgtEl>
                                      </p:cBhvr>
                                    </p:animEffect>
                                  </p:childTnLst>
                                </p:cTn>
                              </p:par>
                            </p:childTnLst>
                          </p:cTn>
                        </p:par>
                      </p:childTnLst>
                    </p:cTn>
                  </p:par>
                  <p:par>
                    <p:cTn id="67" fill="hold">
                      <p:stCondLst>
                        <p:cond delay="indefinite"/>
                      </p:stCondLst>
                      <p:childTnLst>
                        <p:par>
                          <p:cTn id="68" fill="hold">
                            <p:stCondLst>
                              <p:cond delay="0"/>
                            </p:stCondLst>
                            <p:childTnLst>
                              <p:par>
                                <p:cTn id="69" presetID="16" presetClass="entr" presetSubtype="21" fill="hold" grpId="0" nodeType="clickEffect">
                                  <p:stCondLst>
                                    <p:cond delay="0"/>
                                  </p:stCondLst>
                                  <p:childTnLst>
                                    <p:set>
                                      <p:cBhvr>
                                        <p:cTn id="70" dur="1" fill="hold">
                                          <p:stCondLst>
                                            <p:cond delay="0"/>
                                          </p:stCondLst>
                                        </p:cTn>
                                        <p:tgtEl>
                                          <p:spTgt spid="14"/>
                                        </p:tgtEl>
                                        <p:attrNameLst>
                                          <p:attrName>style.visibility</p:attrName>
                                        </p:attrNameLst>
                                      </p:cBhvr>
                                      <p:to>
                                        <p:strVal val="visible"/>
                                      </p:to>
                                    </p:set>
                                    <p:animEffect transition="in" filter="barn(inVertical)">
                                      <p:cBhvr>
                                        <p:cTn id="71" dur="500"/>
                                        <p:tgtEl>
                                          <p:spTgt spid="14"/>
                                        </p:tgtEl>
                                      </p:cBhvr>
                                    </p:animEffect>
                                  </p:childTnLst>
                                </p:cTn>
                              </p:par>
                            </p:childTnLst>
                          </p:cTn>
                        </p:par>
                      </p:childTnLst>
                    </p:cTn>
                  </p:par>
                  <p:par>
                    <p:cTn id="72" fill="hold">
                      <p:stCondLst>
                        <p:cond delay="indefinite"/>
                      </p:stCondLst>
                      <p:childTnLst>
                        <p:par>
                          <p:cTn id="73" fill="hold">
                            <p:stCondLst>
                              <p:cond delay="0"/>
                            </p:stCondLst>
                            <p:childTnLst>
                              <p:par>
                                <p:cTn id="74" presetID="16" presetClass="entr" presetSubtype="21" fill="hold" grpId="0" nodeType="clickEffect">
                                  <p:stCondLst>
                                    <p:cond delay="0"/>
                                  </p:stCondLst>
                                  <p:childTnLst>
                                    <p:set>
                                      <p:cBhvr>
                                        <p:cTn id="75" dur="1" fill="hold">
                                          <p:stCondLst>
                                            <p:cond delay="0"/>
                                          </p:stCondLst>
                                        </p:cTn>
                                        <p:tgtEl>
                                          <p:spTgt spid="28"/>
                                        </p:tgtEl>
                                        <p:attrNameLst>
                                          <p:attrName>style.visibility</p:attrName>
                                        </p:attrNameLst>
                                      </p:cBhvr>
                                      <p:to>
                                        <p:strVal val="visible"/>
                                      </p:to>
                                    </p:set>
                                    <p:animEffect transition="in" filter="barn(inVertical)">
                                      <p:cBhvr>
                                        <p:cTn id="76" dur="500"/>
                                        <p:tgtEl>
                                          <p:spTgt spid="28"/>
                                        </p:tgtEl>
                                      </p:cBhvr>
                                    </p:animEffect>
                                  </p:childTnLst>
                                </p:cTn>
                              </p:par>
                            </p:childTnLst>
                          </p:cTn>
                        </p:par>
                      </p:childTnLst>
                    </p:cTn>
                  </p:par>
                  <p:par>
                    <p:cTn id="77" fill="hold">
                      <p:stCondLst>
                        <p:cond delay="indefinite"/>
                      </p:stCondLst>
                      <p:childTnLst>
                        <p:par>
                          <p:cTn id="78" fill="hold">
                            <p:stCondLst>
                              <p:cond delay="0"/>
                            </p:stCondLst>
                            <p:childTnLst>
                              <p:par>
                                <p:cTn id="79" presetID="16" presetClass="entr" presetSubtype="21" fill="hold" grpId="0" nodeType="clickEffect">
                                  <p:stCondLst>
                                    <p:cond delay="0"/>
                                  </p:stCondLst>
                                  <p:childTnLst>
                                    <p:set>
                                      <p:cBhvr>
                                        <p:cTn id="80" dur="1" fill="hold">
                                          <p:stCondLst>
                                            <p:cond delay="0"/>
                                          </p:stCondLst>
                                        </p:cTn>
                                        <p:tgtEl>
                                          <p:spTgt spid="29"/>
                                        </p:tgtEl>
                                        <p:attrNameLst>
                                          <p:attrName>style.visibility</p:attrName>
                                        </p:attrNameLst>
                                      </p:cBhvr>
                                      <p:to>
                                        <p:strVal val="visible"/>
                                      </p:to>
                                    </p:set>
                                    <p:animEffect transition="in" filter="barn(inVertical)">
                                      <p:cBhvr>
                                        <p:cTn id="81" dur="500"/>
                                        <p:tgtEl>
                                          <p:spTgt spid="29"/>
                                        </p:tgtEl>
                                      </p:cBhvr>
                                    </p:animEffect>
                                  </p:childTnLst>
                                </p:cTn>
                              </p:par>
                            </p:childTnLst>
                          </p:cTn>
                        </p:par>
                      </p:childTnLst>
                    </p:cTn>
                  </p:par>
                  <p:par>
                    <p:cTn id="82" fill="hold">
                      <p:stCondLst>
                        <p:cond delay="indefinite"/>
                      </p:stCondLst>
                      <p:childTnLst>
                        <p:par>
                          <p:cTn id="83" fill="hold">
                            <p:stCondLst>
                              <p:cond delay="0"/>
                            </p:stCondLst>
                            <p:childTnLst>
                              <p:par>
                                <p:cTn id="84" presetID="16" presetClass="entr" presetSubtype="21" fill="hold" grpId="0" nodeType="clickEffect">
                                  <p:stCondLst>
                                    <p:cond delay="0"/>
                                  </p:stCondLst>
                                  <p:childTnLst>
                                    <p:set>
                                      <p:cBhvr>
                                        <p:cTn id="85" dur="1" fill="hold">
                                          <p:stCondLst>
                                            <p:cond delay="0"/>
                                          </p:stCondLst>
                                        </p:cTn>
                                        <p:tgtEl>
                                          <p:spTgt spid="30"/>
                                        </p:tgtEl>
                                        <p:attrNameLst>
                                          <p:attrName>style.visibility</p:attrName>
                                        </p:attrNameLst>
                                      </p:cBhvr>
                                      <p:to>
                                        <p:strVal val="visible"/>
                                      </p:to>
                                    </p:set>
                                    <p:animEffect transition="in" filter="barn(inVertical)">
                                      <p:cBhvr>
                                        <p:cTn id="86" dur="500"/>
                                        <p:tgtEl>
                                          <p:spTgt spid="30"/>
                                        </p:tgtEl>
                                      </p:cBhvr>
                                    </p:animEffect>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grpId="0" nodeType="clickEffect">
                                  <p:stCondLst>
                                    <p:cond delay="0"/>
                                  </p:stCondLst>
                                  <p:childTnLst>
                                    <p:set>
                                      <p:cBhvr>
                                        <p:cTn id="90" dur="1" fill="hold">
                                          <p:stCondLst>
                                            <p:cond delay="0"/>
                                          </p:stCondLst>
                                        </p:cTn>
                                        <p:tgtEl>
                                          <p:spTgt spid="31"/>
                                        </p:tgtEl>
                                        <p:attrNameLst>
                                          <p:attrName>style.visibility</p:attrName>
                                        </p:attrNameLst>
                                      </p:cBhvr>
                                      <p:to>
                                        <p:strVal val="visible"/>
                                      </p:to>
                                    </p:set>
                                    <p:animEffect transition="in" filter="barn(inVertical)">
                                      <p:cBhvr>
                                        <p:cTn id="91" dur="500"/>
                                        <p:tgtEl>
                                          <p:spTgt spid="31"/>
                                        </p:tgtEl>
                                      </p:cBhvr>
                                    </p:animEffect>
                                  </p:childTnLst>
                                </p:cTn>
                              </p:par>
                            </p:childTnLst>
                          </p:cTn>
                        </p:par>
                      </p:childTnLst>
                    </p:cTn>
                  </p:par>
                  <p:par>
                    <p:cTn id="92" fill="hold">
                      <p:stCondLst>
                        <p:cond delay="indefinite"/>
                      </p:stCondLst>
                      <p:childTnLst>
                        <p:par>
                          <p:cTn id="93" fill="hold">
                            <p:stCondLst>
                              <p:cond delay="0"/>
                            </p:stCondLst>
                            <p:childTnLst>
                              <p:par>
                                <p:cTn id="94" presetID="16" presetClass="entr" presetSubtype="21" fill="hold" grpId="0" nodeType="clickEffect">
                                  <p:stCondLst>
                                    <p:cond delay="0"/>
                                  </p:stCondLst>
                                  <p:childTnLst>
                                    <p:set>
                                      <p:cBhvr>
                                        <p:cTn id="95" dur="1" fill="hold">
                                          <p:stCondLst>
                                            <p:cond delay="0"/>
                                          </p:stCondLst>
                                        </p:cTn>
                                        <p:tgtEl>
                                          <p:spTgt spid="32"/>
                                        </p:tgtEl>
                                        <p:attrNameLst>
                                          <p:attrName>style.visibility</p:attrName>
                                        </p:attrNameLst>
                                      </p:cBhvr>
                                      <p:to>
                                        <p:strVal val="visible"/>
                                      </p:to>
                                    </p:set>
                                    <p:animEffect transition="in" filter="barn(inVertical)">
                                      <p:cBhvr>
                                        <p:cTn id="96"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p:bldP spid="12" grpId="0"/>
      <p:bldP spid="14" grpId="0"/>
      <p:bldP spid="15" grpId="0"/>
      <p:bldP spid="17" grpId="0"/>
      <p:bldP spid="18" grpId="0"/>
      <p:bldP spid="19" grpId="0"/>
      <p:bldP spid="20" grpId="0"/>
      <p:bldP spid="21" grpId="0"/>
      <p:bldP spid="22" grpId="0"/>
      <p:bldP spid="23" grpId="0"/>
      <p:bldP spid="25" grpId="0"/>
      <p:bldP spid="26" grpId="0"/>
      <p:bldP spid="27" grpId="0"/>
      <p:bldP spid="28" grpId="0"/>
      <p:bldP spid="29" grpId="0"/>
      <p:bldP spid="30" grpId="0"/>
      <p:bldP spid="31" grpId="0"/>
      <p:bldP spid="3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3843130" y="129210"/>
            <a:ext cx="2902227" cy="584775"/>
          </a:xfrm>
          <a:prstGeom prst="rect">
            <a:avLst/>
          </a:prstGeom>
          <a:solidFill>
            <a:schemeClr val="accent1">
              <a:lumMod val="60000"/>
              <a:lumOff val="40000"/>
            </a:schemeClr>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II. </a:t>
            </a:r>
            <a:r>
              <a:rPr lang="en-US" altLang="en-US" sz="3200" b="1" dirty="0" err="1" smtClean="0">
                <a:latin typeface="Times New Roman" panose="02020603050405020304" pitchFamily="18" charset="0"/>
                <a:cs typeface="Times New Roman" panose="02020603050405020304" pitchFamily="18" charset="0"/>
              </a:rPr>
              <a:t>Vận</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dụng</a:t>
            </a:r>
            <a:r>
              <a:rPr lang="en-US" altLang="en-US" sz="3200" b="1" dirty="0" smtClean="0">
                <a:latin typeface="Times New Roman" panose="02020603050405020304" pitchFamily="18" charset="0"/>
                <a:cs typeface="Times New Roman" panose="02020603050405020304" pitchFamily="18" charset="0"/>
              </a:rPr>
              <a:t>:</a:t>
            </a:r>
            <a:endParaRPr lang="en-US" altLang="en-US" sz="3200" b="1" dirty="0">
              <a:latin typeface="Times New Roman" panose="02020603050405020304" pitchFamily="18" charset="0"/>
              <a:cs typeface="Times New Roman" panose="02020603050405020304" pitchFamily="18" charset="0"/>
            </a:endParaRPr>
          </a:p>
        </p:txBody>
      </p:sp>
      <p:sp>
        <p:nvSpPr>
          <p:cNvPr id="2" name="Hình chữ nhật 1"/>
          <p:cNvSpPr/>
          <p:nvPr/>
        </p:nvSpPr>
        <p:spPr>
          <a:xfrm>
            <a:off x="789503" y="754880"/>
            <a:ext cx="10217426" cy="1200329"/>
          </a:xfrm>
          <a:prstGeom prst="rect">
            <a:avLst/>
          </a:prstGeom>
          <a:solidFill>
            <a:schemeClr val="accent2">
              <a:lumMod val="40000"/>
              <a:lumOff val="60000"/>
            </a:schemeClr>
          </a:solidFill>
        </p:spPr>
        <p:txBody>
          <a:bodyPr wrap="square">
            <a:spAutoFit/>
          </a:bodyPr>
          <a:lstStyle/>
          <a:p>
            <a:pPr algn="just"/>
            <a:r>
              <a:rPr lang="en-US" sz="2400" b="1" dirty="0" smtClean="0">
                <a:solidFill>
                  <a:srgbClr val="FF0000"/>
                </a:solidFill>
                <a:latin typeface="Times New Roman" panose="02020603050405020304" pitchFamily="18" charset="0"/>
                <a:cs typeface="Times New Roman" panose="02020603050405020304" pitchFamily="18" charset="0"/>
              </a:rPr>
              <a:t>C6*: </a:t>
            </a:r>
            <a:r>
              <a:rPr lang="vi-VN" sz="2400" dirty="0" err="1">
                <a:latin typeface="Times New Roman" panose="02020603050405020304" pitchFamily="18" charset="0"/>
                <a:cs typeface="Times New Roman" panose="02020603050405020304" pitchFamily="18" charset="0"/>
              </a:rPr>
              <a:t>Một</a:t>
            </a:r>
            <a:r>
              <a:rPr lang="vi-VN" sz="2400" dirty="0">
                <a:latin typeface="Times New Roman" panose="02020603050405020304" pitchFamily="18" charset="0"/>
                <a:cs typeface="Times New Roman" panose="02020603050405020304" pitchFamily="18" charset="0"/>
              </a:rPr>
              <a:t> dây </a:t>
            </a:r>
            <a:r>
              <a:rPr lang="vi-VN" sz="2400" dirty="0" err="1">
                <a:solidFill>
                  <a:srgbClr val="FF0000"/>
                </a:solidFill>
                <a:latin typeface="Times New Roman" panose="02020603050405020304" pitchFamily="18" charset="0"/>
                <a:cs typeface="Times New Roman" panose="02020603050405020304" pitchFamily="18" charset="0"/>
              </a:rPr>
              <a:t>dẫn</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err="1">
                <a:solidFill>
                  <a:srgbClr val="FF0000"/>
                </a:solidFill>
                <a:latin typeface="Times New Roman" panose="02020603050405020304" pitchFamily="18" charset="0"/>
                <a:cs typeface="Times New Roman" panose="02020603050405020304" pitchFamily="18" charset="0"/>
              </a:rPr>
              <a:t>sắt</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dài</a:t>
            </a:r>
            <a:r>
              <a:rPr lang="vi-VN" sz="2400" dirty="0">
                <a:latin typeface="Times New Roman" panose="02020603050405020304" pitchFamily="18" charset="0"/>
                <a:cs typeface="Times New Roman" panose="02020603050405020304" pitchFamily="18" charset="0"/>
              </a:rPr>
              <a:t> l</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200m,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tiết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diện</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S</a:t>
            </a:r>
            <a:r>
              <a:rPr lang="vi-VN" sz="2400" baseline="-25000" dirty="0">
                <a:solidFill>
                  <a:srgbClr val="FF0000"/>
                </a:solidFill>
                <a:latin typeface="Times New Roman" panose="02020603050405020304" pitchFamily="18" charset="0"/>
                <a:cs typeface="Times New Roman" panose="02020603050405020304" pitchFamily="18" charset="0"/>
              </a:rPr>
              <a:t>1</a:t>
            </a:r>
            <a:r>
              <a:rPr lang="vi-VN" sz="2400" dirty="0">
                <a:solidFill>
                  <a:srgbClr val="FF0000"/>
                </a:solidFill>
                <a:latin typeface="Times New Roman" panose="02020603050405020304" pitchFamily="18" charset="0"/>
                <a:cs typeface="Times New Roman" panose="02020603050405020304" pitchFamily="18" charset="0"/>
              </a:rPr>
              <a:t> = 0,2mm</a:t>
            </a:r>
            <a:r>
              <a:rPr lang="vi-VN" sz="2400" baseline="30000" dirty="0">
                <a:solidFill>
                  <a:srgbClr val="FF0000"/>
                </a:solidFill>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và</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điện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trở</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R</a:t>
            </a:r>
            <a:r>
              <a:rPr lang="vi-VN" sz="2400" baseline="-25000" dirty="0">
                <a:solidFill>
                  <a:srgbClr val="FF0000"/>
                </a:solidFill>
                <a:latin typeface="Times New Roman" panose="02020603050405020304" pitchFamily="18" charset="0"/>
                <a:cs typeface="Times New Roman" panose="02020603050405020304" pitchFamily="18" charset="0"/>
              </a:rPr>
              <a:t>1</a:t>
            </a:r>
            <a:r>
              <a:rPr lang="vi-VN" sz="2400" dirty="0">
                <a:solidFill>
                  <a:srgbClr val="FF0000"/>
                </a:solidFill>
                <a:latin typeface="Times New Roman" panose="02020603050405020304" pitchFamily="18" charset="0"/>
                <a:cs typeface="Times New Roman" panose="02020603050405020304" pitchFamily="18" charset="0"/>
              </a:rPr>
              <a:t> = 120</a:t>
            </a:r>
            <a:r>
              <a:rPr lang="el-GR" sz="2400" dirty="0">
                <a:solidFill>
                  <a:srgbClr val="FF0000"/>
                </a:solidFill>
                <a:latin typeface="Times New Roman" panose="02020603050405020304" pitchFamily="18" charset="0"/>
                <a:cs typeface="Times New Roman" panose="02020603050405020304" pitchFamily="18" charset="0"/>
              </a:rPr>
              <a:t>Ω</a:t>
            </a:r>
            <a:r>
              <a:rPr lang="el-GR" sz="2400" dirty="0">
                <a:latin typeface="Times New Roman" panose="02020603050405020304" pitchFamily="18" charset="0"/>
                <a:cs typeface="Times New Roman" panose="02020603050405020304" pitchFamily="18" charset="0"/>
              </a:rPr>
              <a:t> . </a:t>
            </a:r>
            <a:r>
              <a:rPr lang="vi-VN" sz="2400" dirty="0" err="1">
                <a:latin typeface="Times New Roman" panose="02020603050405020304" pitchFamily="18" charset="0"/>
                <a:cs typeface="Times New Roman" panose="02020603050405020304" pitchFamily="18" charset="0"/>
              </a:rPr>
              <a:t>Hỏi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một</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dây </a:t>
            </a:r>
            <a:r>
              <a:rPr lang="vi-VN" sz="2400" dirty="0" err="1">
                <a:solidFill>
                  <a:srgbClr val="FF0000"/>
                </a:solidFill>
                <a:latin typeface="Times New Roman" panose="02020603050405020304" pitchFamily="18" charset="0"/>
                <a:cs typeface="Times New Roman" panose="02020603050405020304" pitchFamily="18" charset="0"/>
              </a:rPr>
              <a:t>sắt</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khác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dài</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l</a:t>
            </a:r>
            <a:r>
              <a:rPr lang="vi-VN" sz="2400" baseline="-25000" dirty="0">
                <a:solidFill>
                  <a:srgbClr val="FF0000"/>
                </a:solidFill>
                <a:latin typeface="Times New Roman" panose="02020603050405020304" pitchFamily="18" charset="0"/>
                <a:cs typeface="Times New Roman" panose="02020603050405020304" pitchFamily="18" charset="0"/>
              </a:rPr>
              <a:t>2</a:t>
            </a:r>
            <a:r>
              <a:rPr lang="vi-VN" sz="2400" dirty="0">
                <a:solidFill>
                  <a:srgbClr val="FF0000"/>
                </a:solidFill>
                <a:latin typeface="Times New Roman" panose="02020603050405020304" pitchFamily="18" charset="0"/>
                <a:cs typeface="Times New Roman" panose="02020603050405020304" pitchFamily="18" charset="0"/>
              </a:rPr>
              <a:t> = 50m</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điện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trở</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R</a:t>
            </a:r>
            <a:r>
              <a:rPr lang="vi-VN" sz="2400" baseline="-25000" dirty="0">
                <a:solidFill>
                  <a:srgbClr val="FF0000"/>
                </a:solidFill>
                <a:latin typeface="Times New Roman" panose="02020603050405020304" pitchFamily="18" charset="0"/>
                <a:cs typeface="Times New Roman" panose="02020603050405020304" pitchFamily="18" charset="0"/>
              </a:rPr>
              <a:t>2</a:t>
            </a:r>
            <a:r>
              <a:rPr lang="vi-VN" sz="2400" dirty="0">
                <a:solidFill>
                  <a:srgbClr val="FF0000"/>
                </a:solidFill>
                <a:latin typeface="Times New Roman" panose="02020603050405020304" pitchFamily="18" charset="0"/>
                <a:cs typeface="Times New Roman" panose="02020603050405020304" pitchFamily="18" charset="0"/>
              </a:rPr>
              <a:t> = 45</a:t>
            </a:r>
            <a:r>
              <a:rPr lang="el-GR" sz="2400" dirty="0">
                <a:solidFill>
                  <a:srgbClr val="FF0000"/>
                </a:solidFill>
                <a:latin typeface="Times New Roman" panose="02020603050405020304" pitchFamily="18" charset="0"/>
                <a:cs typeface="Times New Roman" panose="02020603050405020304" pitchFamily="18" charset="0"/>
              </a:rPr>
              <a:t>Ω </a:t>
            </a:r>
            <a:r>
              <a:rPr lang="vi-VN" sz="2400" dirty="0" err="1">
                <a:latin typeface="Times New Roman" panose="02020603050405020304" pitchFamily="18" charset="0"/>
                <a:cs typeface="Times New Roman" panose="02020603050405020304" pitchFamily="18" charset="0"/>
              </a:rPr>
              <a:t>thì</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tiết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diện</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S</a:t>
            </a:r>
            <a:r>
              <a:rPr lang="vi-VN" sz="2400" baseline="-25000" dirty="0">
                <a:solidFill>
                  <a:srgbClr val="FF0000"/>
                </a:solidFill>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là</a:t>
            </a:r>
            <a:r>
              <a:rPr lang="vi-VN" sz="2400" dirty="0">
                <a:latin typeface="Times New Roman" panose="02020603050405020304" pitchFamily="18" charset="0"/>
                <a:cs typeface="Times New Roman" panose="02020603050405020304" pitchFamily="18" charset="0"/>
              </a:rPr>
              <a:t> bao nhiêu?</a:t>
            </a:r>
            <a:endParaRPr lang="vi-VN" sz="2400" dirty="0">
              <a:solidFill>
                <a:srgbClr val="000000"/>
              </a:solidFill>
              <a:latin typeface="Times New Roman" panose="02020603050405020304" pitchFamily="18" charset="0"/>
              <a:cs typeface="Times New Roman" panose="02020603050405020304" pitchFamily="18" charset="0"/>
            </a:endParaRPr>
          </a:p>
        </p:txBody>
      </p:sp>
      <p:sp>
        <p:nvSpPr>
          <p:cNvPr id="3" name="Hình chữ nhật 2"/>
          <p:cNvSpPr/>
          <p:nvPr/>
        </p:nvSpPr>
        <p:spPr>
          <a:xfrm>
            <a:off x="762000" y="3819156"/>
            <a:ext cx="10177822" cy="461665"/>
          </a:xfrm>
          <a:prstGeom prst="rect">
            <a:avLst/>
          </a:prstGeom>
        </p:spPr>
        <p:txBody>
          <a:bodyPr wrap="square">
            <a:spAutoFit/>
          </a:bodyPr>
          <a:lstStyle/>
          <a:p>
            <a:pPr algn="just"/>
            <a:r>
              <a:rPr lang="vi-VN" sz="2400" b="1" dirty="0" err="1" smtClean="0">
                <a:solidFill>
                  <a:srgbClr val="00B050"/>
                </a:solidFill>
                <a:latin typeface="Times New Roman" panose="02020603050405020304" pitchFamily="18" charset="0"/>
                <a:cs typeface="Times New Roman" panose="02020603050405020304" pitchFamily="18" charset="0"/>
              </a:rPr>
              <a:t>Vì</a:t>
            </a:r>
            <a:r>
              <a:rPr lang="vi-VN"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1 </a:t>
            </a:r>
            <a:r>
              <a:rPr lang="en-US" sz="2400" b="1" dirty="0" err="1" smtClean="0">
                <a:solidFill>
                  <a:srgbClr val="00B050"/>
                </a:solidFill>
                <a:latin typeface="Times New Roman" panose="02020603050405020304" pitchFamily="18" charset="0"/>
                <a:cs typeface="Times New Roman" panose="02020603050405020304" pitchFamily="18" charset="0"/>
              </a:rPr>
              <a:t>và</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3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dây</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sắt</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tiết</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diện</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nên</a:t>
            </a:r>
            <a:r>
              <a:rPr lang="en-US" sz="2400" b="1" dirty="0" smtClean="0">
                <a:solidFill>
                  <a:srgbClr val="00B050"/>
                </a:solidFill>
                <a:latin typeface="Times New Roman" panose="02020603050405020304" pitchFamily="18" charset="0"/>
                <a:cs typeface="Times New Roman" panose="02020603050405020304" pitchFamily="18" charset="0"/>
              </a:rPr>
              <a:t> ta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a:t>
            </a:r>
            <a:endParaRPr lang="en-US" sz="2400" b="1" dirty="0">
              <a:solidFill>
                <a:srgbClr val="00B050"/>
              </a:solidFill>
              <a:latin typeface="Times New Roman" panose="02020603050405020304" pitchFamily="18" charset="0"/>
              <a:cs typeface="Times New Roman" panose="02020603050405020304" pitchFamily="18" charset="0"/>
            </a:endParaRPr>
          </a:p>
        </p:txBody>
      </p:sp>
      <p:sp>
        <p:nvSpPr>
          <p:cNvPr id="7" name="Hình chữ nhật 6"/>
          <p:cNvSpPr/>
          <p:nvPr/>
        </p:nvSpPr>
        <p:spPr>
          <a:xfrm>
            <a:off x="669235" y="3308087"/>
            <a:ext cx="962123" cy="523220"/>
          </a:xfrm>
          <a:prstGeom prst="rect">
            <a:avLst/>
          </a:prstGeom>
        </p:spPr>
        <p:txBody>
          <a:bodyPr wrap="none">
            <a:spAutoFit/>
          </a:bodyPr>
          <a:lstStyle/>
          <a:p>
            <a:r>
              <a:rPr lang="en-US" sz="2800" b="1" u="sng" dirty="0" smtClean="0">
                <a:solidFill>
                  <a:srgbClr val="008000"/>
                </a:solidFill>
                <a:latin typeface="Times New Roman" panose="02020603050405020304" pitchFamily="18" charset="0"/>
                <a:cs typeface="Times New Roman" panose="02020603050405020304" pitchFamily="18" charset="0"/>
              </a:rPr>
              <a:t>G</a:t>
            </a:r>
            <a:r>
              <a:rPr lang="vi-VN" sz="2800" b="1" u="sng" dirty="0" err="1" smtClean="0">
                <a:solidFill>
                  <a:srgbClr val="008000"/>
                </a:solidFill>
                <a:latin typeface="Times New Roman" panose="02020603050405020304" pitchFamily="18" charset="0"/>
                <a:cs typeface="Times New Roman" panose="02020603050405020304" pitchFamily="18" charset="0"/>
              </a:rPr>
              <a:t>iải</a:t>
            </a:r>
            <a:r>
              <a:rPr lang="vi-VN" sz="2800" b="1" u="sng" dirty="0">
                <a:solidFill>
                  <a:srgbClr val="008000"/>
                </a:solidFill>
                <a:latin typeface="Times New Roman" panose="02020603050405020304" pitchFamily="18" charset="0"/>
                <a:cs typeface="Times New Roman" panose="02020603050405020304" pitchFamily="18" charset="0"/>
              </a:rPr>
              <a:t>:</a:t>
            </a:r>
            <a:endParaRPr lang="vi-VN" sz="2800" u="sng"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762000" y="1955209"/>
            <a:ext cx="1532792" cy="523220"/>
          </a:xfrm>
          <a:prstGeom prst="rect">
            <a:avLst/>
          </a:prstGeom>
        </p:spPr>
        <p:txBody>
          <a:bodyPr wrap="none">
            <a:spAutoFit/>
          </a:bodyPr>
          <a:lstStyle/>
          <a:p>
            <a:r>
              <a:rPr lang="en-US" sz="2800" b="1" u="sng" dirty="0" err="1" smtClean="0">
                <a:solidFill>
                  <a:srgbClr val="008000"/>
                </a:solidFill>
                <a:latin typeface="Times New Roman" panose="02020603050405020304" pitchFamily="18" charset="0"/>
                <a:cs typeface="Times New Roman" panose="02020603050405020304" pitchFamily="18" charset="0"/>
              </a:rPr>
              <a:t>Tóm</a:t>
            </a:r>
            <a:r>
              <a:rPr lang="en-US" sz="2800" b="1" u="sng" dirty="0" smtClean="0">
                <a:solidFill>
                  <a:srgbClr val="008000"/>
                </a:solidFill>
                <a:latin typeface="Times New Roman" panose="02020603050405020304" pitchFamily="18" charset="0"/>
                <a:cs typeface="Times New Roman" panose="02020603050405020304" pitchFamily="18" charset="0"/>
              </a:rPr>
              <a:t> </a:t>
            </a:r>
            <a:r>
              <a:rPr lang="en-US" sz="2800" b="1" u="sng" dirty="0" err="1" smtClean="0">
                <a:solidFill>
                  <a:srgbClr val="008000"/>
                </a:solidFill>
                <a:latin typeface="Times New Roman" panose="02020603050405020304" pitchFamily="18" charset="0"/>
                <a:cs typeface="Times New Roman" panose="02020603050405020304" pitchFamily="18" charset="0"/>
              </a:rPr>
              <a:t>tắt</a:t>
            </a:r>
            <a:r>
              <a:rPr lang="vi-VN" sz="2800" b="1" u="sng" dirty="0" smtClean="0">
                <a:solidFill>
                  <a:srgbClr val="008000"/>
                </a:solidFill>
                <a:latin typeface="Times New Roman" panose="02020603050405020304" pitchFamily="18" charset="0"/>
                <a:cs typeface="Times New Roman" panose="02020603050405020304" pitchFamily="18" charset="0"/>
              </a:rPr>
              <a:t>:</a:t>
            </a:r>
            <a:endParaRPr lang="vi-VN" sz="2800" u="sng"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1" name="Hình chữ nhật 10"/>
              <p:cNvSpPr/>
              <p:nvPr/>
            </p:nvSpPr>
            <p:spPr>
              <a:xfrm>
                <a:off x="848118" y="4196494"/>
                <a:ext cx="1643269" cy="871842"/>
              </a:xfrm>
              <a:prstGeom prst="rect">
                <a:avLst/>
              </a:prstGeom>
            </p:spPr>
            <p:txBody>
              <a:bodyPr wrap="square">
                <a:spAutoFit/>
              </a:bodyPr>
              <a:lstStyle/>
              <a:p>
                <a:pPr algn="just"/>
                <a14:m>
                  <m:oMath xmlns:m="http://schemas.openxmlformats.org/officeDocument/2006/math">
                    <m:f>
                      <m:fPr>
                        <m:ctrlPr>
                          <a:rPr lang="en-US" sz="3200" b="1" i="1" smtClean="0">
                            <a:solidFill>
                              <a:srgbClr val="FF0000"/>
                            </a:solidFill>
                            <a:latin typeface="Cambria Math" panose="02040503050406030204" pitchFamily="18" charset="0"/>
                            <a:cs typeface="Times New Roman" panose="02020603050405020304" pitchFamily="18" charset="0"/>
                          </a:rPr>
                        </m:ctrlPr>
                      </m:fPr>
                      <m:num>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FF0000"/>
                            </a:solidFill>
                            <a:latin typeface="Cambria Math" panose="02040503050406030204" pitchFamily="18" charset="0"/>
                            <a:cs typeface="Times New Roman" panose="02020603050405020304" pitchFamily="18" charset="0"/>
                          </a:rPr>
                        </m:ctrlPr>
                      </m:fPr>
                      <m:num>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𝒍</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𝒍</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11" name="Hình chữ nhật 10"/>
              <p:cNvSpPr>
                <a:spLocks noRot="1" noChangeAspect="1" noMove="1" noResize="1" noEditPoints="1" noAdjustHandles="1" noChangeArrowheads="1" noChangeShapeType="1" noTextEdit="1"/>
              </p:cNvSpPr>
              <p:nvPr/>
            </p:nvSpPr>
            <p:spPr>
              <a:xfrm>
                <a:off x="848118" y="4196494"/>
                <a:ext cx="1643269" cy="871842"/>
              </a:xfrm>
              <a:prstGeom prst="rect">
                <a:avLst/>
              </a:prstGeom>
              <a:blipFill rotWithShape="0">
                <a:blip r:embed="rId2"/>
                <a:stretch>
                  <a:fillRect b="-2098"/>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Hình chữ nhật 11"/>
              <p:cNvSpPr/>
              <p:nvPr/>
            </p:nvSpPr>
            <p:spPr>
              <a:xfrm>
                <a:off x="2267503" y="4251024"/>
                <a:ext cx="2080441" cy="767711"/>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𝟏𝟐𝟎</m:t>
                        </m:r>
                      </m:num>
                      <m:den>
                        <m:sSub>
                          <m:sSubPr>
                            <m:ctrlPr>
                              <a:rPr lang="en-US" sz="2800" b="1" i="1">
                                <a:solidFill>
                                  <a:srgbClr val="00B050"/>
                                </a:solidFill>
                                <a:latin typeface="Cambria Math" panose="02040503050406030204" pitchFamily="18" charset="0"/>
                                <a:cs typeface="Times New Roman" panose="02020603050405020304" pitchFamily="18" charset="0"/>
                              </a:rPr>
                            </m:ctrlPr>
                          </m:sSubPr>
                          <m:e>
                            <m:r>
                              <a:rPr lang="en-US" sz="2800" b="1" i="1">
                                <a:solidFill>
                                  <a:srgbClr val="00B050"/>
                                </a:solidFill>
                                <a:latin typeface="Cambria Math" panose="02040503050406030204" pitchFamily="18" charset="0"/>
                                <a:cs typeface="Times New Roman" panose="02020603050405020304" pitchFamily="18" charset="0"/>
                              </a:rPr>
                              <m:t>𝑹</m:t>
                            </m:r>
                          </m:e>
                          <m:sub>
                            <m:r>
                              <a:rPr lang="en-US" sz="2800" b="1" i="1" smtClean="0">
                                <a:solidFill>
                                  <a:srgbClr val="00B050"/>
                                </a:solidFill>
                                <a:latin typeface="Cambria Math" panose="02040503050406030204" pitchFamily="18" charset="0"/>
                                <a:cs typeface="Times New Roman" panose="02020603050405020304" pitchFamily="18" charset="0"/>
                              </a:rPr>
                              <m:t>𝟑</m:t>
                            </m:r>
                          </m:sub>
                        </m:sSub>
                      </m:den>
                    </m:f>
                    <m:r>
                      <m:rPr>
                        <m:nor/>
                      </m:rPr>
                      <a:rPr lang="en-US" sz="2800" b="1" dirty="0">
                        <a:solidFill>
                          <a:srgbClr val="00B050"/>
                        </a:solidFill>
                        <a:latin typeface="Times New Roman" panose="02020603050405020304" pitchFamily="18" charset="0"/>
                        <a:cs typeface="Times New Roman" panose="02020603050405020304" pitchFamily="18" charset="0"/>
                      </a:rPr>
                      <m:t> = </m:t>
                    </m:r>
                    <m:f>
                      <m:fPr>
                        <m:ctrlPr>
                          <a:rPr lang="en-US" sz="2800" b="1" i="1">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𝟐𝟎𝟎</m:t>
                        </m:r>
                      </m:num>
                      <m:den>
                        <m:r>
                          <a:rPr lang="en-US" sz="2800" b="1" i="1" smtClean="0">
                            <a:solidFill>
                              <a:srgbClr val="00B050"/>
                            </a:solidFill>
                            <a:latin typeface="Cambria Math" panose="02040503050406030204" pitchFamily="18" charset="0"/>
                            <a:cs typeface="Times New Roman" panose="02020603050405020304" pitchFamily="18" charset="0"/>
                          </a:rPr>
                          <m:t>𝟓𝟎</m:t>
                        </m:r>
                      </m:den>
                    </m:f>
                  </m:oMath>
                </a14:m>
                <a:endParaRPr lang="vi-VN" sz="28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12" name="Hình chữ nhật 11"/>
              <p:cNvSpPr>
                <a:spLocks noRot="1" noChangeAspect="1" noMove="1" noResize="1" noEditPoints="1" noAdjustHandles="1" noChangeArrowheads="1" noChangeShapeType="1" noTextEdit="1"/>
              </p:cNvSpPr>
              <p:nvPr/>
            </p:nvSpPr>
            <p:spPr>
              <a:xfrm>
                <a:off x="2267503" y="4251024"/>
                <a:ext cx="2080441" cy="767711"/>
              </a:xfrm>
              <a:prstGeom prst="rect">
                <a:avLst/>
              </a:prstGeom>
              <a:blipFill rotWithShape="0">
                <a:blip r:embed="rId3"/>
                <a:stretch>
                  <a:fillRect l="-6158" b="-1587"/>
                </a:stretch>
              </a:blipFill>
            </p:spPr>
            <p:txBody>
              <a:bodyPr/>
              <a:lstStyle/>
              <a:p>
                <a:r>
                  <a:rPr lang="vi-VN">
                    <a:noFill/>
                  </a:rPr>
                  <a:t> </a:t>
                </a:r>
              </a:p>
            </p:txBody>
          </p:sp>
        </mc:Fallback>
      </mc:AlternateContent>
      <p:sp>
        <p:nvSpPr>
          <p:cNvPr id="14" name="Hình chữ nhật 13"/>
          <p:cNvSpPr/>
          <p:nvPr/>
        </p:nvSpPr>
        <p:spPr>
          <a:xfrm>
            <a:off x="4452283" y="4347712"/>
            <a:ext cx="1983235" cy="461665"/>
          </a:xfrm>
          <a:prstGeom prst="rect">
            <a:avLst/>
          </a:prstGeom>
        </p:spPr>
        <p:txBody>
          <a:bodyPr wrap="none">
            <a:spAutoFit/>
          </a:bodyPr>
          <a:lstStyle/>
          <a:p>
            <a:r>
              <a:rPr lang="en-US" sz="2400" b="1" dirty="0" smtClean="0">
                <a:solidFill>
                  <a:srgbClr val="00B050"/>
                </a:solidFill>
                <a:latin typeface="Times New Roman" panose="02020603050405020304" pitchFamily="18" charset="0"/>
                <a:cs typeface="Times New Roman" panose="02020603050405020304" pitchFamily="18" charset="0"/>
              </a:rPr>
              <a:t>↔ R</a:t>
            </a:r>
            <a:r>
              <a:rPr lang="en-US" sz="2400" b="1" baseline="-25000" dirty="0" smtClean="0">
                <a:solidFill>
                  <a:srgbClr val="00B050"/>
                </a:solidFill>
                <a:latin typeface="Times New Roman" panose="02020603050405020304" pitchFamily="18" charset="0"/>
                <a:cs typeface="Times New Roman" panose="02020603050405020304" pitchFamily="18" charset="0"/>
              </a:rPr>
              <a:t>3</a:t>
            </a:r>
            <a:r>
              <a:rPr lang="en-US" sz="2400" b="1" dirty="0" smtClean="0">
                <a:solidFill>
                  <a:srgbClr val="00B050"/>
                </a:solidFill>
                <a:latin typeface="Times New Roman" panose="02020603050405020304" pitchFamily="18" charset="0"/>
                <a:cs typeface="Times New Roman" panose="02020603050405020304" pitchFamily="18" charset="0"/>
              </a:rPr>
              <a:t>= 30 (</a:t>
            </a:r>
            <a:r>
              <a:rPr lang="el-GR" sz="2400" b="1" dirty="0" smtClean="0">
                <a:solidFill>
                  <a:srgbClr val="00B050"/>
                </a:solidFill>
                <a:latin typeface="Times New Roman" panose="02020603050405020304" pitchFamily="18" charset="0"/>
                <a:cs typeface="Times New Roman" panose="02020603050405020304" pitchFamily="18" charset="0"/>
              </a:rPr>
              <a:t>Ω</a:t>
            </a:r>
            <a:r>
              <a:rPr lang="en-US" sz="2400" b="1" dirty="0" smtClean="0">
                <a:solidFill>
                  <a:srgbClr val="00B050"/>
                </a:solidFill>
                <a:latin typeface="Times New Roman" panose="02020603050405020304" pitchFamily="18" charset="0"/>
                <a:cs typeface="Times New Roman" panose="02020603050405020304" pitchFamily="18" charset="0"/>
              </a:rPr>
              <a:t>)</a:t>
            </a:r>
            <a:endParaRPr lang="vi-VN" sz="2400" b="1" dirty="0">
              <a:solidFill>
                <a:srgbClr val="00B050"/>
              </a:solidFill>
            </a:endParaRPr>
          </a:p>
        </p:txBody>
      </p:sp>
      <p:graphicFrame>
        <p:nvGraphicFramePr>
          <p:cNvPr id="5" name="Bảng 4"/>
          <p:cNvGraphicFramePr>
            <a:graphicFrameLocks noGrp="1"/>
          </p:cNvGraphicFramePr>
          <p:nvPr>
            <p:extLst>
              <p:ext uri="{D42A27DB-BD31-4B8C-83A1-F6EECF244321}">
                <p14:modId xmlns:p14="http://schemas.microsoft.com/office/powerpoint/2010/main" val="924851180"/>
              </p:ext>
            </p:extLst>
          </p:nvPr>
        </p:nvGraphicFramePr>
        <p:xfrm>
          <a:off x="841151" y="2467067"/>
          <a:ext cx="9993128" cy="788466"/>
        </p:xfrm>
        <a:graphic>
          <a:graphicData uri="http://schemas.openxmlformats.org/drawingml/2006/table">
            <a:tbl>
              <a:tblPr firstRow="1" bandRow="1">
                <a:tableStyleId>{5C22544A-7EE6-4342-B048-85BDC9FD1C3A}</a:tableStyleId>
              </a:tblPr>
              <a:tblGrid>
                <a:gridCol w="2498282">
                  <a:extLst>
                    <a:ext uri="{9D8B030D-6E8A-4147-A177-3AD203B41FA5}">
                      <a16:colId xmlns:a16="http://schemas.microsoft.com/office/drawing/2014/main" val="20000"/>
                    </a:ext>
                  </a:extLst>
                </a:gridCol>
                <a:gridCol w="2498282">
                  <a:extLst>
                    <a:ext uri="{9D8B030D-6E8A-4147-A177-3AD203B41FA5}">
                      <a16:colId xmlns:a16="http://schemas.microsoft.com/office/drawing/2014/main" val="20001"/>
                    </a:ext>
                  </a:extLst>
                </a:gridCol>
                <a:gridCol w="2498282">
                  <a:extLst>
                    <a:ext uri="{9D8B030D-6E8A-4147-A177-3AD203B41FA5}">
                      <a16:colId xmlns:a16="http://schemas.microsoft.com/office/drawing/2014/main" val="20002"/>
                    </a:ext>
                  </a:extLst>
                </a:gridCol>
                <a:gridCol w="2498282">
                  <a:extLst>
                    <a:ext uri="{9D8B030D-6E8A-4147-A177-3AD203B41FA5}">
                      <a16:colId xmlns:a16="http://schemas.microsoft.com/office/drawing/2014/main" val="20003"/>
                    </a:ext>
                  </a:extLst>
                </a:gridCol>
              </a:tblGrid>
              <a:tr h="394233">
                <a:tc>
                  <a:txBody>
                    <a:bodyPr/>
                    <a:lstStyle/>
                    <a:p>
                      <a:endParaRPr lang="vi-VN" dirty="0"/>
                    </a:p>
                  </a:txBody>
                  <a:tcPr/>
                </a:tc>
                <a:tc>
                  <a:txBody>
                    <a:bodyPr/>
                    <a:lstStyle/>
                    <a:p>
                      <a:endParaRPr lang="vi-VN" dirty="0"/>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0"/>
                  </a:ext>
                </a:extLst>
              </a:tr>
              <a:tr h="394233">
                <a:tc>
                  <a:txBody>
                    <a:bodyPr/>
                    <a:lstStyle/>
                    <a:p>
                      <a:endParaRPr lang="vi-VN" dirty="0"/>
                    </a:p>
                  </a:txBody>
                  <a:tcPr/>
                </a:tc>
                <a:tc>
                  <a:txBody>
                    <a:bodyPr/>
                    <a:lstStyle/>
                    <a:p>
                      <a:endParaRPr lang="vi-VN"/>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1"/>
                  </a:ext>
                </a:extLst>
              </a:tr>
            </a:tbl>
          </a:graphicData>
        </a:graphic>
      </p:graphicFrame>
      <p:sp>
        <p:nvSpPr>
          <p:cNvPr id="15" name="Hình chữ nhật 14"/>
          <p:cNvSpPr/>
          <p:nvPr/>
        </p:nvSpPr>
        <p:spPr>
          <a:xfrm>
            <a:off x="887248" y="2463793"/>
            <a:ext cx="1354858"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dây </a:t>
            </a:r>
            <a:r>
              <a:rPr lang="en-US" sz="2400" dirty="0" err="1" smtClean="0">
                <a:latin typeface="Times New Roman" panose="02020603050405020304" pitchFamily="18" charset="0"/>
                <a:cs typeface="Times New Roman" panose="02020603050405020304" pitchFamily="18" charset="0"/>
              </a:rPr>
              <a:t>sắt</a:t>
            </a:r>
            <a:r>
              <a:rPr lang="en-US" sz="2400" dirty="0" smtClean="0">
                <a:latin typeface="Times New Roman" panose="02020603050405020304" pitchFamily="18" charset="0"/>
                <a:cs typeface="Times New Roman" panose="02020603050405020304" pitchFamily="18" charset="0"/>
              </a:rPr>
              <a:t> 1</a:t>
            </a:r>
            <a:r>
              <a:rPr lang="vi-VN" sz="2400" dirty="0" smtClean="0">
                <a:latin typeface="Times New Roman" panose="02020603050405020304" pitchFamily="18" charset="0"/>
                <a:cs typeface="Times New Roman" panose="02020603050405020304" pitchFamily="18" charset="0"/>
              </a:rPr>
              <a:t> </a:t>
            </a:r>
            <a:endParaRPr lang="vi-VN" sz="2400" dirty="0">
              <a:latin typeface="Times New Roman" panose="02020603050405020304" pitchFamily="18" charset="0"/>
              <a:cs typeface="Times New Roman" panose="02020603050405020304" pitchFamily="18" charset="0"/>
            </a:endParaRPr>
          </a:p>
        </p:txBody>
      </p:sp>
      <p:sp>
        <p:nvSpPr>
          <p:cNvPr id="17" name="Hình chữ nhật 16"/>
          <p:cNvSpPr/>
          <p:nvPr/>
        </p:nvSpPr>
        <p:spPr>
          <a:xfrm>
            <a:off x="3548130" y="2450574"/>
            <a:ext cx="1399742"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l</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2</a:t>
            </a:r>
            <a:r>
              <a:rPr lang="vi-VN" sz="2400" dirty="0" smtClean="0">
                <a:latin typeface="Times New Roman" panose="02020603050405020304" pitchFamily="18" charset="0"/>
                <a:cs typeface="Times New Roman" panose="02020603050405020304" pitchFamily="18" charset="0"/>
              </a:rPr>
              <a:t>00m</a:t>
            </a:r>
            <a:endParaRPr lang="vi-VN" sz="2400" dirty="0">
              <a:latin typeface="Times New Roman" panose="02020603050405020304" pitchFamily="18" charset="0"/>
              <a:cs typeface="Times New Roman" panose="02020603050405020304" pitchFamily="18" charset="0"/>
            </a:endParaRPr>
          </a:p>
        </p:txBody>
      </p:sp>
      <p:sp>
        <p:nvSpPr>
          <p:cNvPr id="18" name="Hình chữ nhật 17"/>
          <p:cNvSpPr/>
          <p:nvPr/>
        </p:nvSpPr>
        <p:spPr>
          <a:xfrm>
            <a:off x="5879007" y="2437533"/>
            <a:ext cx="1827744"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S</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a:t>
            </a:r>
            <a:r>
              <a:rPr lang="vi-VN" sz="2400" dirty="0" smtClean="0">
                <a:latin typeface="Times New Roman" panose="02020603050405020304" pitchFamily="18" charset="0"/>
                <a:cs typeface="Times New Roman" panose="02020603050405020304" pitchFamily="18" charset="0"/>
              </a:rPr>
              <a:t>0,</a:t>
            </a:r>
            <a:r>
              <a:rPr lang="en-US" sz="2400" dirty="0" smtClean="0">
                <a:latin typeface="Times New Roman" panose="02020603050405020304" pitchFamily="18" charset="0"/>
                <a:cs typeface="Times New Roman" panose="02020603050405020304" pitchFamily="18" charset="0"/>
              </a:rPr>
              <a:t>2</a:t>
            </a:r>
            <a:r>
              <a:rPr lang="vi-VN"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mm</a:t>
            </a:r>
            <a:r>
              <a:rPr lang="vi-VN" sz="2400" baseline="30000" dirty="0">
                <a:latin typeface="Times New Roman" panose="02020603050405020304" pitchFamily="18" charset="0"/>
                <a:cs typeface="Times New Roman" panose="02020603050405020304" pitchFamily="18" charset="0"/>
              </a:rPr>
              <a:t>2</a:t>
            </a:r>
            <a:endParaRPr lang="vi-VN" sz="2400" dirty="0">
              <a:latin typeface="Times New Roman" panose="02020603050405020304" pitchFamily="18" charset="0"/>
              <a:cs typeface="Times New Roman" panose="02020603050405020304" pitchFamily="18" charset="0"/>
            </a:endParaRPr>
          </a:p>
        </p:txBody>
      </p:sp>
      <p:sp>
        <p:nvSpPr>
          <p:cNvPr id="19" name="Hình chữ nhật 18"/>
          <p:cNvSpPr/>
          <p:nvPr/>
        </p:nvSpPr>
        <p:spPr>
          <a:xfrm>
            <a:off x="8277819" y="2430043"/>
            <a:ext cx="1510350"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R</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12</a:t>
            </a:r>
            <a:r>
              <a:rPr lang="vi-VN" sz="2400" dirty="0" smtClean="0">
                <a:latin typeface="Times New Roman" panose="02020603050405020304" pitchFamily="18" charset="0"/>
                <a:cs typeface="Times New Roman" panose="02020603050405020304" pitchFamily="18" charset="0"/>
              </a:rPr>
              <a:t>0</a:t>
            </a:r>
            <a:r>
              <a:rPr lang="el-GR" sz="2400" dirty="0">
                <a:latin typeface="Times New Roman" panose="02020603050405020304" pitchFamily="18" charset="0"/>
                <a:cs typeface="Times New Roman" panose="02020603050405020304" pitchFamily="18" charset="0"/>
              </a:rPr>
              <a:t>Ω</a:t>
            </a:r>
            <a:endParaRPr lang="vi-VN" sz="2400" dirty="0">
              <a:latin typeface="Times New Roman" panose="02020603050405020304" pitchFamily="18" charset="0"/>
              <a:cs typeface="Times New Roman" panose="02020603050405020304" pitchFamily="18" charset="0"/>
            </a:endParaRPr>
          </a:p>
        </p:txBody>
      </p:sp>
      <p:sp>
        <p:nvSpPr>
          <p:cNvPr id="20" name="Hình chữ nhật 19"/>
          <p:cNvSpPr/>
          <p:nvPr/>
        </p:nvSpPr>
        <p:spPr>
          <a:xfrm>
            <a:off x="866971" y="2861542"/>
            <a:ext cx="1354858"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dây </a:t>
            </a:r>
            <a:r>
              <a:rPr lang="en-US" sz="2400" dirty="0" err="1" smtClean="0">
                <a:latin typeface="Times New Roman" panose="02020603050405020304" pitchFamily="18" charset="0"/>
                <a:cs typeface="Times New Roman" panose="02020603050405020304" pitchFamily="18" charset="0"/>
              </a:rPr>
              <a:t>sắt</a:t>
            </a:r>
            <a:r>
              <a:rPr lang="en-US" sz="2400" dirty="0" smtClean="0">
                <a:latin typeface="Times New Roman" panose="02020603050405020304" pitchFamily="18" charset="0"/>
                <a:cs typeface="Times New Roman" panose="02020603050405020304" pitchFamily="18" charset="0"/>
              </a:rPr>
              <a:t> 2</a:t>
            </a:r>
            <a:r>
              <a:rPr lang="vi-VN" sz="2400" dirty="0" smtClean="0">
                <a:latin typeface="Times New Roman" panose="02020603050405020304" pitchFamily="18" charset="0"/>
                <a:cs typeface="Times New Roman" panose="02020603050405020304" pitchFamily="18" charset="0"/>
              </a:rPr>
              <a:t> </a:t>
            </a:r>
            <a:endParaRPr lang="vi-VN" sz="2400" dirty="0">
              <a:latin typeface="Times New Roman" panose="02020603050405020304" pitchFamily="18" charset="0"/>
              <a:cs typeface="Times New Roman" panose="02020603050405020304" pitchFamily="18" charset="0"/>
            </a:endParaRPr>
          </a:p>
        </p:txBody>
      </p:sp>
      <p:sp>
        <p:nvSpPr>
          <p:cNvPr id="21" name="Hình chữ nhật 20"/>
          <p:cNvSpPr/>
          <p:nvPr/>
        </p:nvSpPr>
        <p:spPr>
          <a:xfrm>
            <a:off x="5879007" y="2846422"/>
            <a:ext cx="928459" cy="461665"/>
          </a:xfrm>
          <a:prstGeom prst="rect">
            <a:avLst/>
          </a:prstGeom>
        </p:spPr>
        <p:txBody>
          <a:bodyPr wrap="none">
            <a:spAutoFit/>
          </a:bodyPr>
          <a:lstStyle/>
          <a:p>
            <a:r>
              <a:rPr lang="vi-VN" sz="2400" b="1" dirty="0">
                <a:solidFill>
                  <a:srgbClr val="FF0000"/>
                </a:solidFill>
                <a:latin typeface="+mj-lt"/>
              </a:rPr>
              <a:t>S</a:t>
            </a:r>
            <a:r>
              <a:rPr lang="vi-VN" sz="2400" b="1" baseline="-25000" dirty="0">
                <a:solidFill>
                  <a:srgbClr val="FF0000"/>
                </a:solidFill>
                <a:latin typeface="+mj-lt"/>
              </a:rPr>
              <a:t>2</a:t>
            </a:r>
            <a:r>
              <a:rPr lang="vi-VN" sz="2400" b="1" dirty="0">
                <a:solidFill>
                  <a:srgbClr val="FF0000"/>
                </a:solidFill>
                <a:latin typeface="+mj-lt"/>
              </a:rPr>
              <a:t> = </a:t>
            </a:r>
            <a:r>
              <a:rPr lang="en-US" sz="2400" b="1" dirty="0" smtClean="0">
                <a:solidFill>
                  <a:srgbClr val="FF0000"/>
                </a:solidFill>
                <a:latin typeface="+mj-lt"/>
              </a:rPr>
              <a:t>?</a:t>
            </a:r>
            <a:endParaRPr lang="vi-VN" sz="2400" b="1" dirty="0">
              <a:solidFill>
                <a:srgbClr val="FF0000"/>
              </a:solidFill>
              <a:latin typeface="+mj-lt"/>
            </a:endParaRPr>
          </a:p>
        </p:txBody>
      </p:sp>
      <p:sp>
        <p:nvSpPr>
          <p:cNvPr id="22" name="Hình chữ nhật 21"/>
          <p:cNvSpPr/>
          <p:nvPr/>
        </p:nvSpPr>
        <p:spPr>
          <a:xfrm>
            <a:off x="3511216" y="2804853"/>
            <a:ext cx="1314784" cy="461665"/>
          </a:xfrm>
          <a:prstGeom prst="rect">
            <a:avLst/>
          </a:prstGeom>
        </p:spPr>
        <p:txBody>
          <a:bodyPr wrap="none">
            <a:spAutoFit/>
          </a:bodyPr>
          <a:lstStyle/>
          <a:p>
            <a:r>
              <a:rPr lang="vi-VN" sz="2400" dirty="0">
                <a:latin typeface="+mj-lt"/>
              </a:rPr>
              <a:t>1</a:t>
            </a:r>
            <a:r>
              <a:rPr lang="vi-VN" sz="2400" baseline="-25000" dirty="0">
                <a:latin typeface="+mj-lt"/>
              </a:rPr>
              <a:t>2</a:t>
            </a:r>
            <a:r>
              <a:rPr lang="vi-VN" sz="2400" dirty="0">
                <a:latin typeface="+mj-lt"/>
              </a:rPr>
              <a:t> = 50m</a:t>
            </a:r>
          </a:p>
        </p:txBody>
      </p:sp>
      <p:sp>
        <p:nvSpPr>
          <p:cNvPr id="23" name="Hình chữ nhật 22"/>
          <p:cNvSpPr/>
          <p:nvPr/>
        </p:nvSpPr>
        <p:spPr>
          <a:xfrm>
            <a:off x="8296379" y="2804853"/>
            <a:ext cx="1356462" cy="461665"/>
          </a:xfrm>
          <a:prstGeom prst="rect">
            <a:avLst/>
          </a:prstGeom>
        </p:spPr>
        <p:txBody>
          <a:bodyPr wrap="none">
            <a:spAutoFit/>
          </a:bodyPr>
          <a:lstStyle/>
          <a:p>
            <a:r>
              <a:rPr lang="vi-VN" sz="2400" dirty="0" smtClean="0">
                <a:latin typeface="Times New Roman" panose="02020603050405020304" pitchFamily="18" charset="0"/>
                <a:cs typeface="Times New Roman" panose="02020603050405020304" pitchFamily="18" charset="0"/>
              </a:rPr>
              <a:t>R</a:t>
            </a:r>
            <a:r>
              <a:rPr lang="en-US" sz="2400" baseline="-25000" dirty="0" smtClean="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45</a:t>
            </a:r>
            <a:r>
              <a:rPr lang="el-GR" sz="2400" dirty="0" smtClean="0">
                <a:latin typeface="Times New Roman" panose="02020603050405020304" pitchFamily="18" charset="0"/>
                <a:cs typeface="Times New Roman" panose="02020603050405020304" pitchFamily="18" charset="0"/>
              </a:rPr>
              <a:t>Ω</a:t>
            </a:r>
            <a:endParaRPr lang="vi-VN" sz="2400" dirty="0">
              <a:latin typeface="Times New Roman" panose="02020603050405020304" pitchFamily="18" charset="0"/>
              <a:cs typeface="Times New Roman" panose="02020603050405020304" pitchFamily="18" charset="0"/>
            </a:endParaRPr>
          </a:p>
        </p:txBody>
      </p:sp>
      <p:sp>
        <p:nvSpPr>
          <p:cNvPr id="25" name="Hình chữ nhật 24"/>
          <p:cNvSpPr/>
          <p:nvPr/>
        </p:nvSpPr>
        <p:spPr>
          <a:xfrm>
            <a:off x="1507259" y="3357007"/>
            <a:ext cx="2117887" cy="461665"/>
          </a:xfrm>
          <a:prstGeom prst="rect">
            <a:avLst/>
          </a:prstGeom>
        </p:spPr>
        <p:txBody>
          <a:bodyPr wrap="none">
            <a:spAutoFit/>
          </a:bodyPr>
          <a:lstStyle/>
          <a:p>
            <a:r>
              <a:rPr lang="en-US" sz="2400" b="1" dirty="0" err="1" smtClean="0">
                <a:solidFill>
                  <a:srgbClr val="00B050"/>
                </a:solidFill>
                <a:latin typeface="Times New Roman" panose="02020603050405020304" pitchFamily="18" charset="0"/>
                <a:cs typeface="Times New Roman" panose="02020603050405020304" pitchFamily="18" charset="0"/>
              </a:rPr>
              <a:t>Lấy</a:t>
            </a:r>
            <a:r>
              <a:rPr lang="en-US" sz="2400" b="1" dirty="0" smtClean="0">
                <a:solidFill>
                  <a:srgbClr val="00B050"/>
                </a:solidFill>
                <a:latin typeface="Times New Roman" panose="02020603050405020304" pitchFamily="18" charset="0"/>
                <a:cs typeface="Times New Roman" panose="02020603050405020304" pitchFamily="18" charset="0"/>
              </a:rPr>
              <a:t> </a:t>
            </a:r>
            <a:r>
              <a:rPr lang="vi-VN" sz="2400" b="1" dirty="0" smtClean="0">
                <a:solidFill>
                  <a:srgbClr val="00B050"/>
                </a:solidFill>
                <a:latin typeface="Times New Roman" panose="02020603050405020304" pitchFamily="18" charset="0"/>
                <a:cs typeface="Times New Roman" panose="02020603050405020304" pitchFamily="18" charset="0"/>
              </a:rPr>
              <a:t>dây </a:t>
            </a:r>
            <a:r>
              <a:rPr lang="en-US" sz="2400" b="1" dirty="0" err="1" smtClean="0">
                <a:solidFill>
                  <a:srgbClr val="00B050"/>
                </a:solidFill>
                <a:latin typeface="Times New Roman" panose="02020603050405020304" pitchFamily="18" charset="0"/>
                <a:cs typeface="Times New Roman" panose="02020603050405020304" pitchFamily="18" charset="0"/>
              </a:rPr>
              <a:t>sắt</a:t>
            </a:r>
            <a:r>
              <a:rPr lang="en-US" sz="2400" b="1" dirty="0" smtClean="0">
                <a:solidFill>
                  <a:srgbClr val="00B050"/>
                </a:solidFill>
                <a:latin typeface="Times New Roman" panose="02020603050405020304" pitchFamily="18" charset="0"/>
                <a:cs typeface="Times New Roman" panose="02020603050405020304" pitchFamily="18" charset="0"/>
              </a:rPr>
              <a:t> 3:</a:t>
            </a:r>
            <a:r>
              <a:rPr lang="vi-VN" sz="2400" b="1" dirty="0" smtClean="0">
                <a:solidFill>
                  <a:srgbClr val="00B050"/>
                </a:solidFill>
                <a:latin typeface="Times New Roman" panose="02020603050405020304" pitchFamily="18" charset="0"/>
                <a:cs typeface="Times New Roman" panose="02020603050405020304" pitchFamily="18" charset="0"/>
              </a:rPr>
              <a:t> </a:t>
            </a:r>
            <a:endParaRPr lang="vi-VN" sz="2400" b="1" dirty="0">
              <a:solidFill>
                <a:srgbClr val="00B050"/>
              </a:solidFill>
              <a:latin typeface="Times New Roman" panose="02020603050405020304" pitchFamily="18" charset="0"/>
              <a:cs typeface="Times New Roman" panose="02020603050405020304" pitchFamily="18" charset="0"/>
            </a:endParaRPr>
          </a:p>
        </p:txBody>
      </p:sp>
      <p:sp>
        <p:nvSpPr>
          <p:cNvPr id="26" name="Hình chữ nhật 25"/>
          <p:cNvSpPr/>
          <p:nvPr/>
        </p:nvSpPr>
        <p:spPr>
          <a:xfrm>
            <a:off x="3536063" y="3405126"/>
            <a:ext cx="1265090" cy="461665"/>
          </a:xfrm>
          <a:prstGeom prst="rect">
            <a:avLst/>
          </a:prstGeom>
        </p:spPr>
        <p:txBody>
          <a:bodyPr wrap="none">
            <a:spAutoFit/>
          </a:bodyPr>
          <a:lstStyle/>
          <a:p>
            <a:r>
              <a:rPr lang="vi-VN" sz="2400" b="1" dirty="0" smtClean="0">
                <a:solidFill>
                  <a:srgbClr val="00B050"/>
                </a:solidFill>
                <a:latin typeface="Times New Roman" panose="02020603050405020304" pitchFamily="18" charset="0"/>
                <a:cs typeface="Times New Roman" panose="02020603050405020304" pitchFamily="18" charset="0"/>
              </a:rPr>
              <a:t>l</a:t>
            </a:r>
            <a:r>
              <a:rPr lang="en-US" sz="2400" b="1" baseline="-25000" dirty="0" smtClean="0">
                <a:solidFill>
                  <a:srgbClr val="00B050"/>
                </a:solidFill>
                <a:latin typeface="Times New Roman" panose="02020603050405020304" pitchFamily="18" charset="0"/>
                <a:cs typeface="Times New Roman" panose="02020603050405020304" pitchFamily="18" charset="0"/>
              </a:rPr>
              <a:t>3</a:t>
            </a:r>
            <a:r>
              <a:rPr lang="vi-VN" sz="2400" b="1" dirty="0">
                <a:solidFill>
                  <a:srgbClr val="00B050"/>
                </a:solidFill>
                <a:latin typeface="Times New Roman" panose="02020603050405020304" pitchFamily="18" charset="0"/>
                <a:cs typeface="Times New Roman" panose="02020603050405020304" pitchFamily="18" charset="0"/>
              </a:rPr>
              <a:t> = </a:t>
            </a:r>
            <a:r>
              <a:rPr lang="en-US" sz="2400" b="1" dirty="0" smtClean="0">
                <a:solidFill>
                  <a:srgbClr val="00B050"/>
                </a:solidFill>
                <a:latin typeface="Times New Roman" panose="02020603050405020304" pitchFamily="18" charset="0"/>
                <a:cs typeface="Times New Roman" panose="02020603050405020304" pitchFamily="18" charset="0"/>
              </a:rPr>
              <a:t>5</a:t>
            </a:r>
            <a:r>
              <a:rPr lang="vi-VN" sz="2400" b="1" dirty="0" smtClean="0">
                <a:solidFill>
                  <a:srgbClr val="00B050"/>
                </a:solidFill>
                <a:latin typeface="Times New Roman" panose="02020603050405020304" pitchFamily="18" charset="0"/>
                <a:cs typeface="Times New Roman" panose="02020603050405020304" pitchFamily="18" charset="0"/>
              </a:rPr>
              <a:t>0m</a:t>
            </a:r>
            <a:endParaRPr lang="vi-VN" sz="2400" b="1" dirty="0">
              <a:solidFill>
                <a:srgbClr val="00B050"/>
              </a:solidFill>
              <a:latin typeface="Times New Roman" panose="02020603050405020304" pitchFamily="18" charset="0"/>
              <a:cs typeface="Times New Roman" panose="02020603050405020304" pitchFamily="18" charset="0"/>
            </a:endParaRPr>
          </a:p>
        </p:txBody>
      </p:sp>
      <p:sp>
        <p:nvSpPr>
          <p:cNvPr id="27" name="Hình chữ nhật 26"/>
          <p:cNvSpPr/>
          <p:nvPr/>
        </p:nvSpPr>
        <p:spPr>
          <a:xfrm>
            <a:off x="5913631" y="3357007"/>
            <a:ext cx="1787669" cy="461665"/>
          </a:xfrm>
          <a:prstGeom prst="rect">
            <a:avLst/>
          </a:prstGeom>
        </p:spPr>
        <p:txBody>
          <a:bodyPr wrap="none">
            <a:spAutoFit/>
          </a:bodyPr>
          <a:lstStyle/>
          <a:p>
            <a:r>
              <a:rPr lang="vi-VN" sz="2400" b="1" dirty="0" smtClean="0">
                <a:solidFill>
                  <a:srgbClr val="00B050"/>
                </a:solidFill>
                <a:latin typeface="Times New Roman" panose="02020603050405020304" pitchFamily="18" charset="0"/>
                <a:cs typeface="Times New Roman" panose="02020603050405020304" pitchFamily="18" charset="0"/>
              </a:rPr>
              <a:t>S</a:t>
            </a:r>
            <a:r>
              <a:rPr lang="en-US" sz="2400" b="1" baseline="-25000" dirty="0" smtClean="0">
                <a:solidFill>
                  <a:srgbClr val="00B050"/>
                </a:solidFill>
                <a:latin typeface="Times New Roman" panose="02020603050405020304" pitchFamily="18" charset="0"/>
                <a:cs typeface="Times New Roman" panose="02020603050405020304" pitchFamily="18" charset="0"/>
              </a:rPr>
              <a:t>3</a:t>
            </a:r>
            <a:r>
              <a:rPr lang="vi-VN" sz="2400" b="1" dirty="0">
                <a:solidFill>
                  <a:srgbClr val="00B050"/>
                </a:solidFill>
                <a:latin typeface="Times New Roman" panose="02020603050405020304" pitchFamily="18" charset="0"/>
                <a:cs typeface="Times New Roman" panose="02020603050405020304" pitchFamily="18" charset="0"/>
              </a:rPr>
              <a:t> = </a:t>
            </a:r>
            <a:r>
              <a:rPr lang="vi-VN" sz="2400" b="1" dirty="0" smtClean="0">
                <a:solidFill>
                  <a:srgbClr val="00B050"/>
                </a:solidFill>
                <a:latin typeface="Times New Roman" panose="02020603050405020304" pitchFamily="18" charset="0"/>
                <a:cs typeface="Times New Roman" panose="02020603050405020304" pitchFamily="18" charset="0"/>
              </a:rPr>
              <a:t>0,</a:t>
            </a:r>
            <a:r>
              <a:rPr lang="en-US" sz="2400" b="1" dirty="0" smtClean="0">
                <a:solidFill>
                  <a:srgbClr val="00B050"/>
                </a:solidFill>
                <a:latin typeface="Times New Roman" panose="02020603050405020304" pitchFamily="18" charset="0"/>
                <a:cs typeface="Times New Roman" panose="02020603050405020304" pitchFamily="18" charset="0"/>
              </a:rPr>
              <a:t>2</a:t>
            </a:r>
            <a:r>
              <a:rPr lang="vi-VN" sz="2400" b="1" dirty="0" smtClean="0">
                <a:solidFill>
                  <a:srgbClr val="00B050"/>
                </a:solidFill>
                <a:latin typeface="Times New Roman" panose="02020603050405020304" pitchFamily="18" charset="0"/>
                <a:cs typeface="Times New Roman" panose="02020603050405020304" pitchFamily="18" charset="0"/>
              </a:rPr>
              <a:t>mm</a:t>
            </a:r>
            <a:r>
              <a:rPr lang="vi-VN" sz="2400" b="1" baseline="30000" dirty="0" smtClean="0">
                <a:solidFill>
                  <a:srgbClr val="00B050"/>
                </a:solidFill>
                <a:latin typeface="Times New Roman" panose="02020603050405020304" pitchFamily="18" charset="0"/>
                <a:cs typeface="Times New Roman" panose="02020603050405020304" pitchFamily="18" charset="0"/>
              </a:rPr>
              <a:t>2</a:t>
            </a:r>
            <a:endParaRPr lang="vi-VN" sz="2400" b="1" dirty="0">
              <a:solidFill>
                <a:srgbClr val="00B050"/>
              </a:solidFill>
              <a:latin typeface="Times New Roman" panose="02020603050405020304" pitchFamily="18" charset="0"/>
              <a:cs typeface="Times New Roman" panose="02020603050405020304" pitchFamily="18" charset="0"/>
            </a:endParaRPr>
          </a:p>
        </p:txBody>
      </p:sp>
      <p:sp>
        <p:nvSpPr>
          <p:cNvPr id="28" name="Hình chữ nhật 27"/>
          <p:cNvSpPr/>
          <p:nvPr/>
        </p:nvSpPr>
        <p:spPr>
          <a:xfrm>
            <a:off x="762000" y="4971717"/>
            <a:ext cx="10177822" cy="461665"/>
          </a:xfrm>
          <a:prstGeom prst="rect">
            <a:avLst/>
          </a:prstGeom>
        </p:spPr>
        <p:txBody>
          <a:bodyPr wrap="square">
            <a:spAutoFit/>
          </a:bodyPr>
          <a:lstStyle/>
          <a:p>
            <a:pPr algn="just"/>
            <a:r>
              <a:rPr lang="vi-VN" sz="2400" b="1" dirty="0" err="1" smtClean="0">
                <a:solidFill>
                  <a:srgbClr val="00B050"/>
                </a:solidFill>
                <a:latin typeface="Times New Roman" panose="02020603050405020304" pitchFamily="18" charset="0"/>
                <a:cs typeface="Times New Roman" panose="02020603050405020304" pitchFamily="18" charset="0"/>
              </a:rPr>
              <a:t>Vì</a:t>
            </a:r>
            <a:r>
              <a:rPr lang="vi-VN"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2 </a:t>
            </a:r>
            <a:r>
              <a:rPr lang="en-US" sz="2400" b="1" dirty="0" err="1" smtClean="0">
                <a:solidFill>
                  <a:srgbClr val="00B050"/>
                </a:solidFill>
                <a:latin typeface="Times New Roman" panose="02020603050405020304" pitchFamily="18" charset="0"/>
                <a:cs typeface="Times New Roman" panose="02020603050405020304" pitchFamily="18" charset="0"/>
              </a:rPr>
              <a:t>và</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3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dây</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smtClean="0">
                <a:solidFill>
                  <a:srgbClr val="00B050"/>
                </a:solidFill>
                <a:latin typeface="Times New Roman" panose="02020603050405020304" pitchFamily="18" charset="0"/>
                <a:cs typeface="Times New Roman" panose="02020603050405020304" pitchFamily="18" charset="0"/>
              </a:rPr>
              <a:t>constantan,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chiều</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dài</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nên</a:t>
            </a:r>
            <a:r>
              <a:rPr lang="en-US" sz="2400" b="1" dirty="0" smtClean="0">
                <a:solidFill>
                  <a:srgbClr val="00B050"/>
                </a:solidFill>
                <a:latin typeface="Times New Roman" panose="02020603050405020304" pitchFamily="18" charset="0"/>
                <a:cs typeface="Times New Roman" panose="02020603050405020304" pitchFamily="18" charset="0"/>
              </a:rPr>
              <a:t> ta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a:t>
            </a:r>
            <a:endParaRPr lang="en-US" sz="2400" b="1" dirty="0">
              <a:solidFill>
                <a:srgbClr val="00B05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9" name="Hình chữ nhật 28"/>
              <p:cNvSpPr/>
              <p:nvPr/>
            </p:nvSpPr>
            <p:spPr>
              <a:xfrm>
                <a:off x="848118" y="5336863"/>
                <a:ext cx="1643269" cy="871842"/>
              </a:xfrm>
              <a:prstGeom prst="rect">
                <a:avLst/>
              </a:prstGeom>
            </p:spPr>
            <p:txBody>
              <a:bodyPr wrap="square">
                <a:spAutoFit/>
              </a:bodyPr>
              <a:lstStyle/>
              <a:p>
                <a:pPr algn="just"/>
                <a14:m>
                  <m:oMath xmlns:m="http://schemas.openxmlformats.org/officeDocument/2006/math">
                    <m:f>
                      <m:fPr>
                        <m:ctrlPr>
                          <a:rPr lang="en-US" sz="3200" b="1" i="1" smtClean="0">
                            <a:solidFill>
                              <a:srgbClr val="FF0000"/>
                            </a:solidFill>
                            <a:latin typeface="Cambria Math" panose="02040503050406030204" pitchFamily="18" charset="0"/>
                            <a:cs typeface="Times New Roman" panose="02020603050405020304" pitchFamily="18" charset="0"/>
                          </a:rPr>
                        </m:ctrlPr>
                      </m:fPr>
                      <m:num>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FF0000"/>
                            </a:solidFill>
                            <a:latin typeface="Cambria Math" panose="02040503050406030204" pitchFamily="18" charset="0"/>
                            <a:cs typeface="Times New Roman" panose="02020603050405020304" pitchFamily="18" charset="0"/>
                          </a:rPr>
                        </m:ctrlPr>
                      </m:fPr>
                      <m:num>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num>
                      <m:den>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29" name="Hình chữ nhật 28"/>
              <p:cNvSpPr>
                <a:spLocks noRot="1" noChangeAspect="1" noMove="1" noResize="1" noEditPoints="1" noAdjustHandles="1" noChangeArrowheads="1" noChangeShapeType="1" noTextEdit="1"/>
              </p:cNvSpPr>
              <p:nvPr/>
            </p:nvSpPr>
            <p:spPr>
              <a:xfrm>
                <a:off x="848118" y="5336863"/>
                <a:ext cx="1643269" cy="871842"/>
              </a:xfrm>
              <a:prstGeom prst="rect">
                <a:avLst/>
              </a:prstGeom>
              <a:blipFill rotWithShape="0">
                <a:blip r:embed="rId4"/>
                <a:stretch>
                  <a:fillRect b="-699"/>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0" name="Hình chữ nhật 29"/>
              <p:cNvSpPr/>
              <p:nvPr/>
            </p:nvSpPr>
            <p:spPr>
              <a:xfrm>
                <a:off x="2267503" y="5391393"/>
                <a:ext cx="1828386" cy="766044"/>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𝟒𝟓</m:t>
                        </m:r>
                      </m:num>
                      <m:den>
                        <m:r>
                          <a:rPr lang="en-US" sz="2800" b="1" i="1" smtClean="0">
                            <a:solidFill>
                              <a:srgbClr val="00B050"/>
                            </a:solidFill>
                            <a:latin typeface="Cambria Math" panose="02040503050406030204" pitchFamily="18" charset="0"/>
                            <a:cs typeface="Times New Roman" panose="02020603050405020304" pitchFamily="18" charset="0"/>
                          </a:rPr>
                          <m:t>𝟑𝟎</m:t>
                        </m:r>
                      </m:den>
                    </m:f>
                    <m:r>
                      <m:rPr>
                        <m:nor/>
                      </m:rPr>
                      <a:rPr lang="en-US" sz="2800" b="1" dirty="0">
                        <a:solidFill>
                          <a:srgbClr val="00B050"/>
                        </a:solidFill>
                        <a:latin typeface="Times New Roman" panose="02020603050405020304" pitchFamily="18" charset="0"/>
                        <a:cs typeface="Times New Roman" panose="02020603050405020304" pitchFamily="18" charset="0"/>
                      </a:rPr>
                      <m:t> = </m:t>
                    </m:r>
                    <m:f>
                      <m:fPr>
                        <m:ctrlPr>
                          <a:rPr lang="en-US" sz="2800" b="1" i="1">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𝟎</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𝟐</m:t>
                        </m:r>
                      </m:num>
                      <m:den>
                        <m:sSub>
                          <m:sSubPr>
                            <m:ctrlPr>
                              <a:rPr lang="en-US" sz="2800" b="1" i="1">
                                <a:solidFill>
                                  <a:srgbClr val="00B050"/>
                                </a:solidFill>
                                <a:latin typeface="Cambria Math" panose="02040503050406030204" pitchFamily="18" charset="0"/>
                                <a:cs typeface="Times New Roman" panose="02020603050405020304" pitchFamily="18" charset="0"/>
                              </a:rPr>
                            </m:ctrlPr>
                          </m:sSubPr>
                          <m:e>
                            <m:r>
                              <a:rPr lang="en-US" sz="2800" b="1" i="1" smtClean="0">
                                <a:solidFill>
                                  <a:srgbClr val="00B050"/>
                                </a:solidFill>
                                <a:latin typeface="Cambria Math" panose="02040503050406030204" pitchFamily="18" charset="0"/>
                                <a:cs typeface="Times New Roman" panose="02020603050405020304" pitchFamily="18" charset="0"/>
                              </a:rPr>
                              <m:t>𝑺</m:t>
                            </m:r>
                          </m:e>
                          <m:sub>
                            <m:r>
                              <a:rPr lang="en-US" sz="2800" b="1" i="1">
                                <a:solidFill>
                                  <a:srgbClr val="00B050"/>
                                </a:solidFill>
                                <a:latin typeface="Cambria Math" panose="02040503050406030204" pitchFamily="18" charset="0"/>
                                <a:cs typeface="Times New Roman" panose="02020603050405020304" pitchFamily="18" charset="0"/>
                              </a:rPr>
                              <m:t>𝟐</m:t>
                            </m:r>
                          </m:sub>
                        </m:sSub>
                      </m:den>
                    </m:f>
                  </m:oMath>
                </a14:m>
                <a:endParaRPr lang="vi-VN" sz="28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30" name="Hình chữ nhật 29"/>
              <p:cNvSpPr>
                <a:spLocks noRot="1" noChangeAspect="1" noMove="1" noResize="1" noEditPoints="1" noAdjustHandles="1" noChangeArrowheads="1" noChangeShapeType="1" noTextEdit="1"/>
              </p:cNvSpPr>
              <p:nvPr/>
            </p:nvSpPr>
            <p:spPr>
              <a:xfrm>
                <a:off x="2267503" y="5391393"/>
                <a:ext cx="1828386" cy="766044"/>
              </a:xfrm>
              <a:prstGeom prst="rect">
                <a:avLst/>
              </a:prstGeom>
              <a:blipFill rotWithShape="0">
                <a:blip r:embed="rId5"/>
                <a:stretch>
                  <a:fillRect l="-7000" b="-2381"/>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1" name="Hình chữ nhật 30"/>
              <p:cNvSpPr/>
              <p:nvPr/>
            </p:nvSpPr>
            <p:spPr>
              <a:xfrm>
                <a:off x="4452282" y="5488081"/>
                <a:ext cx="3249017" cy="461665"/>
              </a:xfrm>
              <a:prstGeom prst="rect">
                <a:avLst/>
              </a:prstGeom>
            </p:spPr>
            <p:txBody>
              <a:bodyPr wrap="square">
                <a:spAutoFit/>
              </a:bodyPr>
              <a:lstStyle/>
              <a:p>
                <a:r>
                  <a:rPr lang="en-US" sz="2400" b="1" dirty="0" smtClean="0">
                    <a:solidFill>
                      <a:srgbClr val="00B050"/>
                    </a:solidFill>
                    <a:latin typeface="Times New Roman" panose="02020603050405020304" pitchFamily="18" charset="0"/>
                    <a:cs typeface="Times New Roman" panose="02020603050405020304" pitchFamily="18" charset="0"/>
                  </a:rPr>
                  <a:t>↔ S</a:t>
                </a:r>
                <a:r>
                  <a:rPr lang="en-US" sz="2400" b="1" baseline="-25000" dirty="0" smtClean="0">
                    <a:solidFill>
                      <a:srgbClr val="00B050"/>
                    </a:solidFill>
                    <a:latin typeface="Times New Roman" panose="02020603050405020304" pitchFamily="18" charset="0"/>
                    <a:cs typeface="Times New Roman" panose="02020603050405020304" pitchFamily="18" charset="0"/>
                  </a:rPr>
                  <a:t>2</a:t>
                </a:r>
                <a14:m>
                  <m:oMath xmlns:m="http://schemas.openxmlformats.org/officeDocument/2006/math">
                    <m:r>
                      <a:rPr lang="en-US" sz="2400" i="1" smtClean="0">
                        <a:solidFill>
                          <a:srgbClr val="92D050"/>
                        </a:solidFill>
                        <a:latin typeface="Cambria Math" panose="02040503050406030204" pitchFamily="18" charset="0"/>
                      </a:rPr>
                      <m:t>≈</m:t>
                    </m:r>
                  </m:oMath>
                </a14:m>
                <a:r>
                  <a:rPr lang="en-US" sz="2400" b="1" dirty="0" smtClean="0">
                    <a:solidFill>
                      <a:srgbClr val="00B050"/>
                    </a:solidFill>
                    <a:latin typeface="Times New Roman" panose="02020603050405020304" pitchFamily="18" charset="0"/>
                    <a:cs typeface="Times New Roman" panose="02020603050405020304" pitchFamily="18" charset="0"/>
                  </a:rPr>
                  <a:t> 0,13 (</a:t>
                </a:r>
                <a:r>
                  <a:rPr lang="vi-VN" sz="2400" dirty="0" smtClean="0">
                    <a:solidFill>
                      <a:srgbClr val="00B050"/>
                    </a:solidFill>
                    <a:latin typeface="Times New Roman" panose="02020603050405020304" pitchFamily="18" charset="0"/>
                    <a:cs typeface="Times New Roman" panose="02020603050405020304" pitchFamily="18" charset="0"/>
                  </a:rPr>
                  <a:t>mm</a:t>
                </a:r>
                <a:r>
                  <a:rPr lang="vi-VN" sz="2400" baseline="30000" dirty="0" smtClean="0">
                    <a:solidFill>
                      <a:srgbClr val="00B050"/>
                    </a:solidFill>
                    <a:latin typeface="Times New Roman" panose="02020603050405020304" pitchFamily="18" charset="0"/>
                    <a:cs typeface="Times New Roman" panose="02020603050405020304" pitchFamily="18" charset="0"/>
                  </a:rPr>
                  <a:t>2</a:t>
                </a:r>
                <a:r>
                  <a:rPr lang="en-US" sz="2400" b="1" dirty="0" smtClean="0">
                    <a:solidFill>
                      <a:srgbClr val="00B050"/>
                    </a:solidFill>
                    <a:latin typeface="Times New Roman" panose="02020603050405020304" pitchFamily="18" charset="0"/>
                    <a:cs typeface="Times New Roman" panose="02020603050405020304" pitchFamily="18" charset="0"/>
                  </a:rPr>
                  <a:t>)</a:t>
                </a:r>
                <a:endParaRPr lang="vi-VN" sz="2400" b="1" dirty="0">
                  <a:solidFill>
                    <a:srgbClr val="00B050"/>
                  </a:solidFill>
                </a:endParaRPr>
              </a:p>
            </p:txBody>
          </p:sp>
        </mc:Choice>
        <mc:Fallback xmlns="">
          <p:sp>
            <p:nvSpPr>
              <p:cNvPr id="31" name="Hình chữ nhật 30"/>
              <p:cNvSpPr>
                <a:spLocks noRot="1" noChangeAspect="1" noMove="1" noResize="1" noEditPoints="1" noAdjustHandles="1" noChangeArrowheads="1" noChangeShapeType="1" noTextEdit="1"/>
              </p:cNvSpPr>
              <p:nvPr/>
            </p:nvSpPr>
            <p:spPr>
              <a:xfrm>
                <a:off x="4452282" y="5488081"/>
                <a:ext cx="3249017" cy="461665"/>
              </a:xfrm>
              <a:prstGeom prst="rect">
                <a:avLst/>
              </a:prstGeom>
              <a:blipFill rotWithShape="0">
                <a:blip r:embed="rId6"/>
                <a:stretch>
                  <a:fillRect l="-2814" t="-10526" b="-28947"/>
                </a:stretch>
              </a:blipFill>
            </p:spPr>
            <p:txBody>
              <a:bodyPr/>
              <a:lstStyle/>
              <a:p>
                <a:r>
                  <a:rPr lang="vi-VN">
                    <a:noFill/>
                  </a:rPr>
                  <a:t> </a:t>
                </a:r>
              </a:p>
            </p:txBody>
          </p:sp>
        </mc:Fallback>
      </mc:AlternateContent>
      <p:sp>
        <p:nvSpPr>
          <p:cNvPr id="32" name="Hình chữ nhật 31"/>
          <p:cNvSpPr/>
          <p:nvPr/>
        </p:nvSpPr>
        <p:spPr>
          <a:xfrm>
            <a:off x="781802" y="6208705"/>
            <a:ext cx="10177822" cy="461665"/>
          </a:xfrm>
          <a:prstGeom prst="rect">
            <a:avLst/>
          </a:prstGeom>
        </p:spPr>
        <p:txBody>
          <a:bodyPr wrap="square">
            <a:spAutoFit/>
          </a:bodyPr>
          <a:lstStyle/>
          <a:p>
            <a:pPr algn="just"/>
            <a:r>
              <a:rPr lang="en-US" sz="2400" b="1" dirty="0" err="1" smtClean="0">
                <a:solidFill>
                  <a:srgbClr val="00B050"/>
                </a:solidFill>
                <a:latin typeface="Times New Roman" panose="02020603050405020304" pitchFamily="18" charset="0"/>
                <a:cs typeface="Times New Roman" panose="02020603050405020304" pitchFamily="18" charset="0"/>
              </a:rPr>
              <a:t>Vậy</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sắt</a:t>
            </a:r>
            <a:r>
              <a:rPr lang="en-US" sz="2400" b="1" dirty="0" smtClean="0">
                <a:solidFill>
                  <a:srgbClr val="00B050"/>
                </a:solidFill>
                <a:latin typeface="Times New Roman" panose="02020603050405020304" pitchFamily="18" charset="0"/>
                <a:cs typeface="Times New Roman" panose="02020603050405020304" pitchFamily="18" charset="0"/>
              </a:rPr>
              <a:t> 2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tiết</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diện</a:t>
            </a:r>
            <a:r>
              <a:rPr lang="en-US" sz="2400" b="1" dirty="0">
                <a:solidFill>
                  <a:srgbClr val="00B050"/>
                </a:solidFill>
                <a:latin typeface="Times New Roman" panose="02020603050405020304" pitchFamily="18" charset="0"/>
                <a:cs typeface="Times New Roman" panose="02020603050405020304" pitchFamily="18" charset="0"/>
              </a:rPr>
              <a:t>: S</a:t>
            </a:r>
            <a:r>
              <a:rPr lang="en-US" sz="2400" b="1" baseline="-25000" dirty="0">
                <a:solidFill>
                  <a:srgbClr val="00B050"/>
                </a:solidFill>
                <a:latin typeface="Times New Roman" panose="02020603050405020304" pitchFamily="18" charset="0"/>
                <a:cs typeface="Times New Roman" panose="02020603050405020304" pitchFamily="18" charset="0"/>
              </a:rPr>
              <a:t>2</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smtClean="0">
                <a:solidFill>
                  <a:srgbClr val="00B050"/>
                </a:solidFill>
                <a:latin typeface="Times New Roman" panose="02020603050405020304" pitchFamily="18" charset="0"/>
                <a:cs typeface="Times New Roman" panose="02020603050405020304" pitchFamily="18" charset="0"/>
              </a:rPr>
              <a:t>0,13 </a:t>
            </a:r>
            <a:r>
              <a:rPr lang="vi-VN" sz="2400" dirty="0" smtClean="0">
                <a:solidFill>
                  <a:srgbClr val="00B050"/>
                </a:solidFill>
                <a:latin typeface="Times New Roman" panose="02020603050405020304" pitchFamily="18" charset="0"/>
                <a:cs typeface="Times New Roman" panose="02020603050405020304" pitchFamily="18" charset="0"/>
              </a:rPr>
              <a:t>mm</a:t>
            </a:r>
            <a:r>
              <a:rPr lang="vi-VN" sz="2400" baseline="30000" dirty="0" smtClean="0">
                <a:solidFill>
                  <a:srgbClr val="00B050"/>
                </a:solidFill>
                <a:latin typeface="Times New Roman" panose="02020603050405020304" pitchFamily="18" charset="0"/>
                <a:cs typeface="Times New Roman" panose="02020603050405020304" pitchFamily="18" charset="0"/>
              </a:rPr>
              <a:t>2</a:t>
            </a:r>
            <a:endParaRPr lang="vi-VN" sz="2400" b="1" dirty="0">
              <a:solidFill>
                <a:srgbClr val="00B050"/>
              </a:solidFill>
            </a:endParaRPr>
          </a:p>
        </p:txBody>
      </p:sp>
      <p:sp>
        <p:nvSpPr>
          <p:cNvPr id="6" name="Nút Hành động: Kết thúc 5">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394965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fade">
                                      <p:cBhvr>
                                        <p:cTn id="23" dur="500"/>
                                        <p:tgtEl>
                                          <p:spTgt spid="2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fade">
                                      <p:cBhvr>
                                        <p:cTn id="38" dur="500"/>
                                        <p:tgtEl>
                                          <p:spTgt spid="21"/>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barn(inVertical)">
                                      <p:cBhvr>
                                        <p:cTn id="43" dur="500"/>
                                        <p:tgtEl>
                                          <p:spTgt spid="7"/>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25"/>
                                        </p:tgtEl>
                                        <p:attrNameLst>
                                          <p:attrName>style.visibility</p:attrName>
                                        </p:attrNameLst>
                                      </p:cBhvr>
                                      <p:to>
                                        <p:strVal val="visible"/>
                                      </p:to>
                                    </p:set>
                                    <p:animEffect transition="in" filter="fade">
                                      <p:cBhvr>
                                        <p:cTn id="48" dur="500"/>
                                        <p:tgtEl>
                                          <p:spTgt spid="25"/>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3"/>
                                        </p:tgtEl>
                                        <p:attrNameLst>
                                          <p:attrName>style.visibility</p:attrName>
                                        </p:attrNameLst>
                                      </p:cBhvr>
                                      <p:to>
                                        <p:strVal val="visible"/>
                                      </p:to>
                                    </p:set>
                                    <p:animEffect transition="in" filter="barn(inVertical)">
                                      <p:cBhvr>
                                        <p:cTn id="61" dur="500"/>
                                        <p:tgtEl>
                                          <p:spTgt spid="3"/>
                                        </p:tgtEl>
                                      </p:cBhvr>
                                    </p:animEffect>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barn(inVertical)">
                                      <p:cBhvr>
                                        <p:cTn id="66" dur="500"/>
                                        <p:tgtEl>
                                          <p:spTgt spid="11"/>
                                        </p:tgtEl>
                                      </p:cBhvr>
                                    </p:animEffect>
                                  </p:childTnLst>
                                </p:cTn>
                              </p:par>
                            </p:childTnLst>
                          </p:cTn>
                        </p:par>
                      </p:childTnLst>
                    </p:cTn>
                  </p:par>
                  <p:par>
                    <p:cTn id="67" fill="hold">
                      <p:stCondLst>
                        <p:cond delay="indefinite"/>
                      </p:stCondLst>
                      <p:childTnLst>
                        <p:par>
                          <p:cTn id="68" fill="hold">
                            <p:stCondLst>
                              <p:cond delay="0"/>
                            </p:stCondLst>
                            <p:childTnLst>
                              <p:par>
                                <p:cTn id="69" presetID="16" presetClass="entr" presetSubtype="21" fill="hold" grpId="0" nodeType="clickEffect">
                                  <p:stCondLst>
                                    <p:cond delay="0"/>
                                  </p:stCondLst>
                                  <p:childTnLst>
                                    <p:set>
                                      <p:cBhvr>
                                        <p:cTn id="70" dur="1" fill="hold">
                                          <p:stCondLst>
                                            <p:cond delay="0"/>
                                          </p:stCondLst>
                                        </p:cTn>
                                        <p:tgtEl>
                                          <p:spTgt spid="12"/>
                                        </p:tgtEl>
                                        <p:attrNameLst>
                                          <p:attrName>style.visibility</p:attrName>
                                        </p:attrNameLst>
                                      </p:cBhvr>
                                      <p:to>
                                        <p:strVal val="visible"/>
                                      </p:to>
                                    </p:set>
                                    <p:animEffect transition="in" filter="barn(inVertical)">
                                      <p:cBhvr>
                                        <p:cTn id="71" dur="500"/>
                                        <p:tgtEl>
                                          <p:spTgt spid="12"/>
                                        </p:tgtEl>
                                      </p:cBhvr>
                                    </p:animEffect>
                                  </p:childTnLst>
                                </p:cTn>
                              </p:par>
                            </p:childTnLst>
                          </p:cTn>
                        </p:par>
                      </p:childTnLst>
                    </p:cTn>
                  </p:par>
                  <p:par>
                    <p:cTn id="72" fill="hold">
                      <p:stCondLst>
                        <p:cond delay="indefinite"/>
                      </p:stCondLst>
                      <p:childTnLst>
                        <p:par>
                          <p:cTn id="73" fill="hold">
                            <p:stCondLst>
                              <p:cond delay="0"/>
                            </p:stCondLst>
                            <p:childTnLst>
                              <p:par>
                                <p:cTn id="74" presetID="16" presetClass="entr" presetSubtype="21" fill="hold" grpId="0" nodeType="clickEffect">
                                  <p:stCondLst>
                                    <p:cond delay="0"/>
                                  </p:stCondLst>
                                  <p:childTnLst>
                                    <p:set>
                                      <p:cBhvr>
                                        <p:cTn id="75" dur="1" fill="hold">
                                          <p:stCondLst>
                                            <p:cond delay="0"/>
                                          </p:stCondLst>
                                        </p:cTn>
                                        <p:tgtEl>
                                          <p:spTgt spid="14"/>
                                        </p:tgtEl>
                                        <p:attrNameLst>
                                          <p:attrName>style.visibility</p:attrName>
                                        </p:attrNameLst>
                                      </p:cBhvr>
                                      <p:to>
                                        <p:strVal val="visible"/>
                                      </p:to>
                                    </p:set>
                                    <p:animEffect transition="in" filter="barn(inVertical)">
                                      <p:cBhvr>
                                        <p:cTn id="76" dur="500"/>
                                        <p:tgtEl>
                                          <p:spTgt spid="14"/>
                                        </p:tgtEl>
                                      </p:cBhvr>
                                    </p:animEffect>
                                  </p:childTnLst>
                                </p:cTn>
                              </p:par>
                            </p:childTnLst>
                          </p:cTn>
                        </p:par>
                      </p:childTnLst>
                    </p:cTn>
                  </p:par>
                  <p:par>
                    <p:cTn id="77" fill="hold">
                      <p:stCondLst>
                        <p:cond delay="indefinite"/>
                      </p:stCondLst>
                      <p:childTnLst>
                        <p:par>
                          <p:cTn id="78" fill="hold">
                            <p:stCondLst>
                              <p:cond delay="0"/>
                            </p:stCondLst>
                            <p:childTnLst>
                              <p:par>
                                <p:cTn id="79" presetID="16" presetClass="entr" presetSubtype="21" fill="hold" grpId="0" nodeType="clickEffect">
                                  <p:stCondLst>
                                    <p:cond delay="0"/>
                                  </p:stCondLst>
                                  <p:childTnLst>
                                    <p:set>
                                      <p:cBhvr>
                                        <p:cTn id="80" dur="1" fill="hold">
                                          <p:stCondLst>
                                            <p:cond delay="0"/>
                                          </p:stCondLst>
                                        </p:cTn>
                                        <p:tgtEl>
                                          <p:spTgt spid="28"/>
                                        </p:tgtEl>
                                        <p:attrNameLst>
                                          <p:attrName>style.visibility</p:attrName>
                                        </p:attrNameLst>
                                      </p:cBhvr>
                                      <p:to>
                                        <p:strVal val="visible"/>
                                      </p:to>
                                    </p:set>
                                    <p:animEffect transition="in" filter="barn(inVertical)">
                                      <p:cBhvr>
                                        <p:cTn id="81" dur="500"/>
                                        <p:tgtEl>
                                          <p:spTgt spid="28"/>
                                        </p:tgtEl>
                                      </p:cBhvr>
                                    </p:animEffect>
                                  </p:childTnLst>
                                </p:cTn>
                              </p:par>
                            </p:childTnLst>
                          </p:cTn>
                        </p:par>
                      </p:childTnLst>
                    </p:cTn>
                  </p:par>
                  <p:par>
                    <p:cTn id="82" fill="hold">
                      <p:stCondLst>
                        <p:cond delay="indefinite"/>
                      </p:stCondLst>
                      <p:childTnLst>
                        <p:par>
                          <p:cTn id="83" fill="hold">
                            <p:stCondLst>
                              <p:cond delay="0"/>
                            </p:stCondLst>
                            <p:childTnLst>
                              <p:par>
                                <p:cTn id="84" presetID="16" presetClass="entr" presetSubtype="21" fill="hold" grpId="0" nodeType="clickEffect">
                                  <p:stCondLst>
                                    <p:cond delay="0"/>
                                  </p:stCondLst>
                                  <p:childTnLst>
                                    <p:set>
                                      <p:cBhvr>
                                        <p:cTn id="85" dur="1" fill="hold">
                                          <p:stCondLst>
                                            <p:cond delay="0"/>
                                          </p:stCondLst>
                                        </p:cTn>
                                        <p:tgtEl>
                                          <p:spTgt spid="29"/>
                                        </p:tgtEl>
                                        <p:attrNameLst>
                                          <p:attrName>style.visibility</p:attrName>
                                        </p:attrNameLst>
                                      </p:cBhvr>
                                      <p:to>
                                        <p:strVal val="visible"/>
                                      </p:to>
                                    </p:set>
                                    <p:animEffect transition="in" filter="barn(inVertical)">
                                      <p:cBhvr>
                                        <p:cTn id="86" dur="500"/>
                                        <p:tgtEl>
                                          <p:spTgt spid="29"/>
                                        </p:tgtEl>
                                      </p:cBhvr>
                                    </p:animEffect>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grpId="0" nodeType="clickEffect">
                                  <p:stCondLst>
                                    <p:cond delay="0"/>
                                  </p:stCondLst>
                                  <p:childTnLst>
                                    <p:set>
                                      <p:cBhvr>
                                        <p:cTn id="90" dur="1" fill="hold">
                                          <p:stCondLst>
                                            <p:cond delay="0"/>
                                          </p:stCondLst>
                                        </p:cTn>
                                        <p:tgtEl>
                                          <p:spTgt spid="30"/>
                                        </p:tgtEl>
                                        <p:attrNameLst>
                                          <p:attrName>style.visibility</p:attrName>
                                        </p:attrNameLst>
                                      </p:cBhvr>
                                      <p:to>
                                        <p:strVal val="visible"/>
                                      </p:to>
                                    </p:set>
                                    <p:animEffect transition="in" filter="barn(inVertical)">
                                      <p:cBhvr>
                                        <p:cTn id="91" dur="500"/>
                                        <p:tgtEl>
                                          <p:spTgt spid="30"/>
                                        </p:tgtEl>
                                      </p:cBhvr>
                                    </p:animEffect>
                                  </p:childTnLst>
                                </p:cTn>
                              </p:par>
                            </p:childTnLst>
                          </p:cTn>
                        </p:par>
                      </p:childTnLst>
                    </p:cTn>
                  </p:par>
                  <p:par>
                    <p:cTn id="92" fill="hold">
                      <p:stCondLst>
                        <p:cond delay="indefinite"/>
                      </p:stCondLst>
                      <p:childTnLst>
                        <p:par>
                          <p:cTn id="93" fill="hold">
                            <p:stCondLst>
                              <p:cond delay="0"/>
                            </p:stCondLst>
                            <p:childTnLst>
                              <p:par>
                                <p:cTn id="94" presetID="16" presetClass="entr" presetSubtype="21" fill="hold" grpId="0" nodeType="clickEffect">
                                  <p:stCondLst>
                                    <p:cond delay="0"/>
                                  </p:stCondLst>
                                  <p:childTnLst>
                                    <p:set>
                                      <p:cBhvr>
                                        <p:cTn id="95" dur="1" fill="hold">
                                          <p:stCondLst>
                                            <p:cond delay="0"/>
                                          </p:stCondLst>
                                        </p:cTn>
                                        <p:tgtEl>
                                          <p:spTgt spid="31"/>
                                        </p:tgtEl>
                                        <p:attrNameLst>
                                          <p:attrName>style.visibility</p:attrName>
                                        </p:attrNameLst>
                                      </p:cBhvr>
                                      <p:to>
                                        <p:strVal val="visible"/>
                                      </p:to>
                                    </p:set>
                                    <p:animEffect transition="in" filter="barn(inVertical)">
                                      <p:cBhvr>
                                        <p:cTn id="96" dur="500"/>
                                        <p:tgtEl>
                                          <p:spTgt spid="31"/>
                                        </p:tgtEl>
                                      </p:cBhvr>
                                    </p:animEffect>
                                  </p:childTnLst>
                                </p:cTn>
                              </p:par>
                            </p:childTnLst>
                          </p:cTn>
                        </p:par>
                      </p:childTnLst>
                    </p:cTn>
                  </p:par>
                  <p:par>
                    <p:cTn id="97" fill="hold">
                      <p:stCondLst>
                        <p:cond delay="indefinite"/>
                      </p:stCondLst>
                      <p:childTnLst>
                        <p:par>
                          <p:cTn id="98" fill="hold">
                            <p:stCondLst>
                              <p:cond delay="0"/>
                            </p:stCondLst>
                            <p:childTnLst>
                              <p:par>
                                <p:cTn id="99" presetID="16" presetClass="entr" presetSubtype="21" fill="hold" grpId="0" nodeType="clickEffect">
                                  <p:stCondLst>
                                    <p:cond delay="0"/>
                                  </p:stCondLst>
                                  <p:childTnLst>
                                    <p:set>
                                      <p:cBhvr>
                                        <p:cTn id="100" dur="1" fill="hold">
                                          <p:stCondLst>
                                            <p:cond delay="0"/>
                                          </p:stCondLst>
                                        </p:cTn>
                                        <p:tgtEl>
                                          <p:spTgt spid="32"/>
                                        </p:tgtEl>
                                        <p:attrNameLst>
                                          <p:attrName>style.visibility</p:attrName>
                                        </p:attrNameLst>
                                      </p:cBhvr>
                                      <p:to>
                                        <p:strVal val="visible"/>
                                      </p:to>
                                    </p:set>
                                    <p:animEffect transition="in" filter="barn(inVertical)">
                                      <p:cBhvr>
                                        <p:cTn id="101"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11" grpId="0"/>
      <p:bldP spid="12" grpId="0"/>
      <p:bldP spid="14" grpId="0"/>
      <p:bldP spid="15" grpId="0"/>
      <p:bldP spid="17" grpId="0"/>
      <p:bldP spid="18" grpId="0"/>
      <p:bldP spid="19" grpId="0"/>
      <p:bldP spid="20" grpId="0"/>
      <p:bldP spid="21" grpId="0"/>
      <p:bldP spid="22" grpId="0"/>
      <p:bldP spid="23" grpId="0"/>
      <p:bldP spid="25" grpId="0"/>
      <p:bldP spid="26" grpId="0"/>
      <p:bldP spid="27" grpId="0"/>
      <p:bldP spid="28" grpId="0"/>
      <p:bldP spid="29" grpId="0"/>
      <p:bldP spid="30" grpId="0"/>
      <p:bldP spid="31" grpId="0"/>
      <p:bldP spid="3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2445471" y="1645579"/>
            <a:ext cx="5861050" cy="2062163"/>
          </a:xfrm>
          <a:noFill/>
          <a:effectLst>
            <a:prstShdw prst="shdw17" dist="17961" dir="2700000">
              <a:schemeClr val="bg2"/>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numCol="1" anchor="ctr" anchorCtr="0" compatLnSpc="1">
            <a:prstTxWarp prst="textNoShape">
              <a:avLst/>
            </a:prstTxWarp>
            <a:spAutoFit/>
          </a:bodyPr>
          <a:lstStyle/>
          <a:p>
            <a:pPr marL="0" indent="0" algn="just" eaLnBrk="0" hangingPunct="0">
              <a:lnSpc>
                <a:spcPct val="100000"/>
              </a:lnSpc>
              <a:spcBef>
                <a:spcPct val="0"/>
              </a:spcBef>
              <a:buNone/>
            </a:pPr>
            <a:r>
              <a:rPr lang="en-US" altLang="en-US" sz="3200" dirty="0">
                <a:solidFill>
                  <a:srgbClr val="0070C0"/>
                </a:solidFill>
                <a:latin typeface="Times New Roman" panose="02020603050405020304" pitchFamily="18" charset="0"/>
                <a:cs typeface="Times New Roman" panose="02020603050405020304" pitchFamily="18" charset="0"/>
              </a:rPr>
              <a:t>A. S</a:t>
            </a:r>
            <a:r>
              <a:rPr lang="en-US" altLang="en-US" sz="3200" baseline="-30000" dirty="0">
                <a:solidFill>
                  <a:srgbClr val="0070C0"/>
                </a:solidFill>
                <a:latin typeface="Times New Roman" panose="02020603050405020304" pitchFamily="18" charset="0"/>
                <a:cs typeface="Times New Roman" panose="02020603050405020304" pitchFamily="18" charset="0"/>
              </a:rPr>
              <a:t>1</a:t>
            </a:r>
            <a:r>
              <a:rPr lang="en-US" altLang="en-US" sz="3200" dirty="0">
                <a:solidFill>
                  <a:srgbClr val="0070C0"/>
                </a:solidFill>
                <a:latin typeface="Times New Roman" panose="02020603050405020304" pitchFamily="18" charset="0"/>
                <a:cs typeface="Times New Roman" panose="02020603050405020304" pitchFamily="18" charset="0"/>
              </a:rPr>
              <a:t>R</a:t>
            </a:r>
            <a:r>
              <a:rPr lang="en-US" altLang="en-US" sz="3200" baseline="-30000" dirty="0">
                <a:solidFill>
                  <a:srgbClr val="0070C0"/>
                </a:solidFill>
                <a:latin typeface="Times New Roman" panose="02020603050405020304" pitchFamily="18" charset="0"/>
                <a:cs typeface="Times New Roman" panose="02020603050405020304" pitchFamily="18" charset="0"/>
              </a:rPr>
              <a:t>1</a:t>
            </a:r>
            <a:r>
              <a:rPr lang="en-US" altLang="en-US" sz="3200" dirty="0">
                <a:solidFill>
                  <a:srgbClr val="0070C0"/>
                </a:solidFill>
                <a:latin typeface="Times New Roman" panose="02020603050405020304" pitchFamily="18" charset="0"/>
                <a:cs typeface="Times New Roman" panose="02020603050405020304" pitchFamily="18" charset="0"/>
              </a:rPr>
              <a:t> = S</a:t>
            </a:r>
            <a:r>
              <a:rPr lang="en-US" altLang="en-US" sz="3200" baseline="-30000" dirty="0">
                <a:solidFill>
                  <a:srgbClr val="0070C0"/>
                </a:solidFill>
                <a:latin typeface="Times New Roman" panose="02020603050405020304" pitchFamily="18" charset="0"/>
                <a:cs typeface="Times New Roman" panose="02020603050405020304" pitchFamily="18" charset="0"/>
              </a:rPr>
              <a:t>2</a:t>
            </a:r>
            <a:r>
              <a:rPr lang="en-US" altLang="en-US" sz="3200" dirty="0">
                <a:solidFill>
                  <a:srgbClr val="0070C0"/>
                </a:solidFill>
                <a:latin typeface="Times New Roman" panose="02020603050405020304" pitchFamily="18" charset="0"/>
                <a:cs typeface="Times New Roman" panose="02020603050405020304" pitchFamily="18" charset="0"/>
              </a:rPr>
              <a:t>R</a:t>
            </a:r>
            <a:r>
              <a:rPr lang="en-US" altLang="en-US" sz="3200" baseline="-30000" dirty="0">
                <a:solidFill>
                  <a:srgbClr val="0070C0"/>
                </a:solidFill>
                <a:latin typeface="Times New Roman" panose="02020603050405020304" pitchFamily="18" charset="0"/>
                <a:cs typeface="Times New Roman" panose="02020603050405020304" pitchFamily="18" charset="0"/>
              </a:rPr>
              <a:t>2</a:t>
            </a:r>
            <a:endParaRPr lang="en-US" altLang="en-US" sz="3200" dirty="0">
              <a:solidFill>
                <a:srgbClr val="0070C0"/>
              </a:solidFill>
              <a:latin typeface="Times New Roman" panose="02020603050405020304" pitchFamily="18" charset="0"/>
              <a:cs typeface="Times New Roman" panose="02020603050405020304" pitchFamily="18" charset="0"/>
            </a:endParaRPr>
          </a:p>
          <a:p>
            <a:pPr marL="0" indent="0" algn="just" eaLnBrk="0" hangingPunct="0">
              <a:lnSpc>
                <a:spcPct val="100000"/>
              </a:lnSpc>
              <a:spcBef>
                <a:spcPct val="0"/>
              </a:spcBef>
              <a:buNone/>
            </a:pPr>
            <a:r>
              <a:rPr lang="en-US" altLang="en-US" sz="3200" dirty="0">
                <a:solidFill>
                  <a:srgbClr val="0070C0"/>
                </a:solidFill>
                <a:latin typeface="Times New Roman" panose="02020603050405020304" pitchFamily="18" charset="0"/>
                <a:cs typeface="Times New Roman" panose="02020603050405020304" pitchFamily="18" charset="0"/>
              </a:rPr>
              <a:t>B. S</a:t>
            </a:r>
            <a:r>
              <a:rPr lang="en-US" altLang="en-US" sz="3200" baseline="-30000" dirty="0">
                <a:solidFill>
                  <a:srgbClr val="0070C0"/>
                </a:solidFill>
                <a:latin typeface="Times New Roman" panose="02020603050405020304" pitchFamily="18" charset="0"/>
                <a:cs typeface="Times New Roman" panose="02020603050405020304" pitchFamily="18" charset="0"/>
              </a:rPr>
              <a:t>1</a:t>
            </a:r>
            <a:r>
              <a:rPr lang="en-US" altLang="en-US" sz="3200" dirty="0">
                <a:solidFill>
                  <a:srgbClr val="0070C0"/>
                </a:solidFill>
                <a:latin typeface="Times New Roman" panose="02020603050405020304" pitchFamily="18" charset="0"/>
                <a:cs typeface="Times New Roman" panose="02020603050405020304" pitchFamily="18" charset="0"/>
              </a:rPr>
              <a:t>/R</a:t>
            </a:r>
            <a:r>
              <a:rPr lang="en-US" altLang="en-US" sz="3200" baseline="-30000" dirty="0">
                <a:solidFill>
                  <a:srgbClr val="0070C0"/>
                </a:solidFill>
                <a:latin typeface="Times New Roman" panose="02020603050405020304" pitchFamily="18" charset="0"/>
                <a:cs typeface="Times New Roman" panose="02020603050405020304" pitchFamily="18" charset="0"/>
              </a:rPr>
              <a:t>1</a:t>
            </a:r>
            <a:r>
              <a:rPr lang="en-US" altLang="en-US" sz="3200" dirty="0">
                <a:solidFill>
                  <a:srgbClr val="0070C0"/>
                </a:solidFill>
                <a:latin typeface="Times New Roman" panose="02020603050405020304" pitchFamily="18" charset="0"/>
                <a:cs typeface="Times New Roman" panose="02020603050405020304" pitchFamily="18" charset="0"/>
              </a:rPr>
              <a:t> = S</a:t>
            </a:r>
            <a:r>
              <a:rPr lang="en-US" altLang="en-US" sz="3200" baseline="-30000" dirty="0">
                <a:solidFill>
                  <a:srgbClr val="0070C0"/>
                </a:solidFill>
                <a:latin typeface="Times New Roman" panose="02020603050405020304" pitchFamily="18" charset="0"/>
                <a:cs typeface="Times New Roman" panose="02020603050405020304" pitchFamily="18" charset="0"/>
              </a:rPr>
              <a:t>2</a:t>
            </a:r>
            <a:r>
              <a:rPr lang="en-US" altLang="en-US" sz="3200" dirty="0">
                <a:solidFill>
                  <a:srgbClr val="0070C0"/>
                </a:solidFill>
                <a:latin typeface="Times New Roman" panose="02020603050405020304" pitchFamily="18" charset="0"/>
                <a:cs typeface="Times New Roman" panose="02020603050405020304" pitchFamily="18" charset="0"/>
              </a:rPr>
              <a:t>/R</a:t>
            </a:r>
            <a:r>
              <a:rPr lang="en-US" altLang="en-US" sz="3200" baseline="-30000" dirty="0">
                <a:solidFill>
                  <a:srgbClr val="0070C0"/>
                </a:solidFill>
                <a:latin typeface="Times New Roman" panose="02020603050405020304" pitchFamily="18" charset="0"/>
                <a:cs typeface="Times New Roman" panose="02020603050405020304" pitchFamily="18" charset="0"/>
              </a:rPr>
              <a:t>2</a:t>
            </a:r>
            <a:endParaRPr lang="en-US" altLang="en-US" sz="3200" dirty="0">
              <a:solidFill>
                <a:srgbClr val="0070C0"/>
              </a:solidFill>
              <a:latin typeface="Times New Roman" panose="02020603050405020304" pitchFamily="18" charset="0"/>
              <a:cs typeface="Times New Roman" panose="02020603050405020304" pitchFamily="18" charset="0"/>
            </a:endParaRPr>
          </a:p>
          <a:p>
            <a:pPr marL="0" indent="0" algn="just" eaLnBrk="0" hangingPunct="0">
              <a:lnSpc>
                <a:spcPct val="100000"/>
              </a:lnSpc>
              <a:spcBef>
                <a:spcPct val="0"/>
              </a:spcBef>
              <a:buNone/>
            </a:pPr>
            <a:r>
              <a:rPr lang="en-US" altLang="en-US" sz="3200" dirty="0">
                <a:solidFill>
                  <a:srgbClr val="0070C0"/>
                </a:solidFill>
                <a:latin typeface="Times New Roman" panose="02020603050405020304" pitchFamily="18" charset="0"/>
                <a:cs typeface="Times New Roman" panose="02020603050405020304" pitchFamily="18" charset="0"/>
              </a:rPr>
              <a:t>C. R</a:t>
            </a:r>
            <a:r>
              <a:rPr lang="en-US" altLang="en-US" sz="3200" baseline="-30000" dirty="0">
                <a:solidFill>
                  <a:srgbClr val="0070C0"/>
                </a:solidFill>
                <a:latin typeface="Times New Roman" panose="02020603050405020304" pitchFamily="18" charset="0"/>
                <a:cs typeface="Times New Roman" panose="02020603050405020304" pitchFamily="18" charset="0"/>
              </a:rPr>
              <a:t>1</a:t>
            </a:r>
            <a:r>
              <a:rPr lang="en-US" altLang="en-US" sz="3200" dirty="0">
                <a:solidFill>
                  <a:srgbClr val="0070C0"/>
                </a:solidFill>
                <a:latin typeface="Times New Roman" panose="02020603050405020304" pitchFamily="18" charset="0"/>
                <a:cs typeface="Times New Roman" panose="02020603050405020304" pitchFamily="18" charset="0"/>
              </a:rPr>
              <a:t>R</a:t>
            </a:r>
            <a:r>
              <a:rPr lang="en-US" altLang="en-US" sz="3200" baseline="-30000" dirty="0">
                <a:solidFill>
                  <a:srgbClr val="0070C0"/>
                </a:solidFill>
                <a:latin typeface="Times New Roman" panose="02020603050405020304" pitchFamily="18" charset="0"/>
                <a:cs typeface="Times New Roman" panose="02020603050405020304" pitchFamily="18" charset="0"/>
              </a:rPr>
              <a:t>2</a:t>
            </a:r>
            <a:r>
              <a:rPr lang="en-US" altLang="en-US" sz="3200" dirty="0">
                <a:solidFill>
                  <a:srgbClr val="0070C0"/>
                </a:solidFill>
                <a:latin typeface="Times New Roman" panose="02020603050405020304" pitchFamily="18" charset="0"/>
                <a:cs typeface="Times New Roman" panose="02020603050405020304" pitchFamily="18" charset="0"/>
              </a:rPr>
              <a:t> = S</a:t>
            </a:r>
            <a:r>
              <a:rPr lang="en-US" altLang="en-US" sz="3200" baseline="-30000" dirty="0">
                <a:solidFill>
                  <a:srgbClr val="0070C0"/>
                </a:solidFill>
                <a:latin typeface="Times New Roman" panose="02020603050405020304" pitchFamily="18" charset="0"/>
                <a:cs typeface="Times New Roman" panose="02020603050405020304" pitchFamily="18" charset="0"/>
              </a:rPr>
              <a:t>1</a:t>
            </a:r>
            <a:r>
              <a:rPr lang="en-US" altLang="en-US" sz="3200" dirty="0">
                <a:solidFill>
                  <a:srgbClr val="0070C0"/>
                </a:solidFill>
                <a:latin typeface="Times New Roman" panose="02020603050405020304" pitchFamily="18" charset="0"/>
                <a:cs typeface="Times New Roman" panose="02020603050405020304" pitchFamily="18" charset="0"/>
              </a:rPr>
              <a:t>S</a:t>
            </a:r>
            <a:r>
              <a:rPr lang="en-US" altLang="en-US" sz="3200" baseline="-30000" dirty="0">
                <a:solidFill>
                  <a:srgbClr val="0070C0"/>
                </a:solidFill>
                <a:latin typeface="Times New Roman" panose="02020603050405020304" pitchFamily="18" charset="0"/>
                <a:cs typeface="Times New Roman" panose="02020603050405020304" pitchFamily="18" charset="0"/>
              </a:rPr>
              <a:t>2</a:t>
            </a:r>
            <a:endParaRPr lang="en-US" altLang="en-US" sz="3200" dirty="0">
              <a:solidFill>
                <a:srgbClr val="0070C0"/>
              </a:solidFill>
              <a:latin typeface="Times New Roman" panose="02020603050405020304" pitchFamily="18" charset="0"/>
              <a:cs typeface="Times New Roman" panose="02020603050405020304" pitchFamily="18" charset="0"/>
            </a:endParaRPr>
          </a:p>
          <a:p>
            <a:pPr marL="0" indent="0" algn="just" eaLnBrk="0" hangingPunct="0">
              <a:lnSpc>
                <a:spcPct val="100000"/>
              </a:lnSpc>
              <a:spcBef>
                <a:spcPct val="0"/>
              </a:spcBef>
              <a:buNone/>
            </a:pPr>
            <a:r>
              <a:rPr lang="en-US" altLang="en-US" sz="3200" dirty="0">
                <a:solidFill>
                  <a:srgbClr val="0070C0"/>
                </a:solidFill>
                <a:latin typeface="Times New Roman" panose="02020603050405020304" pitchFamily="18" charset="0"/>
                <a:cs typeface="Times New Roman" panose="02020603050405020304" pitchFamily="18" charset="0"/>
              </a:rPr>
              <a:t>D. </a:t>
            </a:r>
            <a:r>
              <a:rPr lang="en-US" altLang="en-US" sz="3200" dirty="0" err="1">
                <a:solidFill>
                  <a:srgbClr val="0070C0"/>
                </a:solidFill>
                <a:latin typeface="Times New Roman" panose="02020603050405020304" pitchFamily="18" charset="0"/>
                <a:cs typeface="Times New Roman" panose="02020603050405020304" pitchFamily="18" charset="0"/>
              </a:rPr>
              <a:t>Cả</a:t>
            </a:r>
            <a:r>
              <a:rPr lang="en-US" altLang="en-US" sz="3200" dirty="0">
                <a:solidFill>
                  <a:srgbClr val="0070C0"/>
                </a:solidFill>
                <a:latin typeface="Times New Roman" panose="02020603050405020304" pitchFamily="18" charset="0"/>
                <a:cs typeface="Times New Roman" panose="02020603050405020304" pitchFamily="18" charset="0"/>
              </a:rPr>
              <a:t> </a:t>
            </a:r>
            <a:r>
              <a:rPr lang="en-US" altLang="en-US" sz="3200" dirty="0" err="1">
                <a:solidFill>
                  <a:srgbClr val="0070C0"/>
                </a:solidFill>
                <a:latin typeface="Times New Roman" panose="02020603050405020304" pitchFamily="18" charset="0"/>
                <a:cs typeface="Times New Roman" panose="02020603050405020304" pitchFamily="18" charset="0"/>
              </a:rPr>
              <a:t>ba</a:t>
            </a:r>
            <a:r>
              <a:rPr lang="en-US" altLang="en-US" sz="3200" dirty="0">
                <a:solidFill>
                  <a:srgbClr val="0070C0"/>
                </a:solidFill>
                <a:latin typeface="Times New Roman" panose="02020603050405020304" pitchFamily="18" charset="0"/>
                <a:cs typeface="Times New Roman" panose="02020603050405020304" pitchFamily="18" charset="0"/>
              </a:rPr>
              <a:t> </a:t>
            </a:r>
            <a:r>
              <a:rPr lang="en-US" altLang="en-US" sz="3200" dirty="0" err="1">
                <a:solidFill>
                  <a:srgbClr val="0070C0"/>
                </a:solidFill>
                <a:latin typeface="Times New Roman" panose="02020603050405020304" pitchFamily="18" charset="0"/>
                <a:cs typeface="Times New Roman" panose="02020603050405020304" pitchFamily="18" charset="0"/>
              </a:rPr>
              <a:t>hệ</a:t>
            </a:r>
            <a:r>
              <a:rPr lang="en-US" altLang="en-US" sz="3200" dirty="0">
                <a:solidFill>
                  <a:srgbClr val="0070C0"/>
                </a:solidFill>
                <a:latin typeface="Times New Roman" panose="02020603050405020304" pitchFamily="18" charset="0"/>
                <a:cs typeface="Times New Roman" panose="02020603050405020304" pitchFamily="18" charset="0"/>
              </a:rPr>
              <a:t> </a:t>
            </a:r>
            <a:r>
              <a:rPr lang="en-US" altLang="en-US" sz="3200" dirty="0" err="1">
                <a:solidFill>
                  <a:srgbClr val="0070C0"/>
                </a:solidFill>
                <a:latin typeface="Times New Roman" panose="02020603050405020304" pitchFamily="18" charset="0"/>
                <a:cs typeface="Times New Roman" panose="02020603050405020304" pitchFamily="18" charset="0"/>
              </a:rPr>
              <a:t>thức</a:t>
            </a:r>
            <a:r>
              <a:rPr lang="en-US" altLang="en-US" sz="3200" dirty="0">
                <a:solidFill>
                  <a:srgbClr val="0070C0"/>
                </a:solidFill>
                <a:latin typeface="Times New Roman" panose="02020603050405020304" pitchFamily="18" charset="0"/>
                <a:cs typeface="Times New Roman" panose="02020603050405020304" pitchFamily="18" charset="0"/>
              </a:rPr>
              <a:t> </a:t>
            </a:r>
            <a:r>
              <a:rPr lang="en-US" altLang="en-US" sz="3200" dirty="0" err="1">
                <a:solidFill>
                  <a:srgbClr val="0070C0"/>
                </a:solidFill>
                <a:latin typeface="Times New Roman" panose="02020603050405020304" pitchFamily="18" charset="0"/>
                <a:cs typeface="Times New Roman" panose="02020603050405020304" pitchFamily="18" charset="0"/>
              </a:rPr>
              <a:t>trên</a:t>
            </a:r>
            <a:r>
              <a:rPr lang="en-US" altLang="en-US" sz="3200" dirty="0">
                <a:solidFill>
                  <a:srgbClr val="0070C0"/>
                </a:solidFill>
                <a:latin typeface="Times New Roman" panose="02020603050405020304" pitchFamily="18" charset="0"/>
                <a:cs typeface="Times New Roman" panose="02020603050405020304" pitchFamily="18" charset="0"/>
              </a:rPr>
              <a:t> </a:t>
            </a:r>
            <a:r>
              <a:rPr lang="en-US" altLang="en-US" sz="3200" dirty="0" err="1">
                <a:solidFill>
                  <a:srgbClr val="0070C0"/>
                </a:solidFill>
                <a:latin typeface="Times New Roman" panose="02020603050405020304" pitchFamily="18" charset="0"/>
                <a:cs typeface="Times New Roman" panose="02020603050405020304" pitchFamily="18" charset="0"/>
              </a:rPr>
              <a:t>đều</a:t>
            </a:r>
            <a:r>
              <a:rPr lang="en-US" altLang="en-US" sz="3200" dirty="0">
                <a:solidFill>
                  <a:srgbClr val="0070C0"/>
                </a:solidFill>
                <a:latin typeface="Times New Roman" panose="02020603050405020304" pitchFamily="18" charset="0"/>
                <a:cs typeface="Times New Roman" panose="02020603050405020304" pitchFamily="18" charset="0"/>
              </a:rPr>
              <a:t> </a:t>
            </a:r>
            <a:r>
              <a:rPr lang="en-US" altLang="en-US" sz="3200" dirty="0" err="1">
                <a:solidFill>
                  <a:srgbClr val="0070C0"/>
                </a:solidFill>
                <a:latin typeface="Times New Roman" panose="02020603050405020304" pitchFamily="18" charset="0"/>
                <a:cs typeface="Times New Roman" panose="02020603050405020304" pitchFamily="18" charset="0"/>
              </a:rPr>
              <a:t>sai</a:t>
            </a:r>
            <a:endParaRPr lang="en-US" altLang="en-US" sz="3200" dirty="0">
              <a:solidFill>
                <a:srgbClr val="0070C0"/>
              </a:solidFill>
              <a:latin typeface="Times New Roman" panose="02020603050405020304" pitchFamily="18" charset="0"/>
              <a:cs typeface="Times New Roman" panose="02020603050405020304" pitchFamily="18" charset="0"/>
            </a:endParaRPr>
          </a:p>
        </p:txBody>
      </p:sp>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830997"/>
          </a:xfrm>
          <a:prstGeom prst="rect">
            <a:avLst/>
          </a:prstGeom>
          <a:solidFill>
            <a:schemeClr val="accent2">
              <a:lumMod val="40000"/>
              <a:lumOff val="60000"/>
            </a:schemeClr>
          </a:solidFill>
        </p:spPr>
        <p:txBody>
          <a:bodyPr wrap="square">
            <a:spAutoFit/>
          </a:bodyPr>
          <a:lstStyle/>
          <a:p>
            <a:pPr algn="just"/>
            <a:r>
              <a:rPr lang="en-US" sz="2400" b="1" dirty="0" smtClean="0">
                <a:solidFill>
                  <a:srgbClr val="FF0000"/>
                </a:solidFill>
                <a:latin typeface="Times New Roman" panose="02020603050405020304" pitchFamily="18" charset="0"/>
                <a:cs typeface="Times New Roman" panose="02020603050405020304" pitchFamily="18" charset="0"/>
              </a:rPr>
              <a:t>8.1: </a:t>
            </a:r>
            <a:r>
              <a:rPr lang="en-US" altLang="en-US" sz="2400" dirty="0" err="1">
                <a:solidFill>
                  <a:srgbClr val="000000"/>
                </a:solidFill>
                <a:latin typeface="Times New Roman" panose="02020603050405020304" pitchFamily="18" charset="0"/>
                <a:cs typeface="Times New Roman" panose="02020603050405020304" pitchFamily="18" charset="0"/>
              </a:rPr>
              <a:t>Hai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đoạn</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dây</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bằng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đồng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cùng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chiều</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dài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có</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tiết</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diện</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và</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điện</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trở</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tương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ứng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là</a:t>
            </a:r>
            <a:r>
              <a:rPr lang="en-US" altLang="en-US" sz="2400" dirty="0">
                <a:solidFill>
                  <a:srgbClr val="000000"/>
                </a:solidFill>
                <a:latin typeface="Times New Roman" panose="02020603050405020304" pitchFamily="18" charset="0"/>
                <a:cs typeface="Times New Roman" panose="02020603050405020304" pitchFamily="18" charset="0"/>
              </a:rPr>
              <a:t> S</a:t>
            </a:r>
            <a:r>
              <a:rPr lang="en-US" altLang="en-US" sz="1400" baseline="-30000" dirty="0">
                <a:solidFill>
                  <a:srgbClr val="000000"/>
                </a:solidFill>
                <a:latin typeface="Times New Roman" panose="02020603050405020304" pitchFamily="18" charset="0"/>
                <a:cs typeface="Times New Roman" panose="02020603050405020304" pitchFamily="18" charset="0"/>
              </a:rPr>
              <a:t>1</a:t>
            </a:r>
            <a:r>
              <a:rPr lang="en-US" altLang="en-US" sz="2400" dirty="0">
                <a:solidFill>
                  <a:srgbClr val="000000"/>
                </a:solidFill>
                <a:latin typeface="Times New Roman" panose="02020603050405020304" pitchFamily="18" charset="0"/>
                <a:cs typeface="Times New Roman" panose="02020603050405020304" pitchFamily="18" charset="0"/>
              </a:rPr>
              <a:t> , R</a:t>
            </a:r>
            <a:r>
              <a:rPr lang="en-US" altLang="en-US" sz="1400" baseline="-30000" dirty="0">
                <a:solidFill>
                  <a:srgbClr val="000000"/>
                </a:solidFill>
                <a:latin typeface="Times New Roman" panose="02020603050405020304" pitchFamily="18" charset="0"/>
                <a:cs typeface="Times New Roman" panose="02020603050405020304" pitchFamily="18" charset="0"/>
              </a:rPr>
              <a:t>1</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và</a:t>
            </a:r>
            <a:r>
              <a:rPr lang="en-US" altLang="en-US" sz="2400" dirty="0">
                <a:solidFill>
                  <a:srgbClr val="000000"/>
                </a:solidFill>
                <a:latin typeface="Times New Roman" panose="02020603050405020304" pitchFamily="18" charset="0"/>
                <a:cs typeface="Times New Roman" panose="02020603050405020304" pitchFamily="18" charset="0"/>
              </a:rPr>
              <a:t> S</a:t>
            </a:r>
            <a:r>
              <a:rPr lang="en-US" altLang="en-US" sz="1400" baseline="-30000" dirty="0">
                <a:solidFill>
                  <a:srgbClr val="000000"/>
                </a:solidFill>
                <a:latin typeface="Times New Roman" panose="02020603050405020304" pitchFamily="18" charset="0"/>
                <a:cs typeface="Times New Roman" panose="02020603050405020304" pitchFamily="18" charset="0"/>
              </a:rPr>
              <a:t>2</a:t>
            </a:r>
            <a:r>
              <a:rPr lang="en-US" altLang="en-US" sz="2400" dirty="0">
                <a:solidFill>
                  <a:srgbClr val="000000"/>
                </a:solidFill>
                <a:latin typeface="Times New Roman" panose="02020603050405020304" pitchFamily="18" charset="0"/>
                <a:cs typeface="Times New Roman" panose="02020603050405020304" pitchFamily="18" charset="0"/>
              </a:rPr>
              <a:t> , R</a:t>
            </a:r>
            <a:r>
              <a:rPr lang="en-US" altLang="en-US" sz="1400" baseline="-30000" dirty="0">
                <a:solidFill>
                  <a:srgbClr val="000000"/>
                </a:solidFill>
                <a:latin typeface="Times New Roman" panose="02020603050405020304" pitchFamily="18" charset="0"/>
                <a:cs typeface="Times New Roman" panose="02020603050405020304" pitchFamily="18" charset="0"/>
              </a:rPr>
              <a:t>2</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Hệ</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thức</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nào</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dưới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đây</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là</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đúng</a:t>
            </a:r>
            <a:r>
              <a:rPr lang="en-US" altLang="en-US" sz="2400" dirty="0" smtClean="0">
                <a:solidFill>
                  <a:srgbClr val="000000"/>
                </a:solidFill>
                <a:latin typeface="Times New Roman" panose="02020603050405020304" pitchFamily="18" charset="0"/>
                <a:cs typeface="Times New Roman" panose="02020603050405020304" pitchFamily="18" charset="0"/>
              </a:rPr>
              <a:t>?</a:t>
            </a:r>
            <a:endParaRPr lang="vi-VN" sz="2400" dirty="0">
              <a:solidFill>
                <a:srgbClr val="000000"/>
              </a:solidFill>
              <a:latin typeface="Times New Roman" panose="02020603050405020304" pitchFamily="18" charset="0"/>
              <a:cs typeface="Times New Roman" panose="02020603050405020304" pitchFamily="18" charset="0"/>
            </a:endParaRPr>
          </a:p>
        </p:txBody>
      </p:sp>
      <p:sp>
        <p:nvSpPr>
          <p:cNvPr id="9" name="Nút Hành động: Kết thúc 8">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Hình Bầu dục 9"/>
          <p:cNvSpPr/>
          <p:nvPr/>
        </p:nvSpPr>
        <p:spPr>
          <a:xfrm>
            <a:off x="2445471" y="1744579"/>
            <a:ext cx="482161" cy="485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2618232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barn(inVertical)">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1200329"/>
          </a:xfrm>
          <a:prstGeom prst="rect">
            <a:avLst/>
          </a:prstGeom>
          <a:solidFill>
            <a:schemeClr val="accent2">
              <a:lumMod val="40000"/>
              <a:lumOff val="60000"/>
            </a:schemeClr>
          </a:solidFill>
        </p:spPr>
        <p:txBody>
          <a:bodyPr wrap="square">
            <a:spAutoFit/>
          </a:bodyPr>
          <a:lstStyle/>
          <a:p>
            <a:pPr algn="just"/>
            <a:r>
              <a:rPr lang="vi-VN" b="1" dirty="0">
                <a:latin typeface="+mj-lt"/>
              </a:rPr>
              <a:t> </a:t>
            </a:r>
            <a:r>
              <a:rPr lang="en-US" sz="2400" b="1" dirty="0" smtClean="0">
                <a:solidFill>
                  <a:srgbClr val="FF0000"/>
                </a:solidFill>
                <a:latin typeface="Times New Roman" panose="02020603050405020304" pitchFamily="18" charset="0"/>
                <a:cs typeface="Times New Roman" panose="02020603050405020304" pitchFamily="18" charset="0"/>
              </a:rPr>
              <a:t>8.2: </a:t>
            </a:r>
            <a:r>
              <a:rPr lang="vi-VN" sz="2400" b="1" dirty="0" smtClean="0">
                <a:latin typeface="+mj-lt"/>
              </a:rPr>
              <a:t>Hai </a:t>
            </a:r>
            <a:r>
              <a:rPr lang="vi-VN" sz="2400" b="1" dirty="0">
                <a:latin typeface="+mj-lt"/>
              </a:rPr>
              <a:t>dây dẫn bằng nhôm có chiều dài, tiết diện và điện trở tương ứng là l</a:t>
            </a:r>
            <a:r>
              <a:rPr lang="vi-VN" sz="2400" b="1" baseline="-25000" dirty="0">
                <a:latin typeface="+mj-lt"/>
              </a:rPr>
              <a:t>1</a:t>
            </a:r>
            <a:r>
              <a:rPr lang="vi-VN" sz="2400" b="1" dirty="0">
                <a:latin typeface="+mj-lt"/>
              </a:rPr>
              <a:t>, S</a:t>
            </a:r>
            <a:r>
              <a:rPr lang="vi-VN" sz="2400" b="1" baseline="-25000" dirty="0">
                <a:latin typeface="+mj-lt"/>
              </a:rPr>
              <a:t>1</a:t>
            </a:r>
            <a:r>
              <a:rPr lang="vi-VN" sz="2400" b="1" dirty="0">
                <a:latin typeface="+mj-lt"/>
              </a:rPr>
              <a:t> , R</a:t>
            </a:r>
            <a:r>
              <a:rPr lang="vi-VN" sz="2400" b="1" baseline="-25000" dirty="0">
                <a:latin typeface="+mj-lt"/>
              </a:rPr>
              <a:t>1</a:t>
            </a:r>
            <a:r>
              <a:rPr lang="vi-VN" sz="2400" b="1" dirty="0">
                <a:latin typeface="+mj-lt"/>
              </a:rPr>
              <a:t> và l</a:t>
            </a:r>
            <a:r>
              <a:rPr lang="vi-VN" sz="2400" b="1" baseline="-25000" dirty="0">
                <a:latin typeface="+mj-lt"/>
              </a:rPr>
              <a:t>2</a:t>
            </a:r>
            <a:r>
              <a:rPr lang="vi-VN" sz="2400" b="1" dirty="0">
                <a:latin typeface="+mj-lt"/>
              </a:rPr>
              <a:t> , S</a:t>
            </a:r>
            <a:r>
              <a:rPr lang="vi-VN" sz="2400" b="1" baseline="-25000" dirty="0">
                <a:latin typeface="+mj-lt"/>
              </a:rPr>
              <a:t>2</a:t>
            </a:r>
            <a:r>
              <a:rPr lang="vi-VN" sz="2400" b="1" dirty="0">
                <a:latin typeface="+mj-lt"/>
              </a:rPr>
              <a:t> , R</a:t>
            </a:r>
            <a:r>
              <a:rPr lang="vi-VN" sz="2400" b="1" baseline="-25000" dirty="0">
                <a:latin typeface="+mj-lt"/>
              </a:rPr>
              <a:t>2</a:t>
            </a:r>
            <a:r>
              <a:rPr lang="vi-VN" sz="2400" b="1" dirty="0">
                <a:latin typeface="+mj-lt"/>
              </a:rPr>
              <a:t>. Biết l</a:t>
            </a:r>
            <a:r>
              <a:rPr lang="vi-VN" sz="2400" b="1" baseline="-25000" dirty="0">
                <a:latin typeface="+mj-lt"/>
              </a:rPr>
              <a:t>1</a:t>
            </a:r>
            <a:r>
              <a:rPr lang="vi-VN" sz="2400" b="1" dirty="0">
                <a:latin typeface="+mj-lt"/>
              </a:rPr>
              <a:t> = 4l</a:t>
            </a:r>
            <a:r>
              <a:rPr lang="vi-VN" sz="2400" b="1" baseline="-25000" dirty="0">
                <a:latin typeface="+mj-lt"/>
              </a:rPr>
              <a:t>2</a:t>
            </a:r>
            <a:r>
              <a:rPr lang="vi-VN" sz="2400" b="1" dirty="0">
                <a:latin typeface="+mj-lt"/>
              </a:rPr>
              <a:t> và S</a:t>
            </a:r>
            <a:r>
              <a:rPr lang="vi-VN" sz="2400" b="1" baseline="-25000" dirty="0">
                <a:latin typeface="+mj-lt"/>
              </a:rPr>
              <a:t>1</a:t>
            </a:r>
            <a:r>
              <a:rPr lang="vi-VN" sz="2400" b="1" dirty="0">
                <a:latin typeface="+mj-lt"/>
              </a:rPr>
              <a:t> = 2S</a:t>
            </a:r>
            <a:r>
              <a:rPr lang="vi-VN" sz="2400" b="1" baseline="-25000" dirty="0">
                <a:latin typeface="+mj-lt"/>
              </a:rPr>
              <a:t>2</a:t>
            </a:r>
            <a:r>
              <a:rPr lang="vi-VN" sz="2400" b="1" dirty="0">
                <a:latin typeface="+mj-lt"/>
              </a:rPr>
              <a:t>. Lập luận nào sau đây về mối quan hệ giữa các điện trở R</a:t>
            </a:r>
            <a:r>
              <a:rPr lang="vi-VN" sz="2400" b="1" baseline="-25000" dirty="0">
                <a:latin typeface="+mj-lt"/>
              </a:rPr>
              <a:t>1</a:t>
            </a:r>
            <a:r>
              <a:rPr lang="vi-VN" sz="2400" b="1" dirty="0">
                <a:latin typeface="+mj-lt"/>
              </a:rPr>
              <a:t> và R</a:t>
            </a:r>
            <a:r>
              <a:rPr lang="vi-VN" sz="2400" b="1" baseline="-25000" dirty="0">
                <a:latin typeface="+mj-lt"/>
              </a:rPr>
              <a:t>2</a:t>
            </a:r>
            <a:r>
              <a:rPr lang="vi-VN" sz="2400" b="1" dirty="0">
                <a:latin typeface="+mj-lt"/>
              </a:rPr>
              <a:t> của hai dây dẫn này là đúng?</a:t>
            </a:r>
            <a:endParaRPr lang="vi-VN" sz="2400" b="1" dirty="0">
              <a:solidFill>
                <a:srgbClr val="000000"/>
              </a:solidFill>
              <a:latin typeface="+mj-lt"/>
              <a:cs typeface="Times New Roman" panose="02020603050405020304" pitchFamily="18" charset="0"/>
            </a:endParaRPr>
          </a:p>
        </p:txBody>
      </p:sp>
      <p:sp>
        <p:nvSpPr>
          <p:cNvPr id="9" name="Nút Hành động: Kết thúc 8">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 name="Rectangle 1"/>
          <p:cNvSpPr/>
          <p:nvPr/>
        </p:nvSpPr>
        <p:spPr>
          <a:xfrm>
            <a:off x="1118039" y="2274838"/>
            <a:ext cx="10217427" cy="3046988"/>
          </a:xfrm>
          <a:prstGeom prst="rect">
            <a:avLst/>
          </a:prstGeom>
        </p:spPr>
        <p:txBody>
          <a:bodyPr wrap="square">
            <a:spAutoFit/>
          </a:bodyPr>
          <a:lstStyle/>
          <a:p>
            <a:pPr marL="30480" marR="30480" algn="just">
              <a:spcAft>
                <a:spcPts val="0"/>
              </a:spcAft>
            </a:pP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 Chiều dài lớn gấp 4, tiết diện lớn gấp 2 thì điện trở lớn gấp 4.2 = 8 lần, vậy 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8R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endParaRPr lang="en-US" sz="2400" b="1" dirty="0">
              <a:solidFill>
                <a:srgbClr val="0070C0"/>
              </a:solidFill>
              <a:latin typeface="Times New Roman" panose="02020603050405020304" pitchFamily="18" charset="0"/>
              <a:ea typeface="Times New Roman" panose="02020603050405020304" pitchFamily="18" charset="0"/>
            </a:endParaRPr>
          </a:p>
          <a:p>
            <a:pPr marL="30480" marR="30480" algn="just">
              <a:spcAft>
                <a:spcPts val="0"/>
              </a:spcAft>
            </a:pP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 Chiều dài lớn gấp 4 thì tiết diện nhỏ hơn 4 lần, tiết diện lớn gấp 2 lần thì điện trở lớn gấp 2 lần, vậy 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endParaRPr lang="en-US" sz="2400" b="1" dirty="0">
              <a:solidFill>
                <a:srgbClr val="0070C0"/>
              </a:solidFill>
              <a:latin typeface="Times New Roman" panose="02020603050405020304" pitchFamily="18" charset="0"/>
              <a:ea typeface="Times New Roman" panose="02020603050405020304" pitchFamily="18" charset="0"/>
            </a:endParaRPr>
          </a:p>
          <a:p>
            <a:pPr marL="30480" marR="30480" algn="just">
              <a:spcAft>
                <a:spcPts val="0"/>
              </a:spcAft>
            </a:pP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 Chiều dài lớn gấp 4 thì tiết diện lớn gấp 4 lần, tiết diện lớn gấp 2 lần thì điện trở nhỏ hơn 2 lần, vậy 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2R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endParaRPr lang="en-US" sz="2400" b="1" dirty="0">
              <a:solidFill>
                <a:srgbClr val="0070C0"/>
              </a:solidFill>
              <a:latin typeface="Times New Roman" panose="02020603050405020304" pitchFamily="18" charset="0"/>
              <a:ea typeface="Times New Roman" panose="02020603050405020304" pitchFamily="18" charset="0"/>
            </a:endParaRPr>
          </a:p>
          <a:p>
            <a:pPr marL="30480" marR="30480" algn="just">
              <a:spcAft>
                <a:spcPts val="0"/>
              </a:spcAft>
            </a:pP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 Chiều dài lớn gấp 4, tiết diện lớn gấp 2 thì điện trở nhỏ hơn 4.2 = 8 lần, vậy 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/8</a:t>
            </a:r>
            <a:endParaRPr lang="en-US" sz="2400" b="1" dirty="0">
              <a:solidFill>
                <a:srgbClr val="0070C0"/>
              </a:solidFill>
              <a:effectLst/>
              <a:latin typeface="Times New Roman" panose="02020603050405020304" pitchFamily="18" charset="0"/>
              <a:ea typeface="Times New Roman" panose="02020603050405020304" pitchFamily="18" charset="0"/>
            </a:endParaRPr>
          </a:p>
        </p:txBody>
      </p:sp>
      <p:sp>
        <p:nvSpPr>
          <p:cNvPr id="3" name="Hình Bầu dục 2"/>
          <p:cNvSpPr/>
          <p:nvPr/>
        </p:nvSpPr>
        <p:spPr>
          <a:xfrm>
            <a:off x="1118039" y="3686175"/>
            <a:ext cx="482161" cy="485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4121932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1200329"/>
          </a:xfrm>
          <a:prstGeom prst="rect">
            <a:avLst/>
          </a:prstGeom>
          <a:solidFill>
            <a:schemeClr val="accent2">
              <a:lumMod val="40000"/>
              <a:lumOff val="60000"/>
            </a:schemeClr>
          </a:solidFill>
        </p:spPr>
        <p:txBody>
          <a:bodyPr wrap="square">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8.3: </a:t>
            </a:r>
            <a:r>
              <a:rPr lang="en-US" sz="2400" dirty="0" err="1" smtClean="0">
                <a:solidFill>
                  <a:schemeClr val="tx1">
                    <a:lumMod val="95000"/>
                    <a:lumOff val="5000"/>
                  </a:schemeClr>
                </a:solidFill>
                <a:latin typeface="Times New Roman" panose="02020603050405020304" pitchFamily="18" charset="0"/>
                <a:cs typeface="Times New Roman" panose="02020603050405020304" pitchFamily="18" charset="0"/>
              </a:rPr>
              <a:t>Hai</a:t>
            </a:r>
            <a:r>
              <a:rPr lang="en-US" sz="24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dây</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dẫn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bằng</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đồng</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cùng</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chiều</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dài</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Dây</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thứ</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nhất</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tiết</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diện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S</a:t>
            </a:r>
            <a:r>
              <a:rPr lang="en-US" sz="2400" baseline="-25000" dirty="0">
                <a:solidFill>
                  <a:schemeClr val="tx1">
                    <a:lumMod val="95000"/>
                    <a:lumOff val="5000"/>
                  </a:schemeClr>
                </a:solidFill>
                <a:latin typeface="Times New Roman" panose="02020603050405020304" pitchFamily="18" charset="0"/>
                <a:cs typeface="Times New Roman" panose="02020603050405020304" pitchFamily="18" charset="0"/>
              </a:rPr>
              <a:t>1</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 5 mm</a:t>
            </a:r>
            <a:r>
              <a:rPr lang="en-US" sz="2400" baseline="-25000" dirty="0">
                <a:solidFill>
                  <a:schemeClr val="tx1">
                    <a:lumMod val="95000"/>
                    <a:lumOff val="5000"/>
                  </a:schemeClr>
                </a:solidFill>
                <a:latin typeface="Times New Roman" panose="02020603050405020304" pitchFamily="18" charset="0"/>
                <a:cs typeface="Times New Roman" panose="02020603050405020304" pitchFamily="18" charset="0"/>
              </a:rPr>
              <a:t>2</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và</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điện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trở</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R</a:t>
            </a:r>
            <a:r>
              <a:rPr lang="en-US" sz="2400" baseline="-25000" dirty="0">
                <a:solidFill>
                  <a:schemeClr val="tx1">
                    <a:lumMod val="95000"/>
                    <a:lumOff val="5000"/>
                  </a:schemeClr>
                </a:solidFill>
                <a:latin typeface="Times New Roman" panose="02020603050405020304" pitchFamily="18" charset="0"/>
                <a:cs typeface="Times New Roman" panose="02020603050405020304" pitchFamily="18" charset="0"/>
              </a:rPr>
              <a:t>1</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 8,5 </a:t>
            </a:r>
            <a:r>
              <a:rPr lang="el-GR" sz="2400" dirty="0">
                <a:solidFill>
                  <a:schemeClr val="tx1">
                    <a:lumMod val="95000"/>
                    <a:lumOff val="5000"/>
                  </a:schemeClr>
                </a:solidFill>
                <a:latin typeface="Times New Roman" panose="02020603050405020304" pitchFamily="18" charset="0"/>
                <a:cs typeface="Times New Roman" panose="02020603050405020304" pitchFamily="18" charset="0"/>
              </a:rPr>
              <a:t>Ω .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Dây</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thứ</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hai</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tiết</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diện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S</a:t>
            </a:r>
            <a:r>
              <a:rPr lang="en-US" sz="2400" baseline="-25000" dirty="0">
                <a:solidFill>
                  <a:schemeClr val="tx1">
                    <a:lumMod val="95000"/>
                    <a:lumOff val="5000"/>
                  </a:schemeClr>
                </a:solidFill>
                <a:latin typeface="Times New Roman" panose="02020603050405020304" pitchFamily="18" charset="0"/>
                <a:cs typeface="Times New Roman" panose="02020603050405020304" pitchFamily="18" charset="0"/>
              </a:rPr>
              <a:t>2</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 0,5 mm</a:t>
            </a:r>
            <a:r>
              <a:rPr lang="en-US" sz="2400" baseline="-25000" dirty="0">
                <a:solidFill>
                  <a:schemeClr val="tx1">
                    <a:lumMod val="95000"/>
                    <a:lumOff val="5000"/>
                  </a:schemeClr>
                </a:solidFill>
                <a:latin typeface="Times New Roman" panose="02020603050405020304" pitchFamily="18" charset="0"/>
                <a:cs typeface="Times New Roman" panose="02020603050405020304" pitchFamily="18" charset="0"/>
              </a:rPr>
              <a:t>2</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Tính</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điện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trở</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R</a:t>
            </a:r>
            <a:r>
              <a:rPr lang="en-US" sz="2400" baseline="-25000" dirty="0">
                <a:solidFill>
                  <a:schemeClr val="tx1">
                    <a:lumMod val="95000"/>
                    <a:lumOff val="5000"/>
                  </a:schemeClr>
                </a:solidFill>
                <a:latin typeface="Times New Roman" panose="02020603050405020304" pitchFamily="18" charset="0"/>
                <a:cs typeface="Times New Roman" panose="02020603050405020304" pitchFamily="18" charset="0"/>
              </a:rPr>
              <a:t>2</a:t>
            </a:r>
            <a:r>
              <a:rPr lang="en-US" sz="2400" dirty="0" smtClean="0">
                <a:solidFill>
                  <a:schemeClr val="tx1">
                    <a:lumMod val="95000"/>
                    <a:lumOff val="5000"/>
                  </a:schemeClr>
                </a:solidFill>
                <a:latin typeface="Times New Roman" panose="02020603050405020304" pitchFamily="18" charset="0"/>
                <a:cs typeface="Times New Roman" panose="02020603050405020304" pitchFamily="18" charset="0"/>
              </a:rPr>
              <a:t>.</a:t>
            </a:r>
            <a:endParaRPr lang="vi-VN" sz="2400" dirty="0">
              <a:solidFill>
                <a:srgbClr val="000000"/>
              </a:solidFill>
              <a:latin typeface="Times New Roman" panose="02020603050405020304" pitchFamily="18" charset="0"/>
              <a:cs typeface="Times New Roman" panose="02020603050405020304" pitchFamily="18" charset="0"/>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 name="Rectangle 1"/>
          <p:cNvSpPr/>
          <p:nvPr/>
        </p:nvSpPr>
        <p:spPr>
          <a:xfrm>
            <a:off x="1118039" y="2014911"/>
            <a:ext cx="2432368" cy="2858539"/>
          </a:xfrm>
          <a:prstGeom prst="rect">
            <a:avLst/>
          </a:prstGeom>
        </p:spPr>
        <p:txBody>
          <a:bodyPr wrap="square">
            <a:spAutoFit/>
          </a:bodyPr>
          <a:lstStyle/>
          <a:p>
            <a:pPr marL="30480" marR="30480">
              <a:lnSpc>
                <a:spcPct val="107000"/>
              </a:lnSpc>
              <a:spcAft>
                <a:spcPts val="0"/>
              </a:spcAft>
            </a:pPr>
            <a:r>
              <a:rPr lang="vi-VN" sz="2400" b="1" dirty="0">
                <a:solidFill>
                  <a:schemeClr val="accent6">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Tóm tắt:</a:t>
            </a:r>
            <a:endParaRPr lang="en-US" sz="2400" b="1" dirty="0">
              <a:solidFill>
                <a:schemeClr val="accent6">
                  <a:lumMod val="75000"/>
                </a:schemeClr>
              </a:solidFill>
              <a:latin typeface="Arial" panose="020B0604020202020204" pitchFamily="34" charset="0"/>
              <a:ea typeface="Arial" panose="020B0604020202020204" pitchFamily="34" charset="0"/>
              <a:cs typeface="Times New Roman" panose="02020603050405020304" pitchFamily="18" charset="0"/>
            </a:endParaRPr>
          </a:p>
          <a:p>
            <a:pPr marL="30480" marR="30480">
              <a:lnSpc>
                <a:spcPct val="107000"/>
              </a:lnSpc>
              <a:spcAft>
                <a:spcPts val="0"/>
              </a:spcAft>
            </a:pP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đồng</a:t>
            </a:r>
            <a:endPar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nSpc>
                <a:spcPct val="107000"/>
              </a:lnSpc>
              <a:spcAft>
                <a:spcPts val="0"/>
              </a:spcAft>
            </a:pP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chiều</a:t>
            </a: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dài</a:t>
            </a:r>
            <a:endPar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=8,5Ω</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5mm</a:t>
            </a:r>
            <a:r>
              <a:rPr lang="vi-VN" sz="2400" b="1" baseline="30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endParaRPr lang="en-US" sz="2400" b="1" dirty="0">
              <a:solidFill>
                <a:srgbClr val="00B050"/>
              </a:solidFill>
              <a:latin typeface="Arial" panose="020B0604020202020204" pitchFamily="34" charset="0"/>
              <a:ea typeface="Arial" panose="020B0604020202020204" pitchFamily="34" charset="0"/>
              <a:cs typeface="Times New Roman" panose="02020603050405020304" pitchFamily="18" charset="0"/>
            </a:endParaRPr>
          </a:p>
          <a:p>
            <a:pPr marL="30480" marR="30480">
              <a:lnSpc>
                <a:spcPct val="107000"/>
              </a:lnSpc>
              <a:spcAft>
                <a:spcPts val="0"/>
              </a:spcAft>
            </a:pP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a:t>
            </a:r>
            <a:r>
              <a:rPr lang="vi-VN" sz="24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0,5mm</a:t>
            </a:r>
            <a:r>
              <a:rPr lang="vi-VN" sz="2400" b="1" baseline="30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400" b="1" baseline="-25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 ?</a:t>
            </a:r>
            <a:endParaRPr lang="en-US" sz="2400" b="1"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p:txBody>
      </p:sp>
      <p:sp>
        <p:nvSpPr>
          <p:cNvPr id="9" name="Rectangle 5"/>
          <p:cNvSpPr>
            <a:spLocks noChangeArrowheads="1"/>
          </p:cNvSpPr>
          <p:nvPr/>
        </p:nvSpPr>
        <p:spPr bwMode="auto">
          <a:xfrm>
            <a:off x="3295510" y="2492799"/>
            <a:ext cx="787557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2400" b="1" i="0" u="none" strike="noStrike" cap="none" normalizeH="0" baseline="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Vì</a:t>
            </a:r>
            <a:r>
              <a:rPr kumimoji="0" lang="vi-VN" altLang="en-US"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kumimoji="0" lang="en-US" altLang="en-US" sz="2400" b="1" i="0" u="none" strike="noStrike" cap="none" normalizeH="0" baseline="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cùng</a:t>
            </a:r>
            <a:r>
              <a:rPr kumimoji="0" lang="en-US" altLang="en-US" sz="2400" b="1" i="0" u="none" strike="noStrike" cap="none" normalizeH="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kumimoji="0" lang="en-US" altLang="en-US" sz="2400" b="1" i="0" u="none" strike="noStrike" cap="none" normalizeH="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là</a:t>
            </a:r>
            <a:r>
              <a:rPr kumimoji="0" lang="en-US" altLang="en-US" sz="2400" b="1" i="0" u="none" strike="noStrike" cap="none" normalizeH="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kumimoji="0" lang="en-US" altLang="en-US" sz="2400" b="1" i="0" u="none" strike="noStrike" cap="none" normalizeH="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dây</a:t>
            </a:r>
            <a:r>
              <a:rPr kumimoji="0" lang="en-US" altLang="en-US" sz="2400" b="1" i="0" u="none" strike="noStrike" cap="none" normalizeH="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kumimoji="0" lang="vi-VN" altLang="en-US" sz="2400" b="1" i="0" u="none" strike="noStrike" cap="none" normalizeH="0" baseline="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đồng</a:t>
            </a:r>
            <a:r>
              <a:rPr kumimoji="0" lang="en-US" altLang="en-US"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a:t>
            </a:r>
            <a:r>
              <a:rPr kumimoji="0" lang="vi-VN" altLang="en-US"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kumimoji="0" lang="vi-VN" altLang="en-US" sz="2400" b="1" i="0" u="none" strike="noStrike" cap="none" normalizeH="0" baseline="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cùng</a:t>
            </a:r>
            <a:r>
              <a:rPr kumimoji="0" lang="vi-VN" altLang="en-US"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chiều dài nên ta </a:t>
            </a:r>
            <a:r>
              <a:rPr kumimoji="0" lang="vi-VN" altLang="en-US" sz="2400" b="1" i="0" u="none" strike="noStrike" cap="none" normalizeH="0" baseline="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có</a:t>
            </a:r>
            <a:r>
              <a:rPr kumimoji="0" lang="vi-VN" altLang="en-US"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a:t>
            </a:r>
            <a:endParaRPr kumimoji="0" lang="en-US" altLang="en-US" sz="2400" b="1" i="0" u="none" strike="noStrike" cap="none" normalizeH="0" baseline="0" dirty="0" smtClean="0">
              <a:ln>
                <a:noFill/>
              </a:ln>
              <a:solidFill>
                <a:srgbClr val="00B050"/>
              </a:solidFill>
              <a:effectLst/>
            </a:endParaRPr>
          </a:p>
        </p:txBody>
      </p:sp>
      <mc:AlternateContent xmlns:mc="http://schemas.openxmlformats.org/markup-compatibility/2006" xmlns:a14="http://schemas.microsoft.com/office/drawing/2010/main">
        <mc:Choice Requires="a14">
          <p:sp>
            <p:nvSpPr>
              <p:cNvPr id="16" name="Hình chữ nhật 28"/>
              <p:cNvSpPr/>
              <p:nvPr/>
            </p:nvSpPr>
            <p:spPr>
              <a:xfrm>
                <a:off x="3550407" y="2984280"/>
                <a:ext cx="1643269" cy="862416"/>
              </a:xfrm>
              <a:prstGeom prst="rect">
                <a:avLst/>
              </a:prstGeom>
            </p:spPr>
            <p:txBody>
              <a:bodyPr wrap="square">
                <a:spAutoFit/>
              </a:bodyPr>
              <a:lstStyle/>
              <a:p>
                <a:pPr algn="just"/>
                <a14:m>
                  <m:oMath xmlns:m="http://schemas.openxmlformats.org/officeDocument/2006/math">
                    <m:f>
                      <m:fPr>
                        <m:ctrlPr>
                          <a:rPr lang="en-US" sz="3200" b="1" i="1" smtClean="0">
                            <a:solidFill>
                              <a:srgbClr val="FF0000"/>
                            </a:solidFill>
                            <a:latin typeface="Cambria Math" panose="02040503050406030204" pitchFamily="18" charset="0"/>
                            <a:cs typeface="Times New Roman" panose="02020603050405020304" pitchFamily="18" charset="0"/>
                          </a:rPr>
                        </m:ctrlPr>
                      </m:fPr>
                      <m:num>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FF0000"/>
                            </a:solidFill>
                            <a:latin typeface="Cambria Math" panose="02040503050406030204" pitchFamily="18" charset="0"/>
                            <a:cs typeface="Times New Roman" panose="02020603050405020304" pitchFamily="18" charset="0"/>
                          </a:rPr>
                        </m:ctrlPr>
                      </m:fPr>
                      <m:num>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16" name="Hình chữ nhật 28"/>
              <p:cNvSpPr>
                <a:spLocks noRot="1" noChangeAspect="1" noMove="1" noResize="1" noEditPoints="1" noAdjustHandles="1" noChangeArrowheads="1" noChangeShapeType="1" noTextEdit="1"/>
              </p:cNvSpPr>
              <p:nvPr/>
            </p:nvSpPr>
            <p:spPr>
              <a:xfrm>
                <a:off x="3550407" y="2984280"/>
                <a:ext cx="1643269" cy="862416"/>
              </a:xfrm>
              <a:prstGeom prst="rect">
                <a:avLst/>
              </a:prstGeom>
              <a:blipFill rotWithShape="0">
                <a:blip r:embed="rId3"/>
                <a:stretch>
                  <a:fillRect b="-2837"/>
                </a:stretch>
              </a:blipFill>
            </p:spPr>
            <p:txBody>
              <a:bodyPr/>
              <a:lstStyle/>
              <a:p>
                <a:r>
                  <a:rPr lang="vi-VN">
                    <a:noFill/>
                  </a:rPr>
                  <a:t> </a:t>
                </a:r>
              </a:p>
            </p:txBody>
          </p:sp>
        </mc:Fallback>
      </mc:AlternateContent>
      <p:cxnSp>
        <p:nvCxnSpPr>
          <p:cNvPr id="4" name="Đường nối Thẳng 3"/>
          <p:cNvCxnSpPr/>
          <p:nvPr/>
        </p:nvCxnSpPr>
        <p:spPr>
          <a:xfrm>
            <a:off x="3295510" y="1914313"/>
            <a:ext cx="0" cy="4943687"/>
          </a:xfrm>
          <a:prstGeom prst="line">
            <a:avLst/>
          </a:prstGeom>
          <a:ln w="28575"/>
        </p:spPr>
        <p:style>
          <a:lnRef idx="1">
            <a:schemeClr val="dk1"/>
          </a:lnRef>
          <a:fillRef idx="0">
            <a:schemeClr val="dk1"/>
          </a:fillRef>
          <a:effectRef idx="0">
            <a:schemeClr val="dk1"/>
          </a:effectRef>
          <a:fontRef idx="minor">
            <a:schemeClr val="tx1"/>
          </a:fontRef>
        </p:style>
      </p:cxnSp>
      <p:sp>
        <p:nvSpPr>
          <p:cNvPr id="11" name="Hình chữ nhật 10"/>
          <p:cNvSpPr/>
          <p:nvPr/>
        </p:nvSpPr>
        <p:spPr>
          <a:xfrm>
            <a:off x="3355789" y="2031775"/>
            <a:ext cx="867545" cy="461665"/>
          </a:xfrm>
          <a:prstGeom prst="rect">
            <a:avLst/>
          </a:prstGeom>
        </p:spPr>
        <p:txBody>
          <a:bodyPr wrap="none">
            <a:spAutoFit/>
          </a:bodyPr>
          <a:lstStyle/>
          <a:p>
            <a:pPr lvl="0" eaLnBrk="0" fontAlgn="base" hangingPunct="0">
              <a:spcBef>
                <a:spcPct val="0"/>
              </a:spcBef>
              <a:spcAft>
                <a:spcPct val="0"/>
              </a:spcAft>
            </a:pPr>
            <a:r>
              <a:rPr lang="en-US" altLang="en-US" sz="2400" b="1"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G</a:t>
            </a:r>
            <a:r>
              <a:rPr lang="vi-VN" altLang="en-US" sz="2400" b="1" dirty="0" err="1">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iải</a:t>
            </a:r>
            <a:r>
              <a:rPr lang="vi-VN" altLang="en-US" sz="2400" b="1"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2400" dirty="0">
              <a:latin typeface="Times New Roman" panose="02020603050405020304" pitchFamily="18" charset="0"/>
              <a:cs typeface="Times New Roman" panose="02020603050405020304" pitchFamily="18" charset="0"/>
            </a:endParaRPr>
          </a:p>
        </p:txBody>
      </p:sp>
      <p:sp>
        <p:nvSpPr>
          <p:cNvPr id="14" name="Hình chữ nhật 13"/>
          <p:cNvSpPr/>
          <p:nvPr/>
        </p:nvSpPr>
        <p:spPr>
          <a:xfrm>
            <a:off x="3355789" y="3996604"/>
            <a:ext cx="6995808" cy="523220"/>
          </a:xfrm>
          <a:prstGeom prst="rect">
            <a:avLst/>
          </a:prstGeom>
        </p:spPr>
        <p:txBody>
          <a:bodyPr wrap="square">
            <a:spAutoFit/>
          </a:bodyPr>
          <a:lstStyle/>
          <a:p>
            <a:pPr algn="just"/>
            <a:r>
              <a:rPr lang="en-US" sz="2800" b="1" dirty="0" err="1" smtClean="0">
                <a:solidFill>
                  <a:srgbClr val="00B050"/>
                </a:solidFill>
                <a:latin typeface="Times New Roman" panose="02020603050405020304" pitchFamily="18" charset="0"/>
                <a:cs typeface="Times New Roman" panose="02020603050405020304" pitchFamily="18" charset="0"/>
              </a:rPr>
              <a:t>Vậy</a:t>
            </a:r>
            <a:r>
              <a:rPr lang="en-US" sz="2800" b="1" dirty="0" smtClean="0">
                <a:solidFill>
                  <a:srgbClr val="00B050"/>
                </a:solidFill>
                <a:latin typeface="Times New Roman" panose="02020603050405020304" pitchFamily="18" charset="0"/>
                <a:cs typeface="Times New Roman" panose="02020603050405020304" pitchFamily="18" charset="0"/>
              </a:rPr>
              <a:t>:</a:t>
            </a:r>
            <a:r>
              <a:rPr lang="en-US" sz="2800" b="1" dirty="0" smtClean="0">
                <a:solidFill>
                  <a:srgbClr val="00B050"/>
                </a:solidFill>
                <a:latin typeface="+mj-lt"/>
              </a:rPr>
              <a:t> </a:t>
            </a:r>
            <a:r>
              <a:rPr lang="vi-VN" sz="2800" b="1" dirty="0" err="1" smtClean="0">
                <a:solidFill>
                  <a:srgbClr val="00B050"/>
                </a:solidFill>
                <a:latin typeface="+mj-lt"/>
              </a:rPr>
              <a:t>Điện</a:t>
            </a:r>
            <a:r>
              <a:rPr lang="vi-VN" sz="2800" b="1" dirty="0" smtClean="0">
                <a:solidFill>
                  <a:srgbClr val="00B050"/>
                </a:solidFill>
                <a:latin typeface="+mj-lt"/>
              </a:rPr>
              <a:t> </a:t>
            </a:r>
            <a:r>
              <a:rPr lang="vi-VN" sz="2800" b="1" dirty="0" err="1">
                <a:solidFill>
                  <a:srgbClr val="00B050"/>
                </a:solidFill>
                <a:latin typeface="+mj-lt"/>
              </a:rPr>
              <a:t>trở</a:t>
            </a:r>
            <a:r>
              <a:rPr lang="vi-VN" sz="2800" b="1" dirty="0">
                <a:solidFill>
                  <a:srgbClr val="00B050"/>
                </a:solidFill>
                <a:latin typeface="+mj-lt"/>
              </a:rPr>
              <a:t> </a:t>
            </a:r>
            <a:r>
              <a:rPr lang="vi-VN" sz="2800" b="1" dirty="0" err="1">
                <a:solidFill>
                  <a:srgbClr val="00B050"/>
                </a:solidFill>
                <a:latin typeface="+mj-lt"/>
              </a:rPr>
              <a:t>của</a:t>
            </a:r>
            <a:r>
              <a:rPr lang="vi-VN" sz="2800" b="1" dirty="0">
                <a:solidFill>
                  <a:srgbClr val="00B050"/>
                </a:solidFill>
                <a:latin typeface="+mj-lt"/>
              </a:rPr>
              <a:t> dây </a:t>
            </a:r>
            <a:r>
              <a:rPr lang="vi-VN" sz="2800" b="1" dirty="0" err="1">
                <a:solidFill>
                  <a:srgbClr val="00B050"/>
                </a:solidFill>
                <a:latin typeface="+mj-lt"/>
              </a:rPr>
              <a:t>thứ</a:t>
            </a:r>
            <a:r>
              <a:rPr lang="vi-VN" sz="2800" b="1" dirty="0">
                <a:solidFill>
                  <a:srgbClr val="00B050"/>
                </a:solidFill>
                <a:latin typeface="+mj-lt"/>
              </a:rPr>
              <a:t> </a:t>
            </a:r>
            <a:r>
              <a:rPr lang="en-US" sz="2800" b="1" dirty="0" err="1" smtClean="0">
                <a:solidFill>
                  <a:srgbClr val="00B050"/>
                </a:solidFill>
                <a:latin typeface="Times New Roman" panose="02020603050405020304" pitchFamily="18" charset="0"/>
                <a:cs typeface="Times New Roman" panose="02020603050405020304" pitchFamily="18" charset="0"/>
              </a:rPr>
              <a:t>hai</a:t>
            </a:r>
            <a:r>
              <a:rPr lang="en-US" sz="2800" b="1" dirty="0" smtClean="0">
                <a:solidFill>
                  <a:srgbClr val="00B050"/>
                </a:solidFill>
                <a:latin typeface="Times New Roman" panose="02020603050405020304" pitchFamily="18" charset="0"/>
                <a:cs typeface="Times New Roman" panose="02020603050405020304" pitchFamily="18" charset="0"/>
              </a:rPr>
              <a:t>: </a:t>
            </a:r>
            <a:r>
              <a:rPr lang="en-US" sz="2800" b="1" dirty="0">
                <a:solidFill>
                  <a:srgbClr val="00B050"/>
                </a:solidFill>
                <a:latin typeface="Times New Roman" panose="02020603050405020304" pitchFamily="18" charset="0"/>
                <a:cs typeface="Times New Roman" panose="02020603050405020304" pitchFamily="18" charset="0"/>
              </a:rPr>
              <a:t>R</a:t>
            </a:r>
            <a:r>
              <a:rPr lang="vi-VN" sz="2800" b="1" baseline="-25000" dirty="0">
                <a:solidFill>
                  <a:srgbClr val="00B050"/>
                </a:solidFill>
                <a:latin typeface="Times New Roman" panose="02020603050405020304" pitchFamily="18" charset="0"/>
                <a:cs typeface="Times New Roman" panose="02020603050405020304" pitchFamily="18" charset="0"/>
              </a:rPr>
              <a:t>2</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smtClean="0">
                <a:solidFill>
                  <a:srgbClr val="00B050"/>
                </a:solidFill>
                <a:latin typeface="Times New Roman" panose="02020603050405020304" pitchFamily="18" charset="0"/>
                <a:cs typeface="Times New Roman" panose="02020603050405020304" pitchFamily="18" charset="0"/>
              </a:rPr>
              <a:t>85 </a:t>
            </a:r>
            <a:r>
              <a:rPr lang="el-GR" sz="2800" b="1" dirty="0" smtClean="0">
                <a:solidFill>
                  <a:srgbClr val="00B050"/>
                </a:solidFill>
                <a:latin typeface="Times New Roman" panose="02020603050405020304" pitchFamily="18" charset="0"/>
                <a:cs typeface="Times New Roman" panose="02020603050405020304" pitchFamily="18" charset="0"/>
              </a:rPr>
              <a:t>Ω</a:t>
            </a:r>
            <a:endParaRPr lang="vi-VN" sz="2800" b="1" dirty="0">
              <a:solidFill>
                <a:srgbClr val="00B050"/>
              </a:solidFill>
            </a:endParaRPr>
          </a:p>
        </p:txBody>
      </p:sp>
      <mc:AlternateContent xmlns:mc="http://schemas.openxmlformats.org/markup-compatibility/2006" xmlns:a14="http://schemas.microsoft.com/office/drawing/2010/main">
        <mc:Choice Requires="a14">
          <p:sp>
            <p:nvSpPr>
              <p:cNvPr id="15" name="Hình chữ nhật 14"/>
              <p:cNvSpPr/>
              <p:nvPr/>
            </p:nvSpPr>
            <p:spPr>
              <a:xfrm>
                <a:off x="4978436" y="3046156"/>
                <a:ext cx="1875257" cy="772391"/>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𝟖</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𝟓</m:t>
                        </m:r>
                      </m:num>
                      <m:den>
                        <m:sSub>
                          <m:sSubPr>
                            <m:ctrlPr>
                              <a:rPr lang="en-US" sz="2800" b="1" i="1">
                                <a:solidFill>
                                  <a:srgbClr val="00B050"/>
                                </a:solidFill>
                                <a:latin typeface="Cambria Math" panose="02040503050406030204" pitchFamily="18" charset="0"/>
                                <a:cs typeface="Times New Roman" panose="02020603050405020304" pitchFamily="18" charset="0"/>
                              </a:rPr>
                            </m:ctrlPr>
                          </m:sSubPr>
                          <m:e>
                            <m:r>
                              <a:rPr lang="en-US" sz="2800" b="1" i="1">
                                <a:solidFill>
                                  <a:srgbClr val="00B050"/>
                                </a:solidFill>
                                <a:latin typeface="Cambria Math" panose="02040503050406030204" pitchFamily="18" charset="0"/>
                                <a:cs typeface="Times New Roman" panose="02020603050405020304" pitchFamily="18" charset="0"/>
                              </a:rPr>
                              <m:t>𝑹</m:t>
                            </m:r>
                          </m:e>
                          <m:sub>
                            <m:r>
                              <a:rPr lang="en-US" sz="2800" b="1" i="1">
                                <a:solidFill>
                                  <a:srgbClr val="00B050"/>
                                </a:solidFill>
                                <a:latin typeface="Cambria Math" panose="02040503050406030204" pitchFamily="18" charset="0"/>
                                <a:cs typeface="Times New Roman" panose="02020603050405020304" pitchFamily="18" charset="0"/>
                              </a:rPr>
                              <m:t>𝟐</m:t>
                            </m:r>
                          </m:sub>
                        </m:sSub>
                      </m:den>
                    </m:f>
                    <m:r>
                      <m:rPr>
                        <m:nor/>
                      </m:rPr>
                      <a:rPr lang="en-US" sz="2800" b="1" dirty="0">
                        <a:solidFill>
                          <a:srgbClr val="00B050"/>
                        </a:solidFill>
                        <a:latin typeface="Times New Roman" panose="02020603050405020304" pitchFamily="18" charset="0"/>
                        <a:cs typeface="Times New Roman" panose="02020603050405020304" pitchFamily="18" charset="0"/>
                      </a:rPr>
                      <m:t> = </m:t>
                    </m:r>
                    <m:f>
                      <m:fPr>
                        <m:ctrlPr>
                          <a:rPr lang="en-US" sz="2800" b="1" i="1">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𝟎</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𝟓</m:t>
                        </m:r>
                      </m:num>
                      <m:den>
                        <m:r>
                          <a:rPr lang="en-US" sz="2800" b="1" i="1" smtClean="0">
                            <a:solidFill>
                              <a:srgbClr val="00B050"/>
                            </a:solidFill>
                            <a:latin typeface="Cambria Math" panose="02040503050406030204" pitchFamily="18" charset="0"/>
                            <a:cs typeface="Times New Roman" panose="02020603050405020304" pitchFamily="18" charset="0"/>
                          </a:rPr>
                          <m:t>𝟓</m:t>
                        </m:r>
                      </m:den>
                    </m:f>
                  </m:oMath>
                </a14:m>
                <a:endParaRPr lang="vi-VN" sz="28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15" name="Hình chữ nhật 14"/>
              <p:cNvSpPr>
                <a:spLocks noRot="1" noChangeAspect="1" noMove="1" noResize="1" noEditPoints="1" noAdjustHandles="1" noChangeArrowheads="1" noChangeShapeType="1" noTextEdit="1"/>
              </p:cNvSpPr>
              <p:nvPr/>
            </p:nvSpPr>
            <p:spPr>
              <a:xfrm>
                <a:off x="4978436" y="3046156"/>
                <a:ext cx="1875257" cy="772391"/>
              </a:xfrm>
              <a:prstGeom prst="rect">
                <a:avLst/>
              </a:prstGeom>
              <a:blipFill rotWithShape="0">
                <a:blip r:embed="rId4"/>
                <a:stretch>
                  <a:fillRect l="-6840" b="-2381"/>
                </a:stretch>
              </a:blipFill>
            </p:spPr>
            <p:txBody>
              <a:bodyPr/>
              <a:lstStyle/>
              <a:p>
                <a:r>
                  <a:rPr lang="vi-VN">
                    <a:noFill/>
                  </a:rPr>
                  <a:t> </a:t>
                </a:r>
              </a:p>
            </p:txBody>
          </p:sp>
        </mc:Fallback>
      </mc:AlternateContent>
      <p:sp>
        <p:nvSpPr>
          <p:cNvPr id="17" name="Hình chữ nhật 16"/>
          <p:cNvSpPr/>
          <p:nvPr/>
        </p:nvSpPr>
        <p:spPr>
          <a:xfrm>
            <a:off x="6907853" y="3101758"/>
            <a:ext cx="2284600" cy="523220"/>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R</a:t>
            </a:r>
            <a:r>
              <a:rPr lang="vi-VN" sz="2800" b="1" baseline="-25000" dirty="0">
                <a:solidFill>
                  <a:srgbClr val="00B050"/>
                </a:solidFill>
                <a:latin typeface="Times New Roman" panose="02020603050405020304" pitchFamily="18" charset="0"/>
                <a:cs typeface="Times New Roman" panose="02020603050405020304" pitchFamily="18" charset="0"/>
              </a:rPr>
              <a:t>2</a:t>
            </a:r>
            <a:r>
              <a:rPr lang="en-US" sz="2800" b="1" dirty="0" smtClean="0">
                <a:solidFill>
                  <a:srgbClr val="00B050"/>
                </a:solidFill>
                <a:latin typeface="Times New Roman" panose="02020603050405020304" pitchFamily="18" charset="0"/>
                <a:cs typeface="Times New Roman" panose="02020603050405020304" pitchFamily="18" charset="0"/>
              </a:rPr>
              <a:t>= 85 (</a:t>
            </a:r>
            <a:r>
              <a:rPr lang="el-GR" sz="2800" b="1" dirty="0" smtClean="0">
                <a:solidFill>
                  <a:srgbClr val="00B050"/>
                </a:solidFill>
                <a:latin typeface="Times New Roman" panose="02020603050405020304" pitchFamily="18" charset="0"/>
                <a:cs typeface="Times New Roman" panose="02020603050405020304" pitchFamily="18" charset="0"/>
              </a:rPr>
              <a:t>Ω</a:t>
            </a:r>
            <a:r>
              <a:rPr lang="en-US" sz="2800" b="1" dirty="0" smtClean="0">
                <a:solidFill>
                  <a:srgbClr val="00B050"/>
                </a:solidFill>
                <a:latin typeface="Times New Roman" panose="02020603050405020304" pitchFamily="18" charset="0"/>
                <a:cs typeface="Times New Roman" panose="02020603050405020304" pitchFamily="18" charset="0"/>
              </a:rPr>
              <a:t>)</a:t>
            </a:r>
            <a:endParaRPr lang="vi-VN" sz="2800" b="1" dirty="0">
              <a:solidFill>
                <a:srgbClr val="00B050"/>
              </a:solidFill>
            </a:endParaRPr>
          </a:p>
        </p:txBody>
      </p:sp>
    </p:spTree>
    <p:extLst>
      <p:ext uri="{BB962C8B-B14F-4D97-AF65-F5344CB8AC3E}">
        <p14:creationId xmlns:p14="http://schemas.microsoft.com/office/powerpoint/2010/main" val="9803476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barn(inVertical)">
                                      <p:cBhvr>
                                        <p:cTn id="14" dur="500"/>
                                        <p:tgtEl>
                                          <p:spTgt spid="2">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barn(inVertical)">
                                      <p:cBhvr>
                                        <p:cTn id="19" dur="500"/>
                                        <p:tgtEl>
                                          <p:spTgt spid="2">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 calcmode="lin" valueType="num">
                                      <p:cBhvr additive="base">
                                        <p:cTn id="24"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 calcmode="lin" valueType="num">
                                      <p:cBhvr additive="base">
                                        <p:cTn id="30"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2">
                                            <p:txEl>
                                              <p:pRg st="5" end="5"/>
                                            </p:txEl>
                                          </p:spTgt>
                                        </p:tgtEl>
                                        <p:attrNameLst>
                                          <p:attrName>style.visibility</p:attrName>
                                        </p:attrNameLst>
                                      </p:cBhvr>
                                      <p:to>
                                        <p:strVal val="visible"/>
                                      </p:to>
                                    </p:set>
                                    <p:anim calcmode="lin" valueType="num">
                                      <p:cBhvr additive="base">
                                        <p:cTn id="34"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9">
                                            <p:txEl>
                                              <p:pRg st="0" end="0"/>
                                            </p:txEl>
                                          </p:spTgt>
                                        </p:tgtEl>
                                        <p:attrNameLst>
                                          <p:attrName>style.visibility</p:attrName>
                                        </p:attrNameLst>
                                      </p:cBhvr>
                                      <p:to>
                                        <p:strVal val="visible"/>
                                      </p:to>
                                    </p:set>
                                    <p:animEffect transition="in" filter="barn(inVertical)">
                                      <p:cBhvr>
                                        <p:cTn id="40" dur="500"/>
                                        <p:tgtEl>
                                          <p:spTgt spid="9">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barn(inVertical)">
                                      <p:cBhvr>
                                        <p:cTn id="45" dur="500"/>
                                        <p:tgtEl>
                                          <p:spTgt spid="16"/>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nodeType="clickEffect">
                                  <p:stCondLst>
                                    <p:cond delay="0"/>
                                  </p:stCondLst>
                                  <p:childTnLst>
                                    <p:set>
                                      <p:cBhvr>
                                        <p:cTn id="49" dur="1" fill="hold">
                                          <p:stCondLst>
                                            <p:cond delay="0"/>
                                          </p:stCondLst>
                                        </p:cTn>
                                        <p:tgtEl>
                                          <p:spTgt spid="16">
                                            <p:txEl>
                                              <p:pRg st="0" end="0"/>
                                            </p:txEl>
                                          </p:spTgt>
                                        </p:tgtEl>
                                        <p:attrNameLst>
                                          <p:attrName>style.visibility</p:attrName>
                                        </p:attrNameLst>
                                      </p:cBhvr>
                                      <p:to>
                                        <p:strVal val="visible"/>
                                      </p:to>
                                    </p:set>
                                    <p:animEffect transition="in" filter="barn(inVertical)">
                                      <p:cBhvr>
                                        <p:cTn id="50" dur="500"/>
                                        <p:tgtEl>
                                          <p:spTgt spid="16">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barn(inVertical)">
                                      <p:cBhvr>
                                        <p:cTn id="55" dur="500"/>
                                        <p:tgtEl>
                                          <p:spTgt spid="15"/>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barn(inVertical)">
                                      <p:cBhvr>
                                        <p:cTn id="60" dur="500"/>
                                        <p:tgtEl>
                                          <p:spTgt spid="17"/>
                                        </p:tgtEl>
                                      </p:cBhvr>
                                    </p:animEffect>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barn(inVertical)">
                                      <p:cBhvr>
                                        <p:cTn id="6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4" grpId="0"/>
      <p:bldP spid="15" grpId="0"/>
      <p:bldP spid="1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830997"/>
          </a:xfrm>
          <a:prstGeom prst="rect">
            <a:avLst/>
          </a:prstGeom>
          <a:solidFill>
            <a:schemeClr val="accent2">
              <a:lumMod val="40000"/>
              <a:lumOff val="60000"/>
            </a:schemeClr>
          </a:solidFill>
        </p:spPr>
        <p:txBody>
          <a:bodyPr wrap="square">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8.4</a:t>
            </a:r>
            <a:r>
              <a:rPr lang="vi-VN" sz="2400" b="1" dirty="0">
                <a:solidFill>
                  <a:srgbClr val="FF0000"/>
                </a:solidFill>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Một dây dẫn bằng đồng có điện trở 6,8Ω với lõi gồm 20 sợi dây đồng mảnh. Tính điện trở của </a:t>
            </a:r>
            <a:r>
              <a:rPr lang="vi-VN" sz="2400" dirty="0" err="1">
                <a:latin typeface="Times New Roman" panose="02020603050405020304" pitchFamily="18" charset="0"/>
                <a:cs typeface="Times New Roman" panose="02020603050405020304" pitchFamily="18" charset="0"/>
              </a:rPr>
              <a:t>một</a:t>
            </a:r>
            <a:r>
              <a:rPr lang="vi-VN" sz="2400" dirty="0">
                <a:latin typeface="Times New Roman" panose="02020603050405020304" pitchFamily="18" charset="0"/>
                <a:cs typeface="Times New Roman" panose="02020603050405020304" pitchFamily="18" charset="0"/>
              </a:rPr>
              <a:t> </a:t>
            </a:r>
            <a:r>
              <a:rPr lang="vi-VN" sz="2400" dirty="0" err="1" smtClean="0">
                <a:latin typeface="Times New Roman" panose="02020603050405020304" pitchFamily="18" charset="0"/>
                <a:cs typeface="Times New Roman" panose="02020603050405020304" pitchFamily="18" charset="0"/>
              </a:rPr>
              <a:t>sợ</a:t>
            </a:r>
            <a:r>
              <a:rPr lang="en-US" sz="2400" dirty="0" err="1" smtClean="0">
                <a:latin typeface="Times New Roman" panose="02020603050405020304" pitchFamily="18" charset="0"/>
                <a:cs typeface="Times New Roman" panose="02020603050405020304" pitchFamily="18" charset="0"/>
              </a:rPr>
              <a:t>i</a:t>
            </a:r>
            <a:r>
              <a:rPr lang="vi-VN"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dây mảnh này, cho rằng chúng có tiết diện như nhau.</a:t>
            </a:r>
            <a:endParaRPr lang="en-US" sz="2400" dirty="0">
              <a:latin typeface="Times New Roman" panose="02020603050405020304" pitchFamily="18" charset="0"/>
              <a:cs typeface="Times New Roman" panose="02020603050405020304" pitchFamily="18" charset="0"/>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Rectangle 2"/>
          <p:cNvSpPr/>
          <p:nvPr/>
        </p:nvSpPr>
        <p:spPr>
          <a:xfrm>
            <a:off x="3550407" y="2050542"/>
            <a:ext cx="7785058" cy="3416320"/>
          </a:xfrm>
          <a:prstGeom prst="rect">
            <a:avLst/>
          </a:prstGeom>
        </p:spPr>
        <p:txBody>
          <a:bodyPr wrap="square">
            <a:spAutoFit/>
          </a:bodyPr>
          <a:lstStyle/>
          <a:p>
            <a:pPr marL="30480" marR="30480" algn="just">
              <a:spcAft>
                <a:spcPts val="0"/>
              </a:spcAft>
            </a:pP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20</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sợi</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mảnh giống nhau </a:t>
            </a:r>
            <a:endPar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trở</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mỗi</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dây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dẫn</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mảnh</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này</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đều</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nhau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a:t>
            </a:r>
            <a:endPar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20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sợi</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chập</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1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p>
          <a:p>
            <a:pPr marL="30480" marR="30480" algn="just">
              <a:spcAft>
                <a:spcPts val="0"/>
              </a:spcAft>
            </a:pP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20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được mắc song song với nhau.</a:t>
            </a:r>
            <a:endParaRPr lang="en-US" sz="2400" dirty="0">
              <a:solidFill>
                <a:srgbClr val="00B050"/>
              </a:solidFill>
              <a:latin typeface="Times New Roman" panose="02020603050405020304" pitchFamily="18" charset="0"/>
              <a:ea typeface="Times New Roman" panose="02020603050405020304" pitchFamily="18" charset="0"/>
            </a:endParaRPr>
          </a:p>
          <a:p>
            <a:pPr marL="30480" marR="30480" algn="just">
              <a:spcAft>
                <a:spcPts val="0"/>
              </a:spcAft>
            </a:pP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trở</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mỗi</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mảnh</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ea typeface="Times New Roman" panose="02020603050405020304" pitchFamily="18" charset="0"/>
            </a:endParaRPr>
          </a:p>
          <a:p>
            <a:pPr marL="30480" marR="30480" algn="just">
              <a:spcAft>
                <a:spcPts val="0"/>
              </a:spcAft>
            </a:pP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R  =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/20 </a:t>
            </a:r>
          </a:p>
          <a:p>
            <a:pPr marL="30480" marR="30480" algn="just">
              <a:spcAft>
                <a:spcPts val="0"/>
              </a:spcAft>
            </a:pP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 </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.20</a:t>
            </a:r>
          </a:p>
          <a:p>
            <a:pPr marL="30480" marR="30480" algn="just">
              <a:spcAft>
                <a:spcPts val="0"/>
              </a:spcAft>
            </a:pPr>
            <a:r>
              <a:rPr lang="en-US"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6,8 . 20</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136</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Ω</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ea typeface="Times New Roman" panose="02020603050405020304" pitchFamily="18" charset="0"/>
            </a:endParaRPr>
          </a:p>
        </p:txBody>
      </p:sp>
      <p:sp>
        <p:nvSpPr>
          <p:cNvPr id="14" name="Rectangle 1"/>
          <p:cNvSpPr/>
          <p:nvPr/>
        </p:nvSpPr>
        <p:spPr>
          <a:xfrm>
            <a:off x="1118039" y="1553992"/>
            <a:ext cx="2432368" cy="1673022"/>
          </a:xfrm>
          <a:prstGeom prst="rect">
            <a:avLst/>
          </a:prstGeom>
        </p:spPr>
        <p:txBody>
          <a:bodyPr wrap="square">
            <a:spAutoFit/>
          </a:bodyPr>
          <a:lstStyle/>
          <a:p>
            <a:pPr marL="30480" marR="30480">
              <a:lnSpc>
                <a:spcPct val="107000"/>
              </a:lnSpc>
              <a:spcAft>
                <a:spcPts val="0"/>
              </a:spcAft>
            </a:pPr>
            <a:r>
              <a:rPr lang="vi-VN"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Tóm tắt:</a:t>
            </a:r>
            <a:endParaRPr lang="en-US" sz="2400" b="1" u="sng" dirty="0">
              <a:solidFill>
                <a:srgbClr val="00B0F0"/>
              </a:solidFill>
              <a:latin typeface="Arial" panose="020B0604020202020204" pitchFamily="34" charset="0"/>
              <a:ea typeface="Arial" panose="020B0604020202020204" pitchFamily="34" charset="0"/>
              <a:cs typeface="Times New Roman" panose="02020603050405020304" pitchFamily="18" charset="0"/>
            </a:endParaRPr>
          </a:p>
          <a:p>
            <a:pPr marL="30480" marR="30480">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6,8</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Ω</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nSpc>
                <a:spcPct val="107000"/>
              </a:lnSpc>
              <a:spcAft>
                <a:spcPts val="0"/>
              </a:spcAft>
            </a:pP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n=20 </a:t>
            </a: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sợi</a:t>
            </a:r>
            <a:endParaRPr lang="en-US" sz="2400" b="1" dirty="0">
              <a:solidFill>
                <a:srgbClr val="00B050"/>
              </a:solidFill>
              <a:latin typeface="Arial" panose="020B0604020202020204" pitchFamily="34" charset="0"/>
              <a:ea typeface="Arial" panose="020B0604020202020204" pitchFamily="34" charset="0"/>
              <a:cs typeface="Times New Roman" panose="02020603050405020304" pitchFamily="18" charset="0"/>
            </a:endParaRPr>
          </a:p>
          <a:p>
            <a:pPr marL="30480" marR="30480">
              <a:lnSpc>
                <a:spcPct val="107000"/>
              </a:lnSpc>
              <a:spcAft>
                <a:spcPts val="0"/>
              </a:spcAft>
            </a:pPr>
            <a:r>
              <a:rPr lang="vi-VN"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1" baseline="-250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0</a:t>
            </a:r>
            <a:r>
              <a:rPr lang="vi-VN"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 ?</a:t>
            </a:r>
            <a:endParaRPr lang="en-US" sz="2400" b="1"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p:txBody>
      </p:sp>
      <p:cxnSp>
        <p:nvCxnSpPr>
          <p:cNvPr id="15" name="Đường nối Thẳng 14"/>
          <p:cNvCxnSpPr/>
          <p:nvPr/>
        </p:nvCxnSpPr>
        <p:spPr>
          <a:xfrm>
            <a:off x="3375231" y="1553992"/>
            <a:ext cx="0" cy="4943687"/>
          </a:xfrm>
          <a:prstGeom prst="line">
            <a:avLst/>
          </a:prstGeom>
          <a:ln w="28575"/>
        </p:spPr>
        <p:style>
          <a:lnRef idx="1">
            <a:schemeClr val="dk1"/>
          </a:lnRef>
          <a:fillRef idx="0">
            <a:schemeClr val="dk1"/>
          </a:fillRef>
          <a:effectRef idx="0">
            <a:schemeClr val="dk1"/>
          </a:effectRef>
          <a:fontRef idx="minor">
            <a:schemeClr val="tx1"/>
          </a:fontRef>
        </p:style>
      </p:cxnSp>
      <p:sp>
        <p:nvSpPr>
          <p:cNvPr id="16" name="Hình chữ nhật 15"/>
          <p:cNvSpPr/>
          <p:nvPr/>
        </p:nvSpPr>
        <p:spPr>
          <a:xfrm>
            <a:off x="3378227" y="1588877"/>
            <a:ext cx="867545" cy="461665"/>
          </a:xfrm>
          <a:prstGeom prst="rect">
            <a:avLst/>
          </a:prstGeom>
        </p:spPr>
        <p:txBody>
          <a:bodyPr wrap="none">
            <a:spAutoFit/>
          </a:bodyPr>
          <a:lstStyle/>
          <a:p>
            <a:pPr lvl="0" eaLnBrk="0" fontAlgn="base" hangingPunct="0">
              <a:spcBef>
                <a:spcPct val="0"/>
              </a:spcBef>
              <a:spcAft>
                <a:spcPct val="0"/>
              </a:spcAft>
            </a:pPr>
            <a:r>
              <a:rPr lang="en-US" altLang="en-US"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G</a:t>
            </a:r>
            <a:r>
              <a:rPr lang="vi-VN" altLang="en-US" sz="2400" b="1" u="sng" dirty="0" err="1">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iải</a:t>
            </a:r>
            <a:r>
              <a:rPr lang="vi-VN" altLang="en-US"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2400" u="sng"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43795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4">
                                            <p:txEl>
                                              <p:pRg st="1" end="1"/>
                                            </p:txEl>
                                          </p:spTgt>
                                        </p:tgtEl>
                                        <p:attrNameLst>
                                          <p:attrName>style.visibility</p:attrName>
                                        </p:attrNameLst>
                                      </p:cBhvr>
                                      <p:to>
                                        <p:strVal val="visible"/>
                                      </p:to>
                                    </p:set>
                                    <p:anim calcmode="lin" valueType="num">
                                      <p:cBhvr additive="base">
                                        <p:cTn id="14"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4">
                                            <p:txEl>
                                              <p:pRg st="2" end="2"/>
                                            </p:txEl>
                                          </p:spTgt>
                                        </p:tgtEl>
                                        <p:attrNameLst>
                                          <p:attrName>style.visibility</p:attrName>
                                        </p:attrNameLst>
                                      </p:cBhvr>
                                      <p:to>
                                        <p:strVal val="visible"/>
                                      </p:to>
                                    </p:set>
                                    <p:anim calcmode="lin" valueType="num">
                                      <p:cBhvr additive="base">
                                        <p:cTn id="20"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4">
                                            <p:txEl>
                                              <p:pRg st="2" end="2"/>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14">
                                            <p:txEl>
                                              <p:pRg st="3" end="3"/>
                                            </p:txEl>
                                          </p:spTgt>
                                        </p:tgtEl>
                                        <p:attrNameLst>
                                          <p:attrName>style.visibility</p:attrName>
                                        </p:attrNameLst>
                                      </p:cBhvr>
                                      <p:to>
                                        <p:strVal val="visible"/>
                                      </p:to>
                                    </p:set>
                                    <p:anim calcmode="lin" valueType="num">
                                      <p:cBhvr additive="base">
                                        <p:cTn id="24"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Effect transition="in" filter="fade">
                                      <p:cBhvr>
                                        <p:cTn id="30" dur="500"/>
                                        <p:tgtEl>
                                          <p:spTgt spid="3">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animEffect transition="in" filter="fade">
                                      <p:cBhvr>
                                        <p:cTn id="35" dur="500"/>
                                        <p:tgtEl>
                                          <p:spTgt spid="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Effect transition="in" filter="barn(inVertical)">
                                      <p:cBhvr>
                                        <p:cTn id="40" dur="500"/>
                                        <p:tgtEl>
                                          <p:spTgt spid="3">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
                                            <p:txEl>
                                              <p:pRg st="3" end="3"/>
                                            </p:txEl>
                                          </p:spTgt>
                                        </p:tgtEl>
                                        <p:attrNameLst>
                                          <p:attrName>style.visibility</p:attrName>
                                        </p:attrNameLst>
                                      </p:cBhvr>
                                      <p:to>
                                        <p:strVal val="visible"/>
                                      </p:to>
                                    </p:set>
                                    <p:animEffect transition="in" filter="fade">
                                      <p:cBhvr>
                                        <p:cTn id="45" dur="500"/>
                                        <p:tgtEl>
                                          <p:spTgt spid="3">
                                            <p:txEl>
                                              <p:pRg st="3" end="3"/>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
                                            <p:txEl>
                                              <p:pRg st="4" end="4"/>
                                            </p:txEl>
                                          </p:spTgt>
                                        </p:tgtEl>
                                        <p:attrNameLst>
                                          <p:attrName>style.visibility</p:attrName>
                                        </p:attrNameLst>
                                      </p:cBhvr>
                                      <p:to>
                                        <p:strVal val="visible"/>
                                      </p:to>
                                    </p:set>
                                    <p:animEffect transition="in" filter="fade">
                                      <p:cBhvr>
                                        <p:cTn id="50" dur="500"/>
                                        <p:tgtEl>
                                          <p:spTgt spid="3">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Effect transition="in" filter="fade">
                                      <p:cBhvr>
                                        <p:cTn id="55" dur="500"/>
                                        <p:tgtEl>
                                          <p:spTgt spid="3">
                                            <p:txEl>
                                              <p:pRg st="5" end="5"/>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3">
                                            <p:txEl>
                                              <p:pRg st="6" end="6"/>
                                            </p:txEl>
                                          </p:spTgt>
                                        </p:tgtEl>
                                        <p:attrNameLst>
                                          <p:attrName>style.visibility</p:attrName>
                                        </p:attrNameLst>
                                      </p:cBhvr>
                                      <p:to>
                                        <p:strVal val="visible"/>
                                      </p:to>
                                    </p:set>
                                    <p:animEffect transition="in" filter="fade">
                                      <p:cBhvr>
                                        <p:cTn id="60" dur="500"/>
                                        <p:tgtEl>
                                          <p:spTgt spid="3">
                                            <p:txEl>
                                              <p:pRg st="6" end="6"/>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3">
                                            <p:txEl>
                                              <p:pRg st="7" end="7"/>
                                            </p:txEl>
                                          </p:spTgt>
                                        </p:tgtEl>
                                        <p:attrNameLst>
                                          <p:attrName>style.visibility</p:attrName>
                                        </p:attrNameLst>
                                      </p:cBhvr>
                                      <p:to>
                                        <p:strVal val="visible"/>
                                      </p:to>
                                    </p:set>
                                    <p:animEffect transition="in" filter="fade">
                                      <p:cBhvr>
                                        <p:cTn id="6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1130087" y="1210441"/>
            <a:ext cx="5592599" cy="4031873"/>
          </a:xfrm>
          <a:prstGeom prst="rect">
            <a:avLst/>
          </a:prstGeom>
          <a:noFill/>
          <a:ln>
            <a:noFill/>
          </a:ln>
        </p:spPr>
        <p:txBody>
          <a:bodyPr wrap="square">
            <a:spAutoFit/>
          </a:bodyPr>
          <a:lstStyle>
            <a:lvl1pPr>
              <a:spcBef>
                <a:spcPct val="20000"/>
              </a:spcBef>
              <a:buClr>
                <a:srgbClr val="9C007F"/>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9C007F"/>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ts val="0"/>
              </a:spcBef>
              <a:buClrTx/>
              <a:buSzTx/>
              <a:buFontTx/>
              <a:buNone/>
            </a:pPr>
            <a:r>
              <a:rPr lang="en-US" altLang="en-US" sz="3200" dirty="0" err="1" smtClean="0">
                <a:latin typeface="Times New Roman" panose="02020603050405020304" pitchFamily="18" charset="0"/>
                <a:cs typeface="Times New Roman" panose="02020603050405020304" pitchFamily="18" charset="0"/>
              </a:rPr>
              <a:t>Nhận</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xét</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các</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dây</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trong</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hình</a:t>
            </a:r>
            <a:r>
              <a:rPr lang="en-US" altLang="en-US" sz="3200" dirty="0" smtClean="0">
                <a:latin typeface="Times New Roman" panose="02020603050405020304" pitchFamily="18" charset="0"/>
                <a:cs typeface="Times New Roman" panose="02020603050405020304" pitchFamily="18" charset="0"/>
              </a:rPr>
              <a:t>: </a:t>
            </a:r>
          </a:p>
          <a:p>
            <a:pPr marL="457200" indent="-457200" algn="just" eaLnBrk="1" hangingPunct="1">
              <a:spcBef>
                <a:spcPts val="0"/>
              </a:spcBef>
              <a:buClrTx/>
              <a:buSzTx/>
              <a:buFontTx/>
              <a:buChar char="-"/>
            </a:pPr>
            <a:r>
              <a:rPr lang="en-US" altLang="en-US" sz="3200" dirty="0" err="1" smtClean="0">
                <a:latin typeface="Times New Roman" panose="02020603050405020304" pitchFamily="18" charset="0"/>
                <a:cs typeface="Times New Roman" panose="02020603050405020304" pitchFamily="18" charset="0"/>
              </a:rPr>
              <a:t>cùng</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một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vật</a:t>
            </a:r>
            <a:r>
              <a:rPr lang="en-US" altLang="en-US" sz="3200" dirty="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liệu</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là</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đồng</a:t>
            </a:r>
            <a:endParaRPr lang="en-US" altLang="en-US" sz="3200" dirty="0" smtClean="0">
              <a:latin typeface="Times New Roman" panose="02020603050405020304" pitchFamily="18" charset="0"/>
              <a:cs typeface="Times New Roman" panose="02020603050405020304" pitchFamily="18" charset="0"/>
            </a:endParaRPr>
          </a:p>
          <a:p>
            <a:pPr marL="457200" indent="-457200" algn="just">
              <a:spcBef>
                <a:spcPts val="0"/>
              </a:spcBef>
              <a:buClrTx/>
              <a:buSzTx/>
              <a:buFontTx/>
              <a:buChar char="-"/>
            </a:pPr>
            <a:r>
              <a:rPr lang="en-US" altLang="en-US" sz="3200" dirty="0" err="1" smtClean="0">
                <a:latin typeface="Times New Roman" panose="02020603050405020304" pitchFamily="18" charset="0"/>
                <a:cs typeface="Times New Roman" panose="02020603050405020304" pitchFamily="18" charset="0"/>
              </a:rPr>
              <a:t>cùng</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chiều</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dài</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là</a:t>
            </a:r>
            <a:r>
              <a:rPr lang="en-US" altLang="en-US" sz="3200" dirty="0" smtClean="0">
                <a:latin typeface="Times New Roman" panose="02020603050405020304" pitchFamily="18" charset="0"/>
                <a:cs typeface="Times New Roman" panose="02020603050405020304" pitchFamily="18" charset="0"/>
              </a:rPr>
              <a:t> </a:t>
            </a:r>
            <a:r>
              <a:rPr lang="en-US" altLang="en-US" sz="3200" i="1" dirty="0" smtClean="0">
                <a:latin typeface="Times New Roman" panose="02020603050405020304" pitchFamily="18" charset="0"/>
                <a:cs typeface="Times New Roman" panose="02020603050405020304" pitchFamily="18" charset="0"/>
              </a:rPr>
              <a:t>l</a:t>
            </a:r>
          </a:p>
          <a:p>
            <a:pPr marL="457200" indent="-457200" algn="just">
              <a:spcBef>
                <a:spcPts val="0"/>
              </a:spcBef>
              <a:buClrTx/>
              <a:buSzTx/>
              <a:buFontTx/>
              <a:buChar char="-"/>
            </a:pPr>
            <a:r>
              <a:rPr lang="en-US" altLang="en-US" sz="3200" dirty="0" err="1" smtClean="0">
                <a:latin typeface="Times New Roman" panose="02020603050405020304" pitchFamily="18" charset="0"/>
                <a:cs typeface="Times New Roman" panose="02020603050405020304" pitchFamily="18" charset="0"/>
              </a:rPr>
              <a:t>tiết</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diện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khác</a:t>
            </a:r>
            <a:r>
              <a:rPr lang="en-US" altLang="en-US" sz="3200" dirty="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nhau</a:t>
            </a:r>
            <a:r>
              <a:rPr lang="en-US" altLang="en-US" sz="3200" dirty="0" smtClean="0">
                <a:latin typeface="Times New Roman" panose="02020603050405020304" pitchFamily="18" charset="0"/>
                <a:cs typeface="Times New Roman" panose="02020603050405020304" pitchFamily="18" charset="0"/>
              </a:rPr>
              <a:t>: 3S; 2S; S  </a:t>
            </a:r>
          </a:p>
          <a:p>
            <a:pPr algn="just">
              <a:spcBef>
                <a:spcPts val="0"/>
              </a:spcBef>
              <a:buClrTx/>
              <a:buSzTx/>
              <a:buNone/>
            </a:pPr>
            <a:r>
              <a:rPr lang="en-US" altLang="en-US" sz="3200" dirty="0" err="1" smtClean="0">
                <a:latin typeface="Times New Roman" panose="02020603050405020304" pitchFamily="18" charset="0"/>
                <a:cs typeface="Times New Roman" panose="02020603050405020304" pitchFamily="18" charset="0"/>
              </a:rPr>
              <a:t>Vậy</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điện</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trở</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chúng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phụ</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thuộc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vào</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tiết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diện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như</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thế</a:t>
            </a:r>
            <a:r>
              <a:rPr lang="en-US" altLang="en-US" sz="3200" dirty="0">
                <a:latin typeface="Times New Roman" panose="02020603050405020304" pitchFamily="18" charset="0"/>
                <a:cs typeface="Times New Roman" panose="02020603050405020304" pitchFamily="18" charset="0"/>
              </a:rPr>
              <a:t> </a:t>
            </a:r>
            <a:r>
              <a:rPr lang="en-US" altLang="en-US" sz="3200" dirty="0" err="1" smtClean="0">
                <a:latin typeface="Times New Roman" panose="02020603050405020304" pitchFamily="18" charset="0"/>
                <a:cs typeface="Times New Roman" panose="02020603050405020304" pitchFamily="18" charset="0"/>
              </a:rPr>
              <a:t>nào</a:t>
            </a:r>
            <a:r>
              <a:rPr lang="en-US" altLang="en-US" sz="3200" dirty="0" smtClean="0">
                <a:latin typeface="Times New Roman" panose="02020603050405020304" pitchFamily="18" charset="0"/>
                <a:cs typeface="Times New Roman" panose="02020603050405020304" pitchFamily="18" charset="0"/>
              </a:rPr>
              <a:t>?</a:t>
            </a:r>
            <a:endParaRPr lang="en-US" altLang="en-US" sz="3200" dirty="0">
              <a:latin typeface="Times New Roman" panose="02020603050405020304" pitchFamily="18" charset="0"/>
              <a:cs typeface="Times New Roman" panose="02020603050405020304" pitchFamily="18" charset="0"/>
            </a:endParaRPr>
          </a:p>
          <a:p>
            <a:pPr algn="just" eaLnBrk="1" hangingPunct="1">
              <a:spcBef>
                <a:spcPts val="0"/>
              </a:spcBef>
              <a:buClrTx/>
              <a:buSzTx/>
              <a:buFontTx/>
              <a:buNone/>
            </a:pPr>
            <a:r>
              <a:rPr lang="en-US" altLang="en-US" sz="3200" dirty="0" err="1">
                <a:latin typeface="Times New Roman" panose="02020603050405020304" pitchFamily="18" charset="0"/>
                <a:cs typeface="Times New Roman" panose="02020603050405020304" pitchFamily="18" charset="0"/>
              </a:rPr>
              <a:t>Đó</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là</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nội</a:t>
            </a:r>
            <a:r>
              <a:rPr lang="en-US" altLang="en-US" sz="3200" dirty="0">
                <a:latin typeface="Times New Roman" panose="02020603050405020304" pitchFamily="18" charset="0"/>
                <a:cs typeface="Times New Roman" panose="02020603050405020304" pitchFamily="18" charset="0"/>
              </a:rPr>
              <a:t> dung </a:t>
            </a:r>
            <a:r>
              <a:rPr lang="en-US" altLang="en-US" sz="3200" dirty="0" err="1" smtClean="0">
                <a:latin typeface="Times New Roman" panose="02020603050405020304" pitchFamily="18" charset="0"/>
                <a:cs typeface="Times New Roman" panose="02020603050405020304" pitchFamily="18" charset="0"/>
              </a:rPr>
              <a:t>nghiên</a:t>
            </a:r>
            <a:r>
              <a:rPr lang="en-US" altLang="en-US" sz="3200" dirty="0" smtClean="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cứu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bài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hôm</a:t>
            </a:r>
            <a:r>
              <a:rPr lang="en-US" altLang="en-US" sz="3200" dirty="0">
                <a:latin typeface="Times New Roman" panose="02020603050405020304" pitchFamily="18" charset="0"/>
                <a:cs typeface="Times New Roman" panose="02020603050405020304" pitchFamily="18" charset="0"/>
              </a:rPr>
              <a:t> nay:</a:t>
            </a:r>
          </a:p>
        </p:txBody>
      </p:sp>
      <p:sp>
        <p:nvSpPr>
          <p:cNvPr id="5" name="Rectangle 6"/>
          <p:cNvSpPr>
            <a:spLocks noChangeArrowheads="1"/>
          </p:cNvSpPr>
          <p:nvPr/>
        </p:nvSpPr>
        <p:spPr bwMode="auto">
          <a:xfrm>
            <a:off x="3301130" y="100208"/>
            <a:ext cx="5434207" cy="891299"/>
          </a:xfrm>
          <a:prstGeom prst="rect">
            <a:avLst/>
          </a:prstGeom>
          <a:solidFill>
            <a:srgbClr val="0099CC"/>
          </a:solidFill>
          <a:ln>
            <a:noFill/>
          </a:ln>
          <a:effectLst>
            <a:outerShdw dist="107763"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9C007F"/>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9C007F"/>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68007F"/>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ctr" eaLnBrk="1" hangingPunct="1">
              <a:spcBef>
                <a:spcPct val="0"/>
              </a:spcBef>
              <a:buClrTx/>
              <a:buSzTx/>
              <a:buFontTx/>
              <a:buNone/>
            </a:pPr>
            <a:r>
              <a:rPr lang="en-US" altLang="en-US" sz="4000" dirty="0" smtClean="0">
                <a:latin typeface="Times New Roman" panose="02020603050405020304" pitchFamily="18" charset="0"/>
                <a:cs typeface="Times New Roman" panose="02020603050405020304" pitchFamily="18" charset="0"/>
              </a:rPr>
              <a:t>ĐẶT VẤN ĐỀ</a:t>
            </a:r>
            <a:endParaRPr lang="vi-VN" altLang="en-US" sz="4000" dirty="0">
              <a:latin typeface="Times New Roman" panose="02020603050405020304" pitchFamily="18" charset="0"/>
              <a:cs typeface="Times New Roman" panose="02020603050405020304" pitchFamily="18" charset="0"/>
            </a:endParaRPr>
          </a:p>
        </p:txBody>
      </p:sp>
      <p:grpSp>
        <p:nvGrpSpPr>
          <p:cNvPr id="58" name="Nhóm 57"/>
          <p:cNvGrpSpPr/>
          <p:nvPr/>
        </p:nvGrpSpPr>
        <p:grpSpPr>
          <a:xfrm>
            <a:off x="6767117" y="1246825"/>
            <a:ext cx="4848998" cy="4457154"/>
            <a:chOff x="7482735" y="1341210"/>
            <a:chExt cx="4848998" cy="4457154"/>
          </a:xfrm>
        </p:grpSpPr>
        <p:grpSp>
          <p:nvGrpSpPr>
            <p:cNvPr id="52" name="Nhóm 51"/>
            <p:cNvGrpSpPr/>
            <p:nvPr/>
          </p:nvGrpSpPr>
          <p:grpSpPr>
            <a:xfrm>
              <a:off x="7482735" y="1341210"/>
              <a:ext cx="4363259" cy="4457154"/>
              <a:chOff x="7660457" y="1529101"/>
              <a:chExt cx="4363259" cy="4457154"/>
            </a:xfrm>
          </p:grpSpPr>
          <p:sp>
            <p:nvSpPr>
              <p:cNvPr id="10" name="Thùng Chứa 9"/>
              <p:cNvSpPr/>
              <p:nvPr/>
            </p:nvSpPr>
            <p:spPr>
              <a:xfrm rot="5400000">
                <a:off x="9359808" y="1761830"/>
                <a:ext cx="933711" cy="4332414"/>
              </a:xfrm>
              <a:prstGeom prst="can">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vi-VN"/>
              </a:p>
            </p:txBody>
          </p:sp>
          <p:grpSp>
            <p:nvGrpSpPr>
              <p:cNvPr id="17" name="Nhóm 16"/>
              <p:cNvGrpSpPr/>
              <p:nvPr/>
            </p:nvGrpSpPr>
            <p:grpSpPr>
              <a:xfrm>
                <a:off x="7691302" y="5099460"/>
                <a:ext cx="4215257" cy="561583"/>
                <a:chOff x="7668811" y="5059062"/>
                <a:chExt cx="4332414" cy="561583"/>
              </a:xfrm>
            </p:grpSpPr>
            <p:sp>
              <p:nvSpPr>
                <p:cNvPr id="11" name="Thùng Chứa 10"/>
                <p:cNvSpPr/>
                <p:nvPr/>
              </p:nvSpPr>
              <p:spPr>
                <a:xfrm rot="5400000">
                  <a:off x="9554226" y="3173647"/>
                  <a:ext cx="561583" cy="4332414"/>
                </a:xfrm>
                <a:prstGeom prst="can">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vi-VN"/>
                </a:p>
              </p:txBody>
            </p:sp>
            <p:sp>
              <p:nvSpPr>
                <p:cNvPr id="14" name="Hộp Văn bản 13"/>
                <p:cNvSpPr txBox="1"/>
                <p:nvPr/>
              </p:nvSpPr>
              <p:spPr>
                <a:xfrm>
                  <a:off x="8970721" y="5109021"/>
                  <a:ext cx="1728592" cy="461665"/>
                </a:xfrm>
                <a:prstGeom prst="rect">
                  <a:avLst/>
                </a:prstGeom>
                <a:noFill/>
                <a:ln>
                  <a:noFill/>
                </a:ln>
              </p:spPr>
              <p:txBody>
                <a:bodyPr wrap="square" rtlCol="0">
                  <a:spAutoFit/>
                </a:bodyPr>
                <a:lstStyle/>
                <a:p>
                  <a:r>
                    <a:rPr lang="en-US" sz="2400" dirty="0" err="1" smtClean="0"/>
                    <a:t>Dây</a:t>
                  </a:r>
                  <a:r>
                    <a:rPr lang="en-US" sz="2400" dirty="0" smtClean="0"/>
                    <a:t> </a:t>
                  </a:r>
                  <a:r>
                    <a:rPr lang="en-US" sz="2400" dirty="0" err="1" smtClean="0"/>
                    <a:t>đồng</a:t>
                  </a:r>
                  <a:endParaRPr lang="vi-VN" sz="2400" dirty="0"/>
                </a:p>
              </p:txBody>
            </p:sp>
          </p:grpSp>
          <p:grpSp>
            <p:nvGrpSpPr>
              <p:cNvPr id="30" name="Nhóm 29"/>
              <p:cNvGrpSpPr/>
              <p:nvPr/>
            </p:nvGrpSpPr>
            <p:grpSpPr>
              <a:xfrm>
                <a:off x="7783285" y="4350471"/>
                <a:ext cx="4047998" cy="229871"/>
                <a:chOff x="7814150" y="4349551"/>
                <a:chExt cx="4047998" cy="229871"/>
              </a:xfrm>
            </p:grpSpPr>
            <p:cxnSp>
              <p:nvCxnSpPr>
                <p:cNvPr id="23" name="Đường nối Thẳng 22"/>
                <p:cNvCxnSpPr/>
                <p:nvPr/>
              </p:nvCxnSpPr>
              <p:spPr>
                <a:xfrm flipV="1">
                  <a:off x="11849622" y="4349551"/>
                  <a:ext cx="0" cy="229871"/>
                </a:xfrm>
                <a:prstGeom prst="line">
                  <a:avLst/>
                </a:prstGeom>
              </p:spPr>
              <p:style>
                <a:lnRef idx="1">
                  <a:schemeClr val="dk1"/>
                </a:lnRef>
                <a:fillRef idx="0">
                  <a:schemeClr val="dk1"/>
                </a:fillRef>
                <a:effectRef idx="0">
                  <a:schemeClr val="dk1"/>
                </a:effectRef>
                <a:fontRef idx="minor">
                  <a:schemeClr val="tx1"/>
                </a:fontRef>
              </p:style>
            </p:cxnSp>
            <p:cxnSp>
              <p:nvCxnSpPr>
                <p:cNvPr id="24" name="Đường nối Thẳng 23"/>
                <p:cNvCxnSpPr/>
                <p:nvPr/>
              </p:nvCxnSpPr>
              <p:spPr>
                <a:xfrm flipV="1">
                  <a:off x="7814151" y="4359999"/>
                  <a:ext cx="0" cy="208974"/>
                </a:xfrm>
                <a:prstGeom prst="line">
                  <a:avLst/>
                </a:prstGeom>
              </p:spPr>
              <p:style>
                <a:lnRef idx="1">
                  <a:schemeClr val="dk1"/>
                </a:lnRef>
                <a:fillRef idx="0">
                  <a:schemeClr val="dk1"/>
                </a:fillRef>
                <a:effectRef idx="0">
                  <a:schemeClr val="dk1"/>
                </a:effectRef>
                <a:fontRef idx="minor">
                  <a:schemeClr val="tx1"/>
                </a:fontRef>
              </p:style>
            </p:cxnSp>
            <p:cxnSp>
              <p:nvCxnSpPr>
                <p:cNvPr id="26" name="Đường kết nối Mũi tên Thẳng 25"/>
                <p:cNvCxnSpPr/>
                <p:nvPr/>
              </p:nvCxnSpPr>
              <p:spPr>
                <a:xfrm>
                  <a:off x="7830855" y="4559474"/>
                  <a:ext cx="403129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Đường kết nối Mũi tên Thẳng 28"/>
                <p:cNvCxnSpPr/>
                <p:nvPr/>
              </p:nvCxnSpPr>
              <p:spPr>
                <a:xfrm flipH="1">
                  <a:off x="7814150" y="4559474"/>
                  <a:ext cx="403129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nvGrpSpPr>
              <p:cNvPr id="35" name="Nhóm 34"/>
              <p:cNvGrpSpPr/>
              <p:nvPr/>
            </p:nvGrpSpPr>
            <p:grpSpPr>
              <a:xfrm>
                <a:off x="7774933" y="5524590"/>
                <a:ext cx="4047998" cy="461665"/>
                <a:chOff x="7811018" y="4202092"/>
                <a:chExt cx="4047998" cy="461665"/>
              </a:xfrm>
            </p:grpSpPr>
            <p:grpSp>
              <p:nvGrpSpPr>
                <p:cNvPr id="36" name="Nhóm 35"/>
                <p:cNvGrpSpPr/>
                <p:nvPr/>
              </p:nvGrpSpPr>
              <p:grpSpPr>
                <a:xfrm>
                  <a:off x="7811018" y="4338545"/>
                  <a:ext cx="4047998" cy="229871"/>
                  <a:chOff x="7814150" y="4349551"/>
                  <a:chExt cx="4047998" cy="229871"/>
                </a:xfrm>
              </p:grpSpPr>
              <p:cxnSp>
                <p:nvCxnSpPr>
                  <p:cNvPr id="38" name="Đường nối Thẳng 37"/>
                  <p:cNvCxnSpPr/>
                  <p:nvPr/>
                </p:nvCxnSpPr>
                <p:spPr>
                  <a:xfrm flipV="1">
                    <a:off x="11849622" y="4349551"/>
                    <a:ext cx="0" cy="229871"/>
                  </a:xfrm>
                  <a:prstGeom prst="line">
                    <a:avLst/>
                  </a:prstGeom>
                </p:spPr>
                <p:style>
                  <a:lnRef idx="1">
                    <a:schemeClr val="dk1"/>
                  </a:lnRef>
                  <a:fillRef idx="0">
                    <a:schemeClr val="dk1"/>
                  </a:fillRef>
                  <a:effectRef idx="0">
                    <a:schemeClr val="dk1"/>
                  </a:effectRef>
                  <a:fontRef idx="minor">
                    <a:schemeClr val="tx1"/>
                  </a:fontRef>
                </p:style>
              </p:cxnSp>
              <p:cxnSp>
                <p:nvCxnSpPr>
                  <p:cNvPr id="39" name="Đường nối Thẳng 38"/>
                  <p:cNvCxnSpPr/>
                  <p:nvPr/>
                </p:nvCxnSpPr>
                <p:spPr>
                  <a:xfrm flipV="1">
                    <a:off x="7814151" y="4359999"/>
                    <a:ext cx="0" cy="208974"/>
                  </a:xfrm>
                  <a:prstGeom prst="line">
                    <a:avLst/>
                  </a:prstGeom>
                </p:spPr>
                <p:style>
                  <a:lnRef idx="1">
                    <a:schemeClr val="dk1"/>
                  </a:lnRef>
                  <a:fillRef idx="0">
                    <a:schemeClr val="dk1"/>
                  </a:fillRef>
                  <a:effectRef idx="0">
                    <a:schemeClr val="dk1"/>
                  </a:effectRef>
                  <a:fontRef idx="minor">
                    <a:schemeClr val="tx1"/>
                  </a:fontRef>
                </p:style>
              </p:cxnSp>
              <p:cxnSp>
                <p:nvCxnSpPr>
                  <p:cNvPr id="40" name="Đường kết nối Mũi tên Thẳng 39"/>
                  <p:cNvCxnSpPr/>
                  <p:nvPr/>
                </p:nvCxnSpPr>
                <p:spPr>
                  <a:xfrm>
                    <a:off x="7830855" y="4559474"/>
                    <a:ext cx="403129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1" name="Đường kết nối Mũi tên Thẳng 40"/>
                  <p:cNvCxnSpPr/>
                  <p:nvPr/>
                </p:nvCxnSpPr>
                <p:spPr>
                  <a:xfrm flipH="1">
                    <a:off x="7814150" y="4559474"/>
                    <a:ext cx="403129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37" name="Hộp Văn bản 36"/>
                <p:cNvSpPr txBox="1"/>
                <p:nvPr/>
              </p:nvSpPr>
              <p:spPr>
                <a:xfrm>
                  <a:off x="9338748" y="4202092"/>
                  <a:ext cx="460184" cy="461665"/>
                </a:xfrm>
                <a:prstGeom prst="rect">
                  <a:avLst/>
                </a:prstGeom>
                <a:noFill/>
                <a:ln>
                  <a:noFill/>
                </a:ln>
              </p:spPr>
              <p:txBody>
                <a:bodyPr wrap="square" rtlCol="0">
                  <a:spAutoFit/>
                </a:bodyPr>
                <a:lstStyle/>
                <a:p>
                  <a:r>
                    <a:rPr lang="en-US" sz="2400" b="1" dirty="0" smtClean="0">
                      <a:latin typeface=".VnFree" panose="020B7200000000000000" pitchFamily="34" charset="0"/>
                    </a:rPr>
                    <a:t>l</a:t>
                  </a:r>
                  <a:endParaRPr lang="vi-VN" sz="2400" b="1" dirty="0"/>
                </a:p>
              </p:txBody>
            </p:sp>
          </p:grpSp>
          <p:sp>
            <p:nvSpPr>
              <p:cNvPr id="49" name="Hộp Văn bản 48"/>
              <p:cNvSpPr txBox="1"/>
              <p:nvPr/>
            </p:nvSpPr>
            <p:spPr>
              <a:xfrm>
                <a:off x="9557810" y="4223991"/>
                <a:ext cx="460184" cy="461665"/>
              </a:xfrm>
              <a:prstGeom prst="rect">
                <a:avLst/>
              </a:prstGeom>
              <a:noFill/>
              <a:ln>
                <a:noFill/>
              </a:ln>
            </p:spPr>
            <p:txBody>
              <a:bodyPr wrap="square" rtlCol="0">
                <a:spAutoFit/>
              </a:bodyPr>
              <a:lstStyle/>
              <a:p>
                <a:r>
                  <a:rPr lang="en-US" sz="2400" b="1" dirty="0" smtClean="0">
                    <a:latin typeface=".VnFree" panose="020B7200000000000000" pitchFamily="34" charset="0"/>
                  </a:rPr>
                  <a:t>l</a:t>
                </a:r>
                <a:endParaRPr lang="vi-VN" sz="2400" b="1" dirty="0"/>
              </a:p>
            </p:txBody>
          </p:sp>
          <p:grpSp>
            <p:nvGrpSpPr>
              <p:cNvPr id="51" name="Nhóm 50"/>
              <p:cNvGrpSpPr/>
              <p:nvPr/>
            </p:nvGrpSpPr>
            <p:grpSpPr>
              <a:xfrm>
                <a:off x="7691302" y="1529101"/>
                <a:ext cx="4332414" cy="2542428"/>
                <a:chOff x="7702214" y="1581709"/>
                <a:chExt cx="4332414" cy="2542428"/>
              </a:xfrm>
            </p:grpSpPr>
            <p:grpSp>
              <p:nvGrpSpPr>
                <p:cNvPr id="15" name="Nhóm 14"/>
                <p:cNvGrpSpPr/>
                <p:nvPr/>
              </p:nvGrpSpPr>
              <p:grpSpPr>
                <a:xfrm>
                  <a:off x="7702214" y="1581709"/>
                  <a:ext cx="4332414" cy="2542428"/>
                  <a:chOff x="7702214" y="1581709"/>
                  <a:chExt cx="4332414" cy="2542428"/>
                </a:xfrm>
              </p:grpSpPr>
              <p:sp>
                <p:nvSpPr>
                  <p:cNvPr id="6" name="Thùng Chứa 5"/>
                  <p:cNvSpPr/>
                  <p:nvPr/>
                </p:nvSpPr>
                <p:spPr>
                  <a:xfrm rot="5400000">
                    <a:off x="9195535" y="88388"/>
                    <a:ext cx="1345772" cy="4332414"/>
                  </a:xfrm>
                  <a:prstGeom prst="can">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vi-VN"/>
                  </a:p>
                </p:txBody>
              </p:sp>
              <p:sp>
                <p:nvSpPr>
                  <p:cNvPr id="12" name="Hộp Văn bản 11"/>
                  <p:cNvSpPr txBox="1"/>
                  <p:nvPr/>
                </p:nvSpPr>
                <p:spPr>
                  <a:xfrm>
                    <a:off x="8934633" y="1938733"/>
                    <a:ext cx="1728592" cy="461665"/>
                  </a:xfrm>
                  <a:prstGeom prst="rect">
                    <a:avLst/>
                  </a:prstGeom>
                  <a:noFill/>
                  <a:ln>
                    <a:noFill/>
                  </a:ln>
                </p:spPr>
                <p:txBody>
                  <a:bodyPr wrap="square" rtlCol="0">
                    <a:spAutoFit/>
                  </a:bodyPr>
                  <a:lstStyle/>
                  <a:p>
                    <a:r>
                      <a:rPr lang="en-US" sz="2400" dirty="0" err="1" smtClean="0"/>
                      <a:t>Dây</a:t>
                    </a:r>
                    <a:r>
                      <a:rPr lang="en-US" sz="2400" dirty="0" smtClean="0"/>
                      <a:t> </a:t>
                    </a:r>
                    <a:r>
                      <a:rPr lang="en-US" sz="2400" dirty="0" err="1" smtClean="0"/>
                      <a:t>đồng</a:t>
                    </a:r>
                    <a:endParaRPr lang="vi-VN" sz="2400" dirty="0"/>
                  </a:p>
                </p:txBody>
              </p:sp>
              <p:sp>
                <p:nvSpPr>
                  <p:cNvPr id="13" name="Hộp Văn bản 12"/>
                  <p:cNvSpPr txBox="1"/>
                  <p:nvPr/>
                </p:nvSpPr>
                <p:spPr>
                  <a:xfrm>
                    <a:off x="8987420" y="3662472"/>
                    <a:ext cx="1728592" cy="461665"/>
                  </a:xfrm>
                  <a:prstGeom prst="rect">
                    <a:avLst/>
                  </a:prstGeom>
                  <a:noFill/>
                  <a:ln>
                    <a:noFill/>
                  </a:ln>
                </p:spPr>
                <p:txBody>
                  <a:bodyPr wrap="square" rtlCol="0">
                    <a:spAutoFit/>
                  </a:bodyPr>
                  <a:lstStyle/>
                  <a:p>
                    <a:r>
                      <a:rPr lang="en-US" sz="2400" dirty="0" err="1" smtClean="0"/>
                      <a:t>Dây</a:t>
                    </a:r>
                    <a:r>
                      <a:rPr lang="en-US" sz="2400" dirty="0" smtClean="0"/>
                      <a:t> </a:t>
                    </a:r>
                    <a:r>
                      <a:rPr lang="en-US" sz="2400" dirty="0" err="1" smtClean="0"/>
                      <a:t>đồng</a:t>
                    </a:r>
                    <a:endParaRPr lang="vi-VN" sz="2400" dirty="0"/>
                  </a:p>
                </p:txBody>
              </p:sp>
            </p:grpSp>
            <p:grpSp>
              <p:nvGrpSpPr>
                <p:cNvPr id="43" name="Nhóm 42"/>
                <p:cNvGrpSpPr/>
                <p:nvPr/>
              </p:nvGrpSpPr>
              <p:grpSpPr>
                <a:xfrm>
                  <a:off x="7836070" y="2862538"/>
                  <a:ext cx="4047998" cy="229871"/>
                  <a:chOff x="7814150" y="4349551"/>
                  <a:chExt cx="4047998" cy="229871"/>
                </a:xfrm>
              </p:grpSpPr>
              <p:cxnSp>
                <p:nvCxnSpPr>
                  <p:cNvPr id="45" name="Đường nối Thẳng 44"/>
                  <p:cNvCxnSpPr/>
                  <p:nvPr/>
                </p:nvCxnSpPr>
                <p:spPr>
                  <a:xfrm flipV="1">
                    <a:off x="11837096" y="4349551"/>
                    <a:ext cx="0" cy="229871"/>
                  </a:xfrm>
                  <a:prstGeom prst="line">
                    <a:avLst/>
                  </a:prstGeom>
                </p:spPr>
                <p:style>
                  <a:lnRef idx="1">
                    <a:schemeClr val="dk1"/>
                  </a:lnRef>
                  <a:fillRef idx="0">
                    <a:schemeClr val="dk1"/>
                  </a:fillRef>
                  <a:effectRef idx="0">
                    <a:schemeClr val="dk1"/>
                  </a:effectRef>
                  <a:fontRef idx="minor">
                    <a:schemeClr val="tx1"/>
                  </a:fontRef>
                </p:style>
              </p:cxnSp>
              <p:cxnSp>
                <p:nvCxnSpPr>
                  <p:cNvPr id="46" name="Đường nối Thẳng 45"/>
                  <p:cNvCxnSpPr/>
                  <p:nvPr/>
                </p:nvCxnSpPr>
                <p:spPr>
                  <a:xfrm flipV="1">
                    <a:off x="7814151" y="4359999"/>
                    <a:ext cx="0" cy="208974"/>
                  </a:xfrm>
                  <a:prstGeom prst="line">
                    <a:avLst/>
                  </a:prstGeom>
                </p:spPr>
                <p:style>
                  <a:lnRef idx="1">
                    <a:schemeClr val="dk1"/>
                  </a:lnRef>
                  <a:fillRef idx="0">
                    <a:schemeClr val="dk1"/>
                  </a:fillRef>
                  <a:effectRef idx="0">
                    <a:schemeClr val="dk1"/>
                  </a:effectRef>
                  <a:fontRef idx="minor">
                    <a:schemeClr val="tx1"/>
                  </a:fontRef>
                </p:style>
              </p:cxnSp>
              <p:cxnSp>
                <p:nvCxnSpPr>
                  <p:cNvPr id="47" name="Đường kết nối Mũi tên Thẳng 46"/>
                  <p:cNvCxnSpPr/>
                  <p:nvPr/>
                </p:nvCxnSpPr>
                <p:spPr>
                  <a:xfrm>
                    <a:off x="7830855" y="4559474"/>
                    <a:ext cx="403129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Đường kết nối Mũi tên Thẳng 47"/>
                  <p:cNvCxnSpPr/>
                  <p:nvPr/>
                </p:nvCxnSpPr>
                <p:spPr>
                  <a:xfrm flipH="1">
                    <a:off x="7814150" y="4559474"/>
                    <a:ext cx="403129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50" name="Hộp Văn bản 49"/>
                <p:cNvSpPr txBox="1"/>
                <p:nvPr/>
              </p:nvSpPr>
              <p:spPr>
                <a:xfrm>
                  <a:off x="9603434" y="2783850"/>
                  <a:ext cx="460184" cy="461665"/>
                </a:xfrm>
                <a:prstGeom prst="rect">
                  <a:avLst/>
                </a:prstGeom>
                <a:noFill/>
                <a:ln>
                  <a:noFill/>
                </a:ln>
              </p:spPr>
              <p:txBody>
                <a:bodyPr wrap="square" rtlCol="0">
                  <a:spAutoFit/>
                </a:bodyPr>
                <a:lstStyle/>
                <a:p>
                  <a:r>
                    <a:rPr lang="en-US" sz="2400" b="1" dirty="0" smtClean="0">
                      <a:latin typeface=".VnFree" panose="020B7200000000000000" pitchFamily="34" charset="0"/>
                    </a:rPr>
                    <a:t>l</a:t>
                  </a:r>
                  <a:endParaRPr lang="vi-VN" sz="2400" b="1" dirty="0"/>
                </a:p>
              </p:txBody>
            </p:sp>
          </p:grpSp>
        </p:grpSp>
        <p:sp>
          <p:nvSpPr>
            <p:cNvPr id="53" name="Hộp Văn bản 52"/>
            <p:cNvSpPr txBox="1"/>
            <p:nvPr/>
          </p:nvSpPr>
          <p:spPr>
            <a:xfrm>
              <a:off x="11477018" y="1797858"/>
              <a:ext cx="714982" cy="461665"/>
            </a:xfrm>
            <a:prstGeom prst="rect">
              <a:avLst/>
            </a:prstGeom>
            <a:noFill/>
            <a:ln>
              <a:noFill/>
            </a:ln>
          </p:spPr>
          <p:txBody>
            <a:bodyPr wrap="square" rtlCol="0">
              <a:spAutoFit/>
            </a:bodyPr>
            <a:lstStyle/>
            <a:p>
              <a:r>
                <a:rPr lang="en-US" sz="2400" b="1" dirty="0" smtClean="0">
                  <a:latin typeface="Times New Roman" panose="02020603050405020304" pitchFamily="18" charset="0"/>
                  <a:cs typeface="Times New Roman" panose="02020603050405020304" pitchFamily="18" charset="0"/>
                </a:rPr>
                <a:t>3S</a:t>
              </a:r>
              <a:endParaRPr lang="vi-VN" sz="2400" b="1" dirty="0">
                <a:latin typeface="Times New Roman" panose="02020603050405020304" pitchFamily="18" charset="0"/>
                <a:cs typeface="Times New Roman" panose="02020603050405020304" pitchFamily="18" charset="0"/>
              </a:endParaRPr>
            </a:p>
          </p:txBody>
        </p:sp>
        <p:sp>
          <p:nvSpPr>
            <p:cNvPr id="56" name="Hộp Văn bản 55"/>
            <p:cNvSpPr txBox="1"/>
            <p:nvPr/>
          </p:nvSpPr>
          <p:spPr>
            <a:xfrm>
              <a:off x="11503522" y="3490993"/>
              <a:ext cx="714982" cy="461665"/>
            </a:xfrm>
            <a:prstGeom prst="rect">
              <a:avLst/>
            </a:prstGeom>
            <a:noFill/>
            <a:ln>
              <a:noFill/>
            </a:ln>
          </p:spPr>
          <p:txBody>
            <a:bodyPr wrap="square" rtlCol="0">
              <a:spAutoFit/>
            </a:bodyPr>
            <a:lstStyle/>
            <a:p>
              <a:r>
                <a:rPr lang="en-US" sz="2400" b="1" dirty="0">
                  <a:latin typeface="Times New Roman" panose="02020603050405020304" pitchFamily="18" charset="0"/>
                  <a:cs typeface="Times New Roman" panose="02020603050405020304" pitchFamily="18" charset="0"/>
                </a:rPr>
                <a:t>2</a:t>
              </a:r>
              <a:r>
                <a:rPr lang="en-US" sz="2400" b="1" dirty="0" smtClean="0">
                  <a:latin typeface="Times New Roman" panose="02020603050405020304" pitchFamily="18" charset="0"/>
                  <a:cs typeface="Times New Roman" panose="02020603050405020304" pitchFamily="18" charset="0"/>
                </a:rPr>
                <a:t>S</a:t>
              </a:r>
              <a:endParaRPr lang="vi-VN" sz="2400" b="1" dirty="0">
                <a:latin typeface="Times New Roman" panose="02020603050405020304" pitchFamily="18" charset="0"/>
                <a:cs typeface="Times New Roman" panose="02020603050405020304" pitchFamily="18" charset="0"/>
              </a:endParaRPr>
            </a:p>
          </p:txBody>
        </p:sp>
        <p:sp>
          <p:nvSpPr>
            <p:cNvPr id="57" name="Hộp Văn bản 56"/>
            <p:cNvSpPr txBox="1"/>
            <p:nvPr/>
          </p:nvSpPr>
          <p:spPr>
            <a:xfrm>
              <a:off x="11616751" y="4957198"/>
              <a:ext cx="714982" cy="461665"/>
            </a:xfrm>
            <a:prstGeom prst="rect">
              <a:avLst/>
            </a:prstGeom>
            <a:noFill/>
            <a:ln>
              <a:noFill/>
            </a:ln>
          </p:spPr>
          <p:txBody>
            <a:bodyPr wrap="square" rtlCol="0">
              <a:spAutoFit/>
            </a:bodyPr>
            <a:lstStyle/>
            <a:p>
              <a:r>
                <a:rPr lang="en-US" sz="2400" b="1" dirty="0" smtClean="0">
                  <a:latin typeface="Times New Roman" panose="02020603050405020304" pitchFamily="18" charset="0"/>
                  <a:cs typeface="Times New Roman" panose="02020603050405020304" pitchFamily="18" charset="0"/>
                </a:rPr>
                <a:t>S</a:t>
              </a:r>
              <a:endParaRPr lang="vi-VN" sz="2400" b="1"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1330213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Vertical)">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1200329"/>
          </a:xfrm>
          <a:prstGeom prst="rect">
            <a:avLst/>
          </a:prstGeom>
          <a:solidFill>
            <a:schemeClr val="accent2">
              <a:lumMod val="40000"/>
              <a:lumOff val="60000"/>
            </a:schemeClr>
          </a:solidFill>
        </p:spPr>
        <p:txBody>
          <a:bodyPr wrap="square">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8.5</a:t>
            </a:r>
            <a:r>
              <a:rPr lang="vi-VN" sz="2400" b="1" dirty="0">
                <a:solidFill>
                  <a:srgbClr val="FF0000"/>
                </a:solidFill>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Một dây nhôm dài l</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200m, tiết diện S</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1 mm</a:t>
            </a:r>
            <a:r>
              <a:rPr lang="vi-VN" sz="2400" baseline="30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thì có điện trở R</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5,6Ω. Hỏi một dây nhôm khác tiết diện S</a:t>
            </a:r>
            <a:r>
              <a:rPr lang="vi-VN" sz="2400" baseline="-25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 2 mm</a:t>
            </a:r>
            <a:r>
              <a:rPr lang="vi-VN" sz="2400" baseline="30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và điện trở R</a:t>
            </a:r>
            <a:r>
              <a:rPr lang="vi-VN" sz="2400" baseline="-25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 </a:t>
            </a:r>
            <a:r>
              <a:rPr lang="vi-VN" sz="2400" dirty="0" smtClean="0">
                <a:latin typeface="Times New Roman" panose="02020603050405020304" pitchFamily="18" charset="0"/>
                <a:cs typeface="Times New Roman" panose="02020603050405020304" pitchFamily="18" charset="0"/>
              </a:rPr>
              <a:t>16,8</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Ω </a:t>
            </a:r>
            <a:r>
              <a:rPr lang="vi-VN" sz="2400" dirty="0">
                <a:latin typeface="Times New Roman" panose="02020603050405020304" pitchFamily="18" charset="0"/>
                <a:cs typeface="Times New Roman" panose="02020603050405020304" pitchFamily="18" charset="0"/>
              </a:rPr>
              <a:t>thì có chiều dài l</a:t>
            </a:r>
            <a:r>
              <a:rPr lang="vi-VN" sz="2400" baseline="-25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là bao nhiêu?</a:t>
            </a:r>
            <a:endParaRPr lang="en-US" sz="2400" dirty="0">
              <a:latin typeface="Times New Roman" panose="02020603050405020304" pitchFamily="18" charset="0"/>
              <a:cs typeface="Times New Roman" panose="02020603050405020304" pitchFamily="18" charset="0"/>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Hình chữ nhật 8"/>
          <p:cNvSpPr/>
          <p:nvPr/>
        </p:nvSpPr>
        <p:spPr>
          <a:xfrm>
            <a:off x="1137841" y="3844348"/>
            <a:ext cx="10177822" cy="461665"/>
          </a:xfrm>
          <a:prstGeom prst="rect">
            <a:avLst/>
          </a:prstGeom>
        </p:spPr>
        <p:txBody>
          <a:bodyPr wrap="square">
            <a:spAutoFit/>
          </a:bodyPr>
          <a:lstStyle/>
          <a:p>
            <a:pPr algn="just"/>
            <a:r>
              <a:rPr lang="vi-VN" sz="2400" b="1" dirty="0" err="1" smtClean="0">
                <a:solidFill>
                  <a:srgbClr val="00B050"/>
                </a:solidFill>
                <a:latin typeface="Times New Roman" panose="02020603050405020304" pitchFamily="18" charset="0"/>
                <a:cs typeface="Times New Roman" panose="02020603050405020304" pitchFamily="18" charset="0"/>
              </a:rPr>
              <a:t>Vì</a:t>
            </a:r>
            <a:r>
              <a:rPr lang="vi-VN"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1 </a:t>
            </a:r>
            <a:r>
              <a:rPr lang="en-US" sz="2400" b="1" dirty="0" err="1" smtClean="0">
                <a:solidFill>
                  <a:srgbClr val="00B050"/>
                </a:solidFill>
                <a:latin typeface="Times New Roman" panose="02020603050405020304" pitchFamily="18" charset="0"/>
                <a:cs typeface="Times New Roman" panose="02020603050405020304" pitchFamily="18" charset="0"/>
              </a:rPr>
              <a:t>và</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3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dây</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nhôm</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chiều</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dài</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nên</a:t>
            </a:r>
            <a:r>
              <a:rPr lang="en-US" sz="2400" b="1" dirty="0" smtClean="0">
                <a:solidFill>
                  <a:srgbClr val="00B050"/>
                </a:solidFill>
                <a:latin typeface="Times New Roman" panose="02020603050405020304" pitchFamily="18" charset="0"/>
                <a:cs typeface="Times New Roman" panose="02020603050405020304" pitchFamily="18" charset="0"/>
              </a:rPr>
              <a:t> ta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a:t>
            </a:r>
            <a:endParaRPr lang="en-US" sz="2400" b="1" dirty="0">
              <a:solidFill>
                <a:srgbClr val="00B050"/>
              </a:solidFill>
              <a:latin typeface="Times New Roman" panose="02020603050405020304" pitchFamily="18" charset="0"/>
              <a:cs typeface="Times New Roman" panose="02020603050405020304" pitchFamily="18" charset="0"/>
            </a:endParaRPr>
          </a:p>
        </p:txBody>
      </p:sp>
      <p:sp>
        <p:nvSpPr>
          <p:cNvPr id="10" name="Hình chữ nhật 9"/>
          <p:cNvSpPr/>
          <p:nvPr/>
        </p:nvSpPr>
        <p:spPr>
          <a:xfrm>
            <a:off x="1032489" y="3308087"/>
            <a:ext cx="962123" cy="523220"/>
          </a:xfrm>
          <a:prstGeom prst="rect">
            <a:avLst/>
          </a:prstGeom>
        </p:spPr>
        <p:txBody>
          <a:bodyPr wrap="none">
            <a:spAutoFit/>
          </a:bodyPr>
          <a:lstStyle/>
          <a:p>
            <a:r>
              <a:rPr lang="en-US" sz="2800" b="1" u="sng" dirty="0" smtClean="0">
                <a:solidFill>
                  <a:srgbClr val="008000"/>
                </a:solidFill>
                <a:latin typeface="Times New Roman" panose="02020603050405020304" pitchFamily="18" charset="0"/>
                <a:cs typeface="Times New Roman" panose="02020603050405020304" pitchFamily="18" charset="0"/>
              </a:rPr>
              <a:t>G</a:t>
            </a:r>
            <a:r>
              <a:rPr lang="vi-VN" sz="2800" b="1" u="sng" dirty="0" err="1" smtClean="0">
                <a:solidFill>
                  <a:srgbClr val="008000"/>
                </a:solidFill>
                <a:latin typeface="Times New Roman" panose="02020603050405020304" pitchFamily="18" charset="0"/>
                <a:cs typeface="Times New Roman" panose="02020603050405020304" pitchFamily="18" charset="0"/>
              </a:rPr>
              <a:t>iải</a:t>
            </a:r>
            <a:r>
              <a:rPr lang="vi-VN" sz="2800" b="1" u="sng" dirty="0">
                <a:solidFill>
                  <a:srgbClr val="008000"/>
                </a:solidFill>
                <a:latin typeface="Times New Roman" panose="02020603050405020304" pitchFamily="18" charset="0"/>
                <a:cs typeface="Times New Roman" panose="02020603050405020304" pitchFamily="18" charset="0"/>
              </a:rPr>
              <a:t>:</a:t>
            </a:r>
            <a:endParaRPr lang="vi-VN" sz="2800" u="sng" dirty="0">
              <a:latin typeface="Times New Roman" panose="02020603050405020304" pitchFamily="18" charset="0"/>
              <a:cs typeface="Times New Roman" panose="02020603050405020304" pitchFamily="18" charset="0"/>
            </a:endParaRPr>
          </a:p>
        </p:txBody>
      </p:sp>
      <p:sp>
        <p:nvSpPr>
          <p:cNvPr id="11" name="Hình chữ nhật 10"/>
          <p:cNvSpPr/>
          <p:nvPr/>
        </p:nvSpPr>
        <p:spPr>
          <a:xfrm>
            <a:off x="1125254" y="1955209"/>
            <a:ext cx="1532792" cy="523220"/>
          </a:xfrm>
          <a:prstGeom prst="rect">
            <a:avLst/>
          </a:prstGeom>
        </p:spPr>
        <p:txBody>
          <a:bodyPr wrap="none">
            <a:spAutoFit/>
          </a:bodyPr>
          <a:lstStyle/>
          <a:p>
            <a:r>
              <a:rPr lang="en-US" sz="2800" b="1" u="sng" dirty="0" err="1" smtClean="0">
                <a:solidFill>
                  <a:srgbClr val="008000"/>
                </a:solidFill>
                <a:latin typeface="Times New Roman" panose="02020603050405020304" pitchFamily="18" charset="0"/>
                <a:cs typeface="Times New Roman" panose="02020603050405020304" pitchFamily="18" charset="0"/>
              </a:rPr>
              <a:t>Tóm</a:t>
            </a:r>
            <a:r>
              <a:rPr lang="en-US" sz="2800" b="1" u="sng" dirty="0" smtClean="0">
                <a:solidFill>
                  <a:srgbClr val="008000"/>
                </a:solidFill>
                <a:latin typeface="Times New Roman" panose="02020603050405020304" pitchFamily="18" charset="0"/>
                <a:cs typeface="Times New Roman" panose="02020603050405020304" pitchFamily="18" charset="0"/>
              </a:rPr>
              <a:t> </a:t>
            </a:r>
            <a:r>
              <a:rPr lang="en-US" sz="2800" b="1" u="sng" dirty="0" err="1" smtClean="0">
                <a:solidFill>
                  <a:srgbClr val="008000"/>
                </a:solidFill>
                <a:latin typeface="Times New Roman" panose="02020603050405020304" pitchFamily="18" charset="0"/>
                <a:cs typeface="Times New Roman" panose="02020603050405020304" pitchFamily="18" charset="0"/>
              </a:rPr>
              <a:t>tắt</a:t>
            </a:r>
            <a:r>
              <a:rPr lang="vi-VN" sz="2800" b="1" u="sng" dirty="0" smtClean="0">
                <a:solidFill>
                  <a:srgbClr val="008000"/>
                </a:solidFill>
                <a:latin typeface="Times New Roman" panose="02020603050405020304" pitchFamily="18" charset="0"/>
                <a:cs typeface="Times New Roman" panose="02020603050405020304" pitchFamily="18" charset="0"/>
              </a:rPr>
              <a:t>:</a:t>
            </a:r>
            <a:endParaRPr lang="vi-VN" sz="2800" u="sng"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3" name="Hình chữ nhật 12"/>
              <p:cNvSpPr/>
              <p:nvPr/>
            </p:nvSpPr>
            <p:spPr>
              <a:xfrm>
                <a:off x="1285832" y="5350826"/>
                <a:ext cx="1643269" cy="871842"/>
              </a:xfrm>
              <a:prstGeom prst="rect">
                <a:avLst/>
              </a:prstGeom>
            </p:spPr>
            <p:txBody>
              <a:bodyPr wrap="square">
                <a:spAutoFit/>
              </a:bodyPr>
              <a:lstStyle/>
              <a:p>
                <a:pPr algn="just"/>
                <a14:m>
                  <m:oMath xmlns:m="http://schemas.openxmlformats.org/officeDocument/2006/math">
                    <m:f>
                      <m:fPr>
                        <m:ctrlPr>
                          <a:rPr lang="en-US" sz="3200" b="1" i="1" smtClean="0">
                            <a:solidFill>
                              <a:srgbClr val="FF0000"/>
                            </a:solidFill>
                            <a:latin typeface="Cambria Math" panose="02040503050406030204" pitchFamily="18" charset="0"/>
                            <a:cs typeface="Times New Roman" panose="02020603050405020304" pitchFamily="18" charset="0"/>
                          </a:rPr>
                        </m:ctrlPr>
                      </m:fPr>
                      <m:num>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FF0000"/>
                            </a:solidFill>
                            <a:latin typeface="Cambria Math" panose="02040503050406030204" pitchFamily="18" charset="0"/>
                            <a:cs typeface="Times New Roman" panose="02020603050405020304" pitchFamily="18" charset="0"/>
                          </a:rPr>
                        </m:ctrlPr>
                      </m:fPr>
                      <m:num>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𝒍</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𝒍</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13" name="Hình chữ nhật 12"/>
              <p:cNvSpPr>
                <a:spLocks noRot="1" noChangeAspect="1" noMove="1" noResize="1" noEditPoints="1" noAdjustHandles="1" noChangeArrowheads="1" noChangeShapeType="1" noTextEdit="1"/>
              </p:cNvSpPr>
              <p:nvPr/>
            </p:nvSpPr>
            <p:spPr>
              <a:xfrm>
                <a:off x="1285832" y="5350826"/>
                <a:ext cx="1643269" cy="871842"/>
              </a:xfrm>
              <a:prstGeom prst="rect">
                <a:avLst/>
              </a:prstGeom>
              <a:blipFill rotWithShape="0">
                <a:blip r:embed="rId7"/>
                <a:stretch>
                  <a:fillRect b="-2098"/>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Hình chữ nhật 13"/>
              <p:cNvSpPr/>
              <p:nvPr/>
            </p:nvSpPr>
            <p:spPr>
              <a:xfrm>
                <a:off x="2630757" y="4251024"/>
                <a:ext cx="1663661" cy="774058"/>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𝟓</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𝟔</m:t>
                        </m:r>
                      </m:num>
                      <m:den>
                        <m:sSub>
                          <m:sSubPr>
                            <m:ctrlPr>
                              <a:rPr lang="en-US" sz="2800" b="1" i="1">
                                <a:solidFill>
                                  <a:srgbClr val="00B050"/>
                                </a:solidFill>
                                <a:latin typeface="Cambria Math" panose="02040503050406030204" pitchFamily="18" charset="0"/>
                                <a:cs typeface="Times New Roman" panose="02020603050405020304" pitchFamily="18" charset="0"/>
                              </a:rPr>
                            </m:ctrlPr>
                          </m:sSubPr>
                          <m:e>
                            <m:r>
                              <a:rPr lang="en-US" sz="2800" b="1" i="1">
                                <a:solidFill>
                                  <a:srgbClr val="00B050"/>
                                </a:solidFill>
                                <a:latin typeface="Cambria Math" panose="02040503050406030204" pitchFamily="18" charset="0"/>
                                <a:cs typeface="Times New Roman" panose="02020603050405020304" pitchFamily="18" charset="0"/>
                              </a:rPr>
                              <m:t>𝑹</m:t>
                            </m:r>
                          </m:e>
                          <m:sub>
                            <m:r>
                              <a:rPr lang="en-US" sz="2800" b="1" i="1" smtClean="0">
                                <a:solidFill>
                                  <a:srgbClr val="00B050"/>
                                </a:solidFill>
                                <a:latin typeface="Cambria Math" panose="02040503050406030204" pitchFamily="18" charset="0"/>
                                <a:cs typeface="Times New Roman" panose="02020603050405020304" pitchFamily="18" charset="0"/>
                              </a:rPr>
                              <m:t>𝟑</m:t>
                            </m:r>
                          </m:sub>
                        </m:sSub>
                      </m:den>
                    </m:f>
                    <m:r>
                      <m:rPr>
                        <m:nor/>
                      </m:rPr>
                      <a:rPr lang="en-US" sz="2800" b="1" dirty="0">
                        <a:solidFill>
                          <a:srgbClr val="00B050"/>
                        </a:solidFill>
                        <a:latin typeface="Times New Roman" panose="02020603050405020304" pitchFamily="18" charset="0"/>
                        <a:cs typeface="Times New Roman" panose="02020603050405020304" pitchFamily="18" charset="0"/>
                      </a:rPr>
                      <m:t> = </m:t>
                    </m:r>
                    <m:f>
                      <m:fPr>
                        <m:ctrlPr>
                          <a:rPr lang="en-US" sz="2800" b="1" i="1">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𝟐</m:t>
                        </m:r>
                      </m:num>
                      <m:den>
                        <m:r>
                          <a:rPr lang="en-US" sz="2800" b="1" i="1" smtClean="0">
                            <a:solidFill>
                              <a:srgbClr val="00B050"/>
                            </a:solidFill>
                            <a:latin typeface="Cambria Math" panose="02040503050406030204" pitchFamily="18" charset="0"/>
                            <a:cs typeface="Times New Roman" panose="02020603050405020304" pitchFamily="18" charset="0"/>
                          </a:rPr>
                          <m:t>𝟏</m:t>
                        </m:r>
                      </m:den>
                    </m:f>
                  </m:oMath>
                </a14:m>
                <a:endParaRPr lang="vi-VN" sz="28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14" name="Hình chữ nhật 13"/>
              <p:cNvSpPr>
                <a:spLocks noRot="1" noChangeAspect="1" noMove="1" noResize="1" noEditPoints="1" noAdjustHandles="1" noChangeArrowheads="1" noChangeShapeType="1" noTextEdit="1"/>
              </p:cNvSpPr>
              <p:nvPr/>
            </p:nvSpPr>
            <p:spPr>
              <a:xfrm>
                <a:off x="2630757" y="4251024"/>
                <a:ext cx="1663661" cy="774058"/>
              </a:xfrm>
              <a:prstGeom prst="rect">
                <a:avLst/>
              </a:prstGeom>
              <a:blipFill rotWithShape="0">
                <a:blip r:embed="rId8"/>
                <a:stretch>
                  <a:fillRect l="-7721" b="-1575"/>
                </a:stretch>
              </a:blipFill>
            </p:spPr>
            <p:txBody>
              <a:bodyPr/>
              <a:lstStyle/>
              <a:p>
                <a:r>
                  <a:rPr lang="vi-VN">
                    <a:noFill/>
                  </a:rPr>
                  <a:t> </a:t>
                </a:r>
              </a:p>
            </p:txBody>
          </p:sp>
        </mc:Fallback>
      </mc:AlternateContent>
      <p:sp>
        <p:nvSpPr>
          <p:cNvPr id="15" name="Hình chữ nhật 14"/>
          <p:cNvSpPr/>
          <p:nvPr/>
        </p:nvSpPr>
        <p:spPr>
          <a:xfrm>
            <a:off x="4815537" y="4347712"/>
            <a:ext cx="2060179" cy="461665"/>
          </a:xfrm>
          <a:prstGeom prst="rect">
            <a:avLst/>
          </a:prstGeom>
        </p:spPr>
        <p:txBody>
          <a:bodyPr wrap="none">
            <a:spAutoFit/>
          </a:bodyPr>
          <a:lstStyle/>
          <a:p>
            <a:r>
              <a:rPr lang="en-US" sz="2400" b="1" dirty="0" smtClean="0">
                <a:solidFill>
                  <a:srgbClr val="00B050"/>
                </a:solidFill>
                <a:latin typeface="Times New Roman" panose="02020603050405020304" pitchFamily="18" charset="0"/>
                <a:cs typeface="Times New Roman" panose="02020603050405020304" pitchFamily="18" charset="0"/>
              </a:rPr>
              <a:t>↔ R</a:t>
            </a:r>
            <a:r>
              <a:rPr lang="en-US" sz="2400" b="1" baseline="-25000" dirty="0" smtClean="0">
                <a:solidFill>
                  <a:srgbClr val="00B050"/>
                </a:solidFill>
                <a:latin typeface="Times New Roman" panose="02020603050405020304" pitchFamily="18" charset="0"/>
                <a:cs typeface="Times New Roman" panose="02020603050405020304" pitchFamily="18" charset="0"/>
              </a:rPr>
              <a:t>3</a:t>
            </a:r>
            <a:r>
              <a:rPr lang="en-US" sz="2400" b="1" dirty="0" smtClean="0">
                <a:solidFill>
                  <a:srgbClr val="00B050"/>
                </a:solidFill>
                <a:latin typeface="Times New Roman" panose="02020603050405020304" pitchFamily="18" charset="0"/>
                <a:cs typeface="Times New Roman" panose="02020603050405020304" pitchFamily="18" charset="0"/>
              </a:rPr>
              <a:t>= 2,8 (</a:t>
            </a:r>
            <a:r>
              <a:rPr lang="el-GR" sz="2400" b="1" dirty="0" smtClean="0">
                <a:solidFill>
                  <a:srgbClr val="00B050"/>
                </a:solidFill>
                <a:latin typeface="Times New Roman" panose="02020603050405020304" pitchFamily="18" charset="0"/>
                <a:cs typeface="Times New Roman" panose="02020603050405020304" pitchFamily="18" charset="0"/>
              </a:rPr>
              <a:t>Ω</a:t>
            </a:r>
            <a:r>
              <a:rPr lang="en-US" sz="2400" b="1" dirty="0" smtClean="0">
                <a:solidFill>
                  <a:srgbClr val="00B050"/>
                </a:solidFill>
                <a:latin typeface="Times New Roman" panose="02020603050405020304" pitchFamily="18" charset="0"/>
                <a:cs typeface="Times New Roman" panose="02020603050405020304" pitchFamily="18" charset="0"/>
              </a:rPr>
              <a:t>)</a:t>
            </a:r>
            <a:endParaRPr lang="vi-VN" sz="2400" b="1" dirty="0">
              <a:solidFill>
                <a:srgbClr val="00B050"/>
              </a:solidFill>
            </a:endParaRPr>
          </a:p>
        </p:txBody>
      </p:sp>
      <p:graphicFrame>
        <p:nvGraphicFramePr>
          <p:cNvPr id="16" name="Bảng 15"/>
          <p:cNvGraphicFramePr>
            <a:graphicFrameLocks noGrp="1"/>
          </p:cNvGraphicFramePr>
          <p:nvPr>
            <p:extLst>
              <p:ext uri="{D42A27DB-BD31-4B8C-83A1-F6EECF244321}">
                <p14:modId xmlns:p14="http://schemas.microsoft.com/office/powerpoint/2010/main" val="656632663"/>
              </p:ext>
            </p:extLst>
          </p:nvPr>
        </p:nvGraphicFramePr>
        <p:xfrm>
          <a:off x="1125254" y="2478429"/>
          <a:ext cx="9993128" cy="788466"/>
        </p:xfrm>
        <a:graphic>
          <a:graphicData uri="http://schemas.openxmlformats.org/drawingml/2006/table">
            <a:tbl>
              <a:tblPr firstRow="1" bandRow="1">
                <a:tableStyleId>{5C22544A-7EE6-4342-B048-85BDC9FD1C3A}</a:tableStyleId>
              </a:tblPr>
              <a:tblGrid>
                <a:gridCol w="2498282">
                  <a:extLst>
                    <a:ext uri="{9D8B030D-6E8A-4147-A177-3AD203B41FA5}">
                      <a16:colId xmlns:a16="http://schemas.microsoft.com/office/drawing/2014/main" val="20000"/>
                    </a:ext>
                  </a:extLst>
                </a:gridCol>
                <a:gridCol w="2498282">
                  <a:extLst>
                    <a:ext uri="{9D8B030D-6E8A-4147-A177-3AD203B41FA5}">
                      <a16:colId xmlns:a16="http://schemas.microsoft.com/office/drawing/2014/main" val="20001"/>
                    </a:ext>
                  </a:extLst>
                </a:gridCol>
                <a:gridCol w="2498282">
                  <a:extLst>
                    <a:ext uri="{9D8B030D-6E8A-4147-A177-3AD203B41FA5}">
                      <a16:colId xmlns:a16="http://schemas.microsoft.com/office/drawing/2014/main" val="20002"/>
                    </a:ext>
                  </a:extLst>
                </a:gridCol>
                <a:gridCol w="2498282">
                  <a:extLst>
                    <a:ext uri="{9D8B030D-6E8A-4147-A177-3AD203B41FA5}">
                      <a16:colId xmlns:a16="http://schemas.microsoft.com/office/drawing/2014/main" val="20003"/>
                    </a:ext>
                  </a:extLst>
                </a:gridCol>
              </a:tblGrid>
              <a:tr h="394233">
                <a:tc>
                  <a:txBody>
                    <a:bodyPr/>
                    <a:lstStyle/>
                    <a:p>
                      <a:endParaRPr lang="vi-VN" dirty="0"/>
                    </a:p>
                  </a:txBody>
                  <a:tcPr/>
                </a:tc>
                <a:tc>
                  <a:txBody>
                    <a:bodyPr/>
                    <a:lstStyle/>
                    <a:p>
                      <a:endParaRPr lang="vi-VN" dirty="0"/>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0"/>
                  </a:ext>
                </a:extLst>
              </a:tr>
              <a:tr h="394233">
                <a:tc>
                  <a:txBody>
                    <a:bodyPr/>
                    <a:lstStyle/>
                    <a:p>
                      <a:endParaRPr lang="vi-VN" dirty="0"/>
                    </a:p>
                  </a:txBody>
                  <a:tcPr/>
                </a:tc>
                <a:tc>
                  <a:txBody>
                    <a:bodyPr/>
                    <a:lstStyle/>
                    <a:p>
                      <a:endParaRPr lang="vi-VN"/>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1"/>
                  </a:ext>
                </a:extLst>
              </a:tr>
            </a:tbl>
          </a:graphicData>
        </a:graphic>
      </p:graphicFrame>
      <p:sp>
        <p:nvSpPr>
          <p:cNvPr id="17" name="Hình chữ nhật 16"/>
          <p:cNvSpPr/>
          <p:nvPr/>
        </p:nvSpPr>
        <p:spPr>
          <a:xfrm>
            <a:off x="1250502" y="2463793"/>
            <a:ext cx="1713931"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dây </a:t>
            </a:r>
            <a:r>
              <a:rPr lang="en-US" sz="2400" dirty="0" err="1" smtClean="0">
                <a:latin typeface="Times New Roman" panose="02020603050405020304" pitchFamily="18" charset="0"/>
                <a:cs typeface="Times New Roman" panose="02020603050405020304" pitchFamily="18" charset="0"/>
              </a:rPr>
              <a:t>nhôm</a:t>
            </a:r>
            <a:r>
              <a:rPr lang="en-US" sz="2400" dirty="0" smtClean="0">
                <a:latin typeface="Times New Roman" panose="02020603050405020304" pitchFamily="18" charset="0"/>
                <a:cs typeface="Times New Roman" panose="02020603050405020304" pitchFamily="18" charset="0"/>
              </a:rPr>
              <a:t> 1</a:t>
            </a:r>
            <a:r>
              <a:rPr lang="vi-VN" sz="2400" dirty="0" smtClean="0">
                <a:latin typeface="Times New Roman" panose="02020603050405020304" pitchFamily="18" charset="0"/>
                <a:cs typeface="Times New Roman" panose="02020603050405020304" pitchFamily="18" charset="0"/>
              </a:rPr>
              <a:t> </a:t>
            </a:r>
            <a:endParaRPr lang="vi-VN" sz="2400" dirty="0">
              <a:latin typeface="Times New Roman" panose="02020603050405020304" pitchFamily="18" charset="0"/>
              <a:cs typeface="Times New Roman" panose="02020603050405020304" pitchFamily="18" charset="0"/>
            </a:endParaRPr>
          </a:p>
        </p:txBody>
      </p:sp>
      <p:sp>
        <p:nvSpPr>
          <p:cNvPr id="18" name="Hình chữ nhật 17"/>
          <p:cNvSpPr/>
          <p:nvPr/>
        </p:nvSpPr>
        <p:spPr>
          <a:xfrm>
            <a:off x="3911384" y="2450574"/>
            <a:ext cx="1476686"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l</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2</a:t>
            </a:r>
            <a:r>
              <a:rPr lang="vi-VN" sz="2400" dirty="0" smtClean="0">
                <a:latin typeface="Times New Roman" panose="02020603050405020304" pitchFamily="18" charset="0"/>
                <a:cs typeface="Times New Roman" panose="02020603050405020304" pitchFamily="18" charset="0"/>
              </a:rPr>
              <a:t>00</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m</a:t>
            </a:r>
            <a:endParaRPr lang="vi-VN" sz="2400" dirty="0">
              <a:latin typeface="Times New Roman" panose="02020603050405020304" pitchFamily="18" charset="0"/>
              <a:cs typeface="Times New Roman" panose="02020603050405020304" pitchFamily="18" charset="0"/>
            </a:endParaRPr>
          </a:p>
        </p:txBody>
      </p:sp>
      <p:sp>
        <p:nvSpPr>
          <p:cNvPr id="19" name="Hình chữ nhật 18"/>
          <p:cNvSpPr/>
          <p:nvPr/>
        </p:nvSpPr>
        <p:spPr>
          <a:xfrm>
            <a:off x="6242261" y="2437533"/>
            <a:ext cx="1527982"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S</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a:t>
            </a:r>
            <a:r>
              <a:rPr lang="vi-VN" sz="2400" dirty="0" smtClean="0">
                <a:latin typeface="Times New Roman" panose="02020603050405020304" pitchFamily="18" charset="0"/>
                <a:cs typeface="Times New Roman" panose="02020603050405020304" pitchFamily="18" charset="0"/>
              </a:rPr>
              <a:t>l</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mm</a:t>
            </a:r>
            <a:r>
              <a:rPr lang="vi-VN" sz="2400" baseline="30000" dirty="0" smtClean="0">
                <a:latin typeface="Times New Roman" panose="02020603050405020304" pitchFamily="18" charset="0"/>
                <a:cs typeface="Times New Roman" panose="02020603050405020304" pitchFamily="18" charset="0"/>
              </a:rPr>
              <a:t>2</a:t>
            </a:r>
            <a:endParaRPr lang="vi-VN" sz="2400" dirty="0">
              <a:latin typeface="Times New Roman" panose="02020603050405020304" pitchFamily="18" charset="0"/>
              <a:cs typeface="Times New Roman" panose="02020603050405020304" pitchFamily="18" charset="0"/>
            </a:endParaRPr>
          </a:p>
        </p:txBody>
      </p:sp>
      <p:sp>
        <p:nvSpPr>
          <p:cNvPr id="20" name="Hình chữ nhật 19"/>
          <p:cNvSpPr/>
          <p:nvPr/>
        </p:nvSpPr>
        <p:spPr>
          <a:xfrm>
            <a:off x="8641073" y="2430043"/>
            <a:ext cx="1433406"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R</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a:t>
            </a:r>
            <a:r>
              <a:rPr lang="vi-VN" sz="2400" dirty="0" smtClean="0">
                <a:latin typeface="Times New Roman" panose="02020603050405020304" pitchFamily="18" charset="0"/>
                <a:cs typeface="Times New Roman" panose="02020603050405020304" pitchFamily="18" charset="0"/>
              </a:rPr>
              <a:t>5</a:t>
            </a:r>
            <a:r>
              <a:rPr lang="en-US" sz="2400" dirty="0" smtClean="0">
                <a:latin typeface="Times New Roman" panose="02020603050405020304" pitchFamily="18" charset="0"/>
                <a:cs typeface="Times New Roman" panose="02020603050405020304" pitchFamily="18" charset="0"/>
              </a:rPr>
              <a:t>,6</a:t>
            </a:r>
            <a:r>
              <a:rPr lang="el-GR" sz="2400" dirty="0" smtClean="0">
                <a:latin typeface="Times New Roman" panose="02020603050405020304" pitchFamily="18" charset="0"/>
                <a:cs typeface="Times New Roman" panose="02020603050405020304" pitchFamily="18" charset="0"/>
              </a:rPr>
              <a:t>Ω</a:t>
            </a:r>
            <a:endParaRPr lang="vi-VN" sz="2400" dirty="0">
              <a:latin typeface="Times New Roman" panose="02020603050405020304" pitchFamily="18" charset="0"/>
              <a:cs typeface="Times New Roman" panose="02020603050405020304" pitchFamily="18" charset="0"/>
            </a:endParaRPr>
          </a:p>
        </p:txBody>
      </p:sp>
      <p:sp>
        <p:nvSpPr>
          <p:cNvPr id="21" name="Hình chữ nhật 20"/>
          <p:cNvSpPr/>
          <p:nvPr/>
        </p:nvSpPr>
        <p:spPr>
          <a:xfrm>
            <a:off x="1230225" y="2861542"/>
            <a:ext cx="1713931"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dây </a:t>
            </a:r>
            <a:r>
              <a:rPr lang="en-US" sz="2400" dirty="0" err="1" smtClean="0">
                <a:latin typeface="Times New Roman" panose="02020603050405020304" pitchFamily="18" charset="0"/>
                <a:cs typeface="Times New Roman" panose="02020603050405020304" pitchFamily="18" charset="0"/>
              </a:rPr>
              <a:t>nhôm</a:t>
            </a:r>
            <a:r>
              <a:rPr lang="en-US" sz="2400" dirty="0" smtClean="0">
                <a:latin typeface="Times New Roman" panose="02020603050405020304" pitchFamily="18" charset="0"/>
                <a:cs typeface="Times New Roman" panose="02020603050405020304" pitchFamily="18" charset="0"/>
              </a:rPr>
              <a:t> 2</a:t>
            </a:r>
            <a:r>
              <a:rPr lang="vi-VN" sz="2400" dirty="0" smtClean="0">
                <a:latin typeface="Times New Roman" panose="02020603050405020304" pitchFamily="18" charset="0"/>
                <a:cs typeface="Times New Roman" panose="02020603050405020304" pitchFamily="18" charset="0"/>
              </a:rPr>
              <a:t> </a:t>
            </a:r>
            <a:endParaRPr lang="vi-VN" sz="2400" dirty="0">
              <a:latin typeface="Times New Roman" panose="02020603050405020304" pitchFamily="18" charset="0"/>
              <a:cs typeface="Times New Roman" panose="02020603050405020304" pitchFamily="18" charset="0"/>
            </a:endParaRPr>
          </a:p>
        </p:txBody>
      </p:sp>
      <p:sp>
        <p:nvSpPr>
          <p:cNvPr id="22" name="Hình chữ nhật 21"/>
          <p:cNvSpPr/>
          <p:nvPr/>
        </p:nvSpPr>
        <p:spPr>
          <a:xfrm>
            <a:off x="6242261" y="2846422"/>
            <a:ext cx="1590500" cy="461665"/>
          </a:xfrm>
          <a:prstGeom prst="rect">
            <a:avLst/>
          </a:prstGeom>
        </p:spPr>
        <p:txBody>
          <a:bodyPr wrap="none">
            <a:spAutoFit/>
          </a:bodyPr>
          <a:lstStyle/>
          <a:p>
            <a:r>
              <a:rPr lang="vi-VN" sz="2400" dirty="0">
                <a:latin typeface="+mj-lt"/>
              </a:rPr>
              <a:t>S</a:t>
            </a:r>
            <a:r>
              <a:rPr lang="vi-VN" sz="2400" baseline="-25000" dirty="0">
                <a:latin typeface="+mj-lt"/>
              </a:rPr>
              <a:t>2</a:t>
            </a:r>
            <a:r>
              <a:rPr lang="vi-VN" sz="2400" dirty="0">
                <a:latin typeface="+mj-lt"/>
              </a:rPr>
              <a:t> = </a:t>
            </a:r>
            <a:r>
              <a:rPr lang="en-US" sz="2400" dirty="0" smtClean="0">
                <a:latin typeface="+mj-lt"/>
              </a:rPr>
              <a:t>2 </a:t>
            </a:r>
            <a:r>
              <a:rPr lang="vi-VN" sz="2400" dirty="0" smtClean="0">
                <a:latin typeface="+mj-lt"/>
              </a:rPr>
              <a:t>mm</a:t>
            </a:r>
            <a:r>
              <a:rPr lang="vi-VN" sz="2400" baseline="30000" dirty="0" smtClean="0">
                <a:latin typeface="+mj-lt"/>
              </a:rPr>
              <a:t>2</a:t>
            </a:r>
            <a:endParaRPr lang="vi-VN" sz="2400" dirty="0">
              <a:latin typeface="+mj-lt"/>
            </a:endParaRPr>
          </a:p>
        </p:txBody>
      </p:sp>
      <p:sp>
        <p:nvSpPr>
          <p:cNvPr id="23" name="Hình chữ nhật 22"/>
          <p:cNvSpPr/>
          <p:nvPr/>
        </p:nvSpPr>
        <p:spPr>
          <a:xfrm>
            <a:off x="3874470" y="2804853"/>
            <a:ext cx="910827" cy="461665"/>
          </a:xfrm>
          <a:prstGeom prst="rect">
            <a:avLst/>
          </a:prstGeom>
        </p:spPr>
        <p:txBody>
          <a:bodyPr wrap="none">
            <a:spAutoFit/>
          </a:bodyPr>
          <a:lstStyle/>
          <a:p>
            <a:r>
              <a:rPr lang="vi-VN" sz="2400" dirty="0">
                <a:solidFill>
                  <a:srgbClr val="FF0000"/>
                </a:solidFill>
                <a:latin typeface="Times New Roman" panose="02020603050405020304" pitchFamily="18" charset="0"/>
                <a:cs typeface="Times New Roman" panose="02020603050405020304" pitchFamily="18" charset="0"/>
              </a:rPr>
              <a:t>1</a:t>
            </a:r>
            <a:r>
              <a:rPr lang="vi-VN" sz="2400" baseline="-25000" dirty="0">
                <a:solidFill>
                  <a:srgbClr val="FF0000"/>
                </a:solidFill>
                <a:latin typeface="Times New Roman" panose="02020603050405020304" pitchFamily="18" charset="0"/>
                <a:cs typeface="Times New Roman" panose="02020603050405020304" pitchFamily="18" charset="0"/>
              </a:rPr>
              <a:t>2</a:t>
            </a:r>
            <a:r>
              <a:rPr lang="vi-VN" sz="2400" dirty="0">
                <a:solidFill>
                  <a:srgbClr val="FF0000"/>
                </a:solidFill>
                <a:latin typeface="Times New Roman" panose="02020603050405020304" pitchFamily="18" charset="0"/>
                <a:cs typeface="Times New Roman" panose="02020603050405020304" pitchFamily="18" charset="0"/>
              </a:rPr>
              <a:t> = </a:t>
            </a:r>
            <a:r>
              <a:rPr lang="en-US" sz="2400" dirty="0" smtClean="0">
                <a:solidFill>
                  <a:srgbClr val="FF0000"/>
                </a:solidFill>
                <a:latin typeface="Times New Roman" panose="02020603050405020304" pitchFamily="18" charset="0"/>
                <a:cs typeface="Times New Roman" panose="02020603050405020304" pitchFamily="18" charset="0"/>
              </a:rPr>
              <a:t>?</a:t>
            </a:r>
            <a:endParaRPr lang="vi-VN" sz="2400" dirty="0">
              <a:solidFill>
                <a:srgbClr val="FF0000"/>
              </a:solidFill>
              <a:latin typeface="Times New Roman" panose="02020603050405020304" pitchFamily="18" charset="0"/>
              <a:cs typeface="Times New Roman" panose="02020603050405020304" pitchFamily="18" charset="0"/>
            </a:endParaRPr>
          </a:p>
        </p:txBody>
      </p:sp>
      <p:sp>
        <p:nvSpPr>
          <p:cNvPr id="24" name="Hình chữ nhật 23"/>
          <p:cNvSpPr/>
          <p:nvPr/>
        </p:nvSpPr>
        <p:spPr>
          <a:xfrm>
            <a:off x="8659633" y="2804853"/>
            <a:ext cx="1358064" cy="461665"/>
          </a:xfrm>
          <a:prstGeom prst="rect">
            <a:avLst/>
          </a:prstGeom>
        </p:spPr>
        <p:txBody>
          <a:bodyPr wrap="none">
            <a:spAutoFit/>
          </a:bodyPr>
          <a:lstStyle/>
          <a:p>
            <a:r>
              <a:rPr lang="vi-VN" sz="2400" dirty="0" smtClean="0">
                <a:latin typeface="Times New Roman" panose="02020603050405020304" pitchFamily="18" charset="0"/>
                <a:cs typeface="Times New Roman" panose="02020603050405020304" pitchFamily="18" charset="0"/>
              </a:rPr>
              <a:t>R</a:t>
            </a:r>
            <a:r>
              <a:rPr lang="en-US" sz="2400" baseline="-25000" dirty="0" smtClean="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16,8</a:t>
            </a:r>
            <a:endParaRPr lang="vi-VN" sz="2400" dirty="0">
              <a:latin typeface="Times New Roman" panose="02020603050405020304" pitchFamily="18" charset="0"/>
              <a:cs typeface="Times New Roman" panose="02020603050405020304" pitchFamily="18" charset="0"/>
            </a:endParaRPr>
          </a:p>
        </p:txBody>
      </p:sp>
      <p:sp>
        <p:nvSpPr>
          <p:cNvPr id="25" name="Hình chữ nhật 24"/>
          <p:cNvSpPr/>
          <p:nvPr/>
        </p:nvSpPr>
        <p:spPr>
          <a:xfrm>
            <a:off x="1885116" y="3361386"/>
            <a:ext cx="2494594" cy="461665"/>
          </a:xfrm>
          <a:prstGeom prst="rect">
            <a:avLst/>
          </a:prstGeom>
        </p:spPr>
        <p:txBody>
          <a:bodyPr wrap="none">
            <a:spAutoFit/>
          </a:bodyPr>
          <a:lstStyle/>
          <a:p>
            <a:r>
              <a:rPr lang="en-US" sz="2400" b="1" dirty="0" err="1" smtClean="0">
                <a:solidFill>
                  <a:srgbClr val="00B050"/>
                </a:solidFill>
                <a:latin typeface="Times New Roman" panose="02020603050405020304" pitchFamily="18" charset="0"/>
                <a:cs typeface="Times New Roman" panose="02020603050405020304" pitchFamily="18" charset="0"/>
              </a:rPr>
              <a:t>Lấy</a:t>
            </a:r>
            <a:r>
              <a:rPr lang="en-US" sz="2400" b="1" dirty="0" smtClean="0">
                <a:solidFill>
                  <a:srgbClr val="00B050"/>
                </a:solidFill>
                <a:latin typeface="Times New Roman" panose="02020603050405020304" pitchFamily="18" charset="0"/>
                <a:cs typeface="Times New Roman" panose="02020603050405020304" pitchFamily="18" charset="0"/>
              </a:rPr>
              <a:t> </a:t>
            </a:r>
            <a:r>
              <a:rPr lang="vi-VN" sz="2400" b="1" dirty="0" smtClean="0">
                <a:solidFill>
                  <a:srgbClr val="00B050"/>
                </a:solidFill>
                <a:latin typeface="Times New Roman" panose="02020603050405020304" pitchFamily="18" charset="0"/>
                <a:cs typeface="Times New Roman" panose="02020603050405020304" pitchFamily="18" charset="0"/>
              </a:rPr>
              <a:t>dây </a:t>
            </a:r>
            <a:r>
              <a:rPr lang="en-US" sz="2400" b="1" dirty="0" err="1" smtClean="0">
                <a:solidFill>
                  <a:srgbClr val="00B050"/>
                </a:solidFill>
                <a:latin typeface="Times New Roman" panose="02020603050405020304" pitchFamily="18" charset="0"/>
                <a:cs typeface="Times New Roman" panose="02020603050405020304" pitchFamily="18" charset="0"/>
              </a:rPr>
              <a:t>nhôm</a:t>
            </a:r>
            <a:r>
              <a:rPr lang="en-US" sz="2400" b="1" dirty="0" smtClean="0">
                <a:solidFill>
                  <a:srgbClr val="00B050"/>
                </a:solidFill>
                <a:latin typeface="Times New Roman" panose="02020603050405020304" pitchFamily="18" charset="0"/>
                <a:cs typeface="Times New Roman" panose="02020603050405020304" pitchFamily="18" charset="0"/>
              </a:rPr>
              <a:t> 3:</a:t>
            </a:r>
            <a:r>
              <a:rPr lang="vi-VN" sz="2400" b="1" dirty="0" smtClean="0">
                <a:solidFill>
                  <a:srgbClr val="00B050"/>
                </a:solidFill>
                <a:latin typeface="Times New Roman" panose="02020603050405020304" pitchFamily="18" charset="0"/>
                <a:cs typeface="Times New Roman" panose="02020603050405020304" pitchFamily="18" charset="0"/>
              </a:rPr>
              <a:t> </a:t>
            </a:r>
            <a:endParaRPr lang="vi-VN" sz="2400" b="1" dirty="0">
              <a:solidFill>
                <a:srgbClr val="00B050"/>
              </a:solidFill>
              <a:latin typeface="Times New Roman" panose="02020603050405020304" pitchFamily="18" charset="0"/>
              <a:cs typeface="Times New Roman" panose="02020603050405020304" pitchFamily="18" charset="0"/>
            </a:endParaRPr>
          </a:p>
        </p:txBody>
      </p:sp>
      <p:sp>
        <p:nvSpPr>
          <p:cNvPr id="26" name="Hình chữ nhật 25"/>
          <p:cNvSpPr/>
          <p:nvPr/>
        </p:nvSpPr>
        <p:spPr>
          <a:xfrm>
            <a:off x="4248390" y="3373061"/>
            <a:ext cx="1418978" cy="461665"/>
          </a:xfrm>
          <a:prstGeom prst="rect">
            <a:avLst/>
          </a:prstGeom>
        </p:spPr>
        <p:txBody>
          <a:bodyPr wrap="none">
            <a:spAutoFit/>
          </a:bodyPr>
          <a:lstStyle/>
          <a:p>
            <a:r>
              <a:rPr lang="vi-VN" sz="2400" b="1" dirty="0" smtClean="0">
                <a:solidFill>
                  <a:srgbClr val="00B050"/>
                </a:solidFill>
                <a:latin typeface="Times New Roman" panose="02020603050405020304" pitchFamily="18" charset="0"/>
                <a:cs typeface="Times New Roman" panose="02020603050405020304" pitchFamily="18" charset="0"/>
              </a:rPr>
              <a:t>l</a:t>
            </a:r>
            <a:r>
              <a:rPr lang="en-US" sz="2400" b="1" baseline="-25000" dirty="0" smtClean="0">
                <a:solidFill>
                  <a:srgbClr val="00B050"/>
                </a:solidFill>
                <a:latin typeface="Times New Roman" panose="02020603050405020304" pitchFamily="18" charset="0"/>
                <a:cs typeface="Times New Roman" panose="02020603050405020304" pitchFamily="18" charset="0"/>
              </a:rPr>
              <a:t>3</a:t>
            </a:r>
            <a:r>
              <a:rPr lang="vi-VN" sz="2400" b="1" dirty="0">
                <a:solidFill>
                  <a:srgbClr val="00B050"/>
                </a:solidFill>
                <a:latin typeface="Times New Roman" panose="02020603050405020304" pitchFamily="18" charset="0"/>
                <a:cs typeface="Times New Roman" panose="02020603050405020304" pitchFamily="18" charset="0"/>
              </a:rPr>
              <a:t> = </a:t>
            </a:r>
            <a:r>
              <a:rPr lang="en-US" sz="2400" b="1" dirty="0" smtClean="0">
                <a:solidFill>
                  <a:srgbClr val="00B050"/>
                </a:solidFill>
                <a:latin typeface="Times New Roman" panose="02020603050405020304" pitchFamily="18" charset="0"/>
                <a:cs typeface="Times New Roman" panose="02020603050405020304" pitchFamily="18" charset="0"/>
              </a:rPr>
              <a:t>200</a:t>
            </a:r>
            <a:r>
              <a:rPr lang="vi-VN" sz="2400" b="1" dirty="0" smtClean="0">
                <a:solidFill>
                  <a:srgbClr val="00B050"/>
                </a:solidFill>
                <a:latin typeface="Times New Roman" panose="02020603050405020304" pitchFamily="18" charset="0"/>
                <a:cs typeface="Times New Roman" panose="02020603050405020304" pitchFamily="18" charset="0"/>
              </a:rPr>
              <a:t>m</a:t>
            </a:r>
            <a:endParaRPr lang="vi-VN" sz="2400" b="1" dirty="0">
              <a:solidFill>
                <a:srgbClr val="00B050"/>
              </a:solidFill>
              <a:latin typeface="Times New Roman" panose="02020603050405020304" pitchFamily="18" charset="0"/>
              <a:cs typeface="Times New Roman" panose="02020603050405020304" pitchFamily="18" charset="0"/>
            </a:endParaRPr>
          </a:p>
        </p:txBody>
      </p:sp>
      <p:sp>
        <p:nvSpPr>
          <p:cNvPr id="27" name="Hình chữ nhật 26"/>
          <p:cNvSpPr/>
          <p:nvPr/>
        </p:nvSpPr>
        <p:spPr>
          <a:xfrm>
            <a:off x="6205392" y="3357229"/>
            <a:ext cx="1633781" cy="461665"/>
          </a:xfrm>
          <a:prstGeom prst="rect">
            <a:avLst/>
          </a:prstGeom>
        </p:spPr>
        <p:txBody>
          <a:bodyPr wrap="none">
            <a:spAutoFit/>
          </a:bodyPr>
          <a:lstStyle/>
          <a:p>
            <a:r>
              <a:rPr lang="vi-VN" sz="2400" b="1" dirty="0" smtClean="0">
                <a:solidFill>
                  <a:srgbClr val="00B050"/>
                </a:solidFill>
                <a:latin typeface="Times New Roman" panose="02020603050405020304" pitchFamily="18" charset="0"/>
                <a:cs typeface="Times New Roman" panose="02020603050405020304" pitchFamily="18" charset="0"/>
              </a:rPr>
              <a:t>S</a:t>
            </a:r>
            <a:r>
              <a:rPr lang="en-US" sz="2400" b="1" baseline="-25000" dirty="0" smtClean="0">
                <a:solidFill>
                  <a:srgbClr val="00B050"/>
                </a:solidFill>
                <a:latin typeface="Times New Roman" panose="02020603050405020304" pitchFamily="18" charset="0"/>
                <a:cs typeface="Times New Roman" panose="02020603050405020304" pitchFamily="18" charset="0"/>
              </a:rPr>
              <a:t>3</a:t>
            </a:r>
            <a:r>
              <a:rPr lang="vi-VN" sz="2400" b="1" dirty="0">
                <a:solidFill>
                  <a:srgbClr val="00B050"/>
                </a:solidFill>
                <a:latin typeface="Times New Roman" panose="02020603050405020304" pitchFamily="18" charset="0"/>
                <a:cs typeface="Times New Roman" panose="02020603050405020304" pitchFamily="18" charset="0"/>
              </a:rPr>
              <a:t> = </a:t>
            </a:r>
            <a:r>
              <a:rPr lang="en-US" sz="2400" b="1" dirty="0" smtClean="0">
                <a:solidFill>
                  <a:srgbClr val="00B050"/>
                </a:solidFill>
                <a:latin typeface="Times New Roman" panose="02020603050405020304" pitchFamily="18" charset="0"/>
                <a:cs typeface="Times New Roman" panose="02020603050405020304" pitchFamily="18" charset="0"/>
              </a:rPr>
              <a:t>2 </a:t>
            </a:r>
            <a:r>
              <a:rPr lang="vi-VN" sz="2400" b="1" dirty="0" smtClean="0">
                <a:solidFill>
                  <a:srgbClr val="00B050"/>
                </a:solidFill>
                <a:latin typeface="Times New Roman" panose="02020603050405020304" pitchFamily="18" charset="0"/>
                <a:cs typeface="Times New Roman" panose="02020603050405020304" pitchFamily="18" charset="0"/>
              </a:rPr>
              <a:t>mm</a:t>
            </a:r>
            <a:r>
              <a:rPr lang="vi-VN" sz="2400" b="1" baseline="30000" dirty="0" smtClean="0">
                <a:solidFill>
                  <a:srgbClr val="00B050"/>
                </a:solidFill>
                <a:latin typeface="Times New Roman" panose="02020603050405020304" pitchFamily="18" charset="0"/>
                <a:cs typeface="Times New Roman" panose="02020603050405020304" pitchFamily="18" charset="0"/>
              </a:rPr>
              <a:t>2</a:t>
            </a:r>
            <a:endParaRPr lang="vi-VN" sz="2400" b="1" dirty="0">
              <a:solidFill>
                <a:srgbClr val="00B050"/>
              </a:solidFill>
              <a:latin typeface="Times New Roman" panose="02020603050405020304" pitchFamily="18" charset="0"/>
              <a:cs typeface="Times New Roman" panose="02020603050405020304" pitchFamily="18" charset="0"/>
            </a:endParaRPr>
          </a:p>
        </p:txBody>
      </p:sp>
      <p:sp>
        <p:nvSpPr>
          <p:cNvPr id="28" name="Hình chữ nhật 27"/>
          <p:cNvSpPr/>
          <p:nvPr/>
        </p:nvSpPr>
        <p:spPr>
          <a:xfrm>
            <a:off x="1118039" y="4984717"/>
            <a:ext cx="10177822" cy="461665"/>
          </a:xfrm>
          <a:prstGeom prst="rect">
            <a:avLst/>
          </a:prstGeom>
        </p:spPr>
        <p:txBody>
          <a:bodyPr wrap="square">
            <a:spAutoFit/>
          </a:bodyPr>
          <a:lstStyle/>
          <a:p>
            <a:pPr algn="just"/>
            <a:r>
              <a:rPr lang="vi-VN" sz="2400" b="1" dirty="0" err="1" smtClean="0">
                <a:solidFill>
                  <a:srgbClr val="00B050"/>
                </a:solidFill>
                <a:latin typeface="Times New Roman" panose="02020603050405020304" pitchFamily="18" charset="0"/>
                <a:cs typeface="Times New Roman" panose="02020603050405020304" pitchFamily="18" charset="0"/>
              </a:rPr>
              <a:t>Vì</a:t>
            </a:r>
            <a:r>
              <a:rPr lang="vi-VN"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2 </a:t>
            </a:r>
            <a:r>
              <a:rPr lang="en-US" sz="2400" b="1" dirty="0" err="1" smtClean="0">
                <a:solidFill>
                  <a:srgbClr val="00B050"/>
                </a:solidFill>
                <a:latin typeface="Times New Roman" panose="02020603050405020304" pitchFamily="18" charset="0"/>
                <a:cs typeface="Times New Roman" panose="02020603050405020304" pitchFamily="18" charset="0"/>
              </a:rPr>
              <a:t>và</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3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dây</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nhôm</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tiết</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diện</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nên</a:t>
            </a:r>
            <a:r>
              <a:rPr lang="en-US" sz="2400" b="1" dirty="0" smtClean="0">
                <a:solidFill>
                  <a:srgbClr val="00B050"/>
                </a:solidFill>
                <a:latin typeface="Times New Roman" panose="02020603050405020304" pitchFamily="18" charset="0"/>
                <a:cs typeface="Times New Roman" panose="02020603050405020304" pitchFamily="18" charset="0"/>
              </a:rPr>
              <a:t> ta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a:t>
            </a:r>
            <a:endParaRPr lang="en-US" sz="2400" b="1" dirty="0">
              <a:solidFill>
                <a:srgbClr val="00B05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9" name="Hình chữ nhật 28"/>
              <p:cNvSpPr/>
              <p:nvPr/>
            </p:nvSpPr>
            <p:spPr>
              <a:xfrm>
                <a:off x="1344117" y="4197416"/>
                <a:ext cx="1643269" cy="871842"/>
              </a:xfrm>
              <a:prstGeom prst="rect">
                <a:avLst/>
              </a:prstGeom>
            </p:spPr>
            <p:txBody>
              <a:bodyPr wrap="square">
                <a:spAutoFit/>
              </a:bodyPr>
              <a:lstStyle/>
              <a:p>
                <a:pPr algn="just"/>
                <a14:m>
                  <m:oMath xmlns:m="http://schemas.openxmlformats.org/officeDocument/2006/math">
                    <m:f>
                      <m:fPr>
                        <m:ctrlPr>
                          <a:rPr lang="en-US" sz="3200" b="1" i="1" smtClean="0">
                            <a:solidFill>
                              <a:srgbClr val="FF0000"/>
                            </a:solidFill>
                            <a:latin typeface="Cambria Math" panose="02040503050406030204" pitchFamily="18" charset="0"/>
                            <a:cs typeface="Times New Roman" panose="02020603050405020304" pitchFamily="18" charset="0"/>
                          </a:rPr>
                        </m:ctrlPr>
                      </m:fPr>
                      <m:num>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FF0000"/>
                            </a:solidFill>
                            <a:latin typeface="Cambria Math" panose="02040503050406030204" pitchFamily="18" charset="0"/>
                            <a:cs typeface="Times New Roman" panose="02020603050405020304" pitchFamily="18" charset="0"/>
                          </a:rPr>
                        </m:ctrlPr>
                      </m:fPr>
                      <m:num>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num>
                      <m:den>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29" name="Hình chữ nhật 28"/>
              <p:cNvSpPr>
                <a:spLocks noRot="1" noChangeAspect="1" noMove="1" noResize="1" noEditPoints="1" noAdjustHandles="1" noChangeArrowheads="1" noChangeShapeType="1" noTextEdit="1"/>
              </p:cNvSpPr>
              <p:nvPr/>
            </p:nvSpPr>
            <p:spPr>
              <a:xfrm>
                <a:off x="1344117" y="4197416"/>
                <a:ext cx="1643269" cy="871842"/>
              </a:xfrm>
              <a:prstGeom prst="rect">
                <a:avLst/>
              </a:prstGeom>
              <a:blipFill rotWithShape="0">
                <a:blip r:embed="rId9"/>
                <a:stretch>
                  <a:fillRect b="-699"/>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0" name="Hình chữ nhật 29"/>
              <p:cNvSpPr/>
              <p:nvPr/>
            </p:nvSpPr>
            <p:spPr>
              <a:xfrm>
                <a:off x="2630757" y="5391393"/>
                <a:ext cx="2134943" cy="754437"/>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𝟏𝟔</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𝟖</m:t>
                        </m:r>
                      </m:num>
                      <m:den>
                        <m:r>
                          <a:rPr lang="en-US" sz="2800" b="1" i="1" smtClean="0">
                            <a:solidFill>
                              <a:srgbClr val="00B050"/>
                            </a:solidFill>
                            <a:latin typeface="Cambria Math" panose="02040503050406030204" pitchFamily="18" charset="0"/>
                            <a:cs typeface="Times New Roman" panose="02020603050405020304" pitchFamily="18" charset="0"/>
                          </a:rPr>
                          <m:t>𝟐</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𝟖</m:t>
                        </m:r>
                      </m:den>
                    </m:f>
                    <m:r>
                      <m:rPr>
                        <m:nor/>
                      </m:rPr>
                      <a:rPr lang="en-US" sz="2800" b="1" dirty="0">
                        <a:solidFill>
                          <a:srgbClr val="00B050"/>
                        </a:solidFill>
                        <a:latin typeface="Times New Roman" panose="02020603050405020304" pitchFamily="18" charset="0"/>
                        <a:cs typeface="Times New Roman" panose="02020603050405020304" pitchFamily="18" charset="0"/>
                      </a:rPr>
                      <m:t> = </m:t>
                    </m:r>
                    <m:f>
                      <m:fPr>
                        <m:ctrlPr>
                          <a:rPr lang="en-US" sz="2800" b="1" i="1">
                            <a:solidFill>
                              <a:srgbClr val="00B050"/>
                            </a:solidFill>
                            <a:latin typeface="Cambria Math" panose="02040503050406030204" pitchFamily="18" charset="0"/>
                            <a:cs typeface="Times New Roman" panose="02020603050405020304" pitchFamily="18" charset="0"/>
                          </a:rPr>
                        </m:ctrlPr>
                      </m:fPr>
                      <m:num>
                        <m:sSub>
                          <m:sSubPr>
                            <m:ctrlPr>
                              <a:rPr lang="en-US" sz="2800" b="1" i="1">
                                <a:solidFill>
                                  <a:srgbClr val="00B050"/>
                                </a:solidFill>
                                <a:latin typeface="Cambria Math" panose="02040503050406030204" pitchFamily="18" charset="0"/>
                                <a:cs typeface="Times New Roman" panose="02020603050405020304" pitchFamily="18" charset="0"/>
                              </a:rPr>
                            </m:ctrlPr>
                          </m:sSubPr>
                          <m:e>
                            <m:r>
                              <a:rPr lang="en-US" sz="2800" b="1" i="1" smtClean="0">
                                <a:solidFill>
                                  <a:srgbClr val="00B050"/>
                                </a:solidFill>
                                <a:latin typeface="Cambria Math" panose="02040503050406030204" pitchFamily="18" charset="0"/>
                                <a:cs typeface="Times New Roman" panose="02020603050405020304" pitchFamily="18" charset="0"/>
                              </a:rPr>
                              <m:t>𝒍</m:t>
                            </m:r>
                          </m:e>
                          <m:sub>
                            <m:r>
                              <a:rPr lang="en-US" sz="2800" b="1" i="1">
                                <a:solidFill>
                                  <a:srgbClr val="00B050"/>
                                </a:solidFill>
                                <a:latin typeface="Cambria Math" panose="02040503050406030204" pitchFamily="18" charset="0"/>
                                <a:cs typeface="Times New Roman" panose="02020603050405020304" pitchFamily="18" charset="0"/>
                              </a:rPr>
                              <m:t>𝟐</m:t>
                            </m:r>
                          </m:sub>
                        </m:sSub>
                      </m:num>
                      <m:den>
                        <m:r>
                          <a:rPr lang="en-US" sz="2800" b="1" i="1" smtClean="0">
                            <a:solidFill>
                              <a:srgbClr val="00B050"/>
                            </a:solidFill>
                            <a:latin typeface="Cambria Math" panose="02040503050406030204" pitchFamily="18" charset="0"/>
                            <a:cs typeface="Times New Roman" panose="02020603050405020304" pitchFamily="18" charset="0"/>
                          </a:rPr>
                          <m:t>𝟐𝟎𝟎</m:t>
                        </m:r>
                      </m:den>
                    </m:f>
                  </m:oMath>
                </a14:m>
                <a:endParaRPr lang="vi-VN" sz="28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30" name="Hình chữ nhật 29"/>
              <p:cNvSpPr>
                <a:spLocks noRot="1" noChangeAspect="1" noMove="1" noResize="1" noEditPoints="1" noAdjustHandles="1" noChangeArrowheads="1" noChangeShapeType="1" noTextEdit="1"/>
              </p:cNvSpPr>
              <p:nvPr/>
            </p:nvSpPr>
            <p:spPr>
              <a:xfrm>
                <a:off x="2630757" y="5391393"/>
                <a:ext cx="2134943" cy="754437"/>
              </a:xfrm>
              <a:prstGeom prst="rect">
                <a:avLst/>
              </a:prstGeom>
              <a:blipFill rotWithShape="0">
                <a:blip r:embed="rId10"/>
                <a:stretch>
                  <a:fillRect l="-6000" b="-4032"/>
                </a:stretch>
              </a:blipFill>
            </p:spPr>
            <p:txBody>
              <a:bodyPr/>
              <a:lstStyle/>
              <a:p>
                <a:r>
                  <a:rPr lang="vi-VN">
                    <a:noFill/>
                  </a:rPr>
                  <a:t> </a:t>
                </a:r>
              </a:p>
            </p:txBody>
          </p:sp>
        </mc:Fallback>
      </mc:AlternateContent>
      <p:sp>
        <p:nvSpPr>
          <p:cNvPr id="31" name="Hình chữ nhật 30"/>
          <p:cNvSpPr/>
          <p:nvPr/>
        </p:nvSpPr>
        <p:spPr>
          <a:xfrm>
            <a:off x="4815537" y="5488081"/>
            <a:ext cx="2162772" cy="461665"/>
          </a:xfrm>
          <a:prstGeom prst="rect">
            <a:avLst/>
          </a:prstGeom>
        </p:spPr>
        <p:txBody>
          <a:bodyPr wrap="none">
            <a:spAutoFit/>
          </a:bodyPr>
          <a:lstStyle/>
          <a:p>
            <a:r>
              <a:rPr lang="en-US" sz="2400" b="1" dirty="0" smtClean="0">
                <a:solidFill>
                  <a:srgbClr val="00B050"/>
                </a:solidFill>
                <a:latin typeface="Times New Roman" panose="02020603050405020304" pitchFamily="18" charset="0"/>
                <a:cs typeface="Times New Roman" panose="02020603050405020304" pitchFamily="18" charset="0"/>
              </a:rPr>
              <a:t>↔ l</a:t>
            </a:r>
            <a:r>
              <a:rPr lang="en-US" sz="2400" b="1" baseline="-25000" dirty="0" smtClean="0">
                <a:solidFill>
                  <a:srgbClr val="00B050"/>
                </a:solidFill>
                <a:latin typeface="Times New Roman" panose="02020603050405020304" pitchFamily="18" charset="0"/>
                <a:cs typeface="Times New Roman" panose="02020603050405020304" pitchFamily="18" charset="0"/>
              </a:rPr>
              <a:t>2</a:t>
            </a:r>
            <a:r>
              <a:rPr lang="en-US" sz="2400" b="1" dirty="0" smtClean="0">
                <a:solidFill>
                  <a:srgbClr val="00B050"/>
                </a:solidFill>
                <a:latin typeface="Times New Roman" panose="02020603050405020304" pitchFamily="18" charset="0"/>
                <a:cs typeface="Times New Roman" panose="02020603050405020304" pitchFamily="18" charset="0"/>
              </a:rPr>
              <a:t>= 1200 (m)</a:t>
            </a:r>
            <a:endParaRPr lang="vi-VN" sz="2400" b="1" dirty="0">
              <a:solidFill>
                <a:srgbClr val="00B050"/>
              </a:solidFill>
            </a:endParaRPr>
          </a:p>
        </p:txBody>
      </p:sp>
      <p:sp>
        <p:nvSpPr>
          <p:cNvPr id="32" name="Hình chữ nhật 31"/>
          <p:cNvSpPr/>
          <p:nvPr/>
        </p:nvSpPr>
        <p:spPr>
          <a:xfrm>
            <a:off x="1185773" y="6186462"/>
            <a:ext cx="10177822" cy="461665"/>
          </a:xfrm>
          <a:prstGeom prst="rect">
            <a:avLst/>
          </a:prstGeom>
        </p:spPr>
        <p:txBody>
          <a:bodyPr wrap="square">
            <a:spAutoFit/>
          </a:bodyPr>
          <a:lstStyle/>
          <a:p>
            <a:pPr algn="just"/>
            <a:r>
              <a:rPr lang="en-US" sz="2400" b="1" dirty="0" err="1" smtClean="0">
                <a:solidFill>
                  <a:srgbClr val="00B050"/>
                </a:solidFill>
                <a:latin typeface="Times New Roman" panose="02020603050405020304" pitchFamily="18" charset="0"/>
                <a:cs typeface="Times New Roman" panose="02020603050405020304" pitchFamily="18" charset="0"/>
              </a:rPr>
              <a:t>Vậy</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nhôm</a:t>
            </a:r>
            <a:r>
              <a:rPr lang="en-US" sz="2400" b="1" dirty="0" smtClean="0">
                <a:solidFill>
                  <a:srgbClr val="00B050"/>
                </a:solidFill>
                <a:latin typeface="Times New Roman" panose="02020603050405020304" pitchFamily="18" charset="0"/>
                <a:cs typeface="Times New Roman" panose="02020603050405020304" pitchFamily="18" charset="0"/>
              </a:rPr>
              <a:t> 2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chiều</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dài</a:t>
            </a:r>
            <a:r>
              <a:rPr lang="en-US" sz="2400" b="1" dirty="0" smtClean="0">
                <a:solidFill>
                  <a:srgbClr val="00B050"/>
                </a:solidFill>
                <a:latin typeface="Times New Roman" panose="02020603050405020304" pitchFamily="18" charset="0"/>
                <a:cs typeface="Times New Roman" panose="02020603050405020304" pitchFamily="18" charset="0"/>
              </a:rPr>
              <a:t>: l</a:t>
            </a:r>
            <a:r>
              <a:rPr lang="en-US" sz="2400" b="1" baseline="-25000" dirty="0" smtClean="0">
                <a:solidFill>
                  <a:srgbClr val="00B050"/>
                </a:solidFill>
                <a:latin typeface="Times New Roman" panose="02020603050405020304" pitchFamily="18" charset="0"/>
                <a:cs typeface="Times New Roman" panose="02020603050405020304" pitchFamily="18" charset="0"/>
              </a:rPr>
              <a:t>2</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smtClean="0">
                <a:solidFill>
                  <a:srgbClr val="00B050"/>
                </a:solidFill>
                <a:latin typeface="Times New Roman" panose="02020603050405020304" pitchFamily="18" charset="0"/>
                <a:cs typeface="Times New Roman" panose="02020603050405020304" pitchFamily="18" charset="0"/>
              </a:rPr>
              <a:t>1200 m</a:t>
            </a:r>
            <a:endParaRPr lang="vi-VN" sz="2400" b="1" dirty="0">
              <a:solidFill>
                <a:srgbClr val="00B050"/>
              </a:solidFill>
            </a:endParaRPr>
          </a:p>
        </p:txBody>
      </p:sp>
    </p:spTree>
    <p:extLst>
      <p:ext uri="{BB962C8B-B14F-4D97-AF65-F5344CB8AC3E}">
        <p14:creationId xmlns:p14="http://schemas.microsoft.com/office/powerpoint/2010/main" val="29864943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0"/>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fade">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fade">
                                      <p:cBhvr>
                                        <p:cTn id="35" dur="500"/>
                                        <p:tgtEl>
                                          <p:spTgt spid="2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2"/>
                                        </p:tgtEl>
                                        <p:attrNameLst>
                                          <p:attrName>style.visibility</p:attrName>
                                        </p:attrNameLst>
                                      </p:cBhvr>
                                      <p:to>
                                        <p:strVal val="visible"/>
                                      </p:to>
                                    </p:set>
                                    <p:animEffect transition="in" filter="fade">
                                      <p:cBhvr>
                                        <p:cTn id="40" dur="500"/>
                                        <p:tgtEl>
                                          <p:spTgt spid="2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fade">
                                      <p:cBhvr>
                                        <p:cTn id="45" dur="500"/>
                                        <p:tgtEl>
                                          <p:spTgt spid="2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fade">
                                      <p:cBhvr>
                                        <p:cTn id="50" dur="500"/>
                                        <p:tgtEl>
                                          <p:spTgt spid="25"/>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9"/>
                                        </p:tgtEl>
                                        <p:attrNameLst>
                                          <p:attrName>style.visibility</p:attrName>
                                        </p:attrNameLst>
                                      </p:cBhvr>
                                      <p:to>
                                        <p:strVal val="visible"/>
                                      </p:to>
                                    </p:set>
                                    <p:animEffect transition="in" filter="barn(inVertical)">
                                      <p:cBhvr>
                                        <p:cTn id="63" dur="500"/>
                                        <p:tgtEl>
                                          <p:spTgt spid="9"/>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29"/>
                                        </p:tgtEl>
                                        <p:attrNameLst>
                                          <p:attrName>style.visibility</p:attrName>
                                        </p:attrNameLst>
                                      </p:cBhvr>
                                      <p:to>
                                        <p:strVal val="visible"/>
                                      </p:to>
                                    </p:set>
                                    <p:animEffect transition="in" filter="barn(inVertical)">
                                      <p:cBhvr>
                                        <p:cTn id="68" dur="500"/>
                                        <p:tgtEl>
                                          <p:spTgt spid="29"/>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Effect transition="in" filter="barn(inVertical)">
                                      <p:cBhvr>
                                        <p:cTn id="73" dur="500"/>
                                        <p:tgtEl>
                                          <p:spTgt spid="14"/>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15"/>
                                        </p:tgtEl>
                                        <p:attrNameLst>
                                          <p:attrName>style.visibility</p:attrName>
                                        </p:attrNameLst>
                                      </p:cBhvr>
                                      <p:to>
                                        <p:strVal val="visible"/>
                                      </p:to>
                                    </p:set>
                                    <p:animEffect transition="in" filter="barn(inVertical)">
                                      <p:cBhvr>
                                        <p:cTn id="78" dur="500"/>
                                        <p:tgtEl>
                                          <p:spTgt spid="15"/>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28"/>
                                        </p:tgtEl>
                                        <p:attrNameLst>
                                          <p:attrName>style.visibility</p:attrName>
                                        </p:attrNameLst>
                                      </p:cBhvr>
                                      <p:to>
                                        <p:strVal val="visible"/>
                                      </p:to>
                                    </p:set>
                                    <p:animEffect transition="in" filter="barn(inVertical)">
                                      <p:cBhvr>
                                        <p:cTn id="83" dur="500"/>
                                        <p:tgtEl>
                                          <p:spTgt spid="28"/>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13"/>
                                        </p:tgtEl>
                                        <p:attrNameLst>
                                          <p:attrName>style.visibility</p:attrName>
                                        </p:attrNameLst>
                                      </p:cBhvr>
                                      <p:to>
                                        <p:strVal val="visible"/>
                                      </p:to>
                                    </p:set>
                                    <p:animEffect transition="in" filter="barn(inVertical)">
                                      <p:cBhvr>
                                        <p:cTn id="88" dur="500"/>
                                        <p:tgtEl>
                                          <p:spTgt spid="13"/>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30"/>
                                        </p:tgtEl>
                                        <p:attrNameLst>
                                          <p:attrName>style.visibility</p:attrName>
                                        </p:attrNameLst>
                                      </p:cBhvr>
                                      <p:to>
                                        <p:strVal val="visible"/>
                                      </p:to>
                                    </p:set>
                                    <p:animEffect transition="in" filter="barn(inVertical)">
                                      <p:cBhvr>
                                        <p:cTn id="93" dur="500"/>
                                        <p:tgtEl>
                                          <p:spTgt spid="30"/>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31"/>
                                        </p:tgtEl>
                                        <p:attrNameLst>
                                          <p:attrName>style.visibility</p:attrName>
                                        </p:attrNameLst>
                                      </p:cBhvr>
                                      <p:to>
                                        <p:strVal val="visible"/>
                                      </p:to>
                                    </p:set>
                                    <p:animEffect transition="in" filter="barn(inVertical)">
                                      <p:cBhvr>
                                        <p:cTn id="98" dur="500"/>
                                        <p:tgtEl>
                                          <p:spTgt spid="31"/>
                                        </p:tgtEl>
                                      </p:cBhvr>
                                    </p:animEffect>
                                  </p:childTnLst>
                                </p:cTn>
                              </p:par>
                            </p:childTnLst>
                          </p:cTn>
                        </p:par>
                      </p:childTnLst>
                    </p:cTn>
                  </p:par>
                  <p:par>
                    <p:cTn id="99" fill="hold">
                      <p:stCondLst>
                        <p:cond delay="indefinite"/>
                      </p:stCondLst>
                      <p:childTnLst>
                        <p:par>
                          <p:cTn id="100" fill="hold">
                            <p:stCondLst>
                              <p:cond delay="0"/>
                            </p:stCondLst>
                            <p:childTnLst>
                              <p:par>
                                <p:cTn id="101" presetID="16" presetClass="entr" presetSubtype="21" fill="hold" grpId="0" nodeType="clickEffect">
                                  <p:stCondLst>
                                    <p:cond delay="0"/>
                                  </p:stCondLst>
                                  <p:childTnLst>
                                    <p:set>
                                      <p:cBhvr>
                                        <p:cTn id="102" dur="1" fill="hold">
                                          <p:stCondLst>
                                            <p:cond delay="0"/>
                                          </p:stCondLst>
                                        </p:cTn>
                                        <p:tgtEl>
                                          <p:spTgt spid="32"/>
                                        </p:tgtEl>
                                        <p:attrNameLst>
                                          <p:attrName>style.visibility</p:attrName>
                                        </p:attrNameLst>
                                      </p:cBhvr>
                                      <p:to>
                                        <p:strVal val="visible"/>
                                      </p:to>
                                    </p:set>
                                    <p:animEffect transition="in" filter="barn(inVertical)">
                                      <p:cBhvr>
                                        <p:cTn id="103"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4" grpId="0"/>
      <p:bldP spid="15"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P spid="31" grpId="0"/>
      <p:bldP spid="3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1201166" y="1700608"/>
            <a:ext cx="10217426" cy="3046988"/>
          </a:xfrm>
          <a:noFill/>
          <a:effectLst>
            <a:prstShdw prst="shdw17" dist="17961" dir="2700000">
              <a:schemeClr val="bg2"/>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numCol="1" anchor="ctr" anchorCtr="0" compatLnSpc="1">
            <a:prstTxWarp prst="textNoShape">
              <a:avLst/>
            </a:prstTxWarp>
            <a:spAutoFit/>
          </a:bodyPr>
          <a:lstStyle/>
          <a:p>
            <a:pPr marL="0" indent="0" algn="just" eaLnBrk="0" hangingPunct="0">
              <a:lnSpc>
                <a:spcPct val="100000"/>
              </a:lnSpc>
              <a:spcBef>
                <a:spcPct val="0"/>
              </a:spcBef>
              <a:buNone/>
            </a:pPr>
            <a:r>
              <a:rPr lang="en-US" altLang="en-US" sz="2400" dirty="0">
                <a:solidFill>
                  <a:srgbClr val="0070C0"/>
                </a:solidFill>
                <a:latin typeface="Times New Roman" panose="02020603050405020304" pitchFamily="18" charset="0"/>
                <a:cs typeface="Times New Roman" panose="02020603050405020304" pitchFamily="18" charset="0"/>
              </a:rPr>
              <a:t>A. </a:t>
            </a:r>
            <a:r>
              <a:rPr lang="en-US" altLang="en-US" sz="2400" dirty="0" err="1">
                <a:solidFill>
                  <a:srgbClr val="0070C0"/>
                </a:solidFill>
                <a:latin typeface="Times New Roman" panose="02020603050405020304" pitchFamily="18" charset="0"/>
                <a:cs typeface="Times New Roman" panose="02020603050405020304" pitchFamily="18" charset="0"/>
              </a:rPr>
              <a:t>Các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dây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dẫn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phải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có</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tiết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diện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được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làm</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từ</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một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vật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liệu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nhưng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có</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chiều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dài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khác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nhau</a:t>
            </a:r>
            <a:r>
              <a:rPr lang="en-US" altLang="en-US" sz="2400" dirty="0">
                <a:solidFill>
                  <a:srgbClr val="0070C0"/>
                </a:solidFill>
                <a:latin typeface="Times New Roman" panose="02020603050405020304" pitchFamily="18" charset="0"/>
                <a:cs typeface="Times New Roman" panose="02020603050405020304" pitchFamily="18" charset="0"/>
              </a:rPr>
              <a:t>.</a:t>
            </a:r>
          </a:p>
          <a:p>
            <a:pPr marL="0" indent="0" algn="just" eaLnBrk="0" hangingPunct="0">
              <a:lnSpc>
                <a:spcPct val="100000"/>
              </a:lnSpc>
              <a:spcBef>
                <a:spcPct val="0"/>
              </a:spcBef>
              <a:buNone/>
            </a:pPr>
            <a:r>
              <a:rPr lang="en-US" altLang="en-US" sz="2400" dirty="0">
                <a:solidFill>
                  <a:srgbClr val="0070C0"/>
                </a:solidFill>
                <a:latin typeface="Times New Roman" panose="02020603050405020304" pitchFamily="18" charset="0"/>
                <a:cs typeface="Times New Roman" panose="02020603050405020304" pitchFamily="18" charset="0"/>
              </a:rPr>
              <a:t>B. </a:t>
            </a:r>
            <a:r>
              <a:rPr lang="en-US" altLang="en-US" sz="2400" dirty="0" err="1">
                <a:solidFill>
                  <a:srgbClr val="0070C0"/>
                </a:solidFill>
                <a:latin typeface="Times New Roman" panose="02020603050405020304" pitchFamily="18" charset="0"/>
                <a:cs typeface="Times New Roman" panose="02020603050405020304" pitchFamily="18" charset="0"/>
              </a:rPr>
              <a:t>Các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dây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dẫn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này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phải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có</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chiều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dài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được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làm</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từ</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một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vật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liệu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nhưng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có</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tiết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diện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khác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nhau</a:t>
            </a:r>
            <a:endParaRPr lang="en-US" altLang="en-US" sz="2400" dirty="0">
              <a:solidFill>
                <a:srgbClr val="0070C0"/>
              </a:solidFill>
              <a:latin typeface="Times New Roman" panose="02020603050405020304" pitchFamily="18" charset="0"/>
              <a:cs typeface="Times New Roman" panose="02020603050405020304" pitchFamily="18" charset="0"/>
            </a:endParaRPr>
          </a:p>
          <a:p>
            <a:pPr marL="0" indent="0" algn="just" eaLnBrk="0" hangingPunct="0">
              <a:lnSpc>
                <a:spcPct val="100000"/>
              </a:lnSpc>
              <a:spcBef>
                <a:spcPct val="0"/>
              </a:spcBef>
              <a:buNone/>
            </a:pPr>
            <a:r>
              <a:rPr lang="en-US" altLang="en-US" sz="2400" dirty="0">
                <a:solidFill>
                  <a:srgbClr val="0070C0"/>
                </a:solidFill>
                <a:latin typeface="Times New Roman" panose="02020603050405020304" pitchFamily="18" charset="0"/>
                <a:cs typeface="Times New Roman" panose="02020603050405020304" pitchFamily="18" charset="0"/>
              </a:rPr>
              <a:t>C. </a:t>
            </a:r>
            <a:r>
              <a:rPr lang="en-US" altLang="en-US" sz="2400" dirty="0" err="1">
                <a:solidFill>
                  <a:srgbClr val="0070C0"/>
                </a:solidFill>
                <a:latin typeface="Times New Roman" panose="02020603050405020304" pitchFamily="18" charset="0"/>
                <a:cs typeface="Times New Roman" panose="02020603050405020304" pitchFamily="18" charset="0"/>
              </a:rPr>
              <a:t>Các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dây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dẫn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này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phải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có</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chiều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dài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tiết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diện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nhưng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được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làm</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bằng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vật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liệu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khác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nhau</a:t>
            </a:r>
            <a:endParaRPr lang="en-US" altLang="en-US" sz="2400" dirty="0">
              <a:solidFill>
                <a:srgbClr val="0070C0"/>
              </a:solidFill>
              <a:latin typeface="Times New Roman" panose="02020603050405020304" pitchFamily="18" charset="0"/>
              <a:cs typeface="Times New Roman" panose="02020603050405020304" pitchFamily="18" charset="0"/>
            </a:endParaRPr>
          </a:p>
          <a:p>
            <a:pPr marL="0" indent="0" algn="just" eaLnBrk="0" hangingPunct="0">
              <a:lnSpc>
                <a:spcPct val="100000"/>
              </a:lnSpc>
              <a:spcBef>
                <a:spcPct val="0"/>
              </a:spcBef>
              <a:buNone/>
            </a:pPr>
            <a:r>
              <a:rPr lang="en-US" altLang="en-US" sz="2400" dirty="0">
                <a:solidFill>
                  <a:srgbClr val="0070C0"/>
                </a:solidFill>
                <a:latin typeface="Times New Roman" panose="02020603050405020304" pitchFamily="18" charset="0"/>
                <a:cs typeface="Times New Roman" panose="02020603050405020304" pitchFamily="18" charset="0"/>
              </a:rPr>
              <a:t>D. </a:t>
            </a:r>
            <a:r>
              <a:rPr lang="en-US" altLang="en-US" sz="2400" dirty="0" err="1">
                <a:solidFill>
                  <a:srgbClr val="0070C0"/>
                </a:solidFill>
                <a:latin typeface="Times New Roman" panose="02020603050405020304" pitchFamily="18" charset="0"/>
                <a:cs typeface="Times New Roman" panose="02020603050405020304" pitchFamily="18" charset="0"/>
              </a:rPr>
              <a:t>Các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dây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dẫn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này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phải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được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làm</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một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vật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liệu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nhưng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có</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chiều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dài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và</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tiết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diện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khác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nhau</a:t>
            </a:r>
            <a:endParaRPr lang="en-US" altLang="en-US" sz="2400" dirty="0">
              <a:solidFill>
                <a:srgbClr val="0070C0"/>
              </a:solidFill>
              <a:latin typeface="Times New Roman" panose="02020603050405020304" pitchFamily="18" charset="0"/>
              <a:cs typeface="Times New Roman" panose="02020603050405020304" pitchFamily="18" charset="0"/>
            </a:endParaRPr>
          </a:p>
        </p:txBody>
      </p:sp>
      <p:sp>
        <p:nvSpPr>
          <p:cNvPr id="7" name="Text Box 8"/>
          <p:cNvSpPr txBox="1">
            <a:spLocks noChangeArrowheads="1"/>
          </p:cNvSpPr>
          <p:nvPr/>
        </p:nvSpPr>
        <p:spPr bwMode="auto">
          <a:xfrm>
            <a:off x="4355748" y="28612"/>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201166" y="713985"/>
            <a:ext cx="10217426" cy="830997"/>
          </a:xfrm>
          <a:prstGeom prst="rect">
            <a:avLst/>
          </a:prstGeom>
          <a:solidFill>
            <a:schemeClr val="accent2">
              <a:lumMod val="40000"/>
              <a:lumOff val="60000"/>
            </a:schemeClr>
          </a:solidFill>
        </p:spPr>
        <p:txBody>
          <a:bodyPr wrap="square">
            <a:spAutoFit/>
          </a:bodyPr>
          <a:lstStyle/>
          <a:p>
            <a:pPr algn="just"/>
            <a:r>
              <a:rPr lang="en-US" sz="2400" b="1" dirty="0" smtClean="0">
                <a:solidFill>
                  <a:srgbClr val="FF0000"/>
                </a:solidFill>
                <a:latin typeface="Times New Roman" panose="02020603050405020304" pitchFamily="18" charset="0"/>
                <a:cs typeface="Times New Roman" panose="02020603050405020304" pitchFamily="18" charset="0"/>
              </a:rPr>
              <a:t>8.6: </a:t>
            </a:r>
            <a:r>
              <a:rPr lang="en-US" altLang="en-US" sz="2400" dirty="0" err="1">
                <a:latin typeface="Times New Roman" panose="02020603050405020304" pitchFamily="18" charset="0"/>
                <a:cs typeface="Times New Roman" panose="02020603050405020304" pitchFamily="18" charset="0"/>
              </a:rPr>
              <a:t>Để</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tìm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hiểu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sự</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phụ</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thuộc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điện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trở</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dây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dẫn</a:t>
            </a:r>
            <a:r>
              <a:rPr lang="en-US" altLang="en-US" sz="2400" dirty="0">
                <a:latin typeface="Times New Roman" panose="02020603050405020304" pitchFamily="18" charset="0"/>
                <a:cs typeface="Times New Roman" panose="02020603050405020304" pitchFamily="18" charset="0"/>
              </a:rPr>
              <a:t> </a:t>
            </a:r>
            <a:r>
              <a:rPr lang="en-US" altLang="en-US" sz="2400" dirty="0" err="1">
                <a:solidFill>
                  <a:srgbClr val="FF0000"/>
                </a:solidFill>
                <a:latin typeface="Times New Roman" panose="02020603050405020304" pitchFamily="18" charset="0"/>
                <a:cs typeface="Times New Roman" panose="02020603050405020304" pitchFamily="18" charset="0"/>
              </a:rPr>
              <a:t>vào</a:t>
            </a:r>
            <a:r>
              <a:rPr lang="en-US" altLang="en-US" sz="2400" dirty="0">
                <a:solidFill>
                  <a:srgbClr val="FF0000"/>
                </a:solidFill>
                <a:latin typeface="Times New Roman" panose="02020603050405020304" pitchFamily="18" charset="0"/>
                <a:cs typeface="Times New Roman" panose="02020603050405020304" pitchFamily="18" charset="0"/>
              </a:rPr>
              <a:t> </a:t>
            </a:r>
            <a:r>
              <a:rPr lang="en-US" altLang="en-US" sz="2400" dirty="0" err="1">
                <a:solidFill>
                  <a:srgbClr val="FF0000"/>
                </a:solidFill>
                <a:latin typeface="Times New Roman" panose="02020603050405020304" pitchFamily="18" charset="0"/>
                <a:cs typeface="Times New Roman" panose="02020603050405020304" pitchFamily="18" charset="0"/>
              </a:rPr>
              <a:t>tiết</a:t>
            </a:r>
            <a:r>
              <a:rPr lang="en-US" altLang="en-US" sz="2400" dirty="0">
                <a:solidFill>
                  <a:srgbClr val="FF0000"/>
                </a:solidFill>
                <a:latin typeface="Times New Roman" panose="02020603050405020304" pitchFamily="18" charset="0"/>
                <a:cs typeface="Times New Roman" panose="02020603050405020304" pitchFamily="18" charset="0"/>
              </a:rPr>
              <a:t> </a:t>
            </a:r>
            <a:r>
              <a:rPr lang="en-US" altLang="en-US" sz="2400" dirty="0" err="1">
                <a:solidFill>
                  <a:srgbClr val="FF0000"/>
                </a:solidFill>
                <a:latin typeface="Times New Roman" panose="02020603050405020304" pitchFamily="18" charset="0"/>
                <a:cs typeface="Times New Roman" panose="02020603050405020304" pitchFamily="18" charset="0"/>
              </a:rPr>
              <a:t>diện</a:t>
            </a:r>
            <a:r>
              <a:rPr lang="en-US" altLang="en-US" sz="2400" dirty="0">
                <a:solidFill>
                  <a:srgbClr val="FF0000"/>
                </a:solidFill>
                <a:latin typeface="Times New Roman" panose="02020603050405020304" pitchFamily="18" charset="0"/>
                <a:cs typeface="Times New Roman" panose="02020603050405020304" pitchFamily="18" charset="0"/>
              </a:rPr>
              <a:t> </a:t>
            </a:r>
            <a:r>
              <a:rPr lang="en-US" altLang="en-US" sz="2400" dirty="0" err="1">
                <a:solidFill>
                  <a:srgbClr val="FF0000"/>
                </a:solidFill>
                <a:latin typeface="Times New Roman" panose="02020603050405020304" pitchFamily="18" charset="0"/>
                <a:cs typeface="Times New Roman" panose="02020603050405020304" pitchFamily="18" charset="0"/>
              </a:rPr>
              <a:t>dây</a:t>
            </a:r>
            <a:r>
              <a:rPr lang="en-US" altLang="en-US" sz="2400" dirty="0">
                <a:solidFill>
                  <a:srgbClr val="FF0000"/>
                </a:solidFill>
                <a:latin typeface="Times New Roman" panose="02020603050405020304" pitchFamily="18" charset="0"/>
                <a:cs typeface="Times New Roman" panose="02020603050405020304" pitchFamily="18" charset="0"/>
              </a:rPr>
              <a:t> </a:t>
            </a:r>
            <a:r>
              <a:rPr lang="en-US" altLang="en-US" sz="2400" dirty="0" err="1">
                <a:solidFill>
                  <a:srgbClr val="FF0000"/>
                </a:solidFill>
                <a:latin typeface="Times New Roman" panose="02020603050405020304" pitchFamily="18" charset="0"/>
                <a:cs typeface="Times New Roman" panose="02020603050405020304" pitchFamily="18" charset="0"/>
              </a:rPr>
              <a:t>dẫn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cần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phải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xác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định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so </a:t>
            </a:r>
            <a:r>
              <a:rPr lang="en-US" altLang="en-US" sz="2400" dirty="0" err="1">
                <a:latin typeface="Times New Roman" panose="02020603050405020304" pitchFamily="18" charset="0"/>
                <a:cs typeface="Times New Roman" panose="02020603050405020304" pitchFamily="18" charset="0"/>
              </a:rPr>
              <a:t>sánh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điện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trở</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các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dây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dẫn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đặc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điểm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nào</a:t>
            </a:r>
            <a:r>
              <a:rPr lang="en-US" altLang="en-US" sz="2400" dirty="0" smtClean="0">
                <a:latin typeface="Times New Roman" panose="02020603050405020304" pitchFamily="18" charset="0"/>
                <a:cs typeface="Times New Roman" panose="02020603050405020304" pitchFamily="18" charset="0"/>
              </a:rPr>
              <a:t>?</a:t>
            </a:r>
            <a:endParaRPr lang="vi-VN" sz="2400" dirty="0">
              <a:solidFill>
                <a:srgbClr val="000000"/>
              </a:solidFill>
              <a:latin typeface="Times New Roman" panose="02020603050405020304" pitchFamily="18" charset="0"/>
              <a:cs typeface="Times New Roman" panose="02020603050405020304" pitchFamily="18" charset="0"/>
            </a:endParaRPr>
          </a:p>
        </p:txBody>
      </p:sp>
      <p:pic>
        <p:nvPicPr>
          <p:cNvPr id="10"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Nút Hành động: Kết thúc 10">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Hình Bầu dục 8"/>
          <p:cNvSpPr/>
          <p:nvPr/>
        </p:nvSpPr>
        <p:spPr>
          <a:xfrm>
            <a:off x="1147630" y="2471738"/>
            <a:ext cx="482161" cy="485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624903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1200329"/>
          </a:xfrm>
          <a:prstGeom prst="rect">
            <a:avLst/>
          </a:prstGeom>
          <a:solidFill>
            <a:schemeClr val="accent2">
              <a:lumMod val="40000"/>
              <a:lumOff val="60000"/>
            </a:schemeClr>
          </a:solidFill>
        </p:spPr>
        <p:txBody>
          <a:bodyPr wrap="square">
            <a:spAutoFit/>
          </a:bodyPr>
          <a:lstStyle/>
          <a:p>
            <a:r>
              <a:rPr lang="vi-VN" sz="2400" b="1" dirty="0"/>
              <a:t>Bài </a:t>
            </a:r>
            <a:r>
              <a:rPr lang="en-US" sz="2400" b="1" dirty="0"/>
              <a:t>8.7</a:t>
            </a:r>
            <a:r>
              <a:rPr lang="vi-VN" sz="2400" b="1" dirty="0"/>
              <a:t>:</a:t>
            </a:r>
            <a:r>
              <a:rPr lang="vi-VN" sz="2400" dirty="0"/>
              <a:t> Một dây dẫn đồng chất có chiều dài </a:t>
            </a:r>
            <a:r>
              <a:rPr lang="vi-VN" sz="2400" i="1" dirty="0">
                <a:solidFill>
                  <a:srgbClr val="FF0000"/>
                </a:solidFill>
              </a:rPr>
              <a:t>l</a:t>
            </a:r>
            <a:r>
              <a:rPr lang="vi-VN" sz="2400" dirty="0"/>
              <a:t>, tiết diện đều </a:t>
            </a:r>
            <a:r>
              <a:rPr lang="vi-VN" sz="2400" dirty="0">
                <a:solidFill>
                  <a:srgbClr val="FF0000"/>
                </a:solidFill>
              </a:rPr>
              <a:t>S</a:t>
            </a:r>
            <a:r>
              <a:rPr lang="vi-VN" sz="2400" dirty="0"/>
              <a:t> có điện trở là </a:t>
            </a:r>
            <a:r>
              <a:rPr lang="vi-VN" sz="2400" dirty="0">
                <a:solidFill>
                  <a:srgbClr val="FF0000"/>
                </a:solidFill>
              </a:rPr>
              <a:t>8Ω</a:t>
            </a:r>
            <a:r>
              <a:rPr lang="vi-VN" sz="2400" dirty="0"/>
              <a:t> được gập đôi thành một dây dẫn mới có chiều dài </a:t>
            </a:r>
            <a:r>
              <a:rPr lang="vi-VN" sz="2400" i="1" dirty="0">
                <a:solidFill>
                  <a:srgbClr val="FF0000"/>
                </a:solidFill>
              </a:rPr>
              <a:t>l</a:t>
            </a:r>
            <a:r>
              <a:rPr lang="vi-VN" sz="2400" dirty="0">
                <a:solidFill>
                  <a:srgbClr val="FF0000"/>
                </a:solidFill>
              </a:rPr>
              <a:t>/2 </a:t>
            </a:r>
            <a:r>
              <a:rPr lang="vi-VN" sz="2400" dirty="0"/>
              <a:t>. </a:t>
            </a:r>
            <a:r>
              <a:rPr lang="vi-VN" sz="2400" dirty="0">
                <a:solidFill>
                  <a:srgbClr val="FF0000"/>
                </a:solidFill>
              </a:rPr>
              <a:t>Điện trở </a:t>
            </a:r>
            <a:r>
              <a:rPr lang="vi-VN" sz="2400" dirty="0"/>
              <a:t>của dây dẫn mới này là bao nhiêu</a:t>
            </a:r>
            <a:r>
              <a:rPr lang="vi-VN" sz="2400" dirty="0" smtClean="0"/>
              <a:t>.</a:t>
            </a:r>
            <a:endParaRPr lang="en-US" sz="2400" dirty="0"/>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Rectangle 2"/>
          <p:cNvSpPr/>
          <p:nvPr/>
        </p:nvSpPr>
        <p:spPr>
          <a:xfrm>
            <a:off x="1462158" y="2128749"/>
            <a:ext cx="1107996" cy="738664"/>
          </a:xfrm>
          <a:prstGeom prst="rect">
            <a:avLst/>
          </a:prstGeom>
        </p:spPr>
        <p:txBody>
          <a:bodyPr wrap="none">
            <a:spAutoFit/>
          </a:bodyPr>
          <a:lstStyle/>
          <a:p>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Ω</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r>
              <a:rPr lang="vi-VN"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p>
        </p:txBody>
      </p:sp>
      <p:sp>
        <p:nvSpPr>
          <p:cNvPr id="4" name="Rectangle 3"/>
          <p:cNvSpPr/>
          <p:nvPr/>
        </p:nvSpPr>
        <p:spPr>
          <a:xfrm>
            <a:off x="1462158" y="3157831"/>
            <a:ext cx="1107996" cy="461665"/>
          </a:xfrm>
          <a:prstGeom prst="rect">
            <a:avLst/>
          </a:prstGeom>
        </p:spPr>
        <p:txBody>
          <a:bodyPr wrap="none">
            <a:spAutoFit/>
          </a:bodyPr>
          <a:lstStyle/>
          <a:p>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8Ω</a:t>
            </a:r>
            <a:r>
              <a:rPr lang="vi-VN"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p>
        </p:txBody>
      </p:sp>
      <p:sp>
        <p:nvSpPr>
          <p:cNvPr id="10" name="Rectangle 9"/>
          <p:cNvSpPr/>
          <p:nvPr/>
        </p:nvSpPr>
        <p:spPr>
          <a:xfrm>
            <a:off x="1462158" y="3795759"/>
            <a:ext cx="1107996" cy="461665"/>
          </a:xfrm>
          <a:prstGeom prst="rect">
            <a:avLst/>
          </a:prstGeom>
        </p:spPr>
        <p:txBody>
          <a:bodyPr wrap="none">
            <a:spAutoFit/>
          </a:bodyPr>
          <a:lstStyle/>
          <a:p>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Ω</a:t>
            </a:r>
            <a:r>
              <a:rPr lang="vi-VN"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p>
        </p:txBody>
      </p:sp>
      <p:sp>
        <p:nvSpPr>
          <p:cNvPr id="11" name="Rectangle 10"/>
          <p:cNvSpPr/>
          <p:nvPr/>
        </p:nvSpPr>
        <p:spPr>
          <a:xfrm>
            <a:off x="1462158" y="2643290"/>
            <a:ext cx="1107996" cy="461665"/>
          </a:xfrm>
          <a:prstGeom prst="rect">
            <a:avLst/>
          </a:prstGeom>
        </p:spPr>
        <p:txBody>
          <a:bodyPr wrap="none">
            <a:spAutoFit/>
          </a:bodyPr>
          <a:lstStyle/>
          <a:p>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6</a:t>
            </a: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Ω</a:t>
            </a:r>
            <a:r>
              <a:rPr lang="vi-VN"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p>
        </p:txBody>
      </p:sp>
      <p:cxnSp>
        <p:nvCxnSpPr>
          <p:cNvPr id="9" name="Đường nối Thẳng 8"/>
          <p:cNvCxnSpPr/>
          <p:nvPr/>
        </p:nvCxnSpPr>
        <p:spPr>
          <a:xfrm>
            <a:off x="2937164" y="1914313"/>
            <a:ext cx="13854" cy="4943687"/>
          </a:xfrm>
          <a:prstGeom prst="line">
            <a:avLst/>
          </a:prstGeom>
          <a:ln w="28575"/>
        </p:spPr>
        <p:style>
          <a:lnRef idx="1">
            <a:schemeClr val="dk1"/>
          </a:lnRef>
          <a:fillRef idx="0">
            <a:schemeClr val="dk1"/>
          </a:fillRef>
          <a:effectRef idx="0">
            <a:schemeClr val="dk1"/>
          </a:effectRef>
          <a:fontRef idx="minor">
            <a:schemeClr val="tx1"/>
          </a:fontRef>
        </p:style>
      </p:cxnSp>
      <p:sp>
        <p:nvSpPr>
          <p:cNvPr id="12" name="Hình chữ nhật 11"/>
          <p:cNvSpPr/>
          <p:nvPr/>
        </p:nvSpPr>
        <p:spPr>
          <a:xfrm>
            <a:off x="2937164" y="1906460"/>
            <a:ext cx="2047355" cy="523220"/>
          </a:xfrm>
          <a:prstGeom prst="rect">
            <a:avLst/>
          </a:prstGeom>
        </p:spPr>
        <p:txBody>
          <a:bodyPr wrap="none">
            <a:spAutoFit/>
          </a:bodyPr>
          <a:lstStyle/>
          <a:p>
            <a:r>
              <a:rPr lang="vi-VN" sz="2800" b="1" u="sng" dirty="0" err="1" smtClean="0">
                <a:solidFill>
                  <a:srgbClr val="008000"/>
                </a:solidFill>
                <a:latin typeface="Times New Roman" panose="02020603050405020304" pitchFamily="18" charset="0"/>
                <a:cs typeface="Times New Roman" panose="02020603050405020304" pitchFamily="18" charset="0"/>
              </a:rPr>
              <a:t>Hướ</a:t>
            </a:r>
            <a:r>
              <a:rPr lang="en-US" sz="2800" b="1" u="sng" dirty="0" err="1" smtClean="0">
                <a:solidFill>
                  <a:srgbClr val="008000"/>
                </a:solidFill>
                <a:latin typeface="Times New Roman" panose="02020603050405020304" pitchFamily="18" charset="0"/>
                <a:cs typeface="Times New Roman" panose="02020603050405020304" pitchFamily="18" charset="0"/>
              </a:rPr>
              <a:t>ng</a:t>
            </a:r>
            <a:r>
              <a:rPr lang="en-US" sz="2800" b="1" u="sng" dirty="0" smtClean="0">
                <a:solidFill>
                  <a:srgbClr val="008000"/>
                </a:solidFill>
                <a:latin typeface="Times New Roman" panose="02020603050405020304" pitchFamily="18" charset="0"/>
                <a:cs typeface="Times New Roman" panose="02020603050405020304" pitchFamily="18" charset="0"/>
              </a:rPr>
              <a:t> </a:t>
            </a:r>
            <a:r>
              <a:rPr lang="en-US" sz="2800" b="1" u="sng" dirty="0" err="1" smtClean="0">
                <a:solidFill>
                  <a:srgbClr val="008000"/>
                </a:solidFill>
                <a:latin typeface="Times New Roman" panose="02020603050405020304" pitchFamily="18" charset="0"/>
                <a:cs typeface="Times New Roman" panose="02020603050405020304" pitchFamily="18" charset="0"/>
              </a:rPr>
              <a:t>dẫn</a:t>
            </a:r>
            <a:r>
              <a:rPr lang="vi-VN" sz="2800" b="1" u="sng" dirty="0" smtClean="0">
                <a:solidFill>
                  <a:srgbClr val="008000"/>
                </a:solidFill>
                <a:latin typeface="Times New Roman" panose="02020603050405020304" pitchFamily="18" charset="0"/>
                <a:cs typeface="Times New Roman" panose="02020603050405020304" pitchFamily="18" charset="0"/>
              </a:rPr>
              <a:t>:</a:t>
            </a:r>
            <a:endParaRPr lang="vi-VN" sz="2800" u="sng" dirty="0">
              <a:latin typeface="Times New Roman" panose="02020603050405020304" pitchFamily="18" charset="0"/>
              <a:cs typeface="Times New Roman" panose="02020603050405020304" pitchFamily="18" charset="0"/>
            </a:endParaRPr>
          </a:p>
        </p:txBody>
      </p:sp>
      <p:sp>
        <p:nvSpPr>
          <p:cNvPr id="13" name="Hình chữ nhật 12"/>
          <p:cNvSpPr/>
          <p:nvPr/>
        </p:nvSpPr>
        <p:spPr>
          <a:xfrm>
            <a:off x="2994141" y="4386156"/>
            <a:ext cx="5716630" cy="1938992"/>
          </a:xfrm>
          <a:prstGeom prst="rect">
            <a:avLst/>
          </a:prstGeom>
        </p:spPr>
        <p:txBody>
          <a:bodyPr wrap="none">
            <a:spAutoFit/>
          </a:bodyPr>
          <a:lstStyle/>
          <a:p>
            <a:r>
              <a:rPr lang="en-US" sz="2400" b="1" u="sng" dirty="0" err="1" smtClean="0">
                <a:solidFill>
                  <a:srgbClr val="FF0000"/>
                </a:solidFill>
                <a:latin typeface="Times New Roman" panose="02020603050405020304" pitchFamily="18" charset="0"/>
                <a:cs typeface="Times New Roman" panose="02020603050405020304" pitchFamily="18" charset="0"/>
              </a:rPr>
              <a:t>Cách</a:t>
            </a:r>
            <a:r>
              <a:rPr lang="en-US" sz="2400" b="1" u="sng" dirty="0" smtClean="0">
                <a:solidFill>
                  <a:srgbClr val="FF0000"/>
                </a:solidFill>
                <a:latin typeface="Times New Roman" panose="02020603050405020304" pitchFamily="18" charset="0"/>
                <a:cs typeface="Times New Roman" panose="02020603050405020304" pitchFamily="18" charset="0"/>
              </a:rPr>
              <a:t> 2</a:t>
            </a:r>
            <a:r>
              <a:rPr lang="en-US" sz="2400" b="1" dirty="0" smtClean="0">
                <a:solidFill>
                  <a:srgbClr val="FF0000"/>
                </a:solidFill>
                <a:latin typeface="Times New Roman" panose="02020603050405020304" pitchFamily="18" charset="0"/>
                <a:cs typeface="Times New Roman" panose="02020603050405020304" pitchFamily="18" charset="0"/>
              </a:rPr>
              <a:t>:</a:t>
            </a:r>
          </a:p>
          <a:p>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dẫn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gập</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đôi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thì</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chiều</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dài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giảm</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endParaRPr lang="en-US" sz="2400" b="1" dirty="0" smtClean="0">
              <a:solidFill>
                <a:srgbClr val="008000"/>
              </a:solidFill>
              <a:latin typeface="Times New Roman" panose="02020603050405020304" pitchFamily="18" charset="0"/>
              <a:cs typeface="Times New Roman" panose="02020603050405020304" pitchFamily="18" charset="0"/>
            </a:endParaRPr>
          </a:p>
          <a:p>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mỗi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giảm</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8:2 = 4(</a:t>
            </a:r>
            <a:r>
              <a:rPr lang="el-GR" sz="2400" b="1" dirty="0" smtClean="0">
                <a:solidFill>
                  <a:srgbClr val="008000"/>
                </a:solidFill>
                <a:latin typeface="Times New Roman" panose="02020603050405020304" pitchFamily="18" charset="0"/>
                <a:cs typeface="Times New Roman" panose="02020603050405020304" pitchFamily="18" charset="0"/>
              </a:rPr>
              <a:t>Ω</a:t>
            </a:r>
            <a:r>
              <a:rPr lang="en-US" sz="2400" b="1" dirty="0" smtClean="0">
                <a:solidFill>
                  <a:srgbClr val="008000"/>
                </a:solidFill>
                <a:latin typeface="Times New Roman" panose="02020603050405020304" pitchFamily="18" charset="0"/>
                <a:cs typeface="Times New Roman" panose="02020603050405020304" pitchFamily="18" charset="0"/>
              </a:rPr>
              <a:t>)</a:t>
            </a:r>
          </a:p>
          <a:p>
            <a:r>
              <a:rPr lang="en-US" sz="2400" b="1" dirty="0" err="1" smtClean="0">
                <a:solidFill>
                  <a:srgbClr val="008000"/>
                </a:solidFill>
                <a:latin typeface="Times New Roman" panose="02020603050405020304" pitchFamily="18" charset="0"/>
                <a:cs typeface="Times New Roman" panose="02020603050405020304" pitchFamily="18" charset="0"/>
              </a:rPr>
              <a:t>Hai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mắc</a:t>
            </a:r>
            <a:r>
              <a:rPr lang="en-US" sz="2400" b="1" dirty="0" smtClean="0">
                <a:solidFill>
                  <a:srgbClr val="008000"/>
                </a:solidFill>
                <a:latin typeface="Times New Roman" panose="02020603050405020304" pitchFamily="18" charset="0"/>
                <a:cs typeface="Times New Roman" panose="02020603050405020304" pitchFamily="18" charset="0"/>
              </a:rPr>
              <a:t> song </a:t>
            </a:r>
            <a:r>
              <a:rPr lang="en-US" sz="2400" b="1" dirty="0" err="1" smtClean="0">
                <a:solidFill>
                  <a:srgbClr val="008000"/>
                </a:solidFill>
                <a:latin typeface="Times New Roman" panose="02020603050405020304" pitchFamily="18" charset="0"/>
                <a:cs typeface="Times New Roman" panose="02020603050405020304" pitchFamily="18" charset="0"/>
              </a:rPr>
              <a:t>song</a:t>
            </a:r>
            <a:r>
              <a:rPr lang="en-US" sz="2400" b="1" dirty="0" smtClean="0">
                <a:solidFill>
                  <a:srgbClr val="008000"/>
                </a:solidFill>
                <a:latin typeface="Times New Roman" panose="02020603050405020304" pitchFamily="18" charset="0"/>
                <a:cs typeface="Times New Roman" panose="02020603050405020304" pitchFamily="18" charset="0"/>
              </a:rPr>
              <a:t>:</a:t>
            </a:r>
          </a:p>
          <a:p>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R = 4:2 = 2(</a:t>
            </a:r>
            <a:r>
              <a:rPr lang="el-GR" sz="2400" b="1" dirty="0" smtClean="0">
                <a:solidFill>
                  <a:srgbClr val="008000"/>
                </a:solidFill>
                <a:latin typeface="Times New Roman" panose="02020603050405020304" pitchFamily="18" charset="0"/>
                <a:cs typeface="Times New Roman" panose="02020603050405020304" pitchFamily="18" charset="0"/>
              </a:rPr>
              <a:t>Ω</a:t>
            </a:r>
            <a:r>
              <a:rPr lang="en-US" sz="2400" b="1" dirty="0" smtClean="0">
                <a:solidFill>
                  <a:srgbClr val="008000"/>
                </a:solidFill>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p:txBody>
      </p:sp>
      <p:sp>
        <p:nvSpPr>
          <p:cNvPr id="14" name="Hình chữ nhật 13"/>
          <p:cNvSpPr/>
          <p:nvPr/>
        </p:nvSpPr>
        <p:spPr>
          <a:xfrm>
            <a:off x="2894041" y="2318432"/>
            <a:ext cx="7505644" cy="1938992"/>
          </a:xfrm>
          <a:prstGeom prst="rect">
            <a:avLst/>
          </a:prstGeom>
        </p:spPr>
        <p:txBody>
          <a:bodyPr wrap="none">
            <a:spAutoFit/>
          </a:bodyPr>
          <a:lstStyle/>
          <a:p>
            <a:r>
              <a:rPr lang="en-US" sz="2400" b="1" u="sng" dirty="0" err="1" smtClean="0">
                <a:solidFill>
                  <a:srgbClr val="FF0000"/>
                </a:solidFill>
                <a:latin typeface="Times New Roman" panose="02020603050405020304" pitchFamily="18" charset="0"/>
                <a:cs typeface="Times New Roman" panose="02020603050405020304" pitchFamily="18" charset="0"/>
              </a:rPr>
              <a:t>Cách</a:t>
            </a:r>
            <a:r>
              <a:rPr lang="en-US" sz="2400" b="1" u="sng" dirty="0" smtClean="0">
                <a:solidFill>
                  <a:srgbClr val="FF0000"/>
                </a:solidFill>
                <a:latin typeface="Times New Roman" panose="02020603050405020304" pitchFamily="18" charset="0"/>
                <a:cs typeface="Times New Roman" panose="02020603050405020304" pitchFamily="18" charset="0"/>
              </a:rPr>
              <a:t> 1:</a:t>
            </a:r>
          </a:p>
          <a:p>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dẫn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gập</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đôi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thì</a:t>
            </a:r>
            <a:r>
              <a:rPr lang="en-US" sz="2400" b="1" dirty="0" smtClean="0">
                <a:solidFill>
                  <a:srgbClr val="008000"/>
                </a:solidFill>
                <a:latin typeface="Times New Roman" panose="02020603050405020304" pitchFamily="18" charset="0"/>
                <a:cs typeface="Times New Roman" panose="02020603050405020304" pitchFamily="18" charset="0"/>
              </a:rPr>
              <a:t>:</a:t>
            </a:r>
          </a:p>
          <a:p>
            <a:r>
              <a:rPr lang="en-US" sz="2400" b="1" dirty="0">
                <a:solidFill>
                  <a:srgbClr val="008000"/>
                </a:solidFill>
                <a:latin typeface="Times New Roman" panose="02020603050405020304" pitchFamily="18" charset="0"/>
                <a:cs typeface="Times New Roman" panose="02020603050405020304" pitchFamily="18" charset="0"/>
              </a:rPr>
              <a:t>*</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chiều</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dài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giảm</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mỗi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giảm</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endParaRPr lang="en-US" sz="2400" b="1" dirty="0" smtClean="0">
              <a:solidFill>
                <a:srgbClr val="008000"/>
              </a:solidFill>
              <a:latin typeface="Times New Roman" panose="02020603050405020304" pitchFamily="18" charset="0"/>
              <a:cs typeface="Times New Roman" panose="02020603050405020304" pitchFamily="18" charset="0"/>
            </a:endParaRPr>
          </a:p>
          <a:p>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Tiết</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tăng</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lên</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 </a:t>
            </a:r>
            <a:r>
              <a:rPr lang="en-US" sz="2400" b="1" dirty="0" err="1">
                <a:solidFill>
                  <a:srgbClr val="008000"/>
                </a:solidFill>
                <a:latin typeface="Times New Roman" panose="02020603050405020304" pitchFamily="18" charset="0"/>
                <a:cs typeface="Times New Roman" panose="02020603050405020304" pitchFamily="18" charset="0"/>
              </a:rPr>
              <a:t>điện</a:t>
            </a:r>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cs typeface="Times New Roman" panose="02020603050405020304" pitchFamily="18" charset="0"/>
              </a:rPr>
              <a:t>trở</a:t>
            </a:r>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cs typeface="Times New Roman" panose="02020603050405020304" pitchFamily="18" charset="0"/>
              </a:rPr>
              <a:t>mỗi</a:t>
            </a:r>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cs typeface="Times New Roman" panose="02020603050405020304" pitchFamily="18" charset="0"/>
              </a:rPr>
              <a:t>dây</a:t>
            </a:r>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cs typeface="Times New Roman" panose="02020603050405020304" pitchFamily="18" charset="0"/>
              </a:rPr>
              <a:t>giảm</a:t>
            </a:r>
            <a:r>
              <a:rPr lang="en-US" sz="2400" b="1" dirty="0">
                <a:solidFill>
                  <a:srgbClr val="008000"/>
                </a:solidFill>
                <a:latin typeface="Times New Roman" panose="02020603050405020304" pitchFamily="18" charset="0"/>
                <a:cs typeface="Times New Roman" panose="02020603050405020304" pitchFamily="18" charset="0"/>
              </a:rPr>
              <a:t> 2 </a:t>
            </a:r>
            <a:r>
              <a:rPr lang="en-US" sz="2400" b="1" dirty="0" err="1">
                <a:solidFill>
                  <a:srgbClr val="008000"/>
                </a:solidFill>
                <a:latin typeface="Times New Roman" panose="02020603050405020304" pitchFamily="18" charset="0"/>
                <a:cs typeface="Times New Roman" panose="02020603050405020304" pitchFamily="18" charset="0"/>
              </a:rPr>
              <a:t>lần</a:t>
            </a:r>
            <a:endParaRPr lang="en-US" sz="2400" b="1" dirty="0">
              <a:solidFill>
                <a:srgbClr val="008000"/>
              </a:solidFill>
              <a:latin typeface="Times New Roman" panose="02020603050405020304" pitchFamily="18" charset="0"/>
              <a:cs typeface="Times New Roman" panose="02020603050405020304" pitchFamily="18" charset="0"/>
            </a:endParaRPr>
          </a:p>
          <a:p>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giảm</a:t>
            </a:r>
            <a:r>
              <a:rPr lang="en-US" sz="2400" b="1" dirty="0" smtClean="0">
                <a:solidFill>
                  <a:srgbClr val="008000"/>
                </a:solidFill>
                <a:latin typeface="Times New Roman" panose="02020603050405020304" pitchFamily="18" charset="0"/>
                <a:cs typeface="Times New Roman" panose="02020603050405020304" pitchFamily="18" charset="0"/>
              </a:rPr>
              <a:t> 4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R = 8:4 = 2(</a:t>
            </a:r>
            <a:r>
              <a:rPr lang="el-GR" sz="2400" b="1" dirty="0" smtClean="0">
                <a:solidFill>
                  <a:srgbClr val="008000"/>
                </a:solidFill>
                <a:latin typeface="Times New Roman" panose="02020603050405020304" pitchFamily="18" charset="0"/>
                <a:cs typeface="Times New Roman" panose="02020603050405020304" pitchFamily="18" charset="0"/>
              </a:rPr>
              <a:t>Ω</a:t>
            </a:r>
            <a:r>
              <a:rPr lang="en-US" sz="2400" b="1" dirty="0" smtClean="0">
                <a:solidFill>
                  <a:srgbClr val="008000"/>
                </a:solidFill>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p:txBody>
      </p:sp>
      <p:sp>
        <p:nvSpPr>
          <p:cNvPr id="15" name="Oval 3"/>
          <p:cNvSpPr/>
          <p:nvPr/>
        </p:nvSpPr>
        <p:spPr>
          <a:xfrm>
            <a:off x="1462158" y="3804758"/>
            <a:ext cx="436098" cy="4526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1380156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4">
                                            <p:txEl>
                                              <p:pRg st="1" end="1"/>
                                            </p:txEl>
                                          </p:spTgt>
                                        </p:tgtEl>
                                        <p:attrNameLst>
                                          <p:attrName>style.visibility</p:attrName>
                                        </p:attrNameLst>
                                      </p:cBhvr>
                                      <p:to>
                                        <p:strVal val="visible"/>
                                      </p:to>
                                    </p:set>
                                    <p:animEffect transition="in" filter="fade">
                                      <p:cBhvr>
                                        <p:cTn id="10" dur="500"/>
                                        <p:tgtEl>
                                          <p:spTgt spid="1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animEffect transition="in" filter="fade">
                                      <p:cBhvr>
                                        <p:cTn id="15" dur="500"/>
                                        <p:tgtEl>
                                          <p:spTgt spid="1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xEl>
                                              <p:pRg st="3" end="3"/>
                                            </p:txEl>
                                          </p:spTgt>
                                        </p:tgtEl>
                                        <p:attrNameLst>
                                          <p:attrName>style.visibility</p:attrName>
                                        </p:attrNameLst>
                                      </p:cBhvr>
                                      <p:to>
                                        <p:strVal val="visible"/>
                                      </p:to>
                                    </p:set>
                                    <p:animEffect transition="in" filter="fade">
                                      <p:cBhvr>
                                        <p:cTn id="20" dur="500"/>
                                        <p:tgtEl>
                                          <p:spTgt spid="14">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4">
                                            <p:txEl>
                                              <p:pRg st="4" end="4"/>
                                            </p:txEl>
                                          </p:spTgt>
                                        </p:tgtEl>
                                        <p:attrNameLst>
                                          <p:attrName>style.visibility</p:attrName>
                                        </p:attrNameLst>
                                      </p:cBhvr>
                                      <p:to>
                                        <p:strVal val="visible"/>
                                      </p:to>
                                    </p:set>
                                    <p:animEffect transition="in" filter="fade">
                                      <p:cBhvr>
                                        <p:cTn id="25" dur="500"/>
                                        <p:tgtEl>
                                          <p:spTgt spid="14">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barn(inVertical)">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3">
                                            <p:txEl>
                                              <p:pRg st="0" end="0"/>
                                            </p:txEl>
                                          </p:spTgt>
                                        </p:tgtEl>
                                        <p:attrNameLst>
                                          <p:attrName>style.visibility</p:attrName>
                                        </p:attrNameLst>
                                      </p:cBhvr>
                                      <p:to>
                                        <p:strVal val="visible"/>
                                      </p:to>
                                    </p:set>
                                    <p:animEffect transition="in" filter="fade">
                                      <p:cBhvr>
                                        <p:cTn id="35" dur="500"/>
                                        <p:tgtEl>
                                          <p:spTgt spid="13">
                                            <p:txEl>
                                              <p:pRg st="0" end="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13">
                                            <p:txEl>
                                              <p:pRg st="1" end="1"/>
                                            </p:txEl>
                                          </p:spTgt>
                                        </p:tgtEl>
                                        <p:attrNameLst>
                                          <p:attrName>style.visibility</p:attrName>
                                        </p:attrNameLst>
                                      </p:cBhvr>
                                      <p:to>
                                        <p:strVal val="visible"/>
                                      </p:to>
                                    </p:set>
                                    <p:animEffect transition="in" filter="fade">
                                      <p:cBhvr>
                                        <p:cTn id="38" dur="500"/>
                                        <p:tgtEl>
                                          <p:spTgt spid="13">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3">
                                            <p:txEl>
                                              <p:pRg st="2" end="2"/>
                                            </p:txEl>
                                          </p:spTgt>
                                        </p:tgtEl>
                                        <p:attrNameLst>
                                          <p:attrName>style.visibility</p:attrName>
                                        </p:attrNameLst>
                                      </p:cBhvr>
                                      <p:to>
                                        <p:strVal val="visible"/>
                                      </p:to>
                                    </p:set>
                                    <p:animEffect transition="in" filter="fade">
                                      <p:cBhvr>
                                        <p:cTn id="43" dur="500"/>
                                        <p:tgtEl>
                                          <p:spTgt spid="13">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3">
                                            <p:txEl>
                                              <p:pRg st="3" end="3"/>
                                            </p:txEl>
                                          </p:spTgt>
                                        </p:tgtEl>
                                        <p:attrNameLst>
                                          <p:attrName>style.visibility</p:attrName>
                                        </p:attrNameLst>
                                      </p:cBhvr>
                                      <p:to>
                                        <p:strVal val="visible"/>
                                      </p:to>
                                    </p:set>
                                    <p:animEffect transition="in" filter="fade">
                                      <p:cBhvr>
                                        <p:cTn id="48" dur="500"/>
                                        <p:tgtEl>
                                          <p:spTgt spid="13">
                                            <p:txEl>
                                              <p:pRg st="3" end="3"/>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3">
                                            <p:txEl>
                                              <p:pRg st="4" end="4"/>
                                            </p:txEl>
                                          </p:spTgt>
                                        </p:tgtEl>
                                        <p:attrNameLst>
                                          <p:attrName>style.visibility</p:attrName>
                                        </p:attrNameLst>
                                      </p:cBhvr>
                                      <p:to>
                                        <p:strVal val="visible"/>
                                      </p:to>
                                    </p:set>
                                    <p:animEffect transition="in" filter="fade">
                                      <p:cBhvr>
                                        <p:cTn id="53" dur="500"/>
                                        <p:tgtEl>
                                          <p:spTgt spid="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46166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smtClean="0">
                <a:latin typeface="Times New Roman" panose="02020603050405020304" pitchFamily="18" charset="0"/>
                <a:cs typeface="Times New Roman" panose="02020603050405020304" pitchFamily="18" charset="0"/>
              </a:rPr>
              <a:t>BÀI TẬP SBT</a:t>
            </a:r>
            <a:endParaRPr lang="en-US" altLang="en-US" sz="24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1200329"/>
          </a:xfrm>
          <a:prstGeom prst="rect">
            <a:avLst/>
          </a:prstGeom>
          <a:solidFill>
            <a:schemeClr val="accent2">
              <a:lumMod val="40000"/>
              <a:lumOff val="60000"/>
            </a:schemeClr>
          </a:solidFill>
        </p:spPr>
        <p:txBody>
          <a:bodyPr wrap="square">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8.8</a:t>
            </a:r>
            <a:r>
              <a:rPr lang="vi-VN" sz="2400" b="1" dirty="0">
                <a:solidFill>
                  <a:srgbClr val="FF0000"/>
                </a:solidFill>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Hai dây dẫn được làm từ cùng một vật liệu, dây thứ nhất dài hơn dây thứ hai 8 lần và có tiết diện lớn gấp 2 lần so với dây thứ hai. Hỏi dây thứ nhất có điện trở lớn gấp mấy lần dây thứ 2</a:t>
            </a:r>
            <a:r>
              <a:rPr lang="vi-VN"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400"/>
          </a:p>
        </p:txBody>
      </p:sp>
      <p:sp>
        <p:nvSpPr>
          <p:cNvPr id="2" name="Rectangle 1"/>
          <p:cNvSpPr/>
          <p:nvPr/>
        </p:nvSpPr>
        <p:spPr>
          <a:xfrm>
            <a:off x="1320410" y="2138021"/>
            <a:ext cx="6897076" cy="1569660"/>
          </a:xfrm>
          <a:prstGeom prst="rect">
            <a:avLst/>
          </a:prstGeom>
        </p:spPr>
        <p:txBody>
          <a:bodyPr wrap="square">
            <a:spAutoFit/>
          </a:bodyPr>
          <a:lstStyle/>
          <a:p>
            <a:pPr marL="487680" marR="30480" indent="-457200" algn="just">
              <a:spcAft>
                <a:spcPts val="0"/>
              </a:spcAft>
              <a:buAutoNum type="alphaUcPeriod"/>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8 </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lần	</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7680" marR="30480" indent="-457200" algn="just">
              <a:spcAft>
                <a:spcPts val="0"/>
              </a:spcAft>
              <a:buAutoNum type="alphaUcPeriod"/>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10 </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lần	</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7680" marR="30480" indent="-457200" algn="just">
              <a:spcAft>
                <a:spcPts val="0"/>
              </a:spcAft>
              <a:buAutoNum type="alphaUcPeriod"/>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lần	</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7680" marR="30480" indent="-457200" algn="just">
              <a:spcAft>
                <a:spcPts val="0"/>
              </a:spcAft>
              <a:buAutoNum type="alphaUcPeriod"/>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16 </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lần</a:t>
            </a:r>
            <a:endParaRPr lang="en-US" sz="2400" dirty="0">
              <a:effectLst/>
              <a:latin typeface="Times New Roman" panose="02020603050405020304" pitchFamily="18" charset="0"/>
              <a:ea typeface="Times New Roman" panose="02020603050405020304" pitchFamily="18" charset="0"/>
            </a:endParaRPr>
          </a:p>
        </p:txBody>
      </p:sp>
      <p:cxnSp>
        <p:nvCxnSpPr>
          <p:cNvPr id="13" name="Đường nối Thẳng 12"/>
          <p:cNvCxnSpPr/>
          <p:nvPr/>
        </p:nvCxnSpPr>
        <p:spPr>
          <a:xfrm>
            <a:off x="3283527" y="1914313"/>
            <a:ext cx="13854" cy="4943687"/>
          </a:xfrm>
          <a:prstGeom prst="line">
            <a:avLst/>
          </a:prstGeom>
          <a:ln w="28575"/>
        </p:spPr>
        <p:style>
          <a:lnRef idx="1">
            <a:schemeClr val="dk1"/>
          </a:lnRef>
          <a:fillRef idx="0">
            <a:schemeClr val="dk1"/>
          </a:fillRef>
          <a:effectRef idx="0">
            <a:schemeClr val="dk1"/>
          </a:effectRef>
          <a:fontRef idx="minor">
            <a:schemeClr val="tx1"/>
          </a:fontRef>
        </p:style>
      </p:cxnSp>
      <p:sp>
        <p:nvSpPr>
          <p:cNvPr id="14" name="Hình chữ nhật 13"/>
          <p:cNvSpPr/>
          <p:nvPr/>
        </p:nvSpPr>
        <p:spPr>
          <a:xfrm>
            <a:off x="3283527" y="1906460"/>
            <a:ext cx="2047355" cy="523220"/>
          </a:xfrm>
          <a:prstGeom prst="rect">
            <a:avLst/>
          </a:prstGeom>
        </p:spPr>
        <p:txBody>
          <a:bodyPr wrap="none">
            <a:spAutoFit/>
          </a:bodyPr>
          <a:lstStyle/>
          <a:p>
            <a:r>
              <a:rPr lang="vi-VN" sz="2800" b="1" u="sng" dirty="0" err="1" smtClean="0">
                <a:solidFill>
                  <a:srgbClr val="008000"/>
                </a:solidFill>
                <a:latin typeface="Times New Roman" panose="02020603050405020304" pitchFamily="18" charset="0"/>
                <a:cs typeface="Times New Roman" panose="02020603050405020304" pitchFamily="18" charset="0"/>
              </a:rPr>
              <a:t>Hướ</a:t>
            </a:r>
            <a:r>
              <a:rPr lang="en-US" sz="2800" b="1" u="sng" dirty="0" err="1" smtClean="0">
                <a:solidFill>
                  <a:srgbClr val="008000"/>
                </a:solidFill>
                <a:latin typeface="Times New Roman" panose="02020603050405020304" pitchFamily="18" charset="0"/>
                <a:cs typeface="Times New Roman" panose="02020603050405020304" pitchFamily="18" charset="0"/>
              </a:rPr>
              <a:t>ng</a:t>
            </a:r>
            <a:r>
              <a:rPr lang="en-US" sz="2800" b="1" u="sng" dirty="0" smtClean="0">
                <a:solidFill>
                  <a:srgbClr val="008000"/>
                </a:solidFill>
                <a:latin typeface="Times New Roman" panose="02020603050405020304" pitchFamily="18" charset="0"/>
                <a:cs typeface="Times New Roman" panose="02020603050405020304" pitchFamily="18" charset="0"/>
              </a:rPr>
              <a:t> </a:t>
            </a:r>
            <a:r>
              <a:rPr lang="en-US" sz="2800" b="1" u="sng" dirty="0" err="1" smtClean="0">
                <a:solidFill>
                  <a:srgbClr val="008000"/>
                </a:solidFill>
                <a:latin typeface="Times New Roman" panose="02020603050405020304" pitchFamily="18" charset="0"/>
                <a:cs typeface="Times New Roman" panose="02020603050405020304" pitchFamily="18" charset="0"/>
              </a:rPr>
              <a:t>dẫn</a:t>
            </a:r>
            <a:r>
              <a:rPr lang="vi-VN" sz="2800" b="1" u="sng" dirty="0" smtClean="0">
                <a:solidFill>
                  <a:srgbClr val="008000"/>
                </a:solidFill>
                <a:latin typeface="Times New Roman" panose="02020603050405020304" pitchFamily="18" charset="0"/>
                <a:cs typeface="Times New Roman" panose="02020603050405020304" pitchFamily="18" charset="0"/>
              </a:rPr>
              <a:t>:</a:t>
            </a:r>
            <a:endParaRPr lang="vi-VN" sz="2800" u="sng" dirty="0">
              <a:latin typeface="Times New Roman" panose="02020603050405020304" pitchFamily="18" charset="0"/>
              <a:cs typeface="Times New Roman" panose="02020603050405020304" pitchFamily="18" charset="0"/>
            </a:endParaRPr>
          </a:p>
        </p:txBody>
      </p:sp>
      <p:sp>
        <p:nvSpPr>
          <p:cNvPr id="16" name="Hình chữ nhật 15"/>
          <p:cNvSpPr/>
          <p:nvPr/>
        </p:nvSpPr>
        <p:spPr>
          <a:xfrm>
            <a:off x="3297381" y="2652660"/>
            <a:ext cx="8095061" cy="1938992"/>
          </a:xfrm>
          <a:prstGeom prst="rect">
            <a:avLst/>
          </a:prstGeom>
        </p:spPr>
        <p:txBody>
          <a:bodyPr wrap="square">
            <a:spAutoFit/>
          </a:bodyPr>
          <a:lstStyle/>
          <a:p>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1 </a:t>
            </a:r>
            <a:r>
              <a:rPr lang="en-US" sz="2400" b="1" dirty="0" err="1" smtClean="0">
                <a:solidFill>
                  <a:srgbClr val="008000"/>
                </a:solidFill>
                <a:latin typeface="Times New Roman" panose="02020603050405020304" pitchFamily="18" charset="0"/>
                <a:cs typeface="Times New Roman" panose="02020603050405020304" pitchFamily="18" charset="0"/>
              </a:rPr>
              <a:t>dài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hơn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8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dây1 </a:t>
            </a:r>
            <a:r>
              <a:rPr lang="en-US" sz="2400" b="1" dirty="0" err="1" smtClean="0">
                <a:solidFill>
                  <a:srgbClr val="008000"/>
                </a:solidFill>
                <a:latin typeface="Times New Roman" panose="02020603050405020304" pitchFamily="18" charset="0"/>
                <a:cs typeface="Times New Roman" panose="02020603050405020304" pitchFamily="18" charset="0"/>
              </a:rPr>
              <a:t>lớn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hơn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8 </a:t>
            </a:r>
            <a:r>
              <a:rPr lang="en-US" sz="2400" b="1" dirty="0" err="1" smtClean="0">
                <a:solidFill>
                  <a:srgbClr val="008000"/>
                </a:solidFill>
                <a:latin typeface="Times New Roman" panose="02020603050405020304" pitchFamily="18" charset="0"/>
                <a:cs typeface="Times New Roman" panose="02020603050405020304" pitchFamily="18" charset="0"/>
              </a:rPr>
              <a:t>lần</a:t>
            </a:r>
            <a:endParaRPr lang="en-US" sz="2400" b="1" dirty="0" smtClean="0">
              <a:solidFill>
                <a:srgbClr val="008000"/>
              </a:solidFill>
              <a:latin typeface="Times New Roman" panose="02020603050405020304" pitchFamily="18" charset="0"/>
              <a:cs typeface="Times New Roman" panose="02020603050405020304" pitchFamily="18" charset="0"/>
            </a:endParaRPr>
          </a:p>
          <a:p>
            <a:r>
              <a:rPr lang="en-US" sz="2400" b="1" dirty="0" err="1">
                <a:solidFill>
                  <a:srgbClr val="008000"/>
                </a:solidFill>
                <a:latin typeface="Times New Roman" panose="02020603050405020304" pitchFamily="18" charset="0"/>
                <a:cs typeface="Times New Roman" panose="02020603050405020304" pitchFamily="18" charset="0"/>
              </a:rPr>
              <a:t>Dây</a:t>
            </a:r>
            <a:r>
              <a:rPr lang="en-US" sz="2400" b="1" dirty="0">
                <a:solidFill>
                  <a:srgbClr val="008000"/>
                </a:solidFill>
                <a:latin typeface="Times New Roman" panose="02020603050405020304" pitchFamily="18" charset="0"/>
                <a:cs typeface="Times New Roman" panose="02020603050405020304" pitchFamily="18" charset="0"/>
              </a:rPr>
              <a:t> 1 </a:t>
            </a:r>
            <a:r>
              <a:rPr lang="en-US" sz="2400" b="1" dirty="0" err="1" smtClean="0">
                <a:solidFill>
                  <a:srgbClr val="008000"/>
                </a:solidFill>
                <a:latin typeface="Times New Roman" panose="02020603050405020304" pitchFamily="18" charset="0"/>
                <a:cs typeface="Times New Roman" panose="02020603050405020304" pitchFamily="18" charset="0"/>
              </a:rPr>
              <a:t>có</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tiết</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gấp</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 </a:t>
            </a:r>
            <a:r>
              <a:rPr lang="en-US" sz="2400" b="1" dirty="0" err="1">
                <a:solidFill>
                  <a:srgbClr val="008000"/>
                </a:solidFill>
                <a:latin typeface="Times New Roman" panose="02020603050405020304" pitchFamily="18" charset="0"/>
                <a:cs typeface="Times New Roman" panose="02020603050405020304" pitchFamily="18" charset="0"/>
              </a:rPr>
              <a:t>điện</a:t>
            </a:r>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cs typeface="Times New Roman" panose="02020603050405020304" pitchFamily="18" charset="0"/>
              </a:rPr>
              <a:t>trở</a:t>
            </a:r>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1 </a:t>
            </a:r>
            <a:r>
              <a:rPr lang="en-US" sz="2400" b="1" dirty="0" err="1" smtClean="0">
                <a:solidFill>
                  <a:srgbClr val="008000"/>
                </a:solidFill>
                <a:latin typeface="Times New Roman" panose="02020603050405020304" pitchFamily="18" charset="0"/>
                <a:cs typeface="Times New Roman" panose="02020603050405020304" pitchFamily="18" charset="0"/>
              </a:rPr>
              <a:t>nhỏ</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hơn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a:solidFill>
                  <a:srgbClr val="008000"/>
                </a:solidFill>
                <a:latin typeface="Times New Roman" panose="02020603050405020304" pitchFamily="18" charset="0"/>
                <a:cs typeface="Times New Roman" panose="02020603050405020304" pitchFamily="18" charset="0"/>
              </a:rPr>
              <a:t>2 </a:t>
            </a:r>
            <a:r>
              <a:rPr lang="en-US" sz="2400" b="1" dirty="0" err="1">
                <a:solidFill>
                  <a:srgbClr val="008000"/>
                </a:solidFill>
                <a:latin typeface="Times New Roman" panose="02020603050405020304" pitchFamily="18" charset="0"/>
                <a:cs typeface="Times New Roman" panose="02020603050405020304" pitchFamily="18" charset="0"/>
              </a:rPr>
              <a:t>lần</a:t>
            </a:r>
            <a:endParaRPr lang="en-US" sz="2400" b="1" dirty="0">
              <a:solidFill>
                <a:srgbClr val="008000"/>
              </a:solidFill>
              <a:latin typeface="Times New Roman" panose="02020603050405020304" pitchFamily="18" charset="0"/>
              <a:cs typeface="Times New Roman" panose="02020603050405020304" pitchFamily="18" charset="0"/>
            </a:endParaRPr>
          </a:p>
          <a:p>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1 </a:t>
            </a:r>
            <a:r>
              <a:rPr lang="en-US" sz="2400" b="1" dirty="0" err="1" smtClean="0">
                <a:solidFill>
                  <a:srgbClr val="008000"/>
                </a:solidFill>
                <a:latin typeface="Times New Roman" panose="02020603050405020304" pitchFamily="18" charset="0"/>
                <a:cs typeface="Times New Roman" panose="02020603050405020304" pitchFamily="18" charset="0"/>
              </a:rPr>
              <a:t>lớn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hơn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8:2 = 4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p:txBody>
      </p:sp>
      <p:sp>
        <p:nvSpPr>
          <p:cNvPr id="10" name="Hình Bầu dục 9"/>
          <p:cNvSpPr/>
          <p:nvPr/>
        </p:nvSpPr>
        <p:spPr>
          <a:xfrm>
            <a:off x="1320410" y="2922851"/>
            <a:ext cx="482161" cy="50006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7748973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10" presetClass="entr" presetSubtype="0" fill="hold" nodeType="withEffect">
                                  <p:stCondLst>
                                    <p:cond delay="0"/>
                                  </p:stCondLst>
                                  <p:childTnLst>
                                    <p:set>
                                      <p:cBhvr>
                                        <p:cTn id="11" dur="1" fill="hold">
                                          <p:stCondLst>
                                            <p:cond delay="0"/>
                                          </p:stCondLst>
                                        </p:cTn>
                                        <p:tgtEl>
                                          <p:spTgt spid="16">
                                            <p:txEl>
                                              <p:pRg st="0" end="0"/>
                                            </p:txEl>
                                          </p:spTgt>
                                        </p:tgtEl>
                                        <p:attrNameLst>
                                          <p:attrName>style.visibility</p:attrName>
                                        </p:attrNameLst>
                                      </p:cBhvr>
                                      <p:to>
                                        <p:strVal val="visible"/>
                                      </p:to>
                                    </p:set>
                                    <p:animEffect transition="in" filter="fade">
                                      <p:cBhvr>
                                        <p:cTn id="12" dur="500"/>
                                        <p:tgtEl>
                                          <p:spTgt spid="1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
                                            <p:txEl>
                                              <p:pRg st="1" end="1"/>
                                            </p:txEl>
                                          </p:spTgt>
                                        </p:tgtEl>
                                        <p:attrNameLst>
                                          <p:attrName>style.visibility</p:attrName>
                                        </p:attrNameLst>
                                      </p:cBhvr>
                                      <p:to>
                                        <p:strVal val="visible"/>
                                      </p:to>
                                    </p:set>
                                    <p:animEffect transition="in" filter="fade">
                                      <p:cBhvr>
                                        <p:cTn id="17" dur="500"/>
                                        <p:tgtEl>
                                          <p:spTgt spid="1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xEl>
                                              <p:pRg st="2" end="2"/>
                                            </p:txEl>
                                          </p:spTgt>
                                        </p:tgtEl>
                                        <p:attrNameLst>
                                          <p:attrName>style.visibility</p:attrName>
                                        </p:attrNameLst>
                                      </p:cBhvr>
                                      <p:to>
                                        <p:strVal val="visible"/>
                                      </p:to>
                                    </p:set>
                                    <p:animEffect transition="in" filter="fade">
                                      <p:cBhvr>
                                        <p:cTn id="22" dur="500"/>
                                        <p:tgtEl>
                                          <p:spTgt spid="1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arn(inVertical)">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830997"/>
          </a:xfrm>
          <a:prstGeom prst="rect">
            <a:avLst/>
          </a:prstGeom>
          <a:solidFill>
            <a:schemeClr val="accent2">
              <a:lumMod val="40000"/>
              <a:lumOff val="60000"/>
            </a:schemeClr>
          </a:solidFill>
        </p:spPr>
        <p:txBody>
          <a:bodyPr wrap="square">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8.9</a:t>
            </a:r>
            <a:r>
              <a:rPr lang="vi-VN" sz="2400" b="1" dirty="0">
                <a:solidFill>
                  <a:srgbClr val="FF0000"/>
                </a:solidFill>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Một</a:t>
            </a:r>
            <a:r>
              <a:rPr lang="vi-VN" sz="2400" dirty="0">
                <a:latin typeface="Times New Roman" panose="02020603050405020304" pitchFamily="18" charset="0"/>
                <a:cs typeface="Times New Roman" panose="02020603050405020304" pitchFamily="18" charset="0"/>
              </a:rPr>
              <a:t> dây </a:t>
            </a:r>
            <a:r>
              <a:rPr lang="vi-VN" sz="2400" dirty="0" err="1">
                <a:latin typeface="Times New Roman" panose="02020603050405020304" pitchFamily="18" charset="0"/>
                <a:cs typeface="Times New Roman" panose="02020603050405020304" pitchFamily="18" charset="0"/>
              </a:rPr>
              <a:t>đồng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dài</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100m,</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tiết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diện</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1 mm</a:t>
            </a:r>
            <a:r>
              <a:rPr lang="vi-VN" sz="2400" baseline="30000" dirty="0">
                <a:solidFill>
                  <a:srgbClr val="FF0000"/>
                </a:solidFill>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thì</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điện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trở</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là</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1,7Ω</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Một</a:t>
            </a:r>
            <a:r>
              <a:rPr lang="vi-VN" sz="2400" dirty="0">
                <a:latin typeface="Times New Roman" panose="02020603050405020304" pitchFamily="18" charset="0"/>
                <a:cs typeface="Times New Roman" panose="02020603050405020304" pitchFamily="18" charset="0"/>
              </a:rPr>
              <a:t> dây </a:t>
            </a:r>
            <a:r>
              <a:rPr lang="vi-VN" sz="2400" dirty="0" err="1">
                <a:latin typeface="Times New Roman" panose="02020603050405020304" pitchFamily="18" charset="0"/>
                <a:cs typeface="Times New Roman" panose="02020603050405020304" pitchFamily="18" charset="0"/>
              </a:rPr>
              <a:t>đồng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khác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tiết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diện</a:t>
            </a:r>
            <a:r>
              <a:rPr lang="vi-VN" sz="2400" dirty="0">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0,2</a:t>
            </a:r>
            <a:r>
              <a:rPr lang="vi-VN" sz="2400" dirty="0" smtClean="0">
                <a:solidFill>
                  <a:srgbClr val="FF0000"/>
                </a:solidFill>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mm</a:t>
            </a:r>
            <a:r>
              <a:rPr lang="vi-VN" sz="2400" baseline="30000" dirty="0">
                <a:solidFill>
                  <a:srgbClr val="FF0000"/>
                </a:solidFill>
                <a:latin typeface="Times New Roman" panose="02020603050405020304" pitchFamily="18" charset="0"/>
                <a:cs typeface="Times New Roman" panose="02020603050405020304" pitchFamily="18" charset="0"/>
              </a:rPr>
              <a:t>2</a:t>
            </a:r>
            <a:r>
              <a:rPr lang="en-US" sz="2400" dirty="0" smtClean="0">
                <a:solidFill>
                  <a:srgbClr val="FF0000"/>
                </a:solidFill>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điện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trở</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17Ω</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thì</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chiều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dài</a:t>
            </a:r>
            <a:r>
              <a:rPr lang="en-US" sz="2400" dirty="0" smtClean="0">
                <a:latin typeface="Times New Roman" panose="02020603050405020304" pitchFamily="18" charset="0"/>
                <a:cs typeface="Times New Roman" panose="02020603050405020304" pitchFamily="18" charset="0"/>
              </a:rPr>
              <a:t> </a:t>
            </a:r>
            <a:r>
              <a:rPr lang="vi-VN" sz="2400" dirty="0" err="1" smtClean="0">
                <a:latin typeface="Times New Roman" panose="02020603050405020304" pitchFamily="18" charset="0"/>
                <a:cs typeface="Times New Roman" panose="02020603050405020304" pitchFamily="18" charset="0"/>
              </a:rPr>
              <a:t>là</a:t>
            </a:r>
            <a:r>
              <a:rPr lang="vi-VN"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bao nhiêu?</a:t>
            </a:r>
            <a:endParaRPr lang="en-US" sz="2400" dirty="0">
              <a:latin typeface="Times New Roman" panose="02020603050405020304" pitchFamily="18" charset="0"/>
              <a:cs typeface="Times New Roman" panose="02020603050405020304" pitchFamily="18" charset="0"/>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 name="Rectangle 1"/>
          <p:cNvSpPr/>
          <p:nvPr/>
        </p:nvSpPr>
        <p:spPr>
          <a:xfrm>
            <a:off x="1118040" y="1895714"/>
            <a:ext cx="2511852" cy="1673022"/>
          </a:xfrm>
          <a:prstGeom prst="rect">
            <a:avLst/>
          </a:prstGeom>
        </p:spPr>
        <p:txBody>
          <a:bodyPr wrap="square">
            <a:spAutoFit/>
          </a:bodyPr>
          <a:lstStyle/>
          <a:p>
            <a:pPr marL="30480" marR="30480" algn="just">
              <a:lnSpc>
                <a:spcPct val="107000"/>
              </a:lnSpc>
              <a:spcAft>
                <a:spcPts val="0"/>
              </a:spcAft>
            </a:pP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1000m</a:t>
            </a:r>
            <a:r>
              <a:rPr lang="vi-VN" sz="2400"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aseline="30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07000"/>
              </a:lnSpc>
              <a:spcAft>
                <a:spcPts val="0"/>
              </a:spcAft>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200m</a:t>
            </a:r>
            <a:r>
              <a:rPr lang="vi-VN" sz="2400"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aseline="30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07000"/>
              </a:lnSpc>
              <a:spcAft>
                <a:spcPts val="0"/>
              </a:spcAft>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2000m</a:t>
            </a:r>
            <a:r>
              <a:rPr lang="vi-VN" sz="2400"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aseline="30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07000"/>
              </a:lnSpc>
              <a:spcAft>
                <a:spcPts val="0"/>
              </a:spcAft>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5000m</a:t>
            </a:r>
            <a:endParaRPr lang="en-US" sz="2400" dirty="0">
              <a:effectLst/>
              <a:latin typeface="Arial" panose="020B0604020202020204" pitchFamily="34" charset="0"/>
              <a:ea typeface="Arial" panose="020B0604020202020204" pitchFamily="34" charset="0"/>
              <a:cs typeface="Times New Roman" panose="02020603050405020304" pitchFamily="18" charset="0"/>
            </a:endParaRPr>
          </a:p>
        </p:txBody>
      </p:sp>
      <p:cxnSp>
        <p:nvCxnSpPr>
          <p:cNvPr id="9" name="Đường nối Thẳng 8"/>
          <p:cNvCxnSpPr/>
          <p:nvPr/>
        </p:nvCxnSpPr>
        <p:spPr>
          <a:xfrm>
            <a:off x="3117273" y="1653432"/>
            <a:ext cx="13854" cy="4943687"/>
          </a:xfrm>
          <a:prstGeom prst="line">
            <a:avLst/>
          </a:prstGeom>
          <a:ln w="28575"/>
        </p:spPr>
        <p:style>
          <a:lnRef idx="1">
            <a:schemeClr val="dk1"/>
          </a:lnRef>
          <a:fillRef idx="0">
            <a:schemeClr val="dk1"/>
          </a:fillRef>
          <a:effectRef idx="0">
            <a:schemeClr val="dk1"/>
          </a:effectRef>
          <a:fontRef idx="minor">
            <a:schemeClr val="tx1"/>
          </a:fontRef>
        </p:style>
      </p:cxnSp>
      <p:sp>
        <p:nvSpPr>
          <p:cNvPr id="10" name="Hình chữ nhật 9"/>
          <p:cNvSpPr/>
          <p:nvPr/>
        </p:nvSpPr>
        <p:spPr>
          <a:xfrm>
            <a:off x="3117273" y="1645579"/>
            <a:ext cx="2047355" cy="523220"/>
          </a:xfrm>
          <a:prstGeom prst="rect">
            <a:avLst/>
          </a:prstGeom>
        </p:spPr>
        <p:txBody>
          <a:bodyPr wrap="none">
            <a:spAutoFit/>
          </a:bodyPr>
          <a:lstStyle/>
          <a:p>
            <a:r>
              <a:rPr lang="vi-VN" sz="2800" b="1" u="sng" dirty="0" err="1" smtClean="0">
                <a:solidFill>
                  <a:srgbClr val="008000"/>
                </a:solidFill>
                <a:latin typeface="Times New Roman" panose="02020603050405020304" pitchFamily="18" charset="0"/>
                <a:cs typeface="Times New Roman" panose="02020603050405020304" pitchFamily="18" charset="0"/>
              </a:rPr>
              <a:t>Hướ</a:t>
            </a:r>
            <a:r>
              <a:rPr lang="en-US" sz="2800" b="1" u="sng" dirty="0" err="1" smtClean="0">
                <a:solidFill>
                  <a:srgbClr val="008000"/>
                </a:solidFill>
                <a:latin typeface="Times New Roman" panose="02020603050405020304" pitchFamily="18" charset="0"/>
                <a:cs typeface="Times New Roman" panose="02020603050405020304" pitchFamily="18" charset="0"/>
              </a:rPr>
              <a:t>ng</a:t>
            </a:r>
            <a:r>
              <a:rPr lang="en-US" sz="2800" b="1" u="sng" dirty="0" smtClean="0">
                <a:solidFill>
                  <a:srgbClr val="008000"/>
                </a:solidFill>
                <a:latin typeface="Times New Roman" panose="02020603050405020304" pitchFamily="18" charset="0"/>
                <a:cs typeface="Times New Roman" panose="02020603050405020304" pitchFamily="18" charset="0"/>
              </a:rPr>
              <a:t> </a:t>
            </a:r>
            <a:r>
              <a:rPr lang="en-US" sz="2800" b="1" u="sng" dirty="0" err="1" smtClean="0">
                <a:solidFill>
                  <a:srgbClr val="008000"/>
                </a:solidFill>
                <a:latin typeface="Times New Roman" panose="02020603050405020304" pitchFamily="18" charset="0"/>
                <a:cs typeface="Times New Roman" panose="02020603050405020304" pitchFamily="18" charset="0"/>
              </a:rPr>
              <a:t>dẫn</a:t>
            </a:r>
            <a:r>
              <a:rPr lang="vi-VN" sz="2800" b="1" u="sng" dirty="0" smtClean="0">
                <a:solidFill>
                  <a:srgbClr val="008000"/>
                </a:solidFill>
                <a:latin typeface="Times New Roman" panose="02020603050405020304" pitchFamily="18" charset="0"/>
                <a:cs typeface="Times New Roman" panose="02020603050405020304" pitchFamily="18" charset="0"/>
              </a:rPr>
              <a:t>:</a:t>
            </a:r>
            <a:endParaRPr lang="vi-VN" sz="2800" u="sng" dirty="0">
              <a:latin typeface="Times New Roman" panose="02020603050405020304" pitchFamily="18" charset="0"/>
              <a:cs typeface="Times New Roman" panose="02020603050405020304" pitchFamily="18" charset="0"/>
            </a:endParaRPr>
          </a:p>
        </p:txBody>
      </p:sp>
      <p:sp>
        <p:nvSpPr>
          <p:cNvPr id="11" name="Hình chữ nhật 10"/>
          <p:cNvSpPr/>
          <p:nvPr/>
        </p:nvSpPr>
        <p:spPr>
          <a:xfrm>
            <a:off x="3131127" y="2269397"/>
            <a:ext cx="8261315" cy="1938992"/>
          </a:xfrm>
          <a:prstGeom prst="rect">
            <a:avLst/>
          </a:prstGeom>
        </p:spPr>
        <p:txBody>
          <a:bodyPr wrap="square">
            <a:spAutoFit/>
          </a:bodyPr>
          <a:lstStyle/>
          <a:p>
            <a:pPr marL="342900" indent="-342900">
              <a:buFont typeface="Arial" panose="020B0604020202020204" pitchFamily="34" charset="0"/>
              <a:buChar char="•"/>
            </a:pPr>
            <a:r>
              <a:rPr lang="en-US" sz="2400" b="1" dirty="0" err="1" smtClean="0">
                <a:solidFill>
                  <a:srgbClr val="008000"/>
                </a:solidFill>
                <a:latin typeface="Times New Roman" panose="02020603050405020304" pitchFamily="18" charset="0"/>
                <a:cs typeface="Times New Roman" panose="02020603050405020304" pitchFamily="18" charset="0"/>
              </a:rPr>
              <a:t>tiết</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giảm</a:t>
            </a:r>
            <a:r>
              <a:rPr lang="en-US" sz="2400" b="1" dirty="0" smtClean="0">
                <a:solidFill>
                  <a:srgbClr val="008000"/>
                </a:solidFill>
                <a:latin typeface="Times New Roman" panose="02020603050405020304" pitchFamily="18" charset="0"/>
                <a:cs typeface="Times New Roman" panose="02020603050405020304" pitchFamily="18" charset="0"/>
              </a:rPr>
              <a:t> 5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tăng</a:t>
            </a:r>
            <a:r>
              <a:rPr lang="en-US" sz="2400" b="1" dirty="0" smtClean="0">
                <a:solidFill>
                  <a:srgbClr val="008000"/>
                </a:solidFill>
                <a:latin typeface="Times New Roman" panose="02020603050405020304" pitchFamily="18" charset="0"/>
                <a:cs typeface="Times New Roman" panose="02020603050405020304" pitchFamily="18" charset="0"/>
              </a:rPr>
              <a:t> 5 </a:t>
            </a:r>
            <a:r>
              <a:rPr lang="en-US" sz="2400" b="1" dirty="0" err="1" smtClean="0">
                <a:solidFill>
                  <a:srgbClr val="008000"/>
                </a:solidFill>
                <a:latin typeface="Times New Roman" panose="02020603050405020304" pitchFamily="18" charset="0"/>
                <a:cs typeface="Times New Roman" panose="02020603050405020304" pitchFamily="18" charset="0"/>
              </a:rPr>
              <a:t>lần</a:t>
            </a:r>
            <a:endParaRPr lang="en-US" sz="2400" b="1" dirty="0" smtClean="0">
              <a:solidFill>
                <a:srgbClr val="00800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tăng</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lên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a:solidFill>
                  <a:srgbClr val="008000"/>
                </a:solidFill>
                <a:latin typeface="Times New Roman" panose="02020603050405020304" pitchFamily="18" charset="0"/>
                <a:cs typeface="Times New Roman" panose="02020603050405020304" pitchFamily="18" charset="0"/>
              </a:rPr>
              <a:t>10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a:t>
            </a:r>
          </a:p>
          <a:p>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tăng</a:t>
            </a:r>
            <a:r>
              <a:rPr lang="en-US" sz="2400" b="1" dirty="0" smtClean="0">
                <a:solidFill>
                  <a:srgbClr val="008000"/>
                </a:solidFill>
                <a:latin typeface="Times New Roman" panose="02020603050405020304" pitchFamily="18" charset="0"/>
                <a:cs typeface="Times New Roman" panose="02020603050405020304" pitchFamily="18" charset="0"/>
              </a:rPr>
              <a:t> 10:5 =2 </a:t>
            </a:r>
            <a:r>
              <a:rPr lang="en-US" sz="2400" b="1" dirty="0" err="1" smtClean="0">
                <a:solidFill>
                  <a:srgbClr val="008000"/>
                </a:solidFill>
                <a:latin typeface="Times New Roman" panose="02020603050405020304" pitchFamily="18" charset="0"/>
                <a:cs typeface="Times New Roman" panose="02020603050405020304" pitchFamily="18" charset="0"/>
              </a:rPr>
              <a:t>lần</a:t>
            </a:r>
            <a:endParaRPr lang="en-US" sz="2400" b="1" dirty="0" smtClean="0">
              <a:solidFill>
                <a:srgbClr val="008000"/>
              </a:solidFill>
              <a:latin typeface="Times New Roman" panose="02020603050405020304" pitchFamily="18" charset="0"/>
              <a:cs typeface="Times New Roman" panose="02020603050405020304" pitchFamily="18" charset="0"/>
            </a:endParaRPr>
          </a:p>
          <a:p>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chiều</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dài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tăng</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endParaRPr lang="en-US" sz="2400" b="1" dirty="0" smtClean="0">
              <a:solidFill>
                <a:srgbClr val="008000"/>
              </a:solidFill>
              <a:latin typeface="Times New Roman" panose="02020603050405020304" pitchFamily="18" charset="0"/>
              <a:cs typeface="Times New Roman" panose="02020603050405020304" pitchFamily="18" charset="0"/>
            </a:endParaRPr>
          </a:p>
          <a:p>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chiều</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dài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là</a:t>
            </a:r>
            <a:r>
              <a:rPr lang="en-US" sz="2400" b="1" dirty="0" smtClean="0">
                <a:solidFill>
                  <a:srgbClr val="008000"/>
                </a:solidFill>
                <a:latin typeface="Times New Roman" panose="02020603050405020304" pitchFamily="18" charset="0"/>
                <a:cs typeface="Times New Roman" panose="02020603050405020304" pitchFamily="18" charset="0"/>
              </a:rPr>
              <a:t>: 100 . 2 =200(m)</a:t>
            </a:r>
            <a:endParaRPr lang="en-US" sz="2400" b="1" dirty="0">
              <a:solidFill>
                <a:srgbClr val="00B050"/>
              </a:solidFill>
              <a:latin typeface="Times New Roman" panose="02020603050405020304" pitchFamily="18" charset="0"/>
              <a:cs typeface="Times New Roman" panose="02020603050405020304" pitchFamily="18" charset="0"/>
            </a:endParaRPr>
          </a:p>
        </p:txBody>
      </p:sp>
      <p:sp>
        <p:nvSpPr>
          <p:cNvPr id="12" name="Hình Bầu dục 11"/>
          <p:cNvSpPr/>
          <p:nvPr/>
        </p:nvSpPr>
        <p:spPr>
          <a:xfrm>
            <a:off x="1083772" y="2246450"/>
            <a:ext cx="482161" cy="485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7207970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Effect transition="in" filter="fade">
                                      <p:cBhvr>
                                        <p:cTn id="14" dur="500"/>
                                        <p:tgtEl>
                                          <p:spTgt spid="1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Effect transition="in" filter="fade">
                                      <p:cBhvr>
                                        <p:cTn id="19" dur="500"/>
                                        <p:tgtEl>
                                          <p:spTgt spid="11">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1">
                                            <p:txEl>
                                              <p:pRg st="2" end="2"/>
                                            </p:txEl>
                                          </p:spTgt>
                                        </p:tgtEl>
                                        <p:attrNameLst>
                                          <p:attrName>style.visibility</p:attrName>
                                        </p:attrNameLst>
                                      </p:cBhvr>
                                      <p:to>
                                        <p:strVal val="visible"/>
                                      </p:to>
                                    </p:set>
                                    <p:animEffect transition="in" filter="fade">
                                      <p:cBhvr>
                                        <p:cTn id="24" dur="500"/>
                                        <p:tgtEl>
                                          <p:spTgt spid="11">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1">
                                            <p:txEl>
                                              <p:pRg st="3" end="3"/>
                                            </p:txEl>
                                          </p:spTgt>
                                        </p:tgtEl>
                                        <p:attrNameLst>
                                          <p:attrName>style.visibility</p:attrName>
                                        </p:attrNameLst>
                                      </p:cBhvr>
                                      <p:to>
                                        <p:strVal val="visible"/>
                                      </p:to>
                                    </p:set>
                                    <p:animEffect transition="in" filter="fade">
                                      <p:cBhvr>
                                        <p:cTn id="29" dur="500"/>
                                        <p:tgtEl>
                                          <p:spTgt spid="11">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1">
                                            <p:txEl>
                                              <p:pRg st="4" end="4"/>
                                            </p:txEl>
                                          </p:spTgt>
                                        </p:tgtEl>
                                        <p:attrNameLst>
                                          <p:attrName>style.visibility</p:attrName>
                                        </p:attrNameLst>
                                      </p:cBhvr>
                                      <p:to>
                                        <p:strVal val="visible"/>
                                      </p:to>
                                    </p:set>
                                    <p:animEffect transition="in" filter="fade">
                                      <p:cBhvr>
                                        <p:cTn id="34" dur="500"/>
                                        <p:tgtEl>
                                          <p:spTgt spid="11">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arn(inVertical)">
                                      <p:cBhvr>
                                        <p:cTn id="3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46166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smtClean="0">
                <a:latin typeface="Times New Roman" panose="02020603050405020304" pitchFamily="18" charset="0"/>
                <a:cs typeface="Times New Roman" panose="02020603050405020304" pitchFamily="18" charset="0"/>
              </a:rPr>
              <a:t>BÀI TẬP SBT</a:t>
            </a:r>
            <a:endParaRPr lang="en-US" altLang="en-US" sz="24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830997"/>
          </a:xfrm>
          <a:prstGeom prst="rect">
            <a:avLst/>
          </a:prstGeom>
          <a:solidFill>
            <a:schemeClr val="accent2">
              <a:lumMod val="40000"/>
              <a:lumOff val="60000"/>
            </a:schemeClr>
          </a:solidFill>
        </p:spPr>
        <p:txBody>
          <a:bodyPr wrap="square">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8.10</a:t>
            </a:r>
            <a:r>
              <a:rPr lang="vi-VN" sz="2400" b="1" dirty="0">
                <a:solidFill>
                  <a:srgbClr val="FF0000"/>
                </a:solidFill>
                <a:latin typeface="Times New Roman" panose="02020603050405020304" pitchFamily="18" charset="0"/>
                <a:cs typeface="Times New Roman" panose="02020603050405020304" pitchFamily="18" charset="0"/>
              </a:rPr>
              <a:t>:</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Hai dây </a:t>
            </a:r>
            <a:r>
              <a:rPr lang="vi-VN" sz="2400" dirty="0" err="1">
                <a:latin typeface="Times New Roman" panose="02020603050405020304" pitchFamily="18" charset="0"/>
                <a:cs typeface="Times New Roman" panose="02020603050405020304" pitchFamily="18" charset="0"/>
              </a:rPr>
              <a:t>dẫn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được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làm</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từ</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cùng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một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loại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vật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liệu</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điện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trở</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chiều</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dài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và</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tiết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diện</a:t>
            </a:r>
            <a:r>
              <a:rPr lang="vi-VN" sz="2400" dirty="0">
                <a:latin typeface="Times New Roman" panose="02020603050405020304" pitchFamily="18" charset="0"/>
                <a:cs typeface="Times New Roman" panose="02020603050405020304" pitchFamily="18" charset="0"/>
              </a:rPr>
              <a:t> tương </a:t>
            </a:r>
            <a:r>
              <a:rPr lang="vi-VN" sz="2400" dirty="0" err="1">
                <a:latin typeface="Times New Roman" panose="02020603050405020304" pitchFamily="18" charset="0"/>
                <a:cs typeface="Times New Roman" panose="02020603050405020304" pitchFamily="18" charset="0"/>
              </a:rPr>
              <a:t>ứng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là</a:t>
            </a:r>
            <a:r>
              <a:rPr lang="vi-VN" sz="2400" dirty="0">
                <a:latin typeface="Times New Roman" panose="02020603050405020304" pitchFamily="18" charset="0"/>
                <a:cs typeface="Times New Roman" panose="02020603050405020304" pitchFamily="18" charset="0"/>
              </a:rPr>
              <a:t> R</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l</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S</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và</a:t>
            </a:r>
            <a:r>
              <a:rPr lang="vi-VN" sz="2400" dirty="0">
                <a:latin typeface="Times New Roman" panose="02020603050405020304" pitchFamily="18" charset="0"/>
                <a:cs typeface="Times New Roman" panose="02020603050405020304" pitchFamily="18" charset="0"/>
              </a:rPr>
              <a:t> R</a:t>
            </a:r>
            <a:r>
              <a:rPr lang="vi-VN" sz="2400" baseline="-25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l</a:t>
            </a:r>
            <a:r>
              <a:rPr lang="vi-VN" sz="2400" baseline="-25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S</a:t>
            </a:r>
            <a:r>
              <a:rPr lang="vi-VN" sz="2400" baseline="-25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Hệ</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thức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nào</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dưới</a:t>
            </a:r>
            <a:r>
              <a:rPr lang="vi-VN" sz="2400" dirty="0">
                <a:latin typeface="Times New Roman" panose="02020603050405020304" pitchFamily="18" charset="0"/>
                <a:cs typeface="Times New Roman" panose="02020603050405020304" pitchFamily="18" charset="0"/>
              </a:rPr>
              <a:t> đây </a:t>
            </a:r>
            <a:r>
              <a:rPr lang="vi-VN" sz="2400" dirty="0" err="1">
                <a:latin typeface="Times New Roman" panose="02020603050405020304" pitchFamily="18" charset="0"/>
                <a:cs typeface="Times New Roman" panose="02020603050405020304" pitchFamily="18" charset="0"/>
              </a:rPr>
              <a:t>là</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đúng</a:t>
            </a:r>
            <a:r>
              <a:rPr lang="vi-VN"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400"/>
          </a:p>
        </p:txBody>
      </p:sp>
      <p:sp>
        <p:nvSpPr>
          <p:cNvPr id="2" name="Rectangle 2"/>
          <p:cNvSpPr>
            <a:spLocks noChangeArrowheads="1"/>
          </p:cNvSpPr>
          <p:nvPr/>
        </p:nvSpPr>
        <p:spPr bwMode="auto">
          <a:xfrm>
            <a:off x="1505240" y="1860754"/>
            <a:ext cx="292580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R</a:t>
            </a:r>
            <a:r>
              <a:rPr kumimoji="0" lang="vi-VN" altLang="en-US" sz="24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a:t>
            </a:r>
            <a:r>
              <a:rPr kumimoji="0" lang="vi-VN" altLang="en-U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t>
            </a:r>
            <a:r>
              <a:rPr kumimoji="0" lang="vi-VN" altLang="en-US" sz="24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a:t>
            </a:r>
            <a:r>
              <a:rPr kumimoji="0" lang="vi-VN" altLang="en-U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a:t>
            </a:r>
            <a:r>
              <a:rPr kumimoji="0" lang="vi-VN" altLang="en-US" sz="24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a:t>
            </a:r>
            <a:r>
              <a:rPr kumimoji="0" lang="vi-VN" altLang="en-U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 R</a:t>
            </a:r>
            <a:r>
              <a:rPr kumimoji="0" lang="vi-VN" altLang="en-US" sz="24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r>
              <a:rPr kumimoji="0" lang="vi-VN" altLang="en-U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t>
            </a:r>
            <a:r>
              <a:rPr kumimoji="0" lang="vi-VN" altLang="en-US" sz="24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r>
              <a:rPr kumimoji="0" lang="vi-VN" altLang="en-U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a:t>
            </a:r>
            <a:r>
              <a:rPr kumimoji="0" lang="vi-VN" altLang="en-US" sz="24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pic>
        <p:nvPicPr>
          <p:cNvPr id="8193" name="Ảnh 9" descr="Giải SBT Vật Lí 9 | Giải bài tập Sách bài tập Vật Lí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5240" y="2504852"/>
            <a:ext cx="2246142" cy="1762125"/>
          </a:xfrm>
          <a:prstGeom prst="rect">
            <a:avLst/>
          </a:prstGeom>
          <a:noFill/>
          <a:extLst>
            <a:ext uri="{909E8E84-426E-40DD-AFC4-6F175D3DCCD1}">
              <a14:hiddenFill xmlns:a14="http://schemas.microsoft.com/office/drawing/2010/main">
                <a:solidFill>
                  <a:srgbClr val="FFFFFF"/>
                </a:solidFill>
              </a14:hiddenFill>
            </a:ext>
          </a:extLst>
        </p:spPr>
      </p:pic>
      <p:sp>
        <p:nvSpPr>
          <p:cNvPr id="4" name="Oval 3"/>
          <p:cNvSpPr/>
          <p:nvPr/>
        </p:nvSpPr>
        <p:spPr>
          <a:xfrm>
            <a:off x="1505240" y="3685736"/>
            <a:ext cx="436098" cy="4526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11953990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46166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smtClean="0">
                <a:latin typeface="Times New Roman" panose="02020603050405020304" pitchFamily="18" charset="0"/>
                <a:cs typeface="Times New Roman" panose="02020603050405020304" pitchFamily="18" charset="0"/>
              </a:rPr>
              <a:t>BÀI TẬP SBT</a:t>
            </a:r>
            <a:endParaRPr lang="en-US" altLang="en-US" sz="24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1200329"/>
          </a:xfrm>
          <a:prstGeom prst="rect">
            <a:avLst/>
          </a:prstGeom>
          <a:solidFill>
            <a:schemeClr val="accent2">
              <a:lumMod val="40000"/>
              <a:lumOff val="60000"/>
            </a:schemeClr>
          </a:solidFill>
        </p:spPr>
        <p:txBody>
          <a:bodyPr wrap="square">
            <a:spAutoFit/>
          </a:bodyPr>
          <a:lstStyle/>
          <a:p>
            <a:r>
              <a:rPr lang="vi-VN" sz="2400" b="1"/>
              <a:t>Bài </a:t>
            </a:r>
            <a:r>
              <a:rPr lang="en-US" sz="2400" b="1"/>
              <a:t>8.11</a:t>
            </a:r>
            <a:r>
              <a:rPr lang="vi-VN" sz="2400" b="1"/>
              <a:t>:</a:t>
            </a:r>
            <a:r>
              <a:rPr lang="vi-VN" sz="2400"/>
              <a:t> Một dây cáp điện bằng đồng có lõi là 15 sợ dây đồng nhỏ xoắn lại với nhau. Điện trở của mỗi sợ dây đồng nhỏ này là 0,9Ω. Tính điện trở của dây cáp điện này</a:t>
            </a:r>
            <a:endParaRPr lang="en-US" sz="2400"/>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400"/>
          </a:p>
        </p:txBody>
      </p:sp>
      <p:sp>
        <p:nvSpPr>
          <p:cNvPr id="9" name="Rectangle 2"/>
          <p:cNvSpPr/>
          <p:nvPr/>
        </p:nvSpPr>
        <p:spPr>
          <a:xfrm>
            <a:off x="3550407" y="2410863"/>
            <a:ext cx="7785058" cy="1569660"/>
          </a:xfrm>
          <a:prstGeom prst="rect">
            <a:avLst/>
          </a:prstGeom>
        </p:spPr>
        <p:txBody>
          <a:bodyPr wrap="square">
            <a:spAutoFit/>
          </a:bodyPr>
          <a:lstStyle/>
          <a:p>
            <a:pPr marL="30480" marR="30480" algn="just">
              <a:spcAft>
                <a:spcPts val="0"/>
              </a:spcAft>
            </a:pP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15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sợi</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chập</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1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p>
          <a:p>
            <a:pPr marL="30480" marR="30480" algn="just">
              <a:spcAft>
                <a:spcPts val="0"/>
              </a:spcAft>
            </a:pP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15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được mắc song song với nhau.</a:t>
            </a:r>
            <a:endParaRPr lang="en-US" sz="2400" dirty="0">
              <a:solidFill>
                <a:srgbClr val="00B050"/>
              </a:solidFill>
              <a:latin typeface="Times New Roman" panose="02020603050405020304" pitchFamily="18" charset="0"/>
              <a:ea typeface="Times New Roman" panose="02020603050405020304" pitchFamily="18" charset="0"/>
            </a:endParaRPr>
          </a:p>
          <a:p>
            <a:pPr marL="30480" marR="30480" algn="just">
              <a:spcAft>
                <a:spcPts val="0"/>
              </a:spcAft>
            </a:pP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trở</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cáp</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ea typeface="Times New Roman" panose="02020603050405020304" pitchFamily="18" charset="0"/>
            </a:endParaRPr>
          </a:p>
          <a:p>
            <a:pPr marL="30480" marR="30480" algn="just">
              <a:spcAft>
                <a:spcPts val="0"/>
              </a:spcAft>
            </a:pP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R  =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/20 = 0,9/ 15 =0,06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Ω</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ea typeface="Times New Roman" panose="02020603050405020304" pitchFamily="18" charset="0"/>
            </a:endParaRPr>
          </a:p>
        </p:txBody>
      </p:sp>
      <p:sp>
        <p:nvSpPr>
          <p:cNvPr id="10" name="Rectangle 1"/>
          <p:cNvSpPr/>
          <p:nvPr/>
        </p:nvSpPr>
        <p:spPr>
          <a:xfrm>
            <a:off x="1118039" y="1914313"/>
            <a:ext cx="2432368" cy="1673022"/>
          </a:xfrm>
          <a:prstGeom prst="rect">
            <a:avLst/>
          </a:prstGeom>
        </p:spPr>
        <p:txBody>
          <a:bodyPr wrap="square">
            <a:spAutoFit/>
          </a:bodyPr>
          <a:lstStyle/>
          <a:p>
            <a:pPr marL="30480" marR="30480">
              <a:lnSpc>
                <a:spcPct val="107000"/>
              </a:lnSpc>
              <a:spcAft>
                <a:spcPts val="0"/>
              </a:spcAft>
            </a:pPr>
            <a:r>
              <a:rPr lang="vi-VN"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Tóm tắt:</a:t>
            </a:r>
            <a:endParaRPr lang="en-US" sz="2400" b="1" u="sng" dirty="0">
              <a:solidFill>
                <a:srgbClr val="00B0F0"/>
              </a:solidFill>
              <a:latin typeface="Arial" panose="020B0604020202020204" pitchFamily="34" charset="0"/>
              <a:ea typeface="Arial" panose="020B0604020202020204" pitchFamily="34" charset="0"/>
              <a:cs typeface="Times New Roman" panose="02020603050405020304" pitchFamily="18" charset="0"/>
            </a:endParaRPr>
          </a:p>
          <a:p>
            <a:pPr marL="30480" marR="30480">
              <a:lnSpc>
                <a:spcPct val="107000"/>
              </a:lnSpc>
              <a:spcAft>
                <a:spcPts val="0"/>
              </a:spcAft>
            </a:pP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n=20 </a:t>
            </a: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sợi</a:t>
            </a:r>
            <a:endParaRPr lang="en-US" sz="2400" b="1" dirty="0">
              <a:solidFill>
                <a:srgbClr val="00B050"/>
              </a:solidFill>
              <a:latin typeface="Arial" panose="020B0604020202020204" pitchFamily="34" charset="0"/>
              <a:ea typeface="Arial" panose="020B0604020202020204" pitchFamily="34" charset="0"/>
              <a:cs typeface="Times New Roman" panose="02020603050405020304" pitchFamily="18" charset="0"/>
            </a:endParaRPr>
          </a:p>
          <a:p>
            <a:pPr marL="30480" marR="30480">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0,9 </a:t>
            </a:r>
            <a:r>
              <a:rPr lang="el-GR"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Ω</a:t>
            </a:r>
            <a:endPar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nSpc>
                <a:spcPct val="107000"/>
              </a:lnSpc>
              <a:spcAft>
                <a:spcPts val="0"/>
              </a:spcAft>
            </a:pPr>
            <a:r>
              <a:rPr lang="en-US" sz="2400" b="1" dirty="0" smtClean="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R = ?</a:t>
            </a:r>
            <a:endParaRPr lang="en-US" sz="2400" b="1"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p:txBody>
      </p:sp>
      <p:sp>
        <p:nvSpPr>
          <p:cNvPr id="11" name="Hình chữ nhật 10"/>
          <p:cNvSpPr/>
          <p:nvPr/>
        </p:nvSpPr>
        <p:spPr>
          <a:xfrm>
            <a:off x="3378227" y="1949198"/>
            <a:ext cx="867545" cy="461665"/>
          </a:xfrm>
          <a:prstGeom prst="rect">
            <a:avLst/>
          </a:prstGeom>
        </p:spPr>
        <p:txBody>
          <a:bodyPr wrap="none">
            <a:spAutoFit/>
          </a:bodyPr>
          <a:lstStyle/>
          <a:p>
            <a:pPr lvl="0" eaLnBrk="0" fontAlgn="base" hangingPunct="0">
              <a:spcBef>
                <a:spcPct val="0"/>
              </a:spcBef>
              <a:spcAft>
                <a:spcPct val="0"/>
              </a:spcAft>
            </a:pPr>
            <a:r>
              <a:rPr lang="en-US" altLang="en-US"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G</a:t>
            </a:r>
            <a:r>
              <a:rPr lang="vi-VN" altLang="en-US" sz="2400" b="1" u="sng" dirty="0" err="1">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iải</a:t>
            </a:r>
            <a:r>
              <a:rPr lang="vi-VN" altLang="en-US"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2400" u="sng" dirty="0">
              <a:solidFill>
                <a:srgbClr val="00B0F0"/>
              </a:solidFill>
              <a:latin typeface="Times New Roman" panose="02020603050405020304" pitchFamily="18" charset="0"/>
              <a:cs typeface="Times New Roman" panose="02020603050405020304" pitchFamily="18" charset="0"/>
            </a:endParaRPr>
          </a:p>
        </p:txBody>
      </p:sp>
      <p:cxnSp>
        <p:nvCxnSpPr>
          <p:cNvPr id="12" name="Đường nối Thẳng 11"/>
          <p:cNvCxnSpPr/>
          <p:nvPr/>
        </p:nvCxnSpPr>
        <p:spPr>
          <a:xfrm>
            <a:off x="3117273" y="1653432"/>
            <a:ext cx="13854" cy="4943687"/>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109067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 calcmode="lin" valueType="num">
                                      <p:cBhvr additive="base">
                                        <p:cTn id="14"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0">
                                            <p:txEl>
                                              <p:pRg st="1" end="1"/>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10">
                                            <p:txEl>
                                              <p:pRg st="2" end="2"/>
                                            </p:txEl>
                                          </p:spTgt>
                                        </p:tgtEl>
                                        <p:attrNameLst>
                                          <p:attrName>style.visibility</p:attrName>
                                        </p:attrNameLst>
                                      </p:cBhvr>
                                      <p:to>
                                        <p:strVal val="visible"/>
                                      </p:to>
                                    </p:set>
                                    <p:anim calcmode="lin" valueType="num">
                                      <p:cBhvr additive="base">
                                        <p:cTn id="18"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 calcmode="lin" valueType="num">
                                      <p:cBhvr additive="base">
                                        <p:cTn id="22"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9">
                                            <p:txEl>
                                              <p:pRg st="0" end="0"/>
                                            </p:txEl>
                                          </p:spTgt>
                                        </p:tgtEl>
                                        <p:attrNameLst>
                                          <p:attrName>style.visibility</p:attrName>
                                        </p:attrNameLst>
                                      </p:cBhvr>
                                      <p:to>
                                        <p:strVal val="visible"/>
                                      </p:to>
                                    </p:set>
                                    <p:animEffect transition="in" filter="barn(inVertical)">
                                      <p:cBhvr>
                                        <p:cTn id="28" dur="500"/>
                                        <p:tgtEl>
                                          <p:spTgt spid="9">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9">
                                            <p:txEl>
                                              <p:pRg st="1" end="1"/>
                                            </p:txEl>
                                          </p:spTgt>
                                        </p:tgtEl>
                                        <p:attrNameLst>
                                          <p:attrName>style.visibility</p:attrName>
                                        </p:attrNameLst>
                                      </p:cBhvr>
                                      <p:to>
                                        <p:strVal val="visible"/>
                                      </p:to>
                                    </p:set>
                                    <p:animEffect transition="in" filter="fade">
                                      <p:cBhvr>
                                        <p:cTn id="33" dur="500"/>
                                        <p:tgtEl>
                                          <p:spTgt spid="9">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9">
                                            <p:txEl>
                                              <p:pRg st="2" end="2"/>
                                            </p:txEl>
                                          </p:spTgt>
                                        </p:tgtEl>
                                        <p:attrNameLst>
                                          <p:attrName>style.visibility</p:attrName>
                                        </p:attrNameLst>
                                      </p:cBhvr>
                                      <p:to>
                                        <p:strVal val="visible"/>
                                      </p:to>
                                    </p:set>
                                    <p:animEffect transition="in" filter="fade">
                                      <p:cBhvr>
                                        <p:cTn id="38" dur="500"/>
                                        <p:tgtEl>
                                          <p:spTgt spid="9">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9">
                                            <p:txEl>
                                              <p:pRg st="3" end="3"/>
                                            </p:txEl>
                                          </p:spTgt>
                                        </p:tgtEl>
                                        <p:attrNameLst>
                                          <p:attrName>style.visibility</p:attrName>
                                        </p:attrNameLst>
                                      </p:cBhvr>
                                      <p:to>
                                        <p:strVal val="visible"/>
                                      </p:to>
                                    </p:set>
                                    <p:animEffect transition="in" filter="fade">
                                      <p:cBhvr>
                                        <p:cTn id="43"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02847" y="659562"/>
            <a:ext cx="10217426" cy="1446550"/>
          </a:xfrm>
          <a:prstGeom prst="rect">
            <a:avLst/>
          </a:prstGeom>
          <a:solidFill>
            <a:schemeClr val="accent2">
              <a:lumMod val="40000"/>
              <a:lumOff val="60000"/>
            </a:schemeClr>
          </a:solidFill>
        </p:spPr>
        <p:txBody>
          <a:bodyPr wrap="square">
            <a:spAutoFit/>
          </a:bodyPr>
          <a:lstStyle/>
          <a:p>
            <a:r>
              <a:rPr lang="en-US" sz="2200" b="1" dirty="0" smtClean="0">
                <a:solidFill>
                  <a:srgbClr val="FF0000"/>
                </a:solidFill>
                <a:latin typeface="Times New Roman" panose="02020603050405020304" pitchFamily="18" charset="0"/>
                <a:cs typeface="Times New Roman" panose="02020603050405020304" pitchFamily="18" charset="0"/>
              </a:rPr>
              <a:t>8.12</a:t>
            </a:r>
            <a:r>
              <a:rPr lang="vi-VN" sz="2200" b="1" dirty="0">
                <a:solidFill>
                  <a:srgbClr val="FF0000"/>
                </a:solidFill>
                <a:latin typeface="Times New Roman" panose="02020603050405020304" pitchFamily="18" charset="0"/>
                <a:cs typeface="Times New Roman" panose="02020603050405020304" pitchFamily="18" charset="0"/>
              </a:rPr>
              <a:t>:</a:t>
            </a:r>
            <a:r>
              <a:rPr lang="vi-VN" sz="2200" dirty="0">
                <a:solidFill>
                  <a:srgbClr val="FF0000"/>
                </a:solidFill>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Người</a:t>
            </a:r>
            <a:r>
              <a:rPr lang="vi-VN" sz="2200" dirty="0">
                <a:latin typeface="Times New Roman" panose="02020603050405020304" pitchFamily="18" charset="0"/>
                <a:cs typeface="Times New Roman" panose="02020603050405020304" pitchFamily="18" charset="0"/>
              </a:rPr>
              <a:t> ta </a:t>
            </a:r>
            <a:r>
              <a:rPr lang="vi-VN" sz="2200" dirty="0" err="1">
                <a:latin typeface="Times New Roman" panose="02020603050405020304" pitchFamily="18" charset="0"/>
                <a:cs typeface="Times New Roman" panose="02020603050405020304" pitchFamily="18" charset="0"/>
              </a:rPr>
              <a:t>dùng</a:t>
            </a:r>
            <a:r>
              <a:rPr lang="vi-VN" sz="2200" dirty="0">
                <a:latin typeface="Times New Roman" panose="02020603050405020304" pitchFamily="18" charset="0"/>
                <a:cs typeface="Times New Roman" panose="02020603050405020304" pitchFamily="18" charset="0"/>
              </a:rPr>
              <a:t> dây </a:t>
            </a:r>
            <a:r>
              <a:rPr lang="vi-VN" sz="2200" dirty="0" err="1">
                <a:latin typeface="Times New Roman" panose="02020603050405020304" pitchFamily="18" charset="0"/>
                <a:cs typeface="Times New Roman" panose="02020603050405020304" pitchFamily="18" charset="0"/>
              </a:rPr>
              <a:t>Nikêlin</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một</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loại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hợp</a:t>
            </a:r>
            <a:r>
              <a:rPr lang="vi-VN" sz="2200" dirty="0">
                <a:latin typeface="Times New Roman" panose="02020603050405020304" pitchFamily="18" charset="0"/>
                <a:cs typeface="Times New Roman" panose="02020603050405020304" pitchFamily="18" charset="0"/>
              </a:rPr>
              <a:t> kim) </a:t>
            </a:r>
            <a:r>
              <a:rPr lang="vi-VN" sz="2200" dirty="0" err="1">
                <a:latin typeface="Times New Roman" panose="02020603050405020304" pitchFamily="18" charset="0"/>
                <a:cs typeface="Times New Roman" panose="02020603050405020304" pitchFamily="18" charset="0"/>
              </a:rPr>
              <a:t>làm</a:t>
            </a:r>
            <a:r>
              <a:rPr lang="vi-VN" sz="2200" dirty="0">
                <a:latin typeface="Times New Roman" panose="02020603050405020304" pitchFamily="18" charset="0"/>
                <a:cs typeface="Times New Roman" panose="02020603050405020304" pitchFamily="18" charset="0"/>
              </a:rPr>
              <a:t> dây nung cho </a:t>
            </a:r>
            <a:r>
              <a:rPr lang="vi-VN" sz="2200" dirty="0" err="1">
                <a:latin typeface="Times New Roman" panose="02020603050405020304" pitchFamily="18" charset="0"/>
                <a:cs typeface="Times New Roman" panose="02020603050405020304" pitchFamily="18" charset="0"/>
              </a:rPr>
              <a:t>một</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bếp</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điện</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Nếu</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dùng</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loại</a:t>
            </a:r>
            <a:r>
              <a:rPr lang="vi-VN" sz="2200" dirty="0">
                <a:latin typeface="Times New Roman" panose="02020603050405020304" pitchFamily="18" charset="0"/>
                <a:cs typeface="Times New Roman" panose="02020603050405020304" pitchFamily="18" charset="0"/>
              </a:rPr>
              <a:t> dây </a:t>
            </a:r>
            <a:r>
              <a:rPr lang="vi-VN" sz="2200" dirty="0" err="1">
                <a:latin typeface="Times New Roman" panose="02020603050405020304" pitchFamily="18" charset="0"/>
                <a:cs typeface="Times New Roman" panose="02020603050405020304" pitchFamily="18" charset="0"/>
              </a:rPr>
              <a:t>này</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với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đường</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kính</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tiết</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diện</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là</a:t>
            </a:r>
            <a:r>
              <a:rPr lang="vi-VN" sz="2200" dirty="0">
                <a:latin typeface="Times New Roman" panose="02020603050405020304" pitchFamily="18" charset="0"/>
                <a:cs typeface="Times New Roman" panose="02020603050405020304" pitchFamily="18" charset="0"/>
              </a:rPr>
              <a:t> 0,6mm </a:t>
            </a:r>
            <a:r>
              <a:rPr lang="vi-VN" sz="2200" dirty="0" err="1">
                <a:latin typeface="Times New Roman" panose="02020603050405020304" pitchFamily="18" charset="0"/>
                <a:cs typeface="Times New Roman" panose="02020603050405020304" pitchFamily="18" charset="0"/>
              </a:rPr>
              <a:t>thì</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cần</a:t>
            </a:r>
            <a:r>
              <a:rPr lang="vi-VN" sz="2200" dirty="0">
                <a:latin typeface="Times New Roman" panose="02020603050405020304" pitchFamily="18" charset="0"/>
                <a:cs typeface="Times New Roman" panose="02020603050405020304" pitchFamily="18" charset="0"/>
              </a:rPr>
              <a:t> dây </a:t>
            </a:r>
            <a:r>
              <a:rPr lang="vi-VN" sz="2200" dirty="0" err="1">
                <a:latin typeface="Times New Roman" panose="02020603050405020304" pitchFamily="18" charset="0"/>
                <a:cs typeface="Times New Roman" panose="02020603050405020304" pitchFamily="18" charset="0"/>
              </a:rPr>
              <a:t>có</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chiều</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dài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là</a:t>
            </a:r>
            <a:r>
              <a:rPr lang="vi-VN" sz="2200" dirty="0">
                <a:latin typeface="Times New Roman" panose="02020603050405020304" pitchFamily="18" charset="0"/>
                <a:cs typeface="Times New Roman" panose="02020603050405020304" pitchFamily="18" charset="0"/>
              </a:rPr>
              <a:t> 2,88m. </a:t>
            </a:r>
            <a:r>
              <a:rPr lang="vi-VN" sz="2200" dirty="0" err="1">
                <a:latin typeface="Times New Roman" panose="02020603050405020304" pitchFamily="18" charset="0"/>
                <a:cs typeface="Times New Roman" panose="02020603050405020304" pitchFamily="18" charset="0"/>
              </a:rPr>
              <a:t>Hỏi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nếu</a:t>
            </a:r>
            <a:r>
              <a:rPr lang="vi-VN" sz="2200" dirty="0">
                <a:latin typeface="Times New Roman" panose="02020603050405020304" pitchFamily="18" charset="0"/>
                <a:cs typeface="Times New Roman" panose="02020603050405020304" pitchFamily="18" charset="0"/>
              </a:rPr>
              <a:t> không thay </a:t>
            </a:r>
            <a:r>
              <a:rPr lang="vi-VN" sz="2200" dirty="0" err="1">
                <a:latin typeface="Times New Roman" panose="02020603050405020304" pitchFamily="18" charset="0"/>
                <a:cs typeface="Times New Roman" panose="02020603050405020304" pitchFamily="18" charset="0"/>
              </a:rPr>
              <a:t>đổi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điện</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trở</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của</a:t>
            </a:r>
            <a:r>
              <a:rPr lang="vi-VN" sz="2200" dirty="0">
                <a:latin typeface="Times New Roman" panose="02020603050405020304" pitchFamily="18" charset="0"/>
                <a:cs typeface="Times New Roman" panose="02020603050405020304" pitchFamily="18" charset="0"/>
              </a:rPr>
              <a:t> dây nung, nhưng </a:t>
            </a:r>
            <a:r>
              <a:rPr lang="vi-VN" sz="2200" dirty="0" err="1">
                <a:latin typeface="Times New Roman" panose="02020603050405020304" pitchFamily="18" charset="0"/>
                <a:cs typeface="Times New Roman" panose="02020603050405020304" pitchFamily="18" charset="0"/>
              </a:rPr>
              <a:t>dùng</a:t>
            </a:r>
            <a:r>
              <a:rPr lang="vi-VN" sz="2200" dirty="0">
                <a:latin typeface="Times New Roman" panose="02020603050405020304" pitchFamily="18" charset="0"/>
                <a:cs typeface="Times New Roman" panose="02020603050405020304" pitchFamily="18" charset="0"/>
              </a:rPr>
              <a:t> dây </a:t>
            </a:r>
            <a:r>
              <a:rPr lang="vi-VN" sz="2200" dirty="0" err="1">
                <a:latin typeface="Times New Roman" panose="02020603050405020304" pitchFamily="18" charset="0"/>
                <a:cs typeface="Times New Roman" panose="02020603050405020304" pitchFamily="18" charset="0"/>
              </a:rPr>
              <a:t>loại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này</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với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đường</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kính</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tiết</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diện</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là</a:t>
            </a:r>
            <a:r>
              <a:rPr lang="vi-VN" sz="2200" dirty="0">
                <a:latin typeface="Times New Roman" panose="02020603050405020304" pitchFamily="18" charset="0"/>
                <a:cs typeface="Times New Roman" panose="02020603050405020304" pitchFamily="18" charset="0"/>
              </a:rPr>
              <a:t> 0,4mm </a:t>
            </a:r>
            <a:r>
              <a:rPr lang="vi-VN" sz="2200" dirty="0" err="1">
                <a:latin typeface="Times New Roman" panose="02020603050405020304" pitchFamily="18" charset="0"/>
                <a:cs typeface="Times New Roman" panose="02020603050405020304" pitchFamily="18" charset="0"/>
              </a:rPr>
              <a:t>thì</a:t>
            </a:r>
            <a:r>
              <a:rPr lang="vi-VN" sz="2200" dirty="0">
                <a:latin typeface="Times New Roman" panose="02020603050405020304" pitchFamily="18" charset="0"/>
                <a:cs typeface="Times New Roman" panose="02020603050405020304" pitchFamily="18" charset="0"/>
              </a:rPr>
              <a:t> dây </a:t>
            </a:r>
            <a:r>
              <a:rPr lang="vi-VN" sz="2200" dirty="0" err="1">
                <a:latin typeface="Times New Roman" panose="02020603050405020304" pitchFamily="18" charset="0"/>
                <a:cs typeface="Times New Roman" panose="02020603050405020304" pitchFamily="18" charset="0"/>
              </a:rPr>
              <a:t>phải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có</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chiều</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dài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là</a:t>
            </a:r>
            <a:r>
              <a:rPr lang="vi-VN" sz="2200" dirty="0">
                <a:latin typeface="Times New Roman" panose="02020603050405020304" pitchFamily="18" charset="0"/>
                <a:cs typeface="Times New Roman" panose="02020603050405020304" pitchFamily="18" charset="0"/>
              </a:rPr>
              <a:t> bao nhiêu?</a:t>
            </a:r>
            <a:endParaRPr lang="en-US" sz="2200" dirty="0">
              <a:latin typeface="Times New Roman" panose="02020603050405020304" pitchFamily="18" charset="0"/>
              <a:cs typeface="Times New Roman" panose="02020603050405020304" pitchFamily="18" charset="0"/>
            </a:endParaRPr>
          </a:p>
        </p:txBody>
      </p:sp>
      <p:sp>
        <p:nvSpPr>
          <p:cNvPr id="16" name="Nút Hành động: Kết thúc 15">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200">
              <a:latin typeface="Times New Roman" panose="02020603050405020304" pitchFamily="18" charset="0"/>
              <a:cs typeface="Times New Roman" panose="02020603050405020304" pitchFamily="18" charset="0"/>
            </a:endParaRPr>
          </a:p>
        </p:txBody>
      </p:sp>
      <p:sp>
        <p:nvSpPr>
          <p:cNvPr id="18" name="Hình chữ nhật 17"/>
          <p:cNvSpPr/>
          <p:nvPr/>
        </p:nvSpPr>
        <p:spPr>
          <a:xfrm>
            <a:off x="1137841" y="3844348"/>
            <a:ext cx="10177822" cy="430887"/>
          </a:xfrm>
          <a:prstGeom prst="rect">
            <a:avLst/>
          </a:prstGeom>
        </p:spPr>
        <p:txBody>
          <a:bodyPr wrap="square">
            <a:spAutoFit/>
          </a:bodyPr>
          <a:lstStyle/>
          <a:p>
            <a:pPr algn="just"/>
            <a:r>
              <a:rPr lang="vi-VN" sz="2200" b="1" dirty="0" err="1" smtClean="0">
                <a:solidFill>
                  <a:srgbClr val="00B050"/>
                </a:solidFill>
                <a:latin typeface="Times New Roman" panose="02020603050405020304" pitchFamily="18" charset="0"/>
                <a:cs typeface="Times New Roman" panose="02020603050405020304" pitchFamily="18" charset="0"/>
              </a:rPr>
              <a:t>Vì</a:t>
            </a:r>
            <a:r>
              <a:rPr lang="vi-VN"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1 </a:t>
            </a:r>
            <a:r>
              <a:rPr lang="en-US" sz="2200" b="1" dirty="0" err="1" smtClean="0">
                <a:solidFill>
                  <a:srgbClr val="00B050"/>
                </a:solidFill>
                <a:latin typeface="Times New Roman" panose="02020603050405020304" pitchFamily="18" charset="0"/>
                <a:cs typeface="Times New Roman" panose="02020603050405020304" pitchFamily="18" charset="0"/>
              </a:rPr>
              <a:t>và</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3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a:solidFill>
                  <a:srgbClr val="00B050"/>
                </a:solidFill>
                <a:latin typeface="Times New Roman" panose="02020603050405020304" pitchFamily="18" charset="0"/>
                <a:cs typeface="Times New Roman" panose="02020603050405020304" pitchFamily="18" charset="0"/>
              </a:rPr>
              <a:t>dây</a:t>
            </a:r>
            <a:r>
              <a:rPr lang="en-US" sz="2200" b="1" dirty="0">
                <a:solidFill>
                  <a:srgbClr val="00B050"/>
                </a:solidFill>
                <a:latin typeface="Times New Roman" panose="02020603050405020304" pitchFamily="18" charset="0"/>
                <a:cs typeface="Times New Roman" panose="02020603050405020304" pitchFamily="18" charset="0"/>
              </a:rPr>
              <a:t> </a:t>
            </a:r>
            <a:r>
              <a:rPr lang="vi-VN" sz="2200" b="1" dirty="0" err="1">
                <a:solidFill>
                  <a:srgbClr val="00B050"/>
                </a:solidFill>
                <a:latin typeface="Times New Roman" panose="02020603050405020304" pitchFamily="18" charset="0"/>
                <a:cs typeface="Times New Roman" panose="02020603050405020304" pitchFamily="18" charset="0"/>
              </a:rPr>
              <a:t>Nikêlin</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chiều</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dài</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nên</a:t>
            </a:r>
            <a:r>
              <a:rPr lang="en-US" sz="2200" b="1" dirty="0" smtClean="0">
                <a:solidFill>
                  <a:srgbClr val="00B050"/>
                </a:solidFill>
                <a:latin typeface="Times New Roman" panose="02020603050405020304" pitchFamily="18" charset="0"/>
                <a:cs typeface="Times New Roman" panose="02020603050405020304" pitchFamily="18" charset="0"/>
              </a:rPr>
              <a:t> ta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a:t>
            </a:r>
            <a:endParaRPr lang="en-US" sz="2200" b="1" dirty="0">
              <a:solidFill>
                <a:srgbClr val="00B050"/>
              </a:solidFill>
              <a:latin typeface="Times New Roman" panose="02020603050405020304" pitchFamily="18" charset="0"/>
              <a:cs typeface="Times New Roman" panose="02020603050405020304" pitchFamily="18" charset="0"/>
            </a:endParaRPr>
          </a:p>
        </p:txBody>
      </p:sp>
      <p:sp>
        <p:nvSpPr>
          <p:cNvPr id="20" name="Hình chữ nhật 19"/>
          <p:cNvSpPr/>
          <p:nvPr/>
        </p:nvSpPr>
        <p:spPr>
          <a:xfrm>
            <a:off x="1032489" y="3308087"/>
            <a:ext cx="797013" cy="430887"/>
          </a:xfrm>
          <a:prstGeom prst="rect">
            <a:avLst/>
          </a:prstGeom>
        </p:spPr>
        <p:txBody>
          <a:bodyPr wrap="none">
            <a:spAutoFit/>
          </a:bodyPr>
          <a:lstStyle/>
          <a:p>
            <a:r>
              <a:rPr lang="en-US" sz="2200" b="1" u="sng" dirty="0" smtClean="0">
                <a:solidFill>
                  <a:srgbClr val="008000"/>
                </a:solidFill>
                <a:latin typeface="Times New Roman" panose="02020603050405020304" pitchFamily="18" charset="0"/>
                <a:cs typeface="Times New Roman" panose="02020603050405020304" pitchFamily="18" charset="0"/>
              </a:rPr>
              <a:t>G</a:t>
            </a:r>
            <a:r>
              <a:rPr lang="vi-VN" sz="2200" b="1" u="sng" dirty="0" err="1" smtClean="0">
                <a:solidFill>
                  <a:srgbClr val="008000"/>
                </a:solidFill>
                <a:latin typeface="Times New Roman" panose="02020603050405020304" pitchFamily="18" charset="0"/>
                <a:cs typeface="Times New Roman" panose="02020603050405020304" pitchFamily="18" charset="0"/>
              </a:rPr>
              <a:t>iải</a:t>
            </a:r>
            <a:r>
              <a:rPr lang="vi-VN" sz="2200" b="1" u="sng" dirty="0">
                <a:solidFill>
                  <a:srgbClr val="008000"/>
                </a:solidFill>
                <a:latin typeface="Times New Roman" panose="02020603050405020304" pitchFamily="18" charset="0"/>
                <a:cs typeface="Times New Roman" panose="02020603050405020304" pitchFamily="18" charset="0"/>
              </a:rPr>
              <a:t>:</a:t>
            </a:r>
            <a:endParaRPr lang="vi-VN" sz="2200" u="sng" dirty="0">
              <a:latin typeface="Times New Roman" panose="02020603050405020304" pitchFamily="18" charset="0"/>
              <a:cs typeface="Times New Roman" panose="02020603050405020304" pitchFamily="18" charset="0"/>
            </a:endParaRPr>
          </a:p>
        </p:txBody>
      </p:sp>
      <p:sp>
        <p:nvSpPr>
          <p:cNvPr id="22" name="Hình chữ nhật 21"/>
          <p:cNvSpPr/>
          <p:nvPr/>
        </p:nvSpPr>
        <p:spPr>
          <a:xfrm>
            <a:off x="1149725" y="2039632"/>
            <a:ext cx="1244251" cy="430887"/>
          </a:xfrm>
          <a:prstGeom prst="rect">
            <a:avLst/>
          </a:prstGeom>
        </p:spPr>
        <p:txBody>
          <a:bodyPr wrap="none">
            <a:spAutoFit/>
          </a:bodyPr>
          <a:lstStyle/>
          <a:p>
            <a:r>
              <a:rPr lang="en-US" sz="2200" b="1" u="sng" dirty="0" err="1" smtClean="0">
                <a:solidFill>
                  <a:srgbClr val="008000"/>
                </a:solidFill>
                <a:latin typeface="Times New Roman" panose="02020603050405020304" pitchFamily="18" charset="0"/>
                <a:cs typeface="Times New Roman" panose="02020603050405020304" pitchFamily="18" charset="0"/>
              </a:rPr>
              <a:t>Tóm</a:t>
            </a:r>
            <a:r>
              <a:rPr lang="en-US" sz="2200" b="1" u="sng" dirty="0" smtClean="0">
                <a:solidFill>
                  <a:srgbClr val="008000"/>
                </a:solidFill>
                <a:latin typeface="Times New Roman" panose="02020603050405020304" pitchFamily="18" charset="0"/>
                <a:cs typeface="Times New Roman" panose="02020603050405020304" pitchFamily="18" charset="0"/>
              </a:rPr>
              <a:t> </a:t>
            </a:r>
            <a:r>
              <a:rPr lang="en-US" sz="2200" b="1" u="sng" dirty="0" err="1" smtClean="0">
                <a:solidFill>
                  <a:srgbClr val="008000"/>
                </a:solidFill>
                <a:latin typeface="Times New Roman" panose="02020603050405020304" pitchFamily="18" charset="0"/>
                <a:cs typeface="Times New Roman" panose="02020603050405020304" pitchFamily="18" charset="0"/>
              </a:rPr>
              <a:t>tắt</a:t>
            </a:r>
            <a:r>
              <a:rPr lang="vi-VN" sz="2200" b="1" u="sng" dirty="0" smtClean="0">
                <a:solidFill>
                  <a:srgbClr val="008000"/>
                </a:solidFill>
                <a:latin typeface="Times New Roman" panose="02020603050405020304" pitchFamily="18" charset="0"/>
                <a:cs typeface="Times New Roman" panose="02020603050405020304" pitchFamily="18" charset="0"/>
              </a:rPr>
              <a:t>:</a:t>
            </a:r>
            <a:endParaRPr lang="vi-VN" sz="2200" u="sng"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3" name="Hình chữ nhật 22"/>
              <p:cNvSpPr/>
              <p:nvPr/>
            </p:nvSpPr>
            <p:spPr>
              <a:xfrm>
                <a:off x="1285832" y="5350826"/>
                <a:ext cx="1643269" cy="628249"/>
              </a:xfrm>
              <a:prstGeom prst="rect">
                <a:avLst/>
              </a:prstGeom>
            </p:spPr>
            <p:txBody>
              <a:bodyPr wrap="square">
                <a:spAutoFit/>
              </a:bodyPr>
              <a:lstStyle/>
              <a:p>
                <a:pPr algn="just"/>
                <a14:m>
                  <m:oMath xmlns:m="http://schemas.openxmlformats.org/officeDocument/2006/math">
                    <m:f>
                      <m:fPr>
                        <m:ctrlPr>
                          <a:rPr lang="en-US" sz="2200" b="1" i="1" smtClean="0">
                            <a:solidFill>
                              <a:srgbClr val="FF0000"/>
                            </a:solidFill>
                            <a:latin typeface="Cambria Math" panose="02040503050406030204" pitchFamily="18" charset="0"/>
                            <a:cs typeface="Times New Roman" panose="02020603050405020304" pitchFamily="18" charset="0"/>
                          </a:rPr>
                        </m:ctrlPr>
                      </m:fPr>
                      <m:num>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2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200" b="1" i="1">
                            <a:solidFill>
                              <a:srgbClr val="FF0000"/>
                            </a:solidFill>
                            <a:latin typeface="Cambria Math" panose="02040503050406030204" pitchFamily="18" charset="0"/>
                            <a:cs typeface="Times New Roman" panose="02020603050405020304" pitchFamily="18" charset="0"/>
                          </a:rPr>
                        </m:ctrlPr>
                      </m:fPr>
                      <m:num>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𝒍</m:t>
                            </m:r>
                          </m:e>
                          <m:sub>
                            <m:r>
                              <a:rPr lang="en-US" sz="2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𝒍</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2200" b="1" dirty="0" smtClean="0">
                    <a:solidFill>
                      <a:srgbClr val="FF0000"/>
                    </a:solidFill>
                    <a:latin typeface="Times New Roman" panose="02020603050405020304" pitchFamily="18" charset="0"/>
                    <a:cs typeface="Times New Roman" panose="02020603050405020304" pitchFamily="18" charset="0"/>
                  </a:rPr>
                  <a:t> </a:t>
                </a:r>
                <a:endParaRPr lang="en-US" sz="2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23" name="Hình chữ nhật 22"/>
              <p:cNvSpPr>
                <a:spLocks noRot="1" noChangeAspect="1" noMove="1" noResize="1" noEditPoints="1" noAdjustHandles="1" noChangeArrowheads="1" noChangeShapeType="1" noTextEdit="1"/>
              </p:cNvSpPr>
              <p:nvPr/>
            </p:nvSpPr>
            <p:spPr>
              <a:xfrm>
                <a:off x="1285832" y="5350826"/>
                <a:ext cx="1643269" cy="628249"/>
              </a:xfrm>
              <a:prstGeom prst="rect">
                <a:avLst/>
              </a:prstGeom>
              <a:blipFill rotWithShape="0">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4" name="Hình chữ nhật 23"/>
              <p:cNvSpPr/>
              <p:nvPr/>
            </p:nvSpPr>
            <p:spPr>
              <a:xfrm>
                <a:off x="3047558" y="4226244"/>
                <a:ext cx="1584536" cy="673774"/>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200" b="1" i="1" smtClean="0">
                            <a:solidFill>
                              <a:srgbClr val="00B050"/>
                            </a:solidFill>
                            <a:latin typeface="Cambria Math" panose="02040503050406030204" pitchFamily="18" charset="0"/>
                            <a:cs typeface="Times New Roman" panose="02020603050405020304" pitchFamily="18" charset="0"/>
                          </a:rPr>
                        </m:ctrlPr>
                      </m:fPr>
                      <m:num>
                        <m:r>
                          <a:rPr lang="en-US" sz="2200" b="1" i="1" smtClean="0">
                            <a:solidFill>
                              <a:srgbClr val="00B050"/>
                            </a:solidFill>
                            <a:latin typeface="Cambria Math" panose="02040503050406030204" pitchFamily="18" charset="0"/>
                            <a:cs typeface="Times New Roman" panose="02020603050405020304" pitchFamily="18" charset="0"/>
                          </a:rPr>
                          <m:t>𝑹</m:t>
                        </m:r>
                      </m:num>
                      <m:den>
                        <m:sSub>
                          <m:sSubPr>
                            <m:ctrlPr>
                              <a:rPr lang="en-US" sz="2200" b="1" i="1" smtClean="0">
                                <a:solidFill>
                                  <a:srgbClr val="00B050"/>
                                </a:solidFill>
                                <a:latin typeface="Cambria Math" panose="02040503050406030204" pitchFamily="18" charset="0"/>
                                <a:cs typeface="Times New Roman" panose="02020603050405020304" pitchFamily="18" charset="0"/>
                              </a:rPr>
                            </m:ctrlPr>
                          </m:sSubPr>
                          <m:e>
                            <m:r>
                              <a:rPr lang="en-US" sz="2200" b="1" i="1" smtClean="0">
                                <a:solidFill>
                                  <a:srgbClr val="00B050"/>
                                </a:solidFill>
                                <a:latin typeface="Cambria Math" panose="02040503050406030204" pitchFamily="18" charset="0"/>
                                <a:cs typeface="Times New Roman" panose="02020603050405020304" pitchFamily="18" charset="0"/>
                              </a:rPr>
                              <m:t>𝑹</m:t>
                            </m:r>
                          </m:e>
                          <m:sub>
                            <m:r>
                              <a:rPr lang="en-US" sz="2200" b="1" i="1" smtClean="0">
                                <a:solidFill>
                                  <a:srgbClr val="00B050"/>
                                </a:solidFill>
                                <a:latin typeface="Cambria Math" panose="02040503050406030204" pitchFamily="18" charset="0"/>
                                <a:cs typeface="Times New Roman" panose="02020603050405020304" pitchFamily="18" charset="0"/>
                              </a:rPr>
                              <m:t>𝟑</m:t>
                            </m:r>
                          </m:sub>
                        </m:sSub>
                      </m:den>
                    </m:f>
                    <m:r>
                      <m:rPr>
                        <m:nor/>
                      </m:rPr>
                      <a:rPr lang="en-US" sz="2200" b="1" dirty="0">
                        <a:solidFill>
                          <a:srgbClr val="00B050"/>
                        </a:solidFill>
                        <a:latin typeface="Times New Roman" panose="02020603050405020304" pitchFamily="18" charset="0"/>
                        <a:cs typeface="Times New Roman" panose="02020603050405020304" pitchFamily="18" charset="0"/>
                      </a:rPr>
                      <m:t> = </m:t>
                    </m:r>
                    <m:f>
                      <m:fPr>
                        <m:ctrlPr>
                          <a:rPr lang="en-US" sz="2200" b="1" i="1">
                            <a:solidFill>
                              <a:srgbClr val="00B050"/>
                            </a:solidFill>
                            <a:latin typeface="Cambria Math" panose="02040503050406030204" pitchFamily="18" charset="0"/>
                            <a:cs typeface="Times New Roman" panose="02020603050405020304" pitchFamily="18" charset="0"/>
                          </a:rPr>
                        </m:ctrlPr>
                      </m:fPr>
                      <m:num>
                        <m:sSup>
                          <m:sSupPr>
                            <m:ctrlPr>
                              <a:rPr lang="en-US" sz="2200" b="1" i="1" smtClean="0">
                                <a:solidFill>
                                  <a:srgbClr val="00B050"/>
                                </a:solidFill>
                                <a:latin typeface="Cambria Math" panose="02040503050406030204" pitchFamily="18" charset="0"/>
                                <a:cs typeface="Times New Roman" panose="02020603050405020304" pitchFamily="18" charset="0"/>
                              </a:rPr>
                            </m:ctrlPr>
                          </m:sSupPr>
                          <m:e>
                            <m:r>
                              <a:rPr lang="en-US" sz="2200" b="1" i="1" smtClean="0">
                                <a:solidFill>
                                  <a:srgbClr val="00B050"/>
                                </a:solidFill>
                                <a:latin typeface="Cambria Math" panose="02040503050406030204" pitchFamily="18" charset="0"/>
                                <a:cs typeface="Times New Roman" panose="02020603050405020304" pitchFamily="18" charset="0"/>
                              </a:rPr>
                              <m:t>𝟎</m:t>
                            </m:r>
                            <m:r>
                              <a:rPr lang="en-US" sz="2200" b="1" i="1" smtClean="0">
                                <a:solidFill>
                                  <a:srgbClr val="00B050"/>
                                </a:solidFill>
                                <a:latin typeface="Cambria Math" panose="02040503050406030204" pitchFamily="18" charset="0"/>
                                <a:cs typeface="Times New Roman" panose="02020603050405020304" pitchFamily="18" charset="0"/>
                              </a:rPr>
                              <m:t>,</m:t>
                            </m:r>
                            <m:r>
                              <a:rPr lang="en-US" sz="2200" b="1" i="1" smtClean="0">
                                <a:solidFill>
                                  <a:srgbClr val="00B050"/>
                                </a:solidFill>
                                <a:latin typeface="Cambria Math" panose="02040503050406030204" pitchFamily="18" charset="0"/>
                                <a:cs typeface="Times New Roman" panose="02020603050405020304" pitchFamily="18" charset="0"/>
                              </a:rPr>
                              <m:t>𝟒</m:t>
                            </m:r>
                          </m:e>
                          <m:sup>
                            <m:r>
                              <a:rPr lang="en-US" sz="2200" b="1" i="1" smtClean="0">
                                <a:solidFill>
                                  <a:srgbClr val="00B050"/>
                                </a:solidFill>
                                <a:latin typeface="Cambria Math" panose="02040503050406030204" pitchFamily="18" charset="0"/>
                                <a:cs typeface="Times New Roman" panose="02020603050405020304" pitchFamily="18" charset="0"/>
                              </a:rPr>
                              <m:t>𝟐</m:t>
                            </m:r>
                          </m:sup>
                        </m:sSup>
                      </m:num>
                      <m:den>
                        <m:sSup>
                          <m:sSupPr>
                            <m:ctrlPr>
                              <a:rPr lang="en-US" sz="2200" b="1" i="1" smtClean="0">
                                <a:solidFill>
                                  <a:srgbClr val="00B050"/>
                                </a:solidFill>
                                <a:latin typeface="Cambria Math" panose="02040503050406030204" pitchFamily="18" charset="0"/>
                                <a:cs typeface="Times New Roman" panose="02020603050405020304" pitchFamily="18" charset="0"/>
                              </a:rPr>
                            </m:ctrlPr>
                          </m:sSupPr>
                          <m:e>
                            <m:r>
                              <a:rPr lang="en-US" sz="2200" b="1" i="1" smtClean="0">
                                <a:solidFill>
                                  <a:srgbClr val="00B050"/>
                                </a:solidFill>
                                <a:latin typeface="Cambria Math" panose="02040503050406030204" pitchFamily="18" charset="0"/>
                                <a:cs typeface="Times New Roman" panose="02020603050405020304" pitchFamily="18" charset="0"/>
                              </a:rPr>
                              <m:t>𝟎</m:t>
                            </m:r>
                            <m:r>
                              <a:rPr lang="en-US" sz="2200" b="1" i="1" smtClean="0">
                                <a:solidFill>
                                  <a:srgbClr val="00B050"/>
                                </a:solidFill>
                                <a:latin typeface="Cambria Math" panose="02040503050406030204" pitchFamily="18" charset="0"/>
                                <a:cs typeface="Times New Roman" panose="02020603050405020304" pitchFamily="18" charset="0"/>
                              </a:rPr>
                              <m:t>,</m:t>
                            </m:r>
                            <m:r>
                              <a:rPr lang="en-US" sz="2200" b="1" i="1" smtClean="0">
                                <a:solidFill>
                                  <a:srgbClr val="00B050"/>
                                </a:solidFill>
                                <a:latin typeface="Cambria Math" panose="02040503050406030204" pitchFamily="18" charset="0"/>
                                <a:cs typeface="Times New Roman" panose="02020603050405020304" pitchFamily="18" charset="0"/>
                              </a:rPr>
                              <m:t>𝟔</m:t>
                            </m:r>
                          </m:e>
                          <m:sup>
                            <m:r>
                              <a:rPr lang="en-US" sz="2200" b="1" i="1" smtClean="0">
                                <a:solidFill>
                                  <a:srgbClr val="00B050"/>
                                </a:solidFill>
                                <a:latin typeface="Cambria Math" panose="02040503050406030204" pitchFamily="18" charset="0"/>
                                <a:cs typeface="Times New Roman" panose="02020603050405020304" pitchFamily="18" charset="0"/>
                              </a:rPr>
                              <m:t>𝟐</m:t>
                            </m:r>
                          </m:sup>
                        </m:sSup>
                      </m:den>
                    </m:f>
                  </m:oMath>
                </a14:m>
                <a:endParaRPr lang="vi-VN" sz="22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24" name="Hình chữ nhật 23"/>
              <p:cNvSpPr>
                <a:spLocks noRot="1" noChangeAspect="1" noMove="1" noResize="1" noEditPoints="1" noAdjustHandles="1" noChangeArrowheads="1" noChangeShapeType="1" noTextEdit="1"/>
              </p:cNvSpPr>
              <p:nvPr/>
            </p:nvSpPr>
            <p:spPr>
              <a:xfrm>
                <a:off x="3047558" y="4226244"/>
                <a:ext cx="1584536" cy="673774"/>
              </a:xfrm>
              <a:prstGeom prst="rect">
                <a:avLst/>
              </a:prstGeom>
              <a:blipFill rotWithShape="0">
                <a:blip r:embed="rId4"/>
                <a:stretch>
                  <a:fillRect l="-5000"/>
                </a:stretch>
              </a:blipFill>
            </p:spPr>
            <p:txBody>
              <a:bodyPr/>
              <a:lstStyle/>
              <a:p>
                <a:r>
                  <a:rPr lang="vi-VN">
                    <a:noFill/>
                  </a:rPr>
                  <a:t> </a:t>
                </a:r>
              </a:p>
            </p:txBody>
          </p:sp>
        </mc:Fallback>
      </mc:AlternateContent>
      <p:sp>
        <p:nvSpPr>
          <p:cNvPr id="25" name="Hình chữ nhật 24"/>
          <p:cNvSpPr/>
          <p:nvPr/>
        </p:nvSpPr>
        <p:spPr>
          <a:xfrm>
            <a:off x="4815537" y="4347712"/>
            <a:ext cx="2116285" cy="430887"/>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R</a:t>
            </a:r>
            <a:r>
              <a:rPr lang="en-US" sz="2200" b="1" baseline="-25000" dirty="0" smtClean="0">
                <a:solidFill>
                  <a:srgbClr val="00B050"/>
                </a:solidFill>
                <a:latin typeface="Times New Roman" panose="02020603050405020304" pitchFamily="18" charset="0"/>
                <a:cs typeface="Times New Roman" panose="02020603050405020304" pitchFamily="18" charset="0"/>
              </a:rPr>
              <a:t>3</a:t>
            </a:r>
            <a:r>
              <a:rPr lang="en-US" sz="2200" b="1" dirty="0" smtClean="0">
                <a:solidFill>
                  <a:srgbClr val="00B050"/>
                </a:solidFill>
                <a:latin typeface="Times New Roman" panose="02020603050405020304" pitchFamily="18" charset="0"/>
                <a:cs typeface="Times New Roman" panose="02020603050405020304" pitchFamily="18" charset="0"/>
              </a:rPr>
              <a:t>= 9R/4 (</a:t>
            </a:r>
            <a:r>
              <a:rPr lang="el-GR" sz="2200" b="1" dirty="0" smtClean="0">
                <a:solidFill>
                  <a:srgbClr val="00B050"/>
                </a:solidFill>
                <a:latin typeface="Times New Roman" panose="02020603050405020304" pitchFamily="18" charset="0"/>
                <a:cs typeface="Times New Roman" panose="02020603050405020304" pitchFamily="18" charset="0"/>
              </a:rPr>
              <a:t>Ω</a:t>
            </a:r>
            <a:r>
              <a:rPr lang="en-US" sz="2200" b="1" dirty="0" smtClean="0">
                <a:solidFill>
                  <a:srgbClr val="00B050"/>
                </a:solidFill>
                <a:latin typeface="Times New Roman" panose="02020603050405020304" pitchFamily="18" charset="0"/>
                <a:cs typeface="Times New Roman" panose="02020603050405020304" pitchFamily="18" charset="0"/>
              </a:rPr>
              <a:t>)</a:t>
            </a:r>
            <a:endParaRPr lang="vi-VN" sz="2200" b="1" dirty="0">
              <a:solidFill>
                <a:srgbClr val="00B050"/>
              </a:solidFill>
              <a:latin typeface="Times New Roman" panose="02020603050405020304" pitchFamily="18" charset="0"/>
              <a:cs typeface="Times New Roman" panose="02020603050405020304" pitchFamily="18" charset="0"/>
            </a:endParaRPr>
          </a:p>
        </p:txBody>
      </p:sp>
      <p:graphicFrame>
        <p:nvGraphicFramePr>
          <p:cNvPr id="26" name="Bảng 25"/>
          <p:cNvGraphicFramePr>
            <a:graphicFrameLocks noGrp="1"/>
          </p:cNvGraphicFramePr>
          <p:nvPr>
            <p:extLst>
              <p:ext uri="{D42A27DB-BD31-4B8C-83A1-F6EECF244321}">
                <p14:modId xmlns:p14="http://schemas.microsoft.com/office/powerpoint/2010/main" val="4276290132"/>
              </p:ext>
            </p:extLst>
          </p:nvPr>
        </p:nvGraphicFramePr>
        <p:xfrm>
          <a:off x="1125254" y="2478429"/>
          <a:ext cx="9993128" cy="788466"/>
        </p:xfrm>
        <a:graphic>
          <a:graphicData uri="http://schemas.openxmlformats.org/drawingml/2006/table">
            <a:tbl>
              <a:tblPr firstRow="1" bandRow="1">
                <a:tableStyleId>{5C22544A-7EE6-4342-B048-85BDC9FD1C3A}</a:tableStyleId>
              </a:tblPr>
              <a:tblGrid>
                <a:gridCol w="2498282">
                  <a:extLst>
                    <a:ext uri="{9D8B030D-6E8A-4147-A177-3AD203B41FA5}">
                      <a16:colId xmlns:a16="http://schemas.microsoft.com/office/drawing/2014/main" val="20000"/>
                    </a:ext>
                  </a:extLst>
                </a:gridCol>
                <a:gridCol w="2498282">
                  <a:extLst>
                    <a:ext uri="{9D8B030D-6E8A-4147-A177-3AD203B41FA5}">
                      <a16:colId xmlns:a16="http://schemas.microsoft.com/office/drawing/2014/main" val="20001"/>
                    </a:ext>
                  </a:extLst>
                </a:gridCol>
                <a:gridCol w="2498282">
                  <a:extLst>
                    <a:ext uri="{9D8B030D-6E8A-4147-A177-3AD203B41FA5}">
                      <a16:colId xmlns:a16="http://schemas.microsoft.com/office/drawing/2014/main" val="20002"/>
                    </a:ext>
                  </a:extLst>
                </a:gridCol>
                <a:gridCol w="2498282">
                  <a:extLst>
                    <a:ext uri="{9D8B030D-6E8A-4147-A177-3AD203B41FA5}">
                      <a16:colId xmlns:a16="http://schemas.microsoft.com/office/drawing/2014/main" val="20003"/>
                    </a:ext>
                  </a:extLst>
                </a:gridCol>
              </a:tblGrid>
              <a:tr h="394233">
                <a:tc>
                  <a:txBody>
                    <a:bodyPr/>
                    <a:lstStyle/>
                    <a:p>
                      <a:endParaRPr lang="vi-VN" dirty="0"/>
                    </a:p>
                  </a:txBody>
                  <a:tcPr/>
                </a:tc>
                <a:tc>
                  <a:txBody>
                    <a:bodyPr/>
                    <a:lstStyle/>
                    <a:p>
                      <a:endParaRPr lang="vi-VN" dirty="0"/>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0"/>
                  </a:ext>
                </a:extLst>
              </a:tr>
              <a:tr h="394233">
                <a:tc>
                  <a:txBody>
                    <a:bodyPr/>
                    <a:lstStyle/>
                    <a:p>
                      <a:endParaRPr lang="vi-VN" dirty="0"/>
                    </a:p>
                  </a:txBody>
                  <a:tcPr/>
                </a:tc>
                <a:tc>
                  <a:txBody>
                    <a:bodyPr/>
                    <a:lstStyle/>
                    <a:p>
                      <a:endParaRPr lang="vi-VN"/>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1"/>
                  </a:ext>
                </a:extLst>
              </a:tr>
            </a:tbl>
          </a:graphicData>
        </a:graphic>
      </p:graphicFrame>
      <p:sp>
        <p:nvSpPr>
          <p:cNvPr id="27" name="Hình chữ nhật 26"/>
          <p:cNvSpPr/>
          <p:nvPr/>
        </p:nvSpPr>
        <p:spPr>
          <a:xfrm>
            <a:off x="1250502" y="2463793"/>
            <a:ext cx="1790875"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dây </a:t>
            </a:r>
            <a:r>
              <a:rPr lang="vi-VN" sz="2200" dirty="0" err="1">
                <a:latin typeface="Times New Roman" panose="02020603050405020304" pitchFamily="18" charset="0"/>
                <a:cs typeface="Times New Roman" panose="02020603050405020304" pitchFamily="18" charset="0"/>
              </a:rPr>
              <a:t>Nikêlin</a:t>
            </a:r>
            <a:r>
              <a:rPr lang="en-US" sz="2200" dirty="0" smtClean="0">
                <a:latin typeface="Times New Roman" panose="02020603050405020304" pitchFamily="18" charset="0"/>
                <a:cs typeface="Times New Roman" panose="02020603050405020304" pitchFamily="18" charset="0"/>
              </a:rPr>
              <a:t> 1</a:t>
            </a:r>
            <a:r>
              <a:rPr lang="vi-VN" sz="2200" dirty="0" smtClean="0">
                <a:latin typeface="Times New Roman" panose="02020603050405020304" pitchFamily="18" charset="0"/>
                <a:cs typeface="Times New Roman" panose="02020603050405020304" pitchFamily="18" charset="0"/>
              </a:rPr>
              <a:t> </a:t>
            </a:r>
            <a:endParaRPr lang="vi-VN" sz="2200" dirty="0">
              <a:latin typeface="Times New Roman" panose="02020603050405020304" pitchFamily="18" charset="0"/>
              <a:cs typeface="Times New Roman" panose="02020603050405020304" pitchFamily="18" charset="0"/>
            </a:endParaRPr>
          </a:p>
        </p:txBody>
      </p:sp>
      <p:sp>
        <p:nvSpPr>
          <p:cNvPr id="28" name="Hình chữ nhật 27"/>
          <p:cNvSpPr/>
          <p:nvPr/>
        </p:nvSpPr>
        <p:spPr>
          <a:xfrm>
            <a:off x="3911384" y="2450574"/>
            <a:ext cx="1441420"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l</a:t>
            </a:r>
            <a:r>
              <a:rPr lang="vi-VN" sz="2200" baseline="-25000" dirty="0">
                <a:latin typeface="Times New Roman" panose="02020603050405020304" pitchFamily="18" charset="0"/>
                <a:cs typeface="Times New Roman" panose="02020603050405020304" pitchFamily="18" charset="0"/>
              </a:rPr>
              <a:t>1</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2,88 </a:t>
            </a:r>
            <a:r>
              <a:rPr lang="vi-VN" sz="2200" dirty="0" smtClean="0">
                <a:latin typeface="Times New Roman" panose="02020603050405020304" pitchFamily="18" charset="0"/>
                <a:cs typeface="Times New Roman" panose="02020603050405020304" pitchFamily="18" charset="0"/>
              </a:rPr>
              <a:t>m</a:t>
            </a:r>
            <a:endParaRPr lang="vi-VN" sz="2200" dirty="0">
              <a:latin typeface="Times New Roman" panose="02020603050405020304" pitchFamily="18" charset="0"/>
              <a:cs typeface="Times New Roman" panose="02020603050405020304" pitchFamily="18" charset="0"/>
            </a:endParaRPr>
          </a:p>
        </p:txBody>
      </p:sp>
      <p:sp>
        <p:nvSpPr>
          <p:cNvPr id="29" name="Hình chữ nhật 28"/>
          <p:cNvSpPr/>
          <p:nvPr/>
        </p:nvSpPr>
        <p:spPr>
          <a:xfrm>
            <a:off x="6242261" y="2437533"/>
            <a:ext cx="1582484" cy="430887"/>
          </a:xfrm>
          <a:prstGeom prst="rect">
            <a:avLst/>
          </a:prstGeom>
        </p:spPr>
        <p:txBody>
          <a:bodyPr wrap="none">
            <a:spAutoFit/>
          </a:bodyPr>
          <a:lstStyle/>
          <a:p>
            <a:r>
              <a:rPr lang="en-US" sz="2200" dirty="0" smtClean="0">
                <a:latin typeface="Times New Roman" panose="02020603050405020304" pitchFamily="18" charset="0"/>
                <a:cs typeface="Times New Roman" panose="02020603050405020304" pitchFamily="18" charset="0"/>
              </a:rPr>
              <a:t>d</a:t>
            </a:r>
            <a:r>
              <a:rPr lang="vi-VN" sz="2200" baseline="-25000" dirty="0" smtClean="0">
                <a:latin typeface="Times New Roman" panose="02020603050405020304" pitchFamily="18" charset="0"/>
                <a:cs typeface="Times New Roman" panose="02020603050405020304" pitchFamily="18" charset="0"/>
              </a:rPr>
              <a:t>1</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0,6 </a:t>
            </a:r>
            <a:r>
              <a:rPr lang="vi-VN" sz="2200" dirty="0" err="1" smtClean="0">
                <a:latin typeface="Times New Roman" panose="02020603050405020304" pitchFamily="18" charset="0"/>
                <a:cs typeface="Times New Roman" panose="02020603050405020304" pitchFamily="18" charset="0"/>
              </a:rPr>
              <a:t>mm</a:t>
            </a:r>
            <a:endParaRPr lang="vi-VN" sz="2200" dirty="0">
              <a:latin typeface="Times New Roman" panose="02020603050405020304" pitchFamily="18" charset="0"/>
              <a:cs typeface="Times New Roman" panose="02020603050405020304" pitchFamily="18" charset="0"/>
            </a:endParaRPr>
          </a:p>
        </p:txBody>
      </p:sp>
      <p:sp>
        <p:nvSpPr>
          <p:cNvPr id="30" name="Hình chữ nhật 29"/>
          <p:cNvSpPr/>
          <p:nvPr/>
        </p:nvSpPr>
        <p:spPr>
          <a:xfrm>
            <a:off x="8641073" y="2430043"/>
            <a:ext cx="954107"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R</a:t>
            </a:r>
            <a:r>
              <a:rPr lang="vi-VN" sz="2200" baseline="-25000" dirty="0">
                <a:latin typeface="Times New Roman" panose="02020603050405020304" pitchFamily="18" charset="0"/>
                <a:cs typeface="Times New Roman" panose="02020603050405020304" pitchFamily="18" charset="0"/>
              </a:rPr>
              <a:t>1</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R</a:t>
            </a:r>
            <a:endParaRPr lang="vi-VN" sz="2200" dirty="0">
              <a:latin typeface="Times New Roman" panose="02020603050405020304" pitchFamily="18" charset="0"/>
              <a:cs typeface="Times New Roman" panose="02020603050405020304" pitchFamily="18" charset="0"/>
            </a:endParaRPr>
          </a:p>
        </p:txBody>
      </p:sp>
      <p:sp>
        <p:nvSpPr>
          <p:cNvPr id="31" name="Hình chữ nhật 30"/>
          <p:cNvSpPr/>
          <p:nvPr/>
        </p:nvSpPr>
        <p:spPr>
          <a:xfrm>
            <a:off x="1230225" y="2861542"/>
            <a:ext cx="1790875"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dây </a:t>
            </a:r>
            <a:r>
              <a:rPr lang="vi-VN" sz="2200" dirty="0" err="1">
                <a:latin typeface="Times New Roman" panose="02020603050405020304" pitchFamily="18" charset="0"/>
                <a:cs typeface="Times New Roman" panose="02020603050405020304" pitchFamily="18" charset="0"/>
              </a:rPr>
              <a:t>Nikêlin</a:t>
            </a:r>
            <a:r>
              <a:rPr lang="en-US" sz="2200" dirty="0" smtClean="0">
                <a:latin typeface="Times New Roman" panose="02020603050405020304" pitchFamily="18" charset="0"/>
                <a:cs typeface="Times New Roman" panose="02020603050405020304" pitchFamily="18" charset="0"/>
              </a:rPr>
              <a:t> 2</a:t>
            </a:r>
            <a:r>
              <a:rPr lang="vi-VN" sz="2200" dirty="0" smtClean="0">
                <a:latin typeface="Times New Roman" panose="02020603050405020304" pitchFamily="18" charset="0"/>
                <a:cs typeface="Times New Roman" panose="02020603050405020304" pitchFamily="18" charset="0"/>
              </a:rPr>
              <a:t> </a:t>
            </a:r>
            <a:endParaRPr lang="vi-VN" sz="2200" dirty="0">
              <a:latin typeface="Times New Roman" panose="02020603050405020304" pitchFamily="18" charset="0"/>
              <a:cs typeface="Times New Roman" panose="02020603050405020304" pitchFamily="18" charset="0"/>
            </a:endParaRPr>
          </a:p>
        </p:txBody>
      </p:sp>
      <p:sp>
        <p:nvSpPr>
          <p:cNvPr id="32" name="Hình chữ nhật 31"/>
          <p:cNvSpPr/>
          <p:nvPr/>
        </p:nvSpPr>
        <p:spPr>
          <a:xfrm>
            <a:off x="6242261" y="2846422"/>
            <a:ext cx="1582484" cy="430887"/>
          </a:xfrm>
          <a:prstGeom prst="rect">
            <a:avLst/>
          </a:prstGeom>
        </p:spPr>
        <p:txBody>
          <a:bodyPr wrap="none">
            <a:spAutoFit/>
          </a:bodyPr>
          <a:lstStyle/>
          <a:p>
            <a:r>
              <a:rPr lang="en-US" sz="2200" dirty="0" smtClean="0">
                <a:latin typeface="Times New Roman" panose="02020603050405020304" pitchFamily="18" charset="0"/>
                <a:cs typeface="Times New Roman" panose="02020603050405020304" pitchFamily="18" charset="0"/>
              </a:rPr>
              <a:t>d</a:t>
            </a:r>
            <a:r>
              <a:rPr lang="vi-VN" sz="2200" baseline="-25000" dirty="0" smtClean="0">
                <a:latin typeface="Times New Roman" panose="02020603050405020304" pitchFamily="18" charset="0"/>
                <a:cs typeface="Times New Roman" panose="02020603050405020304" pitchFamily="18" charset="0"/>
              </a:rPr>
              <a:t>2</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0,4 </a:t>
            </a:r>
            <a:r>
              <a:rPr lang="vi-VN" sz="2200" dirty="0" err="1" smtClean="0">
                <a:latin typeface="Times New Roman" panose="02020603050405020304" pitchFamily="18" charset="0"/>
                <a:cs typeface="Times New Roman" panose="02020603050405020304" pitchFamily="18" charset="0"/>
              </a:rPr>
              <a:t>mm</a:t>
            </a:r>
            <a:endParaRPr lang="vi-VN" sz="2200" dirty="0">
              <a:latin typeface="Times New Roman" panose="02020603050405020304" pitchFamily="18" charset="0"/>
              <a:cs typeface="Times New Roman" panose="02020603050405020304" pitchFamily="18" charset="0"/>
            </a:endParaRPr>
          </a:p>
        </p:txBody>
      </p:sp>
      <p:sp>
        <p:nvSpPr>
          <p:cNvPr id="33" name="Hình chữ nhật 32"/>
          <p:cNvSpPr/>
          <p:nvPr/>
        </p:nvSpPr>
        <p:spPr>
          <a:xfrm>
            <a:off x="3874470" y="2804853"/>
            <a:ext cx="845103" cy="430887"/>
          </a:xfrm>
          <a:prstGeom prst="rect">
            <a:avLst/>
          </a:prstGeom>
        </p:spPr>
        <p:txBody>
          <a:bodyPr wrap="none">
            <a:spAutoFit/>
          </a:bodyPr>
          <a:lstStyle/>
          <a:p>
            <a:r>
              <a:rPr lang="vi-VN" sz="2200" dirty="0">
                <a:solidFill>
                  <a:srgbClr val="FF0000"/>
                </a:solidFill>
                <a:latin typeface="Times New Roman" panose="02020603050405020304" pitchFamily="18" charset="0"/>
                <a:cs typeface="Times New Roman" panose="02020603050405020304" pitchFamily="18" charset="0"/>
              </a:rPr>
              <a:t>1</a:t>
            </a:r>
            <a:r>
              <a:rPr lang="vi-VN" sz="2200" baseline="-25000" dirty="0">
                <a:solidFill>
                  <a:srgbClr val="FF0000"/>
                </a:solidFill>
                <a:latin typeface="Times New Roman" panose="02020603050405020304" pitchFamily="18" charset="0"/>
                <a:cs typeface="Times New Roman" panose="02020603050405020304" pitchFamily="18" charset="0"/>
              </a:rPr>
              <a:t>2</a:t>
            </a:r>
            <a:r>
              <a:rPr lang="vi-VN" sz="2200" dirty="0">
                <a:solidFill>
                  <a:srgbClr val="FF0000"/>
                </a:solidFill>
                <a:latin typeface="Times New Roman" panose="02020603050405020304" pitchFamily="18" charset="0"/>
                <a:cs typeface="Times New Roman" panose="02020603050405020304" pitchFamily="18" charset="0"/>
              </a:rPr>
              <a:t> = </a:t>
            </a:r>
            <a:r>
              <a:rPr lang="en-US" sz="2200" dirty="0" smtClean="0">
                <a:solidFill>
                  <a:srgbClr val="FF0000"/>
                </a:solidFill>
                <a:latin typeface="Times New Roman" panose="02020603050405020304" pitchFamily="18" charset="0"/>
                <a:cs typeface="Times New Roman" panose="02020603050405020304" pitchFamily="18" charset="0"/>
              </a:rPr>
              <a:t>?</a:t>
            </a:r>
            <a:endParaRPr lang="vi-VN" sz="2200" dirty="0">
              <a:solidFill>
                <a:srgbClr val="FF0000"/>
              </a:solidFill>
              <a:latin typeface="Times New Roman" panose="02020603050405020304" pitchFamily="18" charset="0"/>
              <a:cs typeface="Times New Roman" panose="02020603050405020304" pitchFamily="18" charset="0"/>
            </a:endParaRPr>
          </a:p>
        </p:txBody>
      </p:sp>
      <p:sp>
        <p:nvSpPr>
          <p:cNvPr id="34" name="Hình chữ nhật 33"/>
          <p:cNvSpPr/>
          <p:nvPr/>
        </p:nvSpPr>
        <p:spPr>
          <a:xfrm>
            <a:off x="8659633" y="2804853"/>
            <a:ext cx="954107" cy="430887"/>
          </a:xfrm>
          <a:prstGeom prst="rect">
            <a:avLst/>
          </a:prstGeom>
        </p:spPr>
        <p:txBody>
          <a:bodyPr wrap="none">
            <a:spAutoFit/>
          </a:bodyPr>
          <a:lstStyle/>
          <a:p>
            <a:r>
              <a:rPr lang="vi-VN" sz="2200" dirty="0" smtClean="0">
                <a:latin typeface="Times New Roman" panose="02020603050405020304" pitchFamily="18" charset="0"/>
                <a:cs typeface="Times New Roman" panose="02020603050405020304" pitchFamily="18" charset="0"/>
              </a:rPr>
              <a:t>R</a:t>
            </a:r>
            <a:r>
              <a:rPr lang="en-US" sz="2200" baseline="-25000" dirty="0" smtClean="0">
                <a:latin typeface="Times New Roman" panose="02020603050405020304" pitchFamily="18" charset="0"/>
                <a:cs typeface="Times New Roman" panose="02020603050405020304" pitchFamily="18" charset="0"/>
              </a:rPr>
              <a:t>2</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R</a:t>
            </a:r>
            <a:endParaRPr lang="vi-VN" sz="2200" dirty="0">
              <a:latin typeface="Times New Roman" panose="02020603050405020304" pitchFamily="18" charset="0"/>
              <a:cs typeface="Times New Roman" panose="02020603050405020304" pitchFamily="18" charset="0"/>
            </a:endParaRPr>
          </a:p>
        </p:txBody>
      </p:sp>
      <p:sp>
        <p:nvSpPr>
          <p:cNvPr id="35" name="Hình chữ nhật 34"/>
          <p:cNvSpPr/>
          <p:nvPr/>
        </p:nvSpPr>
        <p:spPr>
          <a:xfrm>
            <a:off x="1885116" y="3361386"/>
            <a:ext cx="2457724" cy="430887"/>
          </a:xfrm>
          <a:prstGeom prst="rect">
            <a:avLst/>
          </a:prstGeom>
        </p:spPr>
        <p:txBody>
          <a:bodyPr wrap="none">
            <a:spAutoFit/>
          </a:bodyPr>
          <a:lstStyle/>
          <a:p>
            <a:r>
              <a:rPr lang="en-US" sz="2200" b="1" dirty="0" err="1" smtClean="0">
                <a:solidFill>
                  <a:srgbClr val="00B050"/>
                </a:solidFill>
                <a:latin typeface="Times New Roman" panose="02020603050405020304" pitchFamily="18" charset="0"/>
                <a:cs typeface="Times New Roman" panose="02020603050405020304" pitchFamily="18" charset="0"/>
              </a:rPr>
              <a:t>Lấy</a:t>
            </a:r>
            <a:r>
              <a:rPr lang="en-US" sz="2200" b="1" dirty="0" smtClean="0">
                <a:solidFill>
                  <a:srgbClr val="00B050"/>
                </a:solidFill>
                <a:latin typeface="Times New Roman" panose="02020603050405020304" pitchFamily="18" charset="0"/>
                <a:cs typeface="Times New Roman" panose="02020603050405020304" pitchFamily="18" charset="0"/>
              </a:rPr>
              <a:t> </a:t>
            </a:r>
            <a:r>
              <a:rPr lang="vi-VN" sz="2200" b="1" dirty="0" smtClean="0">
                <a:solidFill>
                  <a:srgbClr val="00B050"/>
                </a:solidFill>
                <a:latin typeface="Times New Roman" panose="02020603050405020304" pitchFamily="18" charset="0"/>
                <a:cs typeface="Times New Roman" panose="02020603050405020304" pitchFamily="18" charset="0"/>
              </a:rPr>
              <a:t>dây </a:t>
            </a:r>
            <a:r>
              <a:rPr lang="vi-VN" sz="2200" dirty="0" err="1">
                <a:solidFill>
                  <a:srgbClr val="00B050"/>
                </a:solidFill>
                <a:latin typeface="Times New Roman" panose="02020603050405020304" pitchFamily="18" charset="0"/>
                <a:cs typeface="Times New Roman" panose="02020603050405020304" pitchFamily="18" charset="0"/>
              </a:rPr>
              <a:t>Nikêlin</a:t>
            </a:r>
            <a:r>
              <a:rPr lang="en-US" sz="2200" b="1" dirty="0" smtClean="0">
                <a:solidFill>
                  <a:srgbClr val="00B050"/>
                </a:solidFill>
                <a:latin typeface="Times New Roman" panose="02020603050405020304" pitchFamily="18" charset="0"/>
                <a:cs typeface="Times New Roman" panose="02020603050405020304" pitchFamily="18" charset="0"/>
              </a:rPr>
              <a:t> 3:</a:t>
            </a:r>
            <a:r>
              <a:rPr lang="vi-VN" sz="2200" b="1" dirty="0" smtClean="0">
                <a:solidFill>
                  <a:srgbClr val="00B050"/>
                </a:solidFill>
                <a:latin typeface="Times New Roman" panose="02020603050405020304" pitchFamily="18" charset="0"/>
                <a:cs typeface="Times New Roman" panose="02020603050405020304" pitchFamily="18" charset="0"/>
              </a:rPr>
              <a:t> </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6" name="Hình chữ nhật 35"/>
          <p:cNvSpPr/>
          <p:nvPr/>
        </p:nvSpPr>
        <p:spPr>
          <a:xfrm>
            <a:off x="4248390" y="3373061"/>
            <a:ext cx="1388522" cy="430887"/>
          </a:xfrm>
          <a:prstGeom prst="rect">
            <a:avLst/>
          </a:prstGeom>
        </p:spPr>
        <p:txBody>
          <a:bodyPr wrap="none">
            <a:spAutoFit/>
          </a:bodyPr>
          <a:lstStyle/>
          <a:p>
            <a:r>
              <a:rPr lang="vi-VN" sz="2200" b="1" dirty="0" smtClean="0">
                <a:solidFill>
                  <a:srgbClr val="00B050"/>
                </a:solidFill>
                <a:latin typeface="Times New Roman" panose="02020603050405020304" pitchFamily="18" charset="0"/>
                <a:cs typeface="Times New Roman" panose="02020603050405020304" pitchFamily="18" charset="0"/>
              </a:rPr>
              <a:t>l</a:t>
            </a:r>
            <a:r>
              <a:rPr lang="en-US" sz="2200" b="1" baseline="-25000" dirty="0" smtClean="0">
                <a:solidFill>
                  <a:srgbClr val="00B050"/>
                </a:solidFill>
                <a:latin typeface="Times New Roman" panose="02020603050405020304" pitchFamily="18" charset="0"/>
                <a:cs typeface="Times New Roman" panose="02020603050405020304" pitchFamily="18" charset="0"/>
              </a:rPr>
              <a:t>3</a:t>
            </a:r>
            <a:r>
              <a:rPr lang="vi-VN" sz="2200" b="1" dirty="0">
                <a:solidFill>
                  <a:srgbClr val="00B050"/>
                </a:solidFill>
                <a:latin typeface="Times New Roman" panose="02020603050405020304" pitchFamily="18" charset="0"/>
                <a:cs typeface="Times New Roman" panose="02020603050405020304" pitchFamily="18" charset="0"/>
              </a:rPr>
              <a:t> = </a:t>
            </a:r>
            <a:r>
              <a:rPr lang="en-US" sz="2200" b="1" dirty="0" smtClean="0">
                <a:solidFill>
                  <a:srgbClr val="00B050"/>
                </a:solidFill>
                <a:latin typeface="Times New Roman" panose="02020603050405020304" pitchFamily="18" charset="0"/>
                <a:cs typeface="Times New Roman" panose="02020603050405020304" pitchFamily="18" charset="0"/>
              </a:rPr>
              <a:t>2,88</a:t>
            </a:r>
            <a:r>
              <a:rPr lang="vi-VN" sz="2200" b="1" dirty="0" smtClean="0">
                <a:solidFill>
                  <a:srgbClr val="00B050"/>
                </a:solidFill>
                <a:latin typeface="Times New Roman" panose="02020603050405020304" pitchFamily="18" charset="0"/>
                <a:cs typeface="Times New Roman" panose="02020603050405020304" pitchFamily="18" charset="0"/>
              </a:rPr>
              <a:t>m</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7" name="Hình chữ nhật 36"/>
          <p:cNvSpPr/>
          <p:nvPr/>
        </p:nvSpPr>
        <p:spPr>
          <a:xfrm>
            <a:off x="6205392" y="3357229"/>
            <a:ext cx="1632178" cy="430887"/>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d</a:t>
            </a:r>
            <a:r>
              <a:rPr lang="en-US" sz="2200" b="1" baseline="-25000" dirty="0" smtClean="0">
                <a:solidFill>
                  <a:srgbClr val="00B050"/>
                </a:solidFill>
                <a:latin typeface="Times New Roman" panose="02020603050405020304" pitchFamily="18" charset="0"/>
                <a:cs typeface="Times New Roman" panose="02020603050405020304" pitchFamily="18" charset="0"/>
              </a:rPr>
              <a:t>3</a:t>
            </a:r>
            <a:r>
              <a:rPr lang="vi-VN" sz="2200" b="1" dirty="0">
                <a:solidFill>
                  <a:srgbClr val="00B050"/>
                </a:solidFill>
                <a:latin typeface="Times New Roman" panose="02020603050405020304" pitchFamily="18" charset="0"/>
                <a:cs typeface="Times New Roman" panose="02020603050405020304" pitchFamily="18" charset="0"/>
              </a:rPr>
              <a:t> = </a:t>
            </a:r>
            <a:r>
              <a:rPr lang="en-US" sz="2200" b="1" dirty="0" smtClean="0">
                <a:solidFill>
                  <a:srgbClr val="00B050"/>
                </a:solidFill>
                <a:latin typeface="Times New Roman" panose="02020603050405020304" pitchFamily="18" charset="0"/>
                <a:cs typeface="Times New Roman" panose="02020603050405020304" pitchFamily="18" charset="0"/>
              </a:rPr>
              <a:t>0,4 </a:t>
            </a:r>
            <a:r>
              <a:rPr lang="vi-VN" sz="2200" b="1" dirty="0" err="1" smtClean="0">
                <a:solidFill>
                  <a:srgbClr val="00B050"/>
                </a:solidFill>
                <a:latin typeface="Times New Roman" panose="02020603050405020304" pitchFamily="18" charset="0"/>
                <a:cs typeface="Times New Roman" panose="02020603050405020304" pitchFamily="18" charset="0"/>
              </a:rPr>
              <a:t>mm</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8" name="Hình chữ nhật 37"/>
          <p:cNvSpPr/>
          <p:nvPr/>
        </p:nvSpPr>
        <p:spPr>
          <a:xfrm>
            <a:off x="1118039" y="4984717"/>
            <a:ext cx="10177822" cy="430887"/>
          </a:xfrm>
          <a:prstGeom prst="rect">
            <a:avLst/>
          </a:prstGeom>
        </p:spPr>
        <p:txBody>
          <a:bodyPr wrap="square">
            <a:spAutoFit/>
          </a:bodyPr>
          <a:lstStyle/>
          <a:p>
            <a:pPr algn="just"/>
            <a:r>
              <a:rPr lang="vi-VN" sz="2200" b="1" dirty="0" err="1" smtClean="0">
                <a:solidFill>
                  <a:srgbClr val="00B050"/>
                </a:solidFill>
                <a:latin typeface="Times New Roman" panose="02020603050405020304" pitchFamily="18" charset="0"/>
                <a:cs typeface="Times New Roman" panose="02020603050405020304" pitchFamily="18" charset="0"/>
              </a:rPr>
              <a:t>Vì</a:t>
            </a:r>
            <a:r>
              <a:rPr lang="vi-VN"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2 </a:t>
            </a:r>
            <a:r>
              <a:rPr lang="en-US" sz="2200" b="1" dirty="0" err="1" smtClean="0">
                <a:solidFill>
                  <a:srgbClr val="00B050"/>
                </a:solidFill>
                <a:latin typeface="Times New Roman" panose="02020603050405020304" pitchFamily="18" charset="0"/>
                <a:cs typeface="Times New Roman" panose="02020603050405020304" pitchFamily="18" charset="0"/>
              </a:rPr>
              <a:t>và</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3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a:solidFill>
                  <a:srgbClr val="00B050"/>
                </a:solidFill>
                <a:latin typeface="Times New Roman" panose="02020603050405020304" pitchFamily="18" charset="0"/>
                <a:cs typeface="Times New Roman" panose="02020603050405020304" pitchFamily="18" charset="0"/>
              </a:rPr>
              <a:t>dây</a:t>
            </a:r>
            <a:r>
              <a:rPr lang="en-US" sz="2200" b="1" dirty="0">
                <a:solidFill>
                  <a:srgbClr val="00B050"/>
                </a:solidFill>
                <a:latin typeface="Times New Roman" panose="02020603050405020304" pitchFamily="18" charset="0"/>
                <a:cs typeface="Times New Roman" panose="02020603050405020304" pitchFamily="18" charset="0"/>
              </a:rPr>
              <a:t> </a:t>
            </a:r>
            <a:r>
              <a:rPr lang="vi-VN" sz="2200" b="1" dirty="0" err="1">
                <a:solidFill>
                  <a:srgbClr val="00B050"/>
                </a:solidFill>
                <a:latin typeface="Times New Roman" panose="02020603050405020304" pitchFamily="18" charset="0"/>
                <a:cs typeface="Times New Roman" panose="02020603050405020304" pitchFamily="18" charset="0"/>
              </a:rPr>
              <a:t>Nikêlin</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tiết</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diện</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nên</a:t>
            </a:r>
            <a:r>
              <a:rPr lang="en-US" sz="2200" b="1" dirty="0" smtClean="0">
                <a:solidFill>
                  <a:srgbClr val="00B050"/>
                </a:solidFill>
                <a:latin typeface="Times New Roman" panose="02020603050405020304" pitchFamily="18" charset="0"/>
                <a:cs typeface="Times New Roman" panose="02020603050405020304" pitchFamily="18" charset="0"/>
              </a:rPr>
              <a:t> ta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a:t>
            </a:r>
            <a:endParaRPr lang="en-US" sz="2200" b="1" dirty="0">
              <a:solidFill>
                <a:srgbClr val="00B05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9" name="Hình chữ nhật 38"/>
              <p:cNvSpPr/>
              <p:nvPr/>
            </p:nvSpPr>
            <p:spPr>
              <a:xfrm>
                <a:off x="1344117" y="4197416"/>
                <a:ext cx="1891452" cy="707245"/>
              </a:xfrm>
              <a:prstGeom prst="rect">
                <a:avLst/>
              </a:prstGeom>
            </p:spPr>
            <p:txBody>
              <a:bodyPr wrap="square">
                <a:spAutoFit/>
              </a:bodyPr>
              <a:lstStyle/>
              <a:p>
                <a:pPr algn="just"/>
                <a14:m>
                  <m:oMath xmlns:m="http://schemas.openxmlformats.org/officeDocument/2006/math">
                    <m:f>
                      <m:fPr>
                        <m:ctrlPr>
                          <a:rPr lang="en-US" sz="2200" b="1" i="1" smtClean="0">
                            <a:solidFill>
                              <a:srgbClr val="FF0000"/>
                            </a:solidFill>
                            <a:latin typeface="Cambria Math" panose="02040503050406030204" pitchFamily="18" charset="0"/>
                            <a:cs typeface="Times New Roman" panose="02020603050405020304" pitchFamily="18" charset="0"/>
                          </a:rPr>
                        </m:ctrlPr>
                      </m:fPr>
                      <m:num>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2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200" b="1" i="1">
                            <a:solidFill>
                              <a:srgbClr val="FF0000"/>
                            </a:solidFill>
                            <a:latin typeface="Cambria Math" panose="02040503050406030204" pitchFamily="18" charset="0"/>
                            <a:cs typeface="Times New Roman" panose="02020603050405020304" pitchFamily="18" charset="0"/>
                          </a:rPr>
                        </m:ctrlPr>
                      </m:fPr>
                      <m:num>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𝑺</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num>
                      <m:den>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𝑺</m:t>
                            </m:r>
                          </m:e>
                          <m:sub>
                            <m:r>
                              <a:rPr lang="en-US" sz="2200" b="1" i="1" smtClean="0">
                                <a:solidFill>
                                  <a:srgbClr val="FF0000"/>
                                </a:solidFill>
                                <a:latin typeface="Cambria Math" panose="02040503050406030204" pitchFamily="18" charset="0"/>
                                <a:cs typeface="Times New Roman" panose="02020603050405020304" pitchFamily="18" charset="0"/>
                              </a:rPr>
                              <m:t>𝟏</m:t>
                            </m:r>
                          </m:sub>
                        </m:sSub>
                      </m:den>
                    </m:f>
                    <m:r>
                      <a:rPr lang="en-US" sz="2200" b="1" i="1" smtClean="0">
                        <a:solidFill>
                          <a:srgbClr val="FF0000"/>
                        </a:solidFill>
                        <a:latin typeface="Cambria Math" panose="02040503050406030204" pitchFamily="18" charset="0"/>
                        <a:cs typeface="Times New Roman" panose="02020603050405020304" pitchFamily="18" charset="0"/>
                      </a:rPr>
                      <m:t>= </m:t>
                    </m:r>
                    <m:f>
                      <m:fPr>
                        <m:ctrlPr>
                          <a:rPr lang="en-US" sz="2200" b="1" i="1" smtClean="0">
                            <a:solidFill>
                              <a:srgbClr val="FF0000"/>
                            </a:solidFill>
                            <a:latin typeface="Cambria Math" panose="02040503050406030204" pitchFamily="18" charset="0"/>
                            <a:cs typeface="Times New Roman" panose="02020603050405020304" pitchFamily="18" charset="0"/>
                          </a:rPr>
                        </m:ctrlPr>
                      </m:fPr>
                      <m:num>
                        <m:sSubSup>
                          <m:sSubSupPr>
                            <m:ctrlPr>
                              <a:rPr lang="en-US" sz="2200" b="1" i="1" smtClean="0">
                                <a:solidFill>
                                  <a:srgbClr val="FF0000"/>
                                </a:solidFill>
                                <a:latin typeface="Cambria Math" panose="02040503050406030204" pitchFamily="18" charset="0"/>
                                <a:cs typeface="Times New Roman" panose="02020603050405020304" pitchFamily="18" charset="0"/>
                              </a:rPr>
                            </m:ctrlPr>
                          </m:sSubSupPr>
                          <m:e>
                            <m:r>
                              <a:rPr lang="en-US" sz="2200" b="1" i="1" smtClean="0">
                                <a:solidFill>
                                  <a:srgbClr val="FF0000"/>
                                </a:solidFill>
                                <a:latin typeface="Cambria Math" panose="02040503050406030204" pitchFamily="18" charset="0"/>
                                <a:cs typeface="Times New Roman" panose="02020603050405020304" pitchFamily="18" charset="0"/>
                              </a:rPr>
                              <m:t>𝒅</m:t>
                            </m:r>
                          </m:e>
                          <m:sub>
                            <m:r>
                              <a:rPr lang="en-US" sz="2200" b="1" i="1" smtClean="0">
                                <a:solidFill>
                                  <a:srgbClr val="FF0000"/>
                                </a:solidFill>
                                <a:latin typeface="Cambria Math" panose="02040503050406030204" pitchFamily="18" charset="0"/>
                                <a:cs typeface="Times New Roman" panose="02020603050405020304" pitchFamily="18" charset="0"/>
                              </a:rPr>
                              <m:t>𝟑</m:t>
                            </m:r>
                          </m:sub>
                          <m:sup>
                            <m:r>
                              <a:rPr lang="en-US" sz="2200" b="1" i="1" smtClean="0">
                                <a:solidFill>
                                  <a:srgbClr val="FF0000"/>
                                </a:solidFill>
                                <a:latin typeface="Cambria Math" panose="02040503050406030204" pitchFamily="18" charset="0"/>
                                <a:cs typeface="Times New Roman" panose="02020603050405020304" pitchFamily="18" charset="0"/>
                              </a:rPr>
                              <m:t>𝟐</m:t>
                            </m:r>
                          </m:sup>
                        </m:sSubSup>
                      </m:num>
                      <m:den>
                        <m:sSubSup>
                          <m:sSubSupPr>
                            <m:ctrlPr>
                              <a:rPr lang="en-US" sz="2200" b="1" i="1" smtClean="0">
                                <a:solidFill>
                                  <a:srgbClr val="FF0000"/>
                                </a:solidFill>
                                <a:latin typeface="Cambria Math" panose="02040503050406030204" pitchFamily="18" charset="0"/>
                                <a:cs typeface="Times New Roman" panose="02020603050405020304" pitchFamily="18" charset="0"/>
                              </a:rPr>
                            </m:ctrlPr>
                          </m:sSubSupPr>
                          <m:e>
                            <m:r>
                              <a:rPr lang="en-US" sz="2200" b="1" i="1" smtClean="0">
                                <a:solidFill>
                                  <a:srgbClr val="FF0000"/>
                                </a:solidFill>
                                <a:latin typeface="Cambria Math" panose="02040503050406030204" pitchFamily="18" charset="0"/>
                                <a:cs typeface="Times New Roman" panose="02020603050405020304" pitchFamily="18" charset="0"/>
                              </a:rPr>
                              <m:t>𝒅</m:t>
                            </m:r>
                          </m:e>
                          <m:sub>
                            <m:r>
                              <a:rPr lang="en-US" sz="2200" b="1" i="1" smtClean="0">
                                <a:solidFill>
                                  <a:srgbClr val="FF0000"/>
                                </a:solidFill>
                                <a:latin typeface="Cambria Math" panose="02040503050406030204" pitchFamily="18" charset="0"/>
                                <a:cs typeface="Times New Roman" panose="02020603050405020304" pitchFamily="18" charset="0"/>
                              </a:rPr>
                              <m:t>𝟏</m:t>
                            </m:r>
                          </m:sub>
                          <m:sup>
                            <m:r>
                              <a:rPr lang="en-US" sz="2200" b="1" i="1" smtClean="0">
                                <a:solidFill>
                                  <a:srgbClr val="FF0000"/>
                                </a:solidFill>
                                <a:latin typeface="Cambria Math" panose="02040503050406030204" pitchFamily="18" charset="0"/>
                                <a:cs typeface="Times New Roman" panose="02020603050405020304" pitchFamily="18" charset="0"/>
                              </a:rPr>
                              <m:t>𝟐</m:t>
                            </m:r>
                          </m:sup>
                        </m:sSubSup>
                      </m:den>
                    </m:f>
                  </m:oMath>
                </a14:m>
                <a:r>
                  <a:rPr lang="en-US" sz="2200" b="1" dirty="0" smtClean="0">
                    <a:solidFill>
                      <a:srgbClr val="FF0000"/>
                    </a:solidFill>
                    <a:latin typeface="Times New Roman" panose="02020603050405020304" pitchFamily="18" charset="0"/>
                    <a:cs typeface="Times New Roman" panose="02020603050405020304" pitchFamily="18" charset="0"/>
                  </a:rPr>
                  <a:t> </a:t>
                </a:r>
                <a:endParaRPr lang="en-US" sz="2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39" name="Hình chữ nhật 38"/>
              <p:cNvSpPr>
                <a:spLocks noRot="1" noChangeAspect="1" noMove="1" noResize="1" noEditPoints="1" noAdjustHandles="1" noChangeArrowheads="1" noChangeShapeType="1" noTextEdit="1"/>
              </p:cNvSpPr>
              <p:nvPr/>
            </p:nvSpPr>
            <p:spPr>
              <a:xfrm>
                <a:off x="1344117" y="4197416"/>
                <a:ext cx="1891452" cy="707245"/>
              </a:xfrm>
              <a:prstGeom prst="rect">
                <a:avLst/>
              </a:prstGeom>
              <a:blipFill rotWithShape="0">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0" name="Hình chữ nhật 39"/>
              <p:cNvSpPr/>
              <p:nvPr/>
            </p:nvSpPr>
            <p:spPr>
              <a:xfrm>
                <a:off x="2630757" y="5391393"/>
                <a:ext cx="1592487" cy="729495"/>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200" b="1" i="1" smtClean="0">
                            <a:solidFill>
                              <a:srgbClr val="00B050"/>
                            </a:solidFill>
                            <a:latin typeface="Cambria Math" panose="02040503050406030204" pitchFamily="18" charset="0"/>
                            <a:cs typeface="Times New Roman" panose="02020603050405020304" pitchFamily="18" charset="0"/>
                          </a:rPr>
                        </m:ctrlPr>
                      </m:fPr>
                      <m:num>
                        <m:r>
                          <a:rPr lang="en-US" sz="2200" b="1" i="1" smtClean="0">
                            <a:solidFill>
                              <a:srgbClr val="00B050"/>
                            </a:solidFill>
                            <a:latin typeface="Cambria Math" panose="02040503050406030204" pitchFamily="18" charset="0"/>
                            <a:cs typeface="Times New Roman" panose="02020603050405020304" pitchFamily="18" charset="0"/>
                          </a:rPr>
                          <m:t>𝑹</m:t>
                        </m:r>
                      </m:num>
                      <m:den>
                        <m:f>
                          <m:fPr>
                            <m:ctrlPr>
                              <a:rPr lang="en-US" sz="2200" b="1" i="1" smtClean="0">
                                <a:solidFill>
                                  <a:srgbClr val="00B050"/>
                                </a:solidFill>
                                <a:latin typeface="Cambria Math" panose="02040503050406030204" pitchFamily="18" charset="0"/>
                                <a:cs typeface="Times New Roman" panose="02020603050405020304" pitchFamily="18" charset="0"/>
                              </a:rPr>
                            </m:ctrlPr>
                          </m:fPr>
                          <m:num>
                            <m:r>
                              <a:rPr lang="en-US" sz="2200" b="1" i="1" smtClean="0">
                                <a:solidFill>
                                  <a:srgbClr val="00B050"/>
                                </a:solidFill>
                                <a:latin typeface="Cambria Math" panose="02040503050406030204" pitchFamily="18" charset="0"/>
                                <a:cs typeface="Times New Roman" panose="02020603050405020304" pitchFamily="18" charset="0"/>
                              </a:rPr>
                              <m:t>𝟗</m:t>
                            </m:r>
                            <m:r>
                              <a:rPr lang="en-US" sz="2200" b="1" i="1" smtClean="0">
                                <a:solidFill>
                                  <a:srgbClr val="00B050"/>
                                </a:solidFill>
                                <a:latin typeface="Cambria Math" panose="02040503050406030204" pitchFamily="18" charset="0"/>
                                <a:cs typeface="Times New Roman" panose="02020603050405020304" pitchFamily="18" charset="0"/>
                              </a:rPr>
                              <m:t>𝑹</m:t>
                            </m:r>
                          </m:num>
                          <m:den>
                            <m:r>
                              <a:rPr lang="en-US" sz="2200" b="1" i="1" smtClean="0">
                                <a:solidFill>
                                  <a:srgbClr val="00B050"/>
                                </a:solidFill>
                                <a:latin typeface="Cambria Math" panose="02040503050406030204" pitchFamily="18" charset="0"/>
                                <a:cs typeface="Times New Roman" panose="02020603050405020304" pitchFamily="18" charset="0"/>
                              </a:rPr>
                              <m:t>𝟒</m:t>
                            </m:r>
                          </m:den>
                        </m:f>
                      </m:den>
                    </m:f>
                    <m:r>
                      <m:rPr>
                        <m:nor/>
                      </m:rPr>
                      <a:rPr lang="en-US" sz="2200" b="1" dirty="0">
                        <a:solidFill>
                          <a:srgbClr val="00B050"/>
                        </a:solidFill>
                        <a:latin typeface="Times New Roman" panose="02020603050405020304" pitchFamily="18" charset="0"/>
                        <a:cs typeface="Times New Roman" panose="02020603050405020304" pitchFamily="18" charset="0"/>
                      </a:rPr>
                      <m:t> = </m:t>
                    </m:r>
                    <m:f>
                      <m:fPr>
                        <m:ctrlPr>
                          <a:rPr lang="en-US" sz="2200" b="1" i="1">
                            <a:solidFill>
                              <a:srgbClr val="00B050"/>
                            </a:solidFill>
                            <a:latin typeface="Cambria Math" panose="02040503050406030204" pitchFamily="18" charset="0"/>
                            <a:cs typeface="Times New Roman" panose="02020603050405020304" pitchFamily="18" charset="0"/>
                          </a:rPr>
                        </m:ctrlPr>
                      </m:fPr>
                      <m:num>
                        <m:sSub>
                          <m:sSubPr>
                            <m:ctrlPr>
                              <a:rPr lang="en-US" sz="2200" b="1" i="1">
                                <a:solidFill>
                                  <a:srgbClr val="00B050"/>
                                </a:solidFill>
                                <a:latin typeface="Cambria Math" panose="02040503050406030204" pitchFamily="18" charset="0"/>
                                <a:cs typeface="Times New Roman" panose="02020603050405020304" pitchFamily="18" charset="0"/>
                              </a:rPr>
                            </m:ctrlPr>
                          </m:sSubPr>
                          <m:e>
                            <m:r>
                              <a:rPr lang="en-US" sz="2200" b="1" i="1" smtClean="0">
                                <a:solidFill>
                                  <a:srgbClr val="00B050"/>
                                </a:solidFill>
                                <a:latin typeface="Cambria Math" panose="02040503050406030204" pitchFamily="18" charset="0"/>
                                <a:cs typeface="Times New Roman" panose="02020603050405020304" pitchFamily="18" charset="0"/>
                              </a:rPr>
                              <m:t>𝒍</m:t>
                            </m:r>
                          </m:e>
                          <m:sub>
                            <m:r>
                              <a:rPr lang="en-US" sz="2200" b="1" i="1">
                                <a:solidFill>
                                  <a:srgbClr val="00B050"/>
                                </a:solidFill>
                                <a:latin typeface="Cambria Math" panose="02040503050406030204" pitchFamily="18" charset="0"/>
                                <a:cs typeface="Times New Roman" panose="02020603050405020304" pitchFamily="18" charset="0"/>
                              </a:rPr>
                              <m:t>𝟐</m:t>
                            </m:r>
                          </m:sub>
                        </m:sSub>
                      </m:num>
                      <m:den>
                        <m:r>
                          <a:rPr lang="en-US" sz="2200" b="1" i="1" smtClean="0">
                            <a:solidFill>
                              <a:srgbClr val="00B050"/>
                            </a:solidFill>
                            <a:latin typeface="Cambria Math" panose="02040503050406030204" pitchFamily="18" charset="0"/>
                            <a:cs typeface="Times New Roman" panose="02020603050405020304" pitchFamily="18" charset="0"/>
                          </a:rPr>
                          <m:t>𝟐</m:t>
                        </m:r>
                        <m:r>
                          <a:rPr lang="en-US" sz="2200" b="1" i="1" smtClean="0">
                            <a:solidFill>
                              <a:srgbClr val="00B050"/>
                            </a:solidFill>
                            <a:latin typeface="Cambria Math" panose="02040503050406030204" pitchFamily="18" charset="0"/>
                            <a:cs typeface="Times New Roman" panose="02020603050405020304" pitchFamily="18" charset="0"/>
                          </a:rPr>
                          <m:t>,</m:t>
                        </m:r>
                        <m:r>
                          <a:rPr lang="en-US" sz="2200" b="1" i="1" smtClean="0">
                            <a:solidFill>
                              <a:srgbClr val="00B050"/>
                            </a:solidFill>
                            <a:latin typeface="Cambria Math" panose="02040503050406030204" pitchFamily="18" charset="0"/>
                            <a:cs typeface="Times New Roman" panose="02020603050405020304" pitchFamily="18" charset="0"/>
                          </a:rPr>
                          <m:t>𝟖𝟖</m:t>
                        </m:r>
                      </m:den>
                    </m:f>
                  </m:oMath>
                </a14:m>
                <a:endParaRPr lang="vi-VN" sz="22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40" name="Hình chữ nhật 39"/>
              <p:cNvSpPr>
                <a:spLocks noRot="1" noChangeAspect="1" noMove="1" noResize="1" noEditPoints="1" noAdjustHandles="1" noChangeArrowheads="1" noChangeShapeType="1" noTextEdit="1"/>
              </p:cNvSpPr>
              <p:nvPr/>
            </p:nvSpPr>
            <p:spPr>
              <a:xfrm>
                <a:off x="2630757" y="5391393"/>
                <a:ext cx="1592487" cy="729495"/>
              </a:xfrm>
              <a:prstGeom prst="rect">
                <a:avLst/>
              </a:prstGeom>
              <a:blipFill rotWithShape="0">
                <a:blip r:embed="rId6"/>
                <a:stretch>
                  <a:fillRect l="-4981"/>
                </a:stretch>
              </a:blipFill>
            </p:spPr>
            <p:txBody>
              <a:bodyPr/>
              <a:lstStyle/>
              <a:p>
                <a:r>
                  <a:rPr lang="vi-VN">
                    <a:noFill/>
                  </a:rPr>
                  <a:t> </a:t>
                </a:r>
              </a:p>
            </p:txBody>
          </p:sp>
        </mc:Fallback>
      </mc:AlternateContent>
      <p:sp>
        <p:nvSpPr>
          <p:cNvPr id="41" name="Hình chữ nhật 40"/>
          <p:cNvSpPr/>
          <p:nvPr/>
        </p:nvSpPr>
        <p:spPr>
          <a:xfrm>
            <a:off x="4815537" y="5488081"/>
            <a:ext cx="1930337" cy="430887"/>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l</a:t>
            </a:r>
            <a:r>
              <a:rPr lang="en-US" sz="2200" b="1" baseline="-25000" dirty="0" smtClean="0">
                <a:solidFill>
                  <a:srgbClr val="00B050"/>
                </a:solidFill>
                <a:latin typeface="Times New Roman" panose="02020603050405020304" pitchFamily="18" charset="0"/>
                <a:cs typeface="Times New Roman" panose="02020603050405020304" pitchFamily="18" charset="0"/>
              </a:rPr>
              <a:t>2</a:t>
            </a:r>
            <a:r>
              <a:rPr lang="en-US" sz="2200" b="1" dirty="0" smtClean="0">
                <a:solidFill>
                  <a:srgbClr val="00B050"/>
                </a:solidFill>
                <a:latin typeface="Times New Roman" panose="02020603050405020304" pitchFamily="18" charset="0"/>
                <a:cs typeface="Times New Roman" panose="02020603050405020304" pitchFamily="18" charset="0"/>
              </a:rPr>
              <a:t>= 1,28 (m)</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42" name="Hình chữ nhật 41"/>
          <p:cNvSpPr/>
          <p:nvPr/>
        </p:nvSpPr>
        <p:spPr>
          <a:xfrm>
            <a:off x="1185773" y="6186462"/>
            <a:ext cx="10177822" cy="430887"/>
          </a:xfrm>
          <a:prstGeom prst="rect">
            <a:avLst/>
          </a:prstGeom>
        </p:spPr>
        <p:txBody>
          <a:bodyPr wrap="square">
            <a:spAutoFit/>
          </a:bodyPr>
          <a:lstStyle/>
          <a:p>
            <a:pPr algn="just"/>
            <a:r>
              <a:rPr lang="en-US" sz="2200" b="1" dirty="0" err="1" smtClean="0">
                <a:solidFill>
                  <a:srgbClr val="00B050"/>
                </a:solidFill>
                <a:latin typeface="Times New Roman" panose="02020603050405020304" pitchFamily="18" charset="0"/>
                <a:cs typeface="Times New Roman" panose="02020603050405020304" pitchFamily="18" charset="0"/>
              </a:rPr>
              <a:t>Vậy</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nhôm</a:t>
            </a:r>
            <a:r>
              <a:rPr lang="en-US" sz="2200" b="1" dirty="0" smtClean="0">
                <a:solidFill>
                  <a:srgbClr val="00B050"/>
                </a:solidFill>
                <a:latin typeface="Times New Roman" panose="02020603050405020304" pitchFamily="18" charset="0"/>
                <a:cs typeface="Times New Roman" panose="02020603050405020304" pitchFamily="18" charset="0"/>
              </a:rPr>
              <a:t> 2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chiều</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dài</a:t>
            </a:r>
            <a:r>
              <a:rPr lang="en-US" sz="2200" b="1" dirty="0" smtClean="0">
                <a:solidFill>
                  <a:srgbClr val="00B050"/>
                </a:solidFill>
                <a:latin typeface="Times New Roman" panose="02020603050405020304" pitchFamily="18" charset="0"/>
                <a:cs typeface="Times New Roman" panose="02020603050405020304" pitchFamily="18" charset="0"/>
              </a:rPr>
              <a:t>: l</a:t>
            </a:r>
            <a:r>
              <a:rPr lang="en-US" sz="2200" b="1" baseline="-25000" dirty="0" smtClean="0">
                <a:solidFill>
                  <a:srgbClr val="00B050"/>
                </a:solidFill>
                <a:latin typeface="Times New Roman" panose="02020603050405020304" pitchFamily="18" charset="0"/>
                <a:cs typeface="Times New Roman" panose="02020603050405020304" pitchFamily="18" charset="0"/>
              </a:rPr>
              <a:t>2</a:t>
            </a:r>
            <a:r>
              <a:rPr lang="en-US" sz="2200" b="1" dirty="0">
                <a:solidFill>
                  <a:srgbClr val="00B050"/>
                </a:solidFill>
                <a:latin typeface="Times New Roman" panose="02020603050405020304" pitchFamily="18" charset="0"/>
                <a:cs typeface="Times New Roman" panose="02020603050405020304" pitchFamily="18" charset="0"/>
              </a:rPr>
              <a:t>= </a:t>
            </a:r>
            <a:r>
              <a:rPr lang="en-US" sz="2200" b="1" dirty="0" smtClean="0">
                <a:solidFill>
                  <a:srgbClr val="00B050"/>
                </a:solidFill>
                <a:latin typeface="Times New Roman" panose="02020603050405020304" pitchFamily="18" charset="0"/>
                <a:cs typeface="Times New Roman" panose="02020603050405020304" pitchFamily="18" charset="0"/>
              </a:rPr>
              <a:t>1,28 m</a:t>
            </a:r>
            <a:endParaRPr lang="vi-VN" sz="22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12665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7"/>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0"/>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1"/>
                                        </p:tgtEl>
                                        <p:attrNameLst>
                                          <p:attrName>style.visibility</p:attrName>
                                        </p:attrNameLst>
                                      </p:cBhvr>
                                      <p:to>
                                        <p:strVal val="visible"/>
                                      </p:to>
                                    </p:set>
                                    <p:animEffect transition="in" filter="fade">
                                      <p:cBhvr>
                                        <p:cTn id="30" dur="500"/>
                                        <p:tgtEl>
                                          <p:spTgt spid="31"/>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fade">
                                      <p:cBhvr>
                                        <p:cTn id="35" dur="500"/>
                                        <p:tgtEl>
                                          <p:spTgt spid="3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fade">
                                      <p:cBhvr>
                                        <p:cTn id="40" dur="500"/>
                                        <p:tgtEl>
                                          <p:spTgt spid="3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fade">
                                      <p:cBhvr>
                                        <p:cTn id="45" dur="500"/>
                                        <p:tgtEl>
                                          <p:spTgt spid="3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35"/>
                                        </p:tgtEl>
                                        <p:attrNameLst>
                                          <p:attrName>style.visibility</p:attrName>
                                        </p:attrNameLst>
                                      </p:cBhvr>
                                      <p:to>
                                        <p:strVal val="visible"/>
                                      </p:to>
                                    </p:set>
                                    <p:animEffect transition="in" filter="fade">
                                      <p:cBhvr>
                                        <p:cTn id="50" dur="500"/>
                                        <p:tgtEl>
                                          <p:spTgt spid="35"/>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barn(inVertical)">
                                      <p:cBhvr>
                                        <p:cTn id="63" dur="500"/>
                                        <p:tgtEl>
                                          <p:spTgt spid="18"/>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39"/>
                                        </p:tgtEl>
                                        <p:attrNameLst>
                                          <p:attrName>style.visibility</p:attrName>
                                        </p:attrNameLst>
                                      </p:cBhvr>
                                      <p:to>
                                        <p:strVal val="visible"/>
                                      </p:to>
                                    </p:set>
                                    <p:animEffect transition="in" filter="barn(inVertical)">
                                      <p:cBhvr>
                                        <p:cTn id="68" dur="500"/>
                                        <p:tgtEl>
                                          <p:spTgt spid="39"/>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barn(inVertical)">
                                      <p:cBhvr>
                                        <p:cTn id="73" dur="500"/>
                                        <p:tgtEl>
                                          <p:spTgt spid="24"/>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barn(inVertical)">
                                      <p:cBhvr>
                                        <p:cTn id="78" dur="500"/>
                                        <p:tgtEl>
                                          <p:spTgt spid="25"/>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38"/>
                                        </p:tgtEl>
                                        <p:attrNameLst>
                                          <p:attrName>style.visibility</p:attrName>
                                        </p:attrNameLst>
                                      </p:cBhvr>
                                      <p:to>
                                        <p:strVal val="visible"/>
                                      </p:to>
                                    </p:set>
                                    <p:animEffect transition="in" filter="barn(inVertical)">
                                      <p:cBhvr>
                                        <p:cTn id="83" dur="500"/>
                                        <p:tgtEl>
                                          <p:spTgt spid="38"/>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23"/>
                                        </p:tgtEl>
                                        <p:attrNameLst>
                                          <p:attrName>style.visibility</p:attrName>
                                        </p:attrNameLst>
                                      </p:cBhvr>
                                      <p:to>
                                        <p:strVal val="visible"/>
                                      </p:to>
                                    </p:set>
                                    <p:animEffect transition="in" filter="barn(inVertical)">
                                      <p:cBhvr>
                                        <p:cTn id="88" dur="500"/>
                                        <p:tgtEl>
                                          <p:spTgt spid="23"/>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40"/>
                                        </p:tgtEl>
                                        <p:attrNameLst>
                                          <p:attrName>style.visibility</p:attrName>
                                        </p:attrNameLst>
                                      </p:cBhvr>
                                      <p:to>
                                        <p:strVal val="visible"/>
                                      </p:to>
                                    </p:set>
                                    <p:animEffect transition="in" filter="barn(inVertical)">
                                      <p:cBhvr>
                                        <p:cTn id="93" dur="500"/>
                                        <p:tgtEl>
                                          <p:spTgt spid="40"/>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41"/>
                                        </p:tgtEl>
                                        <p:attrNameLst>
                                          <p:attrName>style.visibility</p:attrName>
                                        </p:attrNameLst>
                                      </p:cBhvr>
                                      <p:to>
                                        <p:strVal val="visible"/>
                                      </p:to>
                                    </p:set>
                                    <p:animEffect transition="in" filter="barn(inVertical)">
                                      <p:cBhvr>
                                        <p:cTn id="98" dur="500"/>
                                        <p:tgtEl>
                                          <p:spTgt spid="41"/>
                                        </p:tgtEl>
                                      </p:cBhvr>
                                    </p:animEffect>
                                  </p:childTnLst>
                                </p:cTn>
                              </p:par>
                            </p:childTnLst>
                          </p:cTn>
                        </p:par>
                      </p:childTnLst>
                    </p:cTn>
                  </p:par>
                  <p:par>
                    <p:cTn id="99" fill="hold">
                      <p:stCondLst>
                        <p:cond delay="indefinite"/>
                      </p:stCondLst>
                      <p:childTnLst>
                        <p:par>
                          <p:cTn id="100" fill="hold">
                            <p:stCondLst>
                              <p:cond delay="0"/>
                            </p:stCondLst>
                            <p:childTnLst>
                              <p:par>
                                <p:cTn id="101" presetID="16" presetClass="entr" presetSubtype="21" fill="hold" grpId="0" nodeType="clickEffect">
                                  <p:stCondLst>
                                    <p:cond delay="0"/>
                                  </p:stCondLst>
                                  <p:childTnLst>
                                    <p:set>
                                      <p:cBhvr>
                                        <p:cTn id="102" dur="1" fill="hold">
                                          <p:stCondLst>
                                            <p:cond delay="0"/>
                                          </p:stCondLst>
                                        </p:cTn>
                                        <p:tgtEl>
                                          <p:spTgt spid="42"/>
                                        </p:tgtEl>
                                        <p:attrNameLst>
                                          <p:attrName>style.visibility</p:attrName>
                                        </p:attrNameLst>
                                      </p:cBhvr>
                                      <p:to>
                                        <p:strVal val="visible"/>
                                      </p:to>
                                    </p:set>
                                    <p:animEffect transition="in" filter="barn(inVertical)">
                                      <p:cBhvr>
                                        <p:cTn id="103"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3" grpId="0"/>
      <p:bldP spid="24" grpId="0"/>
      <p:bldP spid="25" grpId="0"/>
      <p:bldP spid="27" grpId="0"/>
      <p:bldP spid="28" grpId="0"/>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Hình chữ nhật 7"/>
          <p:cNvSpPr/>
          <p:nvPr/>
        </p:nvSpPr>
        <p:spPr>
          <a:xfrm>
            <a:off x="1118039" y="613386"/>
            <a:ext cx="10880036" cy="1323439"/>
          </a:xfrm>
          <a:prstGeom prst="rect">
            <a:avLst/>
          </a:prstGeom>
          <a:solidFill>
            <a:schemeClr val="accent2">
              <a:lumMod val="40000"/>
              <a:lumOff val="60000"/>
            </a:schemeClr>
          </a:solidFill>
        </p:spPr>
        <p:txBody>
          <a:bodyPr wrap="square">
            <a:spAutoFit/>
          </a:bodyPr>
          <a:lstStyle/>
          <a:p>
            <a:r>
              <a:rPr lang="en-US" sz="2000" b="1" dirty="0" smtClean="0">
                <a:solidFill>
                  <a:srgbClr val="FF0000"/>
                </a:solidFill>
                <a:latin typeface="Times New Roman" panose="02020603050405020304" pitchFamily="18" charset="0"/>
                <a:cs typeface="Times New Roman" panose="02020603050405020304" pitchFamily="18" charset="0"/>
              </a:rPr>
              <a:t>8.13</a:t>
            </a:r>
            <a:r>
              <a:rPr lang="vi-VN" sz="2000" b="1" dirty="0">
                <a:solidFill>
                  <a:srgbClr val="FF0000"/>
                </a:solidFill>
                <a:latin typeface="Times New Roman" panose="02020603050405020304" pitchFamily="18" charset="0"/>
                <a:cs typeface="Times New Roman" panose="02020603050405020304" pitchFamily="18" charset="0"/>
              </a:rPr>
              <a:t>:</a:t>
            </a:r>
            <a:r>
              <a:rPr lang="vi-VN" sz="2000" dirty="0">
                <a:solidFill>
                  <a:srgbClr val="FF0000"/>
                </a:solidFill>
                <a:latin typeface="Times New Roman" panose="02020603050405020304" pitchFamily="18" charset="0"/>
                <a:cs typeface="Times New Roman" panose="02020603050405020304" pitchFamily="18" charset="0"/>
              </a:rPr>
              <a:t> </a:t>
            </a:r>
            <a:r>
              <a:rPr lang="vi-VN" sz="2000" dirty="0">
                <a:latin typeface="+mj-lt"/>
              </a:rPr>
              <a:t>Cuộn dây thứ nhất có điện trở là R</a:t>
            </a:r>
            <a:r>
              <a:rPr lang="vi-VN" sz="2000" baseline="-25000" dirty="0">
                <a:latin typeface="+mj-lt"/>
              </a:rPr>
              <a:t>1</a:t>
            </a:r>
            <a:r>
              <a:rPr lang="vi-VN" sz="2000" dirty="0">
                <a:latin typeface="+mj-lt"/>
              </a:rPr>
              <a:t> = 20Ω, được quấn bằng dây dẫn có chiều dài tổng cộng là l</a:t>
            </a:r>
            <a:r>
              <a:rPr lang="vi-VN" sz="2000" baseline="-25000" dirty="0">
                <a:latin typeface="+mj-lt"/>
              </a:rPr>
              <a:t>1</a:t>
            </a:r>
            <a:r>
              <a:rPr lang="vi-VN" sz="2000" dirty="0">
                <a:latin typeface="+mj-lt"/>
              </a:rPr>
              <a:t> = 40m và có đường kính tiết diện là d</a:t>
            </a:r>
            <a:r>
              <a:rPr lang="vi-VN" sz="2000" baseline="-25000" dirty="0">
                <a:latin typeface="+mj-lt"/>
              </a:rPr>
              <a:t>1</a:t>
            </a:r>
            <a:r>
              <a:rPr lang="vi-VN" sz="2000" dirty="0">
                <a:latin typeface="+mj-lt"/>
              </a:rPr>
              <a:t> = 0,5mm. Dùng dây dẫn được làm từ cùng vật liệu như cuộn dây thứ nhất, nhưng có đường kính tiết diện của dây là d</a:t>
            </a:r>
            <a:r>
              <a:rPr lang="vi-VN" sz="2000" baseline="-25000" dirty="0">
                <a:latin typeface="+mj-lt"/>
              </a:rPr>
              <a:t>2</a:t>
            </a:r>
            <a:r>
              <a:rPr lang="vi-VN" sz="2000" dirty="0">
                <a:latin typeface="+mj-lt"/>
              </a:rPr>
              <a:t> = 0,3mm để cuốn một cuộn dây thứ hai, có điện trở là R</a:t>
            </a:r>
            <a:r>
              <a:rPr lang="vi-VN" sz="2000" baseline="-25000" dirty="0">
                <a:latin typeface="+mj-lt"/>
              </a:rPr>
              <a:t>2</a:t>
            </a:r>
            <a:r>
              <a:rPr lang="vi-VN" sz="2000" dirty="0">
                <a:latin typeface="+mj-lt"/>
              </a:rPr>
              <a:t> = 30Ω. Tính chiều dài tổng cộng của dây dẫn dùng để cuốn dây thứ hai này.</a:t>
            </a:r>
            <a:endParaRPr lang="en-US" sz="2000" dirty="0">
              <a:latin typeface="+mj-lt"/>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400"/>
          </a:p>
        </p:txBody>
      </p:sp>
      <p:sp>
        <p:nvSpPr>
          <p:cNvPr id="12"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13" name="Nút Hành động: Kết thúc 12">
            <a:hlinkClick r:id="" action="ppaction://hlinkshowjump?jump=lastslide" highlightClick="1"/>
          </p:cNvPr>
          <p:cNvSpPr/>
          <p:nvPr/>
        </p:nvSpPr>
        <p:spPr>
          <a:xfrm>
            <a:off x="11762509" y="6408829"/>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200">
              <a:latin typeface="Times New Roman" panose="02020603050405020304" pitchFamily="18" charset="0"/>
              <a:cs typeface="Times New Roman" panose="02020603050405020304" pitchFamily="18" charset="0"/>
            </a:endParaRPr>
          </a:p>
        </p:txBody>
      </p:sp>
      <p:sp>
        <p:nvSpPr>
          <p:cNvPr id="14" name="Hình chữ nhật 13"/>
          <p:cNvSpPr/>
          <p:nvPr/>
        </p:nvSpPr>
        <p:spPr>
          <a:xfrm>
            <a:off x="1137841" y="3741541"/>
            <a:ext cx="10177822" cy="430887"/>
          </a:xfrm>
          <a:prstGeom prst="rect">
            <a:avLst/>
          </a:prstGeom>
        </p:spPr>
        <p:txBody>
          <a:bodyPr wrap="square">
            <a:spAutoFit/>
          </a:bodyPr>
          <a:lstStyle/>
          <a:p>
            <a:pPr algn="just"/>
            <a:r>
              <a:rPr lang="vi-VN" sz="2200" b="1" dirty="0" err="1" smtClean="0">
                <a:solidFill>
                  <a:srgbClr val="00B050"/>
                </a:solidFill>
                <a:latin typeface="Times New Roman" panose="02020603050405020304" pitchFamily="18" charset="0"/>
                <a:cs typeface="Times New Roman" panose="02020603050405020304" pitchFamily="18" charset="0"/>
              </a:rPr>
              <a:t>Vì</a:t>
            </a:r>
            <a:r>
              <a:rPr lang="vi-VN"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1 </a:t>
            </a:r>
            <a:r>
              <a:rPr lang="en-US" sz="2200" b="1" dirty="0" err="1" smtClean="0">
                <a:solidFill>
                  <a:srgbClr val="00B050"/>
                </a:solidFill>
                <a:latin typeface="Times New Roman" panose="02020603050405020304" pitchFamily="18" charset="0"/>
                <a:cs typeface="Times New Roman" panose="02020603050405020304" pitchFamily="18" charset="0"/>
              </a:rPr>
              <a:t>và</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3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a:solidFill>
                  <a:srgbClr val="00B050"/>
                </a:solidFill>
                <a:latin typeface="Times New Roman" panose="02020603050405020304" pitchFamily="18" charset="0"/>
                <a:cs typeface="Times New Roman" panose="02020603050405020304" pitchFamily="18" charset="0"/>
              </a:rPr>
              <a:t>dây</a:t>
            </a:r>
            <a:r>
              <a:rPr lang="en-US" sz="2200" b="1" dirty="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vật</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liệu</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chiều</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dài</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nên</a:t>
            </a:r>
            <a:r>
              <a:rPr lang="en-US" sz="2200" b="1" dirty="0" smtClean="0">
                <a:solidFill>
                  <a:srgbClr val="00B050"/>
                </a:solidFill>
                <a:latin typeface="Times New Roman" panose="02020603050405020304" pitchFamily="18" charset="0"/>
                <a:cs typeface="Times New Roman" panose="02020603050405020304" pitchFamily="18" charset="0"/>
              </a:rPr>
              <a:t> ta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a:t>
            </a:r>
            <a:endParaRPr lang="en-US" sz="2200" b="1" dirty="0">
              <a:solidFill>
                <a:srgbClr val="00B050"/>
              </a:solidFill>
              <a:latin typeface="Times New Roman" panose="02020603050405020304" pitchFamily="18" charset="0"/>
              <a:cs typeface="Times New Roman" panose="02020603050405020304" pitchFamily="18" charset="0"/>
            </a:endParaRPr>
          </a:p>
        </p:txBody>
      </p:sp>
      <p:sp>
        <p:nvSpPr>
          <p:cNvPr id="15" name="Hình chữ nhật 14"/>
          <p:cNvSpPr/>
          <p:nvPr/>
        </p:nvSpPr>
        <p:spPr>
          <a:xfrm>
            <a:off x="1032489" y="3205280"/>
            <a:ext cx="797013" cy="430887"/>
          </a:xfrm>
          <a:prstGeom prst="rect">
            <a:avLst/>
          </a:prstGeom>
        </p:spPr>
        <p:txBody>
          <a:bodyPr wrap="none">
            <a:spAutoFit/>
          </a:bodyPr>
          <a:lstStyle/>
          <a:p>
            <a:r>
              <a:rPr lang="en-US" sz="2200" b="1" u="sng" dirty="0" smtClean="0">
                <a:solidFill>
                  <a:srgbClr val="008000"/>
                </a:solidFill>
                <a:latin typeface="Times New Roman" panose="02020603050405020304" pitchFamily="18" charset="0"/>
                <a:cs typeface="Times New Roman" panose="02020603050405020304" pitchFamily="18" charset="0"/>
              </a:rPr>
              <a:t>G</a:t>
            </a:r>
            <a:r>
              <a:rPr lang="vi-VN" sz="2200" b="1" u="sng" dirty="0" err="1" smtClean="0">
                <a:solidFill>
                  <a:srgbClr val="008000"/>
                </a:solidFill>
                <a:latin typeface="Times New Roman" panose="02020603050405020304" pitchFamily="18" charset="0"/>
                <a:cs typeface="Times New Roman" panose="02020603050405020304" pitchFamily="18" charset="0"/>
              </a:rPr>
              <a:t>iải</a:t>
            </a:r>
            <a:r>
              <a:rPr lang="vi-VN" sz="2200" b="1" u="sng" dirty="0">
                <a:solidFill>
                  <a:srgbClr val="008000"/>
                </a:solidFill>
                <a:latin typeface="Times New Roman" panose="02020603050405020304" pitchFamily="18" charset="0"/>
                <a:cs typeface="Times New Roman" panose="02020603050405020304" pitchFamily="18" charset="0"/>
              </a:rPr>
              <a:t>:</a:t>
            </a:r>
            <a:endParaRPr lang="vi-VN" sz="2200" u="sng" dirty="0">
              <a:latin typeface="Times New Roman" panose="02020603050405020304" pitchFamily="18" charset="0"/>
              <a:cs typeface="Times New Roman" panose="02020603050405020304" pitchFamily="18" charset="0"/>
            </a:endParaRPr>
          </a:p>
        </p:txBody>
      </p:sp>
      <p:sp>
        <p:nvSpPr>
          <p:cNvPr id="16" name="Hình chữ nhật 15"/>
          <p:cNvSpPr/>
          <p:nvPr/>
        </p:nvSpPr>
        <p:spPr>
          <a:xfrm>
            <a:off x="1149725" y="1936825"/>
            <a:ext cx="1244251" cy="430887"/>
          </a:xfrm>
          <a:prstGeom prst="rect">
            <a:avLst/>
          </a:prstGeom>
        </p:spPr>
        <p:txBody>
          <a:bodyPr wrap="none">
            <a:spAutoFit/>
          </a:bodyPr>
          <a:lstStyle/>
          <a:p>
            <a:r>
              <a:rPr lang="en-US" sz="2200" b="1" u="sng" dirty="0" err="1" smtClean="0">
                <a:solidFill>
                  <a:srgbClr val="008000"/>
                </a:solidFill>
                <a:latin typeface="Times New Roman" panose="02020603050405020304" pitchFamily="18" charset="0"/>
                <a:cs typeface="Times New Roman" panose="02020603050405020304" pitchFamily="18" charset="0"/>
              </a:rPr>
              <a:t>Tóm</a:t>
            </a:r>
            <a:r>
              <a:rPr lang="en-US" sz="2200" b="1" u="sng" dirty="0" smtClean="0">
                <a:solidFill>
                  <a:srgbClr val="008000"/>
                </a:solidFill>
                <a:latin typeface="Times New Roman" panose="02020603050405020304" pitchFamily="18" charset="0"/>
                <a:cs typeface="Times New Roman" panose="02020603050405020304" pitchFamily="18" charset="0"/>
              </a:rPr>
              <a:t> </a:t>
            </a:r>
            <a:r>
              <a:rPr lang="en-US" sz="2200" b="1" u="sng" dirty="0" err="1" smtClean="0">
                <a:solidFill>
                  <a:srgbClr val="008000"/>
                </a:solidFill>
                <a:latin typeface="Times New Roman" panose="02020603050405020304" pitchFamily="18" charset="0"/>
                <a:cs typeface="Times New Roman" panose="02020603050405020304" pitchFamily="18" charset="0"/>
              </a:rPr>
              <a:t>tắt</a:t>
            </a:r>
            <a:r>
              <a:rPr lang="vi-VN" sz="2200" b="1" u="sng" dirty="0" smtClean="0">
                <a:solidFill>
                  <a:srgbClr val="008000"/>
                </a:solidFill>
                <a:latin typeface="Times New Roman" panose="02020603050405020304" pitchFamily="18" charset="0"/>
                <a:cs typeface="Times New Roman" panose="02020603050405020304" pitchFamily="18" charset="0"/>
              </a:rPr>
              <a:t>:</a:t>
            </a:r>
            <a:endParaRPr lang="vi-VN" sz="2200" u="sng"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 name="Hình chữ nhật 16"/>
              <p:cNvSpPr/>
              <p:nvPr/>
            </p:nvSpPr>
            <p:spPr>
              <a:xfrm>
                <a:off x="1285832" y="5248019"/>
                <a:ext cx="1643269" cy="628249"/>
              </a:xfrm>
              <a:prstGeom prst="rect">
                <a:avLst/>
              </a:prstGeom>
            </p:spPr>
            <p:txBody>
              <a:bodyPr wrap="square">
                <a:spAutoFit/>
              </a:bodyPr>
              <a:lstStyle/>
              <a:p>
                <a:pPr algn="just"/>
                <a14:m>
                  <m:oMath xmlns:m="http://schemas.openxmlformats.org/officeDocument/2006/math">
                    <m:f>
                      <m:fPr>
                        <m:ctrlPr>
                          <a:rPr lang="en-US" sz="2200" b="1" i="1" smtClean="0">
                            <a:solidFill>
                              <a:srgbClr val="FF0000"/>
                            </a:solidFill>
                            <a:latin typeface="Cambria Math" panose="02040503050406030204" pitchFamily="18" charset="0"/>
                            <a:cs typeface="Times New Roman" panose="02020603050405020304" pitchFamily="18" charset="0"/>
                          </a:rPr>
                        </m:ctrlPr>
                      </m:fPr>
                      <m:num>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2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200" b="1" i="1">
                            <a:solidFill>
                              <a:srgbClr val="FF0000"/>
                            </a:solidFill>
                            <a:latin typeface="Cambria Math" panose="02040503050406030204" pitchFamily="18" charset="0"/>
                            <a:cs typeface="Times New Roman" panose="02020603050405020304" pitchFamily="18" charset="0"/>
                          </a:rPr>
                        </m:ctrlPr>
                      </m:fPr>
                      <m:num>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𝒍</m:t>
                            </m:r>
                          </m:e>
                          <m:sub>
                            <m:r>
                              <a:rPr lang="en-US" sz="2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𝒍</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2200" b="1" dirty="0" smtClean="0">
                    <a:solidFill>
                      <a:srgbClr val="FF0000"/>
                    </a:solidFill>
                    <a:latin typeface="Times New Roman" panose="02020603050405020304" pitchFamily="18" charset="0"/>
                    <a:cs typeface="Times New Roman" panose="02020603050405020304" pitchFamily="18" charset="0"/>
                  </a:rPr>
                  <a:t> </a:t>
                </a:r>
                <a:endParaRPr lang="en-US" sz="2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17" name="Hình chữ nhật 16"/>
              <p:cNvSpPr>
                <a:spLocks noRot="1" noChangeAspect="1" noMove="1" noResize="1" noEditPoints="1" noAdjustHandles="1" noChangeArrowheads="1" noChangeShapeType="1" noTextEdit="1"/>
              </p:cNvSpPr>
              <p:nvPr/>
            </p:nvSpPr>
            <p:spPr>
              <a:xfrm>
                <a:off x="1285832" y="5248019"/>
                <a:ext cx="1643269" cy="628249"/>
              </a:xfrm>
              <a:prstGeom prst="rect">
                <a:avLst/>
              </a:prstGeom>
              <a:blipFill rotWithShape="0">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8" name="Hình chữ nhật 17"/>
              <p:cNvSpPr/>
              <p:nvPr/>
            </p:nvSpPr>
            <p:spPr>
              <a:xfrm>
                <a:off x="3082202" y="4111344"/>
                <a:ext cx="1584536" cy="673774"/>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200" b="1" i="1" smtClean="0">
                            <a:solidFill>
                              <a:srgbClr val="00B050"/>
                            </a:solidFill>
                            <a:latin typeface="Cambria Math" panose="02040503050406030204" pitchFamily="18" charset="0"/>
                            <a:cs typeface="Times New Roman" panose="02020603050405020304" pitchFamily="18" charset="0"/>
                          </a:rPr>
                        </m:ctrlPr>
                      </m:fPr>
                      <m:num>
                        <m:r>
                          <a:rPr lang="en-US" sz="2200" b="1" i="1" smtClean="0">
                            <a:solidFill>
                              <a:srgbClr val="00B050"/>
                            </a:solidFill>
                            <a:latin typeface="Cambria Math" panose="02040503050406030204" pitchFamily="18" charset="0"/>
                            <a:cs typeface="Times New Roman" panose="02020603050405020304" pitchFamily="18" charset="0"/>
                          </a:rPr>
                          <m:t>𝟐𝟎</m:t>
                        </m:r>
                      </m:num>
                      <m:den>
                        <m:sSub>
                          <m:sSubPr>
                            <m:ctrlPr>
                              <a:rPr lang="en-US" sz="2200" b="1" i="1" smtClean="0">
                                <a:solidFill>
                                  <a:srgbClr val="00B050"/>
                                </a:solidFill>
                                <a:latin typeface="Cambria Math" panose="02040503050406030204" pitchFamily="18" charset="0"/>
                                <a:cs typeface="Times New Roman" panose="02020603050405020304" pitchFamily="18" charset="0"/>
                              </a:rPr>
                            </m:ctrlPr>
                          </m:sSubPr>
                          <m:e>
                            <m:r>
                              <a:rPr lang="en-US" sz="2200" b="1" i="1" smtClean="0">
                                <a:solidFill>
                                  <a:srgbClr val="00B050"/>
                                </a:solidFill>
                                <a:latin typeface="Cambria Math" panose="02040503050406030204" pitchFamily="18" charset="0"/>
                                <a:cs typeface="Times New Roman" panose="02020603050405020304" pitchFamily="18" charset="0"/>
                              </a:rPr>
                              <m:t>𝑹</m:t>
                            </m:r>
                          </m:e>
                          <m:sub>
                            <m:r>
                              <a:rPr lang="en-US" sz="2200" b="1" i="1" smtClean="0">
                                <a:solidFill>
                                  <a:srgbClr val="00B050"/>
                                </a:solidFill>
                                <a:latin typeface="Cambria Math" panose="02040503050406030204" pitchFamily="18" charset="0"/>
                                <a:cs typeface="Times New Roman" panose="02020603050405020304" pitchFamily="18" charset="0"/>
                              </a:rPr>
                              <m:t>𝟑</m:t>
                            </m:r>
                          </m:sub>
                        </m:sSub>
                      </m:den>
                    </m:f>
                    <m:r>
                      <m:rPr>
                        <m:nor/>
                      </m:rPr>
                      <a:rPr lang="en-US" sz="2200" b="1" dirty="0">
                        <a:solidFill>
                          <a:srgbClr val="00B050"/>
                        </a:solidFill>
                        <a:latin typeface="Times New Roman" panose="02020603050405020304" pitchFamily="18" charset="0"/>
                        <a:cs typeface="Times New Roman" panose="02020603050405020304" pitchFamily="18" charset="0"/>
                      </a:rPr>
                      <m:t> = </m:t>
                    </m:r>
                    <m:f>
                      <m:fPr>
                        <m:ctrlPr>
                          <a:rPr lang="en-US" sz="2200" b="1" i="1">
                            <a:solidFill>
                              <a:srgbClr val="00B050"/>
                            </a:solidFill>
                            <a:latin typeface="Cambria Math" panose="02040503050406030204" pitchFamily="18" charset="0"/>
                            <a:cs typeface="Times New Roman" panose="02020603050405020304" pitchFamily="18" charset="0"/>
                          </a:rPr>
                        </m:ctrlPr>
                      </m:fPr>
                      <m:num>
                        <m:sSup>
                          <m:sSupPr>
                            <m:ctrlPr>
                              <a:rPr lang="en-US" sz="2200" b="1" i="1" smtClean="0">
                                <a:solidFill>
                                  <a:srgbClr val="00B050"/>
                                </a:solidFill>
                                <a:latin typeface="Cambria Math" panose="02040503050406030204" pitchFamily="18" charset="0"/>
                                <a:cs typeface="Times New Roman" panose="02020603050405020304" pitchFamily="18" charset="0"/>
                              </a:rPr>
                            </m:ctrlPr>
                          </m:sSupPr>
                          <m:e>
                            <m:r>
                              <a:rPr lang="en-US" sz="2200" b="1" i="1" smtClean="0">
                                <a:solidFill>
                                  <a:srgbClr val="00B050"/>
                                </a:solidFill>
                                <a:latin typeface="Cambria Math" panose="02040503050406030204" pitchFamily="18" charset="0"/>
                                <a:cs typeface="Times New Roman" panose="02020603050405020304" pitchFamily="18" charset="0"/>
                              </a:rPr>
                              <m:t>𝟎</m:t>
                            </m:r>
                            <m:r>
                              <a:rPr lang="en-US" sz="2200" b="1" i="1" smtClean="0">
                                <a:solidFill>
                                  <a:srgbClr val="00B050"/>
                                </a:solidFill>
                                <a:latin typeface="Cambria Math" panose="02040503050406030204" pitchFamily="18" charset="0"/>
                                <a:cs typeface="Times New Roman" panose="02020603050405020304" pitchFamily="18" charset="0"/>
                              </a:rPr>
                              <m:t>,</m:t>
                            </m:r>
                            <m:r>
                              <a:rPr lang="en-US" sz="2200" b="1" i="1" smtClean="0">
                                <a:solidFill>
                                  <a:srgbClr val="00B050"/>
                                </a:solidFill>
                                <a:latin typeface="Cambria Math" panose="02040503050406030204" pitchFamily="18" charset="0"/>
                                <a:cs typeface="Times New Roman" panose="02020603050405020304" pitchFamily="18" charset="0"/>
                              </a:rPr>
                              <m:t>𝟑</m:t>
                            </m:r>
                          </m:e>
                          <m:sup>
                            <m:r>
                              <a:rPr lang="en-US" sz="2200" b="1" i="1" smtClean="0">
                                <a:solidFill>
                                  <a:srgbClr val="00B050"/>
                                </a:solidFill>
                                <a:latin typeface="Cambria Math" panose="02040503050406030204" pitchFamily="18" charset="0"/>
                                <a:cs typeface="Times New Roman" panose="02020603050405020304" pitchFamily="18" charset="0"/>
                              </a:rPr>
                              <m:t>𝟐</m:t>
                            </m:r>
                          </m:sup>
                        </m:sSup>
                      </m:num>
                      <m:den>
                        <m:sSup>
                          <m:sSupPr>
                            <m:ctrlPr>
                              <a:rPr lang="en-US" sz="2200" b="1" i="1" smtClean="0">
                                <a:solidFill>
                                  <a:srgbClr val="00B050"/>
                                </a:solidFill>
                                <a:latin typeface="Cambria Math" panose="02040503050406030204" pitchFamily="18" charset="0"/>
                                <a:cs typeface="Times New Roman" panose="02020603050405020304" pitchFamily="18" charset="0"/>
                              </a:rPr>
                            </m:ctrlPr>
                          </m:sSupPr>
                          <m:e>
                            <m:r>
                              <a:rPr lang="en-US" sz="2200" b="1" i="1" smtClean="0">
                                <a:solidFill>
                                  <a:srgbClr val="00B050"/>
                                </a:solidFill>
                                <a:latin typeface="Cambria Math" panose="02040503050406030204" pitchFamily="18" charset="0"/>
                                <a:cs typeface="Times New Roman" panose="02020603050405020304" pitchFamily="18" charset="0"/>
                              </a:rPr>
                              <m:t>𝟎</m:t>
                            </m:r>
                            <m:r>
                              <a:rPr lang="en-US" sz="2200" b="1" i="1" smtClean="0">
                                <a:solidFill>
                                  <a:srgbClr val="00B050"/>
                                </a:solidFill>
                                <a:latin typeface="Cambria Math" panose="02040503050406030204" pitchFamily="18" charset="0"/>
                                <a:cs typeface="Times New Roman" panose="02020603050405020304" pitchFamily="18" charset="0"/>
                              </a:rPr>
                              <m:t>,</m:t>
                            </m:r>
                            <m:r>
                              <a:rPr lang="en-US" sz="2200" b="1" i="1" smtClean="0">
                                <a:solidFill>
                                  <a:srgbClr val="00B050"/>
                                </a:solidFill>
                                <a:latin typeface="Cambria Math" panose="02040503050406030204" pitchFamily="18" charset="0"/>
                                <a:cs typeface="Times New Roman" panose="02020603050405020304" pitchFamily="18" charset="0"/>
                              </a:rPr>
                              <m:t>𝟓</m:t>
                            </m:r>
                          </m:e>
                          <m:sup>
                            <m:r>
                              <a:rPr lang="en-US" sz="2200" b="1" i="1" smtClean="0">
                                <a:solidFill>
                                  <a:srgbClr val="00B050"/>
                                </a:solidFill>
                                <a:latin typeface="Cambria Math" panose="02040503050406030204" pitchFamily="18" charset="0"/>
                                <a:cs typeface="Times New Roman" panose="02020603050405020304" pitchFamily="18" charset="0"/>
                              </a:rPr>
                              <m:t>𝟐</m:t>
                            </m:r>
                          </m:sup>
                        </m:sSup>
                      </m:den>
                    </m:f>
                  </m:oMath>
                </a14:m>
                <a:endParaRPr lang="vi-VN" sz="22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18" name="Hình chữ nhật 17"/>
              <p:cNvSpPr>
                <a:spLocks noRot="1" noChangeAspect="1" noMove="1" noResize="1" noEditPoints="1" noAdjustHandles="1" noChangeArrowheads="1" noChangeShapeType="1" noTextEdit="1"/>
              </p:cNvSpPr>
              <p:nvPr/>
            </p:nvSpPr>
            <p:spPr>
              <a:xfrm>
                <a:off x="3082202" y="4111344"/>
                <a:ext cx="1584536" cy="673774"/>
              </a:xfrm>
              <a:prstGeom prst="rect">
                <a:avLst/>
              </a:prstGeom>
              <a:blipFill rotWithShape="0">
                <a:blip r:embed="rId4"/>
                <a:stretch>
                  <a:fillRect l="-5000"/>
                </a:stretch>
              </a:blipFill>
            </p:spPr>
            <p:txBody>
              <a:bodyPr/>
              <a:lstStyle/>
              <a:p>
                <a:r>
                  <a:rPr lang="vi-VN">
                    <a:noFill/>
                  </a:rPr>
                  <a:t> </a:t>
                </a:r>
              </a:p>
            </p:txBody>
          </p:sp>
        </mc:Fallback>
      </mc:AlternateContent>
      <p:sp>
        <p:nvSpPr>
          <p:cNvPr id="19" name="Hình chữ nhật 18"/>
          <p:cNvSpPr/>
          <p:nvPr/>
        </p:nvSpPr>
        <p:spPr>
          <a:xfrm>
            <a:off x="4815537" y="4244905"/>
            <a:ext cx="2194832" cy="430887"/>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R</a:t>
            </a:r>
            <a:r>
              <a:rPr lang="en-US" sz="2200" b="1" baseline="-25000" dirty="0" smtClean="0">
                <a:solidFill>
                  <a:srgbClr val="00B050"/>
                </a:solidFill>
                <a:latin typeface="Times New Roman" panose="02020603050405020304" pitchFamily="18" charset="0"/>
                <a:cs typeface="Times New Roman" panose="02020603050405020304" pitchFamily="18" charset="0"/>
              </a:rPr>
              <a:t>3</a:t>
            </a:r>
            <a:r>
              <a:rPr lang="en-US" sz="2200" b="1" dirty="0" smtClean="0">
                <a:solidFill>
                  <a:srgbClr val="00B050"/>
                </a:solidFill>
                <a:latin typeface="Times New Roman" panose="02020603050405020304" pitchFamily="18" charset="0"/>
                <a:cs typeface="Times New Roman" panose="02020603050405020304" pitchFamily="18" charset="0"/>
              </a:rPr>
              <a:t>= 500/9 (</a:t>
            </a:r>
            <a:r>
              <a:rPr lang="el-GR" sz="2200" b="1" dirty="0" smtClean="0">
                <a:solidFill>
                  <a:srgbClr val="00B050"/>
                </a:solidFill>
                <a:latin typeface="Times New Roman" panose="02020603050405020304" pitchFamily="18" charset="0"/>
                <a:cs typeface="Times New Roman" panose="02020603050405020304" pitchFamily="18" charset="0"/>
              </a:rPr>
              <a:t>Ω</a:t>
            </a:r>
            <a:r>
              <a:rPr lang="en-US" sz="2200" b="1" dirty="0" smtClean="0">
                <a:solidFill>
                  <a:srgbClr val="00B050"/>
                </a:solidFill>
                <a:latin typeface="Times New Roman" panose="02020603050405020304" pitchFamily="18" charset="0"/>
                <a:cs typeface="Times New Roman" panose="02020603050405020304" pitchFamily="18" charset="0"/>
              </a:rPr>
              <a:t>)</a:t>
            </a:r>
            <a:endParaRPr lang="vi-VN" sz="2200" b="1" dirty="0">
              <a:solidFill>
                <a:srgbClr val="00B050"/>
              </a:solidFill>
              <a:latin typeface="Times New Roman" panose="02020603050405020304" pitchFamily="18" charset="0"/>
              <a:cs typeface="Times New Roman" panose="02020603050405020304" pitchFamily="18" charset="0"/>
            </a:endParaRPr>
          </a:p>
        </p:txBody>
      </p:sp>
      <p:graphicFrame>
        <p:nvGraphicFramePr>
          <p:cNvPr id="20" name="Bảng 19"/>
          <p:cNvGraphicFramePr>
            <a:graphicFrameLocks noGrp="1"/>
          </p:cNvGraphicFramePr>
          <p:nvPr>
            <p:extLst>
              <p:ext uri="{D42A27DB-BD31-4B8C-83A1-F6EECF244321}">
                <p14:modId xmlns:p14="http://schemas.microsoft.com/office/powerpoint/2010/main" val="1144773068"/>
              </p:ext>
            </p:extLst>
          </p:nvPr>
        </p:nvGraphicFramePr>
        <p:xfrm>
          <a:off x="1125254" y="2375622"/>
          <a:ext cx="9993128" cy="788466"/>
        </p:xfrm>
        <a:graphic>
          <a:graphicData uri="http://schemas.openxmlformats.org/drawingml/2006/table">
            <a:tbl>
              <a:tblPr firstRow="1" bandRow="1">
                <a:tableStyleId>{5C22544A-7EE6-4342-B048-85BDC9FD1C3A}</a:tableStyleId>
              </a:tblPr>
              <a:tblGrid>
                <a:gridCol w="2498282">
                  <a:extLst>
                    <a:ext uri="{9D8B030D-6E8A-4147-A177-3AD203B41FA5}">
                      <a16:colId xmlns:a16="http://schemas.microsoft.com/office/drawing/2014/main" val="20000"/>
                    </a:ext>
                  </a:extLst>
                </a:gridCol>
                <a:gridCol w="2498282">
                  <a:extLst>
                    <a:ext uri="{9D8B030D-6E8A-4147-A177-3AD203B41FA5}">
                      <a16:colId xmlns:a16="http://schemas.microsoft.com/office/drawing/2014/main" val="20001"/>
                    </a:ext>
                  </a:extLst>
                </a:gridCol>
                <a:gridCol w="2498282">
                  <a:extLst>
                    <a:ext uri="{9D8B030D-6E8A-4147-A177-3AD203B41FA5}">
                      <a16:colId xmlns:a16="http://schemas.microsoft.com/office/drawing/2014/main" val="20002"/>
                    </a:ext>
                  </a:extLst>
                </a:gridCol>
                <a:gridCol w="2498282">
                  <a:extLst>
                    <a:ext uri="{9D8B030D-6E8A-4147-A177-3AD203B41FA5}">
                      <a16:colId xmlns:a16="http://schemas.microsoft.com/office/drawing/2014/main" val="20003"/>
                    </a:ext>
                  </a:extLst>
                </a:gridCol>
              </a:tblGrid>
              <a:tr h="394233">
                <a:tc>
                  <a:txBody>
                    <a:bodyPr/>
                    <a:lstStyle/>
                    <a:p>
                      <a:endParaRPr lang="vi-VN" dirty="0"/>
                    </a:p>
                  </a:txBody>
                  <a:tcPr/>
                </a:tc>
                <a:tc>
                  <a:txBody>
                    <a:bodyPr/>
                    <a:lstStyle/>
                    <a:p>
                      <a:endParaRPr lang="vi-VN" dirty="0"/>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0"/>
                  </a:ext>
                </a:extLst>
              </a:tr>
              <a:tr h="394233">
                <a:tc>
                  <a:txBody>
                    <a:bodyPr/>
                    <a:lstStyle/>
                    <a:p>
                      <a:endParaRPr lang="vi-VN" dirty="0"/>
                    </a:p>
                  </a:txBody>
                  <a:tcPr/>
                </a:tc>
                <a:tc>
                  <a:txBody>
                    <a:bodyPr/>
                    <a:lstStyle/>
                    <a:p>
                      <a:endParaRPr lang="vi-VN"/>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1"/>
                  </a:ext>
                </a:extLst>
              </a:tr>
            </a:tbl>
          </a:graphicData>
        </a:graphic>
      </p:graphicFrame>
      <p:sp>
        <p:nvSpPr>
          <p:cNvPr id="21" name="Hình chữ nhật 20"/>
          <p:cNvSpPr/>
          <p:nvPr/>
        </p:nvSpPr>
        <p:spPr>
          <a:xfrm>
            <a:off x="1250502" y="2360986"/>
            <a:ext cx="873957"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dây </a:t>
            </a:r>
            <a:r>
              <a:rPr lang="en-US" sz="2200" dirty="0" smtClean="0">
                <a:latin typeface="Times New Roman" panose="02020603050405020304" pitchFamily="18" charset="0"/>
                <a:cs typeface="Times New Roman" panose="02020603050405020304" pitchFamily="18" charset="0"/>
              </a:rPr>
              <a:t>1</a:t>
            </a:r>
            <a:r>
              <a:rPr lang="vi-VN" sz="2200" dirty="0" smtClean="0">
                <a:latin typeface="Times New Roman" panose="02020603050405020304" pitchFamily="18" charset="0"/>
                <a:cs typeface="Times New Roman" panose="02020603050405020304" pitchFamily="18" charset="0"/>
              </a:rPr>
              <a:t> </a:t>
            </a:r>
            <a:endParaRPr lang="vi-VN" sz="2200" dirty="0">
              <a:latin typeface="Times New Roman" panose="02020603050405020304" pitchFamily="18" charset="0"/>
              <a:cs typeface="Times New Roman" panose="02020603050405020304" pitchFamily="18" charset="0"/>
            </a:endParaRPr>
          </a:p>
        </p:txBody>
      </p:sp>
      <p:sp>
        <p:nvSpPr>
          <p:cNvPr id="22" name="Hình chữ nhật 21"/>
          <p:cNvSpPr/>
          <p:nvPr/>
        </p:nvSpPr>
        <p:spPr>
          <a:xfrm>
            <a:off x="3911384" y="2347767"/>
            <a:ext cx="1229824"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l</a:t>
            </a:r>
            <a:r>
              <a:rPr lang="vi-VN" sz="2200" baseline="-25000" dirty="0">
                <a:latin typeface="Times New Roman" panose="02020603050405020304" pitchFamily="18" charset="0"/>
                <a:cs typeface="Times New Roman" panose="02020603050405020304" pitchFamily="18" charset="0"/>
              </a:rPr>
              <a:t>1</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40 </a:t>
            </a:r>
            <a:r>
              <a:rPr lang="vi-VN" sz="2200" dirty="0" smtClean="0">
                <a:latin typeface="Times New Roman" panose="02020603050405020304" pitchFamily="18" charset="0"/>
                <a:cs typeface="Times New Roman" panose="02020603050405020304" pitchFamily="18" charset="0"/>
              </a:rPr>
              <a:t>m</a:t>
            </a:r>
            <a:endParaRPr lang="vi-VN" sz="2200" dirty="0">
              <a:latin typeface="Times New Roman" panose="02020603050405020304" pitchFamily="18" charset="0"/>
              <a:cs typeface="Times New Roman" panose="02020603050405020304" pitchFamily="18" charset="0"/>
            </a:endParaRPr>
          </a:p>
        </p:txBody>
      </p:sp>
      <p:sp>
        <p:nvSpPr>
          <p:cNvPr id="23" name="Hình chữ nhật 22"/>
          <p:cNvSpPr/>
          <p:nvPr/>
        </p:nvSpPr>
        <p:spPr>
          <a:xfrm>
            <a:off x="6242261" y="2334726"/>
            <a:ext cx="1582484" cy="430887"/>
          </a:xfrm>
          <a:prstGeom prst="rect">
            <a:avLst/>
          </a:prstGeom>
        </p:spPr>
        <p:txBody>
          <a:bodyPr wrap="none">
            <a:spAutoFit/>
          </a:bodyPr>
          <a:lstStyle/>
          <a:p>
            <a:r>
              <a:rPr lang="en-US" sz="2200" dirty="0" smtClean="0">
                <a:latin typeface="Times New Roman" panose="02020603050405020304" pitchFamily="18" charset="0"/>
                <a:cs typeface="Times New Roman" panose="02020603050405020304" pitchFamily="18" charset="0"/>
              </a:rPr>
              <a:t>d</a:t>
            </a:r>
            <a:r>
              <a:rPr lang="vi-VN" sz="2200" baseline="-25000" dirty="0" smtClean="0">
                <a:latin typeface="Times New Roman" panose="02020603050405020304" pitchFamily="18" charset="0"/>
                <a:cs typeface="Times New Roman" panose="02020603050405020304" pitchFamily="18" charset="0"/>
              </a:rPr>
              <a:t>1</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0,5 </a:t>
            </a:r>
            <a:r>
              <a:rPr lang="vi-VN" sz="2200" dirty="0" err="1" smtClean="0">
                <a:latin typeface="Times New Roman" panose="02020603050405020304" pitchFamily="18" charset="0"/>
                <a:cs typeface="Times New Roman" panose="02020603050405020304" pitchFamily="18" charset="0"/>
              </a:rPr>
              <a:t>mm</a:t>
            </a:r>
            <a:endParaRPr lang="vi-VN" sz="2200" dirty="0">
              <a:latin typeface="Times New Roman" panose="02020603050405020304" pitchFamily="18" charset="0"/>
              <a:cs typeface="Times New Roman" panose="02020603050405020304" pitchFamily="18" charset="0"/>
            </a:endParaRPr>
          </a:p>
        </p:txBody>
      </p:sp>
      <p:sp>
        <p:nvSpPr>
          <p:cNvPr id="24" name="Hình chữ nhật 23"/>
          <p:cNvSpPr/>
          <p:nvPr/>
        </p:nvSpPr>
        <p:spPr>
          <a:xfrm>
            <a:off x="8641073" y="2327236"/>
            <a:ext cx="1258678"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R</a:t>
            </a:r>
            <a:r>
              <a:rPr lang="vi-VN" sz="2200" baseline="-25000" dirty="0">
                <a:latin typeface="Times New Roman" panose="02020603050405020304" pitchFamily="18" charset="0"/>
                <a:cs typeface="Times New Roman" panose="02020603050405020304" pitchFamily="18" charset="0"/>
              </a:rPr>
              <a:t>1</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20</a:t>
            </a:r>
            <a:r>
              <a:rPr lang="el-GR" sz="2200" dirty="0" smtClean="0">
                <a:latin typeface="Times New Roman" panose="02020603050405020304" pitchFamily="18" charset="0"/>
                <a:cs typeface="Times New Roman" panose="02020603050405020304" pitchFamily="18" charset="0"/>
              </a:rPr>
              <a:t>Ω</a:t>
            </a:r>
            <a:endParaRPr lang="vi-VN" sz="2200" dirty="0">
              <a:latin typeface="Times New Roman" panose="02020603050405020304" pitchFamily="18" charset="0"/>
              <a:cs typeface="Times New Roman" panose="02020603050405020304" pitchFamily="18" charset="0"/>
            </a:endParaRPr>
          </a:p>
        </p:txBody>
      </p:sp>
      <p:sp>
        <p:nvSpPr>
          <p:cNvPr id="25" name="Hình chữ nhật 24"/>
          <p:cNvSpPr/>
          <p:nvPr/>
        </p:nvSpPr>
        <p:spPr>
          <a:xfrm>
            <a:off x="1230225" y="2758735"/>
            <a:ext cx="873957"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dây </a:t>
            </a:r>
            <a:r>
              <a:rPr lang="en-US" sz="2200" dirty="0" smtClean="0">
                <a:latin typeface="Times New Roman" panose="02020603050405020304" pitchFamily="18" charset="0"/>
                <a:cs typeface="Times New Roman" panose="02020603050405020304" pitchFamily="18" charset="0"/>
              </a:rPr>
              <a:t>2</a:t>
            </a:r>
            <a:r>
              <a:rPr lang="vi-VN" sz="2200" dirty="0" smtClean="0">
                <a:latin typeface="Times New Roman" panose="02020603050405020304" pitchFamily="18" charset="0"/>
                <a:cs typeface="Times New Roman" panose="02020603050405020304" pitchFamily="18" charset="0"/>
              </a:rPr>
              <a:t> </a:t>
            </a:r>
            <a:endParaRPr lang="vi-VN" sz="2200" dirty="0">
              <a:latin typeface="Times New Roman" panose="02020603050405020304" pitchFamily="18" charset="0"/>
              <a:cs typeface="Times New Roman" panose="02020603050405020304" pitchFamily="18" charset="0"/>
            </a:endParaRPr>
          </a:p>
        </p:txBody>
      </p:sp>
      <p:sp>
        <p:nvSpPr>
          <p:cNvPr id="26" name="Hình chữ nhật 25"/>
          <p:cNvSpPr/>
          <p:nvPr/>
        </p:nvSpPr>
        <p:spPr>
          <a:xfrm>
            <a:off x="6242261" y="2743615"/>
            <a:ext cx="1582484" cy="430887"/>
          </a:xfrm>
          <a:prstGeom prst="rect">
            <a:avLst/>
          </a:prstGeom>
        </p:spPr>
        <p:txBody>
          <a:bodyPr wrap="none">
            <a:spAutoFit/>
          </a:bodyPr>
          <a:lstStyle/>
          <a:p>
            <a:r>
              <a:rPr lang="en-US" sz="2200" dirty="0" smtClean="0">
                <a:latin typeface="Times New Roman" panose="02020603050405020304" pitchFamily="18" charset="0"/>
                <a:cs typeface="Times New Roman" panose="02020603050405020304" pitchFamily="18" charset="0"/>
              </a:rPr>
              <a:t>d</a:t>
            </a:r>
            <a:r>
              <a:rPr lang="vi-VN" sz="2200" baseline="-25000" dirty="0" smtClean="0">
                <a:latin typeface="Times New Roman" panose="02020603050405020304" pitchFamily="18" charset="0"/>
                <a:cs typeface="Times New Roman" panose="02020603050405020304" pitchFamily="18" charset="0"/>
              </a:rPr>
              <a:t>2</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0,3 </a:t>
            </a:r>
            <a:r>
              <a:rPr lang="vi-VN" sz="2200" dirty="0" err="1" smtClean="0">
                <a:latin typeface="Times New Roman" panose="02020603050405020304" pitchFamily="18" charset="0"/>
                <a:cs typeface="Times New Roman" panose="02020603050405020304" pitchFamily="18" charset="0"/>
              </a:rPr>
              <a:t>mm</a:t>
            </a:r>
            <a:endParaRPr lang="vi-VN" sz="2200" dirty="0">
              <a:latin typeface="Times New Roman" panose="02020603050405020304" pitchFamily="18" charset="0"/>
              <a:cs typeface="Times New Roman" panose="02020603050405020304" pitchFamily="18" charset="0"/>
            </a:endParaRPr>
          </a:p>
        </p:txBody>
      </p:sp>
      <p:sp>
        <p:nvSpPr>
          <p:cNvPr id="27" name="Hình chữ nhật 26"/>
          <p:cNvSpPr/>
          <p:nvPr/>
        </p:nvSpPr>
        <p:spPr>
          <a:xfrm>
            <a:off x="3874470" y="2702046"/>
            <a:ext cx="845103" cy="430887"/>
          </a:xfrm>
          <a:prstGeom prst="rect">
            <a:avLst/>
          </a:prstGeom>
        </p:spPr>
        <p:txBody>
          <a:bodyPr wrap="none">
            <a:spAutoFit/>
          </a:bodyPr>
          <a:lstStyle/>
          <a:p>
            <a:r>
              <a:rPr lang="vi-VN" sz="2200" dirty="0">
                <a:solidFill>
                  <a:srgbClr val="FF0000"/>
                </a:solidFill>
                <a:latin typeface="Times New Roman" panose="02020603050405020304" pitchFamily="18" charset="0"/>
                <a:cs typeface="Times New Roman" panose="02020603050405020304" pitchFamily="18" charset="0"/>
              </a:rPr>
              <a:t>1</a:t>
            </a:r>
            <a:r>
              <a:rPr lang="vi-VN" sz="2200" baseline="-25000" dirty="0">
                <a:solidFill>
                  <a:srgbClr val="FF0000"/>
                </a:solidFill>
                <a:latin typeface="Times New Roman" panose="02020603050405020304" pitchFamily="18" charset="0"/>
                <a:cs typeface="Times New Roman" panose="02020603050405020304" pitchFamily="18" charset="0"/>
              </a:rPr>
              <a:t>2</a:t>
            </a:r>
            <a:r>
              <a:rPr lang="vi-VN" sz="2200" dirty="0">
                <a:solidFill>
                  <a:srgbClr val="FF0000"/>
                </a:solidFill>
                <a:latin typeface="Times New Roman" panose="02020603050405020304" pitchFamily="18" charset="0"/>
                <a:cs typeface="Times New Roman" panose="02020603050405020304" pitchFamily="18" charset="0"/>
              </a:rPr>
              <a:t> = </a:t>
            </a:r>
            <a:r>
              <a:rPr lang="en-US" sz="2200" dirty="0" smtClean="0">
                <a:solidFill>
                  <a:srgbClr val="FF0000"/>
                </a:solidFill>
                <a:latin typeface="Times New Roman" panose="02020603050405020304" pitchFamily="18" charset="0"/>
                <a:cs typeface="Times New Roman" panose="02020603050405020304" pitchFamily="18" charset="0"/>
              </a:rPr>
              <a:t>?</a:t>
            </a:r>
            <a:endParaRPr lang="vi-VN" sz="2200" dirty="0">
              <a:solidFill>
                <a:srgbClr val="FF0000"/>
              </a:solidFill>
              <a:latin typeface="Times New Roman" panose="02020603050405020304" pitchFamily="18" charset="0"/>
              <a:cs typeface="Times New Roman" panose="02020603050405020304" pitchFamily="18" charset="0"/>
            </a:endParaRPr>
          </a:p>
        </p:txBody>
      </p:sp>
      <p:sp>
        <p:nvSpPr>
          <p:cNvPr id="28" name="Hình chữ nhật 27"/>
          <p:cNvSpPr/>
          <p:nvPr/>
        </p:nvSpPr>
        <p:spPr>
          <a:xfrm>
            <a:off x="8659633" y="2702046"/>
            <a:ext cx="1258678" cy="430887"/>
          </a:xfrm>
          <a:prstGeom prst="rect">
            <a:avLst/>
          </a:prstGeom>
        </p:spPr>
        <p:txBody>
          <a:bodyPr wrap="none">
            <a:spAutoFit/>
          </a:bodyPr>
          <a:lstStyle/>
          <a:p>
            <a:r>
              <a:rPr lang="vi-VN" sz="2200" dirty="0" smtClean="0">
                <a:latin typeface="Times New Roman" panose="02020603050405020304" pitchFamily="18" charset="0"/>
                <a:cs typeface="Times New Roman" panose="02020603050405020304" pitchFamily="18" charset="0"/>
              </a:rPr>
              <a:t>R</a:t>
            </a:r>
            <a:r>
              <a:rPr lang="en-US" sz="2200" baseline="-25000" dirty="0" smtClean="0">
                <a:latin typeface="Times New Roman" panose="02020603050405020304" pitchFamily="18" charset="0"/>
                <a:cs typeface="Times New Roman" panose="02020603050405020304" pitchFamily="18" charset="0"/>
              </a:rPr>
              <a:t>2</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30</a:t>
            </a:r>
            <a:r>
              <a:rPr lang="el-GR" sz="2200" dirty="0" smtClean="0">
                <a:latin typeface="Times New Roman" panose="02020603050405020304" pitchFamily="18" charset="0"/>
                <a:cs typeface="Times New Roman" panose="02020603050405020304" pitchFamily="18" charset="0"/>
              </a:rPr>
              <a:t>Ω</a:t>
            </a:r>
            <a:endParaRPr lang="vi-VN" sz="2200" dirty="0">
              <a:latin typeface="Times New Roman" panose="02020603050405020304" pitchFamily="18" charset="0"/>
              <a:cs typeface="Times New Roman" panose="02020603050405020304" pitchFamily="18" charset="0"/>
            </a:endParaRPr>
          </a:p>
        </p:txBody>
      </p:sp>
      <p:sp>
        <p:nvSpPr>
          <p:cNvPr id="29" name="Hình chữ nhật 28"/>
          <p:cNvSpPr/>
          <p:nvPr/>
        </p:nvSpPr>
        <p:spPr>
          <a:xfrm>
            <a:off x="1885116" y="3258579"/>
            <a:ext cx="3148619" cy="430887"/>
          </a:xfrm>
          <a:prstGeom prst="rect">
            <a:avLst/>
          </a:prstGeom>
        </p:spPr>
        <p:txBody>
          <a:bodyPr wrap="none">
            <a:spAutoFit/>
          </a:bodyPr>
          <a:lstStyle/>
          <a:p>
            <a:r>
              <a:rPr lang="en-US" sz="2200" b="1" dirty="0" err="1" smtClean="0">
                <a:solidFill>
                  <a:srgbClr val="00B050"/>
                </a:solidFill>
                <a:latin typeface="Times New Roman" panose="02020603050405020304" pitchFamily="18" charset="0"/>
                <a:cs typeface="Times New Roman" panose="02020603050405020304" pitchFamily="18" charset="0"/>
              </a:rPr>
              <a:t>Lấy</a:t>
            </a:r>
            <a:r>
              <a:rPr lang="en-US" sz="2200" b="1" dirty="0" smtClean="0">
                <a:solidFill>
                  <a:srgbClr val="00B050"/>
                </a:solidFill>
                <a:latin typeface="Times New Roman" panose="02020603050405020304" pitchFamily="18" charset="0"/>
                <a:cs typeface="Times New Roman" panose="02020603050405020304" pitchFamily="18" charset="0"/>
              </a:rPr>
              <a:t> </a:t>
            </a:r>
            <a:r>
              <a:rPr lang="vi-VN" sz="2200" b="1" dirty="0" smtClean="0">
                <a:solidFill>
                  <a:srgbClr val="00B050"/>
                </a:solidFill>
                <a:latin typeface="Times New Roman" panose="02020603050405020304" pitchFamily="18" charset="0"/>
                <a:cs typeface="Times New Roman" panose="02020603050405020304" pitchFamily="18" charset="0"/>
              </a:rPr>
              <a:t>dây </a:t>
            </a:r>
            <a:r>
              <a:rPr lang="en-US" sz="2200" b="1" dirty="0" smtClean="0">
                <a:solidFill>
                  <a:srgbClr val="00B050"/>
                </a:solidFill>
                <a:latin typeface="Times New Roman" panose="02020603050405020304" pitchFamily="18" charset="0"/>
                <a:cs typeface="Times New Roman" panose="02020603050405020304" pitchFamily="18" charset="0"/>
              </a:rPr>
              <a:t>3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vật</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liệu</a:t>
            </a:r>
            <a:r>
              <a:rPr lang="en-US" sz="2200" b="1" dirty="0" smtClean="0">
                <a:solidFill>
                  <a:srgbClr val="00B050"/>
                </a:solidFill>
                <a:latin typeface="Times New Roman" panose="02020603050405020304" pitchFamily="18" charset="0"/>
                <a:cs typeface="Times New Roman" panose="02020603050405020304" pitchFamily="18" charset="0"/>
              </a:rPr>
              <a:t>:</a:t>
            </a:r>
            <a:r>
              <a:rPr lang="vi-VN" sz="2200" b="1" dirty="0" smtClean="0">
                <a:solidFill>
                  <a:srgbClr val="00B050"/>
                </a:solidFill>
                <a:latin typeface="Times New Roman" panose="02020603050405020304" pitchFamily="18" charset="0"/>
                <a:cs typeface="Times New Roman" panose="02020603050405020304" pitchFamily="18" charset="0"/>
              </a:rPr>
              <a:t> </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0" name="Hình chữ nhật 29"/>
          <p:cNvSpPr/>
          <p:nvPr/>
        </p:nvSpPr>
        <p:spPr>
          <a:xfrm>
            <a:off x="4886162" y="3254422"/>
            <a:ext cx="1176925" cy="430887"/>
          </a:xfrm>
          <a:prstGeom prst="rect">
            <a:avLst/>
          </a:prstGeom>
        </p:spPr>
        <p:txBody>
          <a:bodyPr wrap="none">
            <a:spAutoFit/>
          </a:bodyPr>
          <a:lstStyle/>
          <a:p>
            <a:r>
              <a:rPr lang="vi-VN" sz="2200" b="1" dirty="0" smtClean="0">
                <a:solidFill>
                  <a:srgbClr val="00B050"/>
                </a:solidFill>
                <a:latin typeface="Times New Roman" panose="02020603050405020304" pitchFamily="18" charset="0"/>
                <a:cs typeface="Times New Roman" panose="02020603050405020304" pitchFamily="18" charset="0"/>
              </a:rPr>
              <a:t>l</a:t>
            </a:r>
            <a:r>
              <a:rPr lang="en-US" sz="2200" b="1" baseline="-25000" dirty="0" smtClean="0">
                <a:solidFill>
                  <a:srgbClr val="00B050"/>
                </a:solidFill>
                <a:latin typeface="Times New Roman" panose="02020603050405020304" pitchFamily="18" charset="0"/>
                <a:cs typeface="Times New Roman" panose="02020603050405020304" pitchFamily="18" charset="0"/>
              </a:rPr>
              <a:t>3</a:t>
            </a:r>
            <a:r>
              <a:rPr lang="vi-VN" sz="2200" b="1" dirty="0">
                <a:solidFill>
                  <a:srgbClr val="00B050"/>
                </a:solidFill>
                <a:latin typeface="Times New Roman" panose="02020603050405020304" pitchFamily="18" charset="0"/>
                <a:cs typeface="Times New Roman" panose="02020603050405020304" pitchFamily="18" charset="0"/>
              </a:rPr>
              <a:t> = </a:t>
            </a:r>
            <a:r>
              <a:rPr lang="en-US" sz="2200" b="1" dirty="0" smtClean="0">
                <a:solidFill>
                  <a:srgbClr val="00B050"/>
                </a:solidFill>
                <a:latin typeface="Times New Roman" panose="02020603050405020304" pitchFamily="18" charset="0"/>
                <a:cs typeface="Times New Roman" panose="02020603050405020304" pitchFamily="18" charset="0"/>
              </a:rPr>
              <a:t>40</a:t>
            </a:r>
            <a:r>
              <a:rPr lang="vi-VN" sz="2200" b="1" dirty="0" smtClean="0">
                <a:solidFill>
                  <a:srgbClr val="00B050"/>
                </a:solidFill>
                <a:latin typeface="Times New Roman" panose="02020603050405020304" pitchFamily="18" charset="0"/>
                <a:cs typeface="Times New Roman" panose="02020603050405020304" pitchFamily="18" charset="0"/>
              </a:rPr>
              <a:t>m</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1" name="Hình chữ nhật 30"/>
          <p:cNvSpPr/>
          <p:nvPr/>
        </p:nvSpPr>
        <p:spPr>
          <a:xfrm>
            <a:off x="6205392" y="3254422"/>
            <a:ext cx="1632178" cy="430887"/>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d</a:t>
            </a:r>
            <a:r>
              <a:rPr lang="en-US" sz="2200" b="1" baseline="-25000" dirty="0" smtClean="0">
                <a:solidFill>
                  <a:srgbClr val="00B050"/>
                </a:solidFill>
                <a:latin typeface="Times New Roman" panose="02020603050405020304" pitchFamily="18" charset="0"/>
                <a:cs typeface="Times New Roman" panose="02020603050405020304" pitchFamily="18" charset="0"/>
              </a:rPr>
              <a:t>3</a:t>
            </a:r>
            <a:r>
              <a:rPr lang="vi-VN" sz="2200" b="1" dirty="0">
                <a:solidFill>
                  <a:srgbClr val="00B050"/>
                </a:solidFill>
                <a:latin typeface="Times New Roman" panose="02020603050405020304" pitchFamily="18" charset="0"/>
                <a:cs typeface="Times New Roman" panose="02020603050405020304" pitchFamily="18" charset="0"/>
              </a:rPr>
              <a:t> = </a:t>
            </a:r>
            <a:r>
              <a:rPr lang="en-US" sz="2200" b="1" dirty="0" smtClean="0">
                <a:solidFill>
                  <a:srgbClr val="00B050"/>
                </a:solidFill>
                <a:latin typeface="Times New Roman" panose="02020603050405020304" pitchFamily="18" charset="0"/>
                <a:cs typeface="Times New Roman" panose="02020603050405020304" pitchFamily="18" charset="0"/>
              </a:rPr>
              <a:t>0,3 </a:t>
            </a:r>
            <a:r>
              <a:rPr lang="vi-VN" sz="2200" b="1" dirty="0" err="1" smtClean="0">
                <a:solidFill>
                  <a:srgbClr val="00B050"/>
                </a:solidFill>
                <a:latin typeface="Times New Roman" panose="02020603050405020304" pitchFamily="18" charset="0"/>
                <a:cs typeface="Times New Roman" panose="02020603050405020304" pitchFamily="18" charset="0"/>
              </a:rPr>
              <a:t>mm</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2" name="Hình chữ nhật 31"/>
          <p:cNvSpPr/>
          <p:nvPr/>
        </p:nvSpPr>
        <p:spPr>
          <a:xfrm>
            <a:off x="1118039" y="4881910"/>
            <a:ext cx="10177822" cy="430887"/>
          </a:xfrm>
          <a:prstGeom prst="rect">
            <a:avLst/>
          </a:prstGeom>
        </p:spPr>
        <p:txBody>
          <a:bodyPr wrap="square">
            <a:spAutoFit/>
          </a:bodyPr>
          <a:lstStyle/>
          <a:p>
            <a:pPr algn="just"/>
            <a:r>
              <a:rPr lang="vi-VN" sz="2200" b="1" dirty="0" err="1" smtClean="0">
                <a:solidFill>
                  <a:srgbClr val="00B050"/>
                </a:solidFill>
                <a:latin typeface="Times New Roman" panose="02020603050405020304" pitchFamily="18" charset="0"/>
                <a:cs typeface="Times New Roman" panose="02020603050405020304" pitchFamily="18" charset="0"/>
              </a:rPr>
              <a:t>Vì</a:t>
            </a:r>
            <a:r>
              <a:rPr lang="vi-VN"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2 </a:t>
            </a:r>
            <a:r>
              <a:rPr lang="en-US" sz="2200" b="1" dirty="0" err="1" smtClean="0">
                <a:solidFill>
                  <a:srgbClr val="00B050"/>
                </a:solidFill>
                <a:latin typeface="Times New Roman" panose="02020603050405020304" pitchFamily="18" charset="0"/>
                <a:cs typeface="Times New Roman" panose="02020603050405020304" pitchFamily="18" charset="0"/>
              </a:rPr>
              <a:t>và</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3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a:solidFill>
                  <a:srgbClr val="00B050"/>
                </a:solidFill>
                <a:latin typeface="Times New Roman" panose="02020603050405020304" pitchFamily="18" charset="0"/>
                <a:cs typeface="Times New Roman" panose="02020603050405020304" pitchFamily="18" charset="0"/>
              </a:rPr>
              <a:t>dây</a:t>
            </a:r>
            <a:r>
              <a:rPr lang="en-US" sz="2200" b="1" dirty="0">
                <a:solidFill>
                  <a:srgbClr val="00B050"/>
                </a:solidFill>
                <a:latin typeface="Times New Roman" panose="02020603050405020304" pitchFamily="18" charset="0"/>
                <a:cs typeface="Times New Roman" panose="02020603050405020304" pitchFamily="18" charset="0"/>
              </a:rPr>
              <a:t> </a:t>
            </a:r>
            <a:r>
              <a:rPr lang="vi-VN" sz="2200" b="1" dirty="0" err="1">
                <a:solidFill>
                  <a:srgbClr val="00B050"/>
                </a:solidFill>
                <a:latin typeface="Times New Roman" panose="02020603050405020304" pitchFamily="18" charset="0"/>
                <a:cs typeface="Times New Roman" panose="02020603050405020304" pitchFamily="18" charset="0"/>
              </a:rPr>
              <a:t>Nikêlin</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tiết</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diện</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nên</a:t>
            </a:r>
            <a:r>
              <a:rPr lang="en-US" sz="2200" b="1" dirty="0" smtClean="0">
                <a:solidFill>
                  <a:srgbClr val="00B050"/>
                </a:solidFill>
                <a:latin typeface="Times New Roman" panose="02020603050405020304" pitchFamily="18" charset="0"/>
                <a:cs typeface="Times New Roman" panose="02020603050405020304" pitchFamily="18" charset="0"/>
              </a:rPr>
              <a:t> ta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a:t>
            </a:r>
            <a:endParaRPr lang="en-US" sz="2200" b="1" dirty="0">
              <a:solidFill>
                <a:srgbClr val="00B05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3" name="Hình chữ nhật 32"/>
              <p:cNvSpPr/>
              <p:nvPr/>
            </p:nvSpPr>
            <p:spPr>
              <a:xfrm>
                <a:off x="1344117" y="4094609"/>
                <a:ext cx="1891452" cy="707245"/>
              </a:xfrm>
              <a:prstGeom prst="rect">
                <a:avLst/>
              </a:prstGeom>
            </p:spPr>
            <p:txBody>
              <a:bodyPr wrap="square">
                <a:spAutoFit/>
              </a:bodyPr>
              <a:lstStyle/>
              <a:p>
                <a:pPr algn="just"/>
                <a14:m>
                  <m:oMath xmlns:m="http://schemas.openxmlformats.org/officeDocument/2006/math">
                    <m:f>
                      <m:fPr>
                        <m:ctrlPr>
                          <a:rPr lang="en-US" sz="2200" b="1" i="1" smtClean="0">
                            <a:solidFill>
                              <a:srgbClr val="FF0000"/>
                            </a:solidFill>
                            <a:latin typeface="Cambria Math" panose="02040503050406030204" pitchFamily="18" charset="0"/>
                            <a:cs typeface="Times New Roman" panose="02020603050405020304" pitchFamily="18" charset="0"/>
                          </a:rPr>
                        </m:ctrlPr>
                      </m:fPr>
                      <m:num>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2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200" b="1" i="1">
                            <a:solidFill>
                              <a:srgbClr val="FF0000"/>
                            </a:solidFill>
                            <a:latin typeface="Cambria Math" panose="02040503050406030204" pitchFamily="18" charset="0"/>
                            <a:cs typeface="Times New Roman" panose="02020603050405020304" pitchFamily="18" charset="0"/>
                          </a:rPr>
                        </m:ctrlPr>
                      </m:fPr>
                      <m:num>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𝑺</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num>
                      <m:den>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𝑺</m:t>
                            </m:r>
                          </m:e>
                          <m:sub>
                            <m:r>
                              <a:rPr lang="en-US" sz="2200" b="1" i="1" smtClean="0">
                                <a:solidFill>
                                  <a:srgbClr val="FF0000"/>
                                </a:solidFill>
                                <a:latin typeface="Cambria Math" panose="02040503050406030204" pitchFamily="18" charset="0"/>
                                <a:cs typeface="Times New Roman" panose="02020603050405020304" pitchFamily="18" charset="0"/>
                              </a:rPr>
                              <m:t>𝟏</m:t>
                            </m:r>
                          </m:sub>
                        </m:sSub>
                      </m:den>
                    </m:f>
                    <m:r>
                      <a:rPr lang="en-US" sz="2200" b="1" i="1" smtClean="0">
                        <a:solidFill>
                          <a:srgbClr val="FF0000"/>
                        </a:solidFill>
                        <a:latin typeface="Cambria Math" panose="02040503050406030204" pitchFamily="18" charset="0"/>
                        <a:cs typeface="Times New Roman" panose="02020603050405020304" pitchFamily="18" charset="0"/>
                      </a:rPr>
                      <m:t>= </m:t>
                    </m:r>
                    <m:f>
                      <m:fPr>
                        <m:ctrlPr>
                          <a:rPr lang="en-US" sz="2200" b="1" i="1" smtClean="0">
                            <a:solidFill>
                              <a:srgbClr val="FF0000"/>
                            </a:solidFill>
                            <a:latin typeface="Cambria Math" panose="02040503050406030204" pitchFamily="18" charset="0"/>
                            <a:cs typeface="Times New Roman" panose="02020603050405020304" pitchFamily="18" charset="0"/>
                          </a:rPr>
                        </m:ctrlPr>
                      </m:fPr>
                      <m:num>
                        <m:sSubSup>
                          <m:sSubSupPr>
                            <m:ctrlPr>
                              <a:rPr lang="en-US" sz="2200" b="1" i="1" smtClean="0">
                                <a:solidFill>
                                  <a:srgbClr val="FF0000"/>
                                </a:solidFill>
                                <a:latin typeface="Cambria Math" panose="02040503050406030204" pitchFamily="18" charset="0"/>
                                <a:cs typeface="Times New Roman" panose="02020603050405020304" pitchFamily="18" charset="0"/>
                              </a:rPr>
                            </m:ctrlPr>
                          </m:sSubSupPr>
                          <m:e>
                            <m:r>
                              <a:rPr lang="en-US" sz="2200" b="1" i="1" smtClean="0">
                                <a:solidFill>
                                  <a:srgbClr val="FF0000"/>
                                </a:solidFill>
                                <a:latin typeface="Cambria Math" panose="02040503050406030204" pitchFamily="18" charset="0"/>
                                <a:cs typeface="Times New Roman" panose="02020603050405020304" pitchFamily="18" charset="0"/>
                              </a:rPr>
                              <m:t>𝒅</m:t>
                            </m:r>
                          </m:e>
                          <m:sub>
                            <m:r>
                              <a:rPr lang="en-US" sz="2200" b="1" i="1" smtClean="0">
                                <a:solidFill>
                                  <a:srgbClr val="FF0000"/>
                                </a:solidFill>
                                <a:latin typeface="Cambria Math" panose="02040503050406030204" pitchFamily="18" charset="0"/>
                                <a:cs typeface="Times New Roman" panose="02020603050405020304" pitchFamily="18" charset="0"/>
                              </a:rPr>
                              <m:t>𝟑</m:t>
                            </m:r>
                          </m:sub>
                          <m:sup>
                            <m:r>
                              <a:rPr lang="en-US" sz="2200" b="1" i="1" smtClean="0">
                                <a:solidFill>
                                  <a:srgbClr val="FF0000"/>
                                </a:solidFill>
                                <a:latin typeface="Cambria Math" panose="02040503050406030204" pitchFamily="18" charset="0"/>
                                <a:cs typeface="Times New Roman" panose="02020603050405020304" pitchFamily="18" charset="0"/>
                              </a:rPr>
                              <m:t>𝟐</m:t>
                            </m:r>
                          </m:sup>
                        </m:sSubSup>
                      </m:num>
                      <m:den>
                        <m:sSubSup>
                          <m:sSubSupPr>
                            <m:ctrlPr>
                              <a:rPr lang="en-US" sz="2200" b="1" i="1" smtClean="0">
                                <a:solidFill>
                                  <a:srgbClr val="FF0000"/>
                                </a:solidFill>
                                <a:latin typeface="Cambria Math" panose="02040503050406030204" pitchFamily="18" charset="0"/>
                                <a:cs typeface="Times New Roman" panose="02020603050405020304" pitchFamily="18" charset="0"/>
                              </a:rPr>
                            </m:ctrlPr>
                          </m:sSubSupPr>
                          <m:e>
                            <m:r>
                              <a:rPr lang="en-US" sz="2200" b="1" i="1" smtClean="0">
                                <a:solidFill>
                                  <a:srgbClr val="FF0000"/>
                                </a:solidFill>
                                <a:latin typeface="Cambria Math" panose="02040503050406030204" pitchFamily="18" charset="0"/>
                                <a:cs typeface="Times New Roman" panose="02020603050405020304" pitchFamily="18" charset="0"/>
                              </a:rPr>
                              <m:t>𝒅</m:t>
                            </m:r>
                          </m:e>
                          <m:sub>
                            <m:r>
                              <a:rPr lang="en-US" sz="2200" b="1" i="1" smtClean="0">
                                <a:solidFill>
                                  <a:srgbClr val="FF0000"/>
                                </a:solidFill>
                                <a:latin typeface="Cambria Math" panose="02040503050406030204" pitchFamily="18" charset="0"/>
                                <a:cs typeface="Times New Roman" panose="02020603050405020304" pitchFamily="18" charset="0"/>
                              </a:rPr>
                              <m:t>𝟏</m:t>
                            </m:r>
                          </m:sub>
                          <m:sup>
                            <m:r>
                              <a:rPr lang="en-US" sz="2200" b="1" i="1" smtClean="0">
                                <a:solidFill>
                                  <a:srgbClr val="FF0000"/>
                                </a:solidFill>
                                <a:latin typeface="Cambria Math" panose="02040503050406030204" pitchFamily="18" charset="0"/>
                                <a:cs typeface="Times New Roman" panose="02020603050405020304" pitchFamily="18" charset="0"/>
                              </a:rPr>
                              <m:t>𝟐</m:t>
                            </m:r>
                          </m:sup>
                        </m:sSubSup>
                      </m:den>
                    </m:f>
                  </m:oMath>
                </a14:m>
                <a:r>
                  <a:rPr lang="en-US" sz="2200" b="1" dirty="0" smtClean="0">
                    <a:solidFill>
                      <a:srgbClr val="FF0000"/>
                    </a:solidFill>
                    <a:latin typeface="Times New Roman" panose="02020603050405020304" pitchFamily="18" charset="0"/>
                    <a:cs typeface="Times New Roman" panose="02020603050405020304" pitchFamily="18" charset="0"/>
                  </a:rPr>
                  <a:t> </a:t>
                </a:r>
                <a:endParaRPr lang="en-US" sz="2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33" name="Hình chữ nhật 32"/>
              <p:cNvSpPr>
                <a:spLocks noRot="1" noChangeAspect="1" noMove="1" noResize="1" noEditPoints="1" noAdjustHandles="1" noChangeArrowheads="1" noChangeShapeType="1" noTextEdit="1"/>
              </p:cNvSpPr>
              <p:nvPr/>
            </p:nvSpPr>
            <p:spPr>
              <a:xfrm>
                <a:off x="1344117" y="4094609"/>
                <a:ext cx="1891452" cy="707245"/>
              </a:xfrm>
              <a:prstGeom prst="rect">
                <a:avLst/>
              </a:prstGeom>
              <a:blipFill rotWithShape="0">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4" name="Hình chữ nhật 33"/>
              <p:cNvSpPr/>
              <p:nvPr/>
            </p:nvSpPr>
            <p:spPr>
              <a:xfrm>
                <a:off x="2630757" y="5288586"/>
                <a:ext cx="1774268" cy="628185"/>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200" b="1" i="1" smtClean="0">
                            <a:solidFill>
                              <a:srgbClr val="00B050"/>
                            </a:solidFill>
                            <a:latin typeface="Cambria Math" panose="02040503050406030204" pitchFamily="18" charset="0"/>
                            <a:cs typeface="Times New Roman" panose="02020603050405020304" pitchFamily="18" charset="0"/>
                          </a:rPr>
                        </m:ctrlPr>
                      </m:fPr>
                      <m:num>
                        <m:r>
                          <a:rPr lang="en-US" sz="2200" b="1" i="1" smtClean="0">
                            <a:solidFill>
                              <a:srgbClr val="00B050"/>
                            </a:solidFill>
                            <a:latin typeface="Cambria Math" panose="02040503050406030204" pitchFamily="18" charset="0"/>
                            <a:cs typeface="Times New Roman" panose="02020603050405020304" pitchFamily="18" charset="0"/>
                          </a:rPr>
                          <m:t>𝟑𝟎</m:t>
                        </m:r>
                      </m:num>
                      <m:den>
                        <m:r>
                          <a:rPr lang="en-US" sz="2200" b="1" i="1" smtClean="0">
                            <a:solidFill>
                              <a:srgbClr val="00B050"/>
                            </a:solidFill>
                            <a:latin typeface="Cambria Math" panose="02040503050406030204" pitchFamily="18" charset="0"/>
                            <a:cs typeface="Times New Roman" panose="02020603050405020304" pitchFamily="18" charset="0"/>
                          </a:rPr>
                          <m:t>𝟓𝟎𝟎</m:t>
                        </m:r>
                        <m:r>
                          <a:rPr lang="en-US" sz="2200" b="1" i="1" smtClean="0">
                            <a:solidFill>
                              <a:srgbClr val="00B050"/>
                            </a:solidFill>
                            <a:latin typeface="Cambria Math" panose="02040503050406030204" pitchFamily="18" charset="0"/>
                            <a:cs typeface="Times New Roman" panose="02020603050405020304" pitchFamily="18" charset="0"/>
                          </a:rPr>
                          <m:t>/</m:t>
                        </m:r>
                        <m:r>
                          <a:rPr lang="en-US" sz="2200" b="1" i="1" smtClean="0">
                            <a:solidFill>
                              <a:srgbClr val="00B050"/>
                            </a:solidFill>
                            <a:latin typeface="Cambria Math" panose="02040503050406030204" pitchFamily="18" charset="0"/>
                            <a:cs typeface="Times New Roman" panose="02020603050405020304" pitchFamily="18" charset="0"/>
                          </a:rPr>
                          <m:t>𝟗</m:t>
                        </m:r>
                      </m:den>
                    </m:f>
                    <m:r>
                      <m:rPr>
                        <m:nor/>
                      </m:rPr>
                      <a:rPr lang="en-US" sz="2200" b="1" dirty="0">
                        <a:solidFill>
                          <a:srgbClr val="00B050"/>
                        </a:solidFill>
                        <a:latin typeface="Times New Roman" panose="02020603050405020304" pitchFamily="18" charset="0"/>
                        <a:cs typeface="Times New Roman" panose="02020603050405020304" pitchFamily="18" charset="0"/>
                      </a:rPr>
                      <m:t> = </m:t>
                    </m:r>
                    <m:f>
                      <m:fPr>
                        <m:ctrlPr>
                          <a:rPr lang="en-US" sz="2200" b="1" i="1">
                            <a:solidFill>
                              <a:srgbClr val="00B050"/>
                            </a:solidFill>
                            <a:latin typeface="Cambria Math" panose="02040503050406030204" pitchFamily="18" charset="0"/>
                            <a:cs typeface="Times New Roman" panose="02020603050405020304" pitchFamily="18" charset="0"/>
                          </a:rPr>
                        </m:ctrlPr>
                      </m:fPr>
                      <m:num>
                        <m:sSub>
                          <m:sSubPr>
                            <m:ctrlPr>
                              <a:rPr lang="en-US" sz="2200" b="1" i="1">
                                <a:solidFill>
                                  <a:srgbClr val="00B050"/>
                                </a:solidFill>
                                <a:latin typeface="Cambria Math" panose="02040503050406030204" pitchFamily="18" charset="0"/>
                                <a:cs typeface="Times New Roman" panose="02020603050405020304" pitchFamily="18" charset="0"/>
                              </a:rPr>
                            </m:ctrlPr>
                          </m:sSubPr>
                          <m:e>
                            <m:r>
                              <a:rPr lang="en-US" sz="2200" b="1" i="1" smtClean="0">
                                <a:solidFill>
                                  <a:srgbClr val="00B050"/>
                                </a:solidFill>
                                <a:latin typeface="Cambria Math" panose="02040503050406030204" pitchFamily="18" charset="0"/>
                                <a:cs typeface="Times New Roman" panose="02020603050405020304" pitchFamily="18" charset="0"/>
                              </a:rPr>
                              <m:t>𝒍</m:t>
                            </m:r>
                          </m:e>
                          <m:sub>
                            <m:r>
                              <a:rPr lang="en-US" sz="2200" b="1" i="1">
                                <a:solidFill>
                                  <a:srgbClr val="00B050"/>
                                </a:solidFill>
                                <a:latin typeface="Cambria Math" panose="02040503050406030204" pitchFamily="18" charset="0"/>
                                <a:cs typeface="Times New Roman" panose="02020603050405020304" pitchFamily="18" charset="0"/>
                              </a:rPr>
                              <m:t>𝟐</m:t>
                            </m:r>
                          </m:sub>
                        </m:sSub>
                      </m:num>
                      <m:den>
                        <m:r>
                          <a:rPr lang="en-US" sz="2200" b="1" i="1" smtClean="0">
                            <a:solidFill>
                              <a:srgbClr val="00B050"/>
                            </a:solidFill>
                            <a:latin typeface="Cambria Math" panose="02040503050406030204" pitchFamily="18" charset="0"/>
                            <a:cs typeface="Times New Roman" panose="02020603050405020304" pitchFamily="18" charset="0"/>
                          </a:rPr>
                          <m:t>𝟒𝟎</m:t>
                        </m:r>
                      </m:den>
                    </m:f>
                  </m:oMath>
                </a14:m>
                <a:endParaRPr lang="vi-VN" sz="22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34" name="Hình chữ nhật 33"/>
              <p:cNvSpPr>
                <a:spLocks noRot="1" noChangeAspect="1" noMove="1" noResize="1" noEditPoints="1" noAdjustHandles="1" noChangeArrowheads="1" noChangeShapeType="1" noTextEdit="1"/>
              </p:cNvSpPr>
              <p:nvPr/>
            </p:nvSpPr>
            <p:spPr>
              <a:xfrm>
                <a:off x="2630757" y="5288586"/>
                <a:ext cx="1774268" cy="628185"/>
              </a:xfrm>
              <a:prstGeom prst="rect">
                <a:avLst/>
              </a:prstGeom>
              <a:blipFill rotWithShape="0">
                <a:blip r:embed="rId6"/>
                <a:stretch>
                  <a:fillRect l="-4467"/>
                </a:stretch>
              </a:blipFill>
            </p:spPr>
            <p:txBody>
              <a:bodyPr/>
              <a:lstStyle/>
              <a:p>
                <a:r>
                  <a:rPr lang="vi-VN">
                    <a:noFill/>
                  </a:rPr>
                  <a:t> </a:t>
                </a:r>
              </a:p>
            </p:txBody>
          </p:sp>
        </mc:Fallback>
      </mc:AlternateContent>
      <p:sp>
        <p:nvSpPr>
          <p:cNvPr id="35" name="Hình chữ nhật 34"/>
          <p:cNvSpPr/>
          <p:nvPr/>
        </p:nvSpPr>
        <p:spPr>
          <a:xfrm>
            <a:off x="4815537" y="5385274"/>
            <a:ext cx="1930337" cy="430887"/>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l</a:t>
            </a:r>
            <a:r>
              <a:rPr lang="en-US" sz="2200" b="1" baseline="-25000" dirty="0" smtClean="0">
                <a:solidFill>
                  <a:srgbClr val="00B050"/>
                </a:solidFill>
                <a:latin typeface="Times New Roman" panose="02020603050405020304" pitchFamily="18" charset="0"/>
                <a:cs typeface="Times New Roman" panose="02020603050405020304" pitchFamily="18" charset="0"/>
              </a:rPr>
              <a:t>2</a:t>
            </a:r>
            <a:r>
              <a:rPr lang="en-US" sz="2200" b="1" dirty="0" smtClean="0">
                <a:solidFill>
                  <a:srgbClr val="00B050"/>
                </a:solidFill>
                <a:latin typeface="Times New Roman" panose="02020603050405020304" pitchFamily="18" charset="0"/>
                <a:cs typeface="Times New Roman" panose="02020603050405020304" pitchFamily="18" charset="0"/>
              </a:rPr>
              <a:t>= 21,6 (m)</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6" name="Hình chữ nhật 35"/>
          <p:cNvSpPr/>
          <p:nvPr/>
        </p:nvSpPr>
        <p:spPr>
          <a:xfrm>
            <a:off x="1185773" y="6083655"/>
            <a:ext cx="10177822" cy="430887"/>
          </a:xfrm>
          <a:prstGeom prst="rect">
            <a:avLst/>
          </a:prstGeom>
        </p:spPr>
        <p:txBody>
          <a:bodyPr wrap="square">
            <a:spAutoFit/>
          </a:bodyPr>
          <a:lstStyle/>
          <a:p>
            <a:pPr algn="just"/>
            <a:r>
              <a:rPr lang="en-US" sz="2200" b="1" dirty="0" err="1" smtClean="0">
                <a:solidFill>
                  <a:srgbClr val="00B050"/>
                </a:solidFill>
                <a:latin typeface="Times New Roman" panose="02020603050405020304" pitchFamily="18" charset="0"/>
                <a:cs typeface="Times New Roman" panose="02020603050405020304" pitchFamily="18" charset="0"/>
              </a:rPr>
              <a:t>Vậy</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nhôm</a:t>
            </a:r>
            <a:r>
              <a:rPr lang="en-US" sz="2200" b="1" dirty="0" smtClean="0">
                <a:solidFill>
                  <a:srgbClr val="00B050"/>
                </a:solidFill>
                <a:latin typeface="Times New Roman" panose="02020603050405020304" pitchFamily="18" charset="0"/>
                <a:cs typeface="Times New Roman" panose="02020603050405020304" pitchFamily="18" charset="0"/>
              </a:rPr>
              <a:t> 2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chiều</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dài</a:t>
            </a:r>
            <a:r>
              <a:rPr lang="en-US" sz="2200" b="1" dirty="0" smtClean="0">
                <a:solidFill>
                  <a:srgbClr val="00B050"/>
                </a:solidFill>
                <a:latin typeface="Times New Roman" panose="02020603050405020304" pitchFamily="18" charset="0"/>
                <a:cs typeface="Times New Roman" panose="02020603050405020304" pitchFamily="18" charset="0"/>
              </a:rPr>
              <a:t>: l</a:t>
            </a:r>
            <a:r>
              <a:rPr lang="en-US" sz="2200" b="1" baseline="-25000" dirty="0" smtClean="0">
                <a:solidFill>
                  <a:srgbClr val="00B050"/>
                </a:solidFill>
                <a:latin typeface="Times New Roman" panose="02020603050405020304" pitchFamily="18" charset="0"/>
                <a:cs typeface="Times New Roman" panose="02020603050405020304" pitchFamily="18" charset="0"/>
              </a:rPr>
              <a:t>2</a:t>
            </a:r>
            <a:r>
              <a:rPr lang="en-US" sz="2200" b="1" dirty="0">
                <a:solidFill>
                  <a:srgbClr val="00B050"/>
                </a:solidFill>
                <a:latin typeface="Times New Roman" panose="02020603050405020304" pitchFamily="18" charset="0"/>
                <a:cs typeface="Times New Roman" panose="02020603050405020304" pitchFamily="18" charset="0"/>
              </a:rPr>
              <a:t>= </a:t>
            </a:r>
            <a:r>
              <a:rPr lang="en-US" sz="2200" b="1" dirty="0" smtClean="0">
                <a:solidFill>
                  <a:srgbClr val="00B050"/>
                </a:solidFill>
                <a:latin typeface="Times New Roman" panose="02020603050405020304" pitchFamily="18" charset="0"/>
                <a:cs typeface="Times New Roman" panose="02020603050405020304" pitchFamily="18" charset="0"/>
              </a:rPr>
              <a:t>1,2821,6 m</a:t>
            </a:r>
            <a:endParaRPr lang="vi-VN" sz="22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3409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2"/>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4"/>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fade">
                                      <p:cBhvr>
                                        <p:cTn id="30" dur="5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fade">
                                      <p:cBhvr>
                                        <p:cTn id="35" dur="500"/>
                                        <p:tgtEl>
                                          <p:spTgt spid="2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fade">
                                      <p:cBhvr>
                                        <p:cTn id="40" dur="500"/>
                                        <p:tgtEl>
                                          <p:spTgt spid="26"/>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fade">
                                      <p:cBhvr>
                                        <p:cTn id="45" dur="500"/>
                                        <p:tgtEl>
                                          <p:spTgt spid="2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9"/>
                                        </p:tgtEl>
                                        <p:attrNameLst>
                                          <p:attrName>style.visibility</p:attrName>
                                        </p:attrNameLst>
                                      </p:cBhvr>
                                      <p:to>
                                        <p:strVal val="visible"/>
                                      </p:to>
                                    </p:set>
                                    <p:animEffect transition="in" filter="fade">
                                      <p:cBhvr>
                                        <p:cTn id="50" dur="500"/>
                                        <p:tgtEl>
                                          <p:spTgt spid="29"/>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barn(inVertical)">
                                      <p:cBhvr>
                                        <p:cTn id="63" dur="500"/>
                                        <p:tgtEl>
                                          <p:spTgt spid="14"/>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33"/>
                                        </p:tgtEl>
                                        <p:attrNameLst>
                                          <p:attrName>style.visibility</p:attrName>
                                        </p:attrNameLst>
                                      </p:cBhvr>
                                      <p:to>
                                        <p:strVal val="visible"/>
                                      </p:to>
                                    </p:set>
                                    <p:animEffect transition="in" filter="barn(inVertical)">
                                      <p:cBhvr>
                                        <p:cTn id="68" dur="500"/>
                                        <p:tgtEl>
                                          <p:spTgt spid="33"/>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barn(inVertical)">
                                      <p:cBhvr>
                                        <p:cTn id="73" dur="500"/>
                                        <p:tgtEl>
                                          <p:spTgt spid="18"/>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19"/>
                                        </p:tgtEl>
                                        <p:attrNameLst>
                                          <p:attrName>style.visibility</p:attrName>
                                        </p:attrNameLst>
                                      </p:cBhvr>
                                      <p:to>
                                        <p:strVal val="visible"/>
                                      </p:to>
                                    </p:set>
                                    <p:animEffect transition="in" filter="barn(inVertical)">
                                      <p:cBhvr>
                                        <p:cTn id="78" dur="500"/>
                                        <p:tgtEl>
                                          <p:spTgt spid="19"/>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32"/>
                                        </p:tgtEl>
                                        <p:attrNameLst>
                                          <p:attrName>style.visibility</p:attrName>
                                        </p:attrNameLst>
                                      </p:cBhvr>
                                      <p:to>
                                        <p:strVal val="visible"/>
                                      </p:to>
                                    </p:set>
                                    <p:animEffect transition="in" filter="barn(inVertical)">
                                      <p:cBhvr>
                                        <p:cTn id="83" dur="500"/>
                                        <p:tgtEl>
                                          <p:spTgt spid="32"/>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17"/>
                                        </p:tgtEl>
                                        <p:attrNameLst>
                                          <p:attrName>style.visibility</p:attrName>
                                        </p:attrNameLst>
                                      </p:cBhvr>
                                      <p:to>
                                        <p:strVal val="visible"/>
                                      </p:to>
                                    </p:set>
                                    <p:animEffect transition="in" filter="barn(inVertical)">
                                      <p:cBhvr>
                                        <p:cTn id="88" dur="500"/>
                                        <p:tgtEl>
                                          <p:spTgt spid="17"/>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34"/>
                                        </p:tgtEl>
                                        <p:attrNameLst>
                                          <p:attrName>style.visibility</p:attrName>
                                        </p:attrNameLst>
                                      </p:cBhvr>
                                      <p:to>
                                        <p:strVal val="visible"/>
                                      </p:to>
                                    </p:set>
                                    <p:animEffect transition="in" filter="barn(inVertical)">
                                      <p:cBhvr>
                                        <p:cTn id="93" dur="500"/>
                                        <p:tgtEl>
                                          <p:spTgt spid="34"/>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35"/>
                                        </p:tgtEl>
                                        <p:attrNameLst>
                                          <p:attrName>style.visibility</p:attrName>
                                        </p:attrNameLst>
                                      </p:cBhvr>
                                      <p:to>
                                        <p:strVal val="visible"/>
                                      </p:to>
                                    </p:set>
                                    <p:animEffect transition="in" filter="barn(inVertical)">
                                      <p:cBhvr>
                                        <p:cTn id="98" dur="500"/>
                                        <p:tgtEl>
                                          <p:spTgt spid="35"/>
                                        </p:tgtEl>
                                      </p:cBhvr>
                                    </p:animEffect>
                                  </p:childTnLst>
                                </p:cTn>
                              </p:par>
                            </p:childTnLst>
                          </p:cTn>
                        </p:par>
                      </p:childTnLst>
                    </p:cTn>
                  </p:par>
                  <p:par>
                    <p:cTn id="99" fill="hold">
                      <p:stCondLst>
                        <p:cond delay="indefinite"/>
                      </p:stCondLst>
                      <p:childTnLst>
                        <p:par>
                          <p:cTn id="100" fill="hold">
                            <p:stCondLst>
                              <p:cond delay="0"/>
                            </p:stCondLst>
                            <p:childTnLst>
                              <p:par>
                                <p:cTn id="101" presetID="16" presetClass="entr" presetSubtype="21" fill="hold" grpId="0" nodeType="clickEffect">
                                  <p:stCondLst>
                                    <p:cond delay="0"/>
                                  </p:stCondLst>
                                  <p:childTnLst>
                                    <p:set>
                                      <p:cBhvr>
                                        <p:cTn id="102" dur="1" fill="hold">
                                          <p:stCondLst>
                                            <p:cond delay="0"/>
                                          </p:stCondLst>
                                        </p:cTn>
                                        <p:tgtEl>
                                          <p:spTgt spid="36"/>
                                        </p:tgtEl>
                                        <p:attrNameLst>
                                          <p:attrName>style.visibility</p:attrName>
                                        </p:attrNameLst>
                                      </p:cBhvr>
                                      <p:to>
                                        <p:strVal val="visible"/>
                                      </p:to>
                                    </p:set>
                                    <p:animEffect transition="in" filter="barn(inVertical)">
                                      <p:cBhvr>
                                        <p:cTn id="103"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8" grpId="0"/>
      <p:bldP spid="19" grpId="0"/>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7" descr="Ho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8563" y="0"/>
            <a:ext cx="9448801"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Text Box 5"/>
          <p:cNvSpPr txBox="1">
            <a:spLocks noChangeArrowheads="1"/>
          </p:cNvSpPr>
          <p:nvPr/>
        </p:nvSpPr>
        <p:spPr bwMode="auto">
          <a:xfrm>
            <a:off x="4198938" y="1752601"/>
            <a:ext cx="382905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b="1" u="sng">
                <a:solidFill>
                  <a:srgbClr val="FF3300"/>
                </a:solidFill>
                <a:latin typeface="Times New Roman" panose="02020603050405020304" pitchFamily="18" charset="0"/>
              </a:rPr>
              <a:t>HƯỚNG DẪN HỌC TẬP</a:t>
            </a:r>
          </a:p>
        </p:txBody>
      </p:sp>
      <p:sp>
        <p:nvSpPr>
          <p:cNvPr id="18436" name="Text Box 8"/>
          <p:cNvSpPr txBox="1">
            <a:spLocks noChangeArrowheads="1"/>
          </p:cNvSpPr>
          <p:nvPr/>
        </p:nvSpPr>
        <p:spPr bwMode="auto">
          <a:xfrm>
            <a:off x="3657600" y="2573339"/>
            <a:ext cx="5334000" cy="193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spcBef>
                <a:spcPct val="50000"/>
              </a:spcBef>
              <a:buFontTx/>
              <a:buChar char="-"/>
            </a:pPr>
            <a:r>
              <a:rPr lang="en-US" altLang="vi-VN" sz="2400">
                <a:latin typeface="Times New Roman" panose="02020603050405020304" pitchFamily="18" charset="0"/>
              </a:rPr>
              <a:t> Học thuộc ghi nhớ</a:t>
            </a:r>
          </a:p>
          <a:p>
            <a:pPr>
              <a:spcBef>
                <a:spcPct val="50000"/>
              </a:spcBef>
              <a:buFontTx/>
              <a:buChar char="-"/>
            </a:pPr>
            <a:r>
              <a:rPr lang="en-US" altLang="vi-VN" sz="2400">
                <a:latin typeface="Times New Roman" panose="02020603050405020304" pitchFamily="18" charset="0"/>
              </a:rPr>
              <a:t> Làm bài tập SBT</a:t>
            </a:r>
          </a:p>
          <a:p>
            <a:pPr>
              <a:spcBef>
                <a:spcPct val="50000"/>
              </a:spcBef>
              <a:buFontTx/>
              <a:buChar char="-"/>
            </a:pPr>
            <a:r>
              <a:rPr lang="en-US" altLang="vi-VN" sz="2400">
                <a:latin typeface="Times New Roman" panose="02020603050405020304" pitchFamily="18" charset="0"/>
              </a:rPr>
              <a:t> Xem trước bài 9 : Sự phụ thuộc của điện trở vào vật liệu làm dây dẫn</a:t>
            </a:r>
          </a:p>
        </p:txBody>
      </p:sp>
    </p:spTree>
    <p:extLst>
      <p:ext uri="{BB962C8B-B14F-4D97-AF65-F5344CB8AC3E}">
        <p14:creationId xmlns:p14="http://schemas.microsoft.com/office/powerpoint/2010/main" val="866732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22626" y="785231"/>
            <a:ext cx="2946748" cy="688975"/>
          </a:xfrm>
        </p:spPr>
        <p:txBody>
          <a:bodyPr>
            <a:noAutofit/>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TIẾT  8</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04963" y="1786633"/>
            <a:ext cx="9561533" cy="1752600"/>
          </a:xfrm>
        </p:spPr>
        <p:txBody>
          <a:bodyPr>
            <a:normAutofit/>
            <a:scene3d>
              <a:camera prst="perspectiveAbove"/>
              <a:lightRig rig="contrasting" dir="t">
                <a:rot lat="0" lon="0" rev="4500000"/>
              </a:lightRig>
            </a:scene3d>
            <a:sp3d contourW="6350" prstMaterial="metal">
              <a:bevelT w="127000" h="31750" prst="relaxedInset"/>
              <a:contourClr>
                <a:schemeClr val="accent1">
                  <a:shade val="75000"/>
                </a:schemeClr>
              </a:contourClr>
            </a:sp3d>
          </a:bodyPr>
          <a:lstStyle/>
          <a:p>
            <a:r>
              <a:rPr lang="en-US" sz="4800" b="1" cap="all" dirty="0" err="1"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Chủ</a:t>
            </a:r>
            <a:r>
              <a:rPr lang="en-US" sz="4800" b="1" cap="all" dirty="0"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 </a:t>
            </a:r>
            <a:r>
              <a:rPr lang="en-US" sz="4800" b="1" cap="all" dirty="0" err="1"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đề</a:t>
            </a:r>
            <a:r>
              <a:rPr lang="en-US" sz="4800" b="1" cap="all" dirty="0"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 </a:t>
            </a:r>
            <a:r>
              <a:rPr lang="en-US" sz="4800" b="1" cap="all" dirty="0" err="1"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điện</a:t>
            </a:r>
            <a:r>
              <a:rPr lang="en-US" sz="4800" b="1" cap="all" dirty="0"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 </a:t>
            </a:r>
            <a:r>
              <a:rPr lang="en-US" sz="4800" b="1" cap="all" dirty="0" err="1"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trở</a:t>
            </a:r>
            <a:r>
              <a:rPr lang="en-US" sz="4800" b="1" cap="all" dirty="0"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 </a:t>
            </a:r>
            <a:r>
              <a:rPr lang="en-US" sz="4800" b="1" cap="all" dirty="0" err="1"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dây</a:t>
            </a:r>
            <a:r>
              <a:rPr lang="en-US" sz="4800" b="1" cap="all" dirty="0"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 </a:t>
            </a:r>
            <a:r>
              <a:rPr lang="en-US" sz="4800" b="1" cap="all" dirty="0" err="1"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dẫn</a:t>
            </a:r>
            <a:endParaRPr lang="en-US" sz="4800" b="1" cap="all" dirty="0"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endParaRPr>
          </a:p>
          <a:p>
            <a:r>
              <a:rPr lang="en-US" sz="4800" b="1" cap="all" dirty="0"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a:t>
            </a:r>
            <a:r>
              <a:rPr lang="en-US" sz="4800" b="1" cap="all" dirty="0" err="1"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Bài</a:t>
            </a:r>
            <a:r>
              <a:rPr lang="en-US" sz="4800" b="1" cap="all" dirty="0" smtClean="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 8)</a:t>
            </a:r>
            <a:endParaRPr lang="en-US" sz="4800" b="1" cap="all" dirty="0">
              <a:ln w="0">
                <a:solidFill>
                  <a:srgbClr val="006600"/>
                </a:solidFill>
              </a:ln>
              <a:solidFill>
                <a:srgbClr val="0066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1315233" y="1260953"/>
            <a:ext cx="3810000" cy="0"/>
          </a:xfrm>
          <a:prstGeom prst="line">
            <a:avLst/>
          </a:prstGeom>
        </p:spPr>
        <p:style>
          <a:lnRef idx="2">
            <a:schemeClr val="accent4"/>
          </a:lnRef>
          <a:fillRef idx="0">
            <a:schemeClr val="accent4"/>
          </a:fillRef>
          <a:effectRef idx="1">
            <a:schemeClr val="accent4"/>
          </a:effectRef>
          <a:fontRef idx="minor">
            <a:schemeClr val="tx1"/>
          </a:fontRef>
        </p:style>
      </p:cxnSp>
      <p:cxnSp>
        <p:nvCxnSpPr>
          <p:cNvPr id="6" name="Straight Connector 5"/>
          <p:cNvCxnSpPr/>
          <p:nvPr/>
        </p:nvCxnSpPr>
        <p:spPr>
          <a:xfrm>
            <a:off x="7046227" y="1260953"/>
            <a:ext cx="3810000" cy="0"/>
          </a:xfrm>
          <a:prstGeom prst="line">
            <a:avLst/>
          </a:prstGeom>
        </p:spPr>
        <p:style>
          <a:lnRef idx="2">
            <a:schemeClr val="accent4"/>
          </a:lnRef>
          <a:fillRef idx="0">
            <a:schemeClr val="accent4"/>
          </a:fillRef>
          <a:effectRef idx="1">
            <a:schemeClr val="accent4"/>
          </a:effectRef>
          <a:fontRef idx="minor">
            <a:schemeClr val="tx1"/>
          </a:fontRef>
        </p:style>
      </p:cxnSp>
      <p:cxnSp>
        <p:nvCxnSpPr>
          <p:cNvPr id="7" name="Straight Connector 6"/>
          <p:cNvCxnSpPr/>
          <p:nvPr/>
        </p:nvCxnSpPr>
        <p:spPr>
          <a:xfrm>
            <a:off x="1524000" y="1371600"/>
            <a:ext cx="9144000" cy="0"/>
          </a:xfrm>
          <a:prstGeom prst="line">
            <a:avLst/>
          </a:prstGeom>
        </p:spPr>
        <p:style>
          <a:lnRef idx="2">
            <a:schemeClr val="accent4"/>
          </a:lnRef>
          <a:fillRef idx="0">
            <a:schemeClr val="accent4"/>
          </a:fillRef>
          <a:effectRef idx="1">
            <a:schemeClr val="accent4"/>
          </a:effectRef>
          <a:fontRef idx="minor">
            <a:schemeClr val="tx1"/>
          </a:fontRef>
        </p:style>
      </p:cxn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1336115" y="3650408"/>
            <a:ext cx="5519806" cy="657385"/>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7180" y="390662"/>
            <a:ext cx="7365303" cy="1657070"/>
          </a:xfrm>
          <a:prstGeom prst="rect">
            <a:avLst/>
          </a:prstGeom>
        </p:spPr>
      </p:pic>
      <p:pic>
        <p:nvPicPr>
          <p:cNvPr id="31"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8079860" y="3650409"/>
            <a:ext cx="5519806" cy="657385"/>
          </a:xfrm>
          <a:prstGeom prst="rect">
            <a:avLst/>
          </a:prstGeom>
        </p:spPr>
      </p:pic>
      <p:pic>
        <p:nvPicPr>
          <p:cNvPr id="32"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3788" y="6289135"/>
            <a:ext cx="9432439" cy="657385"/>
          </a:xfrm>
          <a:prstGeom prst="rect">
            <a:avLst/>
          </a:prstGeom>
        </p:spPr>
      </p:pic>
      <p:pic>
        <p:nvPicPr>
          <p:cNvPr id="11" name="Picture 6" descr="DAY_NHOM__1242783974846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1715" y="3238048"/>
            <a:ext cx="5862182" cy="2992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7995242"/>
      </p:ext>
    </p:extLst>
  </p:cSld>
  <p:clrMapOvr>
    <a:masterClrMapping/>
  </p:clrMapOvr>
  <mc:AlternateContent xmlns:mc="http://schemas.openxmlformats.org/markup-compatibility/2006" xmlns:p14="http://schemas.microsoft.com/office/powerpoint/2010/main">
    <mc:Choice Requires="p14">
      <p:transition spd="slow" p14:dur="1500">
        <p:split orient="vert" dir="in"/>
      </p:transition>
    </mc:Choice>
    <mc:Fallback xmlns="">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mph" presetSubtype="0" repeatCount="indefinite" fill="hold" nodeType="withEffect">
                                  <p:stCondLst>
                                    <p:cond delay="0"/>
                                  </p:stCondLst>
                                  <p:childTnLst>
                                    <p:animClr clrSpc="hsl" dir="cw">
                                      <p:cBhvr override="childStyle">
                                        <p:cTn id="6" dur="500" fill="hold"/>
                                        <p:tgtEl>
                                          <p:spTgt spid="3">
                                            <p:txEl>
                                              <p:pRg st="0" end="0"/>
                                            </p:txEl>
                                          </p:spTgt>
                                        </p:tgtEl>
                                        <p:attrNameLst>
                                          <p:attrName>style.color</p:attrName>
                                        </p:attrNameLst>
                                      </p:cBhvr>
                                      <p:by>
                                        <p:hsl h="0" s="12549" l="25098"/>
                                      </p:by>
                                    </p:animClr>
                                    <p:animClr clrSpc="hsl" dir="cw">
                                      <p:cBhvr>
                                        <p:cTn id="7" dur="500" fill="hold"/>
                                        <p:tgtEl>
                                          <p:spTgt spid="3">
                                            <p:txEl>
                                              <p:pRg st="0" end="0"/>
                                            </p:txEl>
                                          </p:spTgt>
                                        </p:tgtEl>
                                        <p:attrNameLst>
                                          <p:attrName>fillcolor</p:attrName>
                                        </p:attrNameLst>
                                      </p:cBhvr>
                                      <p:by>
                                        <p:hsl h="0" s="12549" l="25098"/>
                                      </p:by>
                                    </p:animClr>
                                    <p:animClr clrSpc="hsl" dir="cw">
                                      <p:cBhvr>
                                        <p:cTn id="8" dur="500" fill="hold"/>
                                        <p:tgtEl>
                                          <p:spTgt spid="3">
                                            <p:txEl>
                                              <p:pRg st="0" end="0"/>
                                            </p:txEl>
                                          </p:spTgt>
                                        </p:tgtEl>
                                        <p:attrNameLst>
                                          <p:attrName>stroke.color</p:attrName>
                                        </p:attrNameLst>
                                      </p:cBhvr>
                                      <p:by>
                                        <p:hsl h="0" s="12549" l="25098"/>
                                      </p:by>
                                    </p:animClr>
                                    <p:set>
                                      <p:cBhvr>
                                        <p:cTn id="9" dur="500" fill="hold"/>
                                        <p:tgtEl>
                                          <p:spTgt spid="3">
                                            <p:txEl>
                                              <p:pRg st="0" end="0"/>
                                            </p:txEl>
                                          </p:spTgt>
                                        </p:tgtEl>
                                        <p:attrNameLst>
                                          <p:attrName>fill.type</p:attrName>
                                        </p:attrNameLst>
                                      </p:cBhvr>
                                      <p:to>
                                        <p:strVal val="solid"/>
                                      </p:to>
                                    </p:set>
                                  </p:childTnLst>
                                </p:cTn>
                              </p:par>
                              <p:par>
                                <p:cTn id="10" presetID="30" presetClass="emph" presetSubtype="0" repeatCount="indefinite" fill="hold" nodeType="withEffect">
                                  <p:stCondLst>
                                    <p:cond delay="0"/>
                                  </p:stCondLst>
                                  <p:childTnLst>
                                    <p:animClr clrSpc="hsl" dir="cw">
                                      <p:cBhvr override="childStyle">
                                        <p:cTn id="11" dur="500" fill="hold"/>
                                        <p:tgtEl>
                                          <p:spTgt spid="3">
                                            <p:txEl>
                                              <p:pRg st="1" end="1"/>
                                            </p:txEl>
                                          </p:spTgt>
                                        </p:tgtEl>
                                        <p:attrNameLst>
                                          <p:attrName>style.color</p:attrName>
                                        </p:attrNameLst>
                                      </p:cBhvr>
                                      <p:by>
                                        <p:hsl h="0" s="12549" l="25098"/>
                                      </p:by>
                                    </p:animClr>
                                    <p:animClr clrSpc="hsl" dir="cw">
                                      <p:cBhvr>
                                        <p:cTn id="12" dur="500" fill="hold"/>
                                        <p:tgtEl>
                                          <p:spTgt spid="3">
                                            <p:txEl>
                                              <p:pRg st="1" end="1"/>
                                            </p:txEl>
                                          </p:spTgt>
                                        </p:tgtEl>
                                        <p:attrNameLst>
                                          <p:attrName>fillcolor</p:attrName>
                                        </p:attrNameLst>
                                      </p:cBhvr>
                                      <p:by>
                                        <p:hsl h="0" s="12549" l="25098"/>
                                      </p:by>
                                    </p:animClr>
                                    <p:animClr clrSpc="hsl" dir="cw">
                                      <p:cBhvr>
                                        <p:cTn id="13" dur="500" fill="hold"/>
                                        <p:tgtEl>
                                          <p:spTgt spid="3">
                                            <p:txEl>
                                              <p:pRg st="1" end="1"/>
                                            </p:txEl>
                                          </p:spTgt>
                                        </p:tgtEl>
                                        <p:attrNameLst>
                                          <p:attrName>stroke.color</p:attrName>
                                        </p:attrNameLst>
                                      </p:cBhvr>
                                      <p:by>
                                        <p:hsl h="0" s="12549" l="25098"/>
                                      </p:by>
                                    </p:animClr>
                                    <p:set>
                                      <p:cBhvr>
                                        <p:cTn id="14" dur="500" fill="hold"/>
                                        <p:tgtEl>
                                          <p:spTgt spid="3">
                                            <p:txEl>
                                              <p:pRg st="1" end="1"/>
                                            </p:txEl>
                                          </p:spTgt>
                                        </p:tgtEl>
                                        <p:attrNameLst>
                                          <p:attrName>fill.type</p:attrName>
                                        </p:attrNameLst>
                                      </p:cBhvr>
                                      <p:to>
                                        <p:strVal val="solid"/>
                                      </p:to>
                                    </p:set>
                                  </p:childTnLst>
                                </p:cTn>
                              </p:par>
                            </p:childTnLst>
                          </p:cTn>
                        </p:par>
                        <p:par>
                          <p:cTn id="15" fill="hold">
                            <p:stCondLst>
                              <p:cond delay="500"/>
                            </p:stCondLst>
                            <p:childTnLst>
                              <p:par>
                                <p:cTn id="16" presetID="2" presetClass="entr" presetSubtype="4" fill="hold"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967409" y="102705"/>
            <a:ext cx="10601738" cy="584775"/>
          </a:xfrm>
          <a:prstGeom prst="rect">
            <a:avLst/>
          </a:prstGeom>
          <a:solidFill>
            <a:schemeClr val="accent1">
              <a:lumMod val="60000"/>
              <a:lumOff val="40000"/>
            </a:schemeClr>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a:latin typeface="Times New Roman" panose="02020603050405020304" pitchFamily="18" charset="0"/>
                <a:cs typeface="Times New Roman" panose="02020603050405020304" pitchFamily="18" charset="0"/>
              </a:rPr>
              <a:t>I. </a:t>
            </a:r>
            <a:r>
              <a:rPr lang="en-US" altLang="en-US" sz="3200" b="1" dirty="0" err="1">
                <a:latin typeface="Times New Roman" panose="02020603050405020304" pitchFamily="18" charset="0"/>
                <a:cs typeface="Times New Roman" panose="02020603050405020304" pitchFamily="18" charset="0"/>
              </a:rPr>
              <a:t>Dự</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đoán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sự</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phụ</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thuộc</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của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điện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trở</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vào</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tiết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diện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dây</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dẫn</a:t>
            </a:r>
            <a:r>
              <a:rPr lang="en-US" altLang="en-US" sz="3200" b="1" dirty="0">
                <a:latin typeface="Times New Roman" panose="02020603050405020304" pitchFamily="18" charset="0"/>
                <a:cs typeface="Times New Roman" panose="02020603050405020304" pitchFamily="18" charset="0"/>
              </a:rPr>
              <a:t>:</a:t>
            </a:r>
          </a:p>
        </p:txBody>
      </p:sp>
      <p:sp>
        <p:nvSpPr>
          <p:cNvPr id="22" name="Text Box 19"/>
          <p:cNvSpPr txBox="1">
            <a:spLocks noChangeArrowheads="1"/>
          </p:cNvSpPr>
          <p:nvPr/>
        </p:nvSpPr>
        <p:spPr bwMode="auto">
          <a:xfrm>
            <a:off x="4288736" y="24463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24" name="Text Box 21"/>
          <p:cNvSpPr txBox="1">
            <a:spLocks noChangeArrowheads="1"/>
          </p:cNvSpPr>
          <p:nvPr/>
        </p:nvSpPr>
        <p:spPr bwMode="auto">
          <a:xfrm>
            <a:off x="4288736" y="29035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26" name="Text Box 23"/>
          <p:cNvSpPr txBox="1">
            <a:spLocks noChangeArrowheads="1"/>
          </p:cNvSpPr>
          <p:nvPr/>
        </p:nvSpPr>
        <p:spPr bwMode="auto">
          <a:xfrm>
            <a:off x="4279211" y="34369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28" name="Text Box 25"/>
          <p:cNvSpPr txBox="1">
            <a:spLocks noChangeArrowheads="1"/>
          </p:cNvSpPr>
          <p:nvPr/>
        </p:nvSpPr>
        <p:spPr bwMode="auto">
          <a:xfrm>
            <a:off x="4288736" y="38941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30" name="Text Box 27"/>
          <p:cNvSpPr txBox="1">
            <a:spLocks noChangeArrowheads="1"/>
          </p:cNvSpPr>
          <p:nvPr/>
        </p:nvSpPr>
        <p:spPr bwMode="auto">
          <a:xfrm>
            <a:off x="4288736" y="44275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32" name="Text Box 29"/>
          <p:cNvSpPr txBox="1">
            <a:spLocks noChangeArrowheads="1"/>
          </p:cNvSpPr>
          <p:nvPr/>
        </p:nvSpPr>
        <p:spPr bwMode="auto">
          <a:xfrm>
            <a:off x="4279211" y="48847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46" name="TextBox 1"/>
          <p:cNvSpPr txBox="1">
            <a:spLocks noChangeArrowheads="1"/>
          </p:cNvSpPr>
          <p:nvPr/>
        </p:nvSpPr>
        <p:spPr bwMode="auto">
          <a:xfrm>
            <a:off x="3450537" y="1771697"/>
            <a:ext cx="18335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endParaRPr lang="vi-VN"/>
          </a:p>
        </p:txBody>
      </p:sp>
      <p:sp>
        <p:nvSpPr>
          <p:cNvPr id="35" name="Text Box 47"/>
          <p:cNvSpPr txBox="1">
            <a:spLocks noChangeArrowheads="1"/>
          </p:cNvSpPr>
          <p:nvPr/>
        </p:nvSpPr>
        <p:spPr bwMode="auto">
          <a:xfrm>
            <a:off x="975963" y="900586"/>
            <a:ext cx="5088567"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a:spcBef>
                <a:spcPct val="50000"/>
              </a:spcBef>
            </a:pPr>
            <a:r>
              <a:rPr lang="en-US" altLang="en-US" sz="2400" b="1" dirty="0" err="1" smtClean="0">
                <a:latin typeface="Arial" panose="020B0604020202020204" pitchFamily="34" charset="0"/>
              </a:rPr>
              <a:t>Các</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dây</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có</a:t>
            </a:r>
            <a:r>
              <a:rPr lang="en-US" altLang="en-US" sz="2400" b="1" dirty="0" smtClean="0">
                <a:latin typeface="Arial" panose="020B0604020202020204" pitchFamily="34" charset="0"/>
              </a:rPr>
              <a:t>:</a:t>
            </a:r>
          </a:p>
          <a:p>
            <a:pPr marL="342900" indent="-342900" algn="just">
              <a:spcBef>
                <a:spcPct val="50000"/>
              </a:spcBef>
              <a:buFontTx/>
              <a:buChar char="-"/>
            </a:pPr>
            <a:r>
              <a:rPr lang="en-US" altLang="en-US" sz="2400" b="1" dirty="0" err="1" smtClean="0">
                <a:latin typeface="Arial" panose="020B0604020202020204" pitchFamily="34" charset="0"/>
              </a:rPr>
              <a:t>cùng</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chiều</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dài</a:t>
            </a:r>
            <a:r>
              <a:rPr lang="en-US" altLang="en-US" sz="2400" b="1" dirty="0" smtClean="0">
                <a:latin typeface="Arial" panose="020B0604020202020204" pitchFamily="34" charset="0"/>
              </a:rPr>
              <a:t> (</a:t>
            </a:r>
            <a:r>
              <a:rPr lang="en-US" altLang="en-US" sz="2400" b="1" i="1" dirty="0" smtClean="0">
                <a:latin typeface="Arial" panose="020B0604020202020204" pitchFamily="34" charset="0"/>
              </a:rPr>
              <a:t>l)</a:t>
            </a:r>
          </a:p>
          <a:p>
            <a:pPr marL="342900" indent="-342900" algn="just">
              <a:spcBef>
                <a:spcPct val="50000"/>
              </a:spcBef>
              <a:buFontTx/>
              <a:buChar char="-"/>
            </a:pPr>
            <a:r>
              <a:rPr lang="en-US" altLang="en-US" sz="2400" b="1" dirty="0" err="1" smtClean="0">
                <a:latin typeface="Arial" panose="020B0604020202020204" pitchFamily="34" charset="0"/>
              </a:rPr>
              <a:t>cùng</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chất</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liệu</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đồng</a:t>
            </a:r>
            <a:r>
              <a:rPr lang="en-US" altLang="en-US" sz="2400" b="1" dirty="0" smtClean="0">
                <a:latin typeface="Arial" panose="020B0604020202020204" pitchFamily="34" charset="0"/>
              </a:rPr>
              <a:t>)</a:t>
            </a:r>
          </a:p>
          <a:p>
            <a:pPr marL="342900" indent="-342900" algn="just">
              <a:spcBef>
                <a:spcPct val="50000"/>
              </a:spcBef>
              <a:buFontTx/>
              <a:buChar char="-"/>
            </a:pPr>
            <a:r>
              <a:rPr lang="en-US" altLang="en-US" sz="2400" b="1" dirty="0" err="1" smtClean="0">
                <a:solidFill>
                  <a:srgbClr val="00B050"/>
                </a:solidFill>
                <a:latin typeface="Arial" panose="020B0604020202020204" pitchFamily="34" charset="0"/>
              </a:rPr>
              <a:t>tiết</a:t>
            </a:r>
            <a:r>
              <a:rPr lang="en-US" altLang="en-US" sz="2400" b="1" dirty="0" smtClean="0">
                <a:solidFill>
                  <a:srgbClr val="00B050"/>
                </a:solidFill>
                <a:latin typeface="Arial" panose="020B0604020202020204" pitchFamily="34" charset="0"/>
              </a:rPr>
              <a:t> </a:t>
            </a:r>
            <a:r>
              <a:rPr lang="en-US" altLang="en-US" sz="2400" b="1" dirty="0" err="1" smtClean="0">
                <a:solidFill>
                  <a:srgbClr val="00B050"/>
                </a:solidFill>
                <a:latin typeface="Arial" panose="020B0604020202020204" pitchFamily="34" charset="0"/>
              </a:rPr>
              <a:t>diện</a:t>
            </a:r>
            <a:r>
              <a:rPr lang="en-US" altLang="en-US" sz="2400" b="1" dirty="0" smtClean="0">
                <a:solidFill>
                  <a:srgbClr val="00B050"/>
                </a:solidFill>
                <a:latin typeface="Arial" panose="020B0604020202020204" pitchFamily="34" charset="0"/>
              </a:rPr>
              <a:t>  </a:t>
            </a:r>
            <a:r>
              <a:rPr lang="en-US" altLang="en-US" sz="2400" b="1" dirty="0" err="1" smtClean="0">
                <a:solidFill>
                  <a:srgbClr val="00B050"/>
                </a:solidFill>
                <a:latin typeface="Arial" panose="020B0604020202020204" pitchFamily="34" charset="0"/>
              </a:rPr>
              <a:t>lần</a:t>
            </a:r>
            <a:r>
              <a:rPr lang="en-US" altLang="en-US" sz="2400" b="1" dirty="0" smtClean="0">
                <a:solidFill>
                  <a:srgbClr val="00B050"/>
                </a:solidFill>
                <a:latin typeface="Arial" panose="020B0604020202020204" pitchFamily="34" charset="0"/>
              </a:rPr>
              <a:t> </a:t>
            </a:r>
            <a:r>
              <a:rPr lang="en-US" altLang="en-US" sz="2400" b="1" dirty="0" err="1" smtClean="0">
                <a:solidFill>
                  <a:srgbClr val="00B050"/>
                </a:solidFill>
                <a:latin typeface="Arial" panose="020B0604020202020204" pitchFamily="34" charset="0"/>
              </a:rPr>
              <a:t>lượt</a:t>
            </a:r>
            <a:r>
              <a:rPr lang="en-US" altLang="en-US" sz="2400" b="1" dirty="0" smtClean="0">
                <a:solidFill>
                  <a:srgbClr val="00B050"/>
                </a:solidFill>
                <a:latin typeface="Arial" panose="020B0604020202020204" pitchFamily="34" charset="0"/>
              </a:rPr>
              <a:t> </a:t>
            </a:r>
            <a:r>
              <a:rPr lang="en-US" altLang="en-US" sz="2400" b="1" dirty="0" err="1" smtClean="0">
                <a:solidFill>
                  <a:srgbClr val="00B050"/>
                </a:solidFill>
                <a:latin typeface="Arial" panose="020B0604020202020204" pitchFamily="34" charset="0"/>
              </a:rPr>
              <a:t>là</a:t>
            </a:r>
            <a:r>
              <a:rPr lang="en-US" altLang="en-US" sz="2400" b="1" dirty="0" smtClean="0">
                <a:solidFill>
                  <a:srgbClr val="00B050"/>
                </a:solidFill>
                <a:latin typeface="Arial" panose="020B0604020202020204" pitchFamily="34" charset="0"/>
              </a:rPr>
              <a:t>: S; 2S; 3S</a:t>
            </a:r>
          </a:p>
        </p:txBody>
      </p:sp>
      <p:grpSp>
        <p:nvGrpSpPr>
          <p:cNvPr id="33" name="Nhóm 32"/>
          <p:cNvGrpSpPr/>
          <p:nvPr/>
        </p:nvGrpSpPr>
        <p:grpSpPr>
          <a:xfrm>
            <a:off x="6767117" y="1246825"/>
            <a:ext cx="4848998" cy="4457154"/>
            <a:chOff x="7482735" y="1341210"/>
            <a:chExt cx="4848998" cy="4457154"/>
          </a:xfrm>
        </p:grpSpPr>
        <p:grpSp>
          <p:nvGrpSpPr>
            <p:cNvPr id="34" name="Nhóm 33"/>
            <p:cNvGrpSpPr/>
            <p:nvPr/>
          </p:nvGrpSpPr>
          <p:grpSpPr>
            <a:xfrm>
              <a:off x="7482735" y="1341210"/>
              <a:ext cx="4363259" cy="4457154"/>
              <a:chOff x="7660457" y="1529101"/>
              <a:chExt cx="4363259" cy="4457154"/>
            </a:xfrm>
          </p:grpSpPr>
          <p:sp>
            <p:nvSpPr>
              <p:cNvPr id="43" name="Thùng Chứa 42"/>
              <p:cNvSpPr/>
              <p:nvPr/>
            </p:nvSpPr>
            <p:spPr>
              <a:xfrm rot="5400000">
                <a:off x="9359808" y="1761830"/>
                <a:ext cx="933711" cy="4332414"/>
              </a:xfrm>
              <a:prstGeom prst="can">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vi-VN"/>
              </a:p>
            </p:txBody>
          </p:sp>
          <p:grpSp>
            <p:nvGrpSpPr>
              <p:cNvPr id="47" name="Nhóm 46"/>
              <p:cNvGrpSpPr/>
              <p:nvPr/>
            </p:nvGrpSpPr>
            <p:grpSpPr>
              <a:xfrm>
                <a:off x="7691302" y="5099460"/>
                <a:ext cx="4215257" cy="561583"/>
                <a:chOff x="7668811" y="5059062"/>
                <a:chExt cx="4332414" cy="561583"/>
              </a:xfrm>
            </p:grpSpPr>
            <p:sp>
              <p:nvSpPr>
                <p:cNvPr id="78" name="Thùng Chứa 77"/>
                <p:cNvSpPr/>
                <p:nvPr/>
              </p:nvSpPr>
              <p:spPr>
                <a:xfrm rot="5400000">
                  <a:off x="9554226" y="3173647"/>
                  <a:ext cx="561583" cy="4332414"/>
                </a:xfrm>
                <a:prstGeom prst="can">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vi-VN"/>
                </a:p>
              </p:txBody>
            </p:sp>
            <p:sp>
              <p:nvSpPr>
                <p:cNvPr id="79" name="Hộp Văn bản 78"/>
                <p:cNvSpPr txBox="1"/>
                <p:nvPr/>
              </p:nvSpPr>
              <p:spPr>
                <a:xfrm>
                  <a:off x="8970721" y="5109021"/>
                  <a:ext cx="1728592" cy="461665"/>
                </a:xfrm>
                <a:prstGeom prst="rect">
                  <a:avLst/>
                </a:prstGeom>
                <a:noFill/>
                <a:ln>
                  <a:noFill/>
                </a:ln>
              </p:spPr>
              <p:txBody>
                <a:bodyPr wrap="square" rtlCol="0">
                  <a:spAutoFit/>
                </a:bodyPr>
                <a:lstStyle/>
                <a:p>
                  <a:r>
                    <a:rPr lang="en-US" sz="2400" dirty="0" err="1" smtClean="0"/>
                    <a:t>Dây</a:t>
                  </a:r>
                  <a:r>
                    <a:rPr lang="en-US" sz="2400" dirty="0" smtClean="0"/>
                    <a:t> </a:t>
                  </a:r>
                  <a:r>
                    <a:rPr lang="en-US" sz="2400" dirty="0" err="1" smtClean="0"/>
                    <a:t>đồng</a:t>
                  </a:r>
                  <a:endParaRPr lang="vi-VN" sz="2400" dirty="0"/>
                </a:p>
              </p:txBody>
            </p:sp>
          </p:grpSp>
          <p:grpSp>
            <p:nvGrpSpPr>
              <p:cNvPr id="48" name="Nhóm 47"/>
              <p:cNvGrpSpPr/>
              <p:nvPr/>
            </p:nvGrpSpPr>
            <p:grpSpPr>
              <a:xfrm>
                <a:off x="7783285" y="4350471"/>
                <a:ext cx="4047998" cy="229871"/>
                <a:chOff x="7814150" y="4349551"/>
                <a:chExt cx="4047998" cy="229871"/>
              </a:xfrm>
            </p:grpSpPr>
            <p:cxnSp>
              <p:nvCxnSpPr>
                <p:cNvPr id="74" name="Đường nối Thẳng 73"/>
                <p:cNvCxnSpPr/>
                <p:nvPr/>
              </p:nvCxnSpPr>
              <p:spPr>
                <a:xfrm flipV="1">
                  <a:off x="11849622" y="4349551"/>
                  <a:ext cx="0" cy="229871"/>
                </a:xfrm>
                <a:prstGeom prst="line">
                  <a:avLst/>
                </a:prstGeom>
              </p:spPr>
              <p:style>
                <a:lnRef idx="1">
                  <a:schemeClr val="dk1"/>
                </a:lnRef>
                <a:fillRef idx="0">
                  <a:schemeClr val="dk1"/>
                </a:fillRef>
                <a:effectRef idx="0">
                  <a:schemeClr val="dk1"/>
                </a:effectRef>
                <a:fontRef idx="minor">
                  <a:schemeClr val="tx1"/>
                </a:fontRef>
              </p:style>
            </p:cxnSp>
            <p:cxnSp>
              <p:nvCxnSpPr>
                <p:cNvPr id="75" name="Đường nối Thẳng 74"/>
                <p:cNvCxnSpPr/>
                <p:nvPr/>
              </p:nvCxnSpPr>
              <p:spPr>
                <a:xfrm flipV="1">
                  <a:off x="7814151" y="4359999"/>
                  <a:ext cx="0" cy="208974"/>
                </a:xfrm>
                <a:prstGeom prst="line">
                  <a:avLst/>
                </a:prstGeom>
              </p:spPr>
              <p:style>
                <a:lnRef idx="1">
                  <a:schemeClr val="dk1"/>
                </a:lnRef>
                <a:fillRef idx="0">
                  <a:schemeClr val="dk1"/>
                </a:fillRef>
                <a:effectRef idx="0">
                  <a:schemeClr val="dk1"/>
                </a:effectRef>
                <a:fontRef idx="minor">
                  <a:schemeClr val="tx1"/>
                </a:fontRef>
              </p:style>
            </p:cxnSp>
            <p:cxnSp>
              <p:nvCxnSpPr>
                <p:cNvPr id="76" name="Đường kết nối Mũi tên Thẳng 75"/>
                <p:cNvCxnSpPr/>
                <p:nvPr/>
              </p:nvCxnSpPr>
              <p:spPr>
                <a:xfrm>
                  <a:off x="7830855" y="4559474"/>
                  <a:ext cx="403129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7" name="Đường kết nối Mũi tên Thẳng 76"/>
                <p:cNvCxnSpPr/>
                <p:nvPr/>
              </p:nvCxnSpPr>
              <p:spPr>
                <a:xfrm flipH="1">
                  <a:off x="7814150" y="4559474"/>
                  <a:ext cx="403129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nvGrpSpPr>
              <p:cNvPr id="50" name="Nhóm 49"/>
              <p:cNvGrpSpPr/>
              <p:nvPr/>
            </p:nvGrpSpPr>
            <p:grpSpPr>
              <a:xfrm>
                <a:off x="7774933" y="5524590"/>
                <a:ext cx="4047998" cy="461665"/>
                <a:chOff x="7811018" y="4202092"/>
                <a:chExt cx="4047998" cy="461665"/>
              </a:xfrm>
            </p:grpSpPr>
            <p:grpSp>
              <p:nvGrpSpPr>
                <p:cNvPr id="68" name="Nhóm 67"/>
                <p:cNvGrpSpPr/>
                <p:nvPr/>
              </p:nvGrpSpPr>
              <p:grpSpPr>
                <a:xfrm>
                  <a:off x="7811018" y="4338545"/>
                  <a:ext cx="4047998" cy="229871"/>
                  <a:chOff x="7814150" y="4349551"/>
                  <a:chExt cx="4047998" cy="229871"/>
                </a:xfrm>
              </p:grpSpPr>
              <p:cxnSp>
                <p:nvCxnSpPr>
                  <p:cNvPr id="70" name="Đường nối Thẳng 69"/>
                  <p:cNvCxnSpPr/>
                  <p:nvPr/>
                </p:nvCxnSpPr>
                <p:spPr>
                  <a:xfrm flipV="1">
                    <a:off x="11849622" y="4349551"/>
                    <a:ext cx="0" cy="229871"/>
                  </a:xfrm>
                  <a:prstGeom prst="line">
                    <a:avLst/>
                  </a:prstGeom>
                </p:spPr>
                <p:style>
                  <a:lnRef idx="1">
                    <a:schemeClr val="dk1"/>
                  </a:lnRef>
                  <a:fillRef idx="0">
                    <a:schemeClr val="dk1"/>
                  </a:fillRef>
                  <a:effectRef idx="0">
                    <a:schemeClr val="dk1"/>
                  </a:effectRef>
                  <a:fontRef idx="minor">
                    <a:schemeClr val="tx1"/>
                  </a:fontRef>
                </p:style>
              </p:cxnSp>
              <p:cxnSp>
                <p:nvCxnSpPr>
                  <p:cNvPr id="71" name="Đường nối Thẳng 70"/>
                  <p:cNvCxnSpPr/>
                  <p:nvPr/>
                </p:nvCxnSpPr>
                <p:spPr>
                  <a:xfrm flipV="1">
                    <a:off x="7814151" y="4359999"/>
                    <a:ext cx="0" cy="208974"/>
                  </a:xfrm>
                  <a:prstGeom prst="line">
                    <a:avLst/>
                  </a:prstGeom>
                </p:spPr>
                <p:style>
                  <a:lnRef idx="1">
                    <a:schemeClr val="dk1"/>
                  </a:lnRef>
                  <a:fillRef idx="0">
                    <a:schemeClr val="dk1"/>
                  </a:fillRef>
                  <a:effectRef idx="0">
                    <a:schemeClr val="dk1"/>
                  </a:effectRef>
                  <a:fontRef idx="minor">
                    <a:schemeClr val="tx1"/>
                  </a:fontRef>
                </p:style>
              </p:cxnSp>
              <p:cxnSp>
                <p:nvCxnSpPr>
                  <p:cNvPr id="72" name="Đường kết nối Mũi tên Thẳng 71"/>
                  <p:cNvCxnSpPr/>
                  <p:nvPr/>
                </p:nvCxnSpPr>
                <p:spPr>
                  <a:xfrm>
                    <a:off x="7830855" y="4559474"/>
                    <a:ext cx="403129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3" name="Đường kết nối Mũi tên Thẳng 72"/>
                  <p:cNvCxnSpPr/>
                  <p:nvPr/>
                </p:nvCxnSpPr>
                <p:spPr>
                  <a:xfrm flipH="1">
                    <a:off x="7814150" y="4559474"/>
                    <a:ext cx="403129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69" name="Hộp Văn bản 68"/>
                <p:cNvSpPr txBox="1"/>
                <p:nvPr/>
              </p:nvSpPr>
              <p:spPr>
                <a:xfrm>
                  <a:off x="9338748" y="4202092"/>
                  <a:ext cx="460184" cy="461665"/>
                </a:xfrm>
                <a:prstGeom prst="rect">
                  <a:avLst/>
                </a:prstGeom>
                <a:noFill/>
                <a:ln>
                  <a:noFill/>
                </a:ln>
              </p:spPr>
              <p:txBody>
                <a:bodyPr wrap="square" rtlCol="0">
                  <a:spAutoFit/>
                </a:bodyPr>
                <a:lstStyle/>
                <a:p>
                  <a:r>
                    <a:rPr lang="en-US" sz="2400" b="1" dirty="0" smtClean="0">
                      <a:latin typeface=".VnFree" panose="020B7200000000000000" pitchFamily="34" charset="0"/>
                    </a:rPr>
                    <a:t>l</a:t>
                  </a:r>
                  <a:endParaRPr lang="vi-VN" sz="2400" b="1" dirty="0"/>
                </a:p>
              </p:txBody>
            </p:sp>
          </p:grpSp>
          <p:sp>
            <p:nvSpPr>
              <p:cNvPr id="51" name="Hộp Văn bản 50"/>
              <p:cNvSpPr txBox="1"/>
              <p:nvPr/>
            </p:nvSpPr>
            <p:spPr>
              <a:xfrm>
                <a:off x="9557810" y="4223991"/>
                <a:ext cx="460184" cy="461665"/>
              </a:xfrm>
              <a:prstGeom prst="rect">
                <a:avLst/>
              </a:prstGeom>
              <a:noFill/>
              <a:ln>
                <a:noFill/>
              </a:ln>
            </p:spPr>
            <p:txBody>
              <a:bodyPr wrap="square" rtlCol="0">
                <a:spAutoFit/>
              </a:bodyPr>
              <a:lstStyle/>
              <a:p>
                <a:r>
                  <a:rPr lang="en-US" sz="2400" b="1" dirty="0" smtClean="0">
                    <a:latin typeface=".VnFree" panose="020B7200000000000000" pitchFamily="34" charset="0"/>
                  </a:rPr>
                  <a:t>l</a:t>
                </a:r>
                <a:endParaRPr lang="vi-VN" sz="2400" b="1" dirty="0"/>
              </a:p>
            </p:txBody>
          </p:sp>
          <p:grpSp>
            <p:nvGrpSpPr>
              <p:cNvPr id="52" name="Nhóm 51"/>
              <p:cNvGrpSpPr/>
              <p:nvPr/>
            </p:nvGrpSpPr>
            <p:grpSpPr>
              <a:xfrm>
                <a:off x="7691302" y="1529101"/>
                <a:ext cx="4332414" cy="2542428"/>
                <a:chOff x="7702214" y="1581709"/>
                <a:chExt cx="4332414" cy="2542428"/>
              </a:xfrm>
            </p:grpSpPr>
            <p:grpSp>
              <p:nvGrpSpPr>
                <p:cNvPr id="53" name="Nhóm 52"/>
                <p:cNvGrpSpPr/>
                <p:nvPr/>
              </p:nvGrpSpPr>
              <p:grpSpPr>
                <a:xfrm>
                  <a:off x="7702214" y="1581709"/>
                  <a:ext cx="4332414" cy="2542428"/>
                  <a:chOff x="7702214" y="1581709"/>
                  <a:chExt cx="4332414" cy="2542428"/>
                </a:xfrm>
              </p:grpSpPr>
              <p:sp>
                <p:nvSpPr>
                  <p:cNvPr id="65" name="Thùng Chứa 64"/>
                  <p:cNvSpPr/>
                  <p:nvPr/>
                </p:nvSpPr>
                <p:spPr>
                  <a:xfrm rot="5400000">
                    <a:off x="9195535" y="88388"/>
                    <a:ext cx="1345772" cy="4332414"/>
                  </a:xfrm>
                  <a:prstGeom prst="can">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vi-VN"/>
                  </a:p>
                </p:txBody>
              </p:sp>
              <p:sp>
                <p:nvSpPr>
                  <p:cNvPr id="66" name="Hộp Văn bản 65"/>
                  <p:cNvSpPr txBox="1"/>
                  <p:nvPr/>
                </p:nvSpPr>
                <p:spPr>
                  <a:xfrm>
                    <a:off x="8934633" y="1938733"/>
                    <a:ext cx="1728592" cy="461665"/>
                  </a:xfrm>
                  <a:prstGeom prst="rect">
                    <a:avLst/>
                  </a:prstGeom>
                  <a:noFill/>
                  <a:ln>
                    <a:noFill/>
                  </a:ln>
                </p:spPr>
                <p:txBody>
                  <a:bodyPr wrap="square" rtlCol="0">
                    <a:spAutoFit/>
                  </a:bodyPr>
                  <a:lstStyle/>
                  <a:p>
                    <a:r>
                      <a:rPr lang="en-US" sz="2400" dirty="0" err="1" smtClean="0"/>
                      <a:t>Dây</a:t>
                    </a:r>
                    <a:r>
                      <a:rPr lang="en-US" sz="2400" dirty="0" smtClean="0"/>
                      <a:t> </a:t>
                    </a:r>
                    <a:r>
                      <a:rPr lang="en-US" sz="2400" dirty="0" err="1" smtClean="0"/>
                      <a:t>đồng</a:t>
                    </a:r>
                    <a:endParaRPr lang="vi-VN" sz="2400" dirty="0"/>
                  </a:p>
                </p:txBody>
              </p:sp>
              <p:sp>
                <p:nvSpPr>
                  <p:cNvPr id="67" name="Hộp Văn bản 66"/>
                  <p:cNvSpPr txBox="1"/>
                  <p:nvPr/>
                </p:nvSpPr>
                <p:spPr>
                  <a:xfrm>
                    <a:off x="8987420" y="3662472"/>
                    <a:ext cx="1728592" cy="461665"/>
                  </a:xfrm>
                  <a:prstGeom prst="rect">
                    <a:avLst/>
                  </a:prstGeom>
                  <a:noFill/>
                  <a:ln>
                    <a:noFill/>
                  </a:ln>
                </p:spPr>
                <p:txBody>
                  <a:bodyPr wrap="square" rtlCol="0">
                    <a:spAutoFit/>
                  </a:bodyPr>
                  <a:lstStyle/>
                  <a:p>
                    <a:r>
                      <a:rPr lang="en-US" sz="2400" dirty="0" err="1" smtClean="0"/>
                      <a:t>Dây</a:t>
                    </a:r>
                    <a:r>
                      <a:rPr lang="en-US" sz="2400" dirty="0" smtClean="0"/>
                      <a:t> </a:t>
                    </a:r>
                    <a:r>
                      <a:rPr lang="en-US" sz="2400" dirty="0" err="1" smtClean="0"/>
                      <a:t>đồng</a:t>
                    </a:r>
                    <a:endParaRPr lang="vi-VN" sz="2400" dirty="0"/>
                  </a:p>
                </p:txBody>
              </p:sp>
            </p:grpSp>
            <p:grpSp>
              <p:nvGrpSpPr>
                <p:cNvPr id="55" name="Nhóm 54"/>
                <p:cNvGrpSpPr/>
                <p:nvPr/>
              </p:nvGrpSpPr>
              <p:grpSpPr>
                <a:xfrm>
                  <a:off x="7836070" y="2862538"/>
                  <a:ext cx="4047998" cy="229871"/>
                  <a:chOff x="7814150" y="4349551"/>
                  <a:chExt cx="4047998" cy="229871"/>
                </a:xfrm>
              </p:grpSpPr>
              <p:cxnSp>
                <p:nvCxnSpPr>
                  <p:cNvPr id="61" name="Đường nối Thẳng 60"/>
                  <p:cNvCxnSpPr/>
                  <p:nvPr/>
                </p:nvCxnSpPr>
                <p:spPr>
                  <a:xfrm flipV="1">
                    <a:off x="11837096" y="4349551"/>
                    <a:ext cx="0" cy="229871"/>
                  </a:xfrm>
                  <a:prstGeom prst="line">
                    <a:avLst/>
                  </a:prstGeom>
                </p:spPr>
                <p:style>
                  <a:lnRef idx="1">
                    <a:schemeClr val="dk1"/>
                  </a:lnRef>
                  <a:fillRef idx="0">
                    <a:schemeClr val="dk1"/>
                  </a:fillRef>
                  <a:effectRef idx="0">
                    <a:schemeClr val="dk1"/>
                  </a:effectRef>
                  <a:fontRef idx="minor">
                    <a:schemeClr val="tx1"/>
                  </a:fontRef>
                </p:style>
              </p:cxnSp>
              <p:cxnSp>
                <p:nvCxnSpPr>
                  <p:cNvPr id="62" name="Đường nối Thẳng 61"/>
                  <p:cNvCxnSpPr/>
                  <p:nvPr/>
                </p:nvCxnSpPr>
                <p:spPr>
                  <a:xfrm flipV="1">
                    <a:off x="7814151" y="4359999"/>
                    <a:ext cx="0" cy="208974"/>
                  </a:xfrm>
                  <a:prstGeom prst="line">
                    <a:avLst/>
                  </a:prstGeom>
                </p:spPr>
                <p:style>
                  <a:lnRef idx="1">
                    <a:schemeClr val="dk1"/>
                  </a:lnRef>
                  <a:fillRef idx="0">
                    <a:schemeClr val="dk1"/>
                  </a:fillRef>
                  <a:effectRef idx="0">
                    <a:schemeClr val="dk1"/>
                  </a:effectRef>
                  <a:fontRef idx="minor">
                    <a:schemeClr val="tx1"/>
                  </a:fontRef>
                </p:style>
              </p:cxnSp>
              <p:cxnSp>
                <p:nvCxnSpPr>
                  <p:cNvPr id="63" name="Đường kết nối Mũi tên Thẳng 62"/>
                  <p:cNvCxnSpPr/>
                  <p:nvPr/>
                </p:nvCxnSpPr>
                <p:spPr>
                  <a:xfrm>
                    <a:off x="7830855" y="4559474"/>
                    <a:ext cx="403129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4" name="Đường kết nối Mũi tên Thẳng 63"/>
                  <p:cNvCxnSpPr/>
                  <p:nvPr/>
                </p:nvCxnSpPr>
                <p:spPr>
                  <a:xfrm flipH="1">
                    <a:off x="7814150" y="4559474"/>
                    <a:ext cx="403129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60" name="Hộp Văn bản 59"/>
                <p:cNvSpPr txBox="1"/>
                <p:nvPr/>
              </p:nvSpPr>
              <p:spPr>
                <a:xfrm>
                  <a:off x="9603434" y="2783850"/>
                  <a:ext cx="460184" cy="461665"/>
                </a:xfrm>
                <a:prstGeom prst="rect">
                  <a:avLst/>
                </a:prstGeom>
                <a:noFill/>
                <a:ln>
                  <a:noFill/>
                </a:ln>
              </p:spPr>
              <p:txBody>
                <a:bodyPr wrap="square" rtlCol="0">
                  <a:spAutoFit/>
                </a:bodyPr>
                <a:lstStyle/>
                <a:p>
                  <a:r>
                    <a:rPr lang="en-US" sz="2400" b="1" dirty="0" smtClean="0">
                      <a:latin typeface=".VnFree" panose="020B7200000000000000" pitchFamily="34" charset="0"/>
                    </a:rPr>
                    <a:t>l</a:t>
                  </a:r>
                  <a:endParaRPr lang="vi-VN" sz="2400" b="1" dirty="0"/>
                </a:p>
              </p:txBody>
            </p:sp>
          </p:grpSp>
        </p:grpSp>
        <p:sp>
          <p:nvSpPr>
            <p:cNvPr id="37" name="Hộp Văn bản 36"/>
            <p:cNvSpPr txBox="1"/>
            <p:nvPr/>
          </p:nvSpPr>
          <p:spPr>
            <a:xfrm>
              <a:off x="11477018" y="1797858"/>
              <a:ext cx="714982" cy="461665"/>
            </a:xfrm>
            <a:prstGeom prst="rect">
              <a:avLst/>
            </a:prstGeom>
            <a:noFill/>
            <a:ln>
              <a:noFill/>
            </a:ln>
          </p:spPr>
          <p:txBody>
            <a:bodyPr wrap="square" rtlCol="0">
              <a:spAutoFit/>
            </a:bodyPr>
            <a:lstStyle/>
            <a:p>
              <a:r>
                <a:rPr lang="en-US" sz="2400" b="1" dirty="0" smtClean="0">
                  <a:latin typeface="Times New Roman" panose="02020603050405020304" pitchFamily="18" charset="0"/>
                  <a:cs typeface="Times New Roman" panose="02020603050405020304" pitchFamily="18" charset="0"/>
                </a:rPr>
                <a:t>3S</a:t>
              </a:r>
              <a:endParaRPr lang="vi-VN" sz="2400" b="1" dirty="0">
                <a:latin typeface="Times New Roman" panose="02020603050405020304" pitchFamily="18" charset="0"/>
                <a:cs typeface="Times New Roman" panose="02020603050405020304" pitchFamily="18" charset="0"/>
              </a:endParaRPr>
            </a:p>
          </p:txBody>
        </p:sp>
        <p:sp>
          <p:nvSpPr>
            <p:cNvPr id="38" name="Hộp Văn bản 37"/>
            <p:cNvSpPr txBox="1"/>
            <p:nvPr/>
          </p:nvSpPr>
          <p:spPr>
            <a:xfrm>
              <a:off x="11503522" y="3490993"/>
              <a:ext cx="714982" cy="461665"/>
            </a:xfrm>
            <a:prstGeom prst="rect">
              <a:avLst/>
            </a:prstGeom>
            <a:noFill/>
            <a:ln>
              <a:noFill/>
            </a:ln>
          </p:spPr>
          <p:txBody>
            <a:bodyPr wrap="square" rtlCol="0">
              <a:spAutoFit/>
            </a:bodyPr>
            <a:lstStyle/>
            <a:p>
              <a:r>
                <a:rPr lang="en-US" sz="2400" b="1" dirty="0">
                  <a:latin typeface="Times New Roman" panose="02020603050405020304" pitchFamily="18" charset="0"/>
                  <a:cs typeface="Times New Roman" panose="02020603050405020304" pitchFamily="18" charset="0"/>
                </a:rPr>
                <a:t>2</a:t>
              </a:r>
              <a:r>
                <a:rPr lang="en-US" sz="2400" b="1" dirty="0" smtClean="0">
                  <a:latin typeface="Times New Roman" panose="02020603050405020304" pitchFamily="18" charset="0"/>
                  <a:cs typeface="Times New Roman" panose="02020603050405020304" pitchFamily="18" charset="0"/>
                </a:rPr>
                <a:t>S</a:t>
              </a:r>
              <a:endParaRPr lang="vi-VN" sz="2400" b="1" dirty="0">
                <a:latin typeface="Times New Roman" panose="02020603050405020304" pitchFamily="18" charset="0"/>
                <a:cs typeface="Times New Roman" panose="02020603050405020304" pitchFamily="18" charset="0"/>
              </a:endParaRPr>
            </a:p>
          </p:txBody>
        </p:sp>
        <p:sp>
          <p:nvSpPr>
            <p:cNvPr id="42" name="Hộp Văn bản 41"/>
            <p:cNvSpPr txBox="1"/>
            <p:nvPr/>
          </p:nvSpPr>
          <p:spPr>
            <a:xfrm>
              <a:off x="11616751" y="4957198"/>
              <a:ext cx="714982" cy="461665"/>
            </a:xfrm>
            <a:prstGeom prst="rect">
              <a:avLst/>
            </a:prstGeom>
            <a:noFill/>
            <a:ln>
              <a:noFill/>
            </a:ln>
          </p:spPr>
          <p:txBody>
            <a:bodyPr wrap="square" rtlCol="0">
              <a:spAutoFit/>
            </a:bodyPr>
            <a:lstStyle/>
            <a:p>
              <a:r>
                <a:rPr lang="en-US" sz="2400" b="1" dirty="0" smtClean="0">
                  <a:latin typeface="Times New Roman" panose="02020603050405020304" pitchFamily="18" charset="0"/>
                  <a:cs typeface="Times New Roman" panose="02020603050405020304" pitchFamily="18" charset="0"/>
                </a:rPr>
                <a:t>S</a:t>
              </a:r>
              <a:endParaRPr lang="vi-VN" sz="2400" b="1" dirty="0">
                <a:latin typeface="Times New Roman" panose="02020603050405020304" pitchFamily="18" charset="0"/>
                <a:cs typeface="Times New Roman" panose="02020603050405020304" pitchFamily="18" charset="0"/>
              </a:endParaRPr>
            </a:p>
          </p:txBody>
        </p:sp>
      </p:grpSp>
      <p:sp>
        <p:nvSpPr>
          <p:cNvPr id="80" name="Text Box 47"/>
          <p:cNvSpPr txBox="1">
            <a:spLocks noChangeArrowheads="1"/>
          </p:cNvSpPr>
          <p:nvPr/>
        </p:nvSpPr>
        <p:spPr bwMode="auto">
          <a:xfrm>
            <a:off x="967409" y="3121301"/>
            <a:ext cx="50885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a:spcBef>
                <a:spcPct val="50000"/>
              </a:spcBef>
            </a:pPr>
            <a:r>
              <a:rPr lang="en-US" altLang="en-US" sz="2400" b="1" dirty="0" err="1" smtClean="0">
                <a:solidFill>
                  <a:srgbClr val="FF0000"/>
                </a:solidFill>
                <a:latin typeface="Arial" panose="020B0604020202020204" pitchFamily="34" charset="0"/>
              </a:rPr>
              <a:t>Điện</a:t>
            </a:r>
            <a:r>
              <a:rPr lang="en-US" altLang="en-US" sz="2400" b="1" dirty="0" smtClean="0">
                <a:solidFill>
                  <a:srgbClr val="FF0000"/>
                </a:solidFill>
                <a:latin typeface="Arial" panose="020B0604020202020204" pitchFamily="34" charset="0"/>
              </a:rPr>
              <a:t> </a:t>
            </a:r>
            <a:r>
              <a:rPr lang="en-US" altLang="en-US" sz="2400" b="1" dirty="0" err="1" smtClean="0">
                <a:solidFill>
                  <a:srgbClr val="FF0000"/>
                </a:solidFill>
                <a:latin typeface="Arial" panose="020B0604020202020204" pitchFamily="34" charset="0"/>
              </a:rPr>
              <a:t>trở</a:t>
            </a:r>
            <a:r>
              <a:rPr lang="en-US" altLang="en-US" sz="2400" b="1" dirty="0" smtClean="0">
                <a:solidFill>
                  <a:srgbClr val="FF0000"/>
                </a:solidFill>
                <a:latin typeface="Arial" panose="020B0604020202020204" pitchFamily="34" charset="0"/>
              </a:rPr>
              <a:t> </a:t>
            </a:r>
            <a:r>
              <a:rPr lang="en-US" altLang="en-US" sz="2400" b="1" dirty="0" err="1" smtClean="0">
                <a:solidFill>
                  <a:srgbClr val="FF0000"/>
                </a:solidFill>
                <a:latin typeface="Arial" panose="020B0604020202020204" pitchFamily="34" charset="0"/>
              </a:rPr>
              <a:t>của</a:t>
            </a:r>
            <a:r>
              <a:rPr lang="en-US" altLang="en-US" sz="2400" b="1" dirty="0" smtClean="0">
                <a:solidFill>
                  <a:srgbClr val="FF0000"/>
                </a:solidFill>
                <a:latin typeface="Arial" panose="020B0604020202020204" pitchFamily="34" charset="0"/>
              </a:rPr>
              <a:t> </a:t>
            </a:r>
            <a:r>
              <a:rPr lang="en-US" altLang="en-US" sz="2400" b="1" dirty="0" err="1" smtClean="0">
                <a:solidFill>
                  <a:srgbClr val="FF0000"/>
                </a:solidFill>
                <a:latin typeface="Arial" panose="020B0604020202020204" pitchFamily="34" charset="0"/>
              </a:rPr>
              <a:t>các</a:t>
            </a:r>
            <a:r>
              <a:rPr lang="en-US" altLang="en-US" sz="2400" b="1" dirty="0" smtClean="0">
                <a:solidFill>
                  <a:srgbClr val="FF0000"/>
                </a:solidFill>
                <a:latin typeface="Arial" panose="020B0604020202020204" pitchFamily="34" charset="0"/>
              </a:rPr>
              <a:t> </a:t>
            </a:r>
            <a:r>
              <a:rPr lang="en-US" altLang="en-US" sz="2400" b="1" dirty="0" err="1" smtClean="0">
                <a:solidFill>
                  <a:srgbClr val="FF0000"/>
                </a:solidFill>
                <a:latin typeface="Arial" panose="020B0604020202020204" pitchFamily="34" charset="0"/>
              </a:rPr>
              <a:t>dây</a:t>
            </a:r>
            <a:r>
              <a:rPr lang="en-US" altLang="en-US" sz="2400" b="1" dirty="0" smtClean="0">
                <a:solidFill>
                  <a:srgbClr val="FF0000"/>
                </a:solidFill>
                <a:latin typeface="Arial" panose="020B0604020202020204" pitchFamily="34" charset="0"/>
              </a:rPr>
              <a:t> </a:t>
            </a:r>
            <a:r>
              <a:rPr lang="en-US" altLang="en-US" sz="2400" b="1" dirty="0" err="1" smtClean="0">
                <a:solidFill>
                  <a:srgbClr val="FF0000"/>
                </a:solidFill>
                <a:latin typeface="Arial" panose="020B0604020202020204" pitchFamily="34" charset="0"/>
              </a:rPr>
              <a:t>này</a:t>
            </a:r>
            <a:r>
              <a:rPr lang="en-US" altLang="en-US" sz="2400" b="1" dirty="0" smtClean="0">
                <a:solidFill>
                  <a:srgbClr val="FF0000"/>
                </a:solidFill>
                <a:latin typeface="Arial" panose="020B0604020202020204" pitchFamily="34" charset="0"/>
              </a:rPr>
              <a:t>?</a:t>
            </a:r>
          </a:p>
        </p:txBody>
      </p:sp>
    </p:spTree>
    <p:extLst>
      <p:ext uri="{BB962C8B-B14F-4D97-AF65-F5344CB8AC3E}">
        <p14:creationId xmlns:p14="http://schemas.microsoft.com/office/powerpoint/2010/main" val="4178454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barn(inVertical)">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0"/>
                                        </p:tgtEl>
                                        <p:attrNameLst>
                                          <p:attrName>style.visibility</p:attrName>
                                        </p:attrNameLst>
                                      </p:cBhvr>
                                      <p:to>
                                        <p:strVal val="visible"/>
                                      </p:to>
                                    </p:set>
                                    <p:animEffect transition="in" filter="barn(inVertical)">
                                      <p:cBhvr>
                                        <p:cTn id="12"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8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967409" y="102705"/>
            <a:ext cx="10601738" cy="584775"/>
          </a:xfrm>
          <a:prstGeom prst="rect">
            <a:avLst/>
          </a:prstGeom>
          <a:solidFill>
            <a:schemeClr val="accent1">
              <a:lumMod val="60000"/>
              <a:lumOff val="40000"/>
            </a:schemeClr>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a:latin typeface="Times New Roman" panose="02020603050405020304" pitchFamily="18" charset="0"/>
                <a:cs typeface="Times New Roman" panose="02020603050405020304" pitchFamily="18" charset="0"/>
              </a:rPr>
              <a:t>I. </a:t>
            </a:r>
            <a:r>
              <a:rPr lang="en-US" altLang="en-US" sz="3200" b="1" dirty="0" err="1">
                <a:latin typeface="Times New Roman" panose="02020603050405020304" pitchFamily="18" charset="0"/>
                <a:cs typeface="Times New Roman" panose="02020603050405020304" pitchFamily="18" charset="0"/>
              </a:rPr>
              <a:t>Dự</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đoán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sự</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phụ</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thuộc</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của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điện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trở</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vào</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tiết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diện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dây</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dẫn</a:t>
            </a:r>
            <a:r>
              <a:rPr lang="en-US" altLang="en-US" sz="3200" b="1" dirty="0">
                <a:latin typeface="Times New Roman" panose="02020603050405020304" pitchFamily="18" charset="0"/>
                <a:cs typeface="Times New Roman" panose="02020603050405020304" pitchFamily="18" charset="0"/>
              </a:rPr>
              <a:t>:</a:t>
            </a:r>
          </a:p>
        </p:txBody>
      </p:sp>
      <p:pic>
        <p:nvPicPr>
          <p:cNvPr id="18"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41336" y="1103359"/>
            <a:ext cx="3962400" cy="133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41336" y="2538488"/>
            <a:ext cx="4040187" cy="133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41336" y="4122784"/>
            <a:ext cx="3962400" cy="133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18"/>
          <p:cNvSpPr>
            <a:spLocks noChangeArrowheads="1"/>
          </p:cNvSpPr>
          <p:nvPr/>
        </p:nvSpPr>
        <p:spPr bwMode="auto">
          <a:xfrm>
            <a:off x="2298011" y="2598784"/>
            <a:ext cx="1828800" cy="152400"/>
          </a:xfrm>
          <a:prstGeom prst="rect">
            <a:avLst/>
          </a:prstGeom>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22" name="Text Box 19"/>
          <p:cNvSpPr txBox="1">
            <a:spLocks noChangeArrowheads="1"/>
          </p:cNvSpPr>
          <p:nvPr/>
        </p:nvSpPr>
        <p:spPr bwMode="auto">
          <a:xfrm>
            <a:off x="4288736" y="24463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23" name="Rectangle 20"/>
          <p:cNvSpPr>
            <a:spLocks noChangeArrowheads="1"/>
          </p:cNvSpPr>
          <p:nvPr/>
        </p:nvSpPr>
        <p:spPr bwMode="auto">
          <a:xfrm>
            <a:off x="2307536" y="3043284"/>
            <a:ext cx="1828800" cy="152400"/>
          </a:xfrm>
          <a:prstGeom prst="rect">
            <a:avLst/>
          </a:prstGeom>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24" name="Text Box 21"/>
          <p:cNvSpPr txBox="1">
            <a:spLocks noChangeArrowheads="1"/>
          </p:cNvSpPr>
          <p:nvPr/>
        </p:nvSpPr>
        <p:spPr bwMode="auto">
          <a:xfrm>
            <a:off x="4288736" y="29035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25" name="Rectangle 22"/>
          <p:cNvSpPr>
            <a:spLocks noChangeArrowheads="1"/>
          </p:cNvSpPr>
          <p:nvPr/>
        </p:nvSpPr>
        <p:spPr bwMode="auto">
          <a:xfrm>
            <a:off x="2298011" y="3576684"/>
            <a:ext cx="1828800" cy="152400"/>
          </a:xfrm>
          <a:prstGeom prst="rect">
            <a:avLst/>
          </a:prstGeom>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26" name="Text Box 23"/>
          <p:cNvSpPr txBox="1">
            <a:spLocks noChangeArrowheads="1"/>
          </p:cNvSpPr>
          <p:nvPr/>
        </p:nvSpPr>
        <p:spPr bwMode="auto">
          <a:xfrm>
            <a:off x="4279211" y="34369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27" name="Rectangle 24"/>
          <p:cNvSpPr>
            <a:spLocks noChangeArrowheads="1"/>
          </p:cNvSpPr>
          <p:nvPr/>
        </p:nvSpPr>
        <p:spPr bwMode="auto">
          <a:xfrm>
            <a:off x="2307536" y="4033884"/>
            <a:ext cx="1828800" cy="152400"/>
          </a:xfrm>
          <a:prstGeom prst="rect">
            <a:avLst/>
          </a:prstGeom>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28" name="Text Box 25"/>
          <p:cNvSpPr txBox="1">
            <a:spLocks noChangeArrowheads="1"/>
          </p:cNvSpPr>
          <p:nvPr/>
        </p:nvSpPr>
        <p:spPr bwMode="auto">
          <a:xfrm>
            <a:off x="4288736" y="38941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29" name="Rectangle 26"/>
          <p:cNvSpPr>
            <a:spLocks noChangeArrowheads="1"/>
          </p:cNvSpPr>
          <p:nvPr/>
        </p:nvSpPr>
        <p:spPr bwMode="auto">
          <a:xfrm>
            <a:off x="2307536" y="4567284"/>
            <a:ext cx="1828800" cy="152400"/>
          </a:xfrm>
          <a:prstGeom prst="rect">
            <a:avLst/>
          </a:prstGeom>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30" name="Text Box 27"/>
          <p:cNvSpPr txBox="1">
            <a:spLocks noChangeArrowheads="1"/>
          </p:cNvSpPr>
          <p:nvPr/>
        </p:nvSpPr>
        <p:spPr bwMode="auto">
          <a:xfrm>
            <a:off x="4288736" y="44275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31" name="Rectangle 28"/>
          <p:cNvSpPr>
            <a:spLocks noChangeArrowheads="1"/>
          </p:cNvSpPr>
          <p:nvPr/>
        </p:nvSpPr>
        <p:spPr bwMode="auto">
          <a:xfrm>
            <a:off x="2298011" y="5024484"/>
            <a:ext cx="1828800" cy="152400"/>
          </a:xfrm>
          <a:prstGeom prst="rect">
            <a:avLst/>
          </a:prstGeom>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32" name="Text Box 29"/>
          <p:cNvSpPr txBox="1">
            <a:spLocks noChangeArrowheads="1"/>
          </p:cNvSpPr>
          <p:nvPr/>
        </p:nvSpPr>
        <p:spPr bwMode="auto">
          <a:xfrm>
            <a:off x="4279211" y="48847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39" name="Text Box 36"/>
          <p:cNvSpPr txBox="1">
            <a:spLocks noChangeArrowheads="1"/>
          </p:cNvSpPr>
          <p:nvPr/>
        </p:nvSpPr>
        <p:spPr bwMode="auto">
          <a:xfrm>
            <a:off x="9775136" y="1760584"/>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solidFill>
                  <a:srgbClr val="0000FF"/>
                </a:solidFill>
                <a:latin typeface="Arial" panose="020B0604020202020204" pitchFamily="34" charset="0"/>
              </a:rPr>
              <a:t>h.a</a:t>
            </a:r>
          </a:p>
        </p:txBody>
      </p:sp>
      <p:sp>
        <p:nvSpPr>
          <p:cNvPr id="40" name="Text Box 37"/>
          <p:cNvSpPr txBox="1">
            <a:spLocks noChangeArrowheads="1"/>
          </p:cNvSpPr>
          <p:nvPr/>
        </p:nvSpPr>
        <p:spPr bwMode="auto">
          <a:xfrm>
            <a:off x="9851336" y="2979784"/>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solidFill>
                  <a:srgbClr val="0000FF"/>
                </a:solidFill>
                <a:latin typeface="Arial" panose="020B0604020202020204" pitchFamily="34" charset="0"/>
              </a:rPr>
              <a:t>h.b</a:t>
            </a:r>
          </a:p>
        </p:txBody>
      </p:sp>
      <p:sp>
        <p:nvSpPr>
          <p:cNvPr id="41" name="Text Box 38"/>
          <p:cNvSpPr txBox="1">
            <a:spLocks noChangeArrowheads="1"/>
          </p:cNvSpPr>
          <p:nvPr/>
        </p:nvSpPr>
        <p:spPr bwMode="auto">
          <a:xfrm>
            <a:off x="9886261" y="4579984"/>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solidFill>
                  <a:srgbClr val="0000FF"/>
                </a:solidFill>
                <a:latin typeface="Arial" panose="020B0604020202020204" pitchFamily="34" charset="0"/>
              </a:rPr>
              <a:t>h.c</a:t>
            </a:r>
          </a:p>
        </p:txBody>
      </p:sp>
      <p:sp>
        <p:nvSpPr>
          <p:cNvPr id="44" name="Line 42"/>
          <p:cNvSpPr>
            <a:spLocks noChangeShapeType="1"/>
          </p:cNvSpPr>
          <p:nvPr/>
        </p:nvSpPr>
        <p:spPr bwMode="auto">
          <a:xfrm>
            <a:off x="8990911" y="5037184"/>
            <a:ext cx="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5" name="Line 43"/>
          <p:cNvSpPr>
            <a:spLocks noChangeShapeType="1"/>
          </p:cNvSpPr>
          <p:nvPr/>
        </p:nvSpPr>
        <p:spPr bwMode="auto">
          <a:xfrm>
            <a:off x="7162111" y="5037184"/>
            <a:ext cx="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6" name="TextBox 1"/>
          <p:cNvSpPr txBox="1">
            <a:spLocks noChangeArrowheads="1"/>
          </p:cNvSpPr>
          <p:nvPr/>
        </p:nvSpPr>
        <p:spPr bwMode="auto">
          <a:xfrm>
            <a:off x="3450537" y="1771697"/>
            <a:ext cx="18335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endParaRPr lang="vi-VN"/>
          </a:p>
        </p:txBody>
      </p:sp>
      <p:sp>
        <p:nvSpPr>
          <p:cNvPr id="47" name="Text Box 13"/>
          <p:cNvSpPr txBox="1">
            <a:spLocks noChangeArrowheads="1"/>
          </p:cNvSpPr>
          <p:nvPr/>
        </p:nvSpPr>
        <p:spPr bwMode="auto">
          <a:xfrm>
            <a:off x="977765" y="5384876"/>
            <a:ext cx="106017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Các</a:t>
            </a:r>
            <a:r>
              <a:rPr lang="en-US" altLang="en-US" sz="2400" b="1" dirty="0" smtClean="0">
                <a:latin typeface="Arial" panose="020B0604020202020204" pitchFamily="34" charset="0"/>
              </a:rPr>
              <a:t> </a:t>
            </a:r>
            <a:r>
              <a:rPr lang="en-US" altLang="en-US" sz="2400" b="1" dirty="0" err="1">
                <a:latin typeface="Arial" panose="020B0604020202020204" pitchFamily="34" charset="0"/>
              </a:rPr>
              <a:t>dây</a:t>
            </a:r>
            <a:r>
              <a:rPr lang="en-US" altLang="en-US" sz="2400" b="1" dirty="0">
                <a:latin typeface="Arial" panose="020B0604020202020204" pitchFamily="34" charset="0"/>
              </a:rPr>
              <a:t> </a:t>
            </a:r>
            <a:r>
              <a:rPr lang="en-US" altLang="en-US" sz="2400" b="1" dirty="0" err="1">
                <a:latin typeface="Arial" panose="020B0604020202020204" pitchFamily="34" charset="0"/>
              </a:rPr>
              <a:t>dẫn</a:t>
            </a:r>
            <a:r>
              <a:rPr lang="en-US" altLang="en-US" sz="2400" b="1" dirty="0">
                <a:latin typeface="Arial" panose="020B0604020202020204" pitchFamily="34" charset="0"/>
              </a:rPr>
              <a:t> </a:t>
            </a:r>
            <a:r>
              <a:rPr lang="en-US" altLang="en-US" sz="2400" b="1" dirty="0" err="1">
                <a:latin typeface="Arial" panose="020B0604020202020204" pitchFamily="34" charset="0"/>
              </a:rPr>
              <a:t>làm</a:t>
            </a:r>
            <a:r>
              <a:rPr lang="en-US" altLang="en-US" sz="2400" b="1" dirty="0">
                <a:latin typeface="Arial" panose="020B0604020202020204" pitchFamily="34" charset="0"/>
              </a:rPr>
              <a:t> </a:t>
            </a:r>
            <a:r>
              <a:rPr lang="en-US" altLang="en-US" sz="2400" b="1" dirty="0" err="1">
                <a:latin typeface="Arial" panose="020B0604020202020204" pitchFamily="34" charset="0"/>
              </a:rPr>
              <a:t>từ</a:t>
            </a:r>
            <a:r>
              <a:rPr lang="en-US" altLang="en-US" sz="2400" b="1" dirty="0">
                <a:latin typeface="Arial" panose="020B0604020202020204" pitchFamily="34" charset="0"/>
              </a:rPr>
              <a:t> </a:t>
            </a:r>
            <a:r>
              <a:rPr lang="en-US" altLang="en-US" sz="2400" b="1" dirty="0" err="1">
                <a:solidFill>
                  <a:srgbClr val="FF0000"/>
                </a:solidFill>
                <a:latin typeface="Arial" panose="020B0604020202020204" pitchFamily="34" charset="0"/>
              </a:rPr>
              <a:t>cùng</a:t>
            </a:r>
            <a:r>
              <a:rPr lang="en-US" altLang="en-US" sz="2400" b="1" dirty="0">
                <a:solidFill>
                  <a:srgbClr val="FF0000"/>
                </a:solidFill>
                <a:latin typeface="Arial" panose="020B0604020202020204" pitchFamily="34" charset="0"/>
              </a:rPr>
              <a:t> </a:t>
            </a:r>
            <a:r>
              <a:rPr lang="en-US" altLang="en-US" sz="2400" b="1" dirty="0" err="1">
                <a:solidFill>
                  <a:srgbClr val="FF0000"/>
                </a:solidFill>
                <a:latin typeface="Arial" panose="020B0604020202020204" pitchFamily="34" charset="0"/>
              </a:rPr>
              <a:t>một</a:t>
            </a:r>
            <a:r>
              <a:rPr lang="en-US" altLang="en-US" sz="2400" b="1" dirty="0">
                <a:solidFill>
                  <a:srgbClr val="FF0000"/>
                </a:solidFill>
                <a:latin typeface="Arial" panose="020B0604020202020204" pitchFamily="34" charset="0"/>
              </a:rPr>
              <a:t> </a:t>
            </a:r>
            <a:r>
              <a:rPr lang="en-US" altLang="en-US" sz="2400" b="1" dirty="0" err="1">
                <a:solidFill>
                  <a:srgbClr val="FF0000"/>
                </a:solidFill>
                <a:latin typeface="Arial" panose="020B0604020202020204" pitchFamily="34" charset="0"/>
              </a:rPr>
              <a:t>vật</a:t>
            </a:r>
            <a:r>
              <a:rPr lang="en-US" altLang="en-US" sz="2400" b="1" dirty="0">
                <a:solidFill>
                  <a:srgbClr val="FF0000"/>
                </a:solidFill>
                <a:latin typeface="Arial" panose="020B0604020202020204" pitchFamily="34" charset="0"/>
              </a:rPr>
              <a:t> </a:t>
            </a:r>
            <a:r>
              <a:rPr lang="en-US" altLang="en-US" sz="2400" b="1" dirty="0" err="1">
                <a:solidFill>
                  <a:srgbClr val="FF0000"/>
                </a:solidFill>
                <a:latin typeface="Arial" panose="020B0604020202020204" pitchFamily="34" charset="0"/>
              </a:rPr>
              <a:t>liệu</a:t>
            </a:r>
            <a:r>
              <a:rPr lang="en-US" altLang="en-US" sz="2400" b="1" dirty="0">
                <a:solidFill>
                  <a:srgbClr val="FF0000"/>
                </a:solidFill>
                <a:latin typeface="Arial" panose="020B0604020202020204" pitchFamily="34" charset="0"/>
              </a:rPr>
              <a:t> </a:t>
            </a:r>
            <a:r>
              <a:rPr lang="en-US" altLang="en-US" sz="2400" b="1" dirty="0">
                <a:latin typeface="Arial" panose="020B0604020202020204" pitchFamily="34" charset="0"/>
              </a:rPr>
              <a:t>(</a:t>
            </a:r>
            <a:r>
              <a:rPr lang="en-US" altLang="en-US" sz="2400" b="1" dirty="0" err="1">
                <a:latin typeface="Arial" panose="020B0604020202020204" pitchFamily="34" charset="0"/>
              </a:rPr>
              <a:t>đồng</a:t>
            </a:r>
            <a:r>
              <a:rPr lang="en-US" altLang="en-US" sz="2400" b="1" dirty="0">
                <a:latin typeface="Arial" panose="020B0604020202020204" pitchFamily="34" charset="0"/>
              </a:rPr>
              <a:t>), </a:t>
            </a:r>
            <a:r>
              <a:rPr lang="en-US" altLang="en-US" sz="2400" b="1" dirty="0" err="1">
                <a:solidFill>
                  <a:srgbClr val="FF0000"/>
                </a:solidFill>
                <a:latin typeface="Arial" panose="020B0604020202020204" pitchFamily="34" charset="0"/>
              </a:rPr>
              <a:t>cùng</a:t>
            </a:r>
            <a:r>
              <a:rPr lang="en-US" altLang="en-US" sz="2400" b="1" dirty="0">
                <a:solidFill>
                  <a:srgbClr val="FF0000"/>
                </a:solidFill>
                <a:latin typeface="Arial" panose="020B0604020202020204" pitchFamily="34" charset="0"/>
              </a:rPr>
              <a:t> </a:t>
            </a:r>
            <a:r>
              <a:rPr lang="en-US" altLang="en-US" sz="2400" b="1" dirty="0" err="1">
                <a:solidFill>
                  <a:srgbClr val="FF0000"/>
                </a:solidFill>
                <a:latin typeface="Arial" panose="020B0604020202020204" pitchFamily="34" charset="0"/>
              </a:rPr>
              <a:t>chiều</a:t>
            </a:r>
            <a:r>
              <a:rPr lang="en-US" altLang="en-US" sz="2400" b="1" dirty="0">
                <a:solidFill>
                  <a:srgbClr val="FF0000"/>
                </a:solidFill>
                <a:latin typeface="Arial" panose="020B0604020202020204" pitchFamily="34" charset="0"/>
              </a:rPr>
              <a:t> </a:t>
            </a:r>
            <a:r>
              <a:rPr lang="en-US" altLang="en-US" sz="2400" b="1" dirty="0" err="1">
                <a:solidFill>
                  <a:srgbClr val="FF0000"/>
                </a:solidFill>
                <a:latin typeface="Arial" panose="020B0604020202020204" pitchFamily="34" charset="0"/>
              </a:rPr>
              <a:t>dài</a:t>
            </a:r>
            <a:r>
              <a:rPr lang="en-US" altLang="en-US" sz="2400" b="1" dirty="0">
                <a:solidFill>
                  <a:srgbClr val="FF0000"/>
                </a:solidFill>
                <a:latin typeface="Arial" panose="020B0604020202020204" pitchFamily="34" charset="0"/>
              </a:rPr>
              <a:t> l</a:t>
            </a:r>
            <a:r>
              <a:rPr lang="en-US" altLang="en-US" sz="2400" b="1" dirty="0">
                <a:latin typeface="Arial" panose="020B0604020202020204" pitchFamily="34" charset="0"/>
              </a:rPr>
              <a:t> </a:t>
            </a:r>
            <a:r>
              <a:rPr lang="en-US" altLang="en-US" sz="2400" b="1" dirty="0" err="1">
                <a:latin typeface="Arial" panose="020B0604020202020204" pitchFamily="34" charset="0"/>
              </a:rPr>
              <a:t>và</a:t>
            </a:r>
            <a:r>
              <a:rPr lang="en-US" altLang="en-US" sz="2400" b="1" dirty="0">
                <a:latin typeface="Arial" panose="020B0604020202020204" pitchFamily="34" charset="0"/>
              </a:rPr>
              <a:t> </a:t>
            </a:r>
            <a:r>
              <a:rPr lang="en-US" altLang="en-US" sz="2400" b="1" dirty="0" err="1">
                <a:latin typeface="Arial" panose="020B0604020202020204" pitchFamily="34" charset="0"/>
              </a:rPr>
              <a:t>có</a:t>
            </a:r>
            <a:r>
              <a:rPr lang="en-US" altLang="en-US" sz="2400" b="1" dirty="0">
                <a:latin typeface="Arial" panose="020B0604020202020204" pitchFamily="34" charset="0"/>
              </a:rPr>
              <a:t> </a:t>
            </a:r>
            <a:r>
              <a:rPr lang="en-US" altLang="en-US" sz="2400" b="1" dirty="0" err="1">
                <a:solidFill>
                  <a:srgbClr val="FF0000"/>
                </a:solidFill>
                <a:latin typeface="Arial" panose="020B0604020202020204" pitchFamily="34" charset="0"/>
              </a:rPr>
              <a:t>tiết</a:t>
            </a:r>
            <a:r>
              <a:rPr lang="en-US" altLang="en-US" sz="2400" b="1" dirty="0">
                <a:solidFill>
                  <a:srgbClr val="FF0000"/>
                </a:solidFill>
                <a:latin typeface="Arial" panose="020B0604020202020204" pitchFamily="34" charset="0"/>
              </a:rPr>
              <a:t> </a:t>
            </a:r>
            <a:r>
              <a:rPr lang="en-US" altLang="en-US" sz="2400" b="1" dirty="0" err="1">
                <a:solidFill>
                  <a:srgbClr val="FF0000"/>
                </a:solidFill>
                <a:latin typeface="Arial" panose="020B0604020202020204" pitchFamily="34" charset="0"/>
              </a:rPr>
              <a:t>diện</a:t>
            </a:r>
            <a:r>
              <a:rPr lang="en-US" altLang="en-US" sz="2400" b="1" dirty="0">
                <a:solidFill>
                  <a:srgbClr val="FF0000"/>
                </a:solidFill>
                <a:latin typeface="Arial" panose="020B0604020202020204" pitchFamily="34" charset="0"/>
              </a:rPr>
              <a:t> S </a:t>
            </a:r>
            <a:r>
              <a:rPr lang="en-US" altLang="en-US" sz="2400" b="1" dirty="0" err="1" smtClean="0">
                <a:latin typeface="Arial" panose="020B0604020202020204" pitchFamily="34" charset="0"/>
              </a:rPr>
              <a:t>thì</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điện</a:t>
            </a:r>
            <a:r>
              <a:rPr lang="en-US" altLang="en-US" sz="2400" b="1" dirty="0" smtClean="0">
                <a:latin typeface="Arial" panose="020B0604020202020204" pitchFamily="34" charset="0"/>
              </a:rPr>
              <a:t> </a:t>
            </a:r>
            <a:r>
              <a:rPr lang="en-US" altLang="en-US" sz="2400" b="1" dirty="0" err="1">
                <a:latin typeface="Arial" panose="020B0604020202020204" pitchFamily="34" charset="0"/>
              </a:rPr>
              <a:t>trở</a:t>
            </a:r>
            <a:r>
              <a:rPr lang="en-US" altLang="en-US" sz="2400" b="1" dirty="0">
                <a:latin typeface="Arial" panose="020B0604020202020204" pitchFamily="34" charset="0"/>
              </a:rPr>
              <a:t> R </a:t>
            </a:r>
            <a:r>
              <a:rPr lang="en-US" altLang="en-US" sz="2400" b="1" dirty="0" err="1">
                <a:latin typeface="Arial" panose="020B0604020202020204" pitchFamily="34" charset="0"/>
              </a:rPr>
              <a:t>như</a:t>
            </a:r>
            <a:r>
              <a:rPr lang="en-US" altLang="en-US" sz="2400" b="1" dirty="0">
                <a:latin typeface="Arial" panose="020B0604020202020204" pitchFamily="34" charset="0"/>
              </a:rPr>
              <a:t> </a:t>
            </a:r>
            <a:r>
              <a:rPr lang="en-US" altLang="en-US" sz="2400" b="1" dirty="0" err="1" smtClean="0">
                <a:latin typeface="Arial" panose="020B0604020202020204" pitchFamily="34" charset="0"/>
              </a:rPr>
              <a:t>thế</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nào</a:t>
            </a:r>
            <a:r>
              <a:rPr lang="en-US" altLang="en-US" sz="2400" b="1" dirty="0" smtClean="0">
                <a:latin typeface="Arial" panose="020B0604020202020204" pitchFamily="34" charset="0"/>
              </a:rPr>
              <a:t>?</a:t>
            </a:r>
            <a:endParaRPr lang="en-US" altLang="en-US" sz="2400" b="1" dirty="0">
              <a:latin typeface="Arial" panose="020B0604020202020204" pitchFamily="34" charset="0"/>
            </a:endParaRPr>
          </a:p>
        </p:txBody>
      </p:sp>
      <p:sp>
        <p:nvSpPr>
          <p:cNvPr id="48" name="Text Box 13"/>
          <p:cNvSpPr txBox="1">
            <a:spLocks noChangeArrowheads="1"/>
          </p:cNvSpPr>
          <p:nvPr/>
        </p:nvSpPr>
        <p:spPr bwMode="auto">
          <a:xfrm>
            <a:off x="6640997" y="5789987"/>
            <a:ext cx="42870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err="1" smtClean="0">
                <a:solidFill>
                  <a:srgbClr val="00B050"/>
                </a:solidFill>
                <a:latin typeface="Arial" panose="020B0604020202020204" pitchFamily="34" charset="0"/>
              </a:rPr>
              <a:t>Điện</a:t>
            </a:r>
            <a:r>
              <a:rPr lang="en-US" altLang="en-US" sz="2400" b="1" dirty="0" smtClean="0">
                <a:solidFill>
                  <a:srgbClr val="00B050"/>
                </a:solidFill>
                <a:latin typeface="Arial" panose="020B0604020202020204" pitchFamily="34" charset="0"/>
              </a:rPr>
              <a:t> </a:t>
            </a:r>
            <a:r>
              <a:rPr lang="en-US" altLang="en-US" sz="2400" b="1" dirty="0" err="1" smtClean="0">
                <a:solidFill>
                  <a:srgbClr val="00B050"/>
                </a:solidFill>
                <a:latin typeface="Arial" panose="020B0604020202020204" pitchFamily="34" charset="0"/>
              </a:rPr>
              <a:t>trở</a:t>
            </a:r>
            <a:r>
              <a:rPr lang="en-US" altLang="en-US" sz="2400" b="1" dirty="0" smtClean="0">
                <a:solidFill>
                  <a:srgbClr val="00B050"/>
                </a:solidFill>
                <a:latin typeface="Arial" panose="020B0604020202020204" pitchFamily="34" charset="0"/>
              </a:rPr>
              <a:t> R </a:t>
            </a:r>
            <a:r>
              <a:rPr lang="en-US" altLang="en-US" sz="2400" b="1" dirty="0" err="1" smtClean="0">
                <a:solidFill>
                  <a:srgbClr val="00B050"/>
                </a:solidFill>
                <a:latin typeface="Arial" panose="020B0604020202020204" pitchFamily="34" charset="0"/>
              </a:rPr>
              <a:t>như</a:t>
            </a:r>
            <a:r>
              <a:rPr lang="en-US" altLang="en-US" sz="2400" b="1" dirty="0" smtClean="0">
                <a:solidFill>
                  <a:srgbClr val="00B050"/>
                </a:solidFill>
                <a:latin typeface="Arial" panose="020B0604020202020204" pitchFamily="34" charset="0"/>
              </a:rPr>
              <a:t> </a:t>
            </a:r>
            <a:r>
              <a:rPr lang="en-US" altLang="en-US" sz="2400" b="1" dirty="0" err="1" smtClean="0">
                <a:solidFill>
                  <a:srgbClr val="00B050"/>
                </a:solidFill>
                <a:latin typeface="Arial" panose="020B0604020202020204" pitchFamily="34" charset="0"/>
              </a:rPr>
              <a:t>nhau</a:t>
            </a:r>
            <a:endParaRPr lang="en-US" altLang="en-US" sz="2400" b="1" dirty="0">
              <a:solidFill>
                <a:srgbClr val="00B050"/>
              </a:solidFill>
              <a:latin typeface="Arial" panose="020B0604020202020204" pitchFamily="34" charset="0"/>
            </a:endParaRPr>
          </a:p>
        </p:txBody>
      </p:sp>
      <p:sp>
        <p:nvSpPr>
          <p:cNvPr id="49" name="Text Box 14"/>
          <p:cNvSpPr txBox="1">
            <a:spLocks noChangeArrowheads="1"/>
          </p:cNvSpPr>
          <p:nvPr/>
        </p:nvSpPr>
        <p:spPr bwMode="auto">
          <a:xfrm>
            <a:off x="1011515" y="786173"/>
            <a:ext cx="624964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err="1">
                <a:solidFill>
                  <a:srgbClr val="0000FF"/>
                </a:solidFill>
                <a:latin typeface="Arial" panose="020B0604020202020204" pitchFamily="34" charset="0"/>
              </a:rPr>
              <a:t>Mắc</a:t>
            </a:r>
            <a:r>
              <a:rPr lang="en-US" altLang="en-US" sz="2400" b="1" dirty="0">
                <a:solidFill>
                  <a:srgbClr val="0000FF"/>
                </a:solidFill>
                <a:latin typeface="Arial" panose="020B0604020202020204" pitchFamily="34" charset="0"/>
              </a:rPr>
              <a:t> </a:t>
            </a:r>
            <a:r>
              <a:rPr lang="en-US" altLang="en-US" sz="2400" b="1" dirty="0" err="1">
                <a:solidFill>
                  <a:srgbClr val="0000FF"/>
                </a:solidFill>
                <a:latin typeface="Arial" panose="020B0604020202020204" pitchFamily="34" charset="0"/>
              </a:rPr>
              <a:t>vào</a:t>
            </a:r>
            <a:r>
              <a:rPr lang="en-US" altLang="en-US" sz="2400" b="1" dirty="0">
                <a:solidFill>
                  <a:srgbClr val="0000FF"/>
                </a:solidFill>
                <a:latin typeface="Arial" panose="020B0604020202020204" pitchFamily="34" charset="0"/>
              </a:rPr>
              <a:t> </a:t>
            </a:r>
            <a:r>
              <a:rPr lang="en-US" altLang="en-US" sz="2400" b="1" dirty="0" err="1">
                <a:solidFill>
                  <a:srgbClr val="0000FF"/>
                </a:solidFill>
                <a:latin typeface="Arial" panose="020B0604020202020204" pitchFamily="34" charset="0"/>
              </a:rPr>
              <a:t>mạch</a:t>
            </a:r>
            <a:r>
              <a:rPr lang="en-US" altLang="en-US" sz="2400" b="1" dirty="0">
                <a:solidFill>
                  <a:srgbClr val="0000FF"/>
                </a:solidFill>
                <a:latin typeface="Arial" panose="020B0604020202020204" pitchFamily="34" charset="0"/>
              </a:rPr>
              <a:t> </a:t>
            </a:r>
            <a:r>
              <a:rPr lang="en-US" altLang="en-US" sz="2400" b="1" dirty="0" err="1">
                <a:solidFill>
                  <a:srgbClr val="0000FF"/>
                </a:solidFill>
                <a:latin typeface="Arial" panose="020B0604020202020204" pitchFamily="34" charset="0"/>
              </a:rPr>
              <a:t>điện</a:t>
            </a:r>
            <a:r>
              <a:rPr lang="en-US" altLang="en-US" sz="2400" b="1" dirty="0">
                <a:solidFill>
                  <a:srgbClr val="0000FF"/>
                </a:solidFill>
                <a:latin typeface="Arial" panose="020B0604020202020204" pitchFamily="34" charset="0"/>
              </a:rPr>
              <a:t> </a:t>
            </a:r>
            <a:r>
              <a:rPr lang="en-US" altLang="en-US" sz="2400" b="1" dirty="0" err="1">
                <a:solidFill>
                  <a:srgbClr val="0000FF"/>
                </a:solidFill>
                <a:latin typeface="Arial" panose="020B0604020202020204" pitchFamily="34" charset="0"/>
              </a:rPr>
              <a:t>như</a:t>
            </a:r>
            <a:r>
              <a:rPr lang="en-US" altLang="en-US" sz="2400" b="1" dirty="0">
                <a:solidFill>
                  <a:srgbClr val="0000FF"/>
                </a:solidFill>
                <a:latin typeface="Arial" panose="020B0604020202020204" pitchFamily="34" charset="0"/>
              </a:rPr>
              <a:t> </a:t>
            </a:r>
            <a:r>
              <a:rPr lang="en-US" altLang="en-US" sz="2400" b="1" dirty="0" err="1">
                <a:solidFill>
                  <a:srgbClr val="0000FF"/>
                </a:solidFill>
                <a:latin typeface="Arial" panose="020B0604020202020204" pitchFamily="34" charset="0"/>
              </a:rPr>
              <a:t>sơ</a:t>
            </a:r>
            <a:r>
              <a:rPr lang="en-US" altLang="en-US" sz="2400" b="1" dirty="0">
                <a:solidFill>
                  <a:srgbClr val="0000FF"/>
                </a:solidFill>
                <a:latin typeface="Arial" panose="020B0604020202020204" pitchFamily="34" charset="0"/>
              </a:rPr>
              <a:t> </a:t>
            </a:r>
            <a:r>
              <a:rPr lang="en-US" altLang="en-US" sz="2400" b="1" dirty="0" err="1">
                <a:solidFill>
                  <a:srgbClr val="0000FF"/>
                </a:solidFill>
                <a:latin typeface="Arial" panose="020B0604020202020204" pitchFamily="34" charset="0"/>
              </a:rPr>
              <a:t>đồ</a:t>
            </a:r>
            <a:r>
              <a:rPr lang="en-US" altLang="en-US" sz="2400" b="1" dirty="0">
                <a:solidFill>
                  <a:srgbClr val="0000FF"/>
                </a:solidFill>
                <a:latin typeface="Arial" panose="020B0604020202020204" pitchFamily="34" charset="0"/>
              </a:rPr>
              <a:t> </a:t>
            </a:r>
            <a:r>
              <a:rPr lang="en-US" altLang="en-US" sz="2400" b="1" dirty="0" err="1">
                <a:solidFill>
                  <a:srgbClr val="0000FF"/>
                </a:solidFill>
                <a:latin typeface="Arial" panose="020B0604020202020204" pitchFamily="34" charset="0"/>
              </a:rPr>
              <a:t>hình</a:t>
            </a:r>
            <a:r>
              <a:rPr lang="en-US" altLang="en-US" sz="2400" b="1" dirty="0">
                <a:solidFill>
                  <a:srgbClr val="0000FF"/>
                </a:solidFill>
                <a:latin typeface="Arial" panose="020B0604020202020204" pitchFamily="34" charset="0"/>
              </a:rPr>
              <a:t> 8.1</a:t>
            </a:r>
            <a:endParaRPr lang="en-US" altLang="en-US" sz="2400" dirty="0">
              <a:solidFill>
                <a:srgbClr val="0000FF"/>
              </a:solidFill>
              <a:latin typeface="Arial" panose="020B0604020202020204" pitchFamily="34" charset="0"/>
            </a:endParaRPr>
          </a:p>
        </p:txBody>
      </p:sp>
      <p:sp>
        <p:nvSpPr>
          <p:cNvPr id="50" name="Text Box 41"/>
          <p:cNvSpPr txBox="1">
            <a:spLocks noChangeArrowheads="1"/>
          </p:cNvSpPr>
          <p:nvPr/>
        </p:nvSpPr>
        <p:spPr bwMode="auto">
          <a:xfrm>
            <a:off x="1011515" y="1308175"/>
            <a:ext cx="419576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dirty="0" err="1">
                <a:latin typeface="Arial" panose="020B0604020202020204" pitchFamily="34" charset="0"/>
              </a:rPr>
              <a:t>Điện</a:t>
            </a:r>
            <a:r>
              <a:rPr lang="en-US" altLang="en-US" sz="2400" dirty="0">
                <a:latin typeface="Arial" panose="020B0604020202020204" pitchFamily="34" charset="0"/>
              </a:rPr>
              <a:t> </a:t>
            </a:r>
            <a:r>
              <a:rPr lang="en-US" altLang="en-US" sz="2400" dirty="0" err="1">
                <a:latin typeface="Arial" panose="020B0604020202020204" pitchFamily="34" charset="0"/>
              </a:rPr>
              <a:t>trở</a:t>
            </a:r>
            <a:r>
              <a:rPr lang="en-US" altLang="en-US" sz="2400" dirty="0">
                <a:latin typeface="Arial" panose="020B0604020202020204" pitchFamily="34" charset="0"/>
              </a:rPr>
              <a:t> </a:t>
            </a:r>
            <a:r>
              <a:rPr lang="en-US" altLang="en-US" sz="2400" dirty="0" err="1">
                <a:latin typeface="Arial" panose="020B0604020202020204" pitchFamily="34" charset="0"/>
              </a:rPr>
              <a:t>tương</a:t>
            </a:r>
            <a:r>
              <a:rPr lang="en-US" altLang="en-US" sz="2400" dirty="0">
                <a:latin typeface="Arial" panose="020B0604020202020204" pitchFamily="34" charset="0"/>
              </a:rPr>
              <a:t> </a:t>
            </a:r>
            <a:r>
              <a:rPr lang="en-US" altLang="en-US" sz="2400" dirty="0" err="1">
                <a:latin typeface="Arial" panose="020B0604020202020204" pitchFamily="34" charset="0"/>
              </a:rPr>
              <a:t>đương</a:t>
            </a:r>
            <a:r>
              <a:rPr lang="en-US" altLang="en-US" sz="2400" dirty="0">
                <a:latin typeface="Arial" panose="020B0604020202020204" pitchFamily="34" charset="0"/>
              </a:rPr>
              <a:t> </a:t>
            </a:r>
            <a:r>
              <a:rPr lang="en-US" altLang="en-US" sz="2400" dirty="0" err="1">
                <a:latin typeface="Arial" panose="020B0604020202020204" pitchFamily="34" charset="0"/>
              </a:rPr>
              <a:t>của</a:t>
            </a:r>
            <a:r>
              <a:rPr lang="en-US" altLang="en-US" sz="2400" dirty="0">
                <a:latin typeface="Arial" panose="020B0604020202020204" pitchFamily="34" charset="0"/>
              </a:rPr>
              <a:t> </a:t>
            </a:r>
            <a:r>
              <a:rPr lang="en-US" altLang="en-US" sz="2400" dirty="0" err="1">
                <a:latin typeface="Arial" panose="020B0604020202020204" pitchFamily="34" charset="0"/>
              </a:rPr>
              <a:t>hình</a:t>
            </a:r>
            <a:r>
              <a:rPr lang="en-US" altLang="en-US" sz="2400" dirty="0">
                <a:latin typeface="Arial" panose="020B0604020202020204" pitchFamily="34" charset="0"/>
              </a:rPr>
              <a:t> </a:t>
            </a:r>
            <a:r>
              <a:rPr lang="en-US" altLang="en-US" sz="2400" dirty="0" smtClean="0">
                <a:latin typeface="Arial" panose="020B0604020202020204" pitchFamily="34" charset="0"/>
              </a:rPr>
              <a:t>a </a:t>
            </a:r>
            <a:r>
              <a:rPr lang="en-US" altLang="en-US" sz="2400" dirty="0" err="1" smtClean="0">
                <a:latin typeface="Arial" panose="020B0604020202020204" pitchFamily="34" charset="0"/>
              </a:rPr>
              <a:t>là</a:t>
            </a:r>
            <a:r>
              <a:rPr lang="en-US" altLang="en-US" sz="2400" dirty="0" smtClean="0">
                <a:latin typeface="Arial" panose="020B0604020202020204" pitchFamily="34" charset="0"/>
              </a:rPr>
              <a:t> R</a:t>
            </a:r>
            <a:r>
              <a:rPr lang="en-US" altLang="en-US" dirty="0" smtClean="0">
                <a:latin typeface="Arial" panose="020B0604020202020204" pitchFamily="34" charset="0"/>
              </a:rPr>
              <a:t>a</a:t>
            </a:r>
            <a:r>
              <a:rPr lang="en-US" altLang="en-US" sz="2400" dirty="0" smtClean="0">
                <a:latin typeface="Arial" panose="020B0604020202020204" pitchFamily="34" charset="0"/>
              </a:rPr>
              <a:t>=R </a:t>
            </a:r>
          </a:p>
        </p:txBody>
      </p:sp>
      <p:sp>
        <p:nvSpPr>
          <p:cNvPr id="2" name="Hình chữ nhật 1"/>
          <p:cNvSpPr/>
          <p:nvPr/>
        </p:nvSpPr>
        <p:spPr>
          <a:xfrm>
            <a:off x="1099704" y="2250427"/>
            <a:ext cx="4560632" cy="1384995"/>
          </a:xfrm>
          <a:prstGeom prst="rect">
            <a:avLst/>
          </a:prstGeom>
        </p:spPr>
        <p:txBody>
          <a:bodyPr wrap="square">
            <a:spAutoFit/>
          </a:bodyPr>
          <a:lstStyle/>
          <a:p>
            <a:pPr>
              <a:spcBef>
                <a:spcPct val="50000"/>
              </a:spcBef>
            </a:pPr>
            <a:r>
              <a:rPr lang="en-US" altLang="en-US" sz="2800" dirty="0" smtClean="0">
                <a:solidFill>
                  <a:srgbClr val="FF0000"/>
                </a:solidFill>
                <a:latin typeface="Times New Roman" panose="02020603050405020304" pitchFamily="18" charset="0"/>
                <a:cs typeface="Times New Roman" panose="02020603050405020304" pitchFamily="18" charset="0"/>
              </a:rPr>
              <a:t>C1: </a:t>
            </a:r>
            <a:r>
              <a:rPr lang="en-US" altLang="en-US" sz="2800" dirty="0" err="1" smtClean="0">
                <a:latin typeface="Times New Roman" panose="02020603050405020304" pitchFamily="18" charset="0"/>
                <a:cs typeface="Times New Roman" panose="02020603050405020304" pitchFamily="18" charset="0"/>
              </a:rPr>
              <a:t>Hãy</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tính</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điện</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trở</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tương</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đương</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R</a:t>
            </a:r>
            <a:r>
              <a:rPr lang="en-US" altLang="en-US" dirty="0" err="1" smtClean="0">
                <a:latin typeface="Times New Roman" panose="02020603050405020304" pitchFamily="18" charset="0"/>
                <a:cs typeface="Times New Roman" panose="02020603050405020304" pitchFamily="18" charset="0"/>
              </a:rPr>
              <a:t>b</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R</a:t>
            </a:r>
            <a:r>
              <a:rPr lang="en-US" altLang="en-US" dirty="0" err="1" smtClean="0">
                <a:latin typeface="Times New Roman" panose="02020603050405020304" pitchFamily="18" charset="0"/>
                <a:cs typeface="Times New Roman" panose="02020603050405020304" pitchFamily="18" charset="0"/>
              </a:rPr>
              <a:t>c</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của</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dây</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dẫn</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trong</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hình</a:t>
            </a:r>
            <a:r>
              <a:rPr lang="en-US" altLang="en-US" sz="2800" dirty="0" smtClean="0">
                <a:latin typeface="Times New Roman" panose="02020603050405020304" pitchFamily="18" charset="0"/>
                <a:cs typeface="Times New Roman" panose="02020603050405020304" pitchFamily="18" charset="0"/>
              </a:rPr>
              <a:t> b </a:t>
            </a:r>
            <a:r>
              <a:rPr lang="en-US" altLang="en-US" sz="2800" dirty="0" err="1" smtClean="0">
                <a:latin typeface="Times New Roman" panose="02020603050405020304" pitchFamily="18" charset="0"/>
                <a:cs typeface="Times New Roman" panose="02020603050405020304" pitchFamily="18" charset="0"/>
              </a:rPr>
              <a:t>và</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hình</a:t>
            </a:r>
            <a:r>
              <a:rPr lang="en-US" altLang="en-US" sz="2800" dirty="0" smtClean="0">
                <a:latin typeface="Times New Roman" panose="02020603050405020304" pitchFamily="18" charset="0"/>
                <a:cs typeface="Times New Roman" panose="02020603050405020304" pitchFamily="18" charset="0"/>
              </a:rPr>
              <a:t> c</a:t>
            </a:r>
            <a:endParaRPr lang="en-US" altLang="en-US" sz="2800" dirty="0">
              <a:latin typeface="Times New Roman" panose="02020603050405020304" pitchFamily="18" charset="0"/>
              <a:cs typeface="Times New Roman" panose="02020603050405020304" pitchFamily="18" charset="0"/>
            </a:endParaRPr>
          </a:p>
        </p:txBody>
      </p:sp>
      <p:sp>
        <p:nvSpPr>
          <p:cNvPr id="54" name="Text Box 31"/>
          <p:cNvSpPr txBox="1">
            <a:spLocks noChangeArrowheads="1"/>
          </p:cNvSpPr>
          <p:nvPr/>
        </p:nvSpPr>
        <p:spPr bwMode="auto">
          <a:xfrm>
            <a:off x="6877951" y="1571214"/>
            <a:ext cx="1536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smtClean="0">
                <a:solidFill>
                  <a:srgbClr val="FF0000"/>
                </a:solidFill>
                <a:latin typeface="Arial" panose="020B0604020202020204" pitchFamily="34" charset="0"/>
              </a:rPr>
              <a:t>R</a:t>
            </a:r>
            <a:r>
              <a:rPr lang="en-US" altLang="en-US" sz="2400" b="1" baseline="-25000" dirty="0" smtClean="0">
                <a:solidFill>
                  <a:srgbClr val="FF0000"/>
                </a:solidFill>
                <a:latin typeface="Arial" panose="020B0604020202020204" pitchFamily="34" charset="0"/>
              </a:rPr>
              <a:t>a</a:t>
            </a:r>
            <a:r>
              <a:rPr lang="en-US" altLang="en-US" sz="2400" b="1" dirty="0" smtClean="0">
                <a:solidFill>
                  <a:srgbClr val="FF0000"/>
                </a:solidFill>
                <a:latin typeface="Arial" panose="020B0604020202020204" pitchFamily="34" charset="0"/>
              </a:rPr>
              <a:t> </a:t>
            </a:r>
            <a:r>
              <a:rPr lang="en-US" altLang="en-US" sz="2400" b="1" dirty="0">
                <a:solidFill>
                  <a:srgbClr val="FF0000"/>
                </a:solidFill>
                <a:latin typeface="Arial" panose="020B0604020202020204" pitchFamily="34" charset="0"/>
              </a:rPr>
              <a:t>= R</a:t>
            </a:r>
          </a:p>
        </p:txBody>
      </p:sp>
      <p:sp>
        <p:nvSpPr>
          <p:cNvPr id="56" name="Text Box 31"/>
          <p:cNvSpPr txBox="1">
            <a:spLocks noChangeArrowheads="1"/>
          </p:cNvSpPr>
          <p:nvPr/>
        </p:nvSpPr>
        <p:spPr bwMode="auto">
          <a:xfrm>
            <a:off x="6855724" y="2965527"/>
            <a:ext cx="1536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err="1" smtClean="0">
                <a:solidFill>
                  <a:srgbClr val="FF0000"/>
                </a:solidFill>
                <a:latin typeface="Arial" panose="020B0604020202020204" pitchFamily="34" charset="0"/>
              </a:rPr>
              <a:t>R</a:t>
            </a:r>
            <a:r>
              <a:rPr lang="en-US" altLang="en-US" sz="2400" b="1" baseline="-25000" dirty="0" err="1" smtClean="0">
                <a:solidFill>
                  <a:srgbClr val="FF0000"/>
                </a:solidFill>
                <a:latin typeface="Arial" panose="020B0604020202020204" pitchFamily="34" charset="0"/>
              </a:rPr>
              <a:t>b</a:t>
            </a:r>
            <a:r>
              <a:rPr lang="en-US" altLang="en-US" sz="2400" b="1" dirty="0" smtClean="0">
                <a:solidFill>
                  <a:srgbClr val="FF0000"/>
                </a:solidFill>
                <a:latin typeface="Arial" panose="020B0604020202020204" pitchFamily="34" charset="0"/>
              </a:rPr>
              <a:t> </a:t>
            </a:r>
            <a:r>
              <a:rPr lang="en-US" altLang="en-US" sz="2400" b="1" dirty="0">
                <a:solidFill>
                  <a:srgbClr val="FF0000"/>
                </a:solidFill>
                <a:latin typeface="Arial" panose="020B0604020202020204" pitchFamily="34" charset="0"/>
              </a:rPr>
              <a:t>= </a:t>
            </a:r>
            <a:r>
              <a:rPr lang="en-US" altLang="en-US" sz="2400" b="1" dirty="0" smtClean="0">
                <a:solidFill>
                  <a:srgbClr val="FF0000"/>
                </a:solidFill>
                <a:latin typeface="Arial" panose="020B0604020202020204" pitchFamily="34" charset="0"/>
              </a:rPr>
              <a:t>R/2</a:t>
            </a:r>
            <a:endParaRPr lang="en-US" altLang="en-US" sz="2400" b="1" dirty="0">
              <a:solidFill>
                <a:srgbClr val="FF0000"/>
              </a:solidFill>
              <a:latin typeface="Arial" panose="020B0604020202020204" pitchFamily="34" charset="0"/>
            </a:endParaRPr>
          </a:p>
        </p:txBody>
      </p:sp>
      <p:sp>
        <p:nvSpPr>
          <p:cNvPr id="57" name="Text Box 31"/>
          <p:cNvSpPr txBox="1">
            <a:spLocks noChangeArrowheads="1"/>
          </p:cNvSpPr>
          <p:nvPr/>
        </p:nvSpPr>
        <p:spPr bwMode="auto">
          <a:xfrm>
            <a:off x="6723446" y="4589181"/>
            <a:ext cx="1536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err="1" smtClean="0">
                <a:solidFill>
                  <a:srgbClr val="FF0000"/>
                </a:solidFill>
                <a:latin typeface="Arial" panose="020B0604020202020204" pitchFamily="34" charset="0"/>
              </a:rPr>
              <a:t>R</a:t>
            </a:r>
            <a:r>
              <a:rPr lang="en-US" altLang="en-US" sz="2400" b="1" baseline="-25000" dirty="0" err="1" smtClean="0">
                <a:solidFill>
                  <a:srgbClr val="FF0000"/>
                </a:solidFill>
                <a:latin typeface="Arial" panose="020B0604020202020204" pitchFamily="34" charset="0"/>
              </a:rPr>
              <a:t>c</a:t>
            </a:r>
            <a:r>
              <a:rPr lang="en-US" altLang="en-US" sz="2400" b="1" dirty="0" smtClean="0">
                <a:solidFill>
                  <a:srgbClr val="FF0000"/>
                </a:solidFill>
                <a:latin typeface="Arial" panose="020B0604020202020204" pitchFamily="34" charset="0"/>
              </a:rPr>
              <a:t> </a:t>
            </a:r>
            <a:r>
              <a:rPr lang="en-US" altLang="en-US" sz="2400" b="1" dirty="0">
                <a:solidFill>
                  <a:srgbClr val="FF0000"/>
                </a:solidFill>
                <a:latin typeface="Arial" panose="020B0604020202020204" pitchFamily="34" charset="0"/>
              </a:rPr>
              <a:t>= </a:t>
            </a:r>
            <a:r>
              <a:rPr lang="en-US" altLang="en-US" sz="2400" b="1" dirty="0" smtClean="0">
                <a:solidFill>
                  <a:srgbClr val="FF0000"/>
                </a:solidFill>
                <a:latin typeface="Arial" panose="020B0604020202020204" pitchFamily="34" charset="0"/>
              </a:rPr>
              <a:t>R/3</a:t>
            </a:r>
            <a:endParaRPr lang="en-US" altLang="en-US" sz="2400" b="1" dirty="0">
              <a:solidFill>
                <a:srgbClr val="FF0000"/>
              </a:solidFill>
              <a:latin typeface="Arial" panose="020B0604020202020204" pitchFamily="34" charset="0"/>
            </a:endParaRPr>
          </a:p>
        </p:txBody>
      </p:sp>
      <p:sp>
        <p:nvSpPr>
          <p:cNvPr id="58" name="Line 42"/>
          <p:cNvSpPr>
            <a:spLocks noChangeShapeType="1"/>
          </p:cNvSpPr>
          <p:nvPr/>
        </p:nvSpPr>
        <p:spPr bwMode="auto">
          <a:xfrm>
            <a:off x="8990911" y="3510060"/>
            <a:ext cx="0" cy="44082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9" name="Line 42"/>
          <p:cNvSpPr>
            <a:spLocks noChangeShapeType="1"/>
          </p:cNvSpPr>
          <p:nvPr/>
        </p:nvSpPr>
        <p:spPr bwMode="auto">
          <a:xfrm>
            <a:off x="7148170" y="3508671"/>
            <a:ext cx="0" cy="44082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Tree>
    <p:extLst>
      <p:ext uri="{BB962C8B-B14F-4D97-AF65-F5344CB8AC3E}">
        <p14:creationId xmlns:p14="http://schemas.microsoft.com/office/powerpoint/2010/main" val="367298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1000" fill="hold"/>
                                        <p:tgtEl>
                                          <p:spTgt spid="21"/>
                                        </p:tgtEl>
                                        <p:attrNameLst>
                                          <p:attrName>ppt_x</p:attrName>
                                        </p:attrNameLst>
                                      </p:cBhvr>
                                      <p:tavLst>
                                        <p:tav tm="0">
                                          <p:val>
                                            <p:strVal val="#ppt_x-.2"/>
                                          </p:val>
                                        </p:tav>
                                        <p:tav tm="100000">
                                          <p:val>
                                            <p:strVal val="#ppt_x"/>
                                          </p:val>
                                        </p:tav>
                                      </p:tavLst>
                                    </p:anim>
                                    <p:anim calcmode="lin" valueType="num">
                                      <p:cBhvr>
                                        <p:cTn id="8" dur="1000" fill="hold"/>
                                        <p:tgtEl>
                                          <p:spTgt spid="21"/>
                                        </p:tgtEl>
                                        <p:attrNameLst>
                                          <p:attrName>ppt_y</p:attrName>
                                        </p:attrNameLst>
                                      </p:cBhvr>
                                      <p:tavLst>
                                        <p:tav tm="0">
                                          <p:val>
                                            <p:strVal val="#ppt_y"/>
                                          </p:val>
                                        </p:tav>
                                        <p:tav tm="100000">
                                          <p:val>
                                            <p:strVal val="#ppt_y"/>
                                          </p:val>
                                        </p:tav>
                                      </p:tavLst>
                                    </p:anim>
                                    <p:animEffect transition="in" filter="wipe(right)" prLst="gradientSize: 0.1">
                                      <p:cBhvr>
                                        <p:cTn id="9" dur="1000"/>
                                        <p:tgtEl>
                                          <p:spTgt spid="21"/>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2"/>
                                        </p:tgtEl>
                                        <p:attrNameLst>
                                          <p:attrName>style.visibility</p:attrName>
                                        </p:attrNameLst>
                                      </p:cBhvr>
                                      <p:to>
                                        <p:strVal val="visible"/>
                                      </p:to>
                                    </p:set>
                                    <p:anim calcmode="lin" valueType="num">
                                      <p:cBhvr>
                                        <p:cTn id="12" dur="1000" fill="hold"/>
                                        <p:tgtEl>
                                          <p:spTgt spid="22"/>
                                        </p:tgtEl>
                                        <p:attrNameLst>
                                          <p:attrName>ppt_w</p:attrName>
                                        </p:attrNameLst>
                                      </p:cBhvr>
                                      <p:tavLst>
                                        <p:tav tm="0">
                                          <p:val>
                                            <p:strVal val="#ppt_w*0.70"/>
                                          </p:val>
                                        </p:tav>
                                        <p:tav tm="100000">
                                          <p:val>
                                            <p:strVal val="#ppt_w"/>
                                          </p:val>
                                        </p:tav>
                                      </p:tavLst>
                                    </p:anim>
                                    <p:anim calcmode="lin" valueType="num">
                                      <p:cBhvr>
                                        <p:cTn id="13" dur="1000" fill="hold"/>
                                        <p:tgtEl>
                                          <p:spTgt spid="22"/>
                                        </p:tgtEl>
                                        <p:attrNameLst>
                                          <p:attrName>ppt_h</p:attrName>
                                        </p:attrNameLst>
                                      </p:cBhvr>
                                      <p:tavLst>
                                        <p:tav tm="0">
                                          <p:val>
                                            <p:strVal val="#ppt_h"/>
                                          </p:val>
                                        </p:tav>
                                        <p:tav tm="100000">
                                          <p:val>
                                            <p:strVal val="#ppt_h"/>
                                          </p:val>
                                        </p:tav>
                                      </p:tavLst>
                                    </p:anim>
                                    <p:animEffect transition="in" filter="fade">
                                      <p:cBhvr>
                                        <p:cTn id="14" dur="1000"/>
                                        <p:tgtEl>
                                          <p:spTgt spid="22"/>
                                        </p:tgtEl>
                                      </p:cBhvr>
                                    </p:animEffect>
                                  </p:childTnLst>
                                </p:cTn>
                              </p:par>
                              <p:par>
                                <p:cTn id="15" presetID="29"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p:cTn id="17" dur="1000" fill="hold"/>
                                        <p:tgtEl>
                                          <p:spTgt spid="23"/>
                                        </p:tgtEl>
                                        <p:attrNameLst>
                                          <p:attrName>ppt_x</p:attrName>
                                        </p:attrNameLst>
                                      </p:cBhvr>
                                      <p:tavLst>
                                        <p:tav tm="0">
                                          <p:val>
                                            <p:strVal val="#ppt_x-.2"/>
                                          </p:val>
                                        </p:tav>
                                        <p:tav tm="100000">
                                          <p:val>
                                            <p:strVal val="#ppt_x"/>
                                          </p:val>
                                        </p:tav>
                                      </p:tavLst>
                                    </p:anim>
                                    <p:anim calcmode="lin" valueType="num">
                                      <p:cBhvr>
                                        <p:cTn id="18" dur="1000" fill="hold"/>
                                        <p:tgtEl>
                                          <p:spTgt spid="23"/>
                                        </p:tgtEl>
                                        <p:attrNameLst>
                                          <p:attrName>ppt_y</p:attrName>
                                        </p:attrNameLst>
                                      </p:cBhvr>
                                      <p:tavLst>
                                        <p:tav tm="0">
                                          <p:val>
                                            <p:strVal val="#ppt_y"/>
                                          </p:val>
                                        </p:tav>
                                        <p:tav tm="100000">
                                          <p:val>
                                            <p:strVal val="#ppt_y"/>
                                          </p:val>
                                        </p:tav>
                                      </p:tavLst>
                                    </p:anim>
                                    <p:animEffect transition="in" filter="wipe(right)" prLst="gradientSize: 0.1">
                                      <p:cBhvr>
                                        <p:cTn id="19" dur="1000"/>
                                        <p:tgtEl>
                                          <p:spTgt spid="23"/>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24"/>
                                        </p:tgtEl>
                                        <p:attrNameLst>
                                          <p:attrName>style.visibility</p:attrName>
                                        </p:attrNameLst>
                                      </p:cBhvr>
                                      <p:to>
                                        <p:strVal val="visible"/>
                                      </p:to>
                                    </p:set>
                                    <p:anim calcmode="lin" valueType="num">
                                      <p:cBhvr>
                                        <p:cTn id="22" dur="1000" fill="hold"/>
                                        <p:tgtEl>
                                          <p:spTgt spid="24"/>
                                        </p:tgtEl>
                                        <p:attrNameLst>
                                          <p:attrName>ppt_w</p:attrName>
                                        </p:attrNameLst>
                                      </p:cBhvr>
                                      <p:tavLst>
                                        <p:tav tm="0">
                                          <p:val>
                                            <p:strVal val="#ppt_w*0.70"/>
                                          </p:val>
                                        </p:tav>
                                        <p:tav tm="100000">
                                          <p:val>
                                            <p:strVal val="#ppt_w"/>
                                          </p:val>
                                        </p:tav>
                                      </p:tavLst>
                                    </p:anim>
                                    <p:anim calcmode="lin" valueType="num">
                                      <p:cBhvr>
                                        <p:cTn id="23" dur="1000" fill="hold"/>
                                        <p:tgtEl>
                                          <p:spTgt spid="24"/>
                                        </p:tgtEl>
                                        <p:attrNameLst>
                                          <p:attrName>ppt_h</p:attrName>
                                        </p:attrNameLst>
                                      </p:cBhvr>
                                      <p:tavLst>
                                        <p:tav tm="0">
                                          <p:val>
                                            <p:strVal val="#ppt_h"/>
                                          </p:val>
                                        </p:tav>
                                        <p:tav tm="100000">
                                          <p:val>
                                            <p:strVal val="#ppt_h"/>
                                          </p:val>
                                        </p:tav>
                                      </p:tavLst>
                                    </p:anim>
                                    <p:animEffect transition="in" filter="fade">
                                      <p:cBhvr>
                                        <p:cTn id="24" dur="1000"/>
                                        <p:tgtEl>
                                          <p:spTgt spid="24"/>
                                        </p:tgtEl>
                                      </p:cBhvr>
                                    </p:animEffect>
                                  </p:childTnLst>
                                </p:cTn>
                              </p:par>
                              <p:par>
                                <p:cTn id="25" presetID="29" presetClass="entr" presetSubtype="0"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anim calcmode="lin" valueType="num">
                                      <p:cBhvr>
                                        <p:cTn id="27" dur="1000" fill="hold"/>
                                        <p:tgtEl>
                                          <p:spTgt spid="25"/>
                                        </p:tgtEl>
                                        <p:attrNameLst>
                                          <p:attrName>ppt_x</p:attrName>
                                        </p:attrNameLst>
                                      </p:cBhvr>
                                      <p:tavLst>
                                        <p:tav tm="0">
                                          <p:val>
                                            <p:strVal val="#ppt_x-.2"/>
                                          </p:val>
                                        </p:tav>
                                        <p:tav tm="100000">
                                          <p:val>
                                            <p:strVal val="#ppt_x"/>
                                          </p:val>
                                        </p:tav>
                                      </p:tavLst>
                                    </p:anim>
                                    <p:anim calcmode="lin" valueType="num">
                                      <p:cBhvr>
                                        <p:cTn id="28" dur="1000" fill="hold"/>
                                        <p:tgtEl>
                                          <p:spTgt spid="25"/>
                                        </p:tgtEl>
                                        <p:attrNameLst>
                                          <p:attrName>ppt_y</p:attrName>
                                        </p:attrNameLst>
                                      </p:cBhvr>
                                      <p:tavLst>
                                        <p:tav tm="0">
                                          <p:val>
                                            <p:strVal val="#ppt_y"/>
                                          </p:val>
                                        </p:tav>
                                        <p:tav tm="100000">
                                          <p:val>
                                            <p:strVal val="#ppt_y"/>
                                          </p:val>
                                        </p:tav>
                                      </p:tavLst>
                                    </p:anim>
                                    <p:animEffect transition="in" filter="wipe(right)" prLst="gradientSize: 0.1">
                                      <p:cBhvr>
                                        <p:cTn id="29" dur="1000"/>
                                        <p:tgtEl>
                                          <p:spTgt spid="25"/>
                                        </p:tgtEl>
                                      </p:cBhvr>
                                    </p:animEffect>
                                  </p:childTnLst>
                                </p:cTn>
                              </p:par>
                              <p:par>
                                <p:cTn id="30" presetID="55" presetClass="entr" presetSubtype="0" fill="hold" grpId="0" nodeType="withEffect">
                                  <p:stCondLst>
                                    <p:cond delay="0"/>
                                  </p:stCondLst>
                                  <p:childTnLst>
                                    <p:set>
                                      <p:cBhvr>
                                        <p:cTn id="31" dur="1" fill="hold">
                                          <p:stCondLst>
                                            <p:cond delay="0"/>
                                          </p:stCondLst>
                                        </p:cTn>
                                        <p:tgtEl>
                                          <p:spTgt spid="26"/>
                                        </p:tgtEl>
                                        <p:attrNameLst>
                                          <p:attrName>style.visibility</p:attrName>
                                        </p:attrNameLst>
                                      </p:cBhvr>
                                      <p:to>
                                        <p:strVal val="visible"/>
                                      </p:to>
                                    </p:set>
                                    <p:anim calcmode="lin" valueType="num">
                                      <p:cBhvr>
                                        <p:cTn id="32" dur="1000" fill="hold"/>
                                        <p:tgtEl>
                                          <p:spTgt spid="26"/>
                                        </p:tgtEl>
                                        <p:attrNameLst>
                                          <p:attrName>ppt_w</p:attrName>
                                        </p:attrNameLst>
                                      </p:cBhvr>
                                      <p:tavLst>
                                        <p:tav tm="0">
                                          <p:val>
                                            <p:strVal val="#ppt_w*0.70"/>
                                          </p:val>
                                        </p:tav>
                                        <p:tav tm="100000">
                                          <p:val>
                                            <p:strVal val="#ppt_w"/>
                                          </p:val>
                                        </p:tav>
                                      </p:tavLst>
                                    </p:anim>
                                    <p:anim calcmode="lin" valueType="num">
                                      <p:cBhvr>
                                        <p:cTn id="33" dur="1000" fill="hold"/>
                                        <p:tgtEl>
                                          <p:spTgt spid="26"/>
                                        </p:tgtEl>
                                        <p:attrNameLst>
                                          <p:attrName>ppt_h</p:attrName>
                                        </p:attrNameLst>
                                      </p:cBhvr>
                                      <p:tavLst>
                                        <p:tav tm="0">
                                          <p:val>
                                            <p:strVal val="#ppt_h"/>
                                          </p:val>
                                        </p:tav>
                                        <p:tav tm="100000">
                                          <p:val>
                                            <p:strVal val="#ppt_h"/>
                                          </p:val>
                                        </p:tav>
                                      </p:tavLst>
                                    </p:anim>
                                    <p:animEffect transition="in" filter="fade">
                                      <p:cBhvr>
                                        <p:cTn id="34" dur="1000"/>
                                        <p:tgtEl>
                                          <p:spTgt spid="26"/>
                                        </p:tgtEl>
                                      </p:cBhvr>
                                    </p:animEffect>
                                  </p:childTnLst>
                                </p:cTn>
                              </p:par>
                              <p:par>
                                <p:cTn id="35" presetID="29" presetClass="entr"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visible"/>
                                      </p:to>
                                    </p:set>
                                    <p:anim calcmode="lin" valueType="num">
                                      <p:cBhvr>
                                        <p:cTn id="37" dur="1000" fill="hold"/>
                                        <p:tgtEl>
                                          <p:spTgt spid="27"/>
                                        </p:tgtEl>
                                        <p:attrNameLst>
                                          <p:attrName>ppt_x</p:attrName>
                                        </p:attrNameLst>
                                      </p:cBhvr>
                                      <p:tavLst>
                                        <p:tav tm="0">
                                          <p:val>
                                            <p:strVal val="#ppt_x-.2"/>
                                          </p:val>
                                        </p:tav>
                                        <p:tav tm="100000">
                                          <p:val>
                                            <p:strVal val="#ppt_x"/>
                                          </p:val>
                                        </p:tav>
                                      </p:tavLst>
                                    </p:anim>
                                    <p:anim calcmode="lin" valueType="num">
                                      <p:cBhvr>
                                        <p:cTn id="38" dur="1000" fill="hold"/>
                                        <p:tgtEl>
                                          <p:spTgt spid="27"/>
                                        </p:tgtEl>
                                        <p:attrNameLst>
                                          <p:attrName>ppt_y</p:attrName>
                                        </p:attrNameLst>
                                      </p:cBhvr>
                                      <p:tavLst>
                                        <p:tav tm="0">
                                          <p:val>
                                            <p:strVal val="#ppt_y"/>
                                          </p:val>
                                        </p:tav>
                                        <p:tav tm="100000">
                                          <p:val>
                                            <p:strVal val="#ppt_y"/>
                                          </p:val>
                                        </p:tav>
                                      </p:tavLst>
                                    </p:anim>
                                    <p:animEffect transition="in" filter="wipe(right)" prLst="gradientSize: 0.1">
                                      <p:cBhvr>
                                        <p:cTn id="39" dur="1000"/>
                                        <p:tgtEl>
                                          <p:spTgt spid="27"/>
                                        </p:tgtEl>
                                      </p:cBhvr>
                                    </p:animEffect>
                                  </p:childTnLst>
                                </p:cTn>
                              </p:par>
                              <p:par>
                                <p:cTn id="40" presetID="55" presetClass="entr" presetSubtype="0" fill="hold" grpId="0" nodeType="withEffect">
                                  <p:stCondLst>
                                    <p:cond delay="0"/>
                                  </p:stCondLst>
                                  <p:childTnLst>
                                    <p:set>
                                      <p:cBhvr>
                                        <p:cTn id="41" dur="1" fill="hold">
                                          <p:stCondLst>
                                            <p:cond delay="0"/>
                                          </p:stCondLst>
                                        </p:cTn>
                                        <p:tgtEl>
                                          <p:spTgt spid="28"/>
                                        </p:tgtEl>
                                        <p:attrNameLst>
                                          <p:attrName>style.visibility</p:attrName>
                                        </p:attrNameLst>
                                      </p:cBhvr>
                                      <p:to>
                                        <p:strVal val="visible"/>
                                      </p:to>
                                    </p:set>
                                    <p:anim calcmode="lin" valueType="num">
                                      <p:cBhvr>
                                        <p:cTn id="42" dur="1000" fill="hold"/>
                                        <p:tgtEl>
                                          <p:spTgt spid="28"/>
                                        </p:tgtEl>
                                        <p:attrNameLst>
                                          <p:attrName>ppt_w</p:attrName>
                                        </p:attrNameLst>
                                      </p:cBhvr>
                                      <p:tavLst>
                                        <p:tav tm="0">
                                          <p:val>
                                            <p:strVal val="#ppt_w*0.70"/>
                                          </p:val>
                                        </p:tav>
                                        <p:tav tm="100000">
                                          <p:val>
                                            <p:strVal val="#ppt_w"/>
                                          </p:val>
                                        </p:tav>
                                      </p:tavLst>
                                    </p:anim>
                                    <p:anim calcmode="lin" valueType="num">
                                      <p:cBhvr>
                                        <p:cTn id="43" dur="1000" fill="hold"/>
                                        <p:tgtEl>
                                          <p:spTgt spid="28"/>
                                        </p:tgtEl>
                                        <p:attrNameLst>
                                          <p:attrName>ppt_h</p:attrName>
                                        </p:attrNameLst>
                                      </p:cBhvr>
                                      <p:tavLst>
                                        <p:tav tm="0">
                                          <p:val>
                                            <p:strVal val="#ppt_h"/>
                                          </p:val>
                                        </p:tav>
                                        <p:tav tm="100000">
                                          <p:val>
                                            <p:strVal val="#ppt_h"/>
                                          </p:val>
                                        </p:tav>
                                      </p:tavLst>
                                    </p:anim>
                                    <p:animEffect transition="in" filter="fade">
                                      <p:cBhvr>
                                        <p:cTn id="44" dur="1000"/>
                                        <p:tgtEl>
                                          <p:spTgt spid="28"/>
                                        </p:tgtEl>
                                      </p:cBhvr>
                                    </p:animEffect>
                                  </p:childTnLst>
                                </p:cTn>
                              </p:par>
                              <p:par>
                                <p:cTn id="45" presetID="29" presetClass="entr" presetSubtype="0" fill="hold" grpId="0" nodeType="withEffect">
                                  <p:stCondLst>
                                    <p:cond delay="0"/>
                                  </p:stCondLst>
                                  <p:childTnLst>
                                    <p:set>
                                      <p:cBhvr>
                                        <p:cTn id="46" dur="1" fill="hold">
                                          <p:stCondLst>
                                            <p:cond delay="0"/>
                                          </p:stCondLst>
                                        </p:cTn>
                                        <p:tgtEl>
                                          <p:spTgt spid="29"/>
                                        </p:tgtEl>
                                        <p:attrNameLst>
                                          <p:attrName>style.visibility</p:attrName>
                                        </p:attrNameLst>
                                      </p:cBhvr>
                                      <p:to>
                                        <p:strVal val="visible"/>
                                      </p:to>
                                    </p:set>
                                    <p:anim calcmode="lin" valueType="num">
                                      <p:cBhvr>
                                        <p:cTn id="47" dur="1000" fill="hold"/>
                                        <p:tgtEl>
                                          <p:spTgt spid="29"/>
                                        </p:tgtEl>
                                        <p:attrNameLst>
                                          <p:attrName>ppt_x</p:attrName>
                                        </p:attrNameLst>
                                      </p:cBhvr>
                                      <p:tavLst>
                                        <p:tav tm="0">
                                          <p:val>
                                            <p:strVal val="#ppt_x-.2"/>
                                          </p:val>
                                        </p:tav>
                                        <p:tav tm="100000">
                                          <p:val>
                                            <p:strVal val="#ppt_x"/>
                                          </p:val>
                                        </p:tav>
                                      </p:tavLst>
                                    </p:anim>
                                    <p:anim calcmode="lin" valueType="num">
                                      <p:cBhvr>
                                        <p:cTn id="48" dur="1000" fill="hold"/>
                                        <p:tgtEl>
                                          <p:spTgt spid="29"/>
                                        </p:tgtEl>
                                        <p:attrNameLst>
                                          <p:attrName>ppt_y</p:attrName>
                                        </p:attrNameLst>
                                      </p:cBhvr>
                                      <p:tavLst>
                                        <p:tav tm="0">
                                          <p:val>
                                            <p:strVal val="#ppt_y"/>
                                          </p:val>
                                        </p:tav>
                                        <p:tav tm="100000">
                                          <p:val>
                                            <p:strVal val="#ppt_y"/>
                                          </p:val>
                                        </p:tav>
                                      </p:tavLst>
                                    </p:anim>
                                    <p:animEffect transition="in" filter="wipe(right)" prLst="gradientSize: 0.1">
                                      <p:cBhvr>
                                        <p:cTn id="49" dur="1000"/>
                                        <p:tgtEl>
                                          <p:spTgt spid="29"/>
                                        </p:tgtEl>
                                      </p:cBhvr>
                                    </p:animEffect>
                                  </p:childTnLst>
                                </p:cTn>
                              </p:par>
                              <p:par>
                                <p:cTn id="50" presetID="55" presetClass="entr" presetSubtype="0" fill="hold" grpId="0" nodeType="withEffect">
                                  <p:stCondLst>
                                    <p:cond delay="0"/>
                                  </p:stCondLst>
                                  <p:childTnLst>
                                    <p:set>
                                      <p:cBhvr>
                                        <p:cTn id="51" dur="1" fill="hold">
                                          <p:stCondLst>
                                            <p:cond delay="0"/>
                                          </p:stCondLst>
                                        </p:cTn>
                                        <p:tgtEl>
                                          <p:spTgt spid="30"/>
                                        </p:tgtEl>
                                        <p:attrNameLst>
                                          <p:attrName>style.visibility</p:attrName>
                                        </p:attrNameLst>
                                      </p:cBhvr>
                                      <p:to>
                                        <p:strVal val="visible"/>
                                      </p:to>
                                    </p:set>
                                    <p:anim calcmode="lin" valueType="num">
                                      <p:cBhvr>
                                        <p:cTn id="52" dur="1000" fill="hold"/>
                                        <p:tgtEl>
                                          <p:spTgt spid="30"/>
                                        </p:tgtEl>
                                        <p:attrNameLst>
                                          <p:attrName>ppt_w</p:attrName>
                                        </p:attrNameLst>
                                      </p:cBhvr>
                                      <p:tavLst>
                                        <p:tav tm="0">
                                          <p:val>
                                            <p:strVal val="#ppt_w*0.70"/>
                                          </p:val>
                                        </p:tav>
                                        <p:tav tm="100000">
                                          <p:val>
                                            <p:strVal val="#ppt_w"/>
                                          </p:val>
                                        </p:tav>
                                      </p:tavLst>
                                    </p:anim>
                                    <p:anim calcmode="lin" valueType="num">
                                      <p:cBhvr>
                                        <p:cTn id="53" dur="1000" fill="hold"/>
                                        <p:tgtEl>
                                          <p:spTgt spid="30"/>
                                        </p:tgtEl>
                                        <p:attrNameLst>
                                          <p:attrName>ppt_h</p:attrName>
                                        </p:attrNameLst>
                                      </p:cBhvr>
                                      <p:tavLst>
                                        <p:tav tm="0">
                                          <p:val>
                                            <p:strVal val="#ppt_h"/>
                                          </p:val>
                                        </p:tav>
                                        <p:tav tm="100000">
                                          <p:val>
                                            <p:strVal val="#ppt_h"/>
                                          </p:val>
                                        </p:tav>
                                      </p:tavLst>
                                    </p:anim>
                                    <p:animEffect transition="in" filter="fade">
                                      <p:cBhvr>
                                        <p:cTn id="54" dur="1000"/>
                                        <p:tgtEl>
                                          <p:spTgt spid="30"/>
                                        </p:tgtEl>
                                      </p:cBhvr>
                                    </p:animEffect>
                                  </p:childTnLst>
                                </p:cTn>
                              </p:par>
                              <p:par>
                                <p:cTn id="55" presetID="29" presetClass="entr" presetSubtype="0" fill="hold" grpId="0" nodeType="withEffect">
                                  <p:stCondLst>
                                    <p:cond delay="0"/>
                                  </p:stCondLst>
                                  <p:childTnLst>
                                    <p:set>
                                      <p:cBhvr>
                                        <p:cTn id="56" dur="1" fill="hold">
                                          <p:stCondLst>
                                            <p:cond delay="0"/>
                                          </p:stCondLst>
                                        </p:cTn>
                                        <p:tgtEl>
                                          <p:spTgt spid="31"/>
                                        </p:tgtEl>
                                        <p:attrNameLst>
                                          <p:attrName>style.visibility</p:attrName>
                                        </p:attrNameLst>
                                      </p:cBhvr>
                                      <p:to>
                                        <p:strVal val="visible"/>
                                      </p:to>
                                    </p:set>
                                    <p:anim calcmode="lin" valueType="num">
                                      <p:cBhvr>
                                        <p:cTn id="57" dur="1000" fill="hold"/>
                                        <p:tgtEl>
                                          <p:spTgt spid="31"/>
                                        </p:tgtEl>
                                        <p:attrNameLst>
                                          <p:attrName>ppt_x</p:attrName>
                                        </p:attrNameLst>
                                      </p:cBhvr>
                                      <p:tavLst>
                                        <p:tav tm="0">
                                          <p:val>
                                            <p:strVal val="#ppt_x-.2"/>
                                          </p:val>
                                        </p:tav>
                                        <p:tav tm="100000">
                                          <p:val>
                                            <p:strVal val="#ppt_x"/>
                                          </p:val>
                                        </p:tav>
                                      </p:tavLst>
                                    </p:anim>
                                    <p:anim calcmode="lin" valueType="num">
                                      <p:cBhvr>
                                        <p:cTn id="58" dur="1000" fill="hold"/>
                                        <p:tgtEl>
                                          <p:spTgt spid="31"/>
                                        </p:tgtEl>
                                        <p:attrNameLst>
                                          <p:attrName>ppt_y</p:attrName>
                                        </p:attrNameLst>
                                      </p:cBhvr>
                                      <p:tavLst>
                                        <p:tav tm="0">
                                          <p:val>
                                            <p:strVal val="#ppt_y"/>
                                          </p:val>
                                        </p:tav>
                                        <p:tav tm="100000">
                                          <p:val>
                                            <p:strVal val="#ppt_y"/>
                                          </p:val>
                                        </p:tav>
                                      </p:tavLst>
                                    </p:anim>
                                    <p:animEffect transition="in" filter="wipe(right)" prLst="gradientSize: 0.1">
                                      <p:cBhvr>
                                        <p:cTn id="59" dur="1000"/>
                                        <p:tgtEl>
                                          <p:spTgt spid="31"/>
                                        </p:tgtEl>
                                      </p:cBhvr>
                                    </p:animEffect>
                                  </p:childTnLst>
                                </p:cTn>
                              </p:par>
                              <p:par>
                                <p:cTn id="60" presetID="55" presetClass="entr" presetSubtype="0" fill="hold" grpId="0" nodeType="withEffect">
                                  <p:stCondLst>
                                    <p:cond delay="0"/>
                                  </p:stCondLst>
                                  <p:childTnLst>
                                    <p:set>
                                      <p:cBhvr>
                                        <p:cTn id="61" dur="1" fill="hold">
                                          <p:stCondLst>
                                            <p:cond delay="0"/>
                                          </p:stCondLst>
                                        </p:cTn>
                                        <p:tgtEl>
                                          <p:spTgt spid="32"/>
                                        </p:tgtEl>
                                        <p:attrNameLst>
                                          <p:attrName>style.visibility</p:attrName>
                                        </p:attrNameLst>
                                      </p:cBhvr>
                                      <p:to>
                                        <p:strVal val="visible"/>
                                      </p:to>
                                    </p:set>
                                    <p:anim calcmode="lin" valueType="num">
                                      <p:cBhvr>
                                        <p:cTn id="62" dur="1000" fill="hold"/>
                                        <p:tgtEl>
                                          <p:spTgt spid="32"/>
                                        </p:tgtEl>
                                        <p:attrNameLst>
                                          <p:attrName>ppt_w</p:attrName>
                                        </p:attrNameLst>
                                      </p:cBhvr>
                                      <p:tavLst>
                                        <p:tav tm="0">
                                          <p:val>
                                            <p:strVal val="#ppt_w*0.70"/>
                                          </p:val>
                                        </p:tav>
                                        <p:tav tm="100000">
                                          <p:val>
                                            <p:strVal val="#ppt_w"/>
                                          </p:val>
                                        </p:tav>
                                      </p:tavLst>
                                    </p:anim>
                                    <p:anim calcmode="lin" valueType="num">
                                      <p:cBhvr>
                                        <p:cTn id="63" dur="1000" fill="hold"/>
                                        <p:tgtEl>
                                          <p:spTgt spid="32"/>
                                        </p:tgtEl>
                                        <p:attrNameLst>
                                          <p:attrName>ppt_h</p:attrName>
                                        </p:attrNameLst>
                                      </p:cBhvr>
                                      <p:tavLst>
                                        <p:tav tm="0">
                                          <p:val>
                                            <p:strVal val="#ppt_h"/>
                                          </p:val>
                                        </p:tav>
                                        <p:tav tm="100000">
                                          <p:val>
                                            <p:strVal val="#ppt_h"/>
                                          </p:val>
                                        </p:tav>
                                      </p:tavLst>
                                    </p:anim>
                                    <p:animEffect transition="in" filter="fade">
                                      <p:cBhvr>
                                        <p:cTn id="64" dur="1000"/>
                                        <p:tgtEl>
                                          <p:spTgt spid="32"/>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4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8"/>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xit" presetSubtype="0" fill="hold" grpId="1" nodeType="clickEffect">
                                  <p:stCondLst>
                                    <p:cond delay="0"/>
                                  </p:stCondLst>
                                  <p:childTnLst>
                                    <p:set>
                                      <p:cBhvr>
                                        <p:cTn id="76" dur="1" fill="hold">
                                          <p:stCondLst>
                                            <p:cond delay="0"/>
                                          </p:stCondLst>
                                        </p:cTn>
                                        <p:tgtEl>
                                          <p:spTgt spid="47"/>
                                        </p:tgtEl>
                                        <p:attrNameLst>
                                          <p:attrName>style.visibility</p:attrName>
                                        </p:attrNameLst>
                                      </p:cBhvr>
                                      <p:to>
                                        <p:strVal val="hidden"/>
                                      </p:to>
                                    </p:set>
                                  </p:childTnLst>
                                </p:cTn>
                              </p:par>
                              <p:par>
                                <p:cTn id="77" presetID="1" presetClass="exit" presetSubtype="0" fill="hold" grpId="1" nodeType="withEffect">
                                  <p:stCondLst>
                                    <p:cond delay="0"/>
                                  </p:stCondLst>
                                  <p:childTnLst>
                                    <p:set>
                                      <p:cBhvr>
                                        <p:cTn id="78" dur="1" fill="hold">
                                          <p:stCondLst>
                                            <p:cond delay="0"/>
                                          </p:stCondLst>
                                        </p:cTn>
                                        <p:tgtEl>
                                          <p:spTgt spid="48"/>
                                        </p:tgtEl>
                                        <p:attrNameLst>
                                          <p:attrName>style.visibility</p:attrName>
                                        </p:attrNameLst>
                                      </p:cBhvr>
                                      <p:to>
                                        <p:strVal val="hidden"/>
                                      </p:to>
                                    </p:set>
                                  </p:childTnLst>
                                </p:cTn>
                              </p:par>
                              <p:par>
                                <p:cTn id="79" presetID="22" presetClass="entr" presetSubtype="8" fill="hold" grpId="0" nodeType="withEffect">
                                  <p:stCondLst>
                                    <p:cond delay="0"/>
                                  </p:stCondLst>
                                  <p:childTnLst>
                                    <p:set>
                                      <p:cBhvr>
                                        <p:cTn id="80" dur="1" fill="hold">
                                          <p:stCondLst>
                                            <p:cond delay="0"/>
                                          </p:stCondLst>
                                        </p:cTn>
                                        <p:tgtEl>
                                          <p:spTgt spid="49"/>
                                        </p:tgtEl>
                                        <p:attrNameLst>
                                          <p:attrName>style.visibility</p:attrName>
                                        </p:attrNameLst>
                                      </p:cBhvr>
                                      <p:to>
                                        <p:strVal val="visible"/>
                                      </p:to>
                                    </p:set>
                                    <p:animEffect transition="in" filter="wipe(left)">
                                      <p:cBhvr>
                                        <p:cTn id="81" dur="1000"/>
                                        <p:tgtEl>
                                          <p:spTgt spid="49"/>
                                        </p:tgtEl>
                                      </p:cBhvr>
                                    </p:animEffect>
                                  </p:childTnLst>
                                </p:cTn>
                              </p:par>
                              <p:par>
                                <p:cTn id="82" presetID="47" presetClass="entr" presetSubtype="0" fill="hold" nodeType="with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fade">
                                      <p:cBhvr>
                                        <p:cTn id="84" dur="1000"/>
                                        <p:tgtEl>
                                          <p:spTgt spid="18"/>
                                        </p:tgtEl>
                                      </p:cBhvr>
                                    </p:animEffect>
                                    <p:anim calcmode="lin" valueType="num">
                                      <p:cBhvr>
                                        <p:cTn id="85" dur="1000" fill="hold"/>
                                        <p:tgtEl>
                                          <p:spTgt spid="18"/>
                                        </p:tgtEl>
                                        <p:attrNameLst>
                                          <p:attrName>ppt_x</p:attrName>
                                        </p:attrNameLst>
                                      </p:cBhvr>
                                      <p:tavLst>
                                        <p:tav tm="0">
                                          <p:val>
                                            <p:strVal val="#ppt_x"/>
                                          </p:val>
                                        </p:tav>
                                        <p:tav tm="100000">
                                          <p:val>
                                            <p:strVal val="#ppt_x"/>
                                          </p:val>
                                        </p:tav>
                                      </p:tavLst>
                                    </p:anim>
                                    <p:anim calcmode="lin" valueType="num">
                                      <p:cBhvr>
                                        <p:cTn id="86" dur="1000" fill="hold"/>
                                        <p:tgtEl>
                                          <p:spTgt spid="18"/>
                                        </p:tgtEl>
                                        <p:attrNameLst>
                                          <p:attrName>ppt_y</p:attrName>
                                        </p:attrNameLst>
                                      </p:cBhvr>
                                      <p:tavLst>
                                        <p:tav tm="0">
                                          <p:val>
                                            <p:strVal val="#ppt_y-.1"/>
                                          </p:val>
                                        </p:tav>
                                        <p:tav tm="100000">
                                          <p:val>
                                            <p:strVal val="#ppt_y"/>
                                          </p:val>
                                        </p:tav>
                                      </p:tavLst>
                                    </p:anim>
                                  </p:childTnLst>
                                </p:cTn>
                              </p:par>
                            </p:childTnLst>
                          </p:cTn>
                        </p:par>
                        <p:par>
                          <p:cTn id="87" fill="hold">
                            <p:stCondLst>
                              <p:cond delay="1000"/>
                            </p:stCondLst>
                            <p:childTnLst>
                              <p:par>
                                <p:cTn id="88" presetID="63" presetClass="path" presetSubtype="0" accel="50000" decel="50000" fill="hold" grpId="1" nodeType="afterEffect">
                                  <p:stCondLst>
                                    <p:cond delay="0"/>
                                  </p:stCondLst>
                                  <p:childTnLst>
                                    <p:animMotion origin="layout" path="M -1.66667E-6 3.7037E-6 L 0.39453 -0.05371 " pathEditMode="relative" rAng="0" ptsTypes="AA">
                                      <p:cBhvr>
                                        <p:cTn id="89" dur="5000" fill="hold"/>
                                        <p:tgtEl>
                                          <p:spTgt spid="21"/>
                                        </p:tgtEl>
                                        <p:attrNameLst>
                                          <p:attrName>ppt_x</p:attrName>
                                          <p:attrName>ppt_y</p:attrName>
                                        </p:attrNameLst>
                                      </p:cBhvr>
                                      <p:rCtr x="19727" y="-2685"/>
                                    </p:animMotion>
                                  </p:childTnLst>
                                </p:cTn>
                              </p:par>
                              <p:par>
                                <p:cTn id="90" presetID="4" presetClass="exit" presetSubtype="16" fill="hold" grpId="1" nodeType="withEffect">
                                  <p:stCondLst>
                                    <p:cond delay="0"/>
                                  </p:stCondLst>
                                  <p:childTnLst>
                                    <p:animEffect transition="out" filter="box(in)">
                                      <p:cBhvr>
                                        <p:cTn id="91" dur="500"/>
                                        <p:tgtEl>
                                          <p:spTgt spid="22"/>
                                        </p:tgtEl>
                                      </p:cBhvr>
                                    </p:animEffect>
                                    <p:set>
                                      <p:cBhvr>
                                        <p:cTn id="92" dur="1" fill="hold">
                                          <p:stCondLst>
                                            <p:cond delay="499"/>
                                          </p:stCondLst>
                                        </p:cTn>
                                        <p:tgtEl>
                                          <p:spTgt spid="22"/>
                                        </p:tgtEl>
                                        <p:attrNameLst>
                                          <p:attrName>style.visibility</p:attrName>
                                        </p:attrNameLst>
                                      </p:cBhvr>
                                      <p:to>
                                        <p:strVal val="hidden"/>
                                      </p:to>
                                    </p:set>
                                  </p:childTnLst>
                                </p:cTn>
                              </p:par>
                            </p:childTnLst>
                          </p:cTn>
                        </p:par>
                        <p:par>
                          <p:cTn id="93" fill="hold">
                            <p:stCondLst>
                              <p:cond delay="6000"/>
                            </p:stCondLst>
                            <p:childTnLst>
                              <p:par>
                                <p:cTn id="94" presetID="2" presetClass="entr" presetSubtype="8" fill="hold" grpId="0" nodeType="afterEffect">
                                  <p:stCondLst>
                                    <p:cond delay="0"/>
                                  </p:stCondLst>
                                  <p:childTnLst>
                                    <p:set>
                                      <p:cBhvr>
                                        <p:cTn id="95" dur="1" fill="hold">
                                          <p:stCondLst>
                                            <p:cond delay="0"/>
                                          </p:stCondLst>
                                        </p:cTn>
                                        <p:tgtEl>
                                          <p:spTgt spid="39"/>
                                        </p:tgtEl>
                                        <p:attrNameLst>
                                          <p:attrName>style.visibility</p:attrName>
                                        </p:attrNameLst>
                                      </p:cBhvr>
                                      <p:to>
                                        <p:strVal val="visible"/>
                                      </p:to>
                                    </p:set>
                                    <p:anim calcmode="lin" valueType="num">
                                      <p:cBhvr additive="base">
                                        <p:cTn id="96" dur="500" fill="hold"/>
                                        <p:tgtEl>
                                          <p:spTgt spid="39"/>
                                        </p:tgtEl>
                                        <p:attrNameLst>
                                          <p:attrName>ppt_x</p:attrName>
                                        </p:attrNameLst>
                                      </p:cBhvr>
                                      <p:tavLst>
                                        <p:tav tm="0">
                                          <p:val>
                                            <p:strVal val="0-#ppt_w/2"/>
                                          </p:val>
                                        </p:tav>
                                        <p:tav tm="100000">
                                          <p:val>
                                            <p:strVal val="#ppt_x"/>
                                          </p:val>
                                        </p:tav>
                                      </p:tavLst>
                                    </p:anim>
                                    <p:anim calcmode="lin" valueType="num">
                                      <p:cBhvr additive="base">
                                        <p:cTn id="97" dur="500" fill="hold"/>
                                        <p:tgtEl>
                                          <p:spTgt spid="3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4"/>
                                            </p:cond>
                                          </p:stCondLst>
                                          <p:endCondLst>
                                            <p:cond evt="onStopAudio" delay="0">
                                              <p:tgtEl>
                                                <p:sldTgt/>
                                              </p:tgtEl>
                                            </p:cond>
                                          </p:endCondLst>
                                        </p:cTn>
                                        <p:tgtEl>
                                          <p:sndTgt r:embed="rId2" name="04.WAV"/>
                                        </p:tgtEl>
                                      </p:cMediaNode>
                                    </p:audio>
                                  </p:subTnLst>
                                </p:cTn>
                              </p:par>
                              <p:par>
                                <p:cTn id="98" presetID="47" presetClass="entr" presetSubtype="0" fill="hold" nodeType="withEffect">
                                  <p:stCondLst>
                                    <p:cond delay="0"/>
                                  </p:stCondLst>
                                  <p:childTnLst>
                                    <p:set>
                                      <p:cBhvr>
                                        <p:cTn id="99" dur="1" fill="hold">
                                          <p:stCondLst>
                                            <p:cond delay="0"/>
                                          </p:stCondLst>
                                        </p:cTn>
                                        <p:tgtEl>
                                          <p:spTgt spid="19"/>
                                        </p:tgtEl>
                                        <p:attrNameLst>
                                          <p:attrName>style.visibility</p:attrName>
                                        </p:attrNameLst>
                                      </p:cBhvr>
                                      <p:to>
                                        <p:strVal val="visible"/>
                                      </p:to>
                                    </p:set>
                                    <p:animEffect transition="in" filter="fade">
                                      <p:cBhvr>
                                        <p:cTn id="100" dur="1000"/>
                                        <p:tgtEl>
                                          <p:spTgt spid="19"/>
                                        </p:tgtEl>
                                      </p:cBhvr>
                                    </p:animEffect>
                                    <p:anim calcmode="lin" valueType="num">
                                      <p:cBhvr>
                                        <p:cTn id="101" dur="1000" fill="hold"/>
                                        <p:tgtEl>
                                          <p:spTgt spid="19"/>
                                        </p:tgtEl>
                                        <p:attrNameLst>
                                          <p:attrName>ppt_x</p:attrName>
                                        </p:attrNameLst>
                                      </p:cBhvr>
                                      <p:tavLst>
                                        <p:tav tm="0">
                                          <p:val>
                                            <p:strVal val="#ppt_x"/>
                                          </p:val>
                                        </p:tav>
                                        <p:tav tm="100000">
                                          <p:val>
                                            <p:strVal val="#ppt_x"/>
                                          </p:val>
                                        </p:tav>
                                      </p:tavLst>
                                    </p:anim>
                                    <p:anim calcmode="lin" valueType="num">
                                      <p:cBhvr>
                                        <p:cTn id="102" dur="1000" fill="hold"/>
                                        <p:tgtEl>
                                          <p:spTgt spid="19"/>
                                        </p:tgtEl>
                                        <p:attrNameLst>
                                          <p:attrName>ppt_y</p:attrName>
                                        </p:attrNameLst>
                                      </p:cBhvr>
                                      <p:tavLst>
                                        <p:tav tm="0">
                                          <p:val>
                                            <p:strVal val="#ppt_y-.1"/>
                                          </p:val>
                                        </p:tav>
                                        <p:tav tm="100000">
                                          <p:val>
                                            <p:strVal val="#ppt_y"/>
                                          </p:val>
                                        </p:tav>
                                      </p:tavLst>
                                    </p:anim>
                                  </p:childTnLst>
                                </p:cTn>
                              </p:par>
                            </p:childTnLst>
                          </p:cTn>
                        </p:par>
                        <p:par>
                          <p:cTn id="103" fill="hold">
                            <p:stCondLst>
                              <p:cond delay="7000"/>
                            </p:stCondLst>
                            <p:childTnLst>
                              <p:par>
                                <p:cTn id="104" presetID="63" presetClass="path" presetSubtype="0" accel="50000" decel="50000" fill="hold" grpId="1" nodeType="afterEffect">
                                  <p:stCondLst>
                                    <p:cond delay="0"/>
                                  </p:stCondLst>
                                  <p:childTnLst>
                                    <p:animMotion origin="layout" path="M -0.00742 -0.00324 L 0.39766 0.06852 " pathEditMode="relative" rAng="0" ptsTypes="AA">
                                      <p:cBhvr>
                                        <p:cTn id="105" dur="3000" fill="hold"/>
                                        <p:tgtEl>
                                          <p:spTgt spid="23"/>
                                        </p:tgtEl>
                                        <p:attrNameLst>
                                          <p:attrName>ppt_x</p:attrName>
                                          <p:attrName>ppt_y</p:attrName>
                                        </p:attrNameLst>
                                      </p:cBhvr>
                                      <p:rCtr x="20247" y="3588"/>
                                    </p:animMotion>
                                  </p:childTnLst>
                                </p:cTn>
                              </p:par>
                              <p:par>
                                <p:cTn id="106" presetID="63" presetClass="path" presetSubtype="0" accel="50000" decel="50000" fill="hold" grpId="1" nodeType="withEffect">
                                  <p:stCondLst>
                                    <p:cond delay="0"/>
                                  </p:stCondLst>
                                  <p:childTnLst>
                                    <p:animMotion origin="layout" path="M -0.0043 0.00741 L 0.39844 0.02917 " pathEditMode="relative" rAng="0" ptsTypes="AA">
                                      <p:cBhvr>
                                        <p:cTn id="107" dur="3000" fill="hold"/>
                                        <p:tgtEl>
                                          <p:spTgt spid="25"/>
                                        </p:tgtEl>
                                        <p:attrNameLst>
                                          <p:attrName>ppt_x</p:attrName>
                                          <p:attrName>ppt_y</p:attrName>
                                        </p:attrNameLst>
                                      </p:cBhvr>
                                      <p:rCtr x="20130" y="1088"/>
                                    </p:animMotion>
                                  </p:childTnLst>
                                </p:cTn>
                              </p:par>
                              <p:par>
                                <p:cTn id="108" presetID="4" presetClass="exit" presetSubtype="16" fill="hold" grpId="1" nodeType="withEffect">
                                  <p:stCondLst>
                                    <p:cond delay="0"/>
                                  </p:stCondLst>
                                  <p:childTnLst>
                                    <p:animEffect transition="out" filter="box(in)">
                                      <p:cBhvr>
                                        <p:cTn id="109" dur="500"/>
                                        <p:tgtEl>
                                          <p:spTgt spid="24"/>
                                        </p:tgtEl>
                                      </p:cBhvr>
                                    </p:animEffect>
                                    <p:set>
                                      <p:cBhvr>
                                        <p:cTn id="110" dur="1" fill="hold">
                                          <p:stCondLst>
                                            <p:cond delay="499"/>
                                          </p:stCondLst>
                                        </p:cTn>
                                        <p:tgtEl>
                                          <p:spTgt spid="24"/>
                                        </p:tgtEl>
                                        <p:attrNameLst>
                                          <p:attrName>style.visibility</p:attrName>
                                        </p:attrNameLst>
                                      </p:cBhvr>
                                      <p:to>
                                        <p:strVal val="hidden"/>
                                      </p:to>
                                    </p:set>
                                  </p:childTnLst>
                                </p:cTn>
                              </p:par>
                              <p:par>
                                <p:cTn id="111" presetID="4" presetClass="exit" presetSubtype="16" fill="hold" grpId="1" nodeType="withEffect">
                                  <p:stCondLst>
                                    <p:cond delay="0"/>
                                  </p:stCondLst>
                                  <p:childTnLst>
                                    <p:animEffect transition="out" filter="box(in)">
                                      <p:cBhvr>
                                        <p:cTn id="112" dur="500"/>
                                        <p:tgtEl>
                                          <p:spTgt spid="26"/>
                                        </p:tgtEl>
                                      </p:cBhvr>
                                    </p:animEffect>
                                    <p:set>
                                      <p:cBhvr>
                                        <p:cTn id="113" dur="1" fill="hold">
                                          <p:stCondLst>
                                            <p:cond delay="499"/>
                                          </p:stCondLst>
                                        </p:cTn>
                                        <p:tgtEl>
                                          <p:spTgt spid="26"/>
                                        </p:tgtEl>
                                        <p:attrNameLst>
                                          <p:attrName>style.visibility</p:attrName>
                                        </p:attrNameLst>
                                      </p:cBhvr>
                                      <p:to>
                                        <p:strVal val="hidden"/>
                                      </p:to>
                                    </p:set>
                                  </p:childTnLst>
                                </p:cTn>
                              </p:par>
                              <p:par>
                                <p:cTn id="114" presetID="4" presetClass="entr" presetSubtype="16" fill="hold" grpId="0" nodeType="withEffect">
                                  <p:stCondLst>
                                    <p:cond delay="0"/>
                                  </p:stCondLst>
                                  <p:childTnLst>
                                    <p:set>
                                      <p:cBhvr>
                                        <p:cTn id="115" dur="1" fill="hold">
                                          <p:stCondLst>
                                            <p:cond delay="0"/>
                                          </p:stCondLst>
                                        </p:cTn>
                                        <p:tgtEl>
                                          <p:spTgt spid="58"/>
                                        </p:tgtEl>
                                        <p:attrNameLst>
                                          <p:attrName>style.visibility</p:attrName>
                                        </p:attrNameLst>
                                      </p:cBhvr>
                                      <p:to>
                                        <p:strVal val="visible"/>
                                      </p:to>
                                    </p:set>
                                    <p:animEffect transition="in" filter="box(in)">
                                      <p:cBhvr>
                                        <p:cTn id="116" dur="500"/>
                                        <p:tgtEl>
                                          <p:spTgt spid="58"/>
                                        </p:tgtEl>
                                      </p:cBhvr>
                                    </p:animEffect>
                                  </p:childTnLst>
                                </p:cTn>
                              </p:par>
                              <p:par>
                                <p:cTn id="117" presetID="4" presetClass="entr" presetSubtype="16" fill="hold" grpId="0" nodeType="withEffect">
                                  <p:stCondLst>
                                    <p:cond delay="0"/>
                                  </p:stCondLst>
                                  <p:childTnLst>
                                    <p:set>
                                      <p:cBhvr>
                                        <p:cTn id="118" dur="1" fill="hold">
                                          <p:stCondLst>
                                            <p:cond delay="0"/>
                                          </p:stCondLst>
                                        </p:cTn>
                                        <p:tgtEl>
                                          <p:spTgt spid="59"/>
                                        </p:tgtEl>
                                        <p:attrNameLst>
                                          <p:attrName>style.visibility</p:attrName>
                                        </p:attrNameLst>
                                      </p:cBhvr>
                                      <p:to>
                                        <p:strVal val="visible"/>
                                      </p:to>
                                    </p:set>
                                    <p:animEffect transition="in" filter="box(in)">
                                      <p:cBhvr>
                                        <p:cTn id="119" dur="500"/>
                                        <p:tgtEl>
                                          <p:spTgt spid="59"/>
                                        </p:tgtEl>
                                      </p:cBhvr>
                                    </p:animEffect>
                                  </p:childTnLst>
                                </p:cTn>
                              </p:par>
                            </p:childTnLst>
                          </p:cTn>
                        </p:par>
                        <p:par>
                          <p:cTn id="120" fill="hold">
                            <p:stCondLst>
                              <p:cond delay="10000"/>
                            </p:stCondLst>
                            <p:childTnLst>
                              <p:par>
                                <p:cTn id="121" presetID="2" presetClass="entr" presetSubtype="8" fill="hold" grpId="0" nodeType="afterEffect">
                                  <p:stCondLst>
                                    <p:cond delay="0"/>
                                  </p:stCondLst>
                                  <p:childTnLst>
                                    <p:set>
                                      <p:cBhvr>
                                        <p:cTn id="122" dur="1" fill="hold">
                                          <p:stCondLst>
                                            <p:cond delay="0"/>
                                          </p:stCondLst>
                                        </p:cTn>
                                        <p:tgtEl>
                                          <p:spTgt spid="40"/>
                                        </p:tgtEl>
                                        <p:attrNameLst>
                                          <p:attrName>style.visibility</p:attrName>
                                        </p:attrNameLst>
                                      </p:cBhvr>
                                      <p:to>
                                        <p:strVal val="visible"/>
                                      </p:to>
                                    </p:set>
                                    <p:anim calcmode="lin" valueType="num">
                                      <p:cBhvr additive="base">
                                        <p:cTn id="123" dur="500" fill="hold"/>
                                        <p:tgtEl>
                                          <p:spTgt spid="40"/>
                                        </p:tgtEl>
                                        <p:attrNameLst>
                                          <p:attrName>ppt_x</p:attrName>
                                        </p:attrNameLst>
                                      </p:cBhvr>
                                      <p:tavLst>
                                        <p:tav tm="0">
                                          <p:val>
                                            <p:strVal val="0-#ppt_w/2"/>
                                          </p:val>
                                        </p:tav>
                                        <p:tav tm="100000">
                                          <p:val>
                                            <p:strVal val="#ppt_x"/>
                                          </p:val>
                                        </p:tav>
                                      </p:tavLst>
                                    </p:anim>
                                    <p:anim calcmode="lin" valueType="num">
                                      <p:cBhvr additive="base">
                                        <p:cTn id="124" dur="500" fill="hold"/>
                                        <p:tgtEl>
                                          <p:spTgt spid="4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21"/>
                                            </p:cond>
                                          </p:stCondLst>
                                          <p:endCondLst>
                                            <p:cond evt="onStopAudio" delay="0">
                                              <p:tgtEl>
                                                <p:sldTgt/>
                                              </p:tgtEl>
                                            </p:cond>
                                          </p:endCondLst>
                                        </p:cTn>
                                        <p:tgtEl>
                                          <p:sndTgt r:embed="rId2" name="04.WAV"/>
                                        </p:tgtEl>
                                      </p:cMediaNode>
                                    </p:audio>
                                  </p:subTnLst>
                                </p:cTn>
                              </p:par>
                              <p:par>
                                <p:cTn id="125" presetID="47" presetClass="entr" presetSubtype="0" fill="hold" nodeType="withEffect">
                                  <p:stCondLst>
                                    <p:cond delay="0"/>
                                  </p:stCondLst>
                                  <p:childTnLst>
                                    <p:set>
                                      <p:cBhvr>
                                        <p:cTn id="126" dur="1" fill="hold">
                                          <p:stCondLst>
                                            <p:cond delay="0"/>
                                          </p:stCondLst>
                                        </p:cTn>
                                        <p:tgtEl>
                                          <p:spTgt spid="20"/>
                                        </p:tgtEl>
                                        <p:attrNameLst>
                                          <p:attrName>style.visibility</p:attrName>
                                        </p:attrNameLst>
                                      </p:cBhvr>
                                      <p:to>
                                        <p:strVal val="visible"/>
                                      </p:to>
                                    </p:set>
                                    <p:animEffect transition="in" filter="fade">
                                      <p:cBhvr>
                                        <p:cTn id="127" dur="1000"/>
                                        <p:tgtEl>
                                          <p:spTgt spid="20"/>
                                        </p:tgtEl>
                                      </p:cBhvr>
                                    </p:animEffect>
                                    <p:anim calcmode="lin" valueType="num">
                                      <p:cBhvr>
                                        <p:cTn id="128" dur="1000" fill="hold"/>
                                        <p:tgtEl>
                                          <p:spTgt spid="20"/>
                                        </p:tgtEl>
                                        <p:attrNameLst>
                                          <p:attrName>ppt_x</p:attrName>
                                        </p:attrNameLst>
                                      </p:cBhvr>
                                      <p:tavLst>
                                        <p:tav tm="0">
                                          <p:val>
                                            <p:strVal val="#ppt_x"/>
                                          </p:val>
                                        </p:tav>
                                        <p:tav tm="100000">
                                          <p:val>
                                            <p:strVal val="#ppt_x"/>
                                          </p:val>
                                        </p:tav>
                                      </p:tavLst>
                                    </p:anim>
                                    <p:anim calcmode="lin" valueType="num">
                                      <p:cBhvr>
                                        <p:cTn id="129" dur="1000" fill="hold"/>
                                        <p:tgtEl>
                                          <p:spTgt spid="20"/>
                                        </p:tgtEl>
                                        <p:attrNameLst>
                                          <p:attrName>ppt_y</p:attrName>
                                        </p:attrNameLst>
                                      </p:cBhvr>
                                      <p:tavLst>
                                        <p:tav tm="0">
                                          <p:val>
                                            <p:strVal val="#ppt_y-.1"/>
                                          </p:val>
                                        </p:tav>
                                        <p:tav tm="100000">
                                          <p:val>
                                            <p:strVal val="#ppt_y"/>
                                          </p:val>
                                        </p:tav>
                                      </p:tavLst>
                                    </p:anim>
                                  </p:childTnLst>
                                </p:cTn>
                              </p:par>
                            </p:childTnLst>
                          </p:cTn>
                        </p:par>
                        <p:par>
                          <p:cTn id="130" fill="hold">
                            <p:stCondLst>
                              <p:cond delay="11000"/>
                            </p:stCondLst>
                            <p:childTnLst>
                              <p:par>
                                <p:cTn id="131" presetID="63" presetClass="path" presetSubtype="0" accel="50000" decel="50000" fill="hold" grpId="1" nodeType="afterEffect">
                                  <p:stCondLst>
                                    <p:cond delay="0"/>
                                  </p:stCondLst>
                                  <p:childTnLst>
                                    <p:animMotion origin="layout" path="M -0.01289 0.01273 L 0.39766 0.14282 " pathEditMode="relative" rAng="0" ptsTypes="AA">
                                      <p:cBhvr>
                                        <p:cTn id="132" dur="2000" fill="hold"/>
                                        <p:tgtEl>
                                          <p:spTgt spid="27"/>
                                        </p:tgtEl>
                                        <p:attrNameLst>
                                          <p:attrName>ppt_x</p:attrName>
                                          <p:attrName>ppt_y</p:attrName>
                                        </p:attrNameLst>
                                      </p:cBhvr>
                                      <p:rCtr x="20521" y="6505"/>
                                    </p:animMotion>
                                  </p:childTnLst>
                                </p:cTn>
                              </p:par>
                              <p:par>
                                <p:cTn id="133" presetID="63" presetClass="path" presetSubtype="0" accel="50000" decel="50000" fill="hold" grpId="1" nodeType="withEffect">
                                  <p:stCondLst>
                                    <p:cond delay="0"/>
                                  </p:stCondLst>
                                  <p:childTnLst>
                                    <p:animMotion origin="layout" path="M -0.0108 0.00648 L 0.3987 0.09954 " pathEditMode="relative" rAng="0" ptsTypes="AA">
                                      <p:cBhvr>
                                        <p:cTn id="134" dur="2000" fill="hold"/>
                                        <p:tgtEl>
                                          <p:spTgt spid="29"/>
                                        </p:tgtEl>
                                        <p:attrNameLst>
                                          <p:attrName>ppt_x</p:attrName>
                                          <p:attrName>ppt_y</p:attrName>
                                        </p:attrNameLst>
                                      </p:cBhvr>
                                      <p:rCtr x="20469" y="4653"/>
                                    </p:animMotion>
                                  </p:childTnLst>
                                </p:cTn>
                              </p:par>
                              <p:par>
                                <p:cTn id="135" presetID="63" presetClass="path" presetSubtype="0" accel="50000" decel="50000" fill="hold" grpId="1" nodeType="withEffect">
                                  <p:stCondLst>
                                    <p:cond delay="0"/>
                                  </p:stCondLst>
                                  <p:childTnLst>
                                    <p:animMotion origin="layout" path="M -0.01081 -0.00556 L 0.39948 0.05949 " pathEditMode="relative" rAng="0" ptsTypes="AA">
                                      <p:cBhvr>
                                        <p:cTn id="136" dur="2000" fill="hold"/>
                                        <p:tgtEl>
                                          <p:spTgt spid="31"/>
                                        </p:tgtEl>
                                        <p:attrNameLst>
                                          <p:attrName>ppt_x</p:attrName>
                                          <p:attrName>ppt_y</p:attrName>
                                        </p:attrNameLst>
                                      </p:cBhvr>
                                      <p:rCtr x="20508" y="3241"/>
                                    </p:animMotion>
                                  </p:childTnLst>
                                </p:cTn>
                              </p:par>
                              <p:par>
                                <p:cTn id="137" presetID="4" presetClass="exit" presetSubtype="16" fill="hold" grpId="1" nodeType="withEffect">
                                  <p:stCondLst>
                                    <p:cond delay="0"/>
                                  </p:stCondLst>
                                  <p:childTnLst>
                                    <p:animEffect transition="out" filter="box(in)">
                                      <p:cBhvr>
                                        <p:cTn id="138" dur="500"/>
                                        <p:tgtEl>
                                          <p:spTgt spid="32"/>
                                        </p:tgtEl>
                                      </p:cBhvr>
                                    </p:animEffect>
                                    <p:set>
                                      <p:cBhvr>
                                        <p:cTn id="139" dur="1" fill="hold">
                                          <p:stCondLst>
                                            <p:cond delay="499"/>
                                          </p:stCondLst>
                                        </p:cTn>
                                        <p:tgtEl>
                                          <p:spTgt spid="32"/>
                                        </p:tgtEl>
                                        <p:attrNameLst>
                                          <p:attrName>style.visibility</p:attrName>
                                        </p:attrNameLst>
                                      </p:cBhvr>
                                      <p:to>
                                        <p:strVal val="hidden"/>
                                      </p:to>
                                    </p:set>
                                  </p:childTnLst>
                                </p:cTn>
                              </p:par>
                              <p:par>
                                <p:cTn id="140" presetID="4" presetClass="exit" presetSubtype="16" fill="hold" grpId="1" nodeType="withEffect">
                                  <p:stCondLst>
                                    <p:cond delay="0"/>
                                  </p:stCondLst>
                                  <p:childTnLst>
                                    <p:animEffect transition="out" filter="box(in)">
                                      <p:cBhvr>
                                        <p:cTn id="141" dur="500"/>
                                        <p:tgtEl>
                                          <p:spTgt spid="30"/>
                                        </p:tgtEl>
                                      </p:cBhvr>
                                    </p:animEffect>
                                    <p:set>
                                      <p:cBhvr>
                                        <p:cTn id="142" dur="1" fill="hold">
                                          <p:stCondLst>
                                            <p:cond delay="499"/>
                                          </p:stCondLst>
                                        </p:cTn>
                                        <p:tgtEl>
                                          <p:spTgt spid="30"/>
                                        </p:tgtEl>
                                        <p:attrNameLst>
                                          <p:attrName>style.visibility</p:attrName>
                                        </p:attrNameLst>
                                      </p:cBhvr>
                                      <p:to>
                                        <p:strVal val="hidden"/>
                                      </p:to>
                                    </p:set>
                                  </p:childTnLst>
                                </p:cTn>
                              </p:par>
                              <p:par>
                                <p:cTn id="143" presetID="4" presetClass="exit" presetSubtype="16" fill="hold" grpId="1" nodeType="withEffect">
                                  <p:stCondLst>
                                    <p:cond delay="0"/>
                                  </p:stCondLst>
                                  <p:childTnLst>
                                    <p:animEffect transition="out" filter="box(in)">
                                      <p:cBhvr>
                                        <p:cTn id="144" dur="500"/>
                                        <p:tgtEl>
                                          <p:spTgt spid="28"/>
                                        </p:tgtEl>
                                      </p:cBhvr>
                                    </p:animEffect>
                                    <p:set>
                                      <p:cBhvr>
                                        <p:cTn id="145" dur="1" fill="hold">
                                          <p:stCondLst>
                                            <p:cond delay="499"/>
                                          </p:stCondLst>
                                        </p:cTn>
                                        <p:tgtEl>
                                          <p:spTgt spid="28"/>
                                        </p:tgtEl>
                                        <p:attrNameLst>
                                          <p:attrName>style.visibility</p:attrName>
                                        </p:attrNameLst>
                                      </p:cBhvr>
                                      <p:to>
                                        <p:strVal val="hidden"/>
                                      </p:to>
                                    </p:set>
                                  </p:childTnLst>
                                </p:cTn>
                              </p:par>
                              <p:par>
                                <p:cTn id="146" presetID="4" presetClass="entr" presetSubtype="16" fill="hold" grpId="0" nodeType="withEffect">
                                  <p:stCondLst>
                                    <p:cond delay="0"/>
                                  </p:stCondLst>
                                  <p:childTnLst>
                                    <p:set>
                                      <p:cBhvr>
                                        <p:cTn id="147" dur="1" fill="hold">
                                          <p:stCondLst>
                                            <p:cond delay="0"/>
                                          </p:stCondLst>
                                        </p:cTn>
                                        <p:tgtEl>
                                          <p:spTgt spid="45"/>
                                        </p:tgtEl>
                                        <p:attrNameLst>
                                          <p:attrName>style.visibility</p:attrName>
                                        </p:attrNameLst>
                                      </p:cBhvr>
                                      <p:to>
                                        <p:strVal val="visible"/>
                                      </p:to>
                                    </p:set>
                                    <p:animEffect transition="in" filter="box(in)">
                                      <p:cBhvr>
                                        <p:cTn id="148" dur="500"/>
                                        <p:tgtEl>
                                          <p:spTgt spid="45"/>
                                        </p:tgtEl>
                                      </p:cBhvr>
                                    </p:animEffect>
                                  </p:childTnLst>
                                </p:cTn>
                              </p:par>
                              <p:par>
                                <p:cTn id="149" presetID="4" presetClass="entr" presetSubtype="16" fill="hold" grpId="0" nodeType="withEffect">
                                  <p:stCondLst>
                                    <p:cond delay="0"/>
                                  </p:stCondLst>
                                  <p:childTnLst>
                                    <p:set>
                                      <p:cBhvr>
                                        <p:cTn id="150" dur="1" fill="hold">
                                          <p:stCondLst>
                                            <p:cond delay="0"/>
                                          </p:stCondLst>
                                        </p:cTn>
                                        <p:tgtEl>
                                          <p:spTgt spid="44"/>
                                        </p:tgtEl>
                                        <p:attrNameLst>
                                          <p:attrName>style.visibility</p:attrName>
                                        </p:attrNameLst>
                                      </p:cBhvr>
                                      <p:to>
                                        <p:strVal val="visible"/>
                                      </p:to>
                                    </p:set>
                                    <p:animEffect transition="in" filter="box(in)">
                                      <p:cBhvr>
                                        <p:cTn id="151" dur="500"/>
                                        <p:tgtEl>
                                          <p:spTgt spid="44"/>
                                        </p:tgtEl>
                                      </p:cBhvr>
                                    </p:animEffect>
                                  </p:childTnLst>
                                </p:cTn>
                              </p:par>
                            </p:childTnLst>
                          </p:cTn>
                        </p:par>
                        <p:par>
                          <p:cTn id="152" fill="hold">
                            <p:stCondLst>
                              <p:cond delay="13000"/>
                            </p:stCondLst>
                            <p:childTnLst>
                              <p:par>
                                <p:cTn id="153" presetID="2" presetClass="entr" presetSubtype="8" fill="hold" grpId="0" nodeType="afterEffect">
                                  <p:stCondLst>
                                    <p:cond delay="0"/>
                                  </p:stCondLst>
                                  <p:childTnLst>
                                    <p:set>
                                      <p:cBhvr>
                                        <p:cTn id="154" dur="1" fill="hold">
                                          <p:stCondLst>
                                            <p:cond delay="0"/>
                                          </p:stCondLst>
                                        </p:cTn>
                                        <p:tgtEl>
                                          <p:spTgt spid="41"/>
                                        </p:tgtEl>
                                        <p:attrNameLst>
                                          <p:attrName>style.visibility</p:attrName>
                                        </p:attrNameLst>
                                      </p:cBhvr>
                                      <p:to>
                                        <p:strVal val="visible"/>
                                      </p:to>
                                    </p:set>
                                    <p:anim calcmode="lin" valueType="num">
                                      <p:cBhvr additive="base">
                                        <p:cTn id="155" dur="500" fill="hold"/>
                                        <p:tgtEl>
                                          <p:spTgt spid="41"/>
                                        </p:tgtEl>
                                        <p:attrNameLst>
                                          <p:attrName>ppt_x</p:attrName>
                                        </p:attrNameLst>
                                      </p:cBhvr>
                                      <p:tavLst>
                                        <p:tav tm="0">
                                          <p:val>
                                            <p:strVal val="0-#ppt_w/2"/>
                                          </p:val>
                                        </p:tav>
                                        <p:tav tm="100000">
                                          <p:val>
                                            <p:strVal val="#ppt_x"/>
                                          </p:val>
                                        </p:tav>
                                      </p:tavLst>
                                    </p:anim>
                                    <p:anim calcmode="lin" valueType="num">
                                      <p:cBhvr additive="base">
                                        <p:cTn id="156" dur="500" fill="hold"/>
                                        <p:tgtEl>
                                          <p:spTgt spid="4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3"/>
                                            </p:cond>
                                          </p:stCondLst>
                                          <p:endCondLst>
                                            <p:cond evt="onStopAudio" delay="0">
                                              <p:tgtEl>
                                                <p:sldTgt/>
                                              </p:tgtEl>
                                            </p:cond>
                                          </p:endCondLst>
                                        </p:cTn>
                                        <p:tgtEl>
                                          <p:sndTgt r:embed="rId2" name="04.WAV"/>
                                        </p:tgtEl>
                                      </p:cMediaNode>
                                    </p:audio>
                                  </p:subTnLst>
                                </p:cTn>
                              </p:par>
                            </p:childTnLst>
                          </p:cTn>
                        </p:par>
                      </p:childTnLst>
                    </p:cTn>
                  </p:par>
                  <p:par>
                    <p:cTn id="157" fill="hold">
                      <p:stCondLst>
                        <p:cond delay="indefinite"/>
                      </p:stCondLst>
                      <p:childTnLst>
                        <p:par>
                          <p:cTn id="158" fill="hold">
                            <p:stCondLst>
                              <p:cond delay="0"/>
                            </p:stCondLst>
                            <p:childTnLst>
                              <p:par>
                                <p:cTn id="159" presetID="16" presetClass="entr" presetSubtype="21" fill="hold" grpId="0" nodeType="clickEffect">
                                  <p:stCondLst>
                                    <p:cond delay="0"/>
                                  </p:stCondLst>
                                  <p:childTnLst>
                                    <p:set>
                                      <p:cBhvr>
                                        <p:cTn id="160" dur="1" fill="hold">
                                          <p:stCondLst>
                                            <p:cond delay="0"/>
                                          </p:stCondLst>
                                        </p:cTn>
                                        <p:tgtEl>
                                          <p:spTgt spid="50"/>
                                        </p:tgtEl>
                                        <p:attrNameLst>
                                          <p:attrName>style.visibility</p:attrName>
                                        </p:attrNameLst>
                                      </p:cBhvr>
                                      <p:to>
                                        <p:strVal val="visible"/>
                                      </p:to>
                                    </p:set>
                                    <p:animEffect transition="in" filter="barn(inVertical)">
                                      <p:cBhvr>
                                        <p:cTn id="161" dur="500"/>
                                        <p:tgtEl>
                                          <p:spTgt spid="50"/>
                                        </p:tgtEl>
                                      </p:cBhvr>
                                    </p:animEffect>
                                  </p:childTnLst>
                                </p:cTn>
                              </p:par>
                            </p:childTnLst>
                          </p:cTn>
                        </p:par>
                      </p:childTnLst>
                    </p:cTn>
                  </p:par>
                  <p:par>
                    <p:cTn id="162" fill="hold">
                      <p:stCondLst>
                        <p:cond delay="indefinite"/>
                      </p:stCondLst>
                      <p:childTnLst>
                        <p:par>
                          <p:cTn id="163" fill="hold">
                            <p:stCondLst>
                              <p:cond delay="0"/>
                            </p:stCondLst>
                            <p:childTnLst>
                              <p:par>
                                <p:cTn id="164" presetID="4" presetClass="entr" presetSubtype="16" fill="hold" grpId="0" nodeType="clickEffect">
                                  <p:stCondLst>
                                    <p:cond delay="0"/>
                                  </p:stCondLst>
                                  <p:childTnLst>
                                    <p:set>
                                      <p:cBhvr>
                                        <p:cTn id="165" dur="1" fill="hold">
                                          <p:stCondLst>
                                            <p:cond delay="0"/>
                                          </p:stCondLst>
                                        </p:cTn>
                                        <p:tgtEl>
                                          <p:spTgt spid="54"/>
                                        </p:tgtEl>
                                        <p:attrNameLst>
                                          <p:attrName>style.visibility</p:attrName>
                                        </p:attrNameLst>
                                      </p:cBhvr>
                                      <p:to>
                                        <p:strVal val="visible"/>
                                      </p:to>
                                    </p:set>
                                    <p:animEffect transition="in" filter="box(in)">
                                      <p:cBhvr>
                                        <p:cTn id="166" dur="500"/>
                                        <p:tgtEl>
                                          <p:spTgt spid="54"/>
                                        </p:tgtEl>
                                      </p:cBhvr>
                                    </p:animEffect>
                                  </p:childTnLst>
                                </p:cTn>
                              </p:par>
                            </p:childTnLst>
                          </p:cTn>
                        </p:par>
                      </p:childTnLst>
                    </p:cTn>
                  </p:par>
                  <p:par>
                    <p:cTn id="167" fill="hold">
                      <p:stCondLst>
                        <p:cond delay="indefinite"/>
                      </p:stCondLst>
                      <p:childTnLst>
                        <p:par>
                          <p:cTn id="168" fill="hold">
                            <p:stCondLst>
                              <p:cond delay="0"/>
                            </p:stCondLst>
                            <p:childTnLst>
                              <p:par>
                                <p:cTn id="169" presetID="16" presetClass="entr" presetSubtype="21" fill="hold" grpId="0" nodeType="clickEffect">
                                  <p:stCondLst>
                                    <p:cond delay="0"/>
                                  </p:stCondLst>
                                  <p:childTnLst>
                                    <p:set>
                                      <p:cBhvr>
                                        <p:cTn id="170" dur="1" fill="hold">
                                          <p:stCondLst>
                                            <p:cond delay="0"/>
                                          </p:stCondLst>
                                        </p:cTn>
                                        <p:tgtEl>
                                          <p:spTgt spid="2"/>
                                        </p:tgtEl>
                                        <p:attrNameLst>
                                          <p:attrName>style.visibility</p:attrName>
                                        </p:attrNameLst>
                                      </p:cBhvr>
                                      <p:to>
                                        <p:strVal val="visible"/>
                                      </p:to>
                                    </p:set>
                                    <p:animEffect transition="in" filter="barn(inVertical)">
                                      <p:cBhvr>
                                        <p:cTn id="171" dur="500"/>
                                        <p:tgtEl>
                                          <p:spTgt spid="2"/>
                                        </p:tgtEl>
                                      </p:cBhvr>
                                    </p:animEffect>
                                  </p:childTnLst>
                                </p:cTn>
                              </p:par>
                            </p:childTnLst>
                          </p:cTn>
                        </p:par>
                      </p:childTnLst>
                    </p:cTn>
                  </p:par>
                  <p:par>
                    <p:cTn id="172" fill="hold">
                      <p:stCondLst>
                        <p:cond delay="indefinite"/>
                      </p:stCondLst>
                      <p:childTnLst>
                        <p:par>
                          <p:cTn id="173" fill="hold">
                            <p:stCondLst>
                              <p:cond delay="0"/>
                            </p:stCondLst>
                            <p:childTnLst>
                              <p:par>
                                <p:cTn id="174" presetID="4" presetClass="entr" presetSubtype="16" fill="hold" grpId="0" nodeType="clickEffect">
                                  <p:stCondLst>
                                    <p:cond delay="0"/>
                                  </p:stCondLst>
                                  <p:childTnLst>
                                    <p:set>
                                      <p:cBhvr>
                                        <p:cTn id="175" dur="1" fill="hold">
                                          <p:stCondLst>
                                            <p:cond delay="0"/>
                                          </p:stCondLst>
                                        </p:cTn>
                                        <p:tgtEl>
                                          <p:spTgt spid="56"/>
                                        </p:tgtEl>
                                        <p:attrNameLst>
                                          <p:attrName>style.visibility</p:attrName>
                                        </p:attrNameLst>
                                      </p:cBhvr>
                                      <p:to>
                                        <p:strVal val="visible"/>
                                      </p:to>
                                    </p:set>
                                    <p:animEffect transition="in" filter="box(in)">
                                      <p:cBhvr>
                                        <p:cTn id="176" dur="500"/>
                                        <p:tgtEl>
                                          <p:spTgt spid="56"/>
                                        </p:tgtEl>
                                      </p:cBhvr>
                                    </p:animEffect>
                                  </p:childTnLst>
                                </p:cTn>
                              </p:par>
                            </p:childTnLst>
                          </p:cTn>
                        </p:par>
                      </p:childTnLst>
                    </p:cTn>
                  </p:par>
                  <p:par>
                    <p:cTn id="177" fill="hold">
                      <p:stCondLst>
                        <p:cond delay="indefinite"/>
                      </p:stCondLst>
                      <p:childTnLst>
                        <p:par>
                          <p:cTn id="178" fill="hold">
                            <p:stCondLst>
                              <p:cond delay="0"/>
                            </p:stCondLst>
                            <p:childTnLst>
                              <p:par>
                                <p:cTn id="179" presetID="4" presetClass="entr" presetSubtype="16" fill="hold" grpId="0" nodeType="clickEffect">
                                  <p:stCondLst>
                                    <p:cond delay="0"/>
                                  </p:stCondLst>
                                  <p:childTnLst>
                                    <p:set>
                                      <p:cBhvr>
                                        <p:cTn id="180" dur="1" fill="hold">
                                          <p:stCondLst>
                                            <p:cond delay="0"/>
                                          </p:stCondLst>
                                        </p:cTn>
                                        <p:tgtEl>
                                          <p:spTgt spid="57"/>
                                        </p:tgtEl>
                                        <p:attrNameLst>
                                          <p:attrName>style.visibility</p:attrName>
                                        </p:attrNameLst>
                                      </p:cBhvr>
                                      <p:to>
                                        <p:strVal val="visible"/>
                                      </p:to>
                                    </p:set>
                                    <p:animEffect transition="in" filter="box(in)">
                                      <p:cBhvr>
                                        <p:cTn id="181"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1" grpId="1" animBg="1"/>
      <p:bldP spid="22" grpId="0"/>
      <p:bldP spid="22" grpId="1"/>
      <p:bldP spid="23" grpId="0" animBg="1"/>
      <p:bldP spid="23" grpId="1" animBg="1"/>
      <p:bldP spid="24" grpId="0"/>
      <p:bldP spid="24" grpId="1"/>
      <p:bldP spid="25" grpId="0" animBg="1"/>
      <p:bldP spid="25" grpId="1" animBg="1"/>
      <p:bldP spid="26" grpId="0"/>
      <p:bldP spid="26" grpId="1"/>
      <p:bldP spid="27" grpId="0" animBg="1"/>
      <p:bldP spid="27" grpId="1" animBg="1"/>
      <p:bldP spid="28" grpId="0"/>
      <p:bldP spid="28" grpId="1"/>
      <p:bldP spid="29" grpId="0" animBg="1"/>
      <p:bldP spid="29" grpId="1" animBg="1"/>
      <p:bldP spid="30" grpId="0"/>
      <p:bldP spid="30" grpId="1"/>
      <p:bldP spid="31" grpId="0" animBg="1"/>
      <p:bldP spid="31" grpId="1" animBg="1"/>
      <p:bldP spid="32" grpId="0"/>
      <p:bldP spid="32" grpId="1"/>
      <p:bldP spid="39" grpId="0"/>
      <p:bldP spid="40" grpId="0"/>
      <p:bldP spid="41" grpId="0"/>
      <p:bldP spid="44" grpId="0" animBg="1"/>
      <p:bldP spid="45" grpId="0" animBg="1"/>
      <p:bldP spid="47" grpId="0"/>
      <p:bldP spid="47" grpId="1"/>
      <p:bldP spid="48" grpId="0"/>
      <p:bldP spid="48" grpId="1"/>
      <p:bldP spid="49" grpId="0"/>
      <p:bldP spid="50" grpId="0"/>
      <p:bldP spid="2" grpId="0"/>
      <p:bldP spid="54" grpId="0"/>
      <p:bldP spid="56" grpId="0"/>
      <p:bldP spid="57" grpId="0"/>
      <p:bldP spid="58" grpId="0" animBg="1"/>
      <p:bldP spid="5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967409" y="102705"/>
            <a:ext cx="10601738" cy="584775"/>
          </a:xfrm>
          <a:prstGeom prst="rect">
            <a:avLst/>
          </a:prstGeom>
          <a:solidFill>
            <a:schemeClr val="accent1">
              <a:lumMod val="60000"/>
              <a:lumOff val="40000"/>
            </a:schemeClr>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a:latin typeface="Times New Roman" panose="02020603050405020304" pitchFamily="18" charset="0"/>
                <a:cs typeface="Times New Roman" panose="02020603050405020304" pitchFamily="18" charset="0"/>
              </a:rPr>
              <a:t>I. </a:t>
            </a:r>
            <a:r>
              <a:rPr lang="en-US" altLang="en-US" sz="3200" b="1" dirty="0" err="1">
                <a:latin typeface="Times New Roman" panose="02020603050405020304" pitchFamily="18" charset="0"/>
                <a:cs typeface="Times New Roman" panose="02020603050405020304" pitchFamily="18" charset="0"/>
              </a:rPr>
              <a:t>Dự</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đoán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sự</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phụ</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thuộc</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của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điện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trở</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vào</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tiết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diện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dây</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dẫn</a:t>
            </a:r>
            <a:r>
              <a:rPr lang="en-US" altLang="en-US" sz="3200" b="1" dirty="0">
                <a:latin typeface="Times New Roman" panose="02020603050405020304" pitchFamily="18" charset="0"/>
                <a:cs typeface="Times New Roman" panose="02020603050405020304" pitchFamily="18" charset="0"/>
              </a:rPr>
              <a:t>:</a:t>
            </a:r>
          </a:p>
        </p:txBody>
      </p:sp>
      <p:pic>
        <p:nvPicPr>
          <p:cNvPr id="18"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41336" y="1103359"/>
            <a:ext cx="3962400" cy="133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41336" y="2538488"/>
            <a:ext cx="4040187" cy="133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41336" y="4122784"/>
            <a:ext cx="3962400" cy="133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18"/>
          <p:cNvSpPr>
            <a:spLocks noChangeArrowheads="1"/>
          </p:cNvSpPr>
          <p:nvPr/>
        </p:nvSpPr>
        <p:spPr bwMode="auto">
          <a:xfrm>
            <a:off x="7147029" y="2229090"/>
            <a:ext cx="1828800" cy="152400"/>
          </a:xfrm>
          <a:prstGeom prst="rect">
            <a:avLst/>
          </a:prstGeom>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22" name="Text Box 19"/>
          <p:cNvSpPr txBox="1">
            <a:spLocks noChangeArrowheads="1"/>
          </p:cNvSpPr>
          <p:nvPr/>
        </p:nvSpPr>
        <p:spPr bwMode="auto">
          <a:xfrm>
            <a:off x="4288736" y="24463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23" name="Rectangle 20"/>
          <p:cNvSpPr>
            <a:spLocks noChangeArrowheads="1"/>
          </p:cNvSpPr>
          <p:nvPr/>
        </p:nvSpPr>
        <p:spPr bwMode="auto">
          <a:xfrm>
            <a:off x="7155141" y="3559712"/>
            <a:ext cx="1828800" cy="152400"/>
          </a:xfrm>
          <a:prstGeom prst="rect">
            <a:avLst/>
          </a:prstGeom>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24" name="Text Box 21"/>
          <p:cNvSpPr txBox="1">
            <a:spLocks noChangeArrowheads="1"/>
          </p:cNvSpPr>
          <p:nvPr/>
        </p:nvSpPr>
        <p:spPr bwMode="auto">
          <a:xfrm>
            <a:off x="4288736" y="29035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25" name="Rectangle 22"/>
          <p:cNvSpPr>
            <a:spLocks noChangeArrowheads="1"/>
          </p:cNvSpPr>
          <p:nvPr/>
        </p:nvSpPr>
        <p:spPr bwMode="auto">
          <a:xfrm>
            <a:off x="7162111" y="3711293"/>
            <a:ext cx="1828800" cy="152400"/>
          </a:xfrm>
          <a:prstGeom prst="rect">
            <a:avLst/>
          </a:prstGeom>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26" name="Text Box 23"/>
          <p:cNvSpPr txBox="1">
            <a:spLocks noChangeArrowheads="1"/>
          </p:cNvSpPr>
          <p:nvPr/>
        </p:nvSpPr>
        <p:spPr bwMode="auto">
          <a:xfrm>
            <a:off x="4279211" y="34369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27" name="Rectangle 24"/>
          <p:cNvSpPr>
            <a:spLocks noChangeArrowheads="1"/>
          </p:cNvSpPr>
          <p:nvPr/>
        </p:nvSpPr>
        <p:spPr bwMode="auto">
          <a:xfrm>
            <a:off x="7155141" y="5052582"/>
            <a:ext cx="1828800" cy="152400"/>
          </a:xfrm>
          <a:prstGeom prst="rect">
            <a:avLst/>
          </a:prstGeom>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28" name="Text Box 25"/>
          <p:cNvSpPr txBox="1">
            <a:spLocks noChangeArrowheads="1"/>
          </p:cNvSpPr>
          <p:nvPr/>
        </p:nvSpPr>
        <p:spPr bwMode="auto">
          <a:xfrm>
            <a:off x="4288736" y="38941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29" name="Rectangle 26"/>
          <p:cNvSpPr>
            <a:spLocks noChangeArrowheads="1"/>
          </p:cNvSpPr>
          <p:nvPr/>
        </p:nvSpPr>
        <p:spPr bwMode="auto">
          <a:xfrm>
            <a:off x="7155141" y="5204982"/>
            <a:ext cx="1828800" cy="152400"/>
          </a:xfrm>
          <a:prstGeom prst="rect">
            <a:avLst/>
          </a:prstGeom>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30" name="Text Box 27"/>
          <p:cNvSpPr txBox="1">
            <a:spLocks noChangeArrowheads="1"/>
          </p:cNvSpPr>
          <p:nvPr/>
        </p:nvSpPr>
        <p:spPr bwMode="auto">
          <a:xfrm>
            <a:off x="4288736" y="44275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31" name="Rectangle 28"/>
          <p:cNvSpPr>
            <a:spLocks noChangeArrowheads="1"/>
          </p:cNvSpPr>
          <p:nvPr/>
        </p:nvSpPr>
        <p:spPr bwMode="auto">
          <a:xfrm>
            <a:off x="7160281" y="5364557"/>
            <a:ext cx="1828800" cy="152400"/>
          </a:xfrm>
          <a:prstGeom prst="rect">
            <a:avLst/>
          </a:prstGeom>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32" name="Text Box 29"/>
          <p:cNvSpPr txBox="1">
            <a:spLocks noChangeArrowheads="1"/>
          </p:cNvSpPr>
          <p:nvPr/>
        </p:nvSpPr>
        <p:spPr bwMode="auto">
          <a:xfrm>
            <a:off x="4279211" y="488478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000" b="1">
                <a:solidFill>
                  <a:srgbClr val="FFFFFF"/>
                </a:solidFill>
                <a:latin typeface="Times New Roman" panose="02020603050405020304" pitchFamily="18" charset="0"/>
                <a:cs typeface="Times New Roman" panose="02020603050405020304" pitchFamily="18" charset="0"/>
              </a:rPr>
              <a:t>R</a:t>
            </a:r>
          </a:p>
        </p:txBody>
      </p:sp>
      <p:sp>
        <p:nvSpPr>
          <p:cNvPr id="39" name="Text Box 36"/>
          <p:cNvSpPr txBox="1">
            <a:spLocks noChangeArrowheads="1"/>
          </p:cNvSpPr>
          <p:nvPr/>
        </p:nvSpPr>
        <p:spPr bwMode="auto">
          <a:xfrm>
            <a:off x="9775136" y="1760584"/>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solidFill>
                  <a:srgbClr val="0000FF"/>
                </a:solidFill>
                <a:latin typeface="Arial" panose="020B0604020202020204" pitchFamily="34" charset="0"/>
              </a:rPr>
              <a:t>h.a</a:t>
            </a:r>
          </a:p>
        </p:txBody>
      </p:sp>
      <p:sp>
        <p:nvSpPr>
          <p:cNvPr id="40" name="Text Box 37"/>
          <p:cNvSpPr txBox="1">
            <a:spLocks noChangeArrowheads="1"/>
          </p:cNvSpPr>
          <p:nvPr/>
        </p:nvSpPr>
        <p:spPr bwMode="auto">
          <a:xfrm>
            <a:off x="9851336" y="2979784"/>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solidFill>
                  <a:srgbClr val="0000FF"/>
                </a:solidFill>
                <a:latin typeface="Arial" panose="020B0604020202020204" pitchFamily="34" charset="0"/>
              </a:rPr>
              <a:t>h.b</a:t>
            </a:r>
          </a:p>
        </p:txBody>
      </p:sp>
      <p:sp>
        <p:nvSpPr>
          <p:cNvPr id="41" name="Text Box 38"/>
          <p:cNvSpPr txBox="1">
            <a:spLocks noChangeArrowheads="1"/>
          </p:cNvSpPr>
          <p:nvPr/>
        </p:nvSpPr>
        <p:spPr bwMode="auto">
          <a:xfrm>
            <a:off x="9886261" y="4579984"/>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solidFill>
                  <a:srgbClr val="0000FF"/>
                </a:solidFill>
                <a:latin typeface="Arial" panose="020B0604020202020204" pitchFamily="34" charset="0"/>
              </a:rPr>
              <a:t>h.c</a:t>
            </a:r>
          </a:p>
        </p:txBody>
      </p:sp>
      <p:sp>
        <p:nvSpPr>
          <p:cNvPr id="44" name="Line 42"/>
          <p:cNvSpPr>
            <a:spLocks noChangeShapeType="1"/>
          </p:cNvSpPr>
          <p:nvPr/>
        </p:nvSpPr>
        <p:spPr bwMode="auto">
          <a:xfrm>
            <a:off x="8990911" y="5037184"/>
            <a:ext cx="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5" name="Line 43"/>
          <p:cNvSpPr>
            <a:spLocks noChangeShapeType="1"/>
          </p:cNvSpPr>
          <p:nvPr/>
        </p:nvSpPr>
        <p:spPr bwMode="auto">
          <a:xfrm>
            <a:off x="7162111" y="5037184"/>
            <a:ext cx="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6" name="TextBox 1"/>
          <p:cNvSpPr txBox="1">
            <a:spLocks noChangeArrowheads="1"/>
          </p:cNvSpPr>
          <p:nvPr/>
        </p:nvSpPr>
        <p:spPr bwMode="auto">
          <a:xfrm>
            <a:off x="3450537" y="1771697"/>
            <a:ext cx="18335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endParaRPr lang="vi-VN"/>
          </a:p>
        </p:txBody>
      </p:sp>
      <p:sp>
        <p:nvSpPr>
          <p:cNvPr id="49" name="Text Box 14"/>
          <p:cNvSpPr txBox="1">
            <a:spLocks noChangeArrowheads="1"/>
          </p:cNvSpPr>
          <p:nvPr/>
        </p:nvSpPr>
        <p:spPr bwMode="auto">
          <a:xfrm>
            <a:off x="6268278" y="5743411"/>
            <a:ext cx="27075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err="1" smtClean="0">
                <a:solidFill>
                  <a:srgbClr val="0000FF"/>
                </a:solidFill>
                <a:latin typeface="Arial" panose="020B0604020202020204" pitchFamily="34" charset="0"/>
              </a:rPr>
              <a:t>hình</a:t>
            </a:r>
            <a:r>
              <a:rPr lang="en-US" altLang="en-US" sz="2400" b="1" dirty="0" smtClean="0">
                <a:solidFill>
                  <a:srgbClr val="0000FF"/>
                </a:solidFill>
                <a:latin typeface="Arial" panose="020B0604020202020204" pitchFamily="34" charset="0"/>
              </a:rPr>
              <a:t> 8.2</a:t>
            </a:r>
            <a:endParaRPr lang="en-US" altLang="en-US" sz="2400" dirty="0">
              <a:solidFill>
                <a:srgbClr val="0000FF"/>
              </a:solidFill>
              <a:latin typeface="Arial" panose="020B0604020202020204" pitchFamily="34" charset="0"/>
            </a:endParaRPr>
          </a:p>
        </p:txBody>
      </p:sp>
      <p:sp>
        <p:nvSpPr>
          <p:cNvPr id="54" name="Text Box 31"/>
          <p:cNvSpPr txBox="1">
            <a:spLocks noChangeArrowheads="1"/>
          </p:cNvSpPr>
          <p:nvPr/>
        </p:nvSpPr>
        <p:spPr bwMode="auto">
          <a:xfrm>
            <a:off x="6877951" y="1571214"/>
            <a:ext cx="1536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smtClean="0">
                <a:solidFill>
                  <a:srgbClr val="FF0000"/>
                </a:solidFill>
                <a:latin typeface="Arial" panose="020B0604020202020204" pitchFamily="34" charset="0"/>
              </a:rPr>
              <a:t>R</a:t>
            </a:r>
            <a:r>
              <a:rPr lang="en-US" altLang="en-US" sz="2400" b="1" baseline="-25000" dirty="0" smtClean="0">
                <a:solidFill>
                  <a:srgbClr val="FF0000"/>
                </a:solidFill>
                <a:latin typeface="Arial" panose="020B0604020202020204" pitchFamily="34" charset="0"/>
              </a:rPr>
              <a:t>a </a:t>
            </a:r>
            <a:r>
              <a:rPr lang="en-US" altLang="en-US" sz="2400" b="1" dirty="0" smtClean="0">
                <a:solidFill>
                  <a:srgbClr val="FF0000"/>
                </a:solidFill>
                <a:latin typeface="Arial" panose="020B0604020202020204" pitchFamily="34" charset="0"/>
              </a:rPr>
              <a:t>= </a:t>
            </a:r>
            <a:r>
              <a:rPr lang="en-US" altLang="en-US" sz="2400" b="1" dirty="0">
                <a:solidFill>
                  <a:srgbClr val="FF0000"/>
                </a:solidFill>
                <a:latin typeface="Arial" panose="020B0604020202020204" pitchFamily="34" charset="0"/>
              </a:rPr>
              <a:t>R</a:t>
            </a:r>
          </a:p>
        </p:txBody>
      </p:sp>
      <p:sp>
        <p:nvSpPr>
          <p:cNvPr id="56" name="Text Box 31"/>
          <p:cNvSpPr txBox="1">
            <a:spLocks noChangeArrowheads="1"/>
          </p:cNvSpPr>
          <p:nvPr/>
        </p:nvSpPr>
        <p:spPr bwMode="auto">
          <a:xfrm>
            <a:off x="6877951" y="3018867"/>
            <a:ext cx="1536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err="1" smtClean="0">
                <a:solidFill>
                  <a:srgbClr val="FF0000"/>
                </a:solidFill>
                <a:latin typeface="Arial" panose="020B0604020202020204" pitchFamily="34" charset="0"/>
              </a:rPr>
              <a:t>R</a:t>
            </a:r>
            <a:r>
              <a:rPr lang="en-US" altLang="en-US" sz="2400" b="1" baseline="-25000" dirty="0" err="1" smtClean="0">
                <a:solidFill>
                  <a:srgbClr val="FF0000"/>
                </a:solidFill>
                <a:latin typeface="Arial" panose="020B0604020202020204" pitchFamily="34" charset="0"/>
              </a:rPr>
              <a:t>b</a:t>
            </a:r>
            <a:r>
              <a:rPr lang="en-US" altLang="en-US" sz="2400" b="1" dirty="0" smtClean="0">
                <a:solidFill>
                  <a:srgbClr val="FF0000"/>
                </a:solidFill>
                <a:latin typeface="Arial" panose="020B0604020202020204" pitchFamily="34" charset="0"/>
              </a:rPr>
              <a:t> </a:t>
            </a:r>
            <a:r>
              <a:rPr lang="en-US" altLang="en-US" sz="2400" b="1" dirty="0">
                <a:solidFill>
                  <a:srgbClr val="FF0000"/>
                </a:solidFill>
                <a:latin typeface="Arial" panose="020B0604020202020204" pitchFamily="34" charset="0"/>
              </a:rPr>
              <a:t>= </a:t>
            </a:r>
            <a:r>
              <a:rPr lang="en-US" altLang="en-US" sz="2400" b="1" dirty="0" smtClean="0">
                <a:solidFill>
                  <a:srgbClr val="FF0000"/>
                </a:solidFill>
                <a:latin typeface="Arial" panose="020B0604020202020204" pitchFamily="34" charset="0"/>
              </a:rPr>
              <a:t>R/2</a:t>
            </a:r>
            <a:endParaRPr lang="en-US" altLang="en-US" sz="2400" b="1" dirty="0">
              <a:solidFill>
                <a:srgbClr val="FF0000"/>
              </a:solidFill>
              <a:latin typeface="Arial" panose="020B0604020202020204" pitchFamily="34" charset="0"/>
            </a:endParaRPr>
          </a:p>
        </p:txBody>
      </p:sp>
      <p:sp>
        <p:nvSpPr>
          <p:cNvPr id="57" name="Text Box 31"/>
          <p:cNvSpPr txBox="1">
            <a:spLocks noChangeArrowheads="1"/>
          </p:cNvSpPr>
          <p:nvPr/>
        </p:nvSpPr>
        <p:spPr bwMode="auto">
          <a:xfrm>
            <a:off x="6723446" y="4589181"/>
            <a:ext cx="1536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err="1" smtClean="0">
                <a:solidFill>
                  <a:srgbClr val="FF0000"/>
                </a:solidFill>
                <a:latin typeface="Arial" panose="020B0604020202020204" pitchFamily="34" charset="0"/>
              </a:rPr>
              <a:t>R</a:t>
            </a:r>
            <a:r>
              <a:rPr lang="en-US" altLang="en-US" sz="2400" b="1" baseline="-25000" dirty="0" err="1" smtClean="0">
                <a:solidFill>
                  <a:srgbClr val="FF0000"/>
                </a:solidFill>
                <a:latin typeface="Arial" panose="020B0604020202020204" pitchFamily="34" charset="0"/>
              </a:rPr>
              <a:t>c</a:t>
            </a:r>
            <a:r>
              <a:rPr lang="en-US" altLang="en-US" sz="2400" b="1" dirty="0" smtClean="0">
                <a:solidFill>
                  <a:srgbClr val="FF0000"/>
                </a:solidFill>
                <a:latin typeface="Arial" panose="020B0604020202020204" pitchFamily="34" charset="0"/>
              </a:rPr>
              <a:t> </a:t>
            </a:r>
            <a:r>
              <a:rPr lang="en-US" altLang="en-US" sz="2400" b="1" dirty="0">
                <a:solidFill>
                  <a:srgbClr val="FF0000"/>
                </a:solidFill>
                <a:latin typeface="Arial" panose="020B0604020202020204" pitchFamily="34" charset="0"/>
              </a:rPr>
              <a:t>= </a:t>
            </a:r>
            <a:r>
              <a:rPr lang="en-US" altLang="en-US" sz="2400" b="1" dirty="0" smtClean="0">
                <a:solidFill>
                  <a:srgbClr val="FF0000"/>
                </a:solidFill>
                <a:latin typeface="Arial" panose="020B0604020202020204" pitchFamily="34" charset="0"/>
              </a:rPr>
              <a:t>R/3</a:t>
            </a:r>
            <a:endParaRPr lang="en-US" altLang="en-US" sz="2400" b="1" dirty="0">
              <a:solidFill>
                <a:srgbClr val="FF0000"/>
              </a:solidFill>
              <a:latin typeface="Arial" panose="020B0604020202020204" pitchFamily="34" charset="0"/>
            </a:endParaRPr>
          </a:p>
        </p:txBody>
      </p:sp>
      <p:sp>
        <p:nvSpPr>
          <p:cNvPr id="58" name="Line 42"/>
          <p:cNvSpPr>
            <a:spLocks noChangeShapeType="1"/>
          </p:cNvSpPr>
          <p:nvPr/>
        </p:nvSpPr>
        <p:spPr bwMode="auto">
          <a:xfrm>
            <a:off x="8990911" y="3510060"/>
            <a:ext cx="0" cy="44082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9" name="Line 42"/>
          <p:cNvSpPr>
            <a:spLocks noChangeShapeType="1"/>
          </p:cNvSpPr>
          <p:nvPr/>
        </p:nvSpPr>
        <p:spPr bwMode="auto">
          <a:xfrm>
            <a:off x="7148170" y="3508671"/>
            <a:ext cx="0" cy="44082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5" name="Text Box 47"/>
          <p:cNvSpPr txBox="1">
            <a:spLocks noChangeArrowheads="1"/>
          </p:cNvSpPr>
          <p:nvPr/>
        </p:nvSpPr>
        <p:spPr bwMode="auto">
          <a:xfrm>
            <a:off x="975963" y="900586"/>
            <a:ext cx="5088567" cy="3600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a:spcBef>
                <a:spcPct val="50000"/>
              </a:spcBef>
            </a:pPr>
            <a:r>
              <a:rPr lang="en-US" altLang="en-US" sz="2400" b="1" dirty="0" err="1" smtClean="0">
                <a:latin typeface="Arial" panose="020B0604020202020204" pitchFamily="34" charset="0"/>
              </a:rPr>
              <a:t>Các</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dây</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có</a:t>
            </a:r>
            <a:r>
              <a:rPr lang="en-US" altLang="en-US" sz="2400" b="1" dirty="0" smtClean="0">
                <a:latin typeface="Arial" panose="020B0604020202020204" pitchFamily="34" charset="0"/>
              </a:rPr>
              <a:t>:</a:t>
            </a:r>
          </a:p>
          <a:p>
            <a:pPr marL="342900" indent="-342900" algn="just">
              <a:spcBef>
                <a:spcPct val="50000"/>
              </a:spcBef>
              <a:buFontTx/>
              <a:buChar char="-"/>
            </a:pPr>
            <a:r>
              <a:rPr lang="en-US" altLang="en-US" sz="2400" b="1" dirty="0" err="1" smtClean="0">
                <a:latin typeface="Arial" panose="020B0604020202020204" pitchFamily="34" charset="0"/>
              </a:rPr>
              <a:t>cùng</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chiều</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dài</a:t>
            </a:r>
            <a:endParaRPr lang="en-US" altLang="en-US" sz="2400" b="1" dirty="0" smtClean="0">
              <a:latin typeface="Arial" panose="020B0604020202020204" pitchFamily="34" charset="0"/>
            </a:endParaRPr>
          </a:p>
          <a:p>
            <a:pPr marL="342900" indent="-342900" algn="just">
              <a:spcBef>
                <a:spcPct val="50000"/>
              </a:spcBef>
              <a:buFontTx/>
              <a:buChar char="-"/>
            </a:pPr>
            <a:r>
              <a:rPr lang="en-US" altLang="en-US" sz="2400" b="1" dirty="0" err="1" smtClean="0">
                <a:latin typeface="Arial" panose="020B0604020202020204" pitchFamily="34" charset="0"/>
              </a:rPr>
              <a:t>cùng</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chất</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liệu</a:t>
            </a:r>
            <a:r>
              <a:rPr lang="en-US" altLang="en-US" sz="2400" b="1" dirty="0" smtClean="0">
                <a:latin typeface="Arial" panose="020B0604020202020204" pitchFamily="34" charset="0"/>
              </a:rPr>
              <a:t> </a:t>
            </a:r>
          </a:p>
          <a:p>
            <a:pPr marL="342900" indent="-342900" algn="just">
              <a:spcBef>
                <a:spcPct val="50000"/>
              </a:spcBef>
              <a:buFontTx/>
              <a:buChar char="-"/>
            </a:pPr>
            <a:r>
              <a:rPr lang="en-US" altLang="en-US" sz="2400" b="1" dirty="0" err="1" smtClean="0">
                <a:solidFill>
                  <a:srgbClr val="00B050"/>
                </a:solidFill>
                <a:latin typeface="Arial" panose="020B0604020202020204" pitchFamily="34" charset="0"/>
              </a:rPr>
              <a:t>tiết</a:t>
            </a:r>
            <a:r>
              <a:rPr lang="en-US" altLang="en-US" sz="2400" b="1" dirty="0" smtClean="0">
                <a:solidFill>
                  <a:srgbClr val="00B050"/>
                </a:solidFill>
                <a:latin typeface="Arial" panose="020B0604020202020204" pitchFamily="34" charset="0"/>
              </a:rPr>
              <a:t> </a:t>
            </a:r>
            <a:r>
              <a:rPr lang="en-US" altLang="en-US" sz="2400" b="1" dirty="0" err="1" smtClean="0">
                <a:solidFill>
                  <a:srgbClr val="00B050"/>
                </a:solidFill>
                <a:latin typeface="Arial" panose="020B0604020202020204" pitchFamily="34" charset="0"/>
              </a:rPr>
              <a:t>diện</a:t>
            </a:r>
            <a:r>
              <a:rPr lang="en-US" altLang="en-US" sz="2400" b="1" dirty="0" smtClean="0">
                <a:solidFill>
                  <a:srgbClr val="00B050"/>
                </a:solidFill>
                <a:latin typeface="Arial" panose="020B0604020202020204" pitchFamily="34" charset="0"/>
              </a:rPr>
              <a:t>  </a:t>
            </a:r>
            <a:r>
              <a:rPr lang="en-US" altLang="en-US" sz="2400" b="1" dirty="0" err="1" smtClean="0">
                <a:solidFill>
                  <a:srgbClr val="00B050"/>
                </a:solidFill>
                <a:latin typeface="Arial" panose="020B0604020202020204" pitchFamily="34" charset="0"/>
              </a:rPr>
              <a:t>lần</a:t>
            </a:r>
            <a:r>
              <a:rPr lang="en-US" altLang="en-US" sz="2400" b="1" dirty="0" smtClean="0">
                <a:solidFill>
                  <a:srgbClr val="00B050"/>
                </a:solidFill>
                <a:latin typeface="Arial" panose="020B0604020202020204" pitchFamily="34" charset="0"/>
              </a:rPr>
              <a:t> </a:t>
            </a:r>
            <a:r>
              <a:rPr lang="en-US" altLang="en-US" sz="2400" b="1" dirty="0" err="1" smtClean="0">
                <a:solidFill>
                  <a:srgbClr val="00B050"/>
                </a:solidFill>
                <a:latin typeface="Arial" panose="020B0604020202020204" pitchFamily="34" charset="0"/>
              </a:rPr>
              <a:t>lượt</a:t>
            </a:r>
            <a:r>
              <a:rPr lang="en-US" altLang="en-US" sz="2400" b="1" dirty="0" smtClean="0">
                <a:solidFill>
                  <a:srgbClr val="00B050"/>
                </a:solidFill>
                <a:latin typeface="Arial" panose="020B0604020202020204" pitchFamily="34" charset="0"/>
              </a:rPr>
              <a:t> </a:t>
            </a:r>
            <a:r>
              <a:rPr lang="en-US" altLang="en-US" sz="2400" b="1" dirty="0" err="1" smtClean="0">
                <a:solidFill>
                  <a:srgbClr val="00B050"/>
                </a:solidFill>
                <a:latin typeface="Arial" panose="020B0604020202020204" pitchFamily="34" charset="0"/>
              </a:rPr>
              <a:t>là</a:t>
            </a:r>
            <a:r>
              <a:rPr lang="en-US" altLang="en-US" sz="2400" b="1" dirty="0" smtClean="0">
                <a:solidFill>
                  <a:srgbClr val="00B050"/>
                </a:solidFill>
                <a:latin typeface="Arial" panose="020B0604020202020204" pitchFamily="34" charset="0"/>
              </a:rPr>
              <a:t>: S; 2S; 3S</a:t>
            </a:r>
          </a:p>
          <a:p>
            <a:pPr algn="just">
              <a:spcBef>
                <a:spcPct val="50000"/>
              </a:spcBef>
            </a:pPr>
            <a:r>
              <a:rPr lang="en-US" altLang="en-US" sz="2400" b="1" dirty="0" smtClean="0">
                <a:solidFill>
                  <a:srgbClr val="00B0F0"/>
                </a:solidFill>
                <a:latin typeface="Times New Roman" panose="02020603050405020304" pitchFamily="18" charset="0"/>
                <a:cs typeface="Times New Roman" panose="02020603050405020304" pitchFamily="18" charset="0"/>
              </a:rPr>
              <a:t>→</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điện</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trở</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lần</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lượt</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là</a:t>
            </a:r>
            <a:r>
              <a:rPr lang="en-US" altLang="en-US" sz="2400" b="1" dirty="0" smtClean="0">
                <a:solidFill>
                  <a:srgbClr val="00B0F0"/>
                </a:solidFill>
                <a:latin typeface="Arial" panose="020B0604020202020204" pitchFamily="34" charset="0"/>
              </a:rPr>
              <a:t>: R; R/2; R/3</a:t>
            </a:r>
          </a:p>
          <a:p>
            <a:pPr algn="just">
              <a:spcBef>
                <a:spcPct val="50000"/>
              </a:spcBef>
            </a:pPr>
            <a:r>
              <a:rPr lang="en-US" altLang="en-US" sz="2400" b="1" dirty="0" smtClean="0">
                <a:solidFill>
                  <a:srgbClr val="FF0000"/>
                </a:solidFill>
                <a:latin typeface="Arial" panose="020B0604020202020204" pitchFamily="34" charset="0"/>
                <a:cs typeface="Times New Roman" panose="02020603050405020304" pitchFamily="18" charset="0"/>
              </a:rPr>
              <a:t>→</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điện</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trở</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của</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dây</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dẫn</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tỉ</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lệ</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nghịch</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với</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tiết</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diện</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của</a:t>
            </a:r>
            <a:r>
              <a:rPr lang="en-US" alt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err="1" smtClean="0">
                <a:solidFill>
                  <a:srgbClr val="FF0000"/>
                </a:solidFill>
                <a:latin typeface="Times New Roman" panose="02020603050405020304" pitchFamily="18" charset="0"/>
                <a:cs typeface="Times New Roman" panose="02020603050405020304" pitchFamily="18" charset="0"/>
              </a:rPr>
              <a:t>dây</a:t>
            </a:r>
            <a:endParaRPr lang="en-US" altLang="en-US" sz="2400" b="1" dirty="0">
              <a:solidFill>
                <a:srgbClr val="FF0000"/>
              </a:solidFill>
              <a:latin typeface="Arial" panose="020B0604020202020204" pitchFamily="34" charset="0"/>
            </a:endParaRPr>
          </a:p>
        </p:txBody>
      </p:sp>
      <p:sp>
        <p:nvSpPr>
          <p:cNvPr id="36" name="Text Box 47"/>
          <p:cNvSpPr txBox="1">
            <a:spLocks noChangeArrowheads="1"/>
          </p:cNvSpPr>
          <p:nvPr/>
        </p:nvSpPr>
        <p:spPr bwMode="auto">
          <a:xfrm>
            <a:off x="1057801" y="3534587"/>
            <a:ext cx="4567611"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a:spcBef>
                <a:spcPct val="50000"/>
              </a:spcBef>
            </a:pPr>
            <a:r>
              <a:rPr lang="en-US" altLang="en-US" sz="2400" b="1" dirty="0" err="1" smtClean="0">
                <a:latin typeface="Arial" panose="020B0604020202020204" pitchFamily="34" charset="0"/>
              </a:rPr>
              <a:t>Chập</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các</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dây</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dẫn</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sát</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vào</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nhau</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như</a:t>
            </a:r>
            <a:r>
              <a:rPr lang="en-US" altLang="en-US" sz="2400" b="1" dirty="0" smtClean="0">
                <a:latin typeface="Arial" panose="020B0604020202020204" pitchFamily="34" charset="0"/>
              </a:rPr>
              <a:t> </a:t>
            </a:r>
            <a:r>
              <a:rPr lang="en-US" altLang="en-US" sz="2400" b="1" dirty="0" err="1" smtClean="0">
                <a:latin typeface="Arial" panose="020B0604020202020204" pitchFamily="34" charset="0"/>
              </a:rPr>
              <a:t>hình</a:t>
            </a:r>
            <a:r>
              <a:rPr lang="en-US" altLang="en-US" sz="2400" b="1" dirty="0" smtClean="0">
                <a:latin typeface="Arial" panose="020B0604020202020204" pitchFamily="34" charset="0"/>
              </a:rPr>
              <a:t> 8.2</a:t>
            </a:r>
          </a:p>
          <a:p>
            <a:pPr algn="just">
              <a:spcBef>
                <a:spcPct val="50000"/>
              </a:spcBef>
            </a:pPr>
            <a:r>
              <a:rPr lang="en-US" altLang="en-US" sz="2400" b="1" dirty="0" err="1" smtClean="0">
                <a:solidFill>
                  <a:srgbClr val="00B0F0"/>
                </a:solidFill>
                <a:latin typeface="Arial" panose="020B0604020202020204" pitchFamily="34" charset="0"/>
              </a:rPr>
              <a:t>Dự</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đoán</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về</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mối</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quan</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hệ</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giữa</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điện</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trở</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của</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các</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dây</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dẫn</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với</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tiết</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diện</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của</a:t>
            </a:r>
            <a:r>
              <a:rPr lang="en-US" altLang="en-US" sz="2400" b="1" dirty="0" smtClean="0">
                <a:solidFill>
                  <a:srgbClr val="00B0F0"/>
                </a:solidFill>
                <a:latin typeface="Arial" panose="020B0604020202020204" pitchFamily="34" charset="0"/>
              </a:rPr>
              <a:t> </a:t>
            </a:r>
            <a:r>
              <a:rPr lang="en-US" altLang="en-US" sz="2400" b="1" dirty="0" err="1" smtClean="0">
                <a:solidFill>
                  <a:srgbClr val="00B0F0"/>
                </a:solidFill>
                <a:latin typeface="Arial" panose="020B0604020202020204" pitchFamily="34" charset="0"/>
              </a:rPr>
              <a:t>dây</a:t>
            </a:r>
            <a:r>
              <a:rPr lang="en-US" altLang="en-US" sz="2400" b="1" dirty="0" smtClean="0">
                <a:solidFill>
                  <a:srgbClr val="00B0F0"/>
                </a:solidFill>
                <a:latin typeface="Arial" panose="020B0604020202020204" pitchFamily="34" charset="0"/>
              </a:rPr>
              <a:t>?</a:t>
            </a:r>
            <a:endParaRPr lang="en-US" altLang="en-US" sz="2400" b="1" dirty="0">
              <a:solidFill>
                <a:srgbClr val="00B0F0"/>
              </a:solidFill>
              <a:latin typeface="Arial" panose="020B0604020202020204" pitchFamily="34" charset="0"/>
            </a:endParaRPr>
          </a:p>
        </p:txBody>
      </p:sp>
    </p:spTree>
    <p:extLst>
      <p:ext uri="{BB962C8B-B14F-4D97-AF65-F5344CB8AC3E}">
        <p14:creationId xmlns:p14="http://schemas.microsoft.com/office/powerpoint/2010/main" val="1364488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animEffect transition="in" filter="barn(inVertical)">
                                      <p:cBhvr>
                                        <p:cTn id="7" dur="500"/>
                                        <p:tgtEl>
                                          <p:spTgt spid="3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6">
                                            <p:txEl>
                                              <p:pRg st="1" end="1"/>
                                            </p:txEl>
                                          </p:spTgt>
                                        </p:tgtEl>
                                        <p:attrNameLst>
                                          <p:attrName>style.visibility</p:attrName>
                                        </p:attrNameLst>
                                      </p:cBhvr>
                                      <p:to>
                                        <p:strVal val="visible"/>
                                      </p:to>
                                    </p:set>
                                    <p:animEffect transition="in" filter="barn(inVertical)">
                                      <p:cBhvr>
                                        <p:cTn id="12" dur="500"/>
                                        <p:tgtEl>
                                          <p:spTgt spid="3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36">
                                            <p:txEl>
                                              <p:pRg st="0" end="0"/>
                                            </p:txEl>
                                          </p:spTgt>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36">
                                            <p:txEl>
                                              <p:pRg st="1" end="1"/>
                                            </p:txEl>
                                          </p:spTgt>
                                        </p:tgtEl>
                                        <p:attrNameLst>
                                          <p:attrName>style.visibility</p:attrName>
                                        </p:attrNameLst>
                                      </p:cBhvr>
                                      <p:to>
                                        <p:strVal val="hidden"/>
                                      </p:to>
                                    </p:set>
                                  </p:childTnLst>
                                </p:cTn>
                              </p:par>
                              <p:par>
                                <p:cTn id="19" presetID="16" presetClass="entr" presetSubtype="21" fill="hold" nodeType="withEffect">
                                  <p:stCondLst>
                                    <p:cond delay="0"/>
                                  </p:stCondLst>
                                  <p:childTnLst>
                                    <p:set>
                                      <p:cBhvr>
                                        <p:cTn id="20" dur="1" fill="hold">
                                          <p:stCondLst>
                                            <p:cond delay="0"/>
                                          </p:stCondLst>
                                        </p:cTn>
                                        <p:tgtEl>
                                          <p:spTgt spid="35">
                                            <p:txEl>
                                              <p:pRg st="4" end="4"/>
                                            </p:txEl>
                                          </p:spTgt>
                                        </p:tgtEl>
                                        <p:attrNameLst>
                                          <p:attrName>style.visibility</p:attrName>
                                        </p:attrNameLst>
                                      </p:cBhvr>
                                      <p:to>
                                        <p:strVal val="visible"/>
                                      </p:to>
                                    </p:set>
                                    <p:animEffect transition="in" filter="barn(inVertical)">
                                      <p:cBhvr>
                                        <p:cTn id="21" dur="500"/>
                                        <p:tgtEl>
                                          <p:spTgt spid="35">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5">
                                            <p:txEl>
                                              <p:pRg st="5" end="5"/>
                                            </p:txEl>
                                          </p:spTgt>
                                        </p:tgtEl>
                                        <p:attrNameLst>
                                          <p:attrName>style.visibility</p:attrName>
                                        </p:attrNameLst>
                                      </p:cBhvr>
                                      <p:to>
                                        <p:strVal val="visible"/>
                                      </p:to>
                                    </p:set>
                                    <p:animEffect transition="in" filter="barn(inVertical)">
                                      <p:cBhvr>
                                        <p:cTn id="26" dur="500"/>
                                        <p:tgtEl>
                                          <p:spTgt spid="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10"/>
          <p:cNvSpPr txBox="1">
            <a:spLocks noChangeArrowheads="1"/>
          </p:cNvSpPr>
          <p:nvPr/>
        </p:nvSpPr>
        <p:spPr bwMode="auto">
          <a:xfrm>
            <a:off x="4724400" y="2667000"/>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latin typeface="Times New Roman" panose="02020603050405020304" pitchFamily="18" charset="0"/>
                <a:cs typeface="Times New Roman" panose="02020603050405020304" pitchFamily="18" charset="0"/>
              </a:rPr>
              <a:t>K</a:t>
            </a:r>
          </a:p>
        </p:txBody>
      </p:sp>
      <p:sp>
        <p:nvSpPr>
          <p:cNvPr id="8196" name="Rectangle 11"/>
          <p:cNvSpPr>
            <a:spLocks noChangeArrowheads="1"/>
          </p:cNvSpPr>
          <p:nvPr/>
        </p:nvSpPr>
        <p:spPr bwMode="auto">
          <a:xfrm>
            <a:off x="1619251" y="3552826"/>
            <a:ext cx="1857375" cy="1662113"/>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contourClr>
              <a:schemeClr val="tx1"/>
            </a:contourClr>
          </a:sp3d>
        </p:spPr>
        <p:txBody>
          <a:bodyPr wrap="none" anchor="ct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197" name="Line 12"/>
          <p:cNvSpPr>
            <a:spLocks noChangeShapeType="1"/>
          </p:cNvSpPr>
          <p:nvPr/>
        </p:nvSpPr>
        <p:spPr bwMode="auto">
          <a:xfrm flipV="1">
            <a:off x="8458200" y="4267200"/>
            <a:ext cx="1828800" cy="0"/>
          </a:xfrm>
          <a:prstGeom prst="line">
            <a:avLst/>
          </a:prstGeom>
          <a:noFill/>
          <a:ln w="57150">
            <a:solidFill>
              <a:srgbClr val="660033"/>
            </a:solidFill>
            <a:round/>
            <a:headEnd type="oval" w="med" len="med"/>
            <a:tailEnd/>
          </a:ln>
          <a:extLst>
            <a:ext uri="{909E8E84-426E-40DD-AFC4-6F175D3DCCD1}">
              <a14:hiddenFill xmlns:a14="http://schemas.microsoft.com/office/drawing/2010/main">
                <a:noFill/>
              </a14:hiddenFill>
            </a:ext>
          </a:extLst>
        </p:spPr>
        <p:txBody>
          <a:bodyPr/>
          <a:lstStyle/>
          <a:p>
            <a:endParaRPr lang="vi-VN"/>
          </a:p>
        </p:txBody>
      </p:sp>
      <p:sp>
        <p:nvSpPr>
          <p:cNvPr id="8198" name="Line 14"/>
          <p:cNvSpPr>
            <a:spLocks noChangeShapeType="1"/>
          </p:cNvSpPr>
          <p:nvPr/>
        </p:nvSpPr>
        <p:spPr bwMode="auto">
          <a:xfrm>
            <a:off x="10287000" y="2471738"/>
            <a:ext cx="0" cy="1828800"/>
          </a:xfrm>
          <a:prstGeom prst="line">
            <a:avLst/>
          </a:prstGeom>
          <a:noFill/>
          <a:ln w="5715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199" name="Text Box 15"/>
          <p:cNvSpPr txBox="1">
            <a:spLocks noChangeArrowheads="1"/>
          </p:cNvSpPr>
          <p:nvPr/>
        </p:nvSpPr>
        <p:spPr bwMode="auto">
          <a:xfrm>
            <a:off x="7199314" y="5608638"/>
            <a:ext cx="5159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a:latin typeface="Times New Roman" panose="02020603050405020304" pitchFamily="18" charset="0"/>
                <a:cs typeface="Times New Roman" panose="02020603050405020304" pitchFamily="18" charset="0"/>
              </a:rPr>
              <a:t>A</a:t>
            </a:r>
          </a:p>
        </p:txBody>
      </p:sp>
      <p:sp>
        <p:nvSpPr>
          <p:cNvPr id="8200" name="Text Box 16"/>
          <p:cNvSpPr txBox="1">
            <a:spLocks noChangeArrowheads="1"/>
          </p:cNvSpPr>
          <p:nvPr/>
        </p:nvSpPr>
        <p:spPr bwMode="auto">
          <a:xfrm>
            <a:off x="7715250" y="5608638"/>
            <a:ext cx="514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a:latin typeface="Times New Roman" panose="02020603050405020304" pitchFamily="18" charset="0"/>
                <a:cs typeface="Times New Roman" panose="02020603050405020304" pitchFamily="18" charset="0"/>
              </a:rPr>
              <a:t>B</a:t>
            </a:r>
          </a:p>
        </p:txBody>
      </p:sp>
      <p:sp>
        <p:nvSpPr>
          <p:cNvPr id="8201" name="Line 17"/>
          <p:cNvSpPr>
            <a:spLocks noChangeShapeType="1"/>
          </p:cNvSpPr>
          <p:nvPr/>
        </p:nvSpPr>
        <p:spPr bwMode="auto">
          <a:xfrm flipH="1" flipV="1">
            <a:off x="6299201" y="3268664"/>
            <a:ext cx="257175" cy="160337"/>
          </a:xfrm>
          <a:prstGeom prst="line">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8202" name="Line 18"/>
          <p:cNvSpPr>
            <a:spLocks noChangeShapeType="1"/>
          </p:cNvSpPr>
          <p:nvPr/>
        </p:nvSpPr>
        <p:spPr bwMode="auto">
          <a:xfrm>
            <a:off x="1752600" y="2514600"/>
            <a:ext cx="2971800" cy="0"/>
          </a:xfrm>
          <a:prstGeom prst="line">
            <a:avLst/>
          </a:prstGeom>
          <a:noFill/>
          <a:ln w="57150">
            <a:solidFill>
              <a:srgbClr val="660033"/>
            </a:solidFill>
            <a:round/>
            <a:headEnd/>
            <a:tailEnd type="oval" w="med" len="med"/>
          </a:ln>
          <a:extLst>
            <a:ext uri="{909E8E84-426E-40DD-AFC4-6F175D3DCCD1}">
              <a14:hiddenFill xmlns:a14="http://schemas.microsoft.com/office/drawing/2010/main">
                <a:noFill/>
              </a14:hiddenFill>
            </a:ext>
          </a:extLst>
        </p:spPr>
        <p:txBody>
          <a:bodyPr/>
          <a:lstStyle/>
          <a:p>
            <a:endParaRPr lang="vi-VN"/>
          </a:p>
        </p:txBody>
      </p:sp>
      <p:sp>
        <p:nvSpPr>
          <p:cNvPr id="8203" name="Line 20"/>
          <p:cNvSpPr>
            <a:spLocks noChangeShapeType="1"/>
          </p:cNvSpPr>
          <p:nvPr/>
        </p:nvSpPr>
        <p:spPr bwMode="auto">
          <a:xfrm>
            <a:off x="3886200" y="5105400"/>
            <a:ext cx="1752600" cy="0"/>
          </a:xfrm>
          <a:prstGeom prst="line">
            <a:avLst/>
          </a:prstGeom>
          <a:noFill/>
          <a:ln w="57150">
            <a:solidFill>
              <a:srgbClr val="660033"/>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vi-VN"/>
          </a:p>
        </p:txBody>
      </p:sp>
      <p:grpSp>
        <p:nvGrpSpPr>
          <p:cNvPr id="8204" name="Group 21"/>
          <p:cNvGrpSpPr>
            <a:grpSpLocks/>
          </p:cNvGrpSpPr>
          <p:nvPr/>
        </p:nvGrpSpPr>
        <p:grpSpPr bwMode="auto">
          <a:xfrm>
            <a:off x="5943600" y="2514600"/>
            <a:ext cx="914400" cy="533400"/>
            <a:chOff x="4752" y="2544"/>
            <a:chExt cx="576" cy="461"/>
          </a:xfrm>
        </p:grpSpPr>
        <p:sp>
          <p:nvSpPr>
            <p:cNvPr id="183318" name="Rectangle 22"/>
            <p:cNvSpPr>
              <a:spLocks noChangeArrowheads="1"/>
            </p:cNvSpPr>
            <p:nvPr/>
          </p:nvSpPr>
          <p:spPr bwMode="auto">
            <a:xfrm rot="16200000" flipH="1">
              <a:off x="4868" y="2535"/>
              <a:ext cx="365" cy="576"/>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headEnd/>
              <a:tailEnd/>
            </a:ln>
            <a:effectLst/>
          </p:spPr>
          <p:txBody>
            <a:bodyPr vert="eaVert" wrap="none" anchor="ctr"/>
            <a:lstStyle/>
            <a:p>
              <a:pPr algn="ctr">
                <a:defRPr/>
              </a:pPr>
              <a:r>
                <a:rPr lang="en-US">
                  <a:solidFill>
                    <a:srgbClr val="F00A20"/>
                  </a:solidFill>
                  <a:latin typeface="Arial" charset="0"/>
                </a:rPr>
                <a:t>6V</a:t>
              </a:r>
            </a:p>
          </p:txBody>
        </p:sp>
        <p:sp>
          <p:nvSpPr>
            <p:cNvPr id="8331" name="Line 23"/>
            <p:cNvSpPr>
              <a:spLocks noChangeShapeType="1"/>
            </p:cNvSpPr>
            <p:nvPr/>
          </p:nvSpPr>
          <p:spPr bwMode="auto">
            <a:xfrm rot="5400000">
              <a:off x="4730" y="2662"/>
              <a:ext cx="4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332" name="Line 24"/>
            <p:cNvSpPr>
              <a:spLocks noChangeShapeType="1"/>
            </p:cNvSpPr>
            <p:nvPr/>
          </p:nvSpPr>
          <p:spPr bwMode="auto">
            <a:xfrm>
              <a:off x="4896" y="2544"/>
              <a:ext cx="0" cy="96"/>
            </a:xfrm>
            <a:prstGeom prst="line">
              <a:avLst/>
            </a:prstGeom>
            <a:noFill/>
            <a:ln w="76200">
              <a:solidFill>
                <a:srgbClr val="F00A2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333" name="Line 25"/>
            <p:cNvSpPr>
              <a:spLocks noChangeShapeType="1"/>
            </p:cNvSpPr>
            <p:nvPr/>
          </p:nvSpPr>
          <p:spPr bwMode="auto">
            <a:xfrm>
              <a:off x="5136" y="2544"/>
              <a:ext cx="0" cy="96"/>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sp>
        <p:nvSpPr>
          <p:cNvPr id="8205" name="Rectangle 26"/>
          <p:cNvSpPr>
            <a:spLocks noChangeArrowheads="1"/>
          </p:cNvSpPr>
          <p:nvPr/>
        </p:nvSpPr>
        <p:spPr bwMode="auto">
          <a:xfrm>
            <a:off x="1566864" y="3552826"/>
            <a:ext cx="1857375" cy="1662113"/>
          </a:xfrm>
          <a:prstGeom prst="rect">
            <a:avLst/>
          </a:prstGeom>
          <a:solidFill>
            <a:srgbClr val="FFFF00"/>
          </a:solidFill>
          <a:ln w="57150" cmpd="thickThin">
            <a:solidFill>
              <a:srgbClr val="663300"/>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206" name="AutoShape 27"/>
          <p:cNvSpPr>
            <a:spLocks noChangeArrowheads="1"/>
          </p:cNvSpPr>
          <p:nvPr/>
        </p:nvSpPr>
        <p:spPr bwMode="auto">
          <a:xfrm>
            <a:off x="1687513" y="4983163"/>
            <a:ext cx="176212" cy="176212"/>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12700">
            <a:solidFill>
              <a:srgbClr val="0000FF"/>
            </a:solidFill>
            <a:round/>
            <a:headEnd/>
            <a:tailEnd/>
          </a:ln>
        </p:spPr>
        <p:txBody>
          <a:bodyPr wrap="none" anchor="ctr"/>
          <a:lstStyle/>
          <a:p>
            <a:endParaRPr lang="vi-VN"/>
          </a:p>
        </p:txBody>
      </p:sp>
      <p:sp>
        <p:nvSpPr>
          <p:cNvPr id="8207" name="Rectangle 28"/>
          <p:cNvSpPr>
            <a:spLocks noChangeArrowheads="1"/>
          </p:cNvSpPr>
          <p:nvPr/>
        </p:nvSpPr>
        <p:spPr bwMode="auto">
          <a:xfrm>
            <a:off x="1524000" y="3552826"/>
            <a:ext cx="1930400" cy="1662113"/>
          </a:xfrm>
          <a:prstGeom prst="rect">
            <a:avLst/>
          </a:prstGeom>
          <a:solidFill>
            <a:srgbClr val="FFFFCC"/>
          </a:solidFill>
          <a:ln w="57150" cmpd="thickThin">
            <a:solidFill>
              <a:srgbClr val="663300"/>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208" name="Oval 29"/>
          <p:cNvSpPr>
            <a:spLocks noChangeArrowheads="1"/>
          </p:cNvSpPr>
          <p:nvPr/>
        </p:nvSpPr>
        <p:spPr bwMode="auto">
          <a:xfrm>
            <a:off x="1717676" y="3686176"/>
            <a:ext cx="1444625" cy="1433513"/>
          </a:xfrm>
          <a:prstGeom prst="ellipse">
            <a:avLst/>
          </a:prstGeom>
          <a:solidFill>
            <a:schemeClr val="bg1"/>
          </a:solidFill>
          <a:ln w="12700">
            <a:solidFill>
              <a:schemeClr val="accent2"/>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209" name="Arc 30"/>
          <p:cNvSpPr>
            <a:spLocks/>
          </p:cNvSpPr>
          <p:nvPr/>
        </p:nvSpPr>
        <p:spPr bwMode="auto">
          <a:xfrm rot="6681726" flipH="1">
            <a:off x="2210595" y="3694907"/>
            <a:ext cx="588962" cy="962025"/>
          </a:xfrm>
          <a:custGeom>
            <a:avLst/>
            <a:gdLst>
              <a:gd name="T0" fmla="*/ 2147483646 w 24253"/>
              <a:gd name="T1" fmla="*/ 0 h 39506"/>
              <a:gd name="T2" fmla="*/ 0 w 24253"/>
              <a:gd name="T3" fmla="*/ 2147483646 h 39506"/>
              <a:gd name="T4" fmla="*/ 2147483646 w 24253"/>
              <a:gd name="T5" fmla="*/ 2147483646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8210" name="Text Box 31"/>
          <p:cNvSpPr txBox="1">
            <a:spLocks noChangeArrowheads="1"/>
          </p:cNvSpPr>
          <p:nvPr/>
        </p:nvSpPr>
        <p:spPr bwMode="auto">
          <a:xfrm rot="-2206860">
            <a:off x="1925639" y="3733800"/>
            <a:ext cx="4984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600">
                <a:latin typeface="Times New Roman" panose="02020603050405020304" pitchFamily="18" charset="0"/>
                <a:cs typeface="Times New Roman" panose="02020603050405020304" pitchFamily="18" charset="0"/>
              </a:rPr>
              <a:t>0,5</a:t>
            </a:r>
          </a:p>
        </p:txBody>
      </p:sp>
      <p:sp>
        <p:nvSpPr>
          <p:cNvPr id="8211" name="Line 32"/>
          <p:cNvSpPr>
            <a:spLocks noChangeShapeType="1"/>
          </p:cNvSpPr>
          <p:nvPr/>
        </p:nvSpPr>
        <p:spPr bwMode="auto">
          <a:xfrm rot="300000">
            <a:off x="2513013" y="3883026"/>
            <a:ext cx="0" cy="55563"/>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12" name="Line 33"/>
          <p:cNvSpPr>
            <a:spLocks noChangeShapeType="1"/>
          </p:cNvSpPr>
          <p:nvPr/>
        </p:nvSpPr>
        <p:spPr bwMode="auto">
          <a:xfrm rot="900000">
            <a:off x="2600325" y="3898900"/>
            <a:ext cx="0" cy="5715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13" name="Line 34"/>
          <p:cNvSpPr>
            <a:spLocks noChangeShapeType="1"/>
          </p:cNvSpPr>
          <p:nvPr/>
        </p:nvSpPr>
        <p:spPr bwMode="auto">
          <a:xfrm rot="1500000">
            <a:off x="2676525" y="3930651"/>
            <a:ext cx="0" cy="131763"/>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14" name="Line 35"/>
          <p:cNvSpPr>
            <a:spLocks noChangeShapeType="1"/>
          </p:cNvSpPr>
          <p:nvPr/>
        </p:nvSpPr>
        <p:spPr bwMode="auto">
          <a:xfrm rot="2100000">
            <a:off x="2760663" y="3979863"/>
            <a:ext cx="0" cy="5715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15" name="Line 36"/>
          <p:cNvSpPr>
            <a:spLocks noChangeShapeType="1"/>
          </p:cNvSpPr>
          <p:nvPr/>
        </p:nvSpPr>
        <p:spPr bwMode="auto">
          <a:xfrm rot="2700000">
            <a:off x="2828926" y="4040188"/>
            <a:ext cx="0" cy="60325"/>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16" name="Line 37"/>
          <p:cNvSpPr>
            <a:spLocks noChangeShapeType="1"/>
          </p:cNvSpPr>
          <p:nvPr/>
        </p:nvSpPr>
        <p:spPr bwMode="auto">
          <a:xfrm rot="-2700000">
            <a:off x="2097088" y="4038600"/>
            <a:ext cx="0" cy="58738"/>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17" name="Line 38"/>
          <p:cNvSpPr>
            <a:spLocks noChangeShapeType="1"/>
          </p:cNvSpPr>
          <p:nvPr/>
        </p:nvSpPr>
        <p:spPr bwMode="auto">
          <a:xfrm rot="-2100000">
            <a:off x="2165350" y="3983038"/>
            <a:ext cx="0" cy="5556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18" name="Line 39"/>
          <p:cNvSpPr>
            <a:spLocks noChangeShapeType="1"/>
          </p:cNvSpPr>
          <p:nvPr/>
        </p:nvSpPr>
        <p:spPr bwMode="auto">
          <a:xfrm rot="20100000" flipH="1">
            <a:off x="2247900" y="3932238"/>
            <a:ext cx="6350" cy="8096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19" name="Line 40"/>
          <p:cNvSpPr>
            <a:spLocks noChangeShapeType="1"/>
          </p:cNvSpPr>
          <p:nvPr/>
        </p:nvSpPr>
        <p:spPr bwMode="auto">
          <a:xfrm rot="-900000">
            <a:off x="2324100" y="3903664"/>
            <a:ext cx="0" cy="58737"/>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20" name="Line 41"/>
          <p:cNvSpPr>
            <a:spLocks noChangeShapeType="1"/>
          </p:cNvSpPr>
          <p:nvPr/>
        </p:nvSpPr>
        <p:spPr bwMode="auto">
          <a:xfrm rot="-300000">
            <a:off x="2416175" y="3884613"/>
            <a:ext cx="0" cy="5715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21" name="Line 42"/>
          <p:cNvSpPr>
            <a:spLocks noChangeShapeType="1"/>
          </p:cNvSpPr>
          <p:nvPr/>
        </p:nvSpPr>
        <p:spPr bwMode="auto">
          <a:xfrm rot="6300000">
            <a:off x="2010569" y="4236244"/>
            <a:ext cx="0" cy="14446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22" name="Line 43"/>
          <p:cNvSpPr>
            <a:spLocks noChangeShapeType="1"/>
          </p:cNvSpPr>
          <p:nvPr/>
        </p:nvSpPr>
        <p:spPr bwMode="auto">
          <a:xfrm rot="-3900000">
            <a:off x="1998663" y="4189413"/>
            <a:ext cx="0" cy="5715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23" name="Line 44"/>
          <p:cNvSpPr>
            <a:spLocks noChangeShapeType="1"/>
          </p:cNvSpPr>
          <p:nvPr/>
        </p:nvSpPr>
        <p:spPr bwMode="auto">
          <a:xfrm rot="-3300000">
            <a:off x="2041525" y="4108450"/>
            <a:ext cx="0" cy="5715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24" name="Line 45"/>
          <p:cNvSpPr>
            <a:spLocks noChangeShapeType="1"/>
          </p:cNvSpPr>
          <p:nvPr/>
        </p:nvSpPr>
        <p:spPr bwMode="auto">
          <a:xfrm rot="3300000">
            <a:off x="2878932" y="4110832"/>
            <a:ext cx="0" cy="55563"/>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25" name="Line 46"/>
          <p:cNvSpPr>
            <a:spLocks noChangeShapeType="1"/>
          </p:cNvSpPr>
          <p:nvPr/>
        </p:nvSpPr>
        <p:spPr bwMode="auto">
          <a:xfrm rot="3900000">
            <a:off x="2923382" y="4188619"/>
            <a:ext cx="0" cy="55563"/>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26" name="Line 47"/>
          <p:cNvSpPr>
            <a:spLocks noChangeShapeType="1"/>
          </p:cNvSpPr>
          <p:nvPr/>
        </p:nvSpPr>
        <p:spPr bwMode="auto">
          <a:xfrm rot="4500000">
            <a:off x="2922588" y="4244975"/>
            <a:ext cx="0" cy="1270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27" name="Text Box 48"/>
          <p:cNvSpPr txBox="1">
            <a:spLocks noChangeArrowheads="1"/>
          </p:cNvSpPr>
          <p:nvPr/>
        </p:nvSpPr>
        <p:spPr bwMode="auto">
          <a:xfrm rot="-4196748">
            <a:off x="1689101" y="4137026"/>
            <a:ext cx="4413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600">
                <a:latin typeface="Times New Roman" panose="02020603050405020304" pitchFamily="18" charset="0"/>
              </a:rPr>
              <a:t>0</a:t>
            </a:r>
            <a:endParaRPr lang="en-US" altLang="en-US" sz="1600">
              <a:latin typeface="Arial" panose="020B0604020202020204" pitchFamily="34" charset="0"/>
            </a:endParaRPr>
          </a:p>
        </p:txBody>
      </p:sp>
      <p:sp>
        <p:nvSpPr>
          <p:cNvPr id="8228" name="Text Box 49"/>
          <p:cNvSpPr txBox="1">
            <a:spLocks noChangeArrowheads="1"/>
          </p:cNvSpPr>
          <p:nvPr/>
        </p:nvSpPr>
        <p:spPr bwMode="auto">
          <a:xfrm rot="1500000">
            <a:off x="2505076" y="3717925"/>
            <a:ext cx="4556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600">
                <a:latin typeface="Arial" panose="020B0604020202020204" pitchFamily="34" charset="0"/>
              </a:rPr>
              <a:t>1</a:t>
            </a:r>
          </a:p>
        </p:txBody>
      </p:sp>
      <p:sp>
        <p:nvSpPr>
          <p:cNvPr id="8229" name="Text Box 50"/>
          <p:cNvSpPr txBox="1">
            <a:spLocks noChangeArrowheads="1"/>
          </p:cNvSpPr>
          <p:nvPr/>
        </p:nvSpPr>
        <p:spPr bwMode="auto">
          <a:xfrm rot="4500000">
            <a:off x="2683669" y="3979069"/>
            <a:ext cx="6778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600">
                <a:latin typeface="Arial" panose="020B0604020202020204" pitchFamily="34" charset="0"/>
              </a:rPr>
              <a:t>1,5</a:t>
            </a:r>
          </a:p>
        </p:txBody>
      </p:sp>
      <p:sp>
        <p:nvSpPr>
          <p:cNvPr id="8230" name="Text Box 51"/>
          <p:cNvSpPr txBox="1">
            <a:spLocks noChangeArrowheads="1"/>
          </p:cNvSpPr>
          <p:nvPr/>
        </p:nvSpPr>
        <p:spPr bwMode="auto">
          <a:xfrm>
            <a:off x="2063751" y="4092576"/>
            <a:ext cx="7858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a:latin typeface="Arial" panose="020B0604020202020204" pitchFamily="34" charset="0"/>
              </a:rPr>
              <a:t>A</a:t>
            </a:r>
          </a:p>
        </p:txBody>
      </p:sp>
      <p:sp>
        <p:nvSpPr>
          <p:cNvPr id="8231" name="AutoShape 52"/>
          <p:cNvSpPr>
            <a:spLocks noChangeArrowheads="1"/>
          </p:cNvSpPr>
          <p:nvPr/>
        </p:nvSpPr>
        <p:spPr bwMode="auto">
          <a:xfrm rot="10800000">
            <a:off x="1854201" y="3870325"/>
            <a:ext cx="1211263" cy="1131888"/>
          </a:xfrm>
          <a:custGeom>
            <a:avLst/>
            <a:gdLst>
              <a:gd name="T0" fmla="*/ 2147483646 w 21600"/>
              <a:gd name="T1" fmla="*/ 0 h 21600"/>
              <a:gd name="T2" fmla="*/ 2147483646 w 21600"/>
              <a:gd name="T3" fmla="*/ 2147483646 h 21600"/>
              <a:gd name="T4" fmla="*/ 2147483646 w 21600"/>
              <a:gd name="T5" fmla="*/ 2147483646 h 21600"/>
              <a:gd name="T6" fmla="*/ 2147483646 w 21600"/>
              <a:gd name="T7" fmla="*/ 2147483646 h 21600"/>
              <a:gd name="T8" fmla="*/ 0 60000 65536"/>
              <a:gd name="T9" fmla="*/ 0 60000 65536"/>
              <a:gd name="T10" fmla="*/ 0 60000 65536"/>
              <a:gd name="T11" fmla="*/ 0 60000 65536"/>
              <a:gd name="T12" fmla="*/ 145 w 21600"/>
              <a:gd name="T13" fmla="*/ 0 h 21600"/>
              <a:gd name="T14" fmla="*/ 21455 w 21600"/>
              <a:gd name="T15" fmla="*/ 1109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lnTo>
                  <a:pt x="9000" y="10592"/>
                </a:lnTo>
                <a:close/>
              </a:path>
            </a:pathLst>
          </a:custGeom>
          <a:solidFill>
            <a:srgbClr val="FFFFCC"/>
          </a:solidFill>
          <a:ln>
            <a:noFill/>
          </a:ln>
          <a:extLst>
            <a:ext uri="{91240B29-F687-4F45-9708-019B960494DF}">
              <a14:hiddenLine xmlns:a14="http://schemas.microsoft.com/office/drawing/2010/main" w="3175" algn="ctr">
                <a:solidFill>
                  <a:srgbClr val="000000"/>
                </a:solidFill>
                <a:miter lim="800000"/>
                <a:headEnd/>
                <a:tailEnd/>
              </a14:hiddenLine>
            </a:ext>
          </a:extLst>
        </p:spPr>
        <p:txBody>
          <a:bodyPr wrap="none" anchor="ctr"/>
          <a:lstStyle/>
          <a:p>
            <a:endParaRPr lang="vi-VN"/>
          </a:p>
        </p:txBody>
      </p:sp>
      <p:sp>
        <p:nvSpPr>
          <p:cNvPr id="183349" name="Rectangle 53"/>
          <p:cNvSpPr>
            <a:spLocks noChangeArrowheads="1"/>
          </p:cNvSpPr>
          <p:nvPr/>
        </p:nvSpPr>
        <p:spPr bwMode="auto">
          <a:xfrm>
            <a:off x="1566863" y="4511675"/>
            <a:ext cx="1822450" cy="668338"/>
          </a:xfrm>
          <a:prstGeom prst="rect">
            <a:avLst/>
          </a:prstGeom>
          <a:gradFill rotWithShape="1">
            <a:gsLst>
              <a:gs pos="0">
                <a:schemeClr val="accent1">
                  <a:gamma/>
                  <a:shade val="46275"/>
                  <a:invGamma/>
                </a:schemeClr>
              </a:gs>
              <a:gs pos="100000">
                <a:schemeClr val="accent1"/>
              </a:gs>
            </a:gsLst>
            <a:lin ang="5400000" scaled="1"/>
          </a:gradFill>
          <a:ln w="57150" cmpd="thickThin">
            <a:noFill/>
            <a:miter lim="800000"/>
            <a:headEnd/>
            <a:tailEnd/>
          </a:ln>
          <a:effectLst/>
        </p:spPr>
        <p:txBody>
          <a:bodyPr wrap="none" anchor="ctr"/>
          <a:lstStyle/>
          <a:p>
            <a:pPr algn="ctr" eaLnBrk="1" hangingPunct="1">
              <a:defRPr/>
            </a:pPr>
            <a:endParaRPr lang="vi-VN"/>
          </a:p>
        </p:txBody>
      </p:sp>
      <p:sp>
        <p:nvSpPr>
          <p:cNvPr id="8233" name="AutoShape 54"/>
          <p:cNvSpPr>
            <a:spLocks noChangeArrowheads="1"/>
          </p:cNvSpPr>
          <p:nvPr/>
        </p:nvSpPr>
        <p:spPr bwMode="auto">
          <a:xfrm>
            <a:off x="2417763" y="4616450"/>
            <a:ext cx="76200" cy="76200"/>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lnTo>
                  <a:pt x="16647" y="13593"/>
                </a:lnTo>
                <a:close/>
                <a:moveTo>
                  <a:pt x="4952" y="8006"/>
                </a:moveTo>
                <a:cubicBezTo>
                  <a:pt x="4536" y="8879"/>
                  <a:pt x="4320" y="9833"/>
                  <a:pt x="4320" y="10799"/>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p:spPr>
        <p:txBody>
          <a:bodyPr wrap="none" anchor="ctr"/>
          <a:lstStyle/>
          <a:p>
            <a:endParaRPr lang="vi-VN"/>
          </a:p>
        </p:txBody>
      </p:sp>
      <p:grpSp>
        <p:nvGrpSpPr>
          <p:cNvPr id="8234" name="Group 55"/>
          <p:cNvGrpSpPr>
            <a:grpSpLocks/>
          </p:cNvGrpSpPr>
          <p:nvPr/>
        </p:nvGrpSpPr>
        <p:grpSpPr bwMode="auto">
          <a:xfrm>
            <a:off x="2390775" y="4594226"/>
            <a:ext cx="128588" cy="61913"/>
            <a:chOff x="2838" y="2415"/>
            <a:chExt cx="86" cy="40"/>
          </a:xfrm>
        </p:grpSpPr>
        <p:sp>
          <p:nvSpPr>
            <p:cNvPr id="8327" name="Arc 56"/>
            <p:cNvSpPr>
              <a:spLocks/>
            </p:cNvSpPr>
            <p:nvPr/>
          </p:nvSpPr>
          <p:spPr bwMode="auto">
            <a:xfrm flipV="1">
              <a:off x="2841" y="2415"/>
              <a:ext cx="80" cy="40"/>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8328" name="Freeform 57"/>
            <p:cNvSpPr>
              <a:spLocks/>
            </p:cNvSpPr>
            <p:nvPr/>
          </p:nvSpPr>
          <p:spPr bwMode="auto">
            <a:xfrm>
              <a:off x="2838" y="2438"/>
              <a:ext cx="12" cy="12"/>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29" name="Freeform 58"/>
            <p:cNvSpPr>
              <a:spLocks/>
            </p:cNvSpPr>
            <p:nvPr/>
          </p:nvSpPr>
          <p:spPr bwMode="auto">
            <a:xfrm>
              <a:off x="2912" y="2442"/>
              <a:ext cx="12" cy="12"/>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sp>
        <p:nvSpPr>
          <p:cNvPr id="8235" name="Oval 59"/>
          <p:cNvSpPr>
            <a:spLocks noChangeArrowheads="1"/>
          </p:cNvSpPr>
          <p:nvPr/>
        </p:nvSpPr>
        <p:spPr bwMode="auto">
          <a:xfrm>
            <a:off x="2424113" y="4408488"/>
            <a:ext cx="63500" cy="63500"/>
          </a:xfrm>
          <a:prstGeom prst="ellipse">
            <a:avLst/>
          </a:prstGeom>
          <a:solidFill>
            <a:srgbClr val="0000FF"/>
          </a:solidFill>
          <a:ln w="6350">
            <a:solidFill>
              <a:srgbClr val="009900"/>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latin typeface="Arial" panose="020B0604020202020204" pitchFamily="34" charset="0"/>
            </a:endParaRPr>
          </a:p>
        </p:txBody>
      </p:sp>
      <p:sp>
        <p:nvSpPr>
          <p:cNvPr id="8236" name="Oval 60"/>
          <p:cNvSpPr>
            <a:spLocks noChangeArrowheads="1"/>
          </p:cNvSpPr>
          <p:nvPr/>
        </p:nvSpPr>
        <p:spPr bwMode="auto">
          <a:xfrm>
            <a:off x="1687514" y="4983164"/>
            <a:ext cx="166687" cy="160337"/>
          </a:xfrm>
          <a:prstGeom prst="ellipse">
            <a:avLst/>
          </a:prstGeom>
          <a:solidFill>
            <a:srgbClr val="FF0000"/>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237" name="Oval 61"/>
          <p:cNvSpPr>
            <a:spLocks noChangeArrowheads="1"/>
          </p:cNvSpPr>
          <p:nvPr/>
        </p:nvSpPr>
        <p:spPr bwMode="auto">
          <a:xfrm>
            <a:off x="3005139" y="4983164"/>
            <a:ext cx="166687" cy="160337"/>
          </a:xfrm>
          <a:prstGeom prst="ellipse">
            <a:avLst/>
          </a:prstGeom>
          <a:solidFill>
            <a:schemeClr val="tx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238" name="Text Box 62"/>
          <p:cNvSpPr txBox="1">
            <a:spLocks noChangeArrowheads="1"/>
          </p:cNvSpPr>
          <p:nvPr/>
        </p:nvSpPr>
        <p:spPr bwMode="auto">
          <a:xfrm>
            <a:off x="1695451" y="4772025"/>
            <a:ext cx="449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latin typeface="Arial" panose="020B0604020202020204" pitchFamily="34" charset="0"/>
              </a:rPr>
              <a:t>+</a:t>
            </a:r>
          </a:p>
        </p:txBody>
      </p:sp>
      <p:sp>
        <p:nvSpPr>
          <p:cNvPr id="8239" name="Text Box 63"/>
          <p:cNvSpPr txBox="1">
            <a:spLocks noChangeArrowheads="1"/>
          </p:cNvSpPr>
          <p:nvPr/>
        </p:nvSpPr>
        <p:spPr bwMode="auto">
          <a:xfrm>
            <a:off x="2811463" y="4689475"/>
            <a:ext cx="4492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latin typeface="Arial" panose="020B0604020202020204" pitchFamily="34" charset="0"/>
              </a:rPr>
              <a:t>-</a:t>
            </a:r>
          </a:p>
        </p:txBody>
      </p:sp>
      <p:sp>
        <p:nvSpPr>
          <p:cNvPr id="8240" name="Text Box 64"/>
          <p:cNvSpPr txBox="1">
            <a:spLocks noChangeArrowheads="1"/>
          </p:cNvSpPr>
          <p:nvPr/>
        </p:nvSpPr>
        <p:spPr bwMode="auto">
          <a:xfrm>
            <a:off x="2295525" y="4689475"/>
            <a:ext cx="51593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a:solidFill>
                  <a:srgbClr val="FF0000"/>
                </a:solidFill>
                <a:latin typeface="Times New Roman" panose="02020603050405020304" pitchFamily="18" charset="0"/>
                <a:cs typeface="Times New Roman" panose="02020603050405020304" pitchFamily="18" charset="0"/>
              </a:rPr>
              <a:t>A</a:t>
            </a:r>
          </a:p>
        </p:txBody>
      </p:sp>
      <p:sp>
        <p:nvSpPr>
          <p:cNvPr id="8241" name="Rectangle 65"/>
          <p:cNvSpPr>
            <a:spLocks noChangeArrowheads="1"/>
          </p:cNvSpPr>
          <p:nvPr/>
        </p:nvSpPr>
        <p:spPr bwMode="auto">
          <a:xfrm>
            <a:off x="1566863" y="3619500"/>
            <a:ext cx="1833562" cy="869950"/>
          </a:xfrm>
          <a:prstGeom prst="rect">
            <a:avLst/>
          </a:prstGeom>
          <a:noFill/>
          <a:ln w="2857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latin typeface="Arial" panose="020B0604020202020204" pitchFamily="34" charset="0"/>
            </a:endParaRPr>
          </a:p>
        </p:txBody>
      </p:sp>
      <p:sp>
        <p:nvSpPr>
          <p:cNvPr id="8242" name="Line 66"/>
          <p:cNvSpPr>
            <a:spLocks noChangeShapeType="1"/>
          </p:cNvSpPr>
          <p:nvPr/>
        </p:nvSpPr>
        <p:spPr bwMode="auto">
          <a:xfrm flipV="1">
            <a:off x="1752600" y="2514600"/>
            <a:ext cx="0" cy="2540000"/>
          </a:xfrm>
          <a:prstGeom prst="line">
            <a:avLst/>
          </a:prstGeom>
          <a:noFill/>
          <a:ln w="57150">
            <a:solidFill>
              <a:srgbClr val="F00A20"/>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4" name="Group 67"/>
          <p:cNvGrpSpPr>
            <a:grpSpLocks/>
          </p:cNvGrpSpPr>
          <p:nvPr/>
        </p:nvGrpSpPr>
        <p:grpSpPr bwMode="auto">
          <a:xfrm rot="20202586">
            <a:off x="2152650" y="4162426"/>
            <a:ext cx="793750" cy="557213"/>
            <a:chOff x="1680" y="1440"/>
            <a:chExt cx="592" cy="400"/>
          </a:xfrm>
        </p:grpSpPr>
        <p:sp>
          <p:nvSpPr>
            <p:cNvPr id="8324" name="Oval 68"/>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p:spPr>
          <p:txBody>
            <a:bodyPr vert="eaVert"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latin typeface="Arial" panose="020B0604020202020204" pitchFamily="34" charset="0"/>
              </a:endParaRPr>
            </a:p>
          </p:txBody>
        </p:sp>
        <p:sp>
          <p:nvSpPr>
            <p:cNvPr id="8325" name="Line 69"/>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8326" name="Line 70"/>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8244" name="Line 71"/>
          <p:cNvSpPr>
            <a:spLocks noChangeShapeType="1"/>
          </p:cNvSpPr>
          <p:nvPr/>
        </p:nvSpPr>
        <p:spPr bwMode="auto">
          <a:xfrm>
            <a:off x="2990850" y="5076825"/>
            <a:ext cx="9906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45" name="Line 72"/>
          <p:cNvSpPr>
            <a:spLocks noChangeShapeType="1"/>
          </p:cNvSpPr>
          <p:nvPr/>
        </p:nvSpPr>
        <p:spPr bwMode="auto">
          <a:xfrm>
            <a:off x="5257800" y="2514600"/>
            <a:ext cx="914400" cy="0"/>
          </a:xfrm>
          <a:prstGeom prst="line">
            <a:avLst/>
          </a:prstGeom>
          <a:noFill/>
          <a:ln w="57150">
            <a:solidFill>
              <a:srgbClr val="660033"/>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vi-VN"/>
          </a:p>
        </p:txBody>
      </p:sp>
      <p:grpSp>
        <p:nvGrpSpPr>
          <p:cNvPr id="5" name="Group 101"/>
          <p:cNvGrpSpPr>
            <a:grpSpLocks/>
          </p:cNvGrpSpPr>
          <p:nvPr/>
        </p:nvGrpSpPr>
        <p:grpSpPr bwMode="auto">
          <a:xfrm>
            <a:off x="4343787" y="2200279"/>
            <a:ext cx="914402" cy="581029"/>
            <a:chOff x="2232" y="3831"/>
            <a:chExt cx="576" cy="366"/>
          </a:xfrm>
        </p:grpSpPr>
        <p:sp>
          <p:nvSpPr>
            <p:cNvPr id="8323" name="Line 103"/>
            <p:cNvSpPr>
              <a:spLocks noChangeShapeType="1"/>
            </p:cNvSpPr>
            <p:nvPr/>
          </p:nvSpPr>
          <p:spPr bwMode="auto">
            <a:xfrm flipH="1">
              <a:off x="2232" y="4054"/>
              <a:ext cx="209" cy="143"/>
            </a:xfrm>
            <a:prstGeom prst="line">
              <a:avLst/>
            </a:prstGeom>
            <a:noFill/>
            <a:ln w="3175">
              <a:no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8322" name="Line 102"/>
            <p:cNvSpPr>
              <a:spLocks noChangeShapeType="1"/>
            </p:cNvSpPr>
            <p:nvPr/>
          </p:nvSpPr>
          <p:spPr bwMode="auto">
            <a:xfrm flipV="1">
              <a:off x="2479" y="3831"/>
              <a:ext cx="329" cy="198"/>
            </a:xfrm>
            <a:prstGeom prst="line">
              <a:avLst/>
            </a:prstGeom>
            <a:noFill/>
            <a:ln w="57150">
              <a:solidFill>
                <a:srgbClr val="FF3300"/>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8247" name="Line 104"/>
          <p:cNvSpPr>
            <a:spLocks noChangeShapeType="1"/>
          </p:cNvSpPr>
          <p:nvPr/>
        </p:nvSpPr>
        <p:spPr bwMode="auto">
          <a:xfrm>
            <a:off x="6553200" y="2514600"/>
            <a:ext cx="3733800" cy="0"/>
          </a:xfrm>
          <a:prstGeom prst="line">
            <a:avLst/>
          </a:prstGeom>
          <a:noFill/>
          <a:ln w="57150">
            <a:solidFill>
              <a:srgbClr val="660033"/>
            </a:solidFill>
            <a:round/>
            <a:headEnd type="oval" w="med" len="med"/>
            <a:tailEnd/>
          </a:ln>
          <a:extLst>
            <a:ext uri="{909E8E84-426E-40DD-AFC4-6F175D3DCCD1}">
              <a14:hiddenFill xmlns:a14="http://schemas.microsoft.com/office/drawing/2010/main">
                <a:noFill/>
              </a14:hiddenFill>
            </a:ext>
          </a:extLst>
        </p:spPr>
        <p:txBody>
          <a:bodyPr/>
          <a:lstStyle/>
          <a:p>
            <a:endParaRPr lang="vi-VN"/>
          </a:p>
        </p:txBody>
      </p:sp>
      <p:grpSp>
        <p:nvGrpSpPr>
          <p:cNvPr id="8248" name="Group 105"/>
          <p:cNvGrpSpPr>
            <a:grpSpLocks/>
          </p:cNvGrpSpPr>
          <p:nvPr/>
        </p:nvGrpSpPr>
        <p:grpSpPr bwMode="auto">
          <a:xfrm>
            <a:off x="5791200" y="4953000"/>
            <a:ext cx="2222500" cy="1822450"/>
            <a:chOff x="2592" y="1680"/>
            <a:chExt cx="1400" cy="1148"/>
          </a:xfrm>
        </p:grpSpPr>
        <p:sp>
          <p:nvSpPr>
            <p:cNvPr id="8262" name="Text Box 106"/>
            <p:cNvSpPr txBox="1">
              <a:spLocks noChangeArrowheads="1"/>
            </p:cNvSpPr>
            <p:nvPr/>
          </p:nvSpPr>
          <p:spPr bwMode="auto">
            <a:xfrm>
              <a:off x="3456" y="1776"/>
              <a:ext cx="3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a:latin typeface="Times New Roman" panose="02020603050405020304" pitchFamily="18" charset="0"/>
                  <a:cs typeface="Times New Roman" panose="02020603050405020304" pitchFamily="18" charset="0"/>
                </a:rPr>
                <a:t>K</a:t>
              </a:r>
            </a:p>
          </p:txBody>
        </p:sp>
        <p:sp>
          <p:nvSpPr>
            <p:cNvPr id="8263" name="Oval 107"/>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p:spPr>
          <p:txBody>
            <a:bodyPr vert="eaVert"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latin typeface="Arial" panose="020B0604020202020204" pitchFamily="34" charset="0"/>
              </a:endParaRPr>
            </a:p>
          </p:txBody>
        </p:sp>
        <p:sp>
          <p:nvSpPr>
            <p:cNvPr id="8264" name="Rectangle 108"/>
            <p:cNvSpPr>
              <a:spLocks noChangeArrowheads="1"/>
            </p:cNvSpPr>
            <p:nvPr/>
          </p:nvSpPr>
          <p:spPr bwMode="auto">
            <a:xfrm>
              <a:off x="2599" y="1680"/>
              <a:ext cx="1393" cy="1142"/>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contourClr>
                <a:schemeClr val="tx1"/>
              </a:contourClr>
            </a:sp3d>
          </p:spPr>
          <p:txBody>
            <a:bodyPr wrap="none" anchor="ct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265" name="Rectangle 109"/>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266" name="Rectangle 110"/>
            <p:cNvSpPr>
              <a:spLocks noChangeArrowheads="1"/>
            </p:cNvSpPr>
            <p:nvPr/>
          </p:nvSpPr>
          <p:spPr bwMode="auto">
            <a:xfrm>
              <a:off x="2620" y="1725"/>
              <a:ext cx="1312" cy="628"/>
            </a:xfrm>
            <a:prstGeom prst="rect">
              <a:avLst/>
            </a:prstGeom>
            <a:solidFill>
              <a:schemeClr val="bg1">
                <a:alpha val="38039"/>
              </a:schemeClr>
            </a:solidFill>
            <a:ln w="19050">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267" name="Oval 111"/>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268" name="Text Box 112"/>
            <p:cNvSpPr txBox="1">
              <a:spLocks noChangeArrowheads="1"/>
            </p:cNvSpPr>
            <p:nvPr/>
          </p:nvSpPr>
          <p:spPr bwMode="auto">
            <a:xfrm rot="810395">
              <a:off x="3547" y="1938"/>
              <a:ext cx="25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solidFill>
                    <a:srgbClr val="0000FF"/>
                  </a:solidFill>
                  <a:latin typeface="Times New Roman" panose="02020603050405020304" pitchFamily="18" charset="0"/>
                </a:rPr>
                <a:t>5</a:t>
              </a:r>
              <a:endParaRPr lang="en-US" altLang="en-US">
                <a:latin typeface="Arial" panose="020B0604020202020204" pitchFamily="34" charset="0"/>
              </a:endParaRPr>
            </a:p>
          </p:txBody>
        </p:sp>
        <p:sp>
          <p:nvSpPr>
            <p:cNvPr id="8269" name="Oval 113"/>
            <p:cNvSpPr>
              <a:spLocks noChangeArrowheads="1"/>
            </p:cNvSpPr>
            <p:nvPr/>
          </p:nvSpPr>
          <p:spPr bwMode="auto">
            <a:xfrm rot="5400000">
              <a:off x="2748" y="1720"/>
              <a:ext cx="1051" cy="1155"/>
            </a:xfrm>
            <a:prstGeom prst="ellipse">
              <a:avLst/>
            </a:prstGeom>
            <a:noFill/>
            <a:ln w="12700">
              <a:solidFill>
                <a:srgbClr val="00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270" name="Arc 114"/>
            <p:cNvSpPr>
              <a:spLocks/>
            </p:cNvSpPr>
            <p:nvPr/>
          </p:nvSpPr>
          <p:spPr bwMode="auto">
            <a:xfrm rot="6681726" flipH="1">
              <a:off x="3121" y="1750"/>
              <a:ext cx="406" cy="723"/>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8271" name="Line 115"/>
            <p:cNvSpPr>
              <a:spLocks noChangeShapeType="1"/>
            </p:cNvSpPr>
            <p:nvPr/>
          </p:nvSpPr>
          <p:spPr bwMode="auto">
            <a:xfrm rot="10800000">
              <a:off x="3293" y="1910"/>
              <a:ext cx="0" cy="96"/>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72" name="Text Box 116"/>
            <p:cNvSpPr txBox="1">
              <a:spLocks noChangeArrowheads="1"/>
            </p:cNvSpPr>
            <p:nvPr/>
          </p:nvSpPr>
          <p:spPr bwMode="auto">
            <a:xfrm rot="-466213">
              <a:off x="3156" y="1748"/>
              <a:ext cx="25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latin typeface="Arial" panose="020B0604020202020204" pitchFamily="34" charset="0"/>
                </a:rPr>
                <a:t>3</a:t>
              </a:r>
            </a:p>
          </p:txBody>
        </p:sp>
        <p:sp>
          <p:nvSpPr>
            <p:cNvPr id="8273" name="Text Box 117"/>
            <p:cNvSpPr txBox="1">
              <a:spLocks noChangeArrowheads="1"/>
            </p:cNvSpPr>
            <p:nvPr/>
          </p:nvSpPr>
          <p:spPr bwMode="auto">
            <a:xfrm rot="-1500000">
              <a:off x="2920" y="1811"/>
              <a:ext cx="34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solidFill>
                    <a:srgbClr val="0000FF"/>
                  </a:solidFill>
                  <a:latin typeface="Times New Roman" panose="02020603050405020304" pitchFamily="18" charset="0"/>
                </a:rPr>
                <a:t>2</a:t>
              </a:r>
              <a:endParaRPr lang="en-US" altLang="en-US">
                <a:latin typeface="Arial" panose="020B0604020202020204" pitchFamily="34" charset="0"/>
              </a:endParaRPr>
            </a:p>
          </p:txBody>
        </p:sp>
        <p:sp>
          <p:nvSpPr>
            <p:cNvPr id="8274" name="Line 118"/>
            <p:cNvSpPr>
              <a:spLocks noChangeShapeType="1"/>
            </p:cNvSpPr>
            <p:nvPr/>
          </p:nvSpPr>
          <p:spPr bwMode="auto">
            <a:xfrm rot="300000">
              <a:off x="3329" y="1910"/>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75" name="Line 119"/>
            <p:cNvSpPr>
              <a:spLocks noChangeShapeType="1"/>
            </p:cNvSpPr>
            <p:nvPr/>
          </p:nvSpPr>
          <p:spPr bwMode="auto">
            <a:xfrm rot="600000">
              <a:off x="3362" y="1914"/>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76" name="Line 120"/>
            <p:cNvSpPr>
              <a:spLocks noChangeShapeType="1"/>
            </p:cNvSpPr>
            <p:nvPr/>
          </p:nvSpPr>
          <p:spPr bwMode="auto">
            <a:xfrm rot="900000">
              <a:off x="3395" y="1922"/>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77" name="Line 121"/>
            <p:cNvSpPr>
              <a:spLocks noChangeShapeType="1"/>
            </p:cNvSpPr>
            <p:nvPr/>
          </p:nvSpPr>
          <p:spPr bwMode="auto">
            <a:xfrm rot="1200000">
              <a:off x="3427" y="1932"/>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78" name="Line 122"/>
            <p:cNvSpPr>
              <a:spLocks noChangeShapeType="1"/>
            </p:cNvSpPr>
            <p:nvPr/>
          </p:nvSpPr>
          <p:spPr bwMode="auto">
            <a:xfrm rot="1500000">
              <a:off x="3452" y="1944"/>
              <a:ext cx="0" cy="89"/>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79" name="Line 123"/>
            <p:cNvSpPr>
              <a:spLocks noChangeShapeType="1"/>
            </p:cNvSpPr>
            <p:nvPr/>
          </p:nvSpPr>
          <p:spPr bwMode="auto">
            <a:xfrm rot="1800000">
              <a:off x="3488" y="1962"/>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80" name="Line 124"/>
            <p:cNvSpPr>
              <a:spLocks noChangeShapeType="1"/>
            </p:cNvSpPr>
            <p:nvPr/>
          </p:nvSpPr>
          <p:spPr bwMode="auto">
            <a:xfrm rot="2100000">
              <a:off x="3513" y="1978"/>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81" name="Line 125"/>
            <p:cNvSpPr>
              <a:spLocks noChangeShapeType="1"/>
            </p:cNvSpPr>
            <p:nvPr/>
          </p:nvSpPr>
          <p:spPr bwMode="auto">
            <a:xfrm rot="2400000">
              <a:off x="3542" y="1997"/>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82" name="Line 126"/>
            <p:cNvSpPr>
              <a:spLocks noChangeShapeType="1"/>
            </p:cNvSpPr>
            <p:nvPr/>
          </p:nvSpPr>
          <p:spPr bwMode="auto">
            <a:xfrm rot="2700000">
              <a:off x="3565" y="2018"/>
              <a:ext cx="0" cy="44"/>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83" name="Line 127"/>
            <p:cNvSpPr>
              <a:spLocks noChangeShapeType="1"/>
            </p:cNvSpPr>
            <p:nvPr/>
          </p:nvSpPr>
          <p:spPr bwMode="auto">
            <a:xfrm rot="3000000">
              <a:off x="3570" y="2029"/>
              <a:ext cx="0" cy="9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84" name="Line 128"/>
            <p:cNvSpPr>
              <a:spLocks noChangeShapeType="1"/>
            </p:cNvSpPr>
            <p:nvPr/>
          </p:nvSpPr>
          <p:spPr bwMode="auto">
            <a:xfrm rot="7800000">
              <a:off x="3017" y="2027"/>
              <a:ext cx="0" cy="106"/>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85" name="Line 129"/>
            <p:cNvSpPr>
              <a:spLocks noChangeShapeType="1"/>
            </p:cNvSpPr>
            <p:nvPr/>
          </p:nvSpPr>
          <p:spPr bwMode="auto">
            <a:xfrm rot="-2700000">
              <a:off x="3017" y="2018"/>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86" name="Line 130"/>
            <p:cNvSpPr>
              <a:spLocks noChangeShapeType="1"/>
            </p:cNvSpPr>
            <p:nvPr/>
          </p:nvSpPr>
          <p:spPr bwMode="auto">
            <a:xfrm rot="-2400000">
              <a:off x="3040" y="1999"/>
              <a:ext cx="0" cy="38"/>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87" name="Line 131"/>
            <p:cNvSpPr>
              <a:spLocks noChangeShapeType="1"/>
            </p:cNvSpPr>
            <p:nvPr/>
          </p:nvSpPr>
          <p:spPr bwMode="auto">
            <a:xfrm rot="-2100000">
              <a:off x="3069" y="1979"/>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88" name="Line 132"/>
            <p:cNvSpPr>
              <a:spLocks noChangeShapeType="1"/>
            </p:cNvSpPr>
            <p:nvPr/>
          </p:nvSpPr>
          <p:spPr bwMode="auto">
            <a:xfrm rot="-1800000">
              <a:off x="3095" y="1961"/>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89" name="Line 133"/>
            <p:cNvSpPr>
              <a:spLocks noChangeShapeType="1"/>
            </p:cNvSpPr>
            <p:nvPr/>
          </p:nvSpPr>
          <p:spPr bwMode="auto">
            <a:xfrm rot="-1500000">
              <a:off x="3139" y="1943"/>
              <a:ext cx="0" cy="8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90" name="Line 134"/>
            <p:cNvSpPr>
              <a:spLocks noChangeShapeType="1"/>
            </p:cNvSpPr>
            <p:nvPr/>
          </p:nvSpPr>
          <p:spPr bwMode="auto">
            <a:xfrm rot="-1200000">
              <a:off x="3159" y="1932"/>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91" name="Line 135"/>
            <p:cNvSpPr>
              <a:spLocks noChangeShapeType="1"/>
            </p:cNvSpPr>
            <p:nvPr/>
          </p:nvSpPr>
          <p:spPr bwMode="auto">
            <a:xfrm rot="-900000">
              <a:off x="3187" y="1925"/>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92" name="Line 136"/>
            <p:cNvSpPr>
              <a:spLocks noChangeShapeType="1"/>
            </p:cNvSpPr>
            <p:nvPr/>
          </p:nvSpPr>
          <p:spPr bwMode="auto">
            <a:xfrm rot="-600000">
              <a:off x="3221" y="1918"/>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93" name="Line 137"/>
            <p:cNvSpPr>
              <a:spLocks noChangeShapeType="1"/>
            </p:cNvSpPr>
            <p:nvPr/>
          </p:nvSpPr>
          <p:spPr bwMode="auto">
            <a:xfrm rot="-300000">
              <a:off x="3256" y="1912"/>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94" name="Line 138"/>
            <p:cNvSpPr>
              <a:spLocks noChangeShapeType="1"/>
            </p:cNvSpPr>
            <p:nvPr/>
          </p:nvSpPr>
          <p:spPr bwMode="auto">
            <a:xfrm rot="6300000">
              <a:off x="2952" y="2150"/>
              <a:ext cx="0" cy="107"/>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95" name="Line 139"/>
            <p:cNvSpPr>
              <a:spLocks noChangeShapeType="1"/>
            </p:cNvSpPr>
            <p:nvPr/>
          </p:nvSpPr>
          <p:spPr bwMode="auto">
            <a:xfrm rot="-4200000">
              <a:off x="2931" y="214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96" name="Line 140"/>
            <p:cNvSpPr>
              <a:spLocks noChangeShapeType="1"/>
            </p:cNvSpPr>
            <p:nvPr/>
          </p:nvSpPr>
          <p:spPr bwMode="auto">
            <a:xfrm rot="-3900000">
              <a:off x="2943" y="2118"/>
              <a:ext cx="0" cy="43"/>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97" name="Line 141"/>
            <p:cNvSpPr>
              <a:spLocks noChangeShapeType="1"/>
            </p:cNvSpPr>
            <p:nvPr/>
          </p:nvSpPr>
          <p:spPr bwMode="auto">
            <a:xfrm rot="-3600000">
              <a:off x="2959" y="2094"/>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98" name="Line 142"/>
            <p:cNvSpPr>
              <a:spLocks noChangeShapeType="1"/>
            </p:cNvSpPr>
            <p:nvPr/>
          </p:nvSpPr>
          <p:spPr bwMode="auto">
            <a:xfrm rot="-3300000">
              <a:off x="2975" y="2064"/>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99" name="Line 143"/>
            <p:cNvSpPr>
              <a:spLocks noChangeShapeType="1"/>
            </p:cNvSpPr>
            <p:nvPr/>
          </p:nvSpPr>
          <p:spPr bwMode="auto">
            <a:xfrm rot="3300000">
              <a:off x="3604" y="2067"/>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300" name="Line 144"/>
            <p:cNvSpPr>
              <a:spLocks noChangeShapeType="1"/>
            </p:cNvSpPr>
            <p:nvPr/>
          </p:nvSpPr>
          <p:spPr bwMode="auto">
            <a:xfrm rot="3600000">
              <a:off x="3618" y="2088"/>
              <a:ext cx="0" cy="44"/>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301" name="Line 145"/>
            <p:cNvSpPr>
              <a:spLocks noChangeShapeType="1"/>
            </p:cNvSpPr>
            <p:nvPr/>
          </p:nvSpPr>
          <p:spPr bwMode="auto">
            <a:xfrm rot="3900000">
              <a:off x="3637" y="211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302" name="Line 146"/>
            <p:cNvSpPr>
              <a:spLocks noChangeShapeType="1"/>
            </p:cNvSpPr>
            <p:nvPr/>
          </p:nvSpPr>
          <p:spPr bwMode="auto">
            <a:xfrm rot="4200000">
              <a:off x="3649" y="214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303" name="Line 147"/>
            <p:cNvSpPr>
              <a:spLocks noChangeShapeType="1"/>
            </p:cNvSpPr>
            <p:nvPr/>
          </p:nvSpPr>
          <p:spPr bwMode="auto">
            <a:xfrm rot="4500000">
              <a:off x="3636" y="2155"/>
              <a:ext cx="0" cy="9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304" name="Text Box 148"/>
            <p:cNvSpPr txBox="1">
              <a:spLocks noChangeArrowheads="1"/>
            </p:cNvSpPr>
            <p:nvPr/>
          </p:nvSpPr>
          <p:spPr bwMode="auto">
            <a:xfrm>
              <a:off x="2674" y="2088"/>
              <a:ext cx="3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solidFill>
                    <a:srgbClr val="0000FF"/>
                  </a:solidFill>
                  <a:latin typeface="Times New Roman" panose="02020603050405020304" pitchFamily="18" charset="0"/>
                </a:rPr>
                <a:t>0</a:t>
              </a:r>
              <a:endParaRPr lang="en-US" altLang="en-US">
                <a:latin typeface="Arial" panose="020B0604020202020204" pitchFamily="34" charset="0"/>
              </a:endParaRPr>
            </a:p>
          </p:txBody>
        </p:sp>
        <p:sp>
          <p:nvSpPr>
            <p:cNvPr id="8305" name="Text Box 149"/>
            <p:cNvSpPr txBox="1">
              <a:spLocks noChangeArrowheads="1"/>
            </p:cNvSpPr>
            <p:nvPr/>
          </p:nvSpPr>
          <p:spPr bwMode="auto">
            <a:xfrm rot="-2443161">
              <a:off x="2763" y="1939"/>
              <a:ext cx="34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latin typeface="Arial" panose="020B0604020202020204" pitchFamily="34" charset="0"/>
                </a:rPr>
                <a:t>1</a:t>
              </a:r>
            </a:p>
          </p:txBody>
        </p:sp>
        <p:sp>
          <p:nvSpPr>
            <p:cNvPr id="8306" name="Text Box 150"/>
            <p:cNvSpPr txBox="1">
              <a:spLocks noChangeArrowheads="1"/>
            </p:cNvSpPr>
            <p:nvPr/>
          </p:nvSpPr>
          <p:spPr bwMode="auto">
            <a:xfrm rot="3000000">
              <a:off x="3392" y="1800"/>
              <a:ext cx="30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solidFill>
                    <a:srgbClr val="0000FF"/>
                  </a:solidFill>
                  <a:latin typeface="Times New Roman" panose="02020603050405020304" pitchFamily="18" charset="0"/>
                </a:rPr>
                <a:t>4</a:t>
              </a:r>
              <a:endParaRPr lang="en-US" altLang="en-US">
                <a:latin typeface="Arial" panose="020B0604020202020204" pitchFamily="34" charset="0"/>
              </a:endParaRPr>
            </a:p>
          </p:txBody>
        </p:sp>
        <p:sp>
          <p:nvSpPr>
            <p:cNvPr id="8307" name="Text Box 151"/>
            <p:cNvSpPr txBox="1">
              <a:spLocks noChangeArrowheads="1"/>
            </p:cNvSpPr>
            <p:nvPr/>
          </p:nvSpPr>
          <p:spPr bwMode="auto">
            <a:xfrm rot="4500000">
              <a:off x="3611" y="2104"/>
              <a:ext cx="30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solidFill>
                    <a:srgbClr val="0000FF"/>
                  </a:solidFill>
                  <a:latin typeface="Times New Roman" panose="02020603050405020304" pitchFamily="18" charset="0"/>
                </a:rPr>
                <a:t>6</a:t>
              </a:r>
              <a:endParaRPr lang="en-US" altLang="en-US">
                <a:latin typeface="Arial" panose="020B0604020202020204" pitchFamily="34" charset="0"/>
              </a:endParaRPr>
            </a:p>
          </p:txBody>
        </p:sp>
        <p:sp>
          <p:nvSpPr>
            <p:cNvPr id="8308" name="Text Box 152"/>
            <p:cNvSpPr txBox="1">
              <a:spLocks noChangeArrowheads="1"/>
            </p:cNvSpPr>
            <p:nvPr/>
          </p:nvSpPr>
          <p:spPr bwMode="auto">
            <a:xfrm>
              <a:off x="2997" y="2051"/>
              <a:ext cx="59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a:latin typeface="Arial" panose="020B0604020202020204" pitchFamily="34" charset="0"/>
                </a:rPr>
                <a:t>V</a:t>
              </a:r>
            </a:p>
          </p:txBody>
        </p:sp>
        <p:sp>
          <p:nvSpPr>
            <p:cNvPr id="8309" name="AutoShape 153"/>
            <p:cNvSpPr>
              <a:spLocks noChangeArrowheads="1"/>
            </p:cNvSpPr>
            <p:nvPr/>
          </p:nvSpPr>
          <p:spPr bwMode="auto">
            <a:xfrm rot="10800000">
              <a:off x="2841" y="1895"/>
              <a:ext cx="910" cy="77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lnTo>
                    <a:pt x="9000" y="10592"/>
                  </a:lnTo>
                  <a:close/>
                </a:path>
              </a:pathLst>
            </a:custGeom>
            <a:solidFill>
              <a:srgbClr val="FFFFCC"/>
            </a:solidFill>
            <a:ln>
              <a:noFill/>
            </a:ln>
            <a:extLst>
              <a:ext uri="{91240B29-F687-4F45-9708-019B960494DF}">
                <a14:hiddenLine xmlns:a14="http://schemas.microsoft.com/office/drawing/2010/main" w="3175" algn="ctr">
                  <a:solidFill>
                    <a:srgbClr val="000000"/>
                  </a:solidFill>
                  <a:miter lim="800000"/>
                  <a:headEnd/>
                  <a:tailEnd/>
                </a14:hiddenLine>
              </a:ext>
            </a:extLst>
          </p:spPr>
          <p:txBody>
            <a:bodyPr wrap="none" anchor="ctr"/>
            <a:lstStyle/>
            <a:p>
              <a:endParaRPr lang="vi-VN"/>
            </a:p>
          </p:txBody>
        </p:sp>
        <p:sp>
          <p:nvSpPr>
            <p:cNvPr id="8310" name="Rectangle 154"/>
            <p:cNvSpPr>
              <a:spLocks noChangeArrowheads="1"/>
            </p:cNvSpPr>
            <p:nvPr/>
          </p:nvSpPr>
          <p:spPr bwMode="auto">
            <a:xfrm>
              <a:off x="2620" y="2336"/>
              <a:ext cx="1283" cy="481"/>
            </a:xfrm>
            <a:prstGeom prst="rect">
              <a:avLst/>
            </a:prstGeom>
            <a:solidFill>
              <a:schemeClr val="bg1"/>
            </a:solidFill>
            <a:ln>
              <a:noFill/>
            </a:ln>
            <a:extLst>
              <a:ext uri="{91240B29-F687-4F45-9708-019B960494DF}">
                <a14:hiddenLine xmlns:a14="http://schemas.microsoft.com/office/drawing/2010/main" w="57150" cmpd="thickThin">
                  <a:solidFill>
                    <a:srgbClr val="000000"/>
                  </a:solidFill>
                  <a:miter lim="800000"/>
                  <a:headEnd/>
                  <a:tailEnd/>
                </a14:hiddenLine>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311" name="Rectangle 155"/>
            <p:cNvSpPr>
              <a:spLocks noChangeArrowheads="1"/>
            </p:cNvSpPr>
            <p:nvPr/>
          </p:nvSpPr>
          <p:spPr bwMode="auto">
            <a:xfrm>
              <a:off x="2655" y="1728"/>
              <a:ext cx="1273" cy="645"/>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latin typeface="Arial" panose="020B0604020202020204" pitchFamily="34" charset="0"/>
              </a:endParaRPr>
            </a:p>
          </p:txBody>
        </p:sp>
        <p:sp>
          <p:nvSpPr>
            <p:cNvPr id="8312" name="Rectangle 156"/>
            <p:cNvSpPr>
              <a:spLocks noChangeArrowheads="1"/>
            </p:cNvSpPr>
            <p:nvPr/>
          </p:nvSpPr>
          <p:spPr bwMode="auto">
            <a:xfrm>
              <a:off x="2592" y="1686"/>
              <a:ext cx="1393" cy="1142"/>
            </a:xfrm>
            <a:prstGeom prst="rect">
              <a:avLst/>
            </a:prstGeom>
            <a:noFill/>
            <a:ln w="57150" cmpd="thickThin">
              <a:solidFill>
                <a:srgbClr val="66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313" name="AutoShape 157"/>
            <p:cNvSpPr>
              <a:spLocks noChangeArrowheads="1"/>
            </p:cNvSpPr>
            <p:nvPr/>
          </p:nvSpPr>
          <p:spPr bwMode="auto">
            <a:xfrm>
              <a:off x="3263" y="2411"/>
              <a:ext cx="57" cy="5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lnTo>
                    <a:pt x="16647" y="13593"/>
                  </a:lnTo>
                  <a:close/>
                  <a:moveTo>
                    <a:pt x="4952" y="8006"/>
                  </a:moveTo>
                  <a:cubicBezTo>
                    <a:pt x="4536" y="8879"/>
                    <a:pt x="4320" y="9833"/>
                    <a:pt x="4320" y="10799"/>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p:spPr>
          <p:txBody>
            <a:bodyPr wrap="none" anchor="ctr"/>
            <a:lstStyle/>
            <a:p>
              <a:endParaRPr lang="vi-VN"/>
            </a:p>
          </p:txBody>
        </p:sp>
        <p:sp>
          <p:nvSpPr>
            <p:cNvPr id="8314" name="Arc 158"/>
            <p:cNvSpPr>
              <a:spLocks/>
            </p:cNvSpPr>
            <p:nvPr/>
          </p:nvSpPr>
          <p:spPr bwMode="auto">
            <a:xfrm flipV="1">
              <a:off x="3246" y="2396"/>
              <a:ext cx="91" cy="41"/>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8315" name="Freeform 159"/>
            <p:cNvSpPr>
              <a:spLocks/>
            </p:cNvSpPr>
            <p:nvPr/>
          </p:nvSpPr>
          <p:spPr bwMode="auto">
            <a:xfrm>
              <a:off x="3243" y="2419"/>
              <a:ext cx="13" cy="13"/>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16" name="Freeform 160"/>
            <p:cNvSpPr>
              <a:spLocks/>
            </p:cNvSpPr>
            <p:nvPr/>
          </p:nvSpPr>
          <p:spPr bwMode="auto">
            <a:xfrm>
              <a:off x="3327" y="2424"/>
              <a:ext cx="14" cy="12"/>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17" name="AutoShape 161"/>
            <p:cNvSpPr>
              <a:spLocks noChangeArrowheads="1"/>
            </p:cNvSpPr>
            <p:nvPr/>
          </p:nvSpPr>
          <p:spPr bwMode="auto">
            <a:xfrm>
              <a:off x="2680" y="2496"/>
              <a:ext cx="132" cy="12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p:spPr>
          <p:txBody>
            <a:bodyPr wrap="none" anchor="ctr"/>
            <a:lstStyle/>
            <a:p>
              <a:endParaRPr lang="vi-VN"/>
            </a:p>
          </p:txBody>
        </p:sp>
        <p:sp>
          <p:nvSpPr>
            <p:cNvPr id="8318" name="Oval 162"/>
            <p:cNvSpPr>
              <a:spLocks noChangeArrowheads="1"/>
            </p:cNvSpPr>
            <p:nvPr/>
          </p:nvSpPr>
          <p:spPr bwMode="auto">
            <a:xfrm>
              <a:off x="2672" y="2502"/>
              <a:ext cx="144" cy="138"/>
            </a:xfrm>
            <a:prstGeom prst="ellipse">
              <a:avLst/>
            </a:prstGeom>
            <a:solidFill>
              <a:srgbClr val="FF0000"/>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319" name="Oval 163"/>
            <p:cNvSpPr>
              <a:spLocks noChangeArrowheads="1"/>
            </p:cNvSpPr>
            <p:nvPr/>
          </p:nvSpPr>
          <p:spPr bwMode="auto">
            <a:xfrm>
              <a:off x="3840" y="2544"/>
              <a:ext cx="144" cy="138"/>
            </a:xfrm>
            <a:prstGeom prst="ellipse">
              <a:avLst/>
            </a:prstGeom>
            <a:solidFill>
              <a:schemeClr val="tx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320" name="Text Box 164"/>
            <p:cNvSpPr txBox="1">
              <a:spLocks noChangeArrowheads="1"/>
            </p:cNvSpPr>
            <p:nvPr/>
          </p:nvSpPr>
          <p:spPr bwMode="auto">
            <a:xfrm>
              <a:off x="3600" y="2400"/>
              <a:ext cx="354"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latin typeface="Arial" panose="020B0604020202020204" pitchFamily="34" charset="0"/>
                </a:rPr>
                <a:t>-</a:t>
              </a:r>
            </a:p>
          </p:txBody>
        </p:sp>
        <p:sp>
          <p:nvSpPr>
            <p:cNvPr id="8321" name="Text Box 165"/>
            <p:cNvSpPr txBox="1">
              <a:spLocks noChangeArrowheads="1"/>
            </p:cNvSpPr>
            <p:nvPr/>
          </p:nvSpPr>
          <p:spPr bwMode="auto">
            <a:xfrm>
              <a:off x="2736" y="2448"/>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latin typeface="Arial" panose="020B0604020202020204" pitchFamily="34" charset="0"/>
                </a:rPr>
                <a:t>+</a:t>
              </a:r>
            </a:p>
          </p:txBody>
        </p:sp>
      </p:grpSp>
      <p:sp>
        <p:nvSpPr>
          <p:cNvPr id="8249" name="Line 167"/>
          <p:cNvSpPr>
            <a:spLocks noChangeShapeType="1"/>
          </p:cNvSpPr>
          <p:nvPr/>
        </p:nvSpPr>
        <p:spPr bwMode="auto">
          <a:xfrm>
            <a:off x="5638800" y="4343400"/>
            <a:ext cx="0" cy="1828800"/>
          </a:xfrm>
          <a:prstGeom prst="line">
            <a:avLst/>
          </a:prstGeom>
          <a:noFill/>
          <a:ln w="5715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50" name="Line 168"/>
          <p:cNvSpPr>
            <a:spLocks noChangeShapeType="1"/>
          </p:cNvSpPr>
          <p:nvPr/>
        </p:nvSpPr>
        <p:spPr bwMode="auto">
          <a:xfrm flipH="1">
            <a:off x="8447088" y="4267201"/>
            <a:ext cx="11112" cy="1928813"/>
          </a:xfrm>
          <a:prstGeom prst="line">
            <a:avLst/>
          </a:prstGeom>
          <a:noFill/>
          <a:ln w="57150">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vi-VN"/>
          </a:p>
        </p:txBody>
      </p:sp>
      <p:sp>
        <p:nvSpPr>
          <p:cNvPr id="8251" name="Line 170"/>
          <p:cNvSpPr>
            <a:spLocks noChangeShapeType="1"/>
          </p:cNvSpPr>
          <p:nvPr/>
        </p:nvSpPr>
        <p:spPr bwMode="auto">
          <a:xfrm>
            <a:off x="5638800" y="6172200"/>
            <a:ext cx="381000" cy="15240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52" name="Line 19"/>
          <p:cNvSpPr>
            <a:spLocks noChangeShapeType="1"/>
          </p:cNvSpPr>
          <p:nvPr/>
        </p:nvSpPr>
        <p:spPr bwMode="auto">
          <a:xfrm flipV="1">
            <a:off x="7872414" y="6172201"/>
            <a:ext cx="509587" cy="195263"/>
          </a:xfrm>
          <a:prstGeom prst="line">
            <a:avLst/>
          </a:prstGeom>
          <a:noFill/>
          <a:ln w="57150">
            <a:solidFill>
              <a:schemeClr val="tx1"/>
            </a:solidFill>
            <a:round/>
            <a:headEnd type="oval" w="med" len="med"/>
            <a:tailEnd/>
          </a:ln>
          <a:extLst>
            <a:ext uri="{909E8E84-426E-40DD-AFC4-6F175D3DCCD1}">
              <a14:hiddenFill xmlns:a14="http://schemas.microsoft.com/office/drawing/2010/main">
                <a:noFill/>
              </a14:hiddenFill>
            </a:ext>
          </a:extLst>
        </p:spPr>
        <p:txBody>
          <a:bodyPr/>
          <a:lstStyle/>
          <a:p>
            <a:endParaRPr lang="vi-VN"/>
          </a:p>
        </p:txBody>
      </p:sp>
      <p:grpSp>
        <p:nvGrpSpPr>
          <p:cNvPr id="7" name="Group 173"/>
          <p:cNvGrpSpPr>
            <a:grpSpLocks/>
          </p:cNvGrpSpPr>
          <p:nvPr/>
        </p:nvGrpSpPr>
        <p:grpSpPr bwMode="auto">
          <a:xfrm rot="21243369">
            <a:off x="6364289" y="5716589"/>
            <a:ext cx="1025525" cy="649287"/>
            <a:chOff x="1521" y="3473"/>
            <a:chExt cx="831" cy="511"/>
          </a:xfrm>
        </p:grpSpPr>
        <p:sp>
          <p:nvSpPr>
            <p:cNvPr id="8260" name="Line 166"/>
            <p:cNvSpPr>
              <a:spLocks noChangeShapeType="1"/>
            </p:cNvSpPr>
            <p:nvPr/>
          </p:nvSpPr>
          <p:spPr bwMode="auto">
            <a:xfrm flipH="1" flipV="1">
              <a:off x="1521" y="3473"/>
              <a:ext cx="399" cy="271"/>
            </a:xfrm>
            <a:prstGeom prst="line">
              <a:avLst/>
            </a:prstGeom>
            <a:noFill/>
            <a:ln w="9525">
              <a:solidFill>
                <a:srgbClr val="FF3300"/>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8261" name="Line 172"/>
            <p:cNvSpPr>
              <a:spLocks noChangeShapeType="1"/>
            </p:cNvSpPr>
            <p:nvPr/>
          </p:nvSpPr>
          <p:spPr bwMode="auto">
            <a:xfrm flipH="1" flipV="1">
              <a:off x="1920" y="3744"/>
              <a:ext cx="432" cy="240"/>
            </a:xfrm>
            <a:prstGeom prst="line">
              <a:avLst/>
            </a:prstGeom>
            <a:noFill/>
            <a:ln w="9525">
              <a:solidFill>
                <a:schemeClr val="bg1"/>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8254" name="Rectangle 178"/>
          <p:cNvSpPr>
            <a:spLocks noChangeArrowheads="1"/>
          </p:cNvSpPr>
          <p:nvPr/>
        </p:nvSpPr>
        <p:spPr bwMode="auto">
          <a:xfrm>
            <a:off x="5853707" y="4167682"/>
            <a:ext cx="2286000" cy="3048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8255" name="Line 179"/>
          <p:cNvSpPr>
            <a:spLocks noChangeShapeType="1"/>
          </p:cNvSpPr>
          <p:nvPr/>
        </p:nvSpPr>
        <p:spPr bwMode="auto">
          <a:xfrm>
            <a:off x="5638800" y="4343400"/>
            <a:ext cx="228600" cy="0"/>
          </a:xfrm>
          <a:prstGeom prst="line">
            <a:avLst/>
          </a:prstGeom>
          <a:noFill/>
          <a:ln w="38100">
            <a:solidFill>
              <a:srgbClr val="0000CC"/>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56" name="Line 180"/>
          <p:cNvSpPr>
            <a:spLocks noChangeShapeType="1"/>
          </p:cNvSpPr>
          <p:nvPr/>
        </p:nvSpPr>
        <p:spPr bwMode="auto">
          <a:xfrm>
            <a:off x="8077200" y="4267200"/>
            <a:ext cx="381000" cy="0"/>
          </a:xfrm>
          <a:prstGeom prst="line">
            <a:avLst/>
          </a:prstGeom>
          <a:noFill/>
          <a:ln w="38100">
            <a:solidFill>
              <a:srgbClr val="0000CC"/>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57" name="Rectangle 181"/>
          <p:cNvSpPr>
            <a:spLocks noChangeArrowheads="1"/>
          </p:cNvSpPr>
          <p:nvPr/>
        </p:nvSpPr>
        <p:spPr bwMode="auto">
          <a:xfrm>
            <a:off x="967409" y="751635"/>
            <a:ext cx="9144000" cy="523220"/>
          </a:xfrm>
          <a:prstGeom prst="rect">
            <a:avLst/>
          </a:prstGeom>
          <a:noFill/>
          <a:ln w="9525">
            <a:no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eaLnBrk="1" hangingPunct="1"/>
            <a:r>
              <a:rPr lang="en-US" altLang="en-US" sz="2800" dirty="0">
                <a:solidFill>
                  <a:srgbClr val="00B050"/>
                </a:solidFill>
                <a:latin typeface="Times New Roman" panose="02020603050405020304" pitchFamily="18" charset="0"/>
                <a:cs typeface="Times New Roman" panose="02020603050405020304" pitchFamily="18" charset="0"/>
              </a:rPr>
              <a:t>1. </a:t>
            </a:r>
            <a:r>
              <a:rPr lang="en-US" altLang="en-US" sz="2800" dirty="0" err="1">
                <a:solidFill>
                  <a:srgbClr val="00B050"/>
                </a:solidFill>
                <a:latin typeface="Times New Roman" panose="02020603050405020304" pitchFamily="18" charset="0"/>
                <a:cs typeface="Times New Roman" panose="02020603050405020304" pitchFamily="18" charset="0"/>
              </a:rPr>
              <a:t>Thí</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nghiệm</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a:solidFill>
                  <a:srgbClr val="00B050"/>
                </a:solidFill>
                <a:latin typeface="Times New Roman" panose="02020603050405020304" pitchFamily="18" charset="0"/>
                <a:cs typeface="Times New Roman" panose="02020603050405020304" pitchFamily="18" charset="0"/>
              </a:rPr>
              <a:t>với</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err="1">
                <a:solidFill>
                  <a:srgbClr val="00B050"/>
                </a:solidFill>
                <a:latin typeface="Times New Roman" panose="02020603050405020304" pitchFamily="18" charset="0"/>
                <a:cs typeface="Times New Roman" panose="02020603050405020304" pitchFamily="18" charset="0"/>
              </a:rPr>
              <a:t>dây</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err="1">
                <a:solidFill>
                  <a:srgbClr val="00B050"/>
                </a:solidFill>
                <a:latin typeface="Times New Roman" panose="02020603050405020304" pitchFamily="18" charset="0"/>
                <a:cs typeface="Times New Roman" panose="02020603050405020304" pitchFamily="18" charset="0"/>
              </a:rPr>
              <a:t>có</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err="1">
                <a:solidFill>
                  <a:srgbClr val="00B050"/>
                </a:solidFill>
                <a:latin typeface="Times New Roman" panose="02020603050405020304" pitchFamily="18" charset="0"/>
                <a:cs typeface="Times New Roman" panose="02020603050405020304" pitchFamily="18" charset="0"/>
              </a:rPr>
              <a:t>tiết</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err="1">
                <a:solidFill>
                  <a:srgbClr val="00B050"/>
                </a:solidFill>
                <a:latin typeface="Times New Roman" panose="02020603050405020304" pitchFamily="18" charset="0"/>
                <a:cs typeface="Times New Roman" panose="02020603050405020304" pitchFamily="18" charset="0"/>
              </a:rPr>
              <a:t>diện</a:t>
            </a:r>
            <a:r>
              <a:rPr lang="en-US" altLang="en-US" sz="2800" dirty="0">
                <a:solidFill>
                  <a:srgbClr val="00B050"/>
                </a:solidFill>
                <a:latin typeface="Times New Roman" panose="02020603050405020304" pitchFamily="18" charset="0"/>
                <a:cs typeface="Times New Roman" panose="02020603050405020304" pitchFamily="18" charset="0"/>
              </a:rPr>
              <a:t> S</a:t>
            </a:r>
            <a:r>
              <a:rPr lang="en-US" altLang="en-US" sz="2800" baseline="-25000" dirty="0">
                <a:solidFill>
                  <a:srgbClr val="00B050"/>
                </a:solidFill>
                <a:latin typeface="Times New Roman" panose="02020603050405020304" pitchFamily="18" charset="0"/>
                <a:cs typeface="Times New Roman" panose="02020603050405020304" pitchFamily="18" charset="0"/>
              </a:rPr>
              <a:t>1</a:t>
            </a:r>
            <a:endParaRPr lang="en-US" altLang="en-US" sz="2800" dirty="0">
              <a:solidFill>
                <a:srgbClr val="00B050"/>
              </a:solidFill>
              <a:latin typeface="Times New Roman" panose="02020603050405020304" pitchFamily="18" charset="0"/>
              <a:cs typeface="Times New Roman" panose="02020603050405020304" pitchFamily="18" charset="0"/>
            </a:endParaRPr>
          </a:p>
        </p:txBody>
      </p:sp>
      <p:sp>
        <p:nvSpPr>
          <p:cNvPr id="143" name="Text Box 238"/>
          <p:cNvSpPr txBox="1">
            <a:spLocks noChangeArrowheads="1"/>
          </p:cNvSpPr>
          <p:nvPr/>
        </p:nvSpPr>
        <p:spPr bwMode="auto">
          <a:xfrm>
            <a:off x="8307388" y="5145088"/>
            <a:ext cx="19478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spcBef>
                <a:spcPct val="50000"/>
              </a:spcBef>
            </a:pPr>
            <a:r>
              <a:rPr lang="en-US" sz="3600" b="1">
                <a:solidFill>
                  <a:srgbClr val="0000CC"/>
                </a:solidFill>
                <a:latin typeface="Times New Roman" panose="02020603050405020304" pitchFamily="18" charset="0"/>
                <a:cs typeface="Times New Roman" panose="02020603050405020304" pitchFamily="18" charset="0"/>
              </a:rPr>
              <a:t>U</a:t>
            </a:r>
            <a:r>
              <a:rPr lang="en-US" sz="3600" b="1" baseline="-25000">
                <a:solidFill>
                  <a:srgbClr val="0000CC"/>
                </a:solidFill>
                <a:latin typeface="Times New Roman" panose="02020603050405020304" pitchFamily="18" charset="0"/>
                <a:cs typeface="Times New Roman" panose="02020603050405020304" pitchFamily="18" charset="0"/>
              </a:rPr>
              <a:t>1</a:t>
            </a:r>
            <a:r>
              <a:rPr lang="en-US" sz="3600" b="1">
                <a:solidFill>
                  <a:srgbClr val="0000CC"/>
                </a:solidFill>
                <a:latin typeface="Times New Roman" panose="02020603050405020304" pitchFamily="18" charset="0"/>
                <a:cs typeface="Times New Roman" panose="02020603050405020304" pitchFamily="18" charset="0"/>
              </a:rPr>
              <a:t>= 6 V</a:t>
            </a:r>
          </a:p>
        </p:txBody>
      </p:sp>
      <p:sp>
        <p:nvSpPr>
          <p:cNvPr id="144" name="Text Box 243"/>
          <p:cNvSpPr txBox="1">
            <a:spLocks noChangeArrowheads="1"/>
          </p:cNvSpPr>
          <p:nvPr/>
        </p:nvSpPr>
        <p:spPr bwMode="auto">
          <a:xfrm>
            <a:off x="1538288" y="5345113"/>
            <a:ext cx="25384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spcBef>
                <a:spcPct val="50000"/>
              </a:spcBef>
            </a:pPr>
            <a:r>
              <a:rPr lang="en-US" sz="3600" b="1">
                <a:solidFill>
                  <a:srgbClr val="0000CC"/>
                </a:solidFill>
                <a:latin typeface="Times New Roman" panose="02020603050405020304" pitchFamily="18" charset="0"/>
                <a:cs typeface="Times New Roman" panose="02020603050405020304" pitchFamily="18" charset="0"/>
              </a:rPr>
              <a:t>I</a:t>
            </a:r>
            <a:r>
              <a:rPr lang="en-US" sz="3600" b="1" baseline="-25000">
                <a:solidFill>
                  <a:srgbClr val="0000CC"/>
                </a:solidFill>
                <a:latin typeface="Times New Roman" panose="02020603050405020304" pitchFamily="18" charset="0"/>
                <a:cs typeface="Times New Roman" panose="02020603050405020304" pitchFamily="18" charset="0"/>
              </a:rPr>
              <a:t>1</a:t>
            </a:r>
            <a:r>
              <a:rPr lang="en-US" sz="3600" b="1">
                <a:solidFill>
                  <a:srgbClr val="0000CC"/>
                </a:solidFill>
                <a:latin typeface="Times New Roman" panose="02020603050405020304" pitchFamily="18" charset="0"/>
                <a:cs typeface="Times New Roman" panose="02020603050405020304" pitchFamily="18" charset="0"/>
              </a:rPr>
              <a:t>= 0,5 A</a:t>
            </a:r>
          </a:p>
        </p:txBody>
      </p:sp>
      <p:sp>
        <p:nvSpPr>
          <p:cNvPr id="142" name="Text Box 8"/>
          <p:cNvSpPr txBox="1">
            <a:spLocks noChangeArrowheads="1"/>
          </p:cNvSpPr>
          <p:nvPr/>
        </p:nvSpPr>
        <p:spPr bwMode="auto">
          <a:xfrm>
            <a:off x="967409" y="102705"/>
            <a:ext cx="10601738" cy="584775"/>
          </a:xfrm>
          <a:prstGeom prst="rect">
            <a:avLst/>
          </a:prstGeom>
          <a:solidFill>
            <a:schemeClr val="accent1">
              <a:lumMod val="60000"/>
              <a:lumOff val="40000"/>
            </a:schemeClr>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II. </a:t>
            </a:r>
            <a:r>
              <a:rPr lang="en-US" altLang="en-US" sz="3200" b="1" dirty="0" err="1" smtClean="0">
                <a:latin typeface="Times New Roman" panose="02020603050405020304" pitchFamily="18" charset="0"/>
                <a:cs typeface="Times New Roman" panose="02020603050405020304" pitchFamily="18" charset="0"/>
              </a:rPr>
              <a:t>Thí</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nghiệm</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kiểm</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tra</a:t>
            </a:r>
            <a:r>
              <a:rPr lang="en-US" altLang="en-US" sz="3200" b="1" dirty="0" smtClean="0">
                <a:latin typeface="Times New Roman" panose="02020603050405020304" pitchFamily="18" charset="0"/>
                <a:cs typeface="Times New Roman" panose="02020603050405020304" pitchFamily="18" charset="0"/>
              </a:rPr>
              <a:t>:</a:t>
            </a:r>
            <a:endParaRPr lang="en-US" alt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92082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1800000">
                                      <p:cBhvr>
                                        <p:cTn id="6" dur="2000" fill="hold"/>
                                        <p:tgtEl>
                                          <p:spTgt spid="5"/>
                                        </p:tgtEl>
                                        <p:attrNameLst>
                                          <p:attrName>r</p:attrName>
                                        </p:attrNameLst>
                                      </p:cBhvr>
                                    </p:animRot>
                                  </p:childTnLst>
                                </p:cTn>
                              </p:par>
                            </p:childTnLst>
                          </p:cTn>
                        </p:par>
                        <p:par>
                          <p:cTn id="7" fill="hold" nodeType="afterGroup">
                            <p:stCondLst>
                              <p:cond delay="2000"/>
                            </p:stCondLst>
                            <p:childTnLst>
                              <p:par>
                                <p:cTn id="8" presetID="8" presetClass="emph" presetSubtype="0" fill="hold" nodeType="afterEffect">
                                  <p:stCondLst>
                                    <p:cond delay="0"/>
                                  </p:stCondLst>
                                  <p:childTnLst>
                                    <p:animRot by="2880000">
                                      <p:cBhvr>
                                        <p:cTn id="9" dur="2000" fill="hold"/>
                                        <p:tgtEl>
                                          <p:spTgt spid="4"/>
                                        </p:tgtEl>
                                        <p:attrNameLst>
                                          <p:attrName>r</p:attrName>
                                        </p:attrNameLst>
                                      </p:cBhvr>
                                    </p:animRot>
                                  </p:childTnLst>
                                </p:cTn>
                              </p:par>
                              <p:par>
                                <p:cTn id="10" presetID="8" presetClass="emph" presetSubtype="0" fill="hold" nodeType="withEffect">
                                  <p:stCondLst>
                                    <p:cond delay="0"/>
                                  </p:stCondLst>
                                  <p:childTnLst>
                                    <p:animRot by="7920000">
                                      <p:cBhvr>
                                        <p:cTn id="11" dur="2000" fill="hold"/>
                                        <p:tgtEl>
                                          <p:spTgt spid="7"/>
                                        </p:tgtEl>
                                        <p:attrNameLst>
                                          <p:attrName>r</p:attrName>
                                        </p:attrNameLst>
                                      </p:cBhvr>
                                    </p:animRot>
                                  </p:childTnLst>
                                </p:cTn>
                              </p:par>
                            </p:childTnLst>
                          </p:cTn>
                        </p:par>
                      </p:childTnLst>
                    </p:cTn>
                  </p:par>
                  <p:par>
                    <p:cTn id="12" fill="hold" nodeType="clickPar">
                      <p:stCondLst>
                        <p:cond delay="indefinite"/>
                      </p:stCondLst>
                      <p:childTnLst>
                        <p:par>
                          <p:cTn id="13" fill="hold" nodeType="withGroup">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143"/>
                                        </p:tgtEl>
                                        <p:attrNameLst>
                                          <p:attrName>style.visibility</p:attrName>
                                        </p:attrNameLst>
                                      </p:cBhvr>
                                      <p:to>
                                        <p:strVal val="visible"/>
                                      </p:to>
                                    </p:set>
                                    <p:animEffect transition="in" filter="circle(in)">
                                      <p:cBhvr>
                                        <p:cTn id="16" dur="1000"/>
                                        <p:tgtEl>
                                          <p:spTgt spid="143"/>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144"/>
                                        </p:tgtEl>
                                        <p:attrNameLst>
                                          <p:attrName>style.visibility</p:attrName>
                                        </p:attrNameLst>
                                      </p:cBhvr>
                                      <p:to>
                                        <p:strVal val="visible"/>
                                      </p:to>
                                    </p:set>
                                    <p:animEffect transition="in" filter="circle(in)">
                                      <p:cBhvr>
                                        <p:cTn id="19" dur="1000"/>
                                        <p:tgtEl>
                                          <p:spTgt spid="1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 grpId="0"/>
      <p:bldP spid="14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3"/>
          <p:cNvSpPr txBox="1">
            <a:spLocks noChangeArrowheads="1"/>
          </p:cNvSpPr>
          <p:nvPr/>
        </p:nvSpPr>
        <p:spPr bwMode="auto">
          <a:xfrm>
            <a:off x="4724400" y="2667000"/>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latin typeface="Times New Roman" panose="02020603050405020304" pitchFamily="18" charset="0"/>
                <a:cs typeface="Times New Roman" panose="02020603050405020304" pitchFamily="18" charset="0"/>
              </a:rPr>
              <a:t>K</a:t>
            </a:r>
          </a:p>
        </p:txBody>
      </p:sp>
      <p:sp>
        <p:nvSpPr>
          <p:cNvPr id="10244" name="Rectangle 4"/>
          <p:cNvSpPr>
            <a:spLocks noChangeArrowheads="1"/>
          </p:cNvSpPr>
          <p:nvPr/>
        </p:nvSpPr>
        <p:spPr bwMode="auto">
          <a:xfrm>
            <a:off x="1619251" y="3552826"/>
            <a:ext cx="1857375" cy="1662113"/>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contourClr>
              <a:schemeClr val="tx1"/>
            </a:contourClr>
          </a:sp3d>
        </p:spPr>
        <p:txBody>
          <a:bodyPr wrap="none" anchor="ct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245" name="Line 5"/>
          <p:cNvSpPr>
            <a:spLocks noChangeShapeType="1"/>
          </p:cNvSpPr>
          <p:nvPr/>
        </p:nvSpPr>
        <p:spPr bwMode="auto">
          <a:xfrm flipV="1">
            <a:off x="8458200" y="4267200"/>
            <a:ext cx="1828800" cy="0"/>
          </a:xfrm>
          <a:prstGeom prst="line">
            <a:avLst/>
          </a:prstGeom>
          <a:noFill/>
          <a:ln w="57150">
            <a:solidFill>
              <a:srgbClr val="660033"/>
            </a:solidFill>
            <a:round/>
            <a:headEnd type="oval" w="med" len="med"/>
            <a:tailEnd/>
          </a:ln>
          <a:extLst>
            <a:ext uri="{909E8E84-426E-40DD-AFC4-6F175D3DCCD1}">
              <a14:hiddenFill xmlns:a14="http://schemas.microsoft.com/office/drawing/2010/main">
                <a:noFill/>
              </a14:hiddenFill>
            </a:ext>
          </a:extLst>
        </p:spPr>
        <p:txBody>
          <a:bodyPr/>
          <a:lstStyle/>
          <a:p>
            <a:endParaRPr lang="vi-VN"/>
          </a:p>
        </p:txBody>
      </p:sp>
      <p:sp>
        <p:nvSpPr>
          <p:cNvPr id="10246" name="Line 6"/>
          <p:cNvSpPr>
            <a:spLocks noChangeShapeType="1"/>
          </p:cNvSpPr>
          <p:nvPr/>
        </p:nvSpPr>
        <p:spPr bwMode="auto">
          <a:xfrm>
            <a:off x="10287000" y="2471738"/>
            <a:ext cx="0" cy="1828800"/>
          </a:xfrm>
          <a:prstGeom prst="line">
            <a:avLst/>
          </a:prstGeom>
          <a:noFill/>
          <a:ln w="5715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47" name="Text Box 7"/>
          <p:cNvSpPr txBox="1">
            <a:spLocks noChangeArrowheads="1"/>
          </p:cNvSpPr>
          <p:nvPr/>
        </p:nvSpPr>
        <p:spPr bwMode="auto">
          <a:xfrm>
            <a:off x="7199314" y="5608638"/>
            <a:ext cx="5159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a:latin typeface="Times New Roman" panose="02020603050405020304" pitchFamily="18" charset="0"/>
                <a:cs typeface="Times New Roman" panose="02020603050405020304" pitchFamily="18" charset="0"/>
              </a:rPr>
              <a:t>A</a:t>
            </a:r>
          </a:p>
        </p:txBody>
      </p:sp>
      <p:sp>
        <p:nvSpPr>
          <p:cNvPr id="10248" name="Text Box 8"/>
          <p:cNvSpPr txBox="1">
            <a:spLocks noChangeArrowheads="1"/>
          </p:cNvSpPr>
          <p:nvPr/>
        </p:nvSpPr>
        <p:spPr bwMode="auto">
          <a:xfrm>
            <a:off x="7715250" y="5608638"/>
            <a:ext cx="514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a:latin typeface="Times New Roman" panose="02020603050405020304" pitchFamily="18" charset="0"/>
                <a:cs typeface="Times New Roman" panose="02020603050405020304" pitchFamily="18" charset="0"/>
              </a:rPr>
              <a:t>B</a:t>
            </a:r>
          </a:p>
        </p:txBody>
      </p:sp>
      <p:sp>
        <p:nvSpPr>
          <p:cNvPr id="10249" name="Line 9"/>
          <p:cNvSpPr>
            <a:spLocks noChangeShapeType="1"/>
          </p:cNvSpPr>
          <p:nvPr/>
        </p:nvSpPr>
        <p:spPr bwMode="auto">
          <a:xfrm flipH="1" flipV="1">
            <a:off x="6299201" y="3268664"/>
            <a:ext cx="257175" cy="160337"/>
          </a:xfrm>
          <a:prstGeom prst="line">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0250" name="Line 10"/>
          <p:cNvSpPr>
            <a:spLocks noChangeShapeType="1"/>
          </p:cNvSpPr>
          <p:nvPr/>
        </p:nvSpPr>
        <p:spPr bwMode="auto">
          <a:xfrm>
            <a:off x="1752600" y="2514600"/>
            <a:ext cx="2971800" cy="0"/>
          </a:xfrm>
          <a:prstGeom prst="line">
            <a:avLst/>
          </a:prstGeom>
          <a:noFill/>
          <a:ln w="57150">
            <a:solidFill>
              <a:srgbClr val="660033"/>
            </a:solidFill>
            <a:round/>
            <a:headEnd/>
            <a:tailEnd type="oval" w="med" len="med"/>
          </a:ln>
          <a:extLst>
            <a:ext uri="{909E8E84-426E-40DD-AFC4-6F175D3DCCD1}">
              <a14:hiddenFill xmlns:a14="http://schemas.microsoft.com/office/drawing/2010/main">
                <a:noFill/>
              </a14:hiddenFill>
            </a:ext>
          </a:extLst>
        </p:spPr>
        <p:txBody>
          <a:bodyPr/>
          <a:lstStyle/>
          <a:p>
            <a:endParaRPr lang="vi-VN"/>
          </a:p>
        </p:txBody>
      </p:sp>
      <p:sp>
        <p:nvSpPr>
          <p:cNvPr id="10251" name="Line 11"/>
          <p:cNvSpPr>
            <a:spLocks noChangeShapeType="1"/>
          </p:cNvSpPr>
          <p:nvPr/>
        </p:nvSpPr>
        <p:spPr bwMode="auto">
          <a:xfrm>
            <a:off x="3886200" y="5105400"/>
            <a:ext cx="1752600" cy="0"/>
          </a:xfrm>
          <a:prstGeom prst="line">
            <a:avLst/>
          </a:prstGeom>
          <a:noFill/>
          <a:ln w="57150">
            <a:solidFill>
              <a:srgbClr val="660033"/>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vi-VN"/>
          </a:p>
        </p:txBody>
      </p:sp>
      <p:grpSp>
        <p:nvGrpSpPr>
          <p:cNvPr id="10252" name="Group 12"/>
          <p:cNvGrpSpPr>
            <a:grpSpLocks/>
          </p:cNvGrpSpPr>
          <p:nvPr/>
        </p:nvGrpSpPr>
        <p:grpSpPr bwMode="auto">
          <a:xfrm>
            <a:off x="5918593" y="2556865"/>
            <a:ext cx="914400" cy="520672"/>
            <a:chOff x="4719" y="2544"/>
            <a:chExt cx="576" cy="450"/>
          </a:xfrm>
        </p:grpSpPr>
        <p:sp>
          <p:nvSpPr>
            <p:cNvPr id="202765" name="Rectangle 13"/>
            <p:cNvSpPr>
              <a:spLocks noChangeArrowheads="1"/>
            </p:cNvSpPr>
            <p:nvPr/>
          </p:nvSpPr>
          <p:spPr bwMode="auto">
            <a:xfrm rot="16200000" flipH="1">
              <a:off x="4824" y="2524"/>
              <a:ext cx="365" cy="576"/>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headEnd/>
              <a:tailEnd/>
            </a:ln>
            <a:effectLst/>
          </p:spPr>
          <p:txBody>
            <a:bodyPr vert="eaVert" wrap="none" anchor="ctr"/>
            <a:lstStyle/>
            <a:p>
              <a:pPr algn="ctr">
                <a:defRPr/>
              </a:pPr>
              <a:r>
                <a:rPr lang="en-US" dirty="0">
                  <a:solidFill>
                    <a:srgbClr val="F00A20"/>
                  </a:solidFill>
                  <a:latin typeface="Arial" charset="0"/>
                </a:rPr>
                <a:t>6V</a:t>
              </a:r>
            </a:p>
          </p:txBody>
        </p:sp>
        <p:sp>
          <p:nvSpPr>
            <p:cNvPr id="10380" name="Line 14"/>
            <p:cNvSpPr>
              <a:spLocks noChangeShapeType="1"/>
            </p:cNvSpPr>
            <p:nvPr/>
          </p:nvSpPr>
          <p:spPr bwMode="auto">
            <a:xfrm rot="5400000">
              <a:off x="4730" y="2662"/>
              <a:ext cx="4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81" name="Line 15"/>
            <p:cNvSpPr>
              <a:spLocks noChangeShapeType="1"/>
            </p:cNvSpPr>
            <p:nvPr/>
          </p:nvSpPr>
          <p:spPr bwMode="auto">
            <a:xfrm>
              <a:off x="4896" y="2544"/>
              <a:ext cx="0" cy="96"/>
            </a:xfrm>
            <a:prstGeom prst="line">
              <a:avLst/>
            </a:prstGeom>
            <a:noFill/>
            <a:ln w="76200">
              <a:solidFill>
                <a:srgbClr val="F00A2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82" name="Line 16"/>
            <p:cNvSpPr>
              <a:spLocks noChangeShapeType="1"/>
            </p:cNvSpPr>
            <p:nvPr/>
          </p:nvSpPr>
          <p:spPr bwMode="auto">
            <a:xfrm>
              <a:off x="5136" y="2544"/>
              <a:ext cx="0" cy="96"/>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sp>
        <p:nvSpPr>
          <p:cNvPr id="10253" name="Rectangle 17"/>
          <p:cNvSpPr>
            <a:spLocks noChangeArrowheads="1"/>
          </p:cNvSpPr>
          <p:nvPr/>
        </p:nvSpPr>
        <p:spPr bwMode="auto">
          <a:xfrm>
            <a:off x="1566864" y="3552826"/>
            <a:ext cx="1857375" cy="1662113"/>
          </a:xfrm>
          <a:prstGeom prst="rect">
            <a:avLst/>
          </a:prstGeom>
          <a:solidFill>
            <a:srgbClr val="FFFF00"/>
          </a:solidFill>
          <a:ln w="57150" cmpd="thickThin">
            <a:solidFill>
              <a:srgbClr val="663300"/>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254" name="AutoShape 18"/>
          <p:cNvSpPr>
            <a:spLocks noChangeArrowheads="1"/>
          </p:cNvSpPr>
          <p:nvPr/>
        </p:nvSpPr>
        <p:spPr bwMode="auto">
          <a:xfrm>
            <a:off x="1687513" y="4983163"/>
            <a:ext cx="176212" cy="176212"/>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12700">
            <a:solidFill>
              <a:srgbClr val="0000FF"/>
            </a:solidFill>
            <a:round/>
            <a:headEnd/>
            <a:tailEnd/>
          </a:ln>
        </p:spPr>
        <p:txBody>
          <a:bodyPr wrap="none" anchor="ctr"/>
          <a:lstStyle/>
          <a:p>
            <a:endParaRPr lang="vi-VN"/>
          </a:p>
        </p:txBody>
      </p:sp>
      <p:sp>
        <p:nvSpPr>
          <p:cNvPr id="10255" name="Rectangle 19"/>
          <p:cNvSpPr>
            <a:spLocks noChangeArrowheads="1"/>
          </p:cNvSpPr>
          <p:nvPr/>
        </p:nvSpPr>
        <p:spPr bwMode="auto">
          <a:xfrm>
            <a:off x="1524000" y="3552826"/>
            <a:ext cx="1930400" cy="1662113"/>
          </a:xfrm>
          <a:prstGeom prst="rect">
            <a:avLst/>
          </a:prstGeom>
          <a:solidFill>
            <a:srgbClr val="FFFFCC"/>
          </a:solidFill>
          <a:ln w="57150" cmpd="thickThin">
            <a:solidFill>
              <a:srgbClr val="663300"/>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256" name="Oval 20"/>
          <p:cNvSpPr>
            <a:spLocks noChangeArrowheads="1"/>
          </p:cNvSpPr>
          <p:nvPr/>
        </p:nvSpPr>
        <p:spPr bwMode="auto">
          <a:xfrm>
            <a:off x="1717676" y="3686176"/>
            <a:ext cx="1444625" cy="1433513"/>
          </a:xfrm>
          <a:prstGeom prst="ellipse">
            <a:avLst/>
          </a:prstGeom>
          <a:solidFill>
            <a:schemeClr val="bg1"/>
          </a:solidFill>
          <a:ln w="12700">
            <a:solidFill>
              <a:schemeClr val="accent2"/>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257" name="Arc 21"/>
          <p:cNvSpPr>
            <a:spLocks/>
          </p:cNvSpPr>
          <p:nvPr/>
        </p:nvSpPr>
        <p:spPr bwMode="auto">
          <a:xfrm rot="6681726" flipH="1">
            <a:off x="2210595" y="3694907"/>
            <a:ext cx="588962" cy="962025"/>
          </a:xfrm>
          <a:custGeom>
            <a:avLst/>
            <a:gdLst>
              <a:gd name="T0" fmla="*/ 2147483646 w 24253"/>
              <a:gd name="T1" fmla="*/ 0 h 39506"/>
              <a:gd name="T2" fmla="*/ 0 w 24253"/>
              <a:gd name="T3" fmla="*/ 2147483646 h 39506"/>
              <a:gd name="T4" fmla="*/ 2147483646 w 24253"/>
              <a:gd name="T5" fmla="*/ 2147483646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0258" name="Text Box 22"/>
          <p:cNvSpPr txBox="1">
            <a:spLocks noChangeArrowheads="1"/>
          </p:cNvSpPr>
          <p:nvPr/>
        </p:nvSpPr>
        <p:spPr bwMode="auto">
          <a:xfrm rot="-2206860">
            <a:off x="1925639" y="3733800"/>
            <a:ext cx="4984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600">
                <a:latin typeface="Times New Roman" panose="02020603050405020304" pitchFamily="18" charset="0"/>
                <a:cs typeface="Times New Roman" panose="02020603050405020304" pitchFamily="18" charset="0"/>
              </a:rPr>
              <a:t>0,5</a:t>
            </a:r>
          </a:p>
        </p:txBody>
      </p:sp>
      <p:sp>
        <p:nvSpPr>
          <p:cNvPr id="10259" name="Line 23"/>
          <p:cNvSpPr>
            <a:spLocks noChangeShapeType="1"/>
          </p:cNvSpPr>
          <p:nvPr/>
        </p:nvSpPr>
        <p:spPr bwMode="auto">
          <a:xfrm rot="300000">
            <a:off x="2513013" y="3883026"/>
            <a:ext cx="0" cy="55563"/>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60" name="Line 24"/>
          <p:cNvSpPr>
            <a:spLocks noChangeShapeType="1"/>
          </p:cNvSpPr>
          <p:nvPr/>
        </p:nvSpPr>
        <p:spPr bwMode="auto">
          <a:xfrm rot="900000">
            <a:off x="2600325" y="3898900"/>
            <a:ext cx="0" cy="5715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61" name="Line 25"/>
          <p:cNvSpPr>
            <a:spLocks noChangeShapeType="1"/>
          </p:cNvSpPr>
          <p:nvPr/>
        </p:nvSpPr>
        <p:spPr bwMode="auto">
          <a:xfrm rot="1500000">
            <a:off x="2676525" y="3930651"/>
            <a:ext cx="0" cy="131763"/>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62" name="Line 26"/>
          <p:cNvSpPr>
            <a:spLocks noChangeShapeType="1"/>
          </p:cNvSpPr>
          <p:nvPr/>
        </p:nvSpPr>
        <p:spPr bwMode="auto">
          <a:xfrm rot="2100000">
            <a:off x="2760663" y="3979863"/>
            <a:ext cx="0" cy="5715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63" name="Line 27"/>
          <p:cNvSpPr>
            <a:spLocks noChangeShapeType="1"/>
          </p:cNvSpPr>
          <p:nvPr/>
        </p:nvSpPr>
        <p:spPr bwMode="auto">
          <a:xfrm rot="2700000">
            <a:off x="2828926" y="4040188"/>
            <a:ext cx="0" cy="60325"/>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64" name="Line 28"/>
          <p:cNvSpPr>
            <a:spLocks noChangeShapeType="1"/>
          </p:cNvSpPr>
          <p:nvPr/>
        </p:nvSpPr>
        <p:spPr bwMode="auto">
          <a:xfrm rot="-2700000">
            <a:off x="2097088" y="4038600"/>
            <a:ext cx="0" cy="58738"/>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65" name="Line 29"/>
          <p:cNvSpPr>
            <a:spLocks noChangeShapeType="1"/>
          </p:cNvSpPr>
          <p:nvPr/>
        </p:nvSpPr>
        <p:spPr bwMode="auto">
          <a:xfrm rot="-2100000">
            <a:off x="2165350" y="3983038"/>
            <a:ext cx="0" cy="5556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66" name="Line 30"/>
          <p:cNvSpPr>
            <a:spLocks noChangeShapeType="1"/>
          </p:cNvSpPr>
          <p:nvPr/>
        </p:nvSpPr>
        <p:spPr bwMode="auto">
          <a:xfrm rot="20100000" flipH="1">
            <a:off x="2247900" y="3932238"/>
            <a:ext cx="6350" cy="8096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67" name="Line 31"/>
          <p:cNvSpPr>
            <a:spLocks noChangeShapeType="1"/>
          </p:cNvSpPr>
          <p:nvPr/>
        </p:nvSpPr>
        <p:spPr bwMode="auto">
          <a:xfrm rot="-900000">
            <a:off x="2324100" y="3903664"/>
            <a:ext cx="0" cy="58737"/>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68" name="Line 32"/>
          <p:cNvSpPr>
            <a:spLocks noChangeShapeType="1"/>
          </p:cNvSpPr>
          <p:nvPr/>
        </p:nvSpPr>
        <p:spPr bwMode="auto">
          <a:xfrm rot="-300000">
            <a:off x="2416175" y="3884613"/>
            <a:ext cx="0" cy="5715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69" name="Line 33"/>
          <p:cNvSpPr>
            <a:spLocks noChangeShapeType="1"/>
          </p:cNvSpPr>
          <p:nvPr/>
        </p:nvSpPr>
        <p:spPr bwMode="auto">
          <a:xfrm rot="6300000">
            <a:off x="2010569" y="4236244"/>
            <a:ext cx="0" cy="14446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70" name="Line 34"/>
          <p:cNvSpPr>
            <a:spLocks noChangeShapeType="1"/>
          </p:cNvSpPr>
          <p:nvPr/>
        </p:nvSpPr>
        <p:spPr bwMode="auto">
          <a:xfrm rot="-3900000">
            <a:off x="1998663" y="4189413"/>
            <a:ext cx="0" cy="5715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71" name="Line 35"/>
          <p:cNvSpPr>
            <a:spLocks noChangeShapeType="1"/>
          </p:cNvSpPr>
          <p:nvPr/>
        </p:nvSpPr>
        <p:spPr bwMode="auto">
          <a:xfrm rot="-3300000">
            <a:off x="2041525" y="4108450"/>
            <a:ext cx="0" cy="5715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72" name="Line 36"/>
          <p:cNvSpPr>
            <a:spLocks noChangeShapeType="1"/>
          </p:cNvSpPr>
          <p:nvPr/>
        </p:nvSpPr>
        <p:spPr bwMode="auto">
          <a:xfrm rot="3300000">
            <a:off x="2878932" y="4110832"/>
            <a:ext cx="0" cy="55563"/>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73" name="Line 37"/>
          <p:cNvSpPr>
            <a:spLocks noChangeShapeType="1"/>
          </p:cNvSpPr>
          <p:nvPr/>
        </p:nvSpPr>
        <p:spPr bwMode="auto">
          <a:xfrm rot="3900000">
            <a:off x="2923382" y="4188619"/>
            <a:ext cx="0" cy="55563"/>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74" name="Line 38"/>
          <p:cNvSpPr>
            <a:spLocks noChangeShapeType="1"/>
          </p:cNvSpPr>
          <p:nvPr/>
        </p:nvSpPr>
        <p:spPr bwMode="auto">
          <a:xfrm rot="4500000">
            <a:off x="2922588" y="4244975"/>
            <a:ext cx="0" cy="1270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75" name="Text Box 39"/>
          <p:cNvSpPr txBox="1">
            <a:spLocks noChangeArrowheads="1"/>
          </p:cNvSpPr>
          <p:nvPr/>
        </p:nvSpPr>
        <p:spPr bwMode="auto">
          <a:xfrm rot="-4196748">
            <a:off x="1689101" y="4137026"/>
            <a:ext cx="4413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600">
                <a:latin typeface="Times New Roman" panose="02020603050405020304" pitchFamily="18" charset="0"/>
              </a:rPr>
              <a:t>0</a:t>
            </a:r>
            <a:endParaRPr lang="en-US" altLang="en-US" sz="1600">
              <a:latin typeface="Arial" panose="020B0604020202020204" pitchFamily="34" charset="0"/>
            </a:endParaRPr>
          </a:p>
        </p:txBody>
      </p:sp>
      <p:sp>
        <p:nvSpPr>
          <p:cNvPr id="10276" name="Text Box 40"/>
          <p:cNvSpPr txBox="1">
            <a:spLocks noChangeArrowheads="1"/>
          </p:cNvSpPr>
          <p:nvPr/>
        </p:nvSpPr>
        <p:spPr bwMode="auto">
          <a:xfrm rot="1500000">
            <a:off x="2505076" y="3717925"/>
            <a:ext cx="4556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600">
                <a:latin typeface="Arial" panose="020B0604020202020204" pitchFamily="34" charset="0"/>
              </a:rPr>
              <a:t>1</a:t>
            </a:r>
          </a:p>
        </p:txBody>
      </p:sp>
      <p:sp>
        <p:nvSpPr>
          <p:cNvPr id="10277" name="Text Box 41"/>
          <p:cNvSpPr txBox="1">
            <a:spLocks noChangeArrowheads="1"/>
          </p:cNvSpPr>
          <p:nvPr/>
        </p:nvSpPr>
        <p:spPr bwMode="auto">
          <a:xfrm rot="4500000">
            <a:off x="2683669" y="3979069"/>
            <a:ext cx="6778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600">
                <a:latin typeface="Arial" panose="020B0604020202020204" pitchFamily="34" charset="0"/>
              </a:rPr>
              <a:t>1,5</a:t>
            </a:r>
          </a:p>
        </p:txBody>
      </p:sp>
      <p:sp>
        <p:nvSpPr>
          <p:cNvPr id="10278" name="Text Box 42"/>
          <p:cNvSpPr txBox="1">
            <a:spLocks noChangeArrowheads="1"/>
          </p:cNvSpPr>
          <p:nvPr/>
        </p:nvSpPr>
        <p:spPr bwMode="auto">
          <a:xfrm>
            <a:off x="2063751" y="4092576"/>
            <a:ext cx="7858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a:latin typeface="Arial" panose="020B0604020202020204" pitchFamily="34" charset="0"/>
              </a:rPr>
              <a:t>A</a:t>
            </a:r>
          </a:p>
        </p:txBody>
      </p:sp>
      <p:sp>
        <p:nvSpPr>
          <p:cNvPr id="10279" name="AutoShape 43"/>
          <p:cNvSpPr>
            <a:spLocks noChangeArrowheads="1"/>
          </p:cNvSpPr>
          <p:nvPr/>
        </p:nvSpPr>
        <p:spPr bwMode="auto">
          <a:xfrm rot="10800000">
            <a:off x="1854201" y="3870325"/>
            <a:ext cx="1211263" cy="1131888"/>
          </a:xfrm>
          <a:custGeom>
            <a:avLst/>
            <a:gdLst>
              <a:gd name="T0" fmla="*/ 2147483646 w 21600"/>
              <a:gd name="T1" fmla="*/ 0 h 21600"/>
              <a:gd name="T2" fmla="*/ 2147483646 w 21600"/>
              <a:gd name="T3" fmla="*/ 2147483646 h 21600"/>
              <a:gd name="T4" fmla="*/ 2147483646 w 21600"/>
              <a:gd name="T5" fmla="*/ 2147483646 h 21600"/>
              <a:gd name="T6" fmla="*/ 2147483646 w 21600"/>
              <a:gd name="T7" fmla="*/ 2147483646 h 21600"/>
              <a:gd name="T8" fmla="*/ 0 60000 65536"/>
              <a:gd name="T9" fmla="*/ 0 60000 65536"/>
              <a:gd name="T10" fmla="*/ 0 60000 65536"/>
              <a:gd name="T11" fmla="*/ 0 60000 65536"/>
              <a:gd name="T12" fmla="*/ 145 w 21600"/>
              <a:gd name="T13" fmla="*/ 0 h 21600"/>
              <a:gd name="T14" fmla="*/ 21455 w 21600"/>
              <a:gd name="T15" fmla="*/ 1109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lnTo>
                  <a:pt x="9000" y="10592"/>
                </a:lnTo>
                <a:close/>
              </a:path>
            </a:pathLst>
          </a:custGeom>
          <a:solidFill>
            <a:srgbClr val="FFFFCC"/>
          </a:solidFill>
          <a:ln>
            <a:noFill/>
          </a:ln>
          <a:extLst>
            <a:ext uri="{91240B29-F687-4F45-9708-019B960494DF}">
              <a14:hiddenLine xmlns:a14="http://schemas.microsoft.com/office/drawing/2010/main" w="3175" algn="ctr">
                <a:solidFill>
                  <a:srgbClr val="000000"/>
                </a:solidFill>
                <a:miter lim="800000"/>
                <a:headEnd/>
                <a:tailEnd/>
              </a14:hiddenLine>
            </a:ext>
          </a:extLst>
        </p:spPr>
        <p:txBody>
          <a:bodyPr wrap="none" anchor="ctr"/>
          <a:lstStyle/>
          <a:p>
            <a:endParaRPr lang="vi-VN"/>
          </a:p>
        </p:txBody>
      </p:sp>
      <p:sp>
        <p:nvSpPr>
          <p:cNvPr id="202796" name="Rectangle 44"/>
          <p:cNvSpPr>
            <a:spLocks noChangeArrowheads="1"/>
          </p:cNvSpPr>
          <p:nvPr/>
        </p:nvSpPr>
        <p:spPr bwMode="auto">
          <a:xfrm>
            <a:off x="1566863" y="4511675"/>
            <a:ext cx="1822450" cy="668338"/>
          </a:xfrm>
          <a:prstGeom prst="rect">
            <a:avLst/>
          </a:prstGeom>
          <a:gradFill rotWithShape="1">
            <a:gsLst>
              <a:gs pos="0">
                <a:schemeClr val="accent1">
                  <a:gamma/>
                  <a:shade val="46275"/>
                  <a:invGamma/>
                </a:schemeClr>
              </a:gs>
              <a:gs pos="100000">
                <a:schemeClr val="accent1"/>
              </a:gs>
            </a:gsLst>
            <a:lin ang="5400000" scaled="1"/>
          </a:gradFill>
          <a:ln w="57150" cmpd="thickThin">
            <a:noFill/>
            <a:miter lim="800000"/>
            <a:headEnd/>
            <a:tailEnd/>
          </a:ln>
          <a:effectLst/>
        </p:spPr>
        <p:txBody>
          <a:bodyPr wrap="none" anchor="ctr"/>
          <a:lstStyle/>
          <a:p>
            <a:pPr algn="ctr" eaLnBrk="1" hangingPunct="1">
              <a:defRPr/>
            </a:pPr>
            <a:endParaRPr lang="vi-VN"/>
          </a:p>
        </p:txBody>
      </p:sp>
      <p:sp>
        <p:nvSpPr>
          <p:cNvPr id="10281" name="AutoShape 45"/>
          <p:cNvSpPr>
            <a:spLocks noChangeArrowheads="1"/>
          </p:cNvSpPr>
          <p:nvPr/>
        </p:nvSpPr>
        <p:spPr bwMode="auto">
          <a:xfrm>
            <a:off x="2417763" y="4616450"/>
            <a:ext cx="76200" cy="76200"/>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lnTo>
                  <a:pt x="16647" y="13593"/>
                </a:lnTo>
                <a:close/>
                <a:moveTo>
                  <a:pt x="4952" y="8006"/>
                </a:moveTo>
                <a:cubicBezTo>
                  <a:pt x="4536" y="8879"/>
                  <a:pt x="4320" y="9833"/>
                  <a:pt x="4320" y="10799"/>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p:spPr>
        <p:txBody>
          <a:bodyPr wrap="none" anchor="ctr"/>
          <a:lstStyle/>
          <a:p>
            <a:endParaRPr lang="vi-VN"/>
          </a:p>
        </p:txBody>
      </p:sp>
      <p:grpSp>
        <p:nvGrpSpPr>
          <p:cNvPr id="10282" name="Group 46"/>
          <p:cNvGrpSpPr>
            <a:grpSpLocks/>
          </p:cNvGrpSpPr>
          <p:nvPr/>
        </p:nvGrpSpPr>
        <p:grpSpPr bwMode="auto">
          <a:xfrm>
            <a:off x="2390775" y="4594226"/>
            <a:ext cx="128588" cy="61913"/>
            <a:chOff x="2838" y="2415"/>
            <a:chExt cx="86" cy="40"/>
          </a:xfrm>
        </p:grpSpPr>
        <p:sp>
          <p:nvSpPr>
            <p:cNvPr id="10376" name="Arc 47"/>
            <p:cNvSpPr>
              <a:spLocks/>
            </p:cNvSpPr>
            <p:nvPr/>
          </p:nvSpPr>
          <p:spPr bwMode="auto">
            <a:xfrm flipV="1">
              <a:off x="2841" y="2415"/>
              <a:ext cx="80" cy="40"/>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0377" name="Freeform 48"/>
            <p:cNvSpPr>
              <a:spLocks/>
            </p:cNvSpPr>
            <p:nvPr/>
          </p:nvSpPr>
          <p:spPr bwMode="auto">
            <a:xfrm>
              <a:off x="2838" y="2438"/>
              <a:ext cx="12" cy="12"/>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0378" name="Freeform 49"/>
            <p:cNvSpPr>
              <a:spLocks/>
            </p:cNvSpPr>
            <p:nvPr/>
          </p:nvSpPr>
          <p:spPr bwMode="auto">
            <a:xfrm>
              <a:off x="2912" y="2442"/>
              <a:ext cx="12" cy="12"/>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sp>
        <p:nvSpPr>
          <p:cNvPr id="10283" name="Oval 50"/>
          <p:cNvSpPr>
            <a:spLocks noChangeArrowheads="1"/>
          </p:cNvSpPr>
          <p:nvPr/>
        </p:nvSpPr>
        <p:spPr bwMode="auto">
          <a:xfrm>
            <a:off x="2424113" y="4408488"/>
            <a:ext cx="63500" cy="63500"/>
          </a:xfrm>
          <a:prstGeom prst="ellipse">
            <a:avLst/>
          </a:prstGeom>
          <a:solidFill>
            <a:srgbClr val="0000FF"/>
          </a:solidFill>
          <a:ln w="6350">
            <a:solidFill>
              <a:srgbClr val="009900"/>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latin typeface="Arial" panose="020B0604020202020204" pitchFamily="34" charset="0"/>
            </a:endParaRPr>
          </a:p>
        </p:txBody>
      </p:sp>
      <p:sp>
        <p:nvSpPr>
          <p:cNvPr id="10284" name="Oval 51"/>
          <p:cNvSpPr>
            <a:spLocks noChangeArrowheads="1"/>
          </p:cNvSpPr>
          <p:nvPr/>
        </p:nvSpPr>
        <p:spPr bwMode="auto">
          <a:xfrm>
            <a:off x="1687514" y="4983164"/>
            <a:ext cx="166687" cy="160337"/>
          </a:xfrm>
          <a:prstGeom prst="ellipse">
            <a:avLst/>
          </a:prstGeom>
          <a:solidFill>
            <a:srgbClr val="FF0000"/>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285" name="Oval 52"/>
          <p:cNvSpPr>
            <a:spLocks noChangeArrowheads="1"/>
          </p:cNvSpPr>
          <p:nvPr/>
        </p:nvSpPr>
        <p:spPr bwMode="auto">
          <a:xfrm>
            <a:off x="3005139" y="4983164"/>
            <a:ext cx="166687" cy="160337"/>
          </a:xfrm>
          <a:prstGeom prst="ellipse">
            <a:avLst/>
          </a:prstGeom>
          <a:solidFill>
            <a:schemeClr val="tx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286" name="Text Box 53"/>
          <p:cNvSpPr txBox="1">
            <a:spLocks noChangeArrowheads="1"/>
          </p:cNvSpPr>
          <p:nvPr/>
        </p:nvSpPr>
        <p:spPr bwMode="auto">
          <a:xfrm>
            <a:off x="1695451" y="4772025"/>
            <a:ext cx="449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latin typeface="Arial" panose="020B0604020202020204" pitchFamily="34" charset="0"/>
              </a:rPr>
              <a:t>+</a:t>
            </a:r>
          </a:p>
        </p:txBody>
      </p:sp>
      <p:sp>
        <p:nvSpPr>
          <p:cNvPr id="10287" name="Text Box 54"/>
          <p:cNvSpPr txBox="1">
            <a:spLocks noChangeArrowheads="1"/>
          </p:cNvSpPr>
          <p:nvPr/>
        </p:nvSpPr>
        <p:spPr bwMode="auto">
          <a:xfrm>
            <a:off x="2811463" y="4689475"/>
            <a:ext cx="4492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latin typeface="Arial" panose="020B0604020202020204" pitchFamily="34" charset="0"/>
              </a:rPr>
              <a:t>-</a:t>
            </a:r>
          </a:p>
        </p:txBody>
      </p:sp>
      <p:sp>
        <p:nvSpPr>
          <p:cNvPr id="10288" name="Text Box 55"/>
          <p:cNvSpPr txBox="1">
            <a:spLocks noChangeArrowheads="1"/>
          </p:cNvSpPr>
          <p:nvPr/>
        </p:nvSpPr>
        <p:spPr bwMode="auto">
          <a:xfrm>
            <a:off x="2295525" y="4689475"/>
            <a:ext cx="51593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a:solidFill>
                  <a:srgbClr val="FF0000"/>
                </a:solidFill>
                <a:latin typeface="Times New Roman" panose="02020603050405020304" pitchFamily="18" charset="0"/>
                <a:cs typeface="Times New Roman" panose="02020603050405020304" pitchFamily="18" charset="0"/>
              </a:rPr>
              <a:t>A</a:t>
            </a:r>
          </a:p>
        </p:txBody>
      </p:sp>
      <p:sp>
        <p:nvSpPr>
          <p:cNvPr id="10289" name="Rectangle 56"/>
          <p:cNvSpPr>
            <a:spLocks noChangeArrowheads="1"/>
          </p:cNvSpPr>
          <p:nvPr/>
        </p:nvSpPr>
        <p:spPr bwMode="auto">
          <a:xfrm>
            <a:off x="1566863" y="3619500"/>
            <a:ext cx="1833562" cy="869950"/>
          </a:xfrm>
          <a:prstGeom prst="rect">
            <a:avLst/>
          </a:prstGeom>
          <a:noFill/>
          <a:ln w="2857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latin typeface="Arial" panose="020B0604020202020204" pitchFamily="34" charset="0"/>
            </a:endParaRPr>
          </a:p>
        </p:txBody>
      </p:sp>
      <p:sp>
        <p:nvSpPr>
          <p:cNvPr id="10290" name="Line 57"/>
          <p:cNvSpPr>
            <a:spLocks noChangeShapeType="1"/>
          </p:cNvSpPr>
          <p:nvPr/>
        </p:nvSpPr>
        <p:spPr bwMode="auto">
          <a:xfrm flipV="1">
            <a:off x="1752600" y="2514600"/>
            <a:ext cx="0" cy="2540000"/>
          </a:xfrm>
          <a:prstGeom prst="line">
            <a:avLst/>
          </a:prstGeom>
          <a:noFill/>
          <a:ln w="57150">
            <a:solidFill>
              <a:srgbClr val="F00A20"/>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4" name="Group 58"/>
          <p:cNvGrpSpPr>
            <a:grpSpLocks/>
          </p:cNvGrpSpPr>
          <p:nvPr/>
        </p:nvGrpSpPr>
        <p:grpSpPr bwMode="auto">
          <a:xfrm rot="20269266">
            <a:off x="2152650" y="4162426"/>
            <a:ext cx="793750" cy="557213"/>
            <a:chOff x="1680" y="1440"/>
            <a:chExt cx="592" cy="400"/>
          </a:xfrm>
        </p:grpSpPr>
        <p:sp>
          <p:nvSpPr>
            <p:cNvPr id="10373" name="Oval 59"/>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p:spPr>
          <p:txBody>
            <a:bodyPr vert="eaVert"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latin typeface="Arial" panose="020B0604020202020204" pitchFamily="34" charset="0"/>
              </a:endParaRPr>
            </a:p>
          </p:txBody>
        </p:sp>
        <p:sp>
          <p:nvSpPr>
            <p:cNvPr id="10374" name="Line 60"/>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0375" name="Line 61"/>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10292" name="Line 62"/>
          <p:cNvSpPr>
            <a:spLocks noChangeShapeType="1"/>
          </p:cNvSpPr>
          <p:nvPr/>
        </p:nvSpPr>
        <p:spPr bwMode="auto">
          <a:xfrm>
            <a:off x="2990850" y="5076825"/>
            <a:ext cx="9906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93" name="Line 63"/>
          <p:cNvSpPr>
            <a:spLocks noChangeShapeType="1"/>
          </p:cNvSpPr>
          <p:nvPr/>
        </p:nvSpPr>
        <p:spPr bwMode="auto">
          <a:xfrm>
            <a:off x="5257800" y="2514600"/>
            <a:ext cx="914400" cy="0"/>
          </a:xfrm>
          <a:prstGeom prst="line">
            <a:avLst/>
          </a:prstGeom>
          <a:noFill/>
          <a:ln w="57150">
            <a:solidFill>
              <a:srgbClr val="660033"/>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vi-VN"/>
          </a:p>
        </p:txBody>
      </p:sp>
      <p:grpSp>
        <p:nvGrpSpPr>
          <p:cNvPr id="5" name="Group 64"/>
          <p:cNvGrpSpPr>
            <a:grpSpLocks/>
          </p:cNvGrpSpPr>
          <p:nvPr/>
        </p:nvGrpSpPr>
        <p:grpSpPr bwMode="auto">
          <a:xfrm>
            <a:off x="4299701" y="2199482"/>
            <a:ext cx="958851" cy="646112"/>
            <a:chOff x="2215" y="3836"/>
            <a:chExt cx="604" cy="407"/>
          </a:xfrm>
        </p:grpSpPr>
        <p:sp>
          <p:nvSpPr>
            <p:cNvPr id="10372" name="Line 66"/>
            <p:cNvSpPr>
              <a:spLocks noChangeShapeType="1"/>
            </p:cNvSpPr>
            <p:nvPr/>
          </p:nvSpPr>
          <p:spPr bwMode="auto">
            <a:xfrm flipH="1">
              <a:off x="2215" y="4049"/>
              <a:ext cx="270" cy="194"/>
            </a:xfrm>
            <a:prstGeom prst="line">
              <a:avLst/>
            </a:prstGeom>
            <a:noFill/>
            <a:ln w="3175">
              <a:no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0371" name="Line 65"/>
            <p:cNvSpPr>
              <a:spLocks noChangeShapeType="1"/>
            </p:cNvSpPr>
            <p:nvPr/>
          </p:nvSpPr>
          <p:spPr bwMode="auto">
            <a:xfrm flipV="1">
              <a:off x="2496" y="3836"/>
              <a:ext cx="323" cy="196"/>
            </a:xfrm>
            <a:prstGeom prst="line">
              <a:avLst/>
            </a:prstGeom>
            <a:noFill/>
            <a:ln w="57150">
              <a:solidFill>
                <a:srgbClr val="FF3300"/>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10295" name="Line 67"/>
          <p:cNvSpPr>
            <a:spLocks noChangeShapeType="1"/>
          </p:cNvSpPr>
          <p:nvPr/>
        </p:nvSpPr>
        <p:spPr bwMode="auto">
          <a:xfrm>
            <a:off x="6553200" y="2514600"/>
            <a:ext cx="3733800" cy="0"/>
          </a:xfrm>
          <a:prstGeom prst="line">
            <a:avLst/>
          </a:prstGeom>
          <a:noFill/>
          <a:ln w="57150">
            <a:solidFill>
              <a:srgbClr val="660033"/>
            </a:solidFill>
            <a:round/>
            <a:headEnd type="oval" w="med" len="med"/>
            <a:tailEnd/>
          </a:ln>
          <a:extLst>
            <a:ext uri="{909E8E84-426E-40DD-AFC4-6F175D3DCCD1}">
              <a14:hiddenFill xmlns:a14="http://schemas.microsoft.com/office/drawing/2010/main">
                <a:noFill/>
              </a14:hiddenFill>
            </a:ext>
          </a:extLst>
        </p:spPr>
        <p:txBody>
          <a:bodyPr/>
          <a:lstStyle/>
          <a:p>
            <a:endParaRPr lang="vi-VN"/>
          </a:p>
        </p:txBody>
      </p:sp>
      <p:grpSp>
        <p:nvGrpSpPr>
          <p:cNvPr id="10296" name="Group 68"/>
          <p:cNvGrpSpPr>
            <a:grpSpLocks/>
          </p:cNvGrpSpPr>
          <p:nvPr/>
        </p:nvGrpSpPr>
        <p:grpSpPr bwMode="auto">
          <a:xfrm>
            <a:off x="5791201" y="4757738"/>
            <a:ext cx="2346325" cy="2051050"/>
            <a:chOff x="2592" y="1628"/>
            <a:chExt cx="1400" cy="1200"/>
          </a:xfrm>
        </p:grpSpPr>
        <p:sp>
          <p:nvSpPr>
            <p:cNvPr id="10311" name="Text Box 69"/>
            <p:cNvSpPr txBox="1">
              <a:spLocks noChangeArrowheads="1"/>
            </p:cNvSpPr>
            <p:nvPr/>
          </p:nvSpPr>
          <p:spPr bwMode="auto">
            <a:xfrm>
              <a:off x="3456" y="1776"/>
              <a:ext cx="38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a:latin typeface="Times New Roman" panose="02020603050405020304" pitchFamily="18" charset="0"/>
                  <a:cs typeface="Times New Roman" panose="02020603050405020304" pitchFamily="18" charset="0"/>
                </a:rPr>
                <a:t>K</a:t>
              </a:r>
            </a:p>
          </p:txBody>
        </p:sp>
        <p:sp>
          <p:nvSpPr>
            <p:cNvPr id="10312" name="Oval 70"/>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p:spPr>
          <p:txBody>
            <a:bodyPr vert="eaVert"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latin typeface="Arial" panose="020B0604020202020204" pitchFamily="34" charset="0"/>
              </a:endParaRPr>
            </a:p>
          </p:txBody>
        </p:sp>
        <p:sp>
          <p:nvSpPr>
            <p:cNvPr id="10313" name="Rectangle 71"/>
            <p:cNvSpPr>
              <a:spLocks noChangeArrowheads="1"/>
            </p:cNvSpPr>
            <p:nvPr/>
          </p:nvSpPr>
          <p:spPr bwMode="auto">
            <a:xfrm>
              <a:off x="2599" y="1628"/>
              <a:ext cx="1393" cy="1142"/>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contourClr>
                <a:schemeClr val="tx1"/>
              </a:contourClr>
            </a:sp3d>
          </p:spPr>
          <p:txBody>
            <a:bodyPr wrap="none" anchor="ct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314" name="Rectangle 72"/>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315" name="Rectangle 73"/>
            <p:cNvSpPr>
              <a:spLocks noChangeArrowheads="1"/>
            </p:cNvSpPr>
            <p:nvPr/>
          </p:nvSpPr>
          <p:spPr bwMode="auto">
            <a:xfrm>
              <a:off x="2652" y="1772"/>
              <a:ext cx="1280" cy="646"/>
            </a:xfrm>
            <a:prstGeom prst="rect">
              <a:avLst/>
            </a:prstGeom>
            <a:solidFill>
              <a:schemeClr val="bg1">
                <a:alpha val="38039"/>
              </a:schemeClr>
            </a:solidFill>
            <a:ln w="19050">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316" name="Oval 74"/>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317" name="Text Box 75"/>
            <p:cNvSpPr txBox="1">
              <a:spLocks noChangeArrowheads="1"/>
            </p:cNvSpPr>
            <p:nvPr/>
          </p:nvSpPr>
          <p:spPr bwMode="auto">
            <a:xfrm rot="810395">
              <a:off x="3547" y="1943"/>
              <a:ext cx="255" cy="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solidFill>
                    <a:srgbClr val="0000FF"/>
                  </a:solidFill>
                  <a:latin typeface="Times New Roman" panose="02020603050405020304" pitchFamily="18" charset="0"/>
                </a:rPr>
                <a:t>5</a:t>
              </a:r>
              <a:endParaRPr lang="en-US" altLang="en-US">
                <a:latin typeface="Arial" panose="020B0604020202020204" pitchFamily="34" charset="0"/>
              </a:endParaRPr>
            </a:p>
          </p:txBody>
        </p:sp>
        <p:sp>
          <p:nvSpPr>
            <p:cNvPr id="10318" name="Oval 76"/>
            <p:cNvSpPr>
              <a:spLocks noChangeArrowheads="1"/>
            </p:cNvSpPr>
            <p:nvPr/>
          </p:nvSpPr>
          <p:spPr bwMode="auto">
            <a:xfrm rot="5400000">
              <a:off x="2748" y="1720"/>
              <a:ext cx="1051" cy="1155"/>
            </a:xfrm>
            <a:prstGeom prst="ellipse">
              <a:avLst/>
            </a:prstGeom>
            <a:noFill/>
            <a:ln w="12700">
              <a:solidFill>
                <a:srgbClr val="00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319" name="Arc 77"/>
            <p:cNvSpPr>
              <a:spLocks/>
            </p:cNvSpPr>
            <p:nvPr/>
          </p:nvSpPr>
          <p:spPr bwMode="auto">
            <a:xfrm rot="6681726" flipH="1">
              <a:off x="3121" y="1750"/>
              <a:ext cx="406" cy="723"/>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0320" name="Line 78"/>
            <p:cNvSpPr>
              <a:spLocks noChangeShapeType="1"/>
            </p:cNvSpPr>
            <p:nvPr/>
          </p:nvSpPr>
          <p:spPr bwMode="auto">
            <a:xfrm rot="10800000">
              <a:off x="3293" y="1910"/>
              <a:ext cx="0" cy="96"/>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21" name="Text Box 79"/>
            <p:cNvSpPr txBox="1">
              <a:spLocks noChangeArrowheads="1"/>
            </p:cNvSpPr>
            <p:nvPr/>
          </p:nvSpPr>
          <p:spPr bwMode="auto">
            <a:xfrm rot="21133787">
              <a:off x="3156" y="1753"/>
              <a:ext cx="250" cy="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latin typeface="Arial" panose="020B0604020202020204" pitchFamily="34" charset="0"/>
                </a:rPr>
                <a:t>3</a:t>
              </a:r>
            </a:p>
          </p:txBody>
        </p:sp>
        <p:sp>
          <p:nvSpPr>
            <p:cNvPr id="10322" name="Text Box 80"/>
            <p:cNvSpPr txBox="1">
              <a:spLocks noChangeArrowheads="1"/>
            </p:cNvSpPr>
            <p:nvPr/>
          </p:nvSpPr>
          <p:spPr bwMode="auto">
            <a:xfrm rot="20100000">
              <a:off x="2920" y="1816"/>
              <a:ext cx="342" cy="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solidFill>
                    <a:srgbClr val="0000FF"/>
                  </a:solidFill>
                  <a:latin typeface="Times New Roman" panose="02020603050405020304" pitchFamily="18" charset="0"/>
                </a:rPr>
                <a:t>2</a:t>
              </a:r>
              <a:endParaRPr lang="en-US" altLang="en-US">
                <a:latin typeface="Arial" panose="020B0604020202020204" pitchFamily="34" charset="0"/>
              </a:endParaRPr>
            </a:p>
          </p:txBody>
        </p:sp>
        <p:sp>
          <p:nvSpPr>
            <p:cNvPr id="10323" name="Line 81"/>
            <p:cNvSpPr>
              <a:spLocks noChangeShapeType="1"/>
            </p:cNvSpPr>
            <p:nvPr/>
          </p:nvSpPr>
          <p:spPr bwMode="auto">
            <a:xfrm rot="300000">
              <a:off x="3329" y="1910"/>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24" name="Line 82"/>
            <p:cNvSpPr>
              <a:spLocks noChangeShapeType="1"/>
            </p:cNvSpPr>
            <p:nvPr/>
          </p:nvSpPr>
          <p:spPr bwMode="auto">
            <a:xfrm rot="600000">
              <a:off x="3362" y="1914"/>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25" name="Line 83"/>
            <p:cNvSpPr>
              <a:spLocks noChangeShapeType="1"/>
            </p:cNvSpPr>
            <p:nvPr/>
          </p:nvSpPr>
          <p:spPr bwMode="auto">
            <a:xfrm rot="900000">
              <a:off x="3395" y="1922"/>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26" name="Line 84"/>
            <p:cNvSpPr>
              <a:spLocks noChangeShapeType="1"/>
            </p:cNvSpPr>
            <p:nvPr/>
          </p:nvSpPr>
          <p:spPr bwMode="auto">
            <a:xfrm rot="1200000">
              <a:off x="3427" y="1932"/>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27" name="Line 85"/>
            <p:cNvSpPr>
              <a:spLocks noChangeShapeType="1"/>
            </p:cNvSpPr>
            <p:nvPr/>
          </p:nvSpPr>
          <p:spPr bwMode="auto">
            <a:xfrm rot="1500000">
              <a:off x="3452" y="1944"/>
              <a:ext cx="0" cy="89"/>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28" name="Line 86"/>
            <p:cNvSpPr>
              <a:spLocks noChangeShapeType="1"/>
            </p:cNvSpPr>
            <p:nvPr/>
          </p:nvSpPr>
          <p:spPr bwMode="auto">
            <a:xfrm rot="1800000">
              <a:off x="3488" y="1962"/>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29" name="Line 87"/>
            <p:cNvSpPr>
              <a:spLocks noChangeShapeType="1"/>
            </p:cNvSpPr>
            <p:nvPr/>
          </p:nvSpPr>
          <p:spPr bwMode="auto">
            <a:xfrm rot="2100000">
              <a:off x="3513" y="1978"/>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30" name="Line 88"/>
            <p:cNvSpPr>
              <a:spLocks noChangeShapeType="1"/>
            </p:cNvSpPr>
            <p:nvPr/>
          </p:nvSpPr>
          <p:spPr bwMode="auto">
            <a:xfrm rot="2400000">
              <a:off x="3542" y="1997"/>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31" name="Line 89"/>
            <p:cNvSpPr>
              <a:spLocks noChangeShapeType="1"/>
            </p:cNvSpPr>
            <p:nvPr/>
          </p:nvSpPr>
          <p:spPr bwMode="auto">
            <a:xfrm rot="2700000">
              <a:off x="3565" y="2018"/>
              <a:ext cx="0" cy="44"/>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32" name="Line 90"/>
            <p:cNvSpPr>
              <a:spLocks noChangeShapeType="1"/>
            </p:cNvSpPr>
            <p:nvPr/>
          </p:nvSpPr>
          <p:spPr bwMode="auto">
            <a:xfrm rot="3000000">
              <a:off x="3570" y="2029"/>
              <a:ext cx="0" cy="9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33" name="Line 91"/>
            <p:cNvSpPr>
              <a:spLocks noChangeShapeType="1"/>
            </p:cNvSpPr>
            <p:nvPr/>
          </p:nvSpPr>
          <p:spPr bwMode="auto">
            <a:xfrm rot="7800000">
              <a:off x="3017" y="2027"/>
              <a:ext cx="0" cy="106"/>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34" name="Line 92"/>
            <p:cNvSpPr>
              <a:spLocks noChangeShapeType="1"/>
            </p:cNvSpPr>
            <p:nvPr/>
          </p:nvSpPr>
          <p:spPr bwMode="auto">
            <a:xfrm rot="-2700000">
              <a:off x="3017" y="2018"/>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35" name="Line 93"/>
            <p:cNvSpPr>
              <a:spLocks noChangeShapeType="1"/>
            </p:cNvSpPr>
            <p:nvPr/>
          </p:nvSpPr>
          <p:spPr bwMode="auto">
            <a:xfrm rot="-2400000">
              <a:off x="3040" y="1999"/>
              <a:ext cx="0" cy="38"/>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36" name="Line 94"/>
            <p:cNvSpPr>
              <a:spLocks noChangeShapeType="1"/>
            </p:cNvSpPr>
            <p:nvPr/>
          </p:nvSpPr>
          <p:spPr bwMode="auto">
            <a:xfrm rot="-2100000">
              <a:off x="3069" y="1979"/>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37" name="Line 95"/>
            <p:cNvSpPr>
              <a:spLocks noChangeShapeType="1"/>
            </p:cNvSpPr>
            <p:nvPr/>
          </p:nvSpPr>
          <p:spPr bwMode="auto">
            <a:xfrm rot="-1800000">
              <a:off x="3095" y="1961"/>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38" name="Line 96"/>
            <p:cNvSpPr>
              <a:spLocks noChangeShapeType="1"/>
            </p:cNvSpPr>
            <p:nvPr/>
          </p:nvSpPr>
          <p:spPr bwMode="auto">
            <a:xfrm rot="-1500000">
              <a:off x="3139" y="1943"/>
              <a:ext cx="0" cy="8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39" name="Line 97"/>
            <p:cNvSpPr>
              <a:spLocks noChangeShapeType="1"/>
            </p:cNvSpPr>
            <p:nvPr/>
          </p:nvSpPr>
          <p:spPr bwMode="auto">
            <a:xfrm rot="-1200000">
              <a:off x="3159" y="1932"/>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40" name="Line 98"/>
            <p:cNvSpPr>
              <a:spLocks noChangeShapeType="1"/>
            </p:cNvSpPr>
            <p:nvPr/>
          </p:nvSpPr>
          <p:spPr bwMode="auto">
            <a:xfrm rot="-900000">
              <a:off x="3187" y="1925"/>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41" name="Line 99"/>
            <p:cNvSpPr>
              <a:spLocks noChangeShapeType="1"/>
            </p:cNvSpPr>
            <p:nvPr/>
          </p:nvSpPr>
          <p:spPr bwMode="auto">
            <a:xfrm rot="-600000">
              <a:off x="3221" y="1918"/>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42" name="Line 100"/>
            <p:cNvSpPr>
              <a:spLocks noChangeShapeType="1"/>
            </p:cNvSpPr>
            <p:nvPr/>
          </p:nvSpPr>
          <p:spPr bwMode="auto">
            <a:xfrm rot="-300000">
              <a:off x="3256" y="1912"/>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43" name="Line 101"/>
            <p:cNvSpPr>
              <a:spLocks noChangeShapeType="1"/>
            </p:cNvSpPr>
            <p:nvPr/>
          </p:nvSpPr>
          <p:spPr bwMode="auto">
            <a:xfrm rot="6300000">
              <a:off x="2952" y="2150"/>
              <a:ext cx="0" cy="107"/>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44" name="Line 102"/>
            <p:cNvSpPr>
              <a:spLocks noChangeShapeType="1"/>
            </p:cNvSpPr>
            <p:nvPr/>
          </p:nvSpPr>
          <p:spPr bwMode="auto">
            <a:xfrm rot="-4200000">
              <a:off x="2931" y="214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45" name="Line 103"/>
            <p:cNvSpPr>
              <a:spLocks noChangeShapeType="1"/>
            </p:cNvSpPr>
            <p:nvPr/>
          </p:nvSpPr>
          <p:spPr bwMode="auto">
            <a:xfrm rot="-3900000">
              <a:off x="2943" y="2118"/>
              <a:ext cx="0" cy="43"/>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46" name="Line 104"/>
            <p:cNvSpPr>
              <a:spLocks noChangeShapeType="1"/>
            </p:cNvSpPr>
            <p:nvPr/>
          </p:nvSpPr>
          <p:spPr bwMode="auto">
            <a:xfrm rot="-3600000">
              <a:off x="2959" y="2094"/>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47" name="Line 105"/>
            <p:cNvSpPr>
              <a:spLocks noChangeShapeType="1"/>
            </p:cNvSpPr>
            <p:nvPr/>
          </p:nvSpPr>
          <p:spPr bwMode="auto">
            <a:xfrm rot="-3300000">
              <a:off x="2975" y="2064"/>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48" name="Line 106"/>
            <p:cNvSpPr>
              <a:spLocks noChangeShapeType="1"/>
            </p:cNvSpPr>
            <p:nvPr/>
          </p:nvSpPr>
          <p:spPr bwMode="auto">
            <a:xfrm rot="3300000">
              <a:off x="3604" y="2067"/>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49" name="Line 107"/>
            <p:cNvSpPr>
              <a:spLocks noChangeShapeType="1"/>
            </p:cNvSpPr>
            <p:nvPr/>
          </p:nvSpPr>
          <p:spPr bwMode="auto">
            <a:xfrm rot="3600000">
              <a:off x="3618" y="2088"/>
              <a:ext cx="0" cy="44"/>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50" name="Line 108"/>
            <p:cNvSpPr>
              <a:spLocks noChangeShapeType="1"/>
            </p:cNvSpPr>
            <p:nvPr/>
          </p:nvSpPr>
          <p:spPr bwMode="auto">
            <a:xfrm rot="3900000">
              <a:off x="3637" y="211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51" name="Line 109"/>
            <p:cNvSpPr>
              <a:spLocks noChangeShapeType="1"/>
            </p:cNvSpPr>
            <p:nvPr/>
          </p:nvSpPr>
          <p:spPr bwMode="auto">
            <a:xfrm rot="4200000">
              <a:off x="3649" y="214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52" name="Line 110"/>
            <p:cNvSpPr>
              <a:spLocks noChangeShapeType="1"/>
            </p:cNvSpPr>
            <p:nvPr/>
          </p:nvSpPr>
          <p:spPr bwMode="auto">
            <a:xfrm rot="4500000">
              <a:off x="3636" y="2155"/>
              <a:ext cx="0" cy="9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53" name="Text Box 111"/>
            <p:cNvSpPr txBox="1">
              <a:spLocks noChangeArrowheads="1"/>
            </p:cNvSpPr>
            <p:nvPr/>
          </p:nvSpPr>
          <p:spPr bwMode="auto">
            <a:xfrm>
              <a:off x="2674" y="2088"/>
              <a:ext cx="343" cy="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solidFill>
                    <a:srgbClr val="0000FF"/>
                  </a:solidFill>
                  <a:latin typeface="Times New Roman" panose="02020603050405020304" pitchFamily="18" charset="0"/>
                </a:rPr>
                <a:t>0</a:t>
              </a:r>
              <a:endParaRPr lang="en-US" altLang="en-US">
                <a:latin typeface="Arial" panose="020B0604020202020204" pitchFamily="34" charset="0"/>
              </a:endParaRPr>
            </a:p>
          </p:txBody>
        </p:sp>
        <p:sp>
          <p:nvSpPr>
            <p:cNvPr id="10354" name="Text Box 112"/>
            <p:cNvSpPr txBox="1">
              <a:spLocks noChangeArrowheads="1"/>
            </p:cNvSpPr>
            <p:nvPr/>
          </p:nvSpPr>
          <p:spPr bwMode="auto">
            <a:xfrm rot="19156839">
              <a:off x="2760" y="1944"/>
              <a:ext cx="342" cy="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latin typeface="Arial" panose="020B0604020202020204" pitchFamily="34" charset="0"/>
                </a:rPr>
                <a:t>1</a:t>
              </a:r>
            </a:p>
          </p:txBody>
        </p:sp>
        <p:sp>
          <p:nvSpPr>
            <p:cNvPr id="10355" name="Text Box 113"/>
            <p:cNvSpPr txBox="1">
              <a:spLocks noChangeArrowheads="1"/>
            </p:cNvSpPr>
            <p:nvPr/>
          </p:nvSpPr>
          <p:spPr bwMode="auto">
            <a:xfrm rot="3000000">
              <a:off x="3392" y="1804"/>
              <a:ext cx="307"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solidFill>
                    <a:srgbClr val="0000FF"/>
                  </a:solidFill>
                  <a:latin typeface="Times New Roman" panose="02020603050405020304" pitchFamily="18" charset="0"/>
                </a:rPr>
                <a:t>4</a:t>
              </a:r>
              <a:endParaRPr lang="en-US" altLang="en-US">
                <a:latin typeface="Arial" panose="020B0604020202020204" pitchFamily="34" charset="0"/>
              </a:endParaRPr>
            </a:p>
          </p:txBody>
        </p:sp>
        <p:sp>
          <p:nvSpPr>
            <p:cNvPr id="10356" name="Text Box 114"/>
            <p:cNvSpPr txBox="1">
              <a:spLocks noChangeArrowheads="1"/>
            </p:cNvSpPr>
            <p:nvPr/>
          </p:nvSpPr>
          <p:spPr bwMode="auto">
            <a:xfrm rot="4500000">
              <a:off x="3611" y="2108"/>
              <a:ext cx="309"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sz="1200">
                  <a:solidFill>
                    <a:srgbClr val="0000FF"/>
                  </a:solidFill>
                  <a:latin typeface="Times New Roman" panose="02020603050405020304" pitchFamily="18" charset="0"/>
                </a:rPr>
                <a:t>6</a:t>
              </a:r>
              <a:endParaRPr lang="en-US" altLang="en-US">
                <a:latin typeface="Arial" panose="020B0604020202020204" pitchFamily="34" charset="0"/>
              </a:endParaRPr>
            </a:p>
          </p:txBody>
        </p:sp>
        <p:sp>
          <p:nvSpPr>
            <p:cNvPr id="10357" name="Text Box 115"/>
            <p:cNvSpPr txBox="1">
              <a:spLocks noChangeArrowheads="1"/>
            </p:cNvSpPr>
            <p:nvPr/>
          </p:nvSpPr>
          <p:spPr bwMode="auto">
            <a:xfrm>
              <a:off x="2997" y="2051"/>
              <a:ext cx="590"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r>
                <a:rPr lang="en-US" altLang="en-US">
                  <a:latin typeface="Arial" panose="020B0604020202020204" pitchFamily="34" charset="0"/>
                </a:rPr>
                <a:t>V</a:t>
              </a:r>
            </a:p>
          </p:txBody>
        </p:sp>
        <p:sp>
          <p:nvSpPr>
            <p:cNvPr id="10358" name="AutoShape 116"/>
            <p:cNvSpPr>
              <a:spLocks noChangeArrowheads="1"/>
            </p:cNvSpPr>
            <p:nvPr/>
          </p:nvSpPr>
          <p:spPr bwMode="auto">
            <a:xfrm rot="10800000">
              <a:off x="2841" y="1895"/>
              <a:ext cx="910" cy="77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lnTo>
                    <a:pt x="9000" y="10592"/>
                  </a:lnTo>
                  <a:close/>
                </a:path>
              </a:pathLst>
            </a:custGeom>
            <a:solidFill>
              <a:srgbClr val="FFFFCC"/>
            </a:solidFill>
            <a:ln>
              <a:noFill/>
            </a:ln>
            <a:extLst>
              <a:ext uri="{91240B29-F687-4F45-9708-019B960494DF}">
                <a14:hiddenLine xmlns:a14="http://schemas.microsoft.com/office/drawing/2010/main" w="3175" algn="ctr">
                  <a:solidFill>
                    <a:srgbClr val="000000"/>
                  </a:solidFill>
                  <a:miter lim="800000"/>
                  <a:headEnd/>
                  <a:tailEnd/>
                </a14:hiddenLine>
              </a:ext>
            </a:extLst>
          </p:spPr>
          <p:txBody>
            <a:bodyPr wrap="none" anchor="ctr"/>
            <a:lstStyle/>
            <a:p>
              <a:endParaRPr lang="vi-VN"/>
            </a:p>
          </p:txBody>
        </p:sp>
        <p:sp>
          <p:nvSpPr>
            <p:cNvPr id="10359" name="Rectangle 117"/>
            <p:cNvSpPr>
              <a:spLocks noChangeArrowheads="1"/>
            </p:cNvSpPr>
            <p:nvPr/>
          </p:nvSpPr>
          <p:spPr bwMode="auto">
            <a:xfrm>
              <a:off x="2620" y="2336"/>
              <a:ext cx="1283" cy="481"/>
            </a:xfrm>
            <a:prstGeom prst="rect">
              <a:avLst/>
            </a:prstGeom>
            <a:solidFill>
              <a:schemeClr val="bg1"/>
            </a:solidFill>
            <a:ln>
              <a:noFill/>
            </a:ln>
            <a:extLst>
              <a:ext uri="{91240B29-F687-4F45-9708-019B960494DF}">
                <a14:hiddenLine xmlns:a14="http://schemas.microsoft.com/office/drawing/2010/main" w="57150" cmpd="thickThin">
                  <a:solidFill>
                    <a:srgbClr val="000000"/>
                  </a:solidFill>
                  <a:miter lim="800000"/>
                  <a:headEnd/>
                  <a:tailEnd/>
                </a14:hiddenLine>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360" name="Rectangle 118"/>
            <p:cNvSpPr>
              <a:spLocks noChangeArrowheads="1"/>
            </p:cNvSpPr>
            <p:nvPr/>
          </p:nvSpPr>
          <p:spPr bwMode="auto">
            <a:xfrm>
              <a:off x="2655" y="1728"/>
              <a:ext cx="1273" cy="645"/>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latin typeface="Arial" panose="020B0604020202020204" pitchFamily="34" charset="0"/>
              </a:endParaRPr>
            </a:p>
          </p:txBody>
        </p:sp>
        <p:sp>
          <p:nvSpPr>
            <p:cNvPr id="10361" name="Rectangle 119"/>
            <p:cNvSpPr>
              <a:spLocks noChangeArrowheads="1"/>
            </p:cNvSpPr>
            <p:nvPr/>
          </p:nvSpPr>
          <p:spPr bwMode="auto">
            <a:xfrm>
              <a:off x="2592" y="1628"/>
              <a:ext cx="1393" cy="1142"/>
            </a:xfrm>
            <a:prstGeom prst="rect">
              <a:avLst/>
            </a:prstGeom>
            <a:noFill/>
            <a:ln w="57150" cmpd="thickThin">
              <a:solidFill>
                <a:srgbClr val="66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362" name="AutoShape 120"/>
            <p:cNvSpPr>
              <a:spLocks noChangeArrowheads="1"/>
            </p:cNvSpPr>
            <p:nvPr/>
          </p:nvSpPr>
          <p:spPr bwMode="auto">
            <a:xfrm flipV="1">
              <a:off x="3263" y="2277"/>
              <a:ext cx="30" cy="91"/>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2880 w 21600"/>
                <a:gd name="T25" fmla="*/ 3323 h 21600"/>
                <a:gd name="T26" fmla="*/ 18720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lnTo>
                    <a:pt x="16647" y="13593"/>
                  </a:lnTo>
                  <a:close/>
                  <a:moveTo>
                    <a:pt x="4952" y="8006"/>
                  </a:moveTo>
                  <a:cubicBezTo>
                    <a:pt x="4536" y="8879"/>
                    <a:pt x="4320" y="9833"/>
                    <a:pt x="4320" y="10799"/>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p:spPr>
          <p:txBody>
            <a:bodyPr wrap="none" anchor="ctr"/>
            <a:lstStyle/>
            <a:p>
              <a:endParaRPr lang="vi-VN"/>
            </a:p>
          </p:txBody>
        </p:sp>
        <p:sp>
          <p:nvSpPr>
            <p:cNvPr id="10363" name="Arc 121"/>
            <p:cNvSpPr>
              <a:spLocks/>
            </p:cNvSpPr>
            <p:nvPr/>
          </p:nvSpPr>
          <p:spPr bwMode="auto">
            <a:xfrm flipV="1">
              <a:off x="3246" y="2396"/>
              <a:ext cx="91" cy="41"/>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0364" name="Freeform 122"/>
            <p:cNvSpPr>
              <a:spLocks/>
            </p:cNvSpPr>
            <p:nvPr/>
          </p:nvSpPr>
          <p:spPr bwMode="auto">
            <a:xfrm>
              <a:off x="3243" y="2419"/>
              <a:ext cx="13" cy="13"/>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0365" name="Freeform 123"/>
            <p:cNvSpPr>
              <a:spLocks/>
            </p:cNvSpPr>
            <p:nvPr/>
          </p:nvSpPr>
          <p:spPr bwMode="auto">
            <a:xfrm>
              <a:off x="3327" y="2424"/>
              <a:ext cx="14" cy="12"/>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0366" name="AutoShape 124"/>
            <p:cNvSpPr>
              <a:spLocks noChangeArrowheads="1"/>
            </p:cNvSpPr>
            <p:nvPr/>
          </p:nvSpPr>
          <p:spPr bwMode="auto">
            <a:xfrm>
              <a:off x="2680" y="2500"/>
              <a:ext cx="132" cy="12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p:spPr>
          <p:txBody>
            <a:bodyPr wrap="none" anchor="ctr"/>
            <a:lstStyle/>
            <a:p>
              <a:endParaRPr lang="vi-VN"/>
            </a:p>
          </p:txBody>
        </p:sp>
        <p:sp>
          <p:nvSpPr>
            <p:cNvPr id="10367" name="Oval 125"/>
            <p:cNvSpPr>
              <a:spLocks noChangeArrowheads="1"/>
            </p:cNvSpPr>
            <p:nvPr/>
          </p:nvSpPr>
          <p:spPr bwMode="auto">
            <a:xfrm>
              <a:off x="2672" y="2496"/>
              <a:ext cx="144" cy="138"/>
            </a:xfrm>
            <a:prstGeom prst="ellipse">
              <a:avLst/>
            </a:prstGeom>
            <a:solidFill>
              <a:srgbClr val="FF0000"/>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368" name="Oval 126"/>
            <p:cNvSpPr>
              <a:spLocks noChangeArrowheads="1"/>
            </p:cNvSpPr>
            <p:nvPr/>
          </p:nvSpPr>
          <p:spPr bwMode="auto">
            <a:xfrm>
              <a:off x="3752" y="2456"/>
              <a:ext cx="144" cy="138"/>
            </a:xfrm>
            <a:prstGeom prst="ellipse">
              <a:avLst/>
            </a:prstGeom>
            <a:solidFill>
              <a:schemeClr val="tx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369" name="Text Box 127"/>
            <p:cNvSpPr txBox="1">
              <a:spLocks noChangeArrowheads="1"/>
            </p:cNvSpPr>
            <p:nvPr/>
          </p:nvSpPr>
          <p:spPr bwMode="auto">
            <a:xfrm>
              <a:off x="3600" y="2411"/>
              <a:ext cx="336"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latin typeface="Arial" panose="020B0604020202020204" pitchFamily="34" charset="0"/>
                </a:rPr>
                <a:t>-</a:t>
              </a:r>
            </a:p>
          </p:txBody>
        </p:sp>
        <p:sp>
          <p:nvSpPr>
            <p:cNvPr id="10370" name="Text Box 128"/>
            <p:cNvSpPr txBox="1">
              <a:spLocks noChangeArrowheads="1"/>
            </p:cNvSpPr>
            <p:nvPr/>
          </p:nvSpPr>
          <p:spPr bwMode="auto">
            <a:xfrm>
              <a:off x="2736" y="2448"/>
              <a:ext cx="336"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a:latin typeface="Arial" panose="020B0604020202020204" pitchFamily="34" charset="0"/>
                </a:rPr>
                <a:t>+</a:t>
              </a:r>
            </a:p>
          </p:txBody>
        </p:sp>
      </p:grpSp>
      <p:sp>
        <p:nvSpPr>
          <p:cNvPr id="10297" name="Line 129"/>
          <p:cNvSpPr>
            <a:spLocks noChangeShapeType="1"/>
          </p:cNvSpPr>
          <p:nvPr/>
        </p:nvSpPr>
        <p:spPr bwMode="auto">
          <a:xfrm>
            <a:off x="5638800" y="4343400"/>
            <a:ext cx="14288" cy="1816100"/>
          </a:xfrm>
          <a:prstGeom prst="line">
            <a:avLst/>
          </a:prstGeom>
          <a:noFill/>
          <a:ln w="5715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298" name="Line 130"/>
          <p:cNvSpPr>
            <a:spLocks noChangeShapeType="1"/>
          </p:cNvSpPr>
          <p:nvPr/>
        </p:nvSpPr>
        <p:spPr bwMode="auto">
          <a:xfrm flipH="1">
            <a:off x="8448676" y="4267200"/>
            <a:ext cx="9525" cy="1905000"/>
          </a:xfrm>
          <a:prstGeom prst="line">
            <a:avLst/>
          </a:prstGeom>
          <a:noFill/>
          <a:ln w="57150">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vi-VN"/>
          </a:p>
        </p:txBody>
      </p:sp>
      <p:sp>
        <p:nvSpPr>
          <p:cNvPr id="10299" name="Line 131"/>
          <p:cNvSpPr>
            <a:spLocks noChangeShapeType="1"/>
          </p:cNvSpPr>
          <p:nvPr/>
        </p:nvSpPr>
        <p:spPr bwMode="auto">
          <a:xfrm>
            <a:off x="5638800" y="6172200"/>
            <a:ext cx="381000" cy="15240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00" name="Line 132"/>
          <p:cNvSpPr>
            <a:spLocks noChangeShapeType="1"/>
          </p:cNvSpPr>
          <p:nvPr/>
        </p:nvSpPr>
        <p:spPr bwMode="auto">
          <a:xfrm flipV="1">
            <a:off x="7845426" y="6172201"/>
            <a:ext cx="536575" cy="161925"/>
          </a:xfrm>
          <a:prstGeom prst="line">
            <a:avLst/>
          </a:prstGeom>
          <a:noFill/>
          <a:ln w="57150">
            <a:solidFill>
              <a:schemeClr val="tx1"/>
            </a:solidFill>
            <a:round/>
            <a:headEnd type="oval" w="med" len="med"/>
            <a:tailEnd/>
          </a:ln>
          <a:extLst>
            <a:ext uri="{909E8E84-426E-40DD-AFC4-6F175D3DCCD1}">
              <a14:hiddenFill xmlns:a14="http://schemas.microsoft.com/office/drawing/2010/main">
                <a:noFill/>
              </a14:hiddenFill>
            </a:ext>
          </a:extLst>
        </p:spPr>
        <p:txBody>
          <a:bodyPr/>
          <a:lstStyle/>
          <a:p>
            <a:endParaRPr lang="vi-VN"/>
          </a:p>
        </p:txBody>
      </p:sp>
      <p:grpSp>
        <p:nvGrpSpPr>
          <p:cNvPr id="7" name="Group 133"/>
          <p:cNvGrpSpPr>
            <a:grpSpLocks/>
          </p:cNvGrpSpPr>
          <p:nvPr/>
        </p:nvGrpSpPr>
        <p:grpSpPr bwMode="auto">
          <a:xfrm>
            <a:off x="6453188" y="5748338"/>
            <a:ext cx="1066800" cy="609600"/>
            <a:chOff x="1488" y="3504"/>
            <a:chExt cx="864" cy="480"/>
          </a:xfrm>
        </p:grpSpPr>
        <p:sp>
          <p:nvSpPr>
            <p:cNvPr id="10309" name="Line 134"/>
            <p:cNvSpPr>
              <a:spLocks noChangeShapeType="1"/>
            </p:cNvSpPr>
            <p:nvPr/>
          </p:nvSpPr>
          <p:spPr bwMode="auto">
            <a:xfrm flipH="1" flipV="1">
              <a:off x="1488" y="3504"/>
              <a:ext cx="432" cy="240"/>
            </a:xfrm>
            <a:prstGeom prst="line">
              <a:avLst/>
            </a:prstGeom>
            <a:noFill/>
            <a:ln w="9525">
              <a:solidFill>
                <a:srgbClr val="FF3300"/>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0310" name="Line 135"/>
            <p:cNvSpPr>
              <a:spLocks noChangeShapeType="1"/>
            </p:cNvSpPr>
            <p:nvPr/>
          </p:nvSpPr>
          <p:spPr bwMode="auto">
            <a:xfrm flipH="1" flipV="1">
              <a:off x="1920" y="3744"/>
              <a:ext cx="432" cy="240"/>
            </a:xfrm>
            <a:prstGeom prst="line">
              <a:avLst/>
            </a:prstGeom>
            <a:noFill/>
            <a:ln w="9525">
              <a:solidFill>
                <a:schemeClr val="bg1"/>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10302" name="Rectangle 140"/>
          <p:cNvSpPr>
            <a:spLocks noChangeArrowheads="1"/>
          </p:cNvSpPr>
          <p:nvPr/>
        </p:nvSpPr>
        <p:spPr bwMode="auto">
          <a:xfrm>
            <a:off x="5867400" y="3886200"/>
            <a:ext cx="2286000" cy="3048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0303" name="Line 141"/>
          <p:cNvSpPr>
            <a:spLocks noChangeShapeType="1"/>
          </p:cNvSpPr>
          <p:nvPr/>
        </p:nvSpPr>
        <p:spPr bwMode="auto">
          <a:xfrm>
            <a:off x="5638800" y="4343400"/>
            <a:ext cx="228600" cy="0"/>
          </a:xfrm>
          <a:prstGeom prst="line">
            <a:avLst/>
          </a:prstGeom>
          <a:noFill/>
          <a:ln w="38100">
            <a:solidFill>
              <a:srgbClr val="0000CC"/>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04" name="Line 142"/>
          <p:cNvSpPr>
            <a:spLocks noChangeShapeType="1"/>
          </p:cNvSpPr>
          <p:nvPr/>
        </p:nvSpPr>
        <p:spPr bwMode="auto">
          <a:xfrm>
            <a:off x="8077200" y="4267200"/>
            <a:ext cx="381000" cy="0"/>
          </a:xfrm>
          <a:prstGeom prst="line">
            <a:avLst/>
          </a:prstGeom>
          <a:noFill/>
          <a:ln w="38100">
            <a:solidFill>
              <a:srgbClr val="0000CC"/>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305" name="Rectangle 143"/>
          <p:cNvSpPr>
            <a:spLocks noChangeArrowheads="1"/>
          </p:cNvSpPr>
          <p:nvPr/>
        </p:nvSpPr>
        <p:spPr bwMode="auto">
          <a:xfrm>
            <a:off x="5867400" y="4191000"/>
            <a:ext cx="2286000" cy="3048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solidFill>
                <a:srgbClr val="FF0000"/>
              </a:solidFill>
            </a:endParaRPr>
          </a:p>
        </p:txBody>
      </p:sp>
      <p:sp>
        <p:nvSpPr>
          <p:cNvPr id="144" name="Text Box 243"/>
          <p:cNvSpPr txBox="1">
            <a:spLocks noChangeArrowheads="1"/>
          </p:cNvSpPr>
          <p:nvPr/>
        </p:nvSpPr>
        <p:spPr bwMode="auto">
          <a:xfrm>
            <a:off x="1524001" y="5246688"/>
            <a:ext cx="25368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spcBef>
                <a:spcPct val="50000"/>
              </a:spcBef>
            </a:pPr>
            <a:r>
              <a:rPr lang="en-US" sz="3600" b="1">
                <a:solidFill>
                  <a:srgbClr val="0000CC"/>
                </a:solidFill>
                <a:latin typeface="Times New Roman" panose="02020603050405020304" pitchFamily="18" charset="0"/>
                <a:cs typeface="Times New Roman" panose="02020603050405020304" pitchFamily="18" charset="0"/>
              </a:rPr>
              <a:t>I</a:t>
            </a:r>
            <a:r>
              <a:rPr lang="en-US" sz="3600" b="1" baseline="-25000">
                <a:solidFill>
                  <a:srgbClr val="0000CC"/>
                </a:solidFill>
                <a:latin typeface="Times New Roman" panose="02020603050405020304" pitchFamily="18" charset="0"/>
                <a:cs typeface="Times New Roman" panose="02020603050405020304" pitchFamily="18" charset="0"/>
              </a:rPr>
              <a:t>2</a:t>
            </a:r>
            <a:r>
              <a:rPr lang="en-US" sz="3600" b="1">
                <a:solidFill>
                  <a:srgbClr val="0000CC"/>
                </a:solidFill>
                <a:latin typeface="Times New Roman" panose="02020603050405020304" pitchFamily="18" charset="0"/>
                <a:cs typeface="Times New Roman" panose="02020603050405020304" pitchFamily="18" charset="0"/>
              </a:rPr>
              <a:t>= 1A</a:t>
            </a:r>
          </a:p>
        </p:txBody>
      </p:sp>
      <p:sp>
        <p:nvSpPr>
          <p:cNvPr id="145" name="Text Box 238"/>
          <p:cNvSpPr txBox="1">
            <a:spLocks noChangeArrowheads="1"/>
          </p:cNvSpPr>
          <p:nvPr/>
        </p:nvSpPr>
        <p:spPr bwMode="auto">
          <a:xfrm>
            <a:off x="8307388" y="5145088"/>
            <a:ext cx="19478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spcBef>
                <a:spcPct val="50000"/>
              </a:spcBef>
            </a:pPr>
            <a:r>
              <a:rPr lang="en-US" sz="3600" b="1">
                <a:solidFill>
                  <a:srgbClr val="0000CC"/>
                </a:solidFill>
                <a:latin typeface="Times New Roman" panose="02020603050405020304" pitchFamily="18" charset="0"/>
                <a:cs typeface="Times New Roman" panose="02020603050405020304" pitchFamily="18" charset="0"/>
              </a:rPr>
              <a:t>U</a:t>
            </a:r>
            <a:r>
              <a:rPr lang="en-US" sz="3600" b="1" baseline="-25000">
                <a:solidFill>
                  <a:srgbClr val="0000CC"/>
                </a:solidFill>
                <a:latin typeface="Times New Roman" panose="02020603050405020304" pitchFamily="18" charset="0"/>
                <a:cs typeface="Times New Roman" panose="02020603050405020304" pitchFamily="18" charset="0"/>
              </a:rPr>
              <a:t>2</a:t>
            </a:r>
            <a:r>
              <a:rPr lang="en-US" sz="3600" b="1">
                <a:solidFill>
                  <a:srgbClr val="0000CC"/>
                </a:solidFill>
                <a:latin typeface="Times New Roman" panose="02020603050405020304" pitchFamily="18" charset="0"/>
                <a:cs typeface="Times New Roman" panose="02020603050405020304" pitchFamily="18" charset="0"/>
              </a:rPr>
              <a:t>= 6 V</a:t>
            </a:r>
          </a:p>
        </p:txBody>
      </p:sp>
      <p:sp>
        <p:nvSpPr>
          <p:cNvPr id="147" name="Rectangle 181"/>
          <p:cNvSpPr>
            <a:spLocks noChangeArrowheads="1"/>
          </p:cNvSpPr>
          <p:nvPr/>
        </p:nvSpPr>
        <p:spPr bwMode="auto">
          <a:xfrm>
            <a:off x="967409" y="751635"/>
            <a:ext cx="9144000" cy="523220"/>
          </a:xfrm>
          <a:prstGeom prst="rect">
            <a:avLst/>
          </a:prstGeom>
          <a:noFill/>
          <a:ln w="9525">
            <a:no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eaLnBrk="1" hangingPunct="1"/>
            <a:r>
              <a:rPr lang="en-US" altLang="en-US" sz="2800" dirty="0">
                <a:solidFill>
                  <a:srgbClr val="00B050"/>
                </a:solidFill>
                <a:latin typeface="Times New Roman" panose="02020603050405020304" pitchFamily="18" charset="0"/>
                <a:cs typeface="Times New Roman" panose="02020603050405020304" pitchFamily="18" charset="0"/>
              </a:rPr>
              <a:t>1. </a:t>
            </a:r>
            <a:r>
              <a:rPr lang="en-US" altLang="en-US" sz="2800" dirty="0" err="1">
                <a:solidFill>
                  <a:srgbClr val="00B050"/>
                </a:solidFill>
                <a:latin typeface="Times New Roman" panose="02020603050405020304" pitchFamily="18" charset="0"/>
                <a:cs typeface="Times New Roman" panose="02020603050405020304" pitchFamily="18" charset="0"/>
              </a:rPr>
              <a:t>Thí</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nghiệm</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a:solidFill>
                  <a:srgbClr val="00B050"/>
                </a:solidFill>
                <a:latin typeface="Times New Roman" panose="02020603050405020304" pitchFamily="18" charset="0"/>
                <a:cs typeface="Times New Roman" panose="02020603050405020304" pitchFamily="18" charset="0"/>
              </a:rPr>
              <a:t>với</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err="1">
                <a:solidFill>
                  <a:srgbClr val="00B050"/>
                </a:solidFill>
                <a:latin typeface="Times New Roman" panose="02020603050405020304" pitchFamily="18" charset="0"/>
                <a:cs typeface="Times New Roman" panose="02020603050405020304" pitchFamily="18" charset="0"/>
              </a:rPr>
              <a:t>dây</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err="1">
                <a:solidFill>
                  <a:srgbClr val="00B050"/>
                </a:solidFill>
                <a:latin typeface="Times New Roman" panose="02020603050405020304" pitchFamily="18" charset="0"/>
                <a:cs typeface="Times New Roman" panose="02020603050405020304" pitchFamily="18" charset="0"/>
              </a:rPr>
              <a:t>có</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err="1">
                <a:solidFill>
                  <a:srgbClr val="00B050"/>
                </a:solidFill>
                <a:latin typeface="Times New Roman" panose="02020603050405020304" pitchFamily="18" charset="0"/>
                <a:cs typeface="Times New Roman" panose="02020603050405020304" pitchFamily="18" charset="0"/>
              </a:rPr>
              <a:t>tiết</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err="1">
                <a:solidFill>
                  <a:srgbClr val="00B050"/>
                </a:solidFill>
                <a:latin typeface="Times New Roman" panose="02020603050405020304" pitchFamily="18" charset="0"/>
                <a:cs typeface="Times New Roman" panose="02020603050405020304" pitchFamily="18" charset="0"/>
              </a:rPr>
              <a:t>diện</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smtClean="0">
                <a:solidFill>
                  <a:srgbClr val="00B050"/>
                </a:solidFill>
                <a:latin typeface="Times New Roman" panose="02020603050405020304" pitchFamily="18" charset="0"/>
                <a:cs typeface="Times New Roman" panose="02020603050405020304" pitchFamily="18" charset="0"/>
              </a:rPr>
              <a:t>S</a:t>
            </a:r>
            <a:r>
              <a:rPr lang="en-US" altLang="en-US" sz="2800" baseline="-25000" dirty="0" smtClean="0">
                <a:solidFill>
                  <a:srgbClr val="00B050"/>
                </a:solidFill>
                <a:latin typeface="Times New Roman" panose="02020603050405020304" pitchFamily="18" charset="0"/>
                <a:cs typeface="Times New Roman" panose="02020603050405020304" pitchFamily="18" charset="0"/>
              </a:rPr>
              <a:t>2</a:t>
            </a:r>
            <a:endParaRPr lang="en-US" altLang="en-US" sz="2800" dirty="0">
              <a:solidFill>
                <a:srgbClr val="00B050"/>
              </a:solidFill>
              <a:latin typeface="Times New Roman" panose="02020603050405020304" pitchFamily="18" charset="0"/>
              <a:cs typeface="Times New Roman" panose="02020603050405020304" pitchFamily="18" charset="0"/>
            </a:endParaRPr>
          </a:p>
        </p:txBody>
      </p:sp>
      <p:sp>
        <p:nvSpPr>
          <p:cNvPr id="148" name="Text Box 8"/>
          <p:cNvSpPr txBox="1">
            <a:spLocks noChangeArrowheads="1"/>
          </p:cNvSpPr>
          <p:nvPr/>
        </p:nvSpPr>
        <p:spPr bwMode="auto">
          <a:xfrm>
            <a:off x="967409" y="102705"/>
            <a:ext cx="10601738" cy="584775"/>
          </a:xfrm>
          <a:prstGeom prst="rect">
            <a:avLst/>
          </a:prstGeom>
          <a:solidFill>
            <a:schemeClr val="accent1">
              <a:lumMod val="60000"/>
              <a:lumOff val="40000"/>
            </a:schemeClr>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II. </a:t>
            </a:r>
            <a:r>
              <a:rPr lang="en-US" altLang="en-US" sz="3200" b="1" dirty="0" err="1" smtClean="0">
                <a:latin typeface="Times New Roman" panose="02020603050405020304" pitchFamily="18" charset="0"/>
                <a:cs typeface="Times New Roman" panose="02020603050405020304" pitchFamily="18" charset="0"/>
              </a:rPr>
              <a:t>Thí</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nghiệm</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kiểm</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tra</a:t>
            </a:r>
            <a:r>
              <a:rPr lang="en-US" altLang="en-US" sz="3200" b="1" dirty="0" smtClean="0">
                <a:latin typeface="Times New Roman" panose="02020603050405020304" pitchFamily="18" charset="0"/>
                <a:cs typeface="Times New Roman" panose="02020603050405020304" pitchFamily="18" charset="0"/>
              </a:rPr>
              <a:t>:</a:t>
            </a:r>
            <a:endParaRPr lang="en-US" alt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10157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1800000">
                                      <p:cBhvr>
                                        <p:cTn id="6" dur="2000" fill="hold"/>
                                        <p:tgtEl>
                                          <p:spTgt spid="5"/>
                                        </p:tgtEl>
                                        <p:attrNameLst>
                                          <p:attrName>r</p:attrName>
                                        </p:attrNameLst>
                                      </p:cBhvr>
                                    </p:animRot>
                                  </p:childTnLst>
                                </p:cTn>
                              </p:par>
                            </p:childTnLst>
                          </p:cTn>
                        </p:par>
                        <p:par>
                          <p:cTn id="7" fill="hold" nodeType="afterGroup">
                            <p:stCondLst>
                              <p:cond delay="2000"/>
                            </p:stCondLst>
                            <p:childTnLst>
                              <p:par>
                                <p:cTn id="8" presetID="8" presetClass="emph" presetSubtype="0" fill="hold" nodeType="afterEffect">
                                  <p:stCondLst>
                                    <p:cond delay="0"/>
                                  </p:stCondLst>
                                  <p:childTnLst>
                                    <p:animRot by="6180000">
                                      <p:cBhvr>
                                        <p:cTn id="9" dur="2000" fill="hold"/>
                                        <p:tgtEl>
                                          <p:spTgt spid="4"/>
                                        </p:tgtEl>
                                        <p:attrNameLst>
                                          <p:attrName>r</p:attrName>
                                        </p:attrNameLst>
                                      </p:cBhvr>
                                    </p:animRot>
                                  </p:childTnLst>
                                </p:cTn>
                              </p:par>
                              <p:par>
                                <p:cTn id="10" presetID="8" presetClass="emph" presetSubtype="0" fill="hold" nodeType="withEffect">
                                  <p:stCondLst>
                                    <p:cond delay="0"/>
                                  </p:stCondLst>
                                  <p:childTnLst>
                                    <p:animRot by="7380000">
                                      <p:cBhvr>
                                        <p:cTn id="11" dur="2000" fill="hold"/>
                                        <p:tgtEl>
                                          <p:spTgt spid="7"/>
                                        </p:tgtEl>
                                        <p:attrNameLst>
                                          <p:attrName>r</p:attrName>
                                        </p:attrNameLst>
                                      </p:cBhvr>
                                    </p:animRot>
                                  </p:childTnLst>
                                </p:cTn>
                              </p:par>
                            </p:childTnLst>
                          </p:cTn>
                        </p:par>
                      </p:childTnLst>
                    </p:cTn>
                  </p:par>
                  <p:par>
                    <p:cTn id="12" fill="hold" nodeType="clickPar">
                      <p:stCondLst>
                        <p:cond delay="indefinite"/>
                      </p:stCondLst>
                      <p:childTnLst>
                        <p:par>
                          <p:cTn id="13" fill="hold" nodeType="withGroup">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144"/>
                                        </p:tgtEl>
                                        <p:attrNameLst>
                                          <p:attrName>style.visibility</p:attrName>
                                        </p:attrNameLst>
                                      </p:cBhvr>
                                      <p:to>
                                        <p:strVal val="visible"/>
                                      </p:to>
                                    </p:set>
                                    <p:animEffect transition="in" filter="circle(in)">
                                      <p:cBhvr>
                                        <p:cTn id="16" dur="1000"/>
                                        <p:tgtEl>
                                          <p:spTgt spid="144"/>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145"/>
                                        </p:tgtEl>
                                        <p:attrNameLst>
                                          <p:attrName>style.visibility</p:attrName>
                                        </p:attrNameLst>
                                      </p:cBhvr>
                                      <p:to>
                                        <p:strVal val="visible"/>
                                      </p:to>
                                    </p:set>
                                    <p:animEffect transition="in" filter="circle(in)">
                                      <p:cBhvr>
                                        <p:cTn id="19" dur="1000"/>
                                        <p:tgtEl>
                                          <p:spTgt spid="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 grpId="0"/>
      <p:bldP spid="14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5"/>
          <p:cNvSpPr txBox="1">
            <a:spLocks noChangeArrowheads="1"/>
          </p:cNvSpPr>
          <p:nvPr/>
        </p:nvSpPr>
        <p:spPr bwMode="auto">
          <a:xfrm>
            <a:off x="3199306" y="1250189"/>
            <a:ext cx="18319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800" b="1" dirty="0" err="1" smtClean="0">
                <a:latin typeface="Arial" panose="020B0604020202020204" pitchFamily="34" charset="0"/>
              </a:rPr>
              <a:t>Bảng</a:t>
            </a:r>
            <a:r>
              <a:rPr lang="en-US" altLang="en-US" sz="2800" b="1" dirty="0" smtClean="0">
                <a:latin typeface="Arial" panose="020B0604020202020204" pitchFamily="34" charset="0"/>
              </a:rPr>
              <a:t> </a:t>
            </a:r>
            <a:r>
              <a:rPr lang="en-US" altLang="en-US" sz="2800" b="1" dirty="0">
                <a:latin typeface="Arial" panose="020B0604020202020204" pitchFamily="34" charset="0"/>
              </a:rPr>
              <a:t>1</a:t>
            </a:r>
          </a:p>
        </p:txBody>
      </p:sp>
      <p:graphicFrame>
        <p:nvGraphicFramePr>
          <p:cNvPr id="37" name="Bảng 6"/>
          <p:cNvGraphicFramePr>
            <a:graphicFrameLocks noGrp="1"/>
          </p:cNvGraphicFramePr>
          <p:nvPr>
            <p:extLst>
              <p:ext uri="{D42A27DB-BD31-4B8C-83A1-F6EECF244321}">
                <p14:modId xmlns:p14="http://schemas.microsoft.com/office/powerpoint/2010/main" val="2627163114"/>
              </p:ext>
            </p:extLst>
          </p:nvPr>
        </p:nvGraphicFramePr>
        <p:xfrm>
          <a:off x="1876426" y="1888472"/>
          <a:ext cx="8512175" cy="2657475"/>
        </p:xfrm>
        <a:graphic>
          <a:graphicData uri="http://schemas.openxmlformats.org/drawingml/2006/table">
            <a:tbl>
              <a:tblPr firstRow="1" bandRow="1">
                <a:tableStyleId>{5C22544A-7EE6-4342-B048-85BDC9FD1C3A}</a:tableStyleId>
              </a:tblPr>
              <a:tblGrid>
                <a:gridCol w="3247761">
                  <a:extLst>
                    <a:ext uri="{9D8B030D-6E8A-4147-A177-3AD203B41FA5}">
                      <a16:colId xmlns:a16="http://schemas.microsoft.com/office/drawing/2014/main" val="20000"/>
                    </a:ext>
                  </a:extLst>
                </a:gridCol>
                <a:gridCol w="1752457">
                  <a:extLst>
                    <a:ext uri="{9D8B030D-6E8A-4147-A177-3AD203B41FA5}">
                      <a16:colId xmlns:a16="http://schemas.microsoft.com/office/drawing/2014/main" val="20001"/>
                    </a:ext>
                  </a:extLst>
                </a:gridCol>
                <a:gridCol w="1828651">
                  <a:extLst>
                    <a:ext uri="{9D8B030D-6E8A-4147-A177-3AD203B41FA5}">
                      <a16:colId xmlns:a16="http://schemas.microsoft.com/office/drawing/2014/main" val="20002"/>
                    </a:ext>
                  </a:extLst>
                </a:gridCol>
                <a:gridCol w="1683306">
                  <a:extLst>
                    <a:ext uri="{9D8B030D-6E8A-4147-A177-3AD203B41FA5}">
                      <a16:colId xmlns:a16="http://schemas.microsoft.com/office/drawing/2014/main" val="20003"/>
                    </a:ext>
                  </a:extLst>
                </a:gridCol>
              </a:tblGrid>
              <a:tr h="1184746">
                <a:tc>
                  <a:txBody>
                    <a:bodyPr/>
                    <a:lstStyle/>
                    <a:p>
                      <a:pPr algn="ctr"/>
                      <a:endParaRPr lang="vi-VN" sz="2800" dirty="0">
                        <a:latin typeface="Times New Roman" panose="02020603050405020304" pitchFamily="18" charset="0"/>
                        <a:cs typeface="Times New Roman" panose="02020603050405020304" pitchFamily="18" charset="0"/>
                      </a:endParaRPr>
                    </a:p>
                  </a:txBody>
                  <a:tcPr marL="91433" marR="91433" marT="45724" marB="45724" anchor="ctr"/>
                </a:tc>
                <a:tc>
                  <a:txBody>
                    <a:bodyPr/>
                    <a:lstStyle/>
                    <a:p>
                      <a:pPr algn="ctr"/>
                      <a:r>
                        <a:rPr lang="en-US" sz="2800" dirty="0" err="1" smtClean="0">
                          <a:latin typeface="Times New Roman" panose="02020603050405020304" pitchFamily="18" charset="0"/>
                          <a:cs typeface="Times New Roman" panose="02020603050405020304" pitchFamily="18" charset="0"/>
                        </a:rPr>
                        <a:t>Hiệu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điện</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thế</a:t>
                      </a:r>
                      <a:r>
                        <a:rPr lang="en-US" sz="2800" baseline="0" dirty="0" smtClean="0">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a:txBody>
                  <a:tcPr marL="91433" marR="91433" marT="45724" marB="45724" anchor="ctr"/>
                </a:tc>
                <a:tc>
                  <a:txBody>
                    <a:bodyPr/>
                    <a:lstStyle/>
                    <a:p>
                      <a:pPr algn="ctr"/>
                      <a:r>
                        <a:rPr lang="en-US" sz="2800" dirty="0" err="1" smtClean="0">
                          <a:latin typeface="Times New Roman" panose="02020603050405020304" pitchFamily="18" charset="0"/>
                          <a:cs typeface="Times New Roman" panose="02020603050405020304" pitchFamily="18" charset="0"/>
                        </a:rPr>
                        <a:t>Cường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độ</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dòng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điện</a:t>
                      </a:r>
                      <a:r>
                        <a:rPr lang="en-US" sz="2800" baseline="0" dirty="0" smtClean="0">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a:txBody>
                  <a:tcPr marL="91433" marR="91433" marT="45724" marB="45724" anchor="ctr"/>
                </a:tc>
                <a:tc>
                  <a:txBody>
                    <a:bodyPr/>
                    <a:lstStyle/>
                    <a:p>
                      <a:pPr algn="ctr"/>
                      <a:r>
                        <a:rPr lang="en-US" sz="2800" dirty="0" err="1" smtClean="0">
                          <a:latin typeface="Times New Roman" panose="02020603050405020304" pitchFamily="18" charset="0"/>
                          <a:cs typeface="Times New Roman" panose="02020603050405020304" pitchFamily="18" charset="0"/>
                        </a:rPr>
                        <a:t>Điện</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trở</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dây</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dẫn</a:t>
                      </a:r>
                      <a:r>
                        <a:rPr lang="en-US" sz="2800" baseline="0" dirty="0" smtClean="0">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a:txBody>
                  <a:tcPr marL="91433" marR="91433" marT="45724" marB="45724" anchor="ctr"/>
                </a:tc>
                <a:extLst>
                  <a:ext uri="{0D108BD9-81ED-4DB2-BD59-A6C34878D82A}">
                    <a16:rowId xmlns:a16="http://schemas.microsoft.com/office/drawing/2014/main" val="10000"/>
                  </a:ext>
                </a:extLst>
              </a:tr>
              <a:tr h="649700">
                <a:tc>
                  <a:txBody>
                    <a:bodyPr/>
                    <a:lstStyle/>
                    <a:p>
                      <a:r>
                        <a:rPr lang="en-US" sz="2800" i="0" baseline="0" dirty="0" smtClean="0">
                          <a:latin typeface="Times New Roman" panose="02020603050405020304" pitchFamily="18" charset="0"/>
                          <a:cs typeface="Times New Roman" panose="02020603050405020304" pitchFamily="18" charset="0"/>
                        </a:rPr>
                        <a:t>DD </a:t>
                      </a:r>
                      <a:r>
                        <a:rPr lang="en-US" sz="2800" i="0" baseline="0" dirty="0" err="1" smtClean="0">
                          <a:latin typeface="Times New Roman" panose="02020603050405020304" pitchFamily="18" charset="0"/>
                          <a:cs typeface="Times New Roman" panose="02020603050405020304" pitchFamily="18" charset="0"/>
                        </a:rPr>
                        <a:t>tiết</a:t>
                      </a:r>
                      <a:r>
                        <a:rPr lang="en-US" sz="2800" i="0" baseline="0" dirty="0" smtClean="0">
                          <a:latin typeface="Times New Roman" panose="02020603050405020304" pitchFamily="18" charset="0"/>
                          <a:cs typeface="Times New Roman" panose="02020603050405020304" pitchFamily="18" charset="0"/>
                        </a:rPr>
                        <a:t> </a:t>
                      </a:r>
                      <a:r>
                        <a:rPr lang="en-US" sz="2800" i="0" baseline="0" dirty="0" err="1" smtClean="0">
                          <a:latin typeface="Times New Roman" panose="02020603050405020304" pitchFamily="18" charset="0"/>
                          <a:cs typeface="Times New Roman" panose="02020603050405020304" pitchFamily="18" charset="0"/>
                        </a:rPr>
                        <a:t>diện</a:t>
                      </a:r>
                      <a:r>
                        <a:rPr lang="en-US" sz="2800" i="0" baseline="0" dirty="0" smtClean="0">
                          <a:latin typeface="Times New Roman" panose="02020603050405020304" pitchFamily="18" charset="0"/>
                          <a:cs typeface="Times New Roman" panose="02020603050405020304" pitchFamily="18" charset="0"/>
                        </a:rPr>
                        <a:t> S</a:t>
                      </a:r>
                      <a:r>
                        <a:rPr lang="en-US" sz="2000" i="0" baseline="0" dirty="0" smtClean="0">
                          <a:latin typeface="Times New Roman" panose="02020603050405020304" pitchFamily="18" charset="0"/>
                          <a:cs typeface="Times New Roman" panose="02020603050405020304" pitchFamily="18" charset="0"/>
                        </a:rPr>
                        <a:t>1</a:t>
                      </a:r>
                      <a:endParaRPr lang="en-US" sz="2000" i="1" baseline="0" dirty="0" smtClean="0">
                        <a:latin typeface="Times New Roman" panose="02020603050405020304" pitchFamily="18" charset="0"/>
                        <a:cs typeface="Times New Roman" panose="02020603050405020304" pitchFamily="18" charset="0"/>
                      </a:endParaRPr>
                    </a:p>
                  </a:txBody>
                  <a:tcPr marL="91433" marR="91433" marT="45724" marB="45724" anchor="ctr"/>
                </a:tc>
                <a:tc>
                  <a:txBody>
                    <a:bodyPr/>
                    <a:lstStyle/>
                    <a:p>
                      <a:endParaRPr lang="vi-VN" sz="2800" dirty="0">
                        <a:latin typeface="Times New Roman" panose="02020603050405020304" pitchFamily="18" charset="0"/>
                        <a:cs typeface="Times New Roman" panose="02020603050405020304" pitchFamily="18" charset="0"/>
                      </a:endParaRPr>
                    </a:p>
                  </a:txBody>
                  <a:tcPr marL="91433" marR="91433" marT="45724" marB="45724" anchor="ctr"/>
                </a:tc>
                <a:tc>
                  <a:txBody>
                    <a:bodyPr/>
                    <a:lstStyle/>
                    <a:p>
                      <a:endParaRPr lang="vi-VN" sz="2800" dirty="0">
                        <a:latin typeface="Times New Roman" panose="02020603050405020304" pitchFamily="18" charset="0"/>
                        <a:cs typeface="Times New Roman" panose="02020603050405020304" pitchFamily="18" charset="0"/>
                      </a:endParaRPr>
                    </a:p>
                  </a:txBody>
                  <a:tcPr marL="91433" marR="91433" marT="45724" marB="45724" anchor="ctr"/>
                </a:tc>
                <a:tc>
                  <a:txBody>
                    <a:bodyPr/>
                    <a:lstStyle/>
                    <a:p>
                      <a:endParaRPr lang="vi-VN" sz="2800" dirty="0">
                        <a:latin typeface="Times New Roman" panose="02020603050405020304" pitchFamily="18" charset="0"/>
                        <a:cs typeface="Times New Roman" panose="02020603050405020304" pitchFamily="18" charset="0"/>
                      </a:endParaRPr>
                    </a:p>
                  </a:txBody>
                  <a:tcPr marL="91433" marR="91433" marT="45724" marB="45724" anchor="ctr"/>
                </a:tc>
                <a:extLst>
                  <a:ext uri="{0D108BD9-81ED-4DB2-BD59-A6C34878D82A}">
                    <a16:rowId xmlns:a16="http://schemas.microsoft.com/office/drawing/2014/main" val="10001"/>
                  </a:ext>
                </a:extLst>
              </a:tr>
              <a:tr h="823029">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2800" i="0" baseline="0" dirty="0" smtClean="0">
                          <a:latin typeface="Times New Roman" panose="02020603050405020304" pitchFamily="18" charset="0"/>
                          <a:cs typeface="Times New Roman" panose="02020603050405020304" pitchFamily="18" charset="0"/>
                        </a:rPr>
                        <a:t>DD </a:t>
                      </a:r>
                      <a:r>
                        <a:rPr lang="en-US" sz="2800" i="0" baseline="0" dirty="0" err="1" smtClean="0">
                          <a:latin typeface="Times New Roman" panose="02020603050405020304" pitchFamily="18" charset="0"/>
                          <a:cs typeface="Times New Roman" panose="02020603050405020304" pitchFamily="18" charset="0"/>
                        </a:rPr>
                        <a:t>tiết</a:t>
                      </a:r>
                      <a:r>
                        <a:rPr lang="en-US" sz="2800" i="0" baseline="0" dirty="0" smtClean="0">
                          <a:latin typeface="Times New Roman" panose="02020603050405020304" pitchFamily="18" charset="0"/>
                          <a:cs typeface="Times New Roman" panose="02020603050405020304" pitchFamily="18" charset="0"/>
                        </a:rPr>
                        <a:t> </a:t>
                      </a:r>
                      <a:r>
                        <a:rPr lang="en-US" sz="2800" i="0" baseline="0" dirty="0" err="1" smtClean="0">
                          <a:latin typeface="Times New Roman" panose="02020603050405020304" pitchFamily="18" charset="0"/>
                          <a:cs typeface="Times New Roman" panose="02020603050405020304" pitchFamily="18" charset="0"/>
                        </a:rPr>
                        <a:t>diện</a:t>
                      </a:r>
                      <a:r>
                        <a:rPr lang="en-US" sz="2800" i="0" baseline="0" dirty="0" smtClean="0">
                          <a:latin typeface="Times New Roman" panose="02020603050405020304" pitchFamily="18" charset="0"/>
                          <a:cs typeface="Times New Roman" panose="02020603050405020304" pitchFamily="18" charset="0"/>
                        </a:rPr>
                        <a:t> S</a:t>
                      </a:r>
                      <a:r>
                        <a:rPr lang="en-US" sz="2000" i="0" baseline="0" dirty="0" smtClean="0">
                          <a:latin typeface="Times New Roman" panose="02020603050405020304" pitchFamily="18" charset="0"/>
                          <a:cs typeface="Times New Roman" panose="02020603050405020304" pitchFamily="18" charset="0"/>
                        </a:rPr>
                        <a:t>2= </a:t>
                      </a:r>
                      <a:r>
                        <a:rPr lang="en-US" sz="2800" i="0" baseline="0" dirty="0" smtClean="0">
                          <a:latin typeface="Times New Roman" panose="02020603050405020304" pitchFamily="18" charset="0"/>
                          <a:cs typeface="Times New Roman" panose="02020603050405020304" pitchFamily="18" charset="0"/>
                        </a:rPr>
                        <a:t>2S</a:t>
                      </a:r>
                      <a:r>
                        <a:rPr lang="en-US" sz="2000" i="0" baseline="0" dirty="0" smtClean="0">
                          <a:latin typeface="Times New Roman" panose="02020603050405020304" pitchFamily="18" charset="0"/>
                          <a:cs typeface="Times New Roman" panose="02020603050405020304" pitchFamily="18" charset="0"/>
                        </a:rPr>
                        <a:t>1</a:t>
                      </a:r>
                      <a:endParaRPr lang="en-US" sz="2000" i="1" baseline="0" dirty="0" smtClean="0">
                        <a:latin typeface="Times New Roman" panose="02020603050405020304" pitchFamily="18" charset="0"/>
                        <a:cs typeface="Times New Roman" panose="02020603050405020304" pitchFamily="18" charset="0"/>
                      </a:endParaRPr>
                    </a:p>
                    <a:p>
                      <a:endParaRPr lang="en-US" sz="2000" i="1" baseline="0" dirty="0" smtClean="0">
                        <a:latin typeface="Times New Roman" panose="02020603050405020304" pitchFamily="18" charset="0"/>
                        <a:cs typeface="Times New Roman" panose="02020603050405020304" pitchFamily="18" charset="0"/>
                      </a:endParaRPr>
                    </a:p>
                  </a:txBody>
                  <a:tcPr marL="91433" marR="91433" marT="45724" marB="45724" anchor="ctr"/>
                </a:tc>
                <a:tc>
                  <a:txBody>
                    <a:bodyPr/>
                    <a:lstStyle/>
                    <a:p>
                      <a:endParaRPr lang="vi-VN" sz="2800" dirty="0">
                        <a:latin typeface="Times New Roman" panose="02020603050405020304" pitchFamily="18" charset="0"/>
                        <a:cs typeface="Times New Roman" panose="02020603050405020304" pitchFamily="18" charset="0"/>
                      </a:endParaRPr>
                    </a:p>
                  </a:txBody>
                  <a:tcPr marL="91433" marR="91433" marT="45724" marB="45724" anchor="ctr"/>
                </a:tc>
                <a:tc>
                  <a:txBody>
                    <a:bodyPr/>
                    <a:lstStyle/>
                    <a:p>
                      <a:endParaRPr lang="vi-VN" sz="2800" dirty="0">
                        <a:latin typeface="Times New Roman" panose="02020603050405020304" pitchFamily="18" charset="0"/>
                        <a:cs typeface="Times New Roman" panose="02020603050405020304" pitchFamily="18" charset="0"/>
                      </a:endParaRPr>
                    </a:p>
                  </a:txBody>
                  <a:tcPr marL="91433" marR="91433" marT="45724" marB="45724" anchor="ctr"/>
                </a:tc>
                <a:tc>
                  <a:txBody>
                    <a:bodyPr/>
                    <a:lstStyle/>
                    <a:p>
                      <a:endParaRPr lang="vi-VN" sz="2800" dirty="0">
                        <a:latin typeface="Times New Roman" panose="02020603050405020304" pitchFamily="18" charset="0"/>
                        <a:cs typeface="Times New Roman" panose="02020603050405020304" pitchFamily="18" charset="0"/>
                      </a:endParaRPr>
                    </a:p>
                  </a:txBody>
                  <a:tcPr marL="91433" marR="91433" marT="45724" marB="45724" anchor="ctr"/>
                </a:tc>
                <a:extLst>
                  <a:ext uri="{0D108BD9-81ED-4DB2-BD59-A6C34878D82A}">
                    <a16:rowId xmlns:a16="http://schemas.microsoft.com/office/drawing/2014/main" val="10002"/>
                  </a:ext>
                </a:extLst>
              </a:tr>
            </a:tbl>
          </a:graphicData>
        </a:graphic>
      </p:graphicFrame>
      <p:sp>
        <p:nvSpPr>
          <p:cNvPr id="12322" name="Rectangle 3"/>
          <p:cNvSpPr>
            <a:spLocks noChangeArrowheads="1"/>
          </p:cNvSpPr>
          <p:nvPr/>
        </p:nvSpPr>
        <p:spPr bwMode="auto">
          <a:xfrm rot="11995370" flipV="1">
            <a:off x="1643063" y="2432571"/>
            <a:ext cx="3482975" cy="55563"/>
          </a:xfrm>
          <a:prstGeom prst="rect">
            <a:avLst/>
          </a:prstGeom>
          <a:solidFill>
            <a:schemeClr val="bg1"/>
          </a:solidFill>
          <a:ln>
            <a:noFill/>
          </a:ln>
          <a:effectLst>
            <a:outerShdw dist="107763"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endParaRPr lang="vi-VN" altLang="en-US"/>
          </a:p>
        </p:txBody>
      </p:sp>
      <p:sp>
        <p:nvSpPr>
          <p:cNvPr id="12323" name="TextBox 8"/>
          <p:cNvSpPr txBox="1">
            <a:spLocks noChangeArrowheads="1"/>
          </p:cNvSpPr>
          <p:nvPr/>
        </p:nvSpPr>
        <p:spPr bwMode="auto">
          <a:xfrm>
            <a:off x="3120424" y="1869972"/>
            <a:ext cx="20494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r>
              <a:rPr lang="en-US" sz="2400" dirty="0" err="1"/>
              <a:t>Kết</a:t>
            </a:r>
            <a:r>
              <a:rPr lang="en-US" sz="2400" dirty="0"/>
              <a:t> </a:t>
            </a:r>
            <a:r>
              <a:rPr lang="en-US" sz="2400" dirty="0" err="1"/>
              <a:t>quả</a:t>
            </a:r>
            <a:r>
              <a:rPr lang="en-US" sz="2400" dirty="0"/>
              <a:t> </a:t>
            </a:r>
            <a:r>
              <a:rPr lang="en-US" sz="2400" dirty="0" err="1"/>
              <a:t>đo</a:t>
            </a:r>
            <a:endParaRPr lang="en-US" sz="2400" dirty="0"/>
          </a:p>
        </p:txBody>
      </p:sp>
      <p:sp>
        <p:nvSpPr>
          <p:cNvPr id="12324" name="TextBox 9"/>
          <p:cNvSpPr txBox="1">
            <a:spLocks noChangeArrowheads="1"/>
          </p:cNvSpPr>
          <p:nvPr/>
        </p:nvSpPr>
        <p:spPr bwMode="auto">
          <a:xfrm>
            <a:off x="1862330" y="2617929"/>
            <a:ext cx="22828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r>
              <a:rPr lang="en-US" sz="2400" dirty="0" err="1">
                <a:latin typeface="Times New Roman" panose="02020603050405020304" pitchFamily="18" charset="0"/>
                <a:cs typeface="Times New Roman" panose="02020603050405020304" pitchFamily="18" charset="0"/>
              </a:rPr>
              <a:t>Lần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nghiệm</a:t>
            </a:r>
            <a:endParaRPr lang="en-US" sz="2400" dirty="0">
              <a:latin typeface="Times New Roman" panose="02020603050405020304" pitchFamily="18" charset="0"/>
              <a:cs typeface="Times New Roman" panose="02020603050405020304" pitchFamily="18" charset="0"/>
            </a:endParaRPr>
          </a:p>
        </p:txBody>
      </p:sp>
      <p:sp>
        <p:nvSpPr>
          <p:cNvPr id="45" name="Text Box 239"/>
          <p:cNvSpPr txBox="1">
            <a:spLocks noChangeArrowheads="1"/>
          </p:cNvSpPr>
          <p:nvPr/>
        </p:nvSpPr>
        <p:spPr bwMode="auto">
          <a:xfrm>
            <a:off x="5116513" y="3789963"/>
            <a:ext cx="17526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spcBef>
                <a:spcPct val="50000"/>
              </a:spcBef>
            </a:pPr>
            <a:r>
              <a:rPr lang="en-US" sz="2800" b="1" dirty="0">
                <a:solidFill>
                  <a:srgbClr val="0000CC"/>
                </a:solidFill>
                <a:latin typeface="Times New Roman" panose="02020603050405020304" pitchFamily="18" charset="0"/>
                <a:cs typeface="Times New Roman" panose="02020603050405020304" pitchFamily="18" charset="0"/>
              </a:rPr>
              <a:t>U</a:t>
            </a:r>
            <a:r>
              <a:rPr lang="en-US" sz="2800" b="1" baseline="-25000" dirty="0">
                <a:solidFill>
                  <a:srgbClr val="0000CC"/>
                </a:solidFill>
                <a:latin typeface="Times New Roman" panose="02020603050405020304" pitchFamily="18" charset="0"/>
                <a:cs typeface="Times New Roman" panose="02020603050405020304" pitchFamily="18" charset="0"/>
              </a:rPr>
              <a:t>2</a:t>
            </a:r>
            <a:r>
              <a:rPr lang="en-US" sz="2800" b="1" dirty="0">
                <a:solidFill>
                  <a:srgbClr val="0000CC"/>
                </a:solidFill>
                <a:latin typeface="Times New Roman" panose="02020603050405020304" pitchFamily="18" charset="0"/>
                <a:cs typeface="Times New Roman" panose="02020603050405020304" pitchFamily="18" charset="0"/>
              </a:rPr>
              <a:t>= 6V</a:t>
            </a:r>
          </a:p>
        </p:txBody>
      </p:sp>
      <p:sp>
        <p:nvSpPr>
          <p:cNvPr id="46" name="Text Box 239"/>
          <p:cNvSpPr txBox="1">
            <a:spLocks noChangeArrowheads="1"/>
          </p:cNvSpPr>
          <p:nvPr/>
        </p:nvSpPr>
        <p:spPr bwMode="auto">
          <a:xfrm>
            <a:off x="5073898" y="3101079"/>
            <a:ext cx="175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spcBef>
                <a:spcPct val="50000"/>
              </a:spcBef>
            </a:pPr>
            <a:r>
              <a:rPr lang="en-US" sz="2800" b="1" dirty="0">
                <a:solidFill>
                  <a:srgbClr val="FF0000"/>
                </a:solidFill>
                <a:latin typeface="Times New Roman" panose="02020603050405020304" pitchFamily="18" charset="0"/>
                <a:cs typeface="Times New Roman" panose="02020603050405020304" pitchFamily="18" charset="0"/>
              </a:rPr>
              <a:t>U</a:t>
            </a:r>
            <a:r>
              <a:rPr lang="en-US" sz="2800" b="1" baseline="-25000" dirty="0">
                <a:solidFill>
                  <a:srgbClr val="FF0000"/>
                </a:solidFill>
                <a:latin typeface="Times New Roman" panose="02020603050405020304" pitchFamily="18" charset="0"/>
                <a:cs typeface="Times New Roman" panose="02020603050405020304" pitchFamily="18" charset="0"/>
              </a:rPr>
              <a:t>1</a:t>
            </a:r>
            <a:r>
              <a:rPr lang="en-US" sz="2800" b="1" dirty="0">
                <a:solidFill>
                  <a:srgbClr val="FF0000"/>
                </a:solidFill>
                <a:latin typeface="Times New Roman" panose="02020603050405020304" pitchFamily="18" charset="0"/>
                <a:cs typeface="Times New Roman" panose="02020603050405020304" pitchFamily="18" charset="0"/>
              </a:rPr>
              <a:t>= 6V</a:t>
            </a:r>
          </a:p>
        </p:txBody>
      </p:sp>
      <p:sp>
        <p:nvSpPr>
          <p:cNvPr id="47" name="Text Box 245"/>
          <p:cNvSpPr txBox="1">
            <a:spLocks noChangeArrowheads="1"/>
          </p:cNvSpPr>
          <p:nvPr/>
        </p:nvSpPr>
        <p:spPr bwMode="auto">
          <a:xfrm>
            <a:off x="6869113" y="3758214"/>
            <a:ext cx="17414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spcBef>
                <a:spcPct val="50000"/>
              </a:spcBef>
            </a:pPr>
            <a:r>
              <a:rPr lang="en-US" sz="2800" b="1" dirty="0">
                <a:solidFill>
                  <a:srgbClr val="0000CC"/>
                </a:solidFill>
                <a:latin typeface="Times New Roman" panose="02020603050405020304" pitchFamily="18" charset="0"/>
                <a:cs typeface="Times New Roman" panose="02020603050405020304" pitchFamily="18" charset="0"/>
              </a:rPr>
              <a:t>I</a:t>
            </a:r>
            <a:r>
              <a:rPr lang="en-US" sz="2800" b="1" baseline="-25000" dirty="0">
                <a:solidFill>
                  <a:srgbClr val="0000CC"/>
                </a:solidFill>
                <a:latin typeface="Times New Roman" panose="02020603050405020304" pitchFamily="18" charset="0"/>
                <a:cs typeface="Times New Roman" panose="02020603050405020304" pitchFamily="18" charset="0"/>
              </a:rPr>
              <a:t>2</a:t>
            </a:r>
            <a:r>
              <a:rPr lang="en-US" sz="2800" b="1" dirty="0">
                <a:solidFill>
                  <a:srgbClr val="0000CC"/>
                </a:solidFill>
                <a:latin typeface="Times New Roman" panose="02020603050405020304" pitchFamily="18" charset="0"/>
                <a:cs typeface="Times New Roman" panose="02020603050405020304" pitchFamily="18" charset="0"/>
              </a:rPr>
              <a:t>= 1A</a:t>
            </a:r>
          </a:p>
        </p:txBody>
      </p:sp>
      <p:sp>
        <p:nvSpPr>
          <p:cNvPr id="48" name="Text Box 245"/>
          <p:cNvSpPr txBox="1">
            <a:spLocks noChangeArrowheads="1"/>
          </p:cNvSpPr>
          <p:nvPr/>
        </p:nvSpPr>
        <p:spPr bwMode="auto">
          <a:xfrm>
            <a:off x="6758480" y="3070917"/>
            <a:ext cx="229393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spcBef>
                <a:spcPct val="50000"/>
              </a:spcBef>
            </a:pPr>
            <a:r>
              <a:rPr lang="en-US" sz="2800" b="1" dirty="0">
                <a:solidFill>
                  <a:srgbClr val="FF0000"/>
                </a:solidFill>
                <a:latin typeface="Times New Roman" panose="02020603050405020304" pitchFamily="18" charset="0"/>
                <a:cs typeface="Times New Roman" panose="02020603050405020304" pitchFamily="18" charset="0"/>
              </a:rPr>
              <a:t>I</a:t>
            </a:r>
            <a:r>
              <a:rPr lang="en-US" sz="2800" b="1" baseline="-25000" dirty="0">
                <a:solidFill>
                  <a:srgbClr val="FF0000"/>
                </a:solidFill>
                <a:latin typeface="Times New Roman" panose="02020603050405020304" pitchFamily="18" charset="0"/>
                <a:cs typeface="Times New Roman" panose="02020603050405020304" pitchFamily="18" charset="0"/>
              </a:rPr>
              <a:t>1</a:t>
            </a:r>
            <a:r>
              <a:rPr lang="en-US" sz="2800" b="1" dirty="0">
                <a:solidFill>
                  <a:srgbClr val="FF0000"/>
                </a:solidFill>
                <a:latin typeface="Times New Roman" panose="02020603050405020304" pitchFamily="18" charset="0"/>
                <a:cs typeface="Times New Roman" panose="02020603050405020304" pitchFamily="18" charset="0"/>
              </a:rPr>
              <a:t>= 0,5A</a:t>
            </a:r>
          </a:p>
        </p:txBody>
      </p:sp>
      <p:sp>
        <p:nvSpPr>
          <p:cNvPr id="49" name="Text Box 244"/>
          <p:cNvSpPr txBox="1">
            <a:spLocks noChangeArrowheads="1"/>
          </p:cNvSpPr>
          <p:nvPr/>
        </p:nvSpPr>
        <p:spPr bwMode="auto">
          <a:xfrm>
            <a:off x="8410783" y="3758214"/>
            <a:ext cx="209391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spcBef>
                <a:spcPct val="50000"/>
              </a:spcBef>
            </a:pPr>
            <a:r>
              <a:rPr lang="en-US" sz="2800" b="1" dirty="0">
                <a:solidFill>
                  <a:srgbClr val="0000CC"/>
                </a:solidFill>
                <a:latin typeface=".VnArial" panose="020B7200000000000000" pitchFamily="34" charset="0"/>
              </a:rPr>
              <a:t>R</a:t>
            </a:r>
            <a:r>
              <a:rPr lang="en-US" sz="2800" b="1" baseline="-25000" dirty="0">
                <a:solidFill>
                  <a:srgbClr val="0000CC"/>
                </a:solidFill>
                <a:latin typeface=".VnArial" panose="020B7200000000000000" pitchFamily="34" charset="0"/>
              </a:rPr>
              <a:t>2</a:t>
            </a:r>
            <a:r>
              <a:rPr lang="en-US" sz="2800" b="1" dirty="0">
                <a:solidFill>
                  <a:srgbClr val="0000CC"/>
                </a:solidFill>
                <a:latin typeface=".VnArial" panose="020B7200000000000000" pitchFamily="34" charset="0"/>
              </a:rPr>
              <a:t>= 6</a:t>
            </a:r>
            <a:r>
              <a:rPr lang="el-GR" sz="2800" b="1" dirty="0">
                <a:solidFill>
                  <a:srgbClr val="0000CC"/>
                </a:solidFill>
                <a:latin typeface="Times New Roman" panose="02020603050405020304" pitchFamily="18" charset="0"/>
                <a:cs typeface="Times New Roman" panose="02020603050405020304" pitchFamily="18" charset="0"/>
              </a:rPr>
              <a:t> Ω</a:t>
            </a:r>
            <a:endParaRPr lang="en-US" sz="2800" b="1" dirty="0">
              <a:solidFill>
                <a:srgbClr val="0000CC"/>
              </a:solidFill>
              <a:latin typeface=".VnArial" panose="020B7200000000000000" pitchFamily="34" charset="0"/>
            </a:endParaRPr>
          </a:p>
        </p:txBody>
      </p:sp>
      <p:sp>
        <p:nvSpPr>
          <p:cNvPr id="50" name="Text Box 244"/>
          <p:cNvSpPr txBox="1">
            <a:spLocks noChangeArrowheads="1"/>
          </p:cNvSpPr>
          <p:nvPr/>
        </p:nvSpPr>
        <p:spPr bwMode="auto">
          <a:xfrm>
            <a:off x="8511080" y="3114035"/>
            <a:ext cx="20939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ctr" eaLnBrk="1" hangingPunct="1">
              <a:spcBef>
                <a:spcPct val="50000"/>
              </a:spcBef>
            </a:pPr>
            <a:r>
              <a:rPr lang="en-US" sz="2800" b="1" dirty="0">
                <a:solidFill>
                  <a:srgbClr val="FF0000"/>
                </a:solidFill>
                <a:latin typeface=".VnArial" panose="020B7200000000000000" pitchFamily="34" charset="0"/>
              </a:rPr>
              <a:t>R</a:t>
            </a:r>
            <a:r>
              <a:rPr lang="en-US" sz="2800" b="1" baseline="-25000" dirty="0">
                <a:solidFill>
                  <a:srgbClr val="FF0000"/>
                </a:solidFill>
                <a:latin typeface=".VnArial" panose="020B7200000000000000" pitchFamily="34" charset="0"/>
              </a:rPr>
              <a:t>1</a:t>
            </a:r>
            <a:r>
              <a:rPr lang="en-US" sz="2800" b="1" dirty="0">
                <a:solidFill>
                  <a:srgbClr val="FF0000"/>
                </a:solidFill>
                <a:latin typeface=".VnArial" panose="020B7200000000000000" pitchFamily="34" charset="0"/>
              </a:rPr>
              <a:t>= 12</a:t>
            </a:r>
            <a:r>
              <a:rPr lang="el-GR" sz="2800" b="1" dirty="0">
                <a:solidFill>
                  <a:srgbClr val="FF0000"/>
                </a:solidFill>
                <a:latin typeface="Times New Roman" panose="02020603050405020304" pitchFamily="18" charset="0"/>
                <a:cs typeface="Times New Roman" panose="02020603050405020304" pitchFamily="18" charset="0"/>
              </a:rPr>
              <a:t> Ω</a:t>
            </a:r>
            <a:endParaRPr lang="en-US" sz="2800" b="1" dirty="0">
              <a:solidFill>
                <a:srgbClr val="FF0000"/>
              </a:solidFill>
              <a:latin typeface=".VnArial" panose="020B7200000000000000" pitchFamily="34" charset="0"/>
            </a:endParaRPr>
          </a:p>
        </p:txBody>
      </p:sp>
      <p:sp>
        <p:nvSpPr>
          <p:cNvPr id="30" name="Text Box 8"/>
          <p:cNvSpPr txBox="1">
            <a:spLocks noChangeArrowheads="1"/>
          </p:cNvSpPr>
          <p:nvPr/>
        </p:nvSpPr>
        <p:spPr bwMode="auto">
          <a:xfrm>
            <a:off x="967409" y="102705"/>
            <a:ext cx="10601738" cy="584775"/>
          </a:xfrm>
          <a:prstGeom prst="rect">
            <a:avLst/>
          </a:prstGeom>
          <a:solidFill>
            <a:schemeClr val="accent1">
              <a:lumMod val="60000"/>
              <a:lumOff val="40000"/>
            </a:schemeClr>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II. </a:t>
            </a:r>
            <a:r>
              <a:rPr lang="en-US" altLang="en-US" sz="3200" b="1" dirty="0" err="1" smtClean="0">
                <a:latin typeface="Times New Roman" panose="02020603050405020304" pitchFamily="18" charset="0"/>
                <a:cs typeface="Times New Roman" panose="02020603050405020304" pitchFamily="18" charset="0"/>
              </a:rPr>
              <a:t>Thí</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nghiệm</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kiểm</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tra</a:t>
            </a:r>
            <a:r>
              <a:rPr lang="en-US" altLang="en-US" sz="3200" b="1" dirty="0" smtClean="0">
                <a:latin typeface="Times New Roman" panose="02020603050405020304" pitchFamily="18" charset="0"/>
                <a:cs typeface="Times New Roman" panose="02020603050405020304" pitchFamily="18" charset="0"/>
              </a:rPr>
              <a:t>:</a:t>
            </a:r>
            <a:endParaRPr lang="en-US" altLang="en-US" sz="3200" b="1" dirty="0">
              <a:latin typeface="Times New Roman" panose="02020603050405020304" pitchFamily="18" charset="0"/>
              <a:cs typeface="Times New Roman" panose="02020603050405020304" pitchFamily="18" charset="0"/>
            </a:endParaRPr>
          </a:p>
        </p:txBody>
      </p:sp>
      <p:sp>
        <p:nvSpPr>
          <p:cNvPr id="31" name="Rectangle 181"/>
          <p:cNvSpPr>
            <a:spLocks noChangeArrowheads="1"/>
          </p:cNvSpPr>
          <p:nvPr/>
        </p:nvSpPr>
        <p:spPr bwMode="auto">
          <a:xfrm>
            <a:off x="967409" y="751635"/>
            <a:ext cx="9144000" cy="523220"/>
          </a:xfrm>
          <a:prstGeom prst="rect">
            <a:avLst/>
          </a:prstGeom>
          <a:noFill/>
          <a:ln w="9525">
            <a:no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eaLnBrk="1" hangingPunct="1"/>
            <a:r>
              <a:rPr lang="en-US" altLang="en-US" sz="2800" dirty="0">
                <a:solidFill>
                  <a:srgbClr val="00B050"/>
                </a:solidFill>
                <a:latin typeface="Times New Roman" panose="02020603050405020304" pitchFamily="18" charset="0"/>
                <a:cs typeface="Times New Roman" panose="02020603050405020304" pitchFamily="18" charset="0"/>
              </a:rPr>
              <a:t>1. </a:t>
            </a:r>
            <a:r>
              <a:rPr lang="en-US" altLang="en-US" sz="2800" dirty="0" err="1">
                <a:solidFill>
                  <a:srgbClr val="00B050"/>
                </a:solidFill>
                <a:latin typeface="Times New Roman" panose="02020603050405020304" pitchFamily="18" charset="0"/>
                <a:cs typeface="Times New Roman" panose="02020603050405020304" pitchFamily="18" charset="0"/>
              </a:rPr>
              <a:t>Thí</a:t>
            </a:r>
            <a:r>
              <a:rPr lang="en-US" altLang="en-US" sz="2800" dirty="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nghiệm</a:t>
            </a:r>
            <a:r>
              <a:rPr lang="en-US" altLang="en-US" sz="2800" dirty="0" smtClean="0">
                <a:solidFill>
                  <a:srgbClr val="00B050"/>
                </a:solidFill>
                <a:latin typeface="Times New Roman" panose="02020603050405020304" pitchFamily="18" charset="0"/>
                <a:cs typeface="Times New Roman" panose="02020603050405020304" pitchFamily="18" charset="0"/>
              </a:rPr>
              <a:t>:</a:t>
            </a:r>
            <a:endParaRPr lang="en-US" altLang="en-US" sz="2800" dirty="0">
              <a:solidFill>
                <a:srgbClr val="00B050"/>
              </a:solidFill>
              <a:latin typeface="Times New Roman" panose="02020603050405020304" pitchFamily="18" charset="0"/>
              <a:cs typeface="Times New Roman" panose="02020603050405020304" pitchFamily="18" charset="0"/>
            </a:endParaRPr>
          </a:p>
        </p:txBody>
      </p:sp>
      <p:sp>
        <p:nvSpPr>
          <p:cNvPr id="32" name="Rectangle 181"/>
          <p:cNvSpPr>
            <a:spLocks noChangeArrowheads="1"/>
          </p:cNvSpPr>
          <p:nvPr/>
        </p:nvSpPr>
        <p:spPr bwMode="auto">
          <a:xfrm>
            <a:off x="967409" y="1244665"/>
            <a:ext cx="9144000" cy="523220"/>
          </a:xfrm>
          <a:prstGeom prst="rect">
            <a:avLst/>
          </a:prstGeom>
          <a:noFill/>
          <a:ln w="9525">
            <a:no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eaLnBrk="1" hangingPunct="1"/>
            <a:r>
              <a:rPr lang="en-US" altLang="en-US" sz="2800" dirty="0" smtClean="0">
                <a:solidFill>
                  <a:srgbClr val="00B050"/>
                </a:solidFill>
                <a:latin typeface="Times New Roman" panose="02020603050405020304" pitchFamily="18" charset="0"/>
                <a:cs typeface="Times New Roman" panose="02020603050405020304" pitchFamily="18" charset="0"/>
              </a:rPr>
              <a:t>2. </a:t>
            </a:r>
            <a:r>
              <a:rPr lang="en-US" altLang="en-US" sz="2800" dirty="0" err="1" smtClean="0">
                <a:solidFill>
                  <a:srgbClr val="00B050"/>
                </a:solidFill>
                <a:latin typeface="Times New Roman" panose="02020603050405020304" pitchFamily="18" charset="0"/>
                <a:cs typeface="Times New Roman" panose="02020603050405020304" pitchFamily="18" charset="0"/>
              </a:rPr>
              <a:t>Kết</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quả</a:t>
            </a:r>
            <a:r>
              <a:rPr lang="en-US" altLang="en-US" sz="2800" dirty="0" smtClean="0">
                <a:solidFill>
                  <a:srgbClr val="00B050"/>
                </a:solidFill>
                <a:latin typeface="Times New Roman" panose="02020603050405020304" pitchFamily="18" charset="0"/>
                <a:cs typeface="Times New Roman" panose="02020603050405020304" pitchFamily="18" charset="0"/>
              </a:rPr>
              <a:t>:</a:t>
            </a:r>
            <a:endParaRPr lang="en-US" altLang="en-US" sz="2800" dirty="0">
              <a:solidFill>
                <a:srgbClr val="00B050"/>
              </a:solidFill>
              <a:latin typeface="Times New Roman" panose="02020603050405020304" pitchFamily="18" charset="0"/>
              <a:cs typeface="Times New Roman" panose="02020603050405020304" pitchFamily="18" charset="0"/>
            </a:endParaRPr>
          </a:p>
        </p:txBody>
      </p:sp>
      <p:sp>
        <p:nvSpPr>
          <p:cNvPr id="33" name="Rectangle 181"/>
          <p:cNvSpPr>
            <a:spLocks noChangeArrowheads="1"/>
          </p:cNvSpPr>
          <p:nvPr/>
        </p:nvSpPr>
        <p:spPr bwMode="auto">
          <a:xfrm>
            <a:off x="1014191" y="4496880"/>
            <a:ext cx="9144000" cy="523220"/>
          </a:xfrm>
          <a:prstGeom prst="rect">
            <a:avLst/>
          </a:prstGeom>
          <a:noFill/>
          <a:ln w="9525">
            <a:no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algn="just" eaLnBrk="1" hangingPunct="1"/>
            <a:r>
              <a:rPr lang="en-US" altLang="en-US" sz="2800" dirty="0" smtClean="0">
                <a:solidFill>
                  <a:srgbClr val="00B050"/>
                </a:solidFill>
                <a:latin typeface="Times New Roman" panose="02020603050405020304" pitchFamily="18" charset="0"/>
                <a:cs typeface="Times New Roman" panose="02020603050405020304" pitchFamily="18" charset="0"/>
              </a:rPr>
              <a:t>3. </a:t>
            </a:r>
            <a:r>
              <a:rPr lang="en-US" altLang="en-US" sz="2800" dirty="0" err="1" smtClean="0">
                <a:solidFill>
                  <a:srgbClr val="00B050"/>
                </a:solidFill>
                <a:latin typeface="Times New Roman" panose="02020603050405020304" pitchFamily="18" charset="0"/>
                <a:cs typeface="Times New Roman" panose="02020603050405020304" pitchFamily="18" charset="0"/>
              </a:rPr>
              <a:t>Nhận</a:t>
            </a:r>
            <a:r>
              <a:rPr lang="en-US" altLang="en-US" sz="2800" dirty="0" smtClean="0">
                <a:solidFill>
                  <a:srgbClr val="00B050"/>
                </a:solidFill>
                <a:latin typeface="Times New Roman" panose="02020603050405020304" pitchFamily="18" charset="0"/>
                <a:cs typeface="Times New Roman" panose="02020603050405020304" pitchFamily="18" charset="0"/>
              </a:rPr>
              <a:t> </a:t>
            </a:r>
            <a:r>
              <a:rPr lang="en-US" altLang="en-US" sz="2800" dirty="0" err="1" smtClean="0">
                <a:solidFill>
                  <a:srgbClr val="00B050"/>
                </a:solidFill>
                <a:latin typeface="Times New Roman" panose="02020603050405020304" pitchFamily="18" charset="0"/>
                <a:cs typeface="Times New Roman" panose="02020603050405020304" pitchFamily="18" charset="0"/>
              </a:rPr>
              <a:t>xét</a:t>
            </a:r>
            <a:r>
              <a:rPr lang="en-US" altLang="en-US" sz="2800" dirty="0" smtClean="0">
                <a:solidFill>
                  <a:srgbClr val="00B050"/>
                </a:solidFill>
                <a:latin typeface="Times New Roman" panose="02020603050405020304" pitchFamily="18" charset="0"/>
                <a:cs typeface="Times New Roman" panose="02020603050405020304" pitchFamily="18" charset="0"/>
              </a:rPr>
              <a:t>:</a:t>
            </a:r>
            <a:endParaRPr lang="en-US" altLang="en-US" sz="2800" dirty="0">
              <a:solidFill>
                <a:srgbClr val="00B050"/>
              </a:solidFill>
              <a:latin typeface="Times New Roman" panose="02020603050405020304" pitchFamily="18" charset="0"/>
              <a:cs typeface="Times New Roman" panose="02020603050405020304" pitchFamily="18" charset="0"/>
            </a:endParaRPr>
          </a:p>
        </p:txBody>
      </p:sp>
      <p:graphicFrame>
        <p:nvGraphicFramePr>
          <p:cNvPr id="34" name="Object 42"/>
          <p:cNvGraphicFramePr>
            <a:graphicFrameLocks noChangeAspect="1"/>
          </p:cNvGraphicFramePr>
          <p:nvPr>
            <p:extLst>
              <p:ext uri="{D42A27DB-BD31-4B8C-83A1-F6EECF244321}">
                <p14:modId xmlns:p14="http://schemas.microsoft.com/office/powerpoint/2010/main" val="836762156"/>
              </p:ext>
            </p:extLst>
          </p:nvPr>
        </p:nvGraphicFramePr>
        <p:xfrm>
          <a:off x="3035373" y="4972160"/>
          <a:ext cx="1493837" cy="465138"/>
        </p:xfrm>
        <a:graphic>
          <a:graphicData uri="http://schemas.openxmlformats.org/presentationml/2006/ole">
            <mc:AlternateContent xmlns:mc="http://schemas.openxmlformats.org/markup-compatibility/2006">
              <mc:Choice xmlns:v="urn:schemas-microsoft-com:vml" Requires="v">
                <p:oleObj spid="_x0000_s4243" name="Equation" r:id="rId3" imgW="571252" imgH="215806" progId="Equation.3">
                  <p:embed/>
                </p:oleObj>
              </mc:Choice>
              <mc:Fallback>
                <p:oleObj name="Equation" r:id="rId3" imgW="571252" imgH="215806"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35373" y="4972160"/>
                        <a:ext cx="1493837" cy="465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5" name="Object 43"/>
          <p:cNvGraphicFramePr>
            <a:graphicFrameLocks noChangeAspect="1"/>
          </p:cNvGraphicFramePr>
          <p:nvPr>
            <p:extLst>
              <p:ext uri="{D42A27DB-BD31-4B8C-83A1-F6EECF244321}">
                <p14:modId xmlns:p14="http://schemas.microsoft.com/office/powerpoint/2010/main" val="2074515728"/>
              </p:ext>
            </p:extLst>
          </p:nvPr>
        </p:nvGraphicFramePr>
        <p:xfrm>
          <a:off x="5152874" y="4717786"/>
          <a:ext cx="1244600" cy="1054100"/>
        </p:xfrm>
        <a:graphic>
          <a:graphicData uri="http://schemas.openxmlformats.org/presentationml/2006/ole">
            <mc:AlternateContent xmlns:mc="http://schemas.openxmlformats.org/markup-compatibility/2006">
              <mc:Choice xmlns:v="urn:schemas-microsoft-com:vml" Requires="v">
                <p:oleObj spid="_x0000_s4244" name="Equation" r:id="rId5" imgW="431613" imgH="444307" progId="Equation.3">
                  <p:embed/>
                </p:oleObj>
              </mc:Choice>
              <mc:Fallback>
                <p:oleObj name="Equation" r:id="rId5" imgW="431613" imgH="444307"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52874" y="4717786"/>
                        <a:ext cx="1244600" cy="1054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6" name="Text Box 50"/>
          <p:cNvSpPr txBox="1">
            <a:spLocks noChangeArrowheads="1"/>
          </p:cNvSpPr>
          <p:nvPr/>
        </p:nvSpPr>
        <p:spPr bwMode="auto">
          <a:xfrm>
            <a:off x="4410225" y="4915803"/>
            <a:ext cx="838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600" dirty="0">
                <a:solidFill>
                  <a:srgbClr val="0000FF"/>
                </a:solidFill>
                <a:latin typeface="Arial" panose="020B0604020202020204" pitchFamily="34" charset="0"/>
                <a:sym typeface="Wingdings 3" panose="05040102010807070707" pitchFamily="18" charset="2"/>
              </a:rPr>
              <a:t></a:t>
            </a:r>
          </a:p>
        </p:txBody>
      </p:sp>
      <p:graphicFrame>
        <p:nvGraphicFramePr>
          <p:cNvPr id="38" name="Object 46"/>
          <p:cNvGraphicFramePr>
            <a:graphicFrameLocks noChangeAspect="1"/>
          </p:cNvGraphicFramePr>
          <p:nvPr>
            <p:extLst>
              <p:ext uri="{D42A27DB-BD31-4B8C-83A1-F6EECF244321}">
                <p14:modId xmlns:p14="http://schemas.microsoft.com/office/powerpoint/2010/main" val="589844075"/>
              </p:ext>
            </p:extLst>
          </p:nvPr>
        </p:nvGraphicFramePr>
        <p:xfrm>
          <a:off x="2998726" y="5564894"/>
          <a:ext cx="1530484" cy="1020762"/>
        </p:xfrm>
        <a:graphic>
          <a:graphicData uri="http://schemas.openxmlformats.org/presentationml/2006/ole">
            <mc:AlternateContent xmlns:mc="http://schemas.openxmlformats.org/markup-compatibility/2006">
              <mc:Choice xmlns:v="urn:schemas-microsoft-com:vml" Requires="v">
                <p:oleObj spid="_x0000_s4245" name="Equation" r:id="rId7" imgW="710891" imgH="431613" progId="Equation.3">
                  <p:embed/>
                </p:oleObj>
              </mc:Choice>
              <mc:Fallback>
                <p:oleObj name="Equation" r:id="rId7" imgW="710891" imgH="431613"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8726" y="5564894"/>
                        <a:ext cx="1530484" cy="1020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9" name="Right Brace 11"/>
          <p:cNvSpPr/>
          <p:nvPr/>
        </p:nvSpPr>
        <p:spPr>
          <a:xfrm>
            <a:off x="6397474" y="4873576"/>
            <a:ext cx="526959" cy="1711325"/>
          </a:xfrm>
          <a:prstGeom prst="rightBrace">
            <a:avLst>
              <a:gd name="adj1" fmla="val 8333"/>
              <a:gd name="adj2" fmla="val 50758"/>
            </a:avLst>
          </a:prstGeom>
          <a:ln w="57150">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mc:AlternateContent xmlns:mc="http://schemas.openxmlformats.org/markup-compatibility/2006" xmlns:a14="http://schemas.microsoft.com/office/drawing/2010/main">
        <mc:Choice Requires="a14">
          <p:sp>
            <p:nvSpPr>
              <p:cNvPr id="25" name="Hình chữ nhật 24"/>
              <p:cNvSpPr/>
              <p:nvPr/>
            </p:nvSpPr>
            <p:spPr>
              <a:xfrm>
                <a:off x="7712315" y="5170006"/>
                <a:ext cx="1817448" cy="1054969"/>
              </a:xfrm>
              <a:prstGeom prst="rect">
                <a:avLst/>
              </a:prstGeom>
              <a:ln w="38100">
                <a:solidFill>
                  <a:schemeClr val="tx1"/>
                </a:solidFill>
              </a:ln>
            </p:spPr>
            <p:txBody>
              <a:bodyPr wrap="square">
                <a:spAutoFit/>
              </a:bodyPr>
              <a:lstStyle/>
              <a:p>
                <a:pPr algn="just"/>
                <a14:m>
                  <m:oMath xmlns:m="http://schemas.openxmlformats.org/officeDocument/2006/math">
                    <m:f>
                      <m:fPr>
                        <m:ctrlPr>
                          <a:rPr lang="en-US" sz="4000" b="1" i="1" smtClean="0">
                            <a:solidFill>
                              <a:srgbClr val="FF0000"/>
                            </a:solidFill>
                            <a:latin typeface="Cambria Math" panose="02040503050406030204" pitchFamily="18" charset="0"/>
                            <a:cs typeface="Times New Roman" panose="02020603050405020304" pitchFamily="18" charset="0"/>
                          </a:rPr>
                        </m:ctrlPr>
                      </m:fPr>
                      <m:num>
                        <m:sSub>
                          <m:sSubPr>
                            <m:ctrlPr>
                              <a:rPr lang="en-US" sz="4000" b="1" i="1" smtClean="0">
                                <a:solidFill>
                                  <a:srgbClr val="FF0000"/>
                                </a:solidFill>
                                <a:latin typeface="Cambria Math" panose="02040503050406030204" pitchFamily="18" charset="0"/>
                                <a:cs typeface="Times New Roman" panose="02020603050405020304" pitchFamily="18" charset="0"/>
                              </a:rPr>
                            </m:ctrlPr>
                          </m:sSubPr>
                          <m:e>
                            <m:r>
                              <a:rPr lang="en-US" sz="4000" b="1" i="1" smtClean="0">
                                <a:solidFill>
                                  <a:srgbClr val="FF0000"/>
                                </a:solidFill>
                                <a:latin typeface="Cambria Math" panose="02040503050406030204" pitchFamily="18" charset="0"/>
                                <a:cs typeface="Times New Roman" panose="02020603050405020304" pitchFamily="18" charset="0"/>
                              </a:rPr>
                              <m:t>𝑹</m:t>
                            </m:r>
                          </m:e>
                          <m:sub>
                            <m:r>
                              <a:rPr lang="en-US" sz="40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4000" b="1" i="1" smtClean="0">
                                <a:solidFill>
                                  <a:srgbClr val="FF0000"/>
                                </a:solidFill>
                                <a:latin typeface="Cambria Math" panose="02040503050406030204" pitchFamily="18" charset="0"/>
                                <a:cs typeface="Times New Roman" panose="02020603050405020304" pitchFamily="18" charset="0"/>
                              </a:rPr>
                            </m:ctrlPr>
                          </m:sSubPr>
                          <m:e>
                            <m:r>
                              <a:rPr lang="en-US" sz="4000" b="1" i="1" smtClean="0">
                                <a:solidFill>
                                  <a:srgbClr val="FF0000"/>
                                </a:solidFill>
                                <a:latin typeface="Cambria Math" panose="02040503050406030204" pitchFamily="18" charset="0"/>
                                <a:cs typeface="Times New Roman" panose="02020603050405020304" pitchFamily="18" charset="0"/>
                              </a:rPr>
                              <m:t>𝑹</m:t>
                            </m:r>
                          </m:e>
                          <m:sub>
                            <m:r>
                              <a:rPr lang="en-US" sz="4000" b="1" i="1" smtClean="0">
                                <a:solidFill>
                                  <a:srgbClr val="FF0000"/>
                                </a:solidFill>
                                <a:latin typeface="Cambria Math" panose="02040503050406030204" pitchFamily="18" charset="0"/>
                                <a:cs typeface="Times New Roman" panose="02020603050405020304" pitchFamily="18" charset="0"/>
                              </a:rPr>
                              <m:t>𝟐</m:t>
                            </m:r>
                          </m:sub>
                        </m:sSub>
                      </m:den>
                    </m:f>
                  </m:oMath>
                </a14:m>
                <a:r>
                  <a:rPr lang="en-US" sz="40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4000" b="1" i="1">
                            <a:solidFill>
                              <a:srgbClr val="FF0000"/>
                            </a:solidFill>
                            <a:latin typeface="Cambria Math" panose="02040503050406030204" pitchFamily="18" charset="0"/>
                            <a:cs typeface="Times New Roman" panose="02020603050405020304" pitchFamily="18" charset="0"/>
                          </a:rPr>
                        </m:ctrlPr>
                      </m:fPr>
                      <m:num>
                        <m:sSub>
                          <m:sSubPr>
                            <m:ctrlPr>
                              <a:rPr lang="en-US" sz="4000" b="1" i="1">
                                <a:solidFill>
                                  <a:srgbClr val="FF0000"/>
                                </a:solidFill>
                                <a:latin typeface="Cambria Math" panose="02040503050406030204" pitchFamily="18" charset="0"/>
                                <a:cs typeface="Times New Roman" panose="02020603050405020304" pitchFamily="18" charset="0"/>
                              </a:rPr>
                            </m:ctrlPr>
                          </m:sSubPr>
                          <m:e>
                            <m:r>
                              <a:rPr lang="en-US" sz="4000" b="1" i="1" smtClean="0">
                                <a:solidFill>
                                  <a:srgbClr val="FF0000"/>
                                </a:solidFill>
                                <a:latin typeface="Cambria Math" panose="02040503050406030204" pitchFamily="18" charset="0"/>
                                <a:cs typeface="Times New Roman" panose="02020603050405020304" pitchFamily="18" charset="0"/>
                              </a:rPr>
                              <m:t>𝑺</m:t>
                            </m:r>
                          </m:e>
                          <m:sub>
                            <m:r>
                              <a:rPr lang="en-US" sz="40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4000" b="1" i="1">
                                <a:solidFill>
                                  <a:srgbClr val="FF0000"/>
                                </a:solidFill>
                                <a:latin typeface="Cambria Math" panose="02040503050406030204" pitchFamily="18" charset="0"/>
                                <a:cs typeface="Times New Roman" panose="02020603050405020304" pitchFamily="18" charset="0"/>
                              </a:rPr>
                            </m:ctrlPr>
                          </m:sSubPr>
                          <m:e>
                            <m:r>
                              <a:rPr lang="en-US" sz="4000" b="1" i="1" smtClean="0">
                                <a:solidFill>
                                  <a:srgbClr val="FF0000"/>
                                </a:solidFill>
                                <a:latin typeface="Cambria Math" panose="02040503050406030204" pitchFamily="18" charset="0"/>
                                <a:cs typeface="Times New Roman" panose="02020603050405020304" pitchFamily="18" charset="0"/>
                              </a:rPr>
                              <m:t>𝑺</m:t>
                            </m:r>
                          </m:e>
                          <m:sub>
                            <m:r>
                              <a:rPr lang="en-US" sz="4000" b="1" i="1" smtClean="0">
                                <a:solidFill>
                                  <a:srgbClr val="FF0000"/>
                                </a:solidFill>
                                <a:latin typeface="Cambria Math" panose="02040503050406030204" pitchFamily="18" charset="0"/>
                                <a:cs typeface="Times New Roman" panose="02020603050405020304" pitchFamily="18" charset="0"/>
                              </a:rPr>
                              <m:t>𝟏</m:t>
                            </m:r>
                          </m:sub>
                        </m:sSub>
                      </m:den>
                    </m:f>
                  </m:oMath>
                </a14:m>
                <a:r>
                  <a:rPr lang="en-US" sz="4000" b="1" dirty="0" smtClean="0">
                    <a:solidFill>
                      <a:srgbClr val="FF0000"/>
                    </a:solidFill>
                    <a:latin typeface="Times New Roman" panose="02020603050405020304" pitchFamily="18" charset="0"/>
                    <a:cs typeface="Times New Roman" panose="02020603050405020304" pitchFamily="18" charset="0"/>
                  </a:rPr>
                  <a:t> </a:t>
                </a:r>
                <a:endParaRPr lang="en-US" sz="40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25" name="Hình chữ nhật 24"/>
              <p:cNvSpPr>
                <a:spLocks noRot="1" noChangeAspect="1" noMove="1" noResize="1" noEditPoints="1" noAdjustHandles="1" noChangeArrowheads="1" noChangeShapeType="1" noTextEdit="1"/>
              </p:cNvSpPr>
              <p:nvPr/>
            </p:nvSpPr>
            <p:spPr>
              <a:xfrm>
                <a:off x="7712315" y="5170006"/>
                <a:ext cx="1817448" cy="1054969"/>
              </a:xfrm>
              <a:prstGeom prst="rect">
                <a:avLst/>
              </a:prstGeom>
              <a:blipFill rotWithShape="0">
                <a:blip r:embed="rId9"/>
                <a:stretch>
                  <a:fillRect b="-2235"/>
                </a:stretch>
              </a:blipFill>
              <a:ln w="38100">
                <a:solidFill>
                  <a:schemeClr val="tx1"/>
                </a:solidFill>
              </a:ln>
            </p:spPr>
            <p:txBody>
              <a:bodyPr/>
              <a:lstStyle/>
              <a:p>
                <a:r>
                  <a:rPr lang="vi-VN">
                    <a:noFill/>
                  </a:rPr>
                  <a:t> </a:t>
                </a:r>
              </a:p>
            </p:txBody>
          </p:sp>
        </mc:Fallback>
      </mc:AlternateContent>
      <p:sp>
        <p:nvSpPr>
          <p:cNvPr id="26" name="Text Box 50"/>
          <p:cNvSpPr txBox="1">
            <a:spLocks noChangeArrowheads="1"/>
          </p:cNvSpPr>
          <p:nvPr/>
        </p:nvSpPr>
        <p:spPr bwMode="auto">
          <a:xfrm>
            <a:off x="7093257" y="5408564"/>
            <a:ext cx="838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600" dirty="0">
                <a:solidFill>
                  <a:srgbClr val="0000FF"/>
                </a:solidFill>
                <a:latin typeface="Arial" panose="020B0604020202020204" pitchFamily="34" charset="0"/>
                <a:sym typeface="Wingdings 3" panose="05040102010807070707" pitchFamily="18" charset="2"/>
              </a:rPr>
              <a:t></a:t>
            </a:r>
          </a:p>
        </p:txBody>
      </p:sp>
    </p:spTree>
    <p:extLst>
      <p:ext uri="{BB962C8B-B14F-4D97-AF65-F5344CB8AC3E}">
        <p14:creationId xmlns:p14="http://schemas.microsoft.com/office/powerpoint/2010/main" val="270584179"/>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circle(in)">
                                      <p:cBhvr>
                                        <p:cTn id="7" dur="500"/>
                                        <p:tgtEl>
                                          <p:spTgt spid="4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48"/>
                                        </p:tgtEl>
                                        <p:attrNameLst>
                                          <p:attrName>style.visibility</p:attrName>
                                        </p:attrNameLst>
                                      </p:cBhvr>
                                      <p:to>
                                        <p:strVal val="visible"/>
                                      </p:to>
                                    </p:set>
                                    <p:animEffect transition="in" filter="circle(in)">
                                      <p:cBhvr>
                                        <p:cTn id="10" dur="500"/>
                                        <p:tgtEl>
                                          <p:spTgt spid="4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45"/>
                                        </p:tgtEl>
                                        <p:attrNameLst>
                                          <p:attrName>style.visibility</p:attrName>
                                        </p:attrNameLst>
                                      </p:cBhvr>
                                      <p:to>
                                        <p:strVal val="visible"/>
                                      </p:to>
                                    </p:set>
                                    <p:animEffect transition="in" filter="circle(in)">
                                      <p:cBhvr>
                                        <p:cTn id="19" dur="500"/>
                                        <p:tgtEl>
                                          <p:spTgt spid="45"/>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47"/>
                                        </p:tgtEl>
                                        <p:attrNameLst>
                                          <p:attrName>style.visibility</p:attrName>
                                        </p:attrNameLst>
                                      </p:cBhvr>
                                      <p:to>
                                        <p:strVal val="visible"/>
                                      </p:to>
                                    </p:set>
                                    <p:animEffect transition="in" filter="circle(in)">
                                      <p:cBhvr>
                                        <p:cTn id="22" dur="500"/>
                                        <p:tgtEl>
                                          <p:spTgt spid="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4"/>
                                        </p:tgtEl>
                                        <p:attrNameLst>
                                          <p:attrName>style.visibility</p:attrName>
                                        </p:attrNameLst>
                                      </p:cBhvr>
                                      <p:to>
                                        <p:strVal val="visible"/>
                                      </p:to>
                                    </p:set>
                                    <p:anim calcmode="lin" valueType="num">
                                      <p:cBhvr additive="base">
                                        <p:cTn id="31" dur="500" fill="hold"/>
                                        <p:tgtEl>
                                          <p:spTgt spid="34"/>
                                        </p:tgtEl>
                                        <p:attrNameLst>
                                          <p:attrName>ppt_x</p:attrName>
                                        </p:attrNameLst>
                                      </p:cBhvr>
                                      <p:tavLst>
                                        <p:tav tm="0">
                                          <p:val>
                                            <p:strVal val="#ppt_x"/>
                                          </p:val>
                                        </p:tav>
                                        <p:tav tm="100000">
                                          <p:val>
                                            <p:strVal val="#ppt_x"/>
                                          </p:val>
                                        </p:tav>
                                      </p:tavLst>
                                    </p:anim>
                                    <p:anim calcmode="lin" valueType="num">
                                      <p:cBhvr additive="base">
                                        <p:cTn id="3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6"/>
                                        </p:tgtEl>
                                        <p:attrNameLst>
                                          <p:attrName>style.visibility</p:attrName>
                                        </p:attrNameLst>
                                      </p:cBhvr>
                                      <p:to>
                                        <p:strVal val="visible"/>
                                      </p:to>
                                    </p:set>
                                    <p:animEffect transition="in" filter="barn(inVertical)">
                                      <p:cBhvr>
                                        <p:cTn id="37" dur="500"/>
                                        <p:tgtEl>
                                          <p:spTgt spid="36"/>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5"/>
                                        </p:tgtEl>
                                        <p:attrNameLst>
                                          <p:attrName>style.visibility</p:attrName>
                                        </p:attrNameLst>
                                      </p:cBhvr>
                                      <p:to>
                                        <p:strVal val="visible"/>
                                      </p:to>
                                    </p:set>
                                    <p:anim calcmode="lin" valueType="num">
                                      <p:cBhvr additive="base">
                                        <p:cTn id="42" dur="500" fill="hold"/>
                                        <p:tgtEl>
                                          <p:spTgt spid="35"/>
                                        </p:tgtEl>
                                        <p:attrNameLst>
                                          <p:attrName>ppt_x</p:attrName>
                                        </p:attrNameLst>
                                      </p:cBhvr>
                                      <p:tavLst>
                                        <p:tav tm="0">
                                          <p:val>
                                            <p:strVal val="#ppt_x"/>
                                          </p:val>
                                        </p:tav>
                                        <p:tav tm="100000">
                                          <p:val>
                                            <p:strVal val="#ppt_x"/>
                                          </p:val>
                                        </p:tav>
                                      </p:tavLst>
                                    </p:anim>
                                    <p:anim calcmode="lin" valueType="num">
                                      <p:cBhvr additive="base">
                                        <p:cTn id="43"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nodeType="clickEffect">
                                  <p:stCondLst>
                                    <p:cond delay="0"/>
                                  </p:stCondLst>
                                  <p:childTnLst>
                                    <p:set>
                                      <p:cBhvr>
                                        <p:cTn id="47" dur="1" fill="hold">
                                          <p:stCondLst>
                                            <p:cond delay="0"/>
                                          </p:stCondLst>
                                        </p:cTn>
                                        <p:tgtEl>
                                          <p:spTgt spid="38"/>
                                        </p:tgtEl>
                                        <p:attrNameLst>
                                          <p:attrName>style.visibility</p:attrName>
                                        </p:attrNameLst>
                                      </p:cBhvr>
                                      <p:to>
                                        <p:strVal val="visible"/>
                                      </p:to>
                                    </p:set>
                                    <p:animEffect transition="in" filter="barn(inVertical)">
                                      <p:cBhvr>
                                        <p:cTn id="48" dur="500"/>
                                        <p:tgtEl>
                                          <p:spTgt spid="38"/>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39"/>
                                        </p:tgtEl>
                                        <p:attrNameLst>
                                          <p:attrName>style.visibility</p:attrName>
                                        </p:attrNameLst>
                                      </p:cBhvr>
                                      <p:to>
                                        <p:strVal val="visible"/>
                                      </p:to>
                                    </p:set>
                                    <p:animEffect transition="in" filter="barn(inVertical)">
                                      <p:cBhvr>
                                        <p:cTn id="53" dur="500"/>
                                        <p:tgtEl>
                                          <p:spTgt spid="39"/>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26"/>
                                        </p:tgtEl>
                                        <p:attrNameLst>
                                          <p:attrName>style.visibility</p:attrName>
                                        </p:attrNameLst>
                                      </p:cBhvr>
                                      <p:to>
                                        <p:strVal val="visible"/>
                                      </p:to>
                                    </p:set>
                                    <p:animEffect transition="in" filter="barn(inVertical)">
                                      <p:cBhvr>
                                        <p:cTn id="58" dur="500"/>
                                        <p:tgtEl>
                                          <p:spTgt spid="26"/>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25"/>
                                        </p:tgtEl>
                                        <p:attrNameLst>
                                          <p:attrName>style.visibility</p:attrName>
                                        </p:attrNameLst>
                                      </p:cBhvr>
                                      <p:to>
                                        <p:strVal val="visible"/>
                                      </p:to>
                                    </p:set>
                                    <p:animEffect transition="in" filter="barn(inVertical)">
                                      <p:cBhvr>
                                        <p:cTn id="6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p:bldP spid="47" grpId="0"/>
      <p:bldP spid="48" grpId="0"/>
      <p:bldP spid="49" grpId="0"/>
      <p:bldP spid="50" grpId="0"/>
      <p:bldP spid="36" grpId="0"/>
      <p:bldP spid="39" grpId="0" animBg="1"/>
      <p:bldP spid="25" grpId="0" animBg="1"/>
      <p:bldP spid="26"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14128562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697</TotalTime>
  <Words>2182</Words>
  <Application>Microsoft Office PowerPoint</Application>
  <PresentationFormat>Widescreen</PresentationFormat>
  <Paragraphs>446</Paragraphs>
  <Slides>29</Slides>
  <Notes>2</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2</vt:i4>
      </vt:variant>
      <vt:variant>
        <vt:lpstr>Slide Titles</vt:lpstr>
      </vt:variant>
      <vt:variant>
        <vt:i4>29</vt:i4>
      </vt:variant>
    </vt:vector>
  </HeadingPairs>
  <TitlesOfParts>
    <vt:vector size="42" baseType="lpstr">
      <vt:lpstr>.VnArial</vt:lpstr>
      <vt:lpstr>.VnFree</vt:lpstr>
      <vt:lpstr>.VnTime</vt:lpstr>
      <vt:lpstr>Arial</vt:lpstr>
      <vt:lpstr>Calibri</vt:lpstr>
      <vt:lpstr>Calibri Light</vt:lpstr>
      <vt:lpstr>Cambria Math</vt:lpstr>
      <vt:lpstr>Times New Roman</vt:lpstr>
      <vt:lpstr>Wingdings 2</vt:lpstr>
      <vt:lpstr>Wingdings 3</vt:lpstr>
      <vt:lpstr>Office Theme</vt:lpstr>
      <vt:lpstr>Equation</vt:lpstr>
      <vt:lpstr>Phương trình</vt:lpstr>
      <vt:lpstr>PowerPoint Presentation</vt:lpstr>
      <vt:lpstr>PowerPoint Presentation</vt:lpstr>
      <vt:lpstr>TIẾT  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Mỗi đường dây tải trong hệ thống đường dây tải điện 500kV của nước ta gồm bốn dây mắc song song với nhau. Mỗi dây này có tiết diện 373 mm2, do đó có thể coi rằng mỗi đường dây tải có tiết diện tổng cộng là 373 mm2.4 = 1492 mm2.Cách mắc dây như vậy làm cho điện trở của đường dây tải nhỏ hơn so với khi dùng một dây.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PC</dc:creator>
  <cp:lastModifiedBy>PC</cp:lastModifiedBy>
  <cp:revision>75</cp:revision>
  <dcterms:created xsi:type="dcterms:W3CDTF">2021-09-26T01:13:49Z</dcterms:created>
  <dcterms:modified xsi:type="dcterms:W3CDTF">2021-10-11T11:00:15Z</dcterms:modified>
</cp:coreProperties>
</file>