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8" r:id="rId2"/>
    <p:sldId id="279" r:id="rId3"/>
    <p:sldId id="280" r:id="rId4"/>
    <p:sldId id="260" r:id="rId5"/>
    <p:sldId id="261" r:id="rId6"/>
    <p:sldId id="263" r:id="rId7"/>
    <p:sldId id="264" r:id="rId8"/>
    <p:sldId id="265" r:id="rId9"/>
    <p:sldId id="282" r:id="rId10"/>
    <p:sldId id="268" r:id="rId11"/>
    <p:sldId id="269" r:id="rId12"/>
    <p:sldId id="271" r:id="rId13"/>
    <p:sldId id="272" r:id="rId14"/>
    <p:sldId id="283" r:id="rId15"/>
    <p:sldId id="274" r:id="rId16"/>
    <p:sldId id="285" r:id="rId17"/>
    <p:sldId id="275" r:id="rId18"/>
    <p:sldId id="284" r:id="rId19"/>
    <p:sldId id="277" r:id="rId20"/>
    <p:sldId id="286" r:id="rId2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38" d="100"/>
          <a:sy n="38" d="100"/>
        </p:scale>
        <p:origin x="60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0BCBAA-C75A-4ECD-B581-83B546BA58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B9E5C9-4A59-46CE-A147-F40C0E7E07B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25134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Bấm &amp; sửa kiểu phụ đề của Bản chính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034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5487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5686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ội dung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4327661-34CC-46B7-B5CD-730A7FBF08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7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8116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032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99611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302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1511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2965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2770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22001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5C81F-7E7F-4D0A-B3BC-ADE2265B9404}" type="datetimeFigureOut">
              <a:rPr lang="vi-VN" smtClean="0"/>
              <a:t>08/10/2021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CB0B5-E27C-402F-9F65-CCFBF75F426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747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180.png"/><Relationship Id="rId4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0.png"/><Relationship Id="rId7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Relationship Id="rId9" Type="http://schemas.openxmlformats.org/officeDocument/2006/relationships/image" Target="../media/image9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243" y="869249"/>
            <a:ext cx="9660835" cy="771382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88396" y="0"/>
            <a:ext cx="5434207" cy="891299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C007F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C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>
          <a:xfrm>
            <a:off x="1280641" y="3626637"/>
            <a:ext cx="9753601" cy="109439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dây nhôm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dây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</a:t>
            </a:r>
            <a:r>
              <a:rPr lang="vi-V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Ω.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2mm</a:t>
            </a:r>
            <a:r>
              <a:rPr lang="vi-V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R2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nhiêu?</a:t>
            </a:r>
            <a:endParaRPr lang="vi-VN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Hình chữ nhật 36"/>
          <p:cNvSpPr/>
          <p:nvPr/>
        </p:nvSpPr>
        <p:spPr>
          <a:xfrm>
            <a:off x="1484243" y="1922027"/>
            <a:ext cx="6918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Hình chữ nhật 37"/>
              <p:cNvSpPr/>
              <p:nvPr/>
            </p:nvSpPr>
            <p:spPr>
              <a:xfrm>
                <a:off x="1650600" y="2494339"/>
                <a:ext cx="1038426" cy="669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8" name="Hình chữ nhật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600" y="2494339"/>
                <a:ext cx="1038426" cy="669863"/>
              </a:xfrm>
              <a:prstGeom prst="rect">
                <a:avLst/>
              </a:prstGeom>
              <a:blipFill>
                <a:blip r:embed="rId2"/>
                <a:stretch>
                  <a:fillRect b="-90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 Box 12309"/>
              <p:cNvSpPr txBox="1">
                <a:spLocks noChangeArrowheads="1"/>
              </p:cNvSpPr>
              <p:nvPr/>
            </p:nvSpPr>
            <p:spPr bwMode="auto">
              <a:xfrm>
                <a:off x="3973526" y="2426307"/>
                <a:ext cx="6474931" cy="123194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</a:t>
                </a:r>
                <a:r>
                  <a:rPr lang="en-US" altLang="en-US" sz="24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altLang="en-US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4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alt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4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Điện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trở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dây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dẫn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l-GR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altLang="en-US" sz="24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alt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altLang="en-US" sz="24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altLang="en-US" sz="24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tiết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dây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dẫn</a:t>
                </a:r>
                <a:r>
                  <a:rPr lang="en-US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en-US" sz="24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altLang="en-US" sz="24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" name="Text Box 123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73526" y="2426307"/>
                <a:ext cx="6474931" cy="1231940"/>
              </a:xfrm>
              <a:prstGeom prst="rect">
                <a:avLst/>
              </a:prstGeom>
              <a:blipFill rotWithShape="0">
                <a:blip r:embed="rId3"/>
                <a:stretch>
                  <a:fillRect l="-1507" t="-3960" b="-89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63"/>
              <p:cNvSpPr txBox="1">
                <a:spLocks noChangeArrowheads="1"/>
              </p:cNvSpPr>
              <p:nvPr/>
            </p:nvSpPr>
            <p:spPr bwMode="auto">
              <a:xfrm>
                <a:off x="1459425" y="5164630"/>
                <a:ext cx="1834642" cy="1569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en-US" sz="2400" b="1" i="1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S</m:t>
                    </m:r>
                    <m:r>
                      <m:rPr>
                        <m:nor/>
                      </m:rPr>
                      <a:rPr lang="en-US" altLang="en-US" sz="2400" b="1" baseline="-2500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vi-VN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</a:t>
                </a:r>
                <a:r>
                  <a:rPr 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vi-VN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mm</a:t>
                </a:r>
                <a:r>
                  <a:rPr lang="vi-VN" sz="2400" b="1" baseline="30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400" b="1" i="1" dirty="0" smtClean="0">
                  <a:solidFill>
                    <a:srgbClr val="0070C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vi-VN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baseline="-25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vi-VN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= 5</a:t>
                </a:r>
                <a:r>
                  <a:rPr lang="el-GR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 </a:t>
                </a:r>
                <a:endParaRPr lang="en-US" sz="24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en-US" altLang="en-US" sz="24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altLang="en-US" sz="2400" b="1" baseline="-25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vi-VN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2mm</a:t>
                </a:r>
                <a:r>
                  <a:rPr lang="vi-VN" sz="2400" b="1" baseline="30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4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</p:txBody>
          </p:sp>
        </mc:Choice>
        <mc:Fallback xmlns="">
          <p:sp>
            <p:nvSpPr>
              <p:cNvPr id="8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9425" y="5164630"/>
                <a:ext cx="1834642" cy="1569660"/>
              </a:xfrm>
              <a:prstGeom prst="rect">
                <a:avLst/>
              </a:prstGeom>
              <a:blipFill rotWithShape="0">
                <a:blip r:embed="rId4"/>
                <a:stretch>
                  <a:fillRect l="-4983" t="-3101" b="-775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63"/>
          <p:cNvSpPr txBox="1">
            <a:spLocks noChangeArrowheads="1"/>
          </p:cNvSpPr>
          <p:nvPr/>
        </p:nvSpPr>
        <p:spPr bwMode="auto">
          <a:xfrm>
            <a:off x="1484243" y="4721034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3188396" y="4724394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63"/>
          <p:cNvSpPr txBox="1">
            <a:spLocks noChangeArrowheads="1"/>
          </p:cNvSpPr>
          <p:nvPr/>
        </p:nvSpPr>
        <p:spPr bwMode="auto">
          <a:xfrm>
            <a:off x="3188396" y="5078937"/>
            <a:ext cx="52983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63"/>
              <p:cNvSpPr txBox="1">
                <a:spLocks noChangeArrowheads="1"/>
              </p:cNvSpPr>
              <p:nvPr/>
            </p:nvSpPr>
            <p:spPr bwMode="auto">
              <a:xfrm>
                <a:off x="4581158" y="5584265"/>
                <a:ext cx="2177451" cy="7723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↔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81158" y="5584265"/>
                <a:ext cx="2177451" cy="772391"/>
              </a:xfrm>
              <a:prstGeom prst="rect">
                <a:avLst/>
              </a:prstGeom>
              <a:blipFill rotWithShape="0">
                <a:blip r:embed="rId5"/>
                <a:stretch>
                  <a:fillRect l="-5882" b="-157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ình chữ nhật 12"/>
              <p:cNvSpPr/>
              <p:nvPr/>
            </p:nvSpPr>
            <p:spPr>
              <a:xfrm>
                <a:off x="6314660" y="5718627"/>
                <a:ext cx="185063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↔</m:t>
                        </m:r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 (</a:t>
                </a:r>
                <a:r>
                  <a:rPr lang="el-GR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Hình chữ nhật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4660" y="5718627"/>
                <a:ext cx="1850635" cy="461665"/>
              </a:xfrm>
              <a:prstGeom prst="rect">
                <a:avLst/>
              </a:prstGeom>
              <a:blipFill rotWithShape="0">
                <a:blip r:embed="rId6"/>
                <a:stretch>
                  <a:fillRect t="-10526" r="-4290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Đường nối Thẳng 2"/>
          <p:cNvCxnSpPr/>
          <p:nvPr/>
        </p:nvCxnSpPr>
        <p:spPr>
          <a:xfrm>
            <a:off x="3173939" y="4721034"/>
            <a:ext cx="0" cy="2136966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ình chữ nhật 16"/>
              <p:cNvSpPr/>
              <p:nvPr/>
            </p:nvSpPr>
            <p:spPr>
              <a:xfrm>
                <a:off x="3256061" y="5601890"/>
                <a:ext cx="1168140" cy="766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Hình chữ nhậ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6061" y="5601890"/>
                <a:ext cx="1168140" cy="766044"/>
              </a:xfrm>
              <a:prstGeom prst="rect">
                <a:avLst/>
              </a:prstGeom>
              <a:blipFill rotWithShape="0">
                <a:blip r:embed="rId7"/>
                <a:stretch>
                  <a:fillRect b="-158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25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 build="p" animBg="1"/>
      <p:bldP spid="11" grpId="0"/>
      <p:bldP spid="12" grpId="0"/>
      <p:bldP spid="13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1912000" y="3719260"/>
            <a:ext cx="3200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99"/>
                </a:solidFill>
              </a:rPr>
              <a:t>Có  </a:t>
            </a:r>
            <a:r>
              <a:rPr lang="en-US" sz="2400" b="1" dirty="0" err="1">
                <a:solidFill>
                  <a:srgbClr val="000099"/>
                </a:solidFill>
              </a:rPr>
              <a:t>R</a:t>
            </a:r>
            <a:r>
              <a:rPr lang="en-US" sz="2400" b="1" baseline="-25000" dirty="0" err="1">
                <a:solidFill>
                  <a:srgbClr val="000099"/>
                </a:solidFill>
              </a:rPr>
              <a:t>nh</a:t>
            </a:r>
            <a:r>
              <a:rPr lang="en-US" sz="2400" b="1" baseline="-25000" dirty="0">
                <a:solidFill>
                  <a:srgbClr val="000099"/>
                </a:solidFill>
              </a:rPr>
              <a:t> </a:t>
            </a:r>
            <a:r>
              <a:rPr lang="en-US" sz="2400" b="1" dirty="0">
                <a:solidFill>
                  <a:srgbClr val="000099"/>
                </a:solidFill>
              </a:rPr>
              <a:t>= 2.8.10</a:t>
            </a:r>
            <a:r>
              <a:rPr lang="en-US" sz="2400" b="1" baseline="30000" dirty="0">
                <a:solidFill>
                  <a:srgbClr val="000099"/>
                </a:solidFill>
              </a:rPr>
              <a:t>-8 </a:t>
            </a:r>
            <a:r>
              <a:rPr lang="en-US" sz="2400" b="1" dirty="0">
                <a:solidFill>
                  <a:srgbClr val="000099"/>
                </a:solidFill>
              </a:rPr>
              <a:t>Ω 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6052696" y="3709100"/>
            <a:ext cx="3200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99"/>
                </a:solidFill>
              </a:rPr>
              <a:t>Có  </a:t>
            </a:r>
            <a:r>
              <a:rPr lang="en-US" sz="2400" b="1" dirty="0" err="1">
                <a:solidFill>
                  <a:srgbClr val="000099"/>
                </a:solidFill>
              </a:rPr>
              <a:t>R</a:t>
            </a:r>
            <a:r>
              <a:rPr lang="en-US" sz="2400" b="1" baseline="-25000" dirty="0" err="1">
                <a:solidFill>
                  <a:srgbClr val="000099"/>
                </a:solidFill>
              </a:rPr>
              <a:t>đ</a:t>
            </a:r>
            <a:r>
              <a:rPr lang="en-US" sz="2400" b="1" dirty="0">
                <a:solidFill>
                  <a:srgbClr val="000099"/>
                </a:solidFill>
              </a:rPr>
              <a:t> = 1,7.10</a:t>
            </a:r>
            <a:r>
              <a:rPr lang="en-US" sz="2400" b="1" baseline="30000" dirty="0">
                <a:solidFill>
                  <a:srgbClr val="000099"/>
                </a:solidFill>
              </a:rPr>
              <a:t>-8 </a:t>
            </a:r>
            <a:r>
              <a:rPr lang="en-US" sz="2400" b="1" dirty="0">
                <a:solidFill>
                  <a:srgbClr val="000099"/>
                </a:solidFill>
              </a:rPr>
              <a:t>Ω </a:t>
            </a:r>
          </a:p>
        </p:txBody>
      </p:sp>
      <p:grpSp>
        <p:nvGrpSpPr>
          <p:cNvPr id="9262" name="Group 46"/>
          <p:cNvGrpSpPr>
            <a:grpSpLocks/>
          </p:cNvGrpSpPr>
          <p:nvPr/>
        </p:nvGrpSpPr>
        <p:grpSpPr bwMode="auto">
          <a:xfrm>
            <a:off x="1911304" y="1667557"/>
            <a:ext cx="4321176" cy="1835150"/>
            <a:chOff x="-178" y="2160"/>
            <a:chExt cx="2722" cy="1156"/>
          </a:xfrm>
        </p:grpSpPr>
        <p:grpSp>
          <p:nvGrpSpPr>
            <p:cNvPr id="9255" name="Group 39"/>
            <p:cNvGrpSpPr>
              <a:grpSpLocks/>
            </p:cNvGrpSpPr>
            <p:nvPr/>
          </p:nvGrpSpPr>
          <p:grpSpPr bwMode="auto">
            <a:xfrm>
              <a:off x="140" y="2160"/>
              <a:ext cx="2404" cy="926"/>
              <a:chOff x="140" y="2160"/>
              <a:chExt cx="2404" cy="926"/>
            </a:xfrm>
          </p:grpSpPr>
          <p:sp>
            <p:nvSpPr>
              <p:cNvPr id="9224" name="AutoShape 8"/>
              <p:cNvSpPr>
                <a:spLocks noChangeArrowheads="1"/>
              </p:cNvSpPr>
              <p:nvPr/>
            </p:nvSpPr>
            <p:spPr bwMode="auto">
              <a:xfrm>
                <a:off x="140" y="2525"/>
                <a:ext cx="486" cy="561"/>
              </a:xfrm>
              <a:prstGeom prst="can">
                <a:avLst>
                  <a:gd name="adj" fmla="val 41494"/>
                </a:avLst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 flipV="1">
                <a:off x="385" y="2300"/>
                <a:ext cx="0" cy="3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>
                <a:off x="385" y="2300"/>
                <a:ext cx="46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227" name="Line 11"/>
              <p:cNvSpPr>
                <a:spLocks noChangeShapeType="1"/>
              </p:cNvSpPr>
              <p:nvPr/>
            </p:nvSpPr>
            <p:spPr bwMode="auto">
              <a:xfrm>
                <a:off x="808" y="2609"/>
                <a:ext cx="0" cy="4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>
                <a:off x="626" y="2609"/>
                <a:ext cx="31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229" name="Line 13"/>
              <p:cNvSpPr>
                <a:spLocks noChangeShapeType="1"/>
              </p:cNvSpPr>
              <p:nvPr/>
            </p:nvSpPr>
            <p:spPr bwMode="auto">
              <a:xfrm>
                <a:off x="626" y="3030"/>
                <a:ext cx="33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230" name="Freeform 14"/>
              <p:cNvSpPr>
                <a:spLocks/>
              </p:cNvSpPr>
              <p:nvPr/>
            </p:nvSpPr>
            <p:spPr bwMode="auto">
              <a:xfrm>
                <a:off x="911" y="2665"/>
                <a:ext cx="52" cy="223"/>
              </a:xfrm>
              <a:custGeom>
                <a:avLst/>
                <a:gdLst>
                  <a:gd name="T0" fmla="*/ 0 w 256"/>
                  <a:gd name="T1" fmla="*/ 584 h 928"/>
                  <a:gd name="T2" fmla="*/ 240 w 256"/>
                  <a:gd name="T3" fmla="*/ 200 h 928"/>
                  <a:gd name="T4" fmla="*/ 96 w 256"/>
                  <a:gd name="T5" fmla="*/ 104 h 928"/>
                  <a:gd name="T6" fmla="*/ 96 w 256"/>
                  <a:gd name="T7" fmla="*/ 824 h 928"/>
                  <a:gd name="T8" fmla="*/ 192 w 256"/>
                  <a:gd name="T9" fmla="*/ 728 h 9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6" h="928">
                    <a:moveTo>
                      <a:pt x="0" y="584"/>
                    </a:moveTo>
                    <a:cubicBezTo>
                      <a:pt x="112" y="432"/>
                      <a:pt x="224" y="280"/>
                      <a:pt x="240" y="200"/>
                    </a:cubicBezTo>
                    <a:cubicBezTo>
                      <a:pt x="256" y="120"/>
                      <a:pt x="120" y="0"/>
                      <a:pt x="96" y="104"/>
                    </a:cubicBezTo>
                    <a:cubicBezTo>
                      <a:pt x="72" y="208"/>
                      <a:pt x="80" y="720"/>
                      <a:pt x="96" y="824"/>
                    </a:cubicBezTo>
                    <a:cubicBezTo>
                      <a:pt x="112" y="928"/>
                      <a:pt x="152" y="828"/>
                      <a:pt x="192" y="7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31" name="Text Box 15"/>
              <p:cNvSpPr txBox="1">
                <a:spLocks noChangeArrowheads="1"/>
              </p:cNvSpPr>
              <p:nvPr/>
            </p:nvSpPr>
            <p:spPr bwMode="auto">
              <a:xfrm>
                <a:off x="884" y="2160"/>
                <a:ext cx="145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dirty="0"/>
                  <a:t>Tiết </a:t>
                </a:r>
                <a:r>
                  <a:rPr lang="en-US" dirty="0" err="1"/>
                  <a:t>diện</a:t>
                </a:r>
                <a:r>
                  <a:rPr lang="en-US" dirty="0"/>
                  <a:t> S = 1m</a:t>
                </a:r>
                <a:r>
                  <a:rPr lang="en-US" baseline="30000" dirty="0"/>
                  <a:t>2</a:t>
                </a:r>
              </a:p>
            </p:txBody>
          </p:sp>
          <p:sp>
            <p:nvSpPr>
              <p:cNvPr id="9232" name="Text Box 16"/>
              <p:cNvSpPr txBox="1">
                <a:spLocks noChangeArrowheads="1"/>
              </p:cNvSpPr>
              <p:nvPr/>
            </p:nvSpPr>
            <p:spPr bwMode="auto">
              <a:xfrm>
                <a:off x="1015" y="2692"/>
                <a:ext cx="1529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dirty="0"/>
                  <a:t>Chiều dài  l = 1m</a:t>
                </a:r>
              </a:p>
            </p:txBody>
          </p:sp>
        </p:grpSp>
        <p:sp>
          <p:nvSpPr>
            <p:cNvPr id="9260" name="Text Box 44"/>
            <p:cNvSpPr txBox="1">
              <a:spLocks noChangeArrowheads="1"/>
            </p:cNvSpPr>
            <p:nvPr/>
          </p:nvSpPr>
          <p:spPr bwMode="auto">
            <a:xfrm>
              <a:off x="-178" y="3083"/>
              <a:ext cx="135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C00000"/>
                  </a:solidFill>
                </a:rPr>
                <a:t>Đoạn </a:t>
              </a:r>
              <a:r>
                <a:rPr lang="en-US" b="1" dirty="0" err="1">
                  <a:solidFill>
                    <a:srgbClr val="C00000"/>
                  </a:solidFill>
                </a:rPr>
                <a:t>dây</a:t>
              </a:r>
              <a:r>
                <a:rPr lang="en-US" b="1" dirty="0">
                  <a:solidFill>
                    <a:srgbClr val="C00000"/>
                  </a:solidFill>
                </a:rPr>
                <a:t> </a:t>
              </a:r>
              <a:r>
                <a:rPr lang="en-US" b="1" dirty="0" err="1">
                  <a:solidFill>
                    <a:srgbClr val="C00000"/>
                  </a:solidFill>
                </a:rPr>
                <a:t>nhôm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9263" name="Group 47"/>
          <p:cNvGrpSpPr>
            <a:grpSpLocks/>
          </p:cNvGrpSpPr>
          <p:nvPr/>
        </p:nvGrpSpPr>
        <p:grpSpPr bwMode="auto">
          <a:xfrm>
            <a:off x="6088463" y="1671750"/>
            <a:ext cx="4608514" cy="1830388"/>
            <a:chOff x="2521" y="2112"/>
            <a:chExt cx="2903" cy="1153"/>
          </a:xfrm>
        </p:grpSpPr>
        <p:sp>
          <p:nvSpPr>
            <p:cNvPr id="9244" name="AutoShape 28"/>
            <p:cNvSpPr>
              <a:spLocks noChangeArrowheads="1"/>
            </p:cNvSpPr>
            <p:nvPr/>
          </p:nvSpPr>
          <p:spPr bwMode="auto">
            <a:xfrm>
              <a:off x="2885" y="2477"/>
              <a:ext cx="477" cy="561"/>
            </a:xfrm>
            <a:prstGeom prst="can">
              <a:avLst>
                <a:gd name="adj" fmla="val 41494"/>
              </a:avLst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45" name="Line 29"/>
            <p:cNvSpPr>
              <a:spLocks noChangeShapeType="1"/>
            </p:cNvSpPr>
            <p:nvPr/>
          </p:nvSpPr>
          <p:spPr bwMode="auto">
            <a:xfrm flipV="1">
              <a:off x="3112" y="2252"/>
              <a:ext cx="0" cy="3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46" name="Line 30"/>
            <p:cNvSpPr>
              <a:spLocks noChangeShapeType="1"/>
            </p:cNvSpPr>
            <p:nvPr/>
          </p:nvSpPr>
          <p:spPr bwMode="auto">
            <a:xfrm>
              <a:off x="3112" y="2252"/>
              <a:ext cx="4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47" name="Line 31"/>
            <p:cNvSpPr>
              <a:spLocks noChangeShapeType="1"/>
            </p:cNvSpPr>
            <p:nvPr/>
          </p:nvSpPr>
          <p:spPr bwMode="auto">
            <a:xfrm>
              <a:off x="3544" y="2561"/>
              <a:ext cx="0" cy="4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48" name="Line 32"/>
            <p:cNvSpPr>
              <a:spLocks noChangeShapeType="1"/>
            </p:cNvSpPr>
            <p:nvPr/>
          </p:nvSpPr>
          <p:spPr bwMode="auto">
            <a:xfrm>
              <a:off x="3362" y="2561"/>
              <a:ext cx="3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49" name="Line 33"/>
            <p:cNvSpPr>
              <a:spLocks noChangeShapeType="1"/>
            </p:cNvSpPr>
            <p:nvPr/>
          </p:nvSpPr>
          <p:spPr bwMode="auto">
            <a:xfrm>
              <a:off x="3362" y="2982"/>
              <a:ext cx="3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50" name="Freeform 34"/>
            <p:cNvSpPr>
              <a:spLocks/>
            </p:cNvSpPr>
            <p:nvPr/>
          </p:nvSpPr>
          <p:spPr bwMode="auto">
            <a:xfrm>
              <a:off x="3647" y="2617"/>
              <a:ext cx="52" cy="223"/>
            </a:xfrm>
            <a:custGeom>
              <a:avLst/>
              <a:gdLst>
                <a:gd name="T0" fmla="*/ 0 w 256"/>
                <a:gd name="T1" fmla="*/ 584 h 928"/>
                <a:gd name="T2" fmla="*/ 240 w 256"/>
                <a:gd name="T3" fmla="*/ 200 h 928"/>
                <a:gd name="T4" fmla="*/ 96 w 256"/>
                <a:gd name="T5" fmla="*/ 104 h 928"/>
                <a:gd name="T6" fmla="*/ 96 w 256"/>
                <a:gd name="T7" fmla="*/ 824 h 928"/>
                <a:gd name="T8" fmla="*/ 192 w 256"/>
                <a:gd name="T9" fmla="*/ 728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928">
                  <a:moveTo>
                    <a:pt x="0" y="584"/>
                  </a:moveTo>
                  <a:cubicBezTo>
                    <a:pt x="112" y="432"/>
                    <a:pt x="224" y="280"/>
                    <a:pt x="240" y="200"/>
                  </a:cubicBezTo>
                  <a:cubicBezTo>
                    <a:pt x="256" y="120"/>
                    <a:pt x="120" y="0"/>
                    <a:pt x="96" y="104"/>
                  </a:cubicBezTo>
                  <a:cubicBezTo>
                    <a:pt x="72" y="208"/>
                    <a:pt x="80" y="720"/>
                    <a:pt x="96" y="824"/>
                  </a:cubicBezTo>
                  <a:cubicBezTo>
                    <a:pt x="112" y="928"/>
                    <a:pt x="152" y="828"/>
                    <a:pt x="192" y="7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251" name="Text Box 35"/>
            <p:cNvSpPr txBox="1">
              <a:spLocks noChangeArrowheads="1"/>
            </p:cNvSpPr>
            <p:nvPr/>
          </p:nvSpPr>
          <p:spPr bwMode="auto">
            <a:xfrm>
              <a:off x="3692" y="2112"/>
              <a:ext cx="145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dirty="0"/>
                <a:t>Tiết </a:t>
              </a:r>
              <a:r>
                <a:rPr lang="en-US" dirty="0" err="1"/>
                <a:t>diện</a:t>
              </a:r>
              <a:r>
                <a:rPr lang="en-US" dirty="0"/>
                <a:t> S = 1m</a:t>
              </a:r>
              <a:r>
                <a:rPr lang="en-US" baseline="30000" dirty="0"/>
                <a:t>2</a:t>
              </a:r>
            </a:p>
          </p:txBody>
        </p:sp>
        <p:sp>
          <p:nvSpPr>
            <p:cNvPr id="9252" name="Text Box 36"/>
            <p:cNvSpPr txBox="1">
              <a:spLocks noChangeArrowheads="1"/>
            </p:cNvSpPr>
            <p:nvPr/>
          </p:nvSpPr>
          <p:spPr bwMode="auto">
            <a:xfrm>
              <a:off x="3751" y="2644"/>
              <a:ext cx="167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dirty="0"/>
                <a:t>Chiều dài  l =1m</a:t>
              </a:r>
            </a:p>
          </p:txBody>
        </p:sp>
        <p:sp>
          <p:nvSpPr>
            <p:cNvPr id="9261" name="Text Box 45"/>
            <p:cNvSpPr txBox="1">
              <a:spLocks noChangeArrowheads="1"/>
            </p:cNvSpPr>
            <p:nvPr/>
          </p:nvSpPr>
          <p:spPr bwMode="auto">
            <a:xfrm>
              <a:off x="2521" y="3032"/>
              <a:ext cx="132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C00000"/>
                  </a:solidFill>
                </a:rPr>
                <a:t>Đoạn </a:t>
              </a:r>
              <a:r>
                <a:rPr lang="en-US" b="1" dirty="0" err="1">
                  <a:solidFill>
                    <a:srgbClr val="C00000"/>
                  </a:solidFill>
                </a:rPr>
                <a:t>dây</a:t>
              </a:r>
              <a:r>
                <a:rPr lang="en-US" b="1" dirty="0">
                  <a:solidFill>
                    <a:srgbClr val="C00000"/>
                  </a:solidFill>
                </a:rPr>
                <a:t> đồng</a:t>
              </a:r>
            </a:p>
          </p:txBody>
        </p:sp>
      </p:grpSp>
      <p:sp>
        <p:nvSpPr>
          <p:cNvPr id="2" name="Hình chữ nhật 1"/>
          <p:cNvSpPr/>
          <p:nvPr/>
        </p:nvSpPr>
        <p:spPr>
          <a:xfrm>
            <a:off x="1309911" y="717493"/>
            <a:ext cx="2710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1. Điện trở suất : </a:t>
            </a:r>
          </a:p>
        </p:txBody>
      </p:sp>
      <p:sp>
        <p:nvSpPr>
          <p:cNvPr id="4" name="Hộp_Văn_Bản 3"/>
          <p:cNvSpPr txBox="1"/>
          <p:nvPr/>
        </p:nvSpPr>
        <p:spPr>
          <a:xfrm>
            <a:off x="1646422" y="1324427"/>
            <a:ext cx="926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err="1">
                <a:solidFill>
                  <a:srgbClr val="006600"/>
                </a:solidFill>
              </a:rPr>
              <a:t>Ví</a:t>
            </a:r>
            <a:r>
              <a:rPr lang="en-US" sz="2400" b="1" u="sng" dirty="0">
                <a:solidFill>
                  <a:srgbClr val="006600"/>
                </a:solidFill>
              </a:rPr>
              <a:t> </a:t>
            </a:r>
            <a:r>
              <a:rPr lang="en-US" sz="2400" b="1" u="sng" dirty="0" err="1">
                <a:solidFill>
                  <a:srgbClr val="006600"/>
                </a:solidFill>
              </a:rPr>
              <a:t>dụ</a:t>
            </a:r>
            <a:r>
              <a:rPr lang="en-US" sz="2400" b="1" dirty="0">
                <a:solidFill>
                  <a:srgbClr val="006600"/>
                </a:solidFill>
              </a:rPr>
              <a:t>:</a:t>
            </a:r>
            <a:endParaRPr lang="vi-VN" sz="2400" b="1" dirty="0">
              <a:solidFill>
                <a:srgbClr val="006600"/>
              </a:solidFill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1660480" y="407496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006600"/>
                </a:solidFill>
              </a:rPr>
              <a:t>Ta nói</a:t>
            </a:r>
            <a:r>
              <a:rPr lang="en-US" sz="2400" b="1" dirty="0">
                <a:solidFill>
                  <a:srgbClr val="006600"/>
                </a:solidFill>
              </a:rPr>
              <a:t>: </a:t>
            </a:r>
          </a:p>
          <a:p>
            <a:r>
              <a:rPr lang="en-US" sz="2400" b="1" dirty="0">
                <a:solidFill>
                  <a:srgbClr val="660033"/>
                </a:solidFill>
              </a:rPr>
              <a:t>- Điện trở suất của </a:t>
            </a:r>
            <a:r>
              <a:rPr lang="en-US" sz="2400" b="1" dirty="0" err="1">
                <a:solidFill>
                  <a:srgbClr val="660033"/>
                </a:solidFill>
              </a:rPr>
              <a:t>nhôm</a:t>
            </a:r>
            <a:r>
              <a:rPr lang="en-US" sz="2400" b="1" dirty="0">
                <a:solidFill>
                  <a:srgbClr val="660033"/>
                </a:solidFill>
              </a:rPr>
              <a:t> là 2,8 . 10</a:t>
            </a:r>
            <a:r>
              <a:rPr lang="en-US" sz="2400" b="1" baseline="30000" dirty="0">
                <a:solidFill>
                  <a:srgbClr val="660033"/>
                </a:solidFill>
              </a:rPr>
              <a:t>-8</a:t>
            </a:r>
            <a:r>
              <a:rPr lang="en-US" sz="2400" b="1" dirty="0">
                <a:solidFill>
                  <a:srgbClr val="660033"/>
                </a:solidFill>
              </a:rPr>
              <a:t> Ω m </a:t>
            </a:r>
          </a:p>
          <a:p>
            <a:r>
              <a:rPr lang="en-US" sz="2400" b="1" dirty="0">
                <a:solidFill>
                  <a:srgbClr val="333300"/>
                </a:solidFill>
              </a:rPr>
              <a:t>- Điện trở suất của đồng là 1,7 . 10</a:t>
            </a:r>
            <a:r>
              <a:rPr lang="en-US" sz="2400" b="1" baseline="30000" dirty="0">
                <a:solidFill>
                  <a:srgbClr val="333300"/>
                </a:solidFill>
              </a:rPr>
              <a:t>-8</a:t>
            </a:r>
            <a:r>
              <a:rPr lang="en-US" sz="2400" b="1" dirty="0">
                <a:solidFill>
                  <a:srgbClr val="333300"/>
                </a:solidFill>
              </a:rPr>
              <a:t> Ω m </a:t>
            </a:r>
          </a:p>
        </p:txBody>
      </p:sp>
      <p:sp>
        <p:nvSpPr>
          <p:cNvPr id="35" name="Hình chữ nhật 34"/>
          <p:cNvSpPr/>
          <p:nvPr/>
        </p:nvSpPr>
        <p:spPr>
          <a:xfrm>
            <a:off x="1314999" y="110136"/>
            <a:ext cx="9835222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66"/>
                </a:solidFill>
              </a:rPr>
              <a:t>II</a:t>
            </a:r>
            <a:r>
              <a:rPr lang="vi-VN" sz="2800" b="1" dirty="0" smtClean="0">
                <a:solidFill>
                  <a:srgbClr val="000066"/>
                </a:solidFill>
              </a:rPr>
              <a:t>.  </a:t>
            </a:r>
            <a:r>
              <a:rPr lang="en-US" sz="2800" b="1" dirty="0" smtClean="0">
                <a:solidFill>
                  <a:srgbClr val="000066"/>
                </a:solidFill>
              </a:rPr>
              <a:t>ĐIỆN TRỞ SUÂT -  CÔNG THỨC ĐIỆN TRỞ</a:t>
            </a:r>
            <a:endParaRPr lang="vi-VN" sz="2800" b="1" dirty="0">
              <a:solidFill>
                <a:srgbClr val="000066"/>
              </a:solidFill>
            </a:endParaRPr>
          </a:p>
        </p:txBody>
      </p:sp>
      <p:sp>
        <p:nvSpPr>
          <p:cNvPr id="3" name="Khung Chú Thích Hình Đám Mây 2"/>
          <p:cNvSpPr/>
          <p:nvPr/>
        </p:nvSpPr>
        <p:spPr>
          <a:xfrm>
            <a:off x="1854270" y="1111656"/>
            <a:ext cx="8610817" cy="1925324"/>
          </a:xfrm>
          <a:prstGeom prst="cloudCallout">
            <a:avLst>
              <a:gd name="adj1" fmla="val -11112"/>
              <a:gd name="adj2" fmla="val 47662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hangingPunct="0">
              <a:spcBef>
                <a:spcPct val="50000"/>
              </a:spcBef>
            </a:pPr>
            <a:endParaRPr lang="en-US" sz="2800" b="1" dirty="0">
              <a:solidFill>
                <a:srgbClr val="333300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2497777" y="1738603"/>
            <a:ext cx="80627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err="1" smtClean="0">
                <a:solidFill>
                  <a:srgbClr val="333300"/>
                </a:solidFill>
              </a:rPr>
              <a:t>Điện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trở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dây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dẫn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phụ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thuộc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vào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vật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liệu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làm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dây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dẫn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</a:p>
        </p:txBody>
      </p:sp>
      <p:sp>
        <p:nvSpPr>
          <p:cNvPr id="7" name="Hình chữ nhật 6"/>
          <p:cNvSpPr/>
          <p:nvPr/>
        </p:nvSpPr>
        <p:spPr>
          <a:xfrm>
            <a:off x="2717929" y="1701925"/>
            <a:ext cx="70594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2800" b="1" dirty="0" err="1" smtClean="0">
                <a:solidFill>
                  <a:srgbClr val="333300"/>
                </a:solidFill>
              </a:rPr>
              <a:t>Để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được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đặc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trưng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cho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sự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phụ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thuộc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đó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</a:p>
          <a:p>
            <a:pPr eaLnBrk="0" hangingPunct="0"/>
            <a:r>
              <a:rPr lang="en-US" sz="2800" b="1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đại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lượng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333300"/>
                </a:solidFill>
              </a:rPr>
              <a:t>là</a:t>
            </a:r>
            <a:r>
              <a:rPr lang="en-US" sz="2800" b="1" dirty="0" smtClean="0">
                <a:solidFill>
                  <a:srgbClr val="3333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điện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trở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suất</a:t>
            </a:r>
            <a:endParaRPr lang="en-US" sz="2800" b="1" dirty="0">
              <a:solidFill>
                <a:srgbClr val="33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28284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7" grpId="0"/>
      <p:bldP spid="9258" grpId="0"/>
      <p:bldP spid="2" grpId="0"/>
      <p:bldP spid="4" grpId="0"/>
      <p:bldP spid="5" grpId="0"/>
      <p:bldP spid="3" grpId="0" animBg="1"/>
      <p:bldP spid="3" grpId="2" animBg="1"/>
      <p:bldP spid="6" grpId="0"/>
      <p:bldP spid="6" grpId="1"/>
      <p:bldP spid="7" grpId="0"/>
      <p:bldP spid="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1558911" y="1128640"/>
            <a:ext cx="91500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</a:rPr>
              <a:t>- </a:t>
            </a:r>
            <a:r>
              <a:rPr lang="vi-VN" sz="2400" b="1" dirty="0" err="1" smtClean="0">
                <a:solidFill>
                  <a:srgbClr val="000099"/>
                </a:solidFill>
              </a:rPr>
              <a:t>Điện</a:t>
            </a:r>
            <a:r>
              <a:rPr lang="vi-VN" sz="2400" b="1" dirty="0" smtClean="0">
                <a:solidFill>
                  <a:srgbClr val="000099"/>
                </a:solidFill>
              </a:rPr>
              <a:t> </a:t>
            </a:r>
            <a:r>
              <a:rPr lang="vi-VN" sz="2400" b="1" dirty="0">
                <a:solidFill>
                  <a:srgbClr val="000099"/>
                </a:solidFill>
              </a:rPr>
              <a:t>trở suất của một vật </a:t>
            </a:r>
            <a:r>
              <a:rPr lang="vi-VN" sz="2400" b="1" dirty="0" err="1">
                <a:solidFill>
                  <a:srgbClr val="000099"/>
                </a:solidFill>
              </a:rPr>
              <a:t>liệu</a:t>
            </a:r>
            <a:r>
              <a:rPr lang="vi-VN" sz="2400" b="1" dirty="0">
                <a:solidFill>
                  <a:srgbClr val="000099"/>
                </a:solidFill>
              </a:rPr>
              <a:t> có trị số </a:t>
            </a:r>
            <a:r>
              <a:rPr lang="vi-VN" sz="2400" b="1" dirty="0" err="1">
                <a:solidFill>
                  <a:srgbClr val="000099"/>
                </a:solidFill>
              </a:rPr>
              <a:t>bằng</a:t>
            </a:r>
            <a:r>
              <a:rPr lang="vi-VN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smtClean="0">
                <a:solidFill>
                  <a:srgbClr val="000099"/>
                </a:solidFill>
              </a:rPr>
              <a:t>……..…………</a:t>
            </a:r>
            <a:r>
              <a:rPr lang="vi-VN" sz="2400" b="1" dirty="0" err="1" smtClean="0">
                <a:solidFill>
                  <a:srgbClr val="000099"/>
                </a:solidFill>
              </a:rPr>
              <a:t>của</a:t>
            </a:r>
            <a:r>
              <a:rPr lang="vi-VN" sz="2400" b="1" dirty="0" smtClean="0">
                <a:solidFill>
                  <a:srgbClr val="000099"/>
                </a:solidFill>
              </a:rPr>
              <a:t> </a:t>
            </a:r>
            <a:r>
              <a:rPr lang="vi-VN" sz="2400" b="1" dirty="0">
                <a:solidFill>
                  <a:srgbClr val="000099"/>
                </a:solidFill>
              </a:rPr>
              <a:t>một đoạn dây dẫn hình </a:t>
            </a:r>
            <a:r>
              <a:rPr lang="vi-VN" sz="2400" b="1" dirty="0" err="1">
                <a:solidFill>
                  <a:srgbClr val="000099"/>
                </a:solidFill>
              </a:rPr>
              <a:t>trụ</a:t>
            </a:r>
            <a:r>
              <a:rPr lang="vi-VN" sz="2400" b="1" dirty="0">
                <a:solidFill>
                  <a:srgbClr val="000099"/>
                </a:solidFill>
              </a:rPr>
              <a:t> được làm bằng vật </a:t>
            </a:r>
            <a:r>
              <a:rPr lang="vi-VN" sz="2400" b="1" dirty="0" err="1">
                <a:solidFill>
                  <a:srgbClr val="000099"/>
                </a:solidFill>
              </a:rPr>
              <a:t>liệu</a:t>
            </a:r>
            <a:r>
              <a:rPr lang="vi-VN" sz="2400" b="1" dirty="0">
                <a:solidFill>
                  <a:srgbClr val="000099"/>
                </a:solidFill>
              </a:rPr>
              <a:t> đó có chiều </a:t>
            </a:r>
            <a:r>
              <a:rPr lang="vi-VN" sz="2400" b="1" dirty="0" err="1">
                <a:solidFill>
                  <a:srgbClr val="000099"/>
                </a:solidFill>
              </a:rPr>
              <a:t>dài</a:t>
            </a:r>
            <a:r>
              <a:rPr lang="vi-VN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smtClean="0">
                <a:solidFill>
                  <a:srgbClr val="000099"/>
                </a:solidFill>
              </a:rPr>
              <a:t>………….</a:t>
            </a:r>
            <a:r>
              <a:rPr lang="vi-VN" sz="2400" b="1" dirty="0" smtClean="0">
                <a:solidFill>
                  <a:srgbClr val="000099"/>
                </a:solidFill>
              </a:rPr>
              <a:t> </a:t>
            </a:r>
            <a:r>
              <a:rPr lang="vi-VN" sz="2400" b="1" dirty="0">
                <a:solidFill>
                  <a:srgbClr val="000099"/>
                </a:solidFill>
              </a:rPr>
              <a:t>và có tiết </a:t>
            </a:r>
            <a:r>
              <a:rPr lang="vi-VN" sz="2400" b="1" dirty="0" err="1">
                <a:solidFill>
                  <a:srgbClr val="000099"/>
                </a:solidFill>
              </a:rPr>
              <a:t>diện</a:t>
            </a:r>
            <a:r>
              <a:rPr lang="vi-VN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smtClean="0">
                <a:solidFill>
                  <a:srgbClr val="000099"/>
                </a:solidFill>
              </a:rPr>
              <a:t>…………</a:t>
            </a:r>
            <a:r>
              <a:rPr lang="vi-VN" sz="2400" b="1" dirty="0" smtClean="0">
                <a:solidFill>
                  <a:srgbClr val="000099"/>
                </a:solidFill>
              </a:rPr>
              <a:t> </a:t>
            </a:r>
            <a:endParaRPr lang="vi-VN" sz="2400" b="1" dirty="0">
              <a:solidFill>
                <a:srgbClr val="006600"/>
              </a:solidFill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8369443" y="1078341"/>
            <a:ext cx="14285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err="1" smtClean="0">
                <a:solidFill>
                  <a:srgbClr val="FF0000"/>
                </a:solidFill>
              </a:rPr>
              <a:t>điện</a:t>
            </a:r>
            <a:r>
              <a:rPr lang="vi-VN" sz="2400" b="1" dirty="0" smtClean="0">
                <a:solidFill>
                  <a:srgbClr val="FF0000"/>
                </a:solidFill>
              </a:rPr>
              <a:t> </a:t>
            </a:r>
            <a:r>
              <a:rPr lang="vi-VN" sz="2400" b="1" dirty="0" err="1" smtClean="0">
                <a:solidFill>
                  <a:srgbClr val="FF0000"/>
                </a:solidFill>
              </a:rPr>
              <a:t>trở</a:t>
            </a:r>
            <a:r>
              <a:rPr lang="vi-VN" sz="2400" b="1" dirty="0" smtClean="0">
                <a:solidFill>
                  <a:srgbClr val="FF0000"/>
                </a:solidFill>
              </a:rPr>
              <a:t> 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3175640" y="1817003"/>
            <a:ext cx="630301" cy="5586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1m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6428368" y="1817003"/>
            <a:ext cx="829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1m</a:t>
            </a:r>
            <a:r>
              <a:rPr lang="vi-VN" sz="2400" b="1" baseline="30000" dirty="0" smtClean="0">
                <a:solidFill>
                  <a:srgbClr val="FF0000"/>
                </a:solidFill>
              </a:rPr>
              <a:t>2</a:t>
            </a:r>
            <a:r>
              <a:rPr lang="vi-VN" sz="2400" b="1" dirty="0" smtClean="0">
                <a:solidFill>
                  <a:srgbClr val="FF0000"/>
                </a:solidFill>
              </a:rPr>
              <a:t> 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10" name="Hình chữ nhật 9"/>
          <p:cNvSpPr/>
          <p:nvPr/>
        </p:nvSpPr>
        <p:spPr>
          <a:xfrm>
            <a:off x="1309911" y="717493"/>
            <a:ext cx="2710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1. Điện trở suất : </a:t>
            </a:r>
          </a:p>
        </p:txBody>
      </p:sp>
      <p:sp>
        <p:nvSpPr>
          <p:cNvPr id="11" name="Hình chữ nhật 10"/>
          <p:cNvSpPr/>
          <p:nvPr/>
        </p:nvSpPr>
        <p:spPr>
          <a:xfrm>
            <a:off x="1314999" y="110136"/>
            <a:ext cx="9835222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66"/>
                </a:solidFill>
              </a:rPr>
              <a:t>II</a:t>
            </a:r>
            <a:r>
              <a:rPr lang="vi-VN" sz="2800" b="1" dirty="0" smtClean="0">
                <a:solidFill>
                  <a:srgbClr val="000066"/>
                </a:solidFill>
              </a:rPr>
              <a:t>.  </a:t>
            </a:r>
            <a:r>
              <a:rPr lang="en-US" sz="2800" b="1" dirty="0" smtClean="0">
                <a:solidFill>
                  <a:srgbClr val="000066"/>
                </a:solidFill>
              </a:rPr>
              <a:t>ĐIỆN TRỞ SUÂT -  CÔNG THỨC ĐIỆN TRỞ</a:t>
            </a:r>
            <a:endParaRPr lang="vi-VN" sz="2800" b="1" dirty="0">
              <a:solidFill>
                <a:srgbClr val="000066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1558911" y="2292316"/>
            <a:ext cx="26228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vi-VN" sz="2400" b="1" dirty="0" err="1" smtClean="0">
                <a:solidFill>
                  <a:schemeClr val="accent5">
                    <a:lumMod val="75000"/>
                  </a:schemeClr>
                </a:solidFill>
              </a:rPr>
              <a:t>Kí</a:t>
            </a:r>
            <a:r>
              <a:rPr lang="vi-VN" sz="2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vi-VN" sz="2400" b="1" dirty="0" err="1" smtClean="0">
                <a:solidFill>
                  <a:schemeClr val="accent5">
                    <a:lumMod val="75000"/>
                  </a:schemeClr>
                </a:solidFill>
              </a:rPr>
              <a:t>hiệu</a:t>
            </a:r>
            <a:r>
              <a:rPr lang="vi-VN" sz="2400" b="1" dirty="0" smtClean="0">
                <a:solidFill>
                  <a:schemeClr val="accent5">
                    <a:lumMod val="75000"/>
                  </a:schemeClr>
                </a:solidFill>
              </a:rPr>
              <a:t> :  </a:t>
            </a:r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</a:rPr>
              <a:t>ρ  (</a:t>
            </a:r>
            <a:r>
              <a:rPr lang="vi-VN" sz="2400" b="1" dirty="0" smtClean="0">
                <a:solidFill>
                  <a:schemeClr val="accent5">
                    <a:lumMod val="75000"/>
                  </a:schemeClr>
                </a:solidFill>
              </a:rPr>
              <a:t>rô) </a:t>
            </a:r>
            <a:endParaRPr lang="vi-VN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1558911" y="2682658"/>
            <a:ext cx="3631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6600"/>
                </a:solidFill>
              </a:rPr>
              <a:t>- </a:t>
            </a:r>
            <a:r>
              <a:rPr lang="vi-VN" sz="2400" b="1" dirty="0" smtClean="0">
                <a:solidFill>
                  <a:srgbClr val="006600"/>
                </a:solidFill>
              </a:rPr>
              <a:t>Đơn </a:t>
            </a:r>
            <a:r>
              <a:rPr lang="vi-VN" sz="2400" b="1" dirty="0" err="1" smtClean="0">
                <a:solidFill>
                  <a:srgbClr val="006600"/>
                </a:solidFill>
              </a:rPr>
              <a:t>vị</a:t>
            </a:r>
            <a:r>
              <a:rPr lang="vi-VN" sz="2400" b="1" dirty="0" smtClean="0">
                <a:solidFill>
                  <a:srgbClr val="006600"/>
                </a:solidFill>
              </a:rPr>
              <a:t> :  </a:t>
            </a:r>
            <a:r>
              <a:rPr lang="el-GR" sz="2400" b="1" dirty="0" smtClean="0">
                <a:solidFill>
                  <a:srgbClr val="006600"/>
                </a:solidFill>
              </a:rPr>
              <a:t>Ω</a:t>
            </a:r>
            <a:r>
              <a:rPr lang="vi-VN" sz="2400" b="1" dirty="0" smtClean="0">
                <a:solidFill>
                  <a:srgbClr val="006600"/>
                </a:solidFill>
              </a:rPr>
              <a:t>m  (ôm </a:t>
            </a:r>
            <a:r>
              <a:rPr lang="vi-VN" sz="2400" b="1" dirty="0" err="1" smtClean="0">
                <a:solidFill>
                  <a:srgbClr val="006600"/>
                </a:solidFill>
              </a:rPr>
              <a:t>mét</a:t>
            </a:r>
            <a:r>
              <a:rPr lang="vi-VN" sz="2400" b="1" dirty="0" smtClean="0">
                <a:solidFill>
                  <a:srgbClr val="006600"/>
                </a:solidFill>
              </a:rPr>
              <a:t>)</a:t>
            </a:r>
            <a:endParaRPr lang="vi-VN" sz="2400" b="1" dirty="0">
              <a:solidFill>
                <a:srgbClr val="006600"/>
              </a:solidFill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558911" y="3081519"/>
            <a:ext cx="8077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sym typeface="Wingdings 2" pitchFamily="18" charset="2"/>
              </a:rPr>
              <a:t>-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</a:rPr>
              <a:t>Bảng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điện trở suất của một số chất (ở 20</a:t>
            </a:r>
            <a:r>
              <a:rPr lang="en-US" sz="2400" b="1" baseline="30000" dirty="0">
                <a:solidFill>
                  <a:schemeClr val="accent6">
                    <a:lumMod val="50000"/>
                  </a:schemeClr>
                </a:solidFill>
              </a:rPr>
              <a:t>0C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): </a:t>
            </a:r>
          </a:p>
        </p:txBody>
      </p:sp>
      <p:graphicFrame>
        <p:nvGraphicFramePr>
          <p:cNvPr id="19" name="Group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183484"/>
              </p:ext>
            </p:extLst>
          </p:nvPr>
        </p:nvGraphicFramePr>
        <p:xfrm>
          <a:off x="1858511" y="3556930"/>
          <a:ext cx="7366378" cy="3023231"/>
        </p:xfrm>
        <a:graphic>
          <a:graphicData uri="http://schemas.openxmlformats.org/drawingml/2006/table">
            <a:tbl>
              <a:tblPr/>
              <a:tblGrid>
                <a:gridCol w="1860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5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36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5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06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Kim loại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Hợp 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4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Bạc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1,6.10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Nikêlin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0,40.10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3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Đồng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1,7.10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Manganin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0,43.10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6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Nhôm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2,8.10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Constantan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0,50.10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4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Vônfram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5,5.10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Nicrom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1,10.10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6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Sắt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12,0.10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66809"/>
              </p:ext>
            </p:extLst>
          </p:nvPr>
        </p:nvGraphicFramePr>
        <p:xfrm>
          <a:off x="3965176" y="3679636"/>
          <a:ext cx="317261" cy="343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3" imgW="152268" imgH="164957" progId="Equation.3">
                  <p:embed/>
                </p:oleObj>
              </mc:Choice>
              <mc:Fallback>
                <p:oleObj name="Equation" r:id="rId3" imgW="152268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5176" y="3679636"/>
                        <a:ext cx="317261" cy="3435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197488"/>
              </p:ext>
            </p:extLst>
          </p:nvPr>
        </p:nvGraphicFramePr>
        <p:xfrm>
          <a:off x="7664051" y="3616136"/>
          <a:ext cx="317261" cy="343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3" name="Equation" r:id="rId5" imgW="152268" imgH="164957" progId="Equation.3">
                  <p:embed/>
                </p:oleObj>
              </mc:Choice>
              <mc:Fallback>
                <p:oleObj name="Equation" r:id="rId5" imgW="152268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4051" y="3616136"/>
                        <a:ext cx="317261" cy="3435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286033"/>
              </p:ext>
            </p:extLst>
          </p:nvPr>
        </p:nvGraphicFramePr>
        <p:xfrm>
          <a:off x="4374055" y="3698284"/>
          <a:ext cx="658377" cy="350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6" imgW="380835" imgH="203112" progId="Equation.3">
                  <p:embed/>
                </p:oleObj>
              </mc:Choice>
              <mc:Fallback>
                <p:oleObj name="Equation" r:id="rId6" imgW="380835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4055" y="3698284"/>
                        <a:ext cx="658377" cy="3506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175899"/>
              </p:ext>
            </p:extLst>
          </p:nvPr>
        </p:nvGraphicFramePr>
        <p:xfrm>
          <a:off x="8184055" y="3617321"/>
          <a:ext cx="658377" cy="350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Equation" r:id="rId8" imgW="380835" imgH="203112" progId="Equation.3">
                  <p:embed/>
                </p:oleObj>
              </mc:Choice>
              <mc:Fallback>
                <p:oleObj name="Equation" r:id="rId8" imgW="380835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4055" y="3617321"/>
                        <a:ext cx="658377" cy="3506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6075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ình chữ nhật 5"/>
          <p:cNvSpPr/>
          <p:nvPr/>
        </p:nvSpPr>
        <p:spPr>
          <a:xfrm>
            <a:off x="1332930" y="486440"/>
            <a:ext cx="8916539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vi-VN" sz="2400" b="1" u="sng" dirty="0">
                <a:solidFill>
                  <a:srgbClr val="FF0000"/>
                </a:solidFill>
              </a:rPr>
              <a:t>C2</a:t>
            </a:r>
            <a:r>
              <a:rPr lang="vi-VN" sz="2400" b="1" dirty="0">
                <a:solidFill>
                  <a:srgbClr val="FF0000"/>
                </a:solidFill>
              </a:rPr>
              <a:t>:</a:t>
            </a:r>
            <a:r>
              <a:rPr lang="vi-VN" sz="2400" b="1" dirty="0">
                <a:solidFill>
                  <a:srgbClr val="006600"/>
                </a:solidFill>
              </a:rPr>
              <a:t> </a:t>
            </a:r>
            <a:r>
              <a:rPr lang="vi-VN" sz="2400" b="1" dirty="0" err="1"/>
              <a:t>Dựa</a:t>
            </a:r>
            <a:r>
              <a:rPr lang="vi-VN" sz="2400" b="1" dirty="0"/>
              <a:t> vào </a:t>
            </a:r>
            <a:r>
              <a:rPr lang="vi-VN" sz="2400" b="1" dirty="0" err="1"/>
              <a:t>bảng</a:t>
            </a:r>
            <a:r>
              <a:rPr lang="vi-VN" sz="2400" b="1" dirty="0"/>
              <a:t> 1 hãy tính điện trở của đoạn dây </a:t>
            </a:r>
            <a:r>
              <a:rPr lang="vi-VN" sz="2400" b="1" dirty="0" err="1" smtClean="0"/>
              <a:t>dẫn</a:t>
            </a:r>
            <a:r>
              <a:rPr lang="en-US" sz="2400" b="1" dirty="0" smtClean="0"/>
              <a:t> </a:t>
            </a:r>
            <a:r>
              <a:rPr lang="vi-VN" sz="2400" b="1" dirty="0" err="1" smtClean="0"/>
              <a:t>Constantan</a:t>
            </a:r>
            <a:r>
              <a:rPr lang="vi-VN" sz="2400" b="1" dirty="0" smtClean="0"/>
              <a:t> </a:t>
            </a:r>
            <a:r>
              <a:rPr lang="vi-VN" sz="2400" b="1" dirty="0"/>
              <a:t>dài l = 1m và có tiết </a:t>
            </a:r>
            <a:r>
              <a:rPr lang="vi-VN" sz="2400" b="1" dirty="0" err="1"/>
              <a:t>diện</a:t>
            </a:r>
            <a:r>
              <a:rPr lang="vi-VN" sz="2400" b="1" dirty="0"/>
              <a:t> S = 1mm</a:t>
            </a:r>
            <a:r>
              <a:rPr lang="vi-VN" sz="2400" b="1" baseline="30000" dirty="0"/>
              <a:t>2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3822039" y="1317437"/>
            <a:ext cx="13090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err="1">
                <a:solidFill>
                  <a:srgbClr val="FF0000"/>
                </a:solidFill>
              </a:rPr>
              <a:t>Trả</a:t>
            </a:r>
            <a:r>
              <a:rPr lang="vi-VN" sz="2400" b="1" u="sng" dirty="0">
                <a:solidFill>
                  <a:srgbClr val="FF0000"/>
                </a:solidFill>
              </a:rPr>
              <a:t> </a:t>
            </a:r>
            <a:r>
              <a:rPr lang="vi-VN" sz="2400" b="1" u="sng" dirty="0" err="1">
                <a:solidFill>
                  <a:srgbClr val="FF0000"/>
                </a:solidFill>
              </a:rPr>
              <a:t>lời</a:t>
            </a:r>
            <a:r>
              <a:rPr lang="vi-VN" sz="2400" b="1" dirty="0">
                <a:solidFill>
                  <a:srgbClr val="FF0000"/>
                </a:solidFill>
              </a:rPr>
              <a:t>: </a:t>
            </a:r>
            <a:endParaRPr lang="vi-VN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Hình chữ nhật 8"/>
              <p:cNvSpPr/>
              <p:nvPr/>
            </p:nvSpPr>
            <p:spPr>
              <a:xfrm>
                <a:off x="1326898" y="1922505"/>
                <a:ext cx="10232755" cy="20152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vi-VN" sz="2400" b="1" dirty="0" smtClean="0">
                    <a:solidFill>
                      <a:srgbClr val="006600"/>
                    </a:solidFill>
                  </a:rPr>
                  <a:t>Theo </a:t>
                </a:r>
                <a:r>
                  <a:rPr lang="vi-VN" sz="2400" b="1" dirty="0" err="1" smtClean="0">
                    <a:solidFill>
                      <a:srgbClr val="006600"/>
                    </a:solidFill>
                  </a:rPr>
                  <a:t>bảng</a:t>
                </a:r>
                <a:r>
                  <a:rPr lang="en-US" sz="2400" b="1" dirty="0" smtClean="0">
                    <a:solidFill>
                      <a:srgbClr val="006600"/>
                    </a:solidFill>
                  </a:rPr>
                  <a:t> 1</a:t>
                </a:r>
                <a:r>
                  <a:rPr lang="vi-VN" sz="2400" b="1" dirty="0" smtClean="0">
                    <a:solidFill>
                      <a:srgbClr val="006600"/>
                    </a:solidFill>
                  </a:rPr>
                  <a:t> </a:t>
                </a:r>
                <a:r>
                  <a:rPr lang="vi-VN" sz="2400" b="1" dirty="0">
                    <a:solidFill>
                      <a:srgbClr val="006600"/>
                    </a:solidFill>
                  </a:rPr>
                  <a:t>ta </a:t>
                </a:r>
                <a:r>
                  <a:rPr lang="vi-VN" sz="2400" b="1" dirty="0" err="1" smtClean="0">
                    <a:solidFill>
                      <a:srgbClr val="006600"/>
                    </a:solidFill>
                  </a:rPr>
                  <a:t>có</a:t>
                </a:r>
                <a:r>
                  <a:rPr lang="en-US" sz="2400" b="1" dirty="0" smtClean="0">
                    <a:solidFill>
                      <a:srgbClr val="006600"/>
                    </a:solidFill>
                  </a:rPr>
                  <a:t>:</a:t>
                </a:r>
                <a:r>
                  <a:rPr lang="vi-VN" sz="2400" b="1" dirty="0" smtClean="0">
                    <a:solidFill>
                      <a:srgbClr val="006600"/>
                    </a:solidFill>
                  </a:rPr>
                  <a:t> </a:t>
                </a:r>
                <a:endParaRPr lang="en-US" sz="2400" b="1" dirty="0">
                  <a:solidFill>
                    <a:srgbClr val="006600"/>
                  </a:solidFill>
                </a:endParaRPr>
              </a:p>
              <a:p>
                <a:r>
                  <a:rPr lang="en-US" sz="2400" b="1" dirty="0" err="1" smtClean="0">
                    <a:solidFill>
                      <a:srgbClr val="006600"/>
                    </a:solidFill>
                  </a:rPr>
                  <a:t>Dây</a:t>
                </a:r>
                <a:r>
                  <a:rPr lang="en-US" sz="2400" b="1" dirty="0" smtClean="0">
                    <a:solidFill>
                      <a:srgbClr val="006600"/>
                    </a:solidFill>
                  </a:rPr>
                  <a:t> c</a:t>
                </a:r>
                <a:r>
                  <a:rPr lang="vi-VN" sz="2400" b="1" dirty="0" err="1" smtClean="0">
                    <a:solidFill>
                      <a:srgbClr val="006600"/>
                    </a:solidFill>
                  </a:rPr>
                  <a:t>onstantan</a:t>
                </a:r>
                <a:r>
                  <a:rPr lang="vi-VN" sz="2400" b="1" dirty="0" smtClean="0">
                    <a:solidFill>
                      <a:srgbClr val="006600"/>
                    </a:solidFill>
                  </a:rPr>
                  <a:t> </a:t>
                </a:r>
                <a:r>
                  <a:rPr lang="vi-VN" sz="2400" b="1" dirty="0" err="1" smtClean="0">
                    <a:solidFill>
                      <a:srgbClr val="006600"/>
                    </a:solidFill>
                  </a:rPr>
                  <a:t>dài</a:t>
                </a:r>
                <a:r>
                  <a:rPr lang="vi-VN" sz="2400" b="1" dirty="0" smtClean="0">
                    <a:solidFill>
                      <a:srgbClr val="006600"/>
                    </a:solidFill>
                  </a:rPr>
                  <a:t> 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1m</a:t>
                </a:r>
                <a:r>
                  <a:rPr lang="vi-VN" sz="2400" b="1" dirty="0" smtClean="0">
                    <a:solidFill>
                      <a:srgbClr val="006600"/>
                    </a:solidFill>
                  </a:rPr>
                  <a:t> </a:t>
                </a:r>
                <a:r>
                  <a:rPr lang="vi-VN" sz="2400" b="1" dirty="0">
                    <a:solidFill>
                      <a:srgbClr val="006600"/>
                    </a:solidFill>
                  </a:rPr>
                  <a:t>và tiết </a:t>
                </a:r>
                <a:r>
                  <a:rPr lang="vi-VN" sz="2400" b="1" dirty="0" err="1">
                    <a:solidFill>
                      <a:srgbClr val="006600"/>
                    </a:solidFill>
                  </a:rPr>
                  <a:t>diện</a:t>
                </a:r>
                <a:r>
                  <a:rPr lang="vi-VN" sz="2400" b="1" dirty="0">
                    <a:solidFill>
                      <a:srgbClr val="006600"/>
                    </a:solidFill>
                  </a:rPr>
                  <a:t> 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1m</a:t>
                </a:r>
                <a:r>
                  <a:rPr lang="vi-VN" sz="2400" b="1" baseline="30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vi-VN" sz="2400" b="1" dirty="0" smtClean="0">
                    <a:solidFill>
                      <a:srgbClr val="FF0000"/>
                    </a:solidFill>
                  </a:rPr>
                  <a:t>mm</a:t>
                </a:r>
                <a:r>
                  <a:rPr lang="vi-VN" sz="2400" b="1" baseline="30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en-US" sz="2400" b="1" dirty="0" smtClean="0">
                    <a:solidFill>
                      <a:srgbClr val="006600"/>
                    </a:solidFill>
                  </a:rPr>
                  <a:t> có </a:t>
                </a:r>
                <a:r>
                  <a:rPr lang="en-US" sz="2400" b="1" dirty="0" err="1" smtClean="0">
                    <a:solidFill>
                      <a:srgbClr val="006600"/>
                    </a:solidFill>
                  </a:rPr>
                  <a:t>điện</a:t>
                </a:r>
                <a:r>
                  <a:rPr lang="en-US" sz="2400" b="1" dirty="0" smtClean="0">
                    <a:solidFill>
                      <a:srgbClr val="0066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006600"/>
                    </a:solidFill>
                  </a:rPr>
                  <a:t>trở</a:t>
                </a:r>
                <a:r>
                  <a:rPr lang="en-US" sz="2400" b="1" dirty="0" smtClean="0">
                    <a:solidFill>
                      <a:srgbClr val="006600"/>
                    </a:solidFill>
                  </a:rPr>
                  <a:t> 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0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,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50.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el-GR" sz="2400" b="1" dirty="0" smtClean="0">
                    <a:solidFill>
                      <a:srgbClr val="FF0000"/>
                    </a:solidFill>
                  </a:rPr>
                  <a:t>Ω 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 </a:t>
                </a:r>
                <a:endParaRPr lang="en-US" sz="2400" b="1" dirty="0" smtClean="0">
                  <a:solidFill>
                    <a:srgbClr val="FF0000"/>
                  </a:solidFill>
                </a:endParaRPr>
              </a:p>
              <a:p>
                <a:r>
                  <a:rPr lang="vi-VN" sz="2400" b="1" dirty="0" smtClean="0">
                    <a:solidFill>
                      <a:srgbClr val="00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en-US" sz="2400" b="1" dirty="0" smtClean="0">
                    <a:solidFill>
                      <a:srgbClr val="00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dirty="0" smtClean="0">
                    <a:solidFill>
                      <a:srgbClr val="006600"/>
                    </a:solidFill>
                  </a:rPr>
                  <a:t>dây </a:t>
                </a:r>
                <a:r>
                  <a:rPr lang="vi-VN" sz="2400" b="1" dirty="0" err="1">
                    <a:solidFill>
                      <a:srgbClr val="006600"/>
                    </a:solidFill>
                  </a:rPr>
                  <a:t>constantan</a:t>
                </a:r>
                <a:r>
                  <a:rPr lang="vi-VN" sz="2400" b="1" dirty="0">
                    <a:solidFill>
                      <a:srgbClr val="006600"/>
                    </a:solidFill>
                  </a:rPr>
                  <a:t> </a:t>
                </a:r>
                <a:r>
                  <a:rPr lang="vi-VN" sz="2400" b="1" dirty="0" err="1" smtClean="0">
                    <a:solidFill>
                      <a:srgbClr val="006600"/>
                    </a:solidFill>
                  </a:rPr>
                  <a:t>dài</a:t>
                </a:r>
                <a:r>
                  <a:rPr lang="vi-VN" sz="2400" b="1" dirty="0" smtClean="0">
                    <a:solidFill>
                      <a:srgbClr val="006600"/>
                    </a:solidFill>
                  </a:rPr>
                  <a:t> </a:t>
                </a:r>
                <a:r>
                  <a:rPr lang="vi-VN" sz="2400" b="1" dirty="0">
                    <a:solidFill>
                      <a:srgbClr val="FF0000"/>
                    </a:solidFill>
                  </a:rPr>
                  <a:t>1m</a:t>
                </a:r>
                <a:r>
                  <a:rPr lang="vi-VN" sz="2400" b="1" dirty="0">
                    <a:solidFill>
                      <a:srgbClr val="006600"/>
                    </a:solidFill>
                  </a:rPr>
                  <a:t> và tiết </a:t>
                </a:r>
                <a:r>
                  <a:rPr lang="vi-VN" sz="2400" b="1" dirty="0" err="1">
                    <a:solidFill>
                      <a:srgbClr val="006600"/>
                    </a:solidFill>
                  </a:rPr>
                  <a:t>diện</a:t>
                </a:r>
                <a:r>
                  <a:rPr lang="vi-VN" sz="2400" b="1" dirty="0">
                    <a:solidFill>
                      <a:srgbClr val="006600"/>
                    </a:solidFill>
                  </a:rPr>
                  <a:t> </a:t>
                </a:r>
                <a:r>
                  <a:rPr lang="vi-VN" sz="2400" b="1" dirty="0">
                    <a:solidFill>
                      <a:srgbClr val="FF0000"/>
                    </a:solidFill>
                  </a:rPr>
                  <a:t>1mm</a:t>
                </a:r>
                <a:r>
                  <a:rPr lang="vi-VN" sz="2400" b="1" baseline="30000" dirty="0">
                    <a:solidFill>
                      <a:srgbClr val="FF0000"/>
                    </a:solidFill>
                  </a:rPr>
                  <a:t>2</a:t>
                </a:r>
                <a:r>
                  <a:rPr lang="vi-VN" sz="24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>
                    <a:solidFill>
                      <a:srgbClr val="006600"/>
                    </a:solidFill>
                  </a:rPr>
                  <a:t>có</a:t>
                </a:r>
                <a:r>
                  <a:rPr lang="en-US" sz="2400" b="1" dirty="0" smtClean="0">
                    <a:solidFill>
                      <a:srgbClr val="0066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006600"/>
                    </a:solidFill>
                  </a:rPr>
                  <a:t>điện</a:t>
                </a:r>
                <a:r>
                  <a:rPr lang="en-US" sz="2400" b="1" dirty="0" smtClean="0">
                    <a:solidFill>
                      <a:srgbClr val="0066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006600"/>
                    </a:solidFill>
                  </a:rPr>
                  <a:t>trở</a:t>
                </a:r>
                <a:r>
                  <a:rPr lang="en-US" sz="2400" b="1" dirty="0" smtClean="0">
                    <a:solidFill>
                      <a:srgbClr val="0066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66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006600"/>
                    </a:solidFill>
                  </a:rPr>
                  <a:t>là</a:t>
                </a:r>
                <a:r>
                  <a:rPr lang="en-US" sz="2400" b="1" dirty="0" smtClean="0">
                    <a:solidFill>
                      <a:srgbClr val="006600"/>
                    </a:solidFill>
                  </a:rPr>
                  <a:t>: </a:t>
                </a:r>
              </a:p>
              <a:p>
                <a:r>
                  <a:rPr lang="en-US" sz="3200" b="1" dirty="0">
                    <a:solidFill>
                      <a:srgbClr val="006600"/>
                    </a:solidFill>
                  </a:rPr>
                  <a:t> </a:t>
                </a:r>
                <a:r>
                  <a:rPr lang="en-US" sz="3200" b="1" dirty="0" smtClean="0">
                    <a:solidFill>
                      <a:srgbClr val="006600"/>
                    </a:solidFill>
                  </a:rPr>
                  <a:t>                  </a:t>
                </a:r>
                <a:r>
                  <a:rPr lang="en-US" sz="3200" b="1" dirty="0" smtClean="0">
                    <a:solidFill>
                      <a:srgbClr val="006600"/>
                    </a:solidFill>
                    <a:sym typeface="Wingdings" panose="05000000000000000000" pitchFamily="2" charset="2"/>
                  </a:rPr>
                  <a:t></a:t>
                </a:r>
                <a:r>
                  <a:rPr lang="en-US" sz="3200" b="1" dirty="0" smtClean="0">
                    <a:solidFill>
                      <a:srgbClr val="0066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vi-VN" sz="2800" b="1" dirty="0" smtClean="0">
                            <a:solidFill>
                              <a:srgbClr val="0070C0"/>
                            </a:solidFill>
                          </a:rPr>
                          <m:t>0.50.10</m:t>
                        </m:r>
                        <m:r>
                          <m:rPr>
                            <m:nor/>
                          </m:rPr>
                          <a:rPr lang="vi-VN" sz="2800" b="1" baseline="30000" dirty="0" smtClean="0">
                            <a:solidFill>
                              <a:srgbClr val="0070C0"/>
                            </a:solidFill>
                          </a:rPr>
                          <m:t>−6</m:t>
                        </m:r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vi-VN" sz="32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32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32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32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</m:oMath>
                </a14:m>
                <a:endParaRPr lang="el-GR" sz="32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9" name="Hình chữ nhật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898" y="1922505"/>
                <a:ext cx="10232755" cy="2015295"/>
              </a:xfrm>
              <a:prstGeom prst="rect">
                <a:avLst/>
              </a:prstGeom>
              <a:blipFill>
                <a:blip r:embed="rId2"/>
                <a:stretch>
                  <a:fillRect l="-954" t="-2719" r="-119" b="-30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Hình chữ nhật 6"/>
              <p:cNvSpPr/>
              <p:nvPr/>
            </p:nvSpPr>
            <p:spPr>
              <a:xfrm>
                <a:off x="6362099" y="3185713"/>
                <a:ext cx="229787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vi-VN" sz="28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800" b="1" dirty="0" smtClean="0">
                    <a:solidFill>
                      <a:srgbClr val="0070C0"/>
                    </a:solidFill>
                  </a:rPr>
                  <a:t>= 0.5 </a:t>
                </a:r>
                <a:r>
                  <a:rPr lang="el-GR" sz="2800" b="1" dirty="0" smtClean="0">
                    <a:solidFill>
                      <a:srgbClr val="0070C0"/>
                    </a:solidFill>
                  </a:rPr>
                  <a:t>Ω</a:t>
                </a:r>
                <a:endParaRPr lang="el-G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Hình chữ nhậ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2099" y="3185713"/>
                <a:ext cx="2297873" cy="523220"/>
              </a:xfrm>
              <a:prstGeom prst="rect">
                <a:avLst/>
              </a:prstGeom>
              <a:blipFill>
                <a:blip r:embed="rId3"/>
                <a:stretch>
                  <a:fillRect l="-5040" t="-15294" r="-4775" b="-341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Hình chữ nhật 16"/>
              <p:cNvSpPr/>
              <p:nvPr/>
            </p:nvSpPr>
            <p:spPr>
              <a:xfrm>
                <a:off x="1770161" y="3064301"/>
                <a:ext cx="1168140" cy="766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Hình chữ nhậ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161" y="3064301"/>
                <a:ext cx="1168140" cy="766044"/>
              </a:xfrm>
              <a:prstGeom prst="rect">
                <a:avLst/>
              </a:prstGeom>
              <a:blipFill>
                <a:blip r:embed="rId4"/>
                <a:stretch>
                  <a:fillRect b="-24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881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ình chữ nhật 6"/>
          <p:cNvSpPr/>
          <p:nvPr/>
        </p:nvSpPr>
        <p:spPr>
          <a:xfrm>
            <a:off x="1436081" y="268337"/>
            <a:ext cx="9577662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vi-VN" sz="2400" b="1" u="sng" dirty="0">
                <a:solidFill>
                  <a:srgbClr val="FF0000"/>
                </a:solidFill>
              </a:rPr>
              <a:t>C3</a:t>
            </a:r>
            <a:r>
              <a:rPr lang="vi-VN" sz="2400" b="1" dirty="0">
                <a:solidFill>
                  <a:srgbClr val="FF0000"/>
                </a:solidFill>
              </a:rPr>
              <a:t>:</a:t>
            </a:r>
            <a:r>
              <a:rPr lang="vi-VN" sz="2400" b="1" dirty="0">
                <a:solidFill>
                  <a:srgbClr val="006600"/>
                </a:solidFill>
              </a:rPr>
              <a:t> </a:t>
            </a:r>
            <a:r>
              <a:rPr lang="vi-VN" sz="2400" b="1" dirty="0"/>
              <a:t>Để xây </a:t>
            </a:r>
            <a:r>
              <a:rPr lang="vi-VN" sz="2400" b="1" dirty="0" err="1"/>
              <a:t>dựng</a:t>
            </a:r>
            <a:r>
              <a:rPr lang="vi-VN" sz="2400" b="1" dirty="0"/>
              <a:t> công thức điện trở R của một đoạn dây dẫn có chiều dài l, có tiết </a:t>
            </a:r>
            <a:r>
              <a:rPr lang="vi-VN" sz="2400" b="1" dirty="0" err="1"/>
              <a:t>diện</a:t>
            </a:r>
            <a:r>
              <a:rPr lang="vi-VN" sz="2400" b="1" dirty="0"/>
              <a:t> S và làm bằng vật </a:t>
            </a:r>
            <a:r>
              <a:rPr lang="vi-VN" sz="2400" b="1" dirty="0" err="1"/>
              <a:t>liệu</a:t>
            </a:r>
            <a:r>
              <a:rPr lang="vi-VN" sz="2400" b="1" dirty="0"/>
              <a:t> có điện trở suất là </a:t>
            </a:r>
            <a:r>
              <a:rPr lang="el-GR" sz="2400" b="1" dirty="0">
                <a:solidFill>
                  <a:srgbClr val="FF0000"/>
                </a:solidFill>
              </a:rPr>
              <a:t>ρ (</a:t>
            </a:r>
            <a:r>
              <a:rPr lang="vi-VN" sz="2400" b="1" dirty="0">
                <a:solidFill>
                  <a:srgbClr val="FF0000"/>
                </a:solidFill>
              </a:rPr>
              <a:t>rô) </a:t>
            </a:r>
            <a:r>
              <a:rPr lang="vi-VN" sz="2400" b="1" dirty="0"/>
              <a:t>, hãy tính các bước như </a:t>
            </a:r>
            <a:r>
              <a:rPr lang="vi-VN" sz="2400" b="1" dirty="0" err="1"/>
              <a:t>bảng</a:t>
            </a:r>
            <a:r>
              <a:rPr lang="vi-VN" sz="2400" b="1" dirty="0"/>
              <a:t> 2.</a:t>
            </a:r>
          </a:p>
        </p:txBody>
      </p:sp>
      <p:graphicFrame>
        <p:nvGraphicFramePr>
          <p:cNvPr id="8" name="Group 1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769757"/>
              </p:ext>
            </p:extLst>
          </p:nvPr>
        </p:nvGraphicFramePr>
        <p:xfrm>
          <a:off x="2024532" y="2019508"/>
          <a:ext cx="8136904" cy="3268677"/>
        </p:xfrm>
        <a:graphic>
          <a:graphicData uri="http://schemas.openxmlformats.org/drawingml/2006/table">
            <a:tbl>
              <a:tblPr/>
              <a:tblGrid>
                <a:gridCol w="1695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3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0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Các bước tính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 dẫn (được làm từ vật </a:t>
                      </a:r>
                      <a:r>
                        <a:rPr kumimoji="0" lang="vi-VN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liệu</a:t>
                      </a:r>
                      <a:r>
                        <a:rPr kumimoji="0" lang="vi-VN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có điện trở suất)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Điện trở của </a:t>
                      </a:r>
                      <a:r>
                        <a:rPr kumimoji="0" lang="en-U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dẫn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8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Chiều dài 1 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Tiết </a:t>
                      </a:r>
                      <a:r>
                        <a:rPr kumimoji="0" lang="en-U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diện</a:t>
                      </a: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1m</a:t>
                      </a:r>
                      <a:r>
                        <a:rPr kumimoji="0" lang="en-US" sz="1800" b="1" i="0" u="none" strike="noStrike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en-US" sz="18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kumimoji="0" lang="en-US" sz="1800" b="1" i="0" u="none" strike="noStrike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l-GR" sz="2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2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Chiều dài </a:t>
                      </a:r>
                      <a:r>
                        <a:rPr kumimoji="0" lang="en-US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Tiết </a:t>
                      </a:r>
                      <a:r>
                        <a:rPr kumimoji="0" lang="en-U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diện</a:t>
                      </a: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1m</a:t>
                      </a:r>
                      <a:r>
                        <a:rPr kumimoji="0" lang="en-US" sz="1800" b="1" i="0" u="none" strike="noStrike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en-US" sz="18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kumimoji="0" lang="en-US" sz="1800" b="1" i="0" u="none" strike="noStrike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en-US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endParaRPr kumimoji="0" lang="en-US" sz="2400" b="0" i="1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78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Chiều dài </a:t>
                      </a:r>
                      <a:r>
                        <a:rPr kumimoji="0" lang="en-US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 (</a:t>
                      </a: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Tiết </a:t>
                      </a:r>
                      <a:r>
                        <a:rPr kumimoji="0" lang="en-U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diện</a:t>
                      </a: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 (m</a:t>
                      </a:r>
                      <a:r>
                        <a:rPr kumimoji="0" lang="en-US" sz="1800" b="1" i="0" u="none" strike="noStrike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2)</a:t>
                      </a:r>
                      <a:endParaRPr kumimoji="0" lang="en-US" sz="18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kumimoji="0" lang="en-US" sz="1800" b="1" i="0" u="none" strike="noStrike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sz="2400" b="0" i="1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Hình chữ nhật 10"/>
          <p:cNvSpPr/>
          <p:nvPr/>
        </p:nvSpPr>
        <p:spPr>
          <a:xfrm>
            <a:off x="8688288" y="2868786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rgbClr val="0070C0"/>
                </a:solidFill>
              </a:rPr>
              <a:t>ρ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12" name="Hình chữ nhật 11"/>
          <p:cNvSpPr/>
          <p:nvPr/>
        </p:nvSpPr>
        <p:spPr>
          <a:xfrm>
            <a:off x="8688289" y="3639102"/>
            <a:ext cx="5597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accent2">
                    <a:lumMod val="75000"/>
                  </a:schemeClr>
                </a:solidFill>
              </a:rPr>
              <a:t>ρ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en-US" sz="2800" b="1" i="1" dirty="0">
                <a:solidFill>
                  <a:schemeClr val="accent2">
                    <a:lumMod val="75000"/>
                  </a:schemeClr>
                </a:solidFill>
                <a:latin typeface=".VnLinus" panose="020B7200000000000000" pitchFamily="34" charset="0"/>
              </a:rPr>
              <a:t>l</a:t>
            </a:r>
            <a:endParaRPr lang="el-GR" sz="28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ình chữ nhật 12"/>
              <p:cNvSpPr/>
              <p:nvPr/>
            </p:nvSpPr>
            <p:spPr>
              <a:xfrm>
                <a:off x="8688288" y="4530516"/>
                <a:ext cx="641522" cy="7367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l-GR" sz="2800" b="1" dirty="0" smtClean="0">
                    <a:solidFill>
                      <a:srgbClr val="FF0000"/>
                    </a:solidFill>
                  </a:rPr>
                  <a:t>ρ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1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  <m:r>
                          <m:rPr>
                            <m:nor/>
                          </m:rPr>
                          <a:rPr lang="el-GR" sz="2800" b="1" i="1" dirty="0" smtClean="0">
                            <a:solidFill>
                              <a:srgbClr val="FF0000"/>
                            </a:solidFill>
                            <a:latin typeface="Times New Roman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28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Hình chữ nhật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8288" y="4530516"/>
                <a:ext cx="641522" cy="736740"/>
              </a:xfrm>
              <a:prstGeom prst="rect">
                <a:avLst/>
              </a:prstGeom>
              <a:blipFill rotWithShape="0">
                <a:blip r:embed="rId2"/>
                <a:stretch>
                  <a:fillRect l="-19048" b="-1074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4266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1558911" y="1128640"/>
            <a:ext cx="91500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</a:rPr>
              <a:t>- </a:t>
            </a:r>
            <a:r>
              <a:rPr lang="vi-VN" sz="2400" b="1" dirty="0" err="1" smtClean="0">
                <a:solidFill>
                  <a:srgbClr val="000099"/>
                </a:solidFill>
              </a:rPr>
              <a:t>Điện</a:t>
            </a:r>
            <a:r>
              <a:rPr lang="vi-VN" sz="2400" b="1" dirty="0" smtClean="0">
                <a:solidFill>
                  <a:srgbClr val="000099"/>
                </a:solidFill>
              </a:rPr>
              <a:t> </a:t>
            </a:r>
            <a:r>
              <a:rPr lang="vi-VN" sz="2400" b="1" dirty="0">
                <a:solidFill>
                  <a:srgbClr val="000099"/>
                </a:solidFill>
              </a:rPr>
              <a:t>trở suất của một vật </a:t>
            </a:r>
            <a:r>
              <a:rPr lang="vi-VN" sz="2400" b="1" dirty="0" err="1">
                <a:solidFill>
                  <a:srgbClr val="000099"/>
                </a:solidFill>
              </a:rPr>
              <a:t>liệu</a:t>
            </a:r>
            <a:r>
              <a:rPr lang="vi-VN" sz="2400" b="1" dirty="0">
                <a:solidFill>
                  <a:srgbClr val="000099"/>
                </a:solidFill>
              </a:rPr>
              <a:t> có trị số </a:t>
            </a:r>
            <a:r>
              <a:rPr lang="vi-VN" sz="2400" b="1" dirty="0" err="1">
                <a:solidFill>
                  <a:srgbClr val="000099"/>
                </a:solidFill>
              </a:rPr>
              <a:t>bằng</a:t>
            </a:r>
            <a:r>
              <a:rPr lang="vi-VN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smtClean="0">
                <a:solidFill>
                  <a:srgbClr val="000099"/>
                </a:solidFill>
              </a:rPr>
              <a:t>……..…………</a:t>
            </a:r>
            <a:r>
              <a:rPr lang="vi-VN" sz="2400" b="1" dirty="0" err="1" smtClean="0">
                <a:solidFill>
                  <a:srgbClr val="000099"/>
                </a:solidFill>
              </a:rPr>
              <a:t>của</a:t>
            </a:r>
            <a:r>
              <a:rPr lang="vi-VN" sz="2400" b="1" dirty="0" smtClean="0">
                <a:solidFill>
                  <a:srgbClr val="000099"/>
                </a:solidFill>
              </a:rPr>
              <a:t> </a:t>
            </a:r>
            <a:r>
              <a:rPr lang="vi-VN" sz="2400" b="1" dirty="0">
                <a:solidFill>
                  <a:srgbClr val="000099"/>
                </a:solidFill>
              </a:rPr>
              <a:t>một đoạn dây dẫn hình </a:t>
            </a:r>
            <a:r>
              <a:rPr lang="vi-VN" sz="2400" b="1" dirty="0" err="1">
                <a:solidFill>
                  <a:srgbClr val="000099"/>
                </a:solidFill>
              </a:rPr>
              <a:t>trụ</a:t>
            </a:r>
            <a:r>
              <a:rPr lang="vi-VN" sz="2400" b="1" dirty="0">
                <a:solidFill>
                  <a:srgbClr val="000099"/>
                </a:solidFill>
              </a:rPr>
              <a:t> được làm bằng vật </a:t>
            </a:r>
            <a:r>
              <a:rPr lang="vi-VN" sz="2400" b="1" dirty="0" err="1">
                <a:solidFill>
                  <a:srgbClr val="000099"/>
                </a:solidFill>
              </a:rPr>
              <a:t>liệu</a:t>
            </a:r>
            <a:r>
              <a:rPr lang="vi-VN" sz="2400" b="1" dirty="0">
                <a:solidFill>
                  <a:srgbClr val="000099"/>
                </a:solidFill>
              </a:rPr>
              <a:t> đó có chiều </a:t>
            </a:r>
            <a:r>
              <a:rPr lang="vi-VN" sz="2400" b="1" dirty="0" err="1">
                <a:solidFill>
                  <a:srgbClr val="000099"/>
                </a:solidFill>
              </a:rPr>
              <a:t>dài</a:t>
            </a:r>
            <a:r>
              <a:rPr lang="vi-VN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smtClean="0">
                <a:solidFill>
                  <a:srgbClr val="000099"/>
                </a:solidFill>
              </a:rPr>
              <a:t>………….</a:t>
            </a:r>
            <a:r>
              <a:rPr lang="vi-VN" sz="2400" b="1" dirty="0" smtClean="0">
                <a:solidFill>
                  <a:srgbClr val="000099"/>
                </a:solidFill>
              </a:rPr>
              <a:t> </a:t>
            </a:r>
            <a:r>
              <a:rPr lang="vi-VN" sz="2400" b="1" dirty="0">
                <a:solidFill>
                  <a:srgbClr val="000099"/>
                </a:solidFill>
              </a:rPr>
              <a:t>và có tiết </a:t>
            </a:r>
            <a:r>
              <a:rPr lang="vi-VN" sz="2400" b="1" dirty="0" err="1">
                <a:solidFill>
                  <a:srgbClr val="000099"/>
                </a:solidFill>
              </a:rPr>
              <a:t>diện</a:t>
            </a:r>
            <a:r>
              <a:rPr lang="vi-VN" sz="2400" b="1" dirty="0">
                <a:solidFill>
                  <a:srgbClr val="000099"/>
                </a:solidFill>
              </a:rPr>
              <a:t> </a:t>
            </a:r>
            <a:r>
              <a:rPr lang="en-US" sz="2400" b="1" dirty="0" smtClean="0">
                <a:solidFill>
                  <a:srgbClr val="000099"/>
                </a:solidFill>
              </a:rPr>
              <a:t>…………</a:t>
            </a:r>
            <a:r>
              <a:rPr lang="vi-VN" sz="2400" b="1" dirty="0" smtClean="0">
                <a:solidFill>
                  <a:srgbClr val="000099"/>
                </a:solidFill>
              </a:rPr>
              <a:t> </a:t>
            </a:r>
            <a:endParaRPr lang="vi-VN" sz="2400" b="1" dirty="0">
              <a:solidFill>
                <a:srgbClr val="006600"/>
              </a:solidFill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8369443" y="1078341"/>
            <a:ext cx="14285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err="1" smtClean="0">
                <a:solidFill>
                  <a:srgbClr val="FF0000"/>
                </a:solidFill>
              </a:rPr>
              <a:t>điện</a:t>
            </a:r>
            <a:r>
              <a:rPr lang="vi-VN" sz="2400" b="1" dirty="0" smtClean="0">
                <a:solidFill>
                  <a:srgbClr val="FF0000"/>
                </a:solidFill>
              </a:rPr>
              <a:t> </a:t>
            </a:r>
            <a:r>
              <a:rPr lang="vi-VN" sz="2400" b="1" dirty="0" err="1" smtClean="0">
                <a:solidFill>
                  <a:srgbClr val="FF0000"/>
                </a:solidFill>
              </a:rPr>
              <a:t>trở</a:t>
            </a:r>
            <a:r>
              <a:rPr lang="vi-VN" sz="2400" b="1" dirty="0" smtClean="0">
                <a:solidFill>
                  <a:srgbClr val="FF0000"/>
                </a:solidFill>
              </a:rPr>
              <a:t> 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3175640" y="1817003"/>
            <a:ext cx="630301" cy="5586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1m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6428368" y="1817003"/>
            <a:ext cx="829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</a:rPr>
              <a:t>1m</a:t>
            </a:r>
            <a:r>
              <a:rPr lang="vi-VN" sz="2400" b="1" baseline="30000" dirty="0" smtClean="0">
                <a:solidFill>
                  <a:srgbClr val="FF0000"/>
                </a:solidFill>
              </a:rPr>
              <a:t>2</a:t>
            </a:r>
            <a:r>
              <a:rPr lang="vi-VN" sz="2400" b="1" dirty="0" smtClean="0">
                <a:solidFill>
                  <a:srgbClr val="FF0000"/>
                </a:solidFill>
              </a:rPr>
              <a:t> 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10" name="Hình chữ nhật 9"/>
          <p:cNvSpPr/>
          <p:nvPr/>
        </p:nvSpPr>
        <p:spPr>
          <a:xfrm>
            <a:off x="1309911" y="717493"/>
            <a:ext cx="2710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1. Điện trở suất : </a:t>
            </a:r>
          </a:p>
        </p:txBody>
      </p:sp>
      <p:sp>
        <p:nvSpPr>
          <p:cNvPr id="11" name="Hình chữ nhật 10"/>
          <p:cNvSpPr/>
          <p:nvPr/>
        </p:nvSpPr>
        <p:spPr>
          <a:xfrm>
            <a:off x="1314999" y="110136"/>
            <a:ext cx="9835222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66"/>
                </a:solidFill>
              </a:rPr>
              <a:t>II</a:t>
            </a:r>
            <a:r>
              <a:rPr lang="vi-VN" sz="2800" b="1" dirty="0" smtClean="0">
                <a:solidFill>
                  <a:srgbClr val="000066"/>
                </a:solidFill>
              </a:rPr>
              <a:t>.  </a:t>
            </a:r>
            <a:r>
              <a:rPr lang="en-US" sz="2800" b="1" dirty="0" smtClean="0">
                <a:solidFill>
                  <a:srgbClr val="000066"/>
                </a:solidFill>
              </a:rPr>
              <a:t>ĐIỆN TRỞ SUÂT -  CÔNG THỨC ĐIỆN TRỞ</a:t>
            </a:r>
            <a:endParaRPr lang="vi-VN" sz="2800" b="1" dirty="0">
              <a:solidFill>
                <a:srgbClr val="000066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1558911" y="2292316"/>
            <a:ext cx="26228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vi-VN" sz="2400" b="1" dirty="0" err="1" smtClean="0">
                <a:solidFill>
                  <a:schemeClr val="accent5">
                    <a:lumMod val="75000"/>
                  </a:schemeClr>
                </a:solidFill>
              </a:rPr>
              <a:t>Kí</a:t>
            </a:r>
            <a:r>
              <a:rPr lang="vi-VN" sz="2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vi-VN" sz="2400" b="1" dirty="0" err="1" smtClean="0">
                <a:solidFill>
                  <a:schemeClr val="accent5">
                    <a:lumMod val="75000"/>
                  </a:schemeClr>
                </a:solidFill>
              </a:rPr>
              <a:t>hiệu</a:t>
            </a:r>
            <a:r>
              <a:rPr lang="vi-VN" sz="2400" b="1" dirty="0" smtClean="0">
                <a:solidFill>
                  <a:schemeClr val="accent5">
                    <a:lumMod val="75000"/>
                  </a:schemeClr>
                </a:solidFill>
              </a:rPr>
              <a:t> :  </a:t>
            </a:r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</a:rPr>
              <a:t>ρ  (</a:t>
            </a:r>
            <a:r>
              <a:rPr lang="vi-VN" sz="2400" b="1" dirty="0" smtClean="0">
                <a:solidFill>
                  <a:schemeClr val="accent5">
                    <a:lumMod val="75000"/>
                  </a:schemeClr>
                </a:solidFill>
              </a:rPr>
              <a:t>rô) </a:t>
            </a:r>
            <a:endParaRPr lang="vi-VN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1558911" y="2682658"/>
            <a:ext cx="3631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6600"/>
                </a:solidFill>
              </a:rPr>
              <a:t>- </a:t>
            </a:r>
            <a:r>
              <a:rPr lang="vi-VN" sz="2400" b="1" dirty="0" smtClean="0">
                <a:solidFill>
                  <a:srgbClr val="006600"/>
                </a:solidFill>
              </a:rPr>
              <a:t>Đơn </a:t>
            </a:r>
            <a:r>
              <a:rPr lang="vi-VN" sz="2400" b="1" dirty="0" err="1" smtClean="0">
                <a:solidFill>
                  <a:srgbClr val="006600"/>
                </a:solidFill>
              </a:rPr>
              <a:t>vị</a:t>
            </a:r>
            <a:r>
              <a:rPr lang="vi-VN" sz="2400" b="1" dirty="0" smtClean="0">
                <a:solidFill>
                  <a:srgbClr val="006600"/>
                </a:solidFill>
              </a:rPr>
              <a:t> :  </a:t>
            </a:r>
            <a:r>
              <a:rPr lang="el-GR" sz="2400" b="1" dirty="0" smtClean="0">
                <a:solidFill>
                  <a:srgbClr val="006600"/>
                </a:solidFill>
              </a:rPr>
              <a:t>Ω</a:t>
            </a:r>
            <a:r>
              <a:rPr lang="vi-VN" sz="2400" b="1" dirty="0" smtClean="0">
                <a:solidFill>
                  <a:srgbClr val="006600"/>
                </a:solidFill>
              </a:rPr>
              <a:t>m  (ôm </a:t>
            </a:r>
            <a:r>
              <a:rPr lang="vi-VN" sz="2400" b="1" dirty="0" err="1" smtClean="0">
                <a:solidFill>
                  <a:srgbClr val="006600"/>
                </a:solidFill>
              </a:rPr>
              <a:t>mét</a:t>
            </a:r>
            <a:r>
              <a:rPr lang="vi-VN" sz="2400" b="1" dirty="0" smtClean="0">
                <a:solidFill>
                  <a:srgbClr val="006600"/>
                </a:solidFill>
              </a:rPr>
              <a:t>)</a:t>
            </a:r>
            <a:endParaRPr lang="vi-VN" sz="2400" b="1" dirty="0">
              <a:solidFill>
                <a:srgbClr val="006600"/>
              </a:solidFill>
            </a:endParaRPr>
          </a:p>
        </p:txBody>
      </p:sp>
      <p:sp>
        <p:nvSpPr>
          <p:cNvPr id="16" name="Hình chữ nhật 15"/>
          <p:cNvSpPr/>
          <p:nvPr/>
        </p:nvSpPr>
        <p:spPr>
          <a:xfrm>
            <a:off x="1309911" y="3107670"/>
            <a:ext cx="3512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2. Công thức điện trở: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26"/>
              <p:cNvSpPr/>
              <p:nvPr/>
            </p:nvSpPr>
            <p:spPr>
              <a:xfrm>
                <a:off x="1704624" y="3633767"/>
                <a:ext cx="1601721" cy="1076641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4000" b="1" dirty="0" smtClean="0">
                    <a:solidFill>
                      <a:srgbClr val="FF0000"/>
                    </a:solidFill>
                  </a:rPr>
                  <a:t>R = </a:t>
                </a:r>
                <a:r>
                  <a:rPr lang="el-GR" sz="4000" b="1" dirty="0" smtClean="0">
                    <a:solidFill>
                      <a:srgbClr val="FF0000"/>
                    </a:solidFill>
                  </a:rPr>
                  <a:t>ρ</a:t>
                </a:r>
                <a:r>
                  <a:rPr lang="en-US" sz="4000" b="1" dirty="0" smtClean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0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40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Hình chữ nhật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624" y="3633767"/>
                <a:ext cx="1601721" cy="1076641"/>
              </a:xfrm>
              <a:prstGeom prst="rect">
                <a:avLst/>
              </a:prstGeom>
              <a:blipFill rotWithShape="0">
                <a:blip r:embed="rId2"/>
                <a:stretch>
                  <a:fillRect l="-12313" b="-7104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Hình chữ nhật 28"/>
          <p:cNvSpPr/>
          <p:nvPr/>
        </p:nvSpPr>
        <p:spPr>
          <a:xfrm>
            <a:off x="5248410" y="3417703"/>
            <a:ext cx="37337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>
                <a:solidFill>
                  <a:srgbClr val="660066"/>
                </a:solidFill>
              </a:rPr>
              <a:t>ρ</a:t>
            </a:r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rgbClr val="660066"/>
                </a:solidFill>
              </a:rPr>
              <a:t>:</a:t>
            </a:r>
            <a:r>
              <a:rPr lang="el-GR" sz="2400" b="1" dirty="0" smtClean="0">
                <a:solidFill>
                  <a:srgbClr val="660066"/>
                </a:solidFill>
              </a:rPr>
              <a:t> </a:t>
            </a:r>
            <a:r>
              <a:rPr lang="vi-VN" sz="2400" b="1" dirty="0">
                <a:solidFill>
                  <a:srgbClr val="660066"/>
                </a:solidFill>
              </a:rPr>
              <a:t>là điện trở suất  (</a:t>
            </a:r>
            <a:r>
              <a:rPr lang="el-GR" sz="2400" b="1" dirty="0">
                <a:solidFill>
                  <a:srgbClr val="660066"/>
                </a:solidFill>
              </a:rPr>
              <a:t>Ω</a:t>
            </a:r>
            <a:r>
              <a:rPr lang="vi-VN" sz="2400" b="1" dirty="0">
                <a:solidFill>
                  <a:srgbClr val="660066"/>
                </a:solidFill>
              </a:rPr>
              <a:t>m )</a:t>
            </a:r>
          </a:p>
        </p:txBody>
      </p:sp>
      <p:sp>
        <p:nvSpPr>
          <p:cNvPr id="30" name="Hình chữ nhật 29"/>
          <p:cNvSpPr/>
          <p:nvPr/>
        </p:nvSpPr>
        <p:spPr>
          <a:xfrm>
            <a:off x="5248410" y="3855677"/>
            <a:ext cx="43348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3366"/>
                </a:solidFill>
                <a:latin typeface=".VnLinus" panose="020B7200000000000000" pitchFamily="34" charset="0"/>
              </a:rPr>
              <a:t>l</a:t>
            </a:r>
            <a:r>
              <a:rPr lang="en-US" sz="2400" b="1" dirty="0" smtClean="0">
                <a:solidFill>
                  <a:srgbClr val="003366"/>
                </a:solidFill>
              </a:rPr>
              <a:t>  :</a:t>
            </a:r>
            <a:r>
              <a:rPr lang="vi-VN" sz="2400" b="1" dirty="0" smtClean="0">
                <a:solidFill>
                  <a:srgbClr val="003366"/>
                </a:solidFill>
              </a:rPr>
              <a:t> </a:t>
            </a:r>
            <a:r>
              <a:rPr lang="vi-VN" sz="2400" b="1" dirty="0">
                <a:solidFill>
                  <a:srgbClr val="003366"/>
                </a:solidFill>
              </a:rPr>
              <a:t>là chiều dài dây dẫn </a:t>
            </a:r>
            <a:r>
              <a:rPr lang="vi-VN" sz="2400" b="1" dirty="0" smtClean="0">
                <a:solidFill>
                  <a:srgbClr val="003366"/>
                </a:solidFill>
              </a:rPr>
              <a:t>(m </a:t>
            </a:r>
            <a:r>
              <a:rPr lang="vi-VN" sz="2400" b="1" dirty="0">
                <a:solidFill>
                  <a:srgbClr val="003366"/>
                </a:solidFill>
              </a:rPr>
              <a:t>) </a:t>
            </a:r>
          </a:p>
        </p:txBody>
      </p:sp>
      <p:sp>
        <p:nvSpPr>
          <p:cNvPr id="31" name="Hình chữ nhật 30"/>
          <p:cNvSpPr/>
          <p:nvPr/>
        </p:nvSpPr>
        <p:spPr>
          <a:xfrm>
            <a:off x="5248410" y="4592185"/>
            <a:ext cx="40895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003300"/>
                </a:solidFill>
              </a:rPr>
              <a:t>S</a:t>
            </a:r>
            <a:r>
              <a:rPr lang="en-US" sz="2400" b="1" dirty="0">
                <a:solidFill>
                  <a:srgbClr val="003300"/>
                </a:solidFill>
              </a:rPr>
              <a:t>:</a:t>
            </a:r>
            <a:r>
              <a:rPr lang="vi-VN" sz="2400" b="1" dirty="0" smtClean="0">
                <a:solidFill>
                  <a:srgbClr val="003300"/>
                </a:solidFill>
              </a:rPr>
              <a:t> </a:t>
            </a:r>
            <a:r>
              <a:rPr lang="vi-VN" sz="2400" b="1" dirty="0">
                <a:solidFill>
                  <a:srgbClr val="003300"/>
                </a:solidFill>
              </a:rPr>
              <a:t>là tiết </a:t>
            </a:r>
            <a:r>
              <a:rPr lang="vi-VN" sz="2400" b="1" dirty="0" err="1">
                <a:solidFill>
                  <a:srgbClr val="003300"/>
                </a:solidFill>
              </a:rPr>
              <a:t>diện</a:t>
            </a:r>
            <a:r>
              <a:rPr lang="vi-VN" sz="2400" b="1" dirty="0">
                <a:solidFill>
                  <a:srgbClr val="003300"/>
                </a:solidFill>
              </a:rPr>
              <a:t> dây dẫn  (m</a:t>
            </a:r>
            <a:r>
              <a:rPr lang="vi-VN" sz="2400" b="1" baseline="30000" dirty="0">
                <a:solidFill>
                  <a:srgbClr val="003300"/>
                </a:solidFill>
              </a:rPr>
              <a:t>2</a:t>
            </a:r>
            <a:r>
              <a:rPr lang="vi-VN" sz="2400" b="1" dirty="0">
                <a:solidFill>
                  <a:srgbClr val="003300"/>
                </a:solidFill>
              </a:rPr>
              <a:t>)</a:t>
            </a:r>
          </a:p>
        </p:txBody>
      </p:sp>
      <p:sp>
        <p:nvSpPr>
          <p:cNvPr id="32" name="Hộp_Văn_Bản 12"/>
          <p:cNvSpPr txBox="1"/>
          <p:nvPr/>
        </p:nvSpPr>
        <p:spPr>
          <a:xfrm>
            <a:off x="3448211" y="3797195"/>
            <a:ext cx="1600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006600"/>
                </a:solidFill>
              </a:rPr>
              <a:t>Trong đó:</a:t>
            </a:r>
          </a:p>
        </p:txBody>
      </p:sp>
    </p:spTree>
    <p:extLst>
      <p:ext uri="{BB962C8B-B14F-4D97-AF65-F5344CB8AC3E}">
        <p14:creationId xmlns:p14="http://schemas.microsoft.com/office/powerpoint/2010/main" val="199788106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/>
      <p:bldP spid="30" grpId="0"/>
      <p:bldP spid="31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Đường nối Thẳng 7"/>
          <p:cNvCxnSpPr/>
          <p:nvPr/>
        </p:nvCxnSpPr>
        <p:spPr>
          <a:xfrm>
            <a:off x="4028661" y="1649592"/>
            <a:ext cx="0" cy="51266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ình chữ nhật 25"/>
              <p:cNvSpPr/>
              <p:nvPr/>
            </p:nvSpPr>
            <p:spPr>
              <a:xfrm>
                <a:off x="4156968" y="2590271"/>
                <a:ext cx="1484317" cy="8773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</a:rPr>
                  <a:t>S </a:t>
                </a:r>
                <a:r>
                  <a:rPr lang="en-US" sz="3200" b="1" dirty="0">
                    <a:solidFill>
                      <a:srgbClr val="00B0F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l-GR" sz="2400" b="1" i="1" smtClean="0">
                        <a:solidFill>
                          <a:srgbClr val="00B0F0"/>
                        </a:solidFill>
                        <a:latin typeface="Cambria Math"/>
                      </a:rPr>
                      <m:t>𝝅</m:t>
                    </m:r>
                  </m:oMath>
                </a14:m>
                <a:r>
                  <a:rPr lang="en-US" sz="3200" b="1" dirty="0" smtClean="0">
                    <a:solidFill>
                      <a:srgbClr val="00B0F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Hình chữ nhật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6968" y="2590271"/>
                <a:ext cx="1484317" cy="877356"/>
              </a:xfrm>
              <a:prstGeom prst="rect">
                <a:avLst/>
              </a:prstGeom>
              <a:blipFill>
                <a:blip r:embed="rId2"/>
                <a:stretch>
                  <a:fillRect l="-10700"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Hình chữ nhật 4"/>
          <p:cNvSpPr/>
          <p:nvPr/>
        </p:nvSpPr>
        <p:spPr>
          <a:xfrm>
            <a:off x="4184987" y="60086"/>
            <a:ext cx="3570208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vi-VN" sz="3600" b="1" dirty="0">
                <a:solidFill>
                  <a:srgbClr val="003366"/>
                </a:solidFill>
              </a:rPr>
              <a:t>III. VẬN DỤNG: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Hình chữ nhật 5"/>
              <p:cNvSpPr/>
              <p:nvPr/>
            </p:nvSpPr>
            <p:spPr>
              <a:xfrm>
                <a:off x="1398090" y="818595"/>
                <a:ext cx="10038535" cy="101566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vi-VN" sz="2400" b="1" u="sng" dirty="0">
                    <a:solidFill>
                      <a:srgbClr val="FF0000"/>
                    </a:solidFill>
                  </a:rPr>
                  <a:t>C4</a:t>
                </a:r>
                <a:r>
                  <a:rPr lang="vi-VN" sz="2400" b="1" dirty="0">
                    <a:solidFill>
                      <a:srgbClr val="FF0000"/>
                    </a:solidFill>
                  </a:rPr>
                  <a:t>:</a:t>
                </a:r>
                <a:r>
                  <a:rPr lang="vi-VN" sz="2400" b="1" dirty="0">
                    <a:solidFill>
                      <a:srgbClr val="006600"/>
                    </a:solidFill>
                  </a:rPr>
                  <a:t> </a:t>
                </a:r>
                <a:r>
                  <a:rPr lang="vi-VN" sz="2400" b="1" dirty="0"/>
                  <a:t>Tính </a:t>
                </a:r>
                <a:r>
                  <a:rPr lang="vi-VN" sz="2400" b="1" dirty="0">
                    <a:solidFill>
                      <a:srgbClr val="FF0000"/>
                    </a:solidFill>
                  </a:rPr>
                  <a:t>điện trở </a:t>
                </a:r>
                <a:r>
                  <a:rPr lang="vi-VN" sz="2400" b="1" dirty="0"/>
                  <a:t>của đoạn dây </a:t>
                </a:r>
                <a:r>
                  <a:rPr lang="vi-VN" sz="2400" b="1" dirty="0" smtClean="0"/>
                  <a:t>dẫn</a:t>
                </a:r>
                <a:r>
                  <a:rPr lang="en-US" sz="2400" b="1" dirty="0" smtClean="0"/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bằng</a:t>
                </a:r>
                <a:r>
                  <a:rPr lang="en-US" sz="2400" b="1" dirty="0" smtClean="0"/>
                  <a:t> </a:t>
                </a:r>
                <a:r>
                  <a:rPr lang="vi-VN" sz="2400" b="1" dirty="0" smtClean="0"/>
                  <a:t>đồng </a:t>
                </a:r>
                <a:r>
                  <a:rPr lang="vi-VN" sz="2400" b="1" dirty="0"/>
                  <a:t>dài </a:t>
                </a:r>
                <a:r>
                  <a:rPr lang="en-US" sz="3600" b="1" dirty="0">
                    <a:solidFill>
                      <a:srgbClr val="FF0000"/>
                    </a:solidFill>
                    <a:latin typeface=".VnLinus" panose="020B7200000000000000" pitchFamily="34" charset="0"/>
                  </a:rPr>
                  <a:t>l</a:t>
                </a:r>
                <a:r>
                  <a:rPr lang="vi-VN" sz="36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vi-VN" sz="2400" b="1" dirty="0">
                    <a:solidFill>
                      <a:srgbClr val="FF0000"/>
                    </a:solidFill>
                  </a:rPr>
                  <a:t>4m </a:t>
                </a:r>
                <a:r>
                  <a:rPr lang="vi-VN" sz="2400" b="1" dirty="0"/>
                  <a:t>có tiết diện tròn, đường kính </a:t>
                </a:r>
                <a:r>
                  <a:rPr lang="vi-VN" sz="2400" b="1" dirty="0">
                    <a:solidFill>
                      <a:srgbClr val="FF0000"/>
                    </a:solidFill>
                  </a:rPr>
                  <a:t>d = 1mm</a:t>
                </a:r>
                <a:r>
                  <a:rPr lang="vi-VN" sz="2400" b="1" dirty="0"/>
                  <a:t> </a:t>
                </a:r>
                <a:r>
                  <a:rPr lang="vi-VN" sz="2400" b="1" dirty="0">
                    <a:solidFill>
                      <a:srgbClr val="000099"/>
                    </a:solidFill>
                  </a:rPr>
                  <a:t>(lấy </a:t>
                </a:r>
                <a14:m>
                  <m:oMath xmlns:m="http://schemas.openxmlformats.org/officeDocument/2006/math">
                    <m:r>
                      <a:rPr lang="el-GR" sz="2400" b="1" i="1">
                        <a:solidFill>
                          <a:srgbClr val="000099"/>
                        </a:solidFill>
                        <a:latin typeface="Cambria Math"/>
                      </a:rPr>
                      <m:t>𝝅</m:t>
                    </m:r>
                    <m:r>
                      <a:rPr lang="vi-VN" sz="2400" b="1" i="1">
                        <a:solidFill>
                          <a:srgbClr val="000099"/>
                        </a:solidFill>
                        <a:latin typeface="Cambria Math"/>
                      </a:rPr>
                      <m:t>=</m:t>
                    </m:r>
                    <m:r>
                      <a:rPr lang="vi-VN" sz="2400" b="1" i="1">
                        <a:solidFill>
                          <a:srgbClr val="000099"/>
                        </a:solidFill>
                        <a:latin typeface="Cambria Math"/>
                      </a:rPr>
                      <m:t>𝟑</m:t>
                    </m:r>
                    <m:r>
                      <a:rPr lang="vi-VN" sz="2400" b="1" i="1">
                        <a:solidFill>
                          <a:srgbClr val="000099"/>
                        </a:solidFill>
                        <a:latin typeface="Cambria Math"/>
                      </a:rPr>
                      <m:t>,</m:t>
                    </m:r>
                    <m:r>
                      <a:rPr lang="vi-VN" sz="2400" b="1" i="1">
                        <a:solidFill>
                          <a:srgbClr val="000099"/>
                        </a:solidFill>
                        <a:latin typeface="Cambria Math"/>
                      </a:rPr>
                      <m:t>𝟏𝟒</m:t>
                    </m:r>
                  </m:oMath>
                </a14:m>
                <a:r>
                  <a:rPr lang="vi-VN" sz="2400" b="1" dirty="0">
                    <a:solidFill>
                      <a:srgbClr val="000099"/>
                    </a:solidFill>
                  </a:rPr>
                  <a:t>)</a:t>
                </a:r>
              </a:p>
            </p:txBody>
          </p:sp>
        </mc:Choice>
        <mc:Fallback>
          <p:sp>
            <p:nvSpPr>
              <p:cNvPr id="6" name="Hình chữ nhậ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090" y="818595"/>
                <a:ext cx="10038535" cy="1015663"/>
              </a:xfrm>
              <a:prstGeom prst="rect">
                <a:avLst/>
              </a:prstGeom>
              <a:blipFill>
                <a:blip r:embed="rId3"/>
                <a:stretch>
                  <a:fillRect l="-911" t="-7784" b="-1317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Hộp_Văn_Bản 8"/>
          <p:cNvSpPr txBox="1"/>
          <p:nvPr/>
        </p:nvSpPr>
        <p:spPr>
          <a:xfrm>
            <a:off x="1344340" y="1835030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 err="1">
                <a:solidFill>
                  <a:srgbClr val="663300"/>
                </a:solidFill>
              </a:rPr>
              <a:t>Tóm</a:t>
            </a:r>
            <a:r>
              <a:rPr lang="vi-VN" sz="2400" b="1" u="sng" dirty="0">
                <a:solidFill>
                  <a:srgbClr val="663300"/>
                </a:solidFill>
              </a:rPr>
              <a:t> </a:t>
            </a:r>
            <a:r>
              <a:rPr lang="vi-VN" sz="2400" b="1" u="sng" dirty="0" err="1">
                <a:solidFill>
                  <a:srgbClr val="663300"/>
                </a:solidFill>
              </a:rPr>
              <a:t>tắt</a:t>
            </a:r>
            <a:endParaRPr lang="vi-VN" sz="2400" b="1" u="sng" dirty="0">
              <a:solidFill>
                <a:srgbClr val="6633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Hình chữ nhật 9"/>
              <p:cNvSpPr/>
              <p:nvPr/>
            </p:nvSpPr>
            <p:spPr>
              <a:xfrm>
                <a:off x="1393145" y="2143251"/>
                <a:ext cx="2801267" cy="2948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b="1" dirty="0" smtClean="0">
                    <a:solidFill>
                      <a:schemeClr val="accent6">
                        <a:lumMod val="75000"/>
                      </a:schemeClr>
                    </a:solidFill>
                    <a:latin typeface=".VnLinus" panose="020B7200000000000000" pitchFamily="34" charset="0"/>
                  </a:rPr>
                  <a:t>l</a:t>
                </a:r>
                <a:r>
                  <a:rPr lang="vi-VN" sz="40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r>
                  <a:rPr lang="vi-VN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 4m</a:t>
                </a:r>
                <a:endParaRPr lang="en-US" sz="2400" b="1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vi-VN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d = 1mm</a:t>
                </a: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m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𝝆</m:t>
                    </m:r>
                    <m:r>
                      <a:rPr lang="vi-VN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vi-VN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vi-VN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vi-VN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𝟕</m:t>
                    </m:r>
                    <m:r>
                      <a:rPr lang="vi-VN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. </m:t>
                    </m:r>
                    <m:sSup>
                      <m:sSupPr>
                        <m:ctrlPr>
                          <a:rPr lang="vi-VN" sz="2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vi-VN" sz="2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vi-VN" sz="2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𝟖</m:t>
                        </m:r>
                      </m:sup>
                    </m:sSup>
                  </m:oMath>
                </a14:m>
                <a:r>
                  <a:rPr lang="el-GR" sz="2400" b="1" dirty="0" smtClean="0">
                    <a:solidFill>
                      <a:schemeClr val="accent6">
                        <a:lumMod val="75000"/>
                      </a:schemeClr>
                    </a:solidFill>
                    <a:cs typeface="Times New Roman" pitchFamily="18" charset="0"/>
                  </a:rPr>
                  <a:t>Ω</a:t>
                </a:r>
                <a:r>
                  <a:rPr lang="vi-VN" sz="2400" b="1" dirty="0" smtClean="0">
                    <a:solidFill>
                      <a:schemeClr val="accent6">
                        <a:lumMod val="75000"/>
                      </a:schemeClr>
                    </a:solidFill>
                    <a:cs typeface="Times New Roman" pitchFamily="18" charset="0"/>
                  </a:rPr>
                  <a:t>m</a:t>
                </a:r>
                <a:endParaRPr lang="en-US" sz="2400" b="1" dirty="0" smtClean="0">
                  <a:solidFill>
                    <a:schemeClr val="accent6">
                      <a:lumMod val="75000"/>
                    </a:schemeClr>
                  </a:solidFill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srgbClr val="FF0000"/>
                    </a:solidFill>
                  </a:rPr>
                  <a:t>R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?</a:t>
                </a:r>
              </a:p>
              <a:p>
                <a:endParaRPr lang="en-US" sz="2400" b="1" baseline="30000" dirty="0" smtClean="0">
                  <a:solidFill>
                    <a:srgbClr val="0070C0"/>
                  </a:solidFill>
                  <a:latin typeface=".VnArial" panose="020B7200000000000000" pitchFamily="34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0" name="Hình chữ nhật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145" y="2143251"/>
                <a:ext cx="2801267" cy="2948884"/>
              </a:xfrm>
              <a:prstGeom prst="rect">
                <a:avLst/>
              </a:prstGeom>
              <a:blipFill>
                <a:blip r:embed="rId4"/>
                <a:stretch>
                  <a:fillRect l="-784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Hộp_Văn_Bản 13"/>
          <p:cNvSpPr txBox="1"/>
          <p:nvPr/>
        </p:nvSpPr>
        <p:spPr>
          <a:xfrm>
            <a:off x="4052338" y="1812348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>
                <a:solidFill>
                  <a:srgbClr val="663300"/>
                </a:solidFill>
              </a:rPr>
              <a:t>Giải</a:t>
            </a:r>
          </a:p>
        </p:txBody>
      </p:sp>
      <p:sp>
        <p:nvSpPr>
          <p:cNvPr id="15" name="Hộp_Văn_Bản 14"/>
          <p:cNvSpPr txBox="1"/>
          <p:nvPr/>
        </p:nvSpPr>
        <p:spPr>
          <a:xfrm>
            <a:off x="4114421" y="2193332"/>
            <a:ext cx="2501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400" b="1" dirty="0" err="1" smtClean="0">
                <a:solidFill>
                  <a:srgbClr val="006600"/>
                </a:solidFill>
              </a:rPr>
              <a:t>iết</a:t>
            </a:r>
            <a:r>
              <a:rPr lang="vi-VN" sz="2400" b="1" dirty="0" smtClean="0">
                <a:solidFill>
                  <a:srgbClr val="006600"/>
                </a:solidFill>
              </a:rPr>
              <a:t> </a:t>
            </a:r>
            <a:r>
              <a:rPr lang="vi-VN" sz="2400" b="1" dirty="0" err="1">
                <a:solidFill>
                  <a:srgbClr val="006600"/>
                </a:solidFill>
              </a:rPr>
              <a:t>diện</a:t>
            </a:r>
            <a:r>
              <a:rPr lang="vi-VN" sz="2400" b="1" dirty="0">
                <a:solidFill>
                  <a:srgbClr val="006600"/>
                </a:solidFill>
              </a:rPr>
              <a:t> dây là:</a:t>
            </a:r>
          </a:p>
        </p:txBody>
      </p:sp>
      <p:sp>
        <p:nvSpPr>
          <p:cNvPr id="18" name="Hộp_Văn_Bản 17"/>
          <p:cNvSpPr txBox="1"/>
          <p:nvPr/>
        </p:nvSpPr>
        <p:spPr>
          <a:xfrm>
            <a:off x="4074909" y="3770818"/>
            <a:ext cx="2438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chemeClr val="accent6">
                    <a:lumMod val="50000"/>
                  </a:schemeClr>
                </a:solidFill>
              </a:rPr>
              <a:t>Điện trở dây là: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Hình chữ nhật 19"/>
              <p:cNvSpPr/>
              <p:nvPr/>
            </p:nvSpPr>
            <p:spPr>
              <a:xfrm>
                <a:off x="4184987" y="4288196"/>
                <a:ext cx="1303562" cy="828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</a:rPr>
                  <a:t>R = </a:t>
                </a:r>
                <a:r>
                  <a:rPr lang="el-GR" sz="32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Hình chữ nhật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4987" y="4288196"/>
                <a:ext cx="1303562" cy="828945"/>
              </a:xfrm>
              <a:prstGeom prst="rect">
                <a:avLst/>
              </a:prstGeom>
              <a:blipFill rotWithShape="0">
                <a:blip r:embed="rId5"/>
                <a:stretch>
                  <a:fillRect l="-12207" b="-1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ình chữ nhật 20"/>
              <p:cNvSpPr/>
              <p:nvPr/>
            </p:nvSpPr>
            <p:spPr>
              <a:xfrm>
                <a:off x="5443310" y="4412522"/>
                <a:ext cx="3159455" cy="6669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 = 1,7.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sup>
                    </m:sSup>
                  </m:oMath>
                </a14:m>
                <a:r>
                  <a:rPr lang="en-US" sz="2400" b="1" dirty="0" smtClean="0">
                    <a:solidFill>
                      <a:srgbClr val="00B0F0"/>
                    </a:solidFill>
                  </a:rPr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B0F0"/>
                            </a:solidFill>
                          </a:rPr>
                          <m:t>0,785 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B0F0"/>
                            </a:solidFill>
                          </a:rPr>
                          <m:t>.</m:t>
                        </m:r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Hình chữ nhật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3310" y="4412522"/>
                <a:ext cx="3159455" cy="666977"/>
              </a:xfrm>
              <a:prstGeom prst="rect">
                <a:avLst/>
              </a:prstGeom>
              <a:blipFill>
                <a:blip r:embed="rId6"/>
                <a:stretch>
                  <a:fillRect l="-965" b="-275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Hình chữ nhật 21"/>
          <p:cNvSpPr/>
          <p:nvPr/>
        </p:nvSpPr>
        <p:spPr>
          <a:xfrm>
            <a:off x="8434092" y="4471835"/>
            <a:ext cx="16930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B0F0"/>
                </a:solidFill>
              </a:rPr>
              <a:t> = 0,087 (</a:t>
            </a:r>
            <a:r>
              <a:rPr lang="el-G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b="1" i="1" dirty="0">
              <a:solidFill>
                <a:srgbClr val="00B0F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ình chữ nhật 24"/>
              <p:cNvSpPr/>
              <p:nvPr/>
            </p:nvSpPr>
            <p:spPr>
              <a:xfrm>
                <a:off x="8167341" y="2824388"/>
                <a:ext cx="3352649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200" b="1" dirty="0">
                        <a:solidFill>
                          <a:srgbClr val="00B0F0"/>
                        </a:solidFill>
                      </a:rPr>
                      <m:t>0,785 .</m:t>
                    </m:r>
                    <m:sSup>
                      <m:sSupPr>
                        <m:ctrlP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  <m:r>
                      <a:rPr lang="en-US" sz="3200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l-GR" sz="32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Hình chữ nhật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7341" y="2824388"/>
                <a:ext cx="3352649" cy="595932"/>
              </a:xfrm>
              <a:prstGeom prst="rect">
                <a:avLst/>
              </a:prstGeom>
              <a:blipFill rotWithShape="0">
                <a:blip r:embed="rId7"/>
                <a:stretch>
                  <a:fillRect l="-4727" t="-10204" b="-3367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26"/>
              <p:cNvSpPr/>
              <p:nvPr/>
            </p:nvSpPr>
            <p:spPr>
              <a:xfrm>
                <a:off x="5627045" y="2614264"/>
                <a:ext cx="2311082" cy="874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rgbClr val="00B0F0"/>
                    </a:solidFill>
                  </a:rPr>
                  <a:t>3</a:t>
                </a:r>
                <a:r>
                  <a:rPr lang="en-US" sz="24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,14</a:t>
                </a:r>
                <a:r>
                  <a:rPr lang="en-US" sz="3200" b="1" dirty="0" smtClean="0">
                    <a:solidFill>
                      <a:srgbClr val="00B0F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e>
                              <m:sup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) 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Hình chữ nhật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045" y="2614264"/>
                <a:ext cx="2311082" cy="874983"/>
              </a:xfrm>
              <a:prstGeom prst="rect">
                <a:avLst/>
              </a:prstGeom>
              <a:blipFill rotWithShape="0">
                <a:blip r:embed="rId8"/>
                <a:stretch>
                  <a:fillRect l="-6596" b="-1188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013211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5" grpId="0"/>
      <p:bldP spid="18" grpId="0"/>
      <p:bldP spid="20" grpId="0"/>
      <p:bldP spid="21" grpId="0"/>
      <p:bldP spid="22" grpId="0"/>
      <p:bldP spid="25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ình chữ nhật 8"/>
          <p:cNvSpPr/>
          <p:nvPr/>
        </p:nvSpPr>
        <p:spPr>
          <a:xfrm>
            <a:off x="4184987" y="60086"/>
            <a:ext cx="3570208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vi-VN" sz="3600" b="1" dirty="0">
                <a:solidFill>
                  <a:srgbClr val="003366"/>
                </a:solidFill>
              </a:rPr>
              <a:t>III. VẬN DỤNG: </a:t>
            </a:r>
          </a:p>
        </p:txBody>
      </p:sp>
      <p:sp>
        <p:nvSpPr>
          <p:cNvPr id="10" name="Hình chữ nhật 9"/>
          <p:cNvSpPr/>
          <p:nvPr/>
        </p:nvSpPr>
        <p:spPr>
          <a:xfrm>
            <a:off x="1398090" y="709060"/>
            <a:ext cx="1003853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FF0000"/>
                </a:solidFill>
              </a:rPr>
              <a:t>C</a:t>
            </a:r>
            <a:r>
              <a:rPr lang="en-US" sz="2400" b="1" u="sng" dirty="0" smtClean="0">
                <a:solidFill>
                  <a:srgbClr val="FF0000"/>
                </a:solidFill>
              </a:rPr>
              <a:t>5</a:t>
            </a:r>
            <a:r>
              <a:rPr lang="vi-VN" sz="2400" b="1" dirty="0" smtClean="0">
                <a:solidFill>
                  <a:srgbClr val="FF0000"/>
                </a:solidFill>
              </a:rPr>
              <a:t>: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vi-VN" sz="2400" b="1" dirty="0" err="1" smtClean="0"/>
              <a:t>Từ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bảng</a:t>
            </a:r>
            <a:r>
              <a:rPr lang="vi-VN" sz="2400" b="1" dirty="0" smtClean="0"/>
              <a:t> 1 </a:t>
            </a:r>
            <a:r>
              <a:rPr lang="vi-VN" sz="2400" b="1" dirty="0" err="1" smtClean="0"/>
              <a:t>hãy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tính</a:t>
            </a:r>
            <a:r>
              <a:rPr lang="vi-VN" sz="2400" b="1" dirty="0" smtClean="0"/>
              <a:t>:</a:t>
            </a:r>
          </a:p>
          <a:p>
            <a:r>
              <a:rPr lang="en-US" sz="2400" b="1" dirty="0" smtClean="0"/>
              <a:t>a/ </a:t>
            </a:r>
            <a:r>
              <a:rPr lang="vi-VN" sz="2400" b="1" dirty="0" err="1" smtClean="0">
                <a:solidFill>
                  <a:srgbClr val="FF0000"/>
                </a:solidFill>
              </a:rPr>
              <a:t>Điện</a:t>
            </a:r>
            <a:r>
              <a:rPr lang="vi-VN" sz="2400" b="1" dirty="0" smtClean="0">
                <a:solidFill>
                  <a:srgbClr val="FF0000"/>
                </a:solidFill>
              </a:rPr>
              <a:t> </a:t>
            </a:r>
            <a:r>
              <a:rPr lang="vi-VN" sz="2400" b="1" dirty="0" err="1" smtClean="0">
                <a:solidFill>
                  <a:srgbClr val="FF0000"/>
                </a:solidFill>
              </a:rPr>
              <a:t>trở</a:t>
            </a:r>
            <a:r>
              <a:rPr lang="vi-VN" sz="2400" b="1" dirty="0" smtClean="0">
                <a:solidFill>
                  <a:srgbClr val="FF0000"/>
                </a:solidFill>
              </a:rPr>
              <a:t> </a:t>
            </a:r>
            <a:r>
              <a:rPr lang="vi-VN" sz="2400" b="1" dirty="0" err="1" smtClean="0"/>
              <a:t>sợi</a:t>
            </a:r>
            <a:r>
              <a:rPr lang="vi-VN" sz="2400" b="1" dirty="0" smtClean="0"/>
              <a:t> dây </a:t>
            </a:r>
            <a:r>
              <a:rPr lang="vi-VN" sz="2400" b="1" dirty="0" smtClean="0">
                <a:solidFill>
                  <a:srgbClr val="FF0000"/>
                </a:solidFill>
              </a:rPr>
              <a:t>nhôm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dài</a:t>
            </a:r>
            <a:r>
              <a:rPr lang="vi-VN" sz="2400" b="1" dirty="0" smtClean="0"/>
              <a:t> </a:t>
            </a:r>
            <a:r>
              <a:rPr lang="vi-VN" sz="2400" b="1" dirty="0" smtClean="0">
                <a:solidFill>
                  <a:srgbClr val="FF0000"/>
                </a:solidFill>
              </a:rPr>
              <a:t>2m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có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tiết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diện</a:t>
            </a:r>
            <a:r>
              <a:rPr lang="vi-VN" sz="2400" b="1" dirty="0" smtClean="0"/>
              <a:t> </a:t>
            </a:r>
            <a:r>
              <a:rPr lang="vi-VN" sz="2400" b="1" dirty="0" smtClean="0">
                <a:solidFill>
                  <a:srgbClr val="FF0000"/>
                </a:solidFill>
              </a:rPr>
              <a:t>1mm</a:t>
            </a:r>
            <a:r>
              <a:rPr lang="vi-VN" sz="2400" b="1" baseline="30000" dirty="0" smtClean="0">
                <a:solidFill>
                  <a:srgbClr val="FF0000"/>
                </a:solidFill>
              </a:rPr>
              <a:t>2</a:t>
            </a:r>
            <a:r>
              <a:rPr lang="vi-VN" sz="2400" b="1" dirty="0" smtClean="0"/>
              <a:t>.</a:t>
            </a:r>
          </a:p>
        </p:txBody>
      </p:sp>
      <p:sp>
        <p:nvSpPr>
          <p:cNvPr id="11" name="Hộp_Văn_Bản 8"/>
          <p:cNvSpPr txBox="1"/>
          <p:nvPr/>
        </p:nvSpPr>
        <p:spPr>
          <a:xfrm>
            <a:off x="1398090" y="1615340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 err="1">
                <a:solidFill>
                  <a:srgbClr val="663300"/>
                </a:solidFill>
              </a:rPr>
              <a:t>Tóm</a:t>
            </a:r>
            <a:r>
              <a:rPr lang="vi-VN" sz="2400" b="1" u="sng" dirty="0">
                <a:solidFill>
                  <a:srgbClr val="663300"/>
                </a:solidFill>
              </a:rPr>
              <a:t> </a:t>
            </a:r>
            <a:r>
              <a:rPr lang="vi-VN" sz="2400" b="1" u="sng" dirty="0" err="1">
                <a:solidFill>
                  <a:srgbClr val="663300"/>
                </a:solidFill>
              </a:rPr>
              <a:t>tắt</a:t>
            </a:r>
            <a:endParaRPr lang="vi-VN" sz="2400" b="1" u="sng" dirty="0">
              <a:solidFill>
                <a:srgbClr val="6633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Hình chữ nhật 11"/>
              <p:cNvSpPr/>
              <p:nvPr/>
            </p:nvSpPr>
            <p:spPr>
              <a:xfrm>
                <a:off x="1411427" y="1933295"/>
                <a:ext cx="3187807" cy="2948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b="1" dirty="0" smtClean="0">
                    <a:solidFill>
                      <a:schemeClr val="accent1">
                        <a:lumMod val="75000"/>
                      </a:schemeClr>
                    </a:solidFill>
                    <a:latin typeface=".VnLinus" panose="020B7200000000000000" pitchFamily="34" charset="0"/>
                  </a:rPr>
                  <a:t>l</a:t>
                </a:r>
                <a:r>
                  <a:rPr lang="vi-VN" sz="40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vi-VN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= </a:t>
                </a: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2</a:t>
                </a:r>
                <a:r>
                  <a:rPr lang="vi-VN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m</a:t>
                </a:r>
                <a:endParaRPr lang="en-US" sz="2400" b="1" dirty="0" smtClean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S</a:t>
                </a:r>
                <a:r>
                  <a:rPr lang="vi-VN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= 1mm</a:t>
                </a:r>
                <a:r>
                  <a:rPr lang="vi-VN" sz="2400" b="1" baseline="300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2</a:t>
                </a: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vi-VN" sz="24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m</a:t>
                </a:r>
                <a:r>
                  <a:rPr lang="vi-VN" sz="2400" b="1" baseline="300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2</a:t>
                </a:r>
                <a:endParaRPr lang="en-US" sz="2400" b="1" dirty="0" smtClean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𝝆</m:t>
                    </m:r>
                    <m:r>
                      <a:rPr lang="vi-VN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𝟐</m:t>
                    </m:r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𝟖</m:t>
                    </m:r>
                    <m:r>
                      <a:rPr lang="vi-VN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. </m:t>
                    </m:r>
                    <m:sSup>
                      <m:sSupPr>
                        <m:ctrlPr>
                          <a:rPr lang="vi-VN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vi-VN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vi-VN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vi-VN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𝟖</m:t>
                        </m:r>
                      </m:sup>
                    </m:sSup>
                  </m:oMath>
                </a14:m>
                <a:r>
                  <a:rPr lang="el-GR" sz="2400" b="1" dirty="0" smtClean="0">
                    <a:solidFill>
                      <a:schemeClr val="accent1">
                        <a:lumMod val="75000"/>
                      </a:schemeClr>
                    </a:solidFill>
                    <a:cs typeface="Times New Roman" pitchFamily="18" charset="0"/>
                  </a:rPr>
                  <a:t>Ω</a:t>
                </a:r>
                <a:r>
                  <a:rPr lang="vi-VN" sz="2400" b="1" dirty="0" smtClean="0">
                    <a:solidFill>
                      <a:schemeClr val="accent1">
                        <a:lumMod val="75000"/>
                      </a:schemeClr>
                    </a:solidFill>
                    <a:cs typeface="Times New Roman" pitchFamily="18" charset="0"/>
                  </a:rPr>
                  <a:t>m</a:t>
                </a:r>
                <a:endParaRPr lang="en-US" sz="2400" b="1" dirty="0" smtClean="0">
                  <a:solidFill>
                    <a:schemeClr val="accent1">
                      <a:lumMod val="75000"/>
                    </a:schemeClr>
                  </a:solidFill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srgbClr val="FF0000"/>
                    </a:solidFill>
                  </a:rPr>
                  <a:t>R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?</a:t>
                </a:r>
              </a:p>
              <a:p>
                <a:endParaRPr lang="en-US" sz="2400" b="1" baseline="30000" dirty="0" smtClean="0">
                  <a:solidFill>
                    <a:srgbClr val="0070C0"/>
                  </a:solidFill>
                  <a:latin typeface=".VnArial" panose="020B7200000000000000" pitchFamily="34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2" name="Hình chữ nhật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427" y="1933295"/>
                <a:ext cx="3187807" cy="2948884"/>
              </a:xfrm>
              <a:prstGeom prst="rect">
                <a:avLst/>
              </a:prstGeom>
              <a:blipFill>
                <a:blip r:embed="rId2"/>
                <a:stretch>
                  <a:fillRect l="-689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Hộp_Văn_Bản 13"/>
          <p:cNvSpPr txBox="1"/>
          <p:nvPr/>
        </p:nvSpPr>
        <p:spPr>
          <a:xfrm>
            <a:off x="4489156" y="1576942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>
                <a:solidFill>
                  <a:srgbClr val="663300"/>
                </a:solidFill>
              </a:rPr>
              <a:t>Giải</a:t>
            </a:r>
          </a:p>
        </p:txBody>
      </p:sp>
      <p:sp>
        <p:nvSpPr>
          <p:cNvPr id="15" name="Hộp_Văn_Bản 17"/>
          <p:cNvSpPr txBox="1"/>
          <p:nvPr/>
        </p:nvSpPr>
        <p:spPr>
          <a:xfrm>
            <a:off x="4489156" y="2140221"/>
            <a:ext cx="2438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chemeClr val="accent6">
                    <a:lumMod val="50000"/>
                  </a:schemeClr>
                </a:solidFill>
              </a:rPr>
              <a:t>Điện trở dây là:</a:t>
            </a:r>
          </a:p>
        </p:txBody>
      </p:sp>
      <p:cxnSp>
        <p:nvCxnSpPr>
          <p:cNvPr id="16" name="Đường nối Thẳng 15"/>
          <p:cNvCxnSpPr/>
          <p:nvPr/>
        </p:nvCxnSpPr>
        <p:spPr>
          <a:xfrm>
            <a:off x="4349234" y="1540057"/>
            <a:ext cx="0" cy="512660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ình chữ nhật 16"/>
              <p:cNvSpPr/>
              <p:nvPr/>
            </p:nvSpPr>
            <p:spPr>
              <a:xfrm>
                <a:off x="4599234" y="2657599"/>
                <a:ext cx="1303562" cy="828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</a:rPr>
                  <a:t>R = </a:t>
                </a:r>
                <a:r>
                  <a:rPr lang="el-GR" sz="32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Hình chữ nhậ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9234" y="2657599"/>
                <a:ext cx="1303562" cy="828945"/>
              </a:xfrm>
              <a:prstGeom prst="rect">
                <a:avLst/>
              </a:prstGeom>
              <a:blipFill rotWithShape="0">
                <a:blip r:embed="rId3"/>
                <a:stretch>
                  <a:fillRect l="-11682" b="-1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ình chữ nhật 17"/>
              <p:cNvSpPr/>
              <p:nvPr/>
            </p:nvSpPr>
            <p:spPr>
              <a:xfrm>
                <a:off x="5857557" y="2781925"/>
                <a:ext cx="2306657" cy="6258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 = 2,8.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sup>
                    </m:sSup>
                  </m:oMath>
                </a14:m>
                <a:r>
                  <a:rPr lang="en-US" sz="2400" b="1" dirty="0" smtClean="0">
                    <a:solidFill>
                      <a:srgbClr val="00B0F0"/>
                    </a:solidFill>
                  </a:rPr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557" y="2781925"/>
                <a:ext cx="2306657" cy="625812"/>
              </a:xfrm>
              <a:prstGeom prst="rect">
                <a:avLst/>
              </a:prstGeom>
              <a:blipFill rotWithShape="0">
                <a:blip r:embed="rId4"/>
                <a:stretch>
                  <a:fillRect l="-1323" b="-873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Hình chữ nhật 18"/>
          <p:cNvSpPr/>
          <p:nvPr/>
        </p:nvSpPr>
        <p:spPr>
          <a:xfrm>
            <a:off x="8164214" y="2863998"/>
            <a:ext cx="16930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B0F0"/>
                </a:solidFill>
              </a:rPr>
              <a:t> = 0,056 (</a:t>
            </a:r>
            <a:r>
              <a:rPr lang="el-G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b="1" i="1" dirty="0">
              <a:solidFill>
                <a:srgbClr val="00B0F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44156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ình chữ nhật 8"/>
          <p:cNvSpPr/>
          <p:nvPr/>
        </p:nvSpPr>
        <p:spPr>
          <a:xfrm>
            <a:off x="4184987" y="60086"/>
            <a:ext cx="3570208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vi-VN" sz="3600" b="1" dirty="0">
                <a:solidFill>
                  <a:srgbClr val="003366"/>
                </a:solidFill>
              </a:rPr>
              <a:t>III. VẬN DỤNG: </a:t>
            </a:r>
          </a:p>
        </p:txBody>
      </p:sp>
      <p:sp>
        <p:nvSpPr>
          <p:cNvPr id="10" name="Hình chữ nhật 9"/>
          <p:cNvSpPr/>
          <p:nvPr/>
        </p:nvSpPr>
        <p:spPr>
          <a:xfrm>
            <a:off x="1398090" y="709060"/>
            <a:ext cx="10038535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FF0000"/>
                </a:solidFill>
              </a:rPr>
              <a:t>C</a:t>
            </a:r>
            <a:r>
              <a:rPr lang="en-US" sz="2400" b="1" u="sng" dirty="0" smtClean="0">
                <a:solidFill>
                  <a:srgbClr val="FF0000"/>
                </a:solidFill>
              </a:rPr>
              <a:t>5</a:t>
            </a:r>
            <a:r>
              <a:rPr lang="vi-VN" sz="2400" b="1" dirty="0" smtClean="0">
                <a:solidFill>
                  <a:srgbClr val="FF0000"/>
                </a:solidFill>
              </a:rPr>
              <a:t>: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vi-VN" sz="2400" b="1" dirty="0" err="1" smtClean="0"/>
              <a:t>Từ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bảng</a:t>
            </a:r>
            <a:r>
              <a:rPr lang="vi-VN" sz="2400" b="1" dirty="0" smtClean="0"/>
              <a:t> 1 </a:t>
            </a:r>
            <a:r>
              <a:rPr lang="vi-VN" sz="2400" b="1" dirty="0" err="1" smtClean="0"/>
              <a:t>hãy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tính</a:t>
            </a:r>
            <a:r>
              <a:rPr lang="vi-VN" sz="2400" b="1" dirty="0" smtClean="0"/>
              <a:t>:</a:t>
            </a:r>
          </a:p>
          <a:p>
            <a:r>
              <a:rPr lang="en-US" sz="2400" b="1" dirty="0" smtClean="0"/>
              <a:t>b/ </a:t>
            </a:r>
            <a:r>
              <a:rPr lang="vi-VN" sz="2400" b="1" dirty="0" err="1" smtClean="0">
                <a:solidFill>
                  <a:srgbClr val="FF0000"/>
                </a:solidFill>
              </a:rPr>
              <a:t>Điện</a:t>
            </a:r>
            <a:r>
              <a:rPr lang="vi-VN" sz="2400" b="1" dirty="0" smtClean="0">
                <a:solidFill>
                  <a:srgbClr val="FF0000"/>
                </a:solidFill>
              </a:rPr>
              <a:t> </a:t>
            </a:r>
            <a:r>
              <a:rPr lang="vi-VN" sz="2400" b="1" dirty="0" err="1" smtClean="0">
                <a:solidFill>
                  <a:srgbClr val="FF0000"/>
                </a:solidFill>
              </a:rPr>
              <a:t>trở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của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sợi</a:t>
            </a:r>
            <a:r>
              <a:rPr lang="vi-VN" sz="2400" b="1" dirty="0" smtClean="0"/>
              <a:t> dây </a:t>
            </a:r>
            <a:r>
              <a:rPr lang="vi-VN" sz="2400" b="1" dirty="0" err="1" smtClean="0">
                <a:solidFill>
                  <a:srgbClr val="FF0000"/>
                </a:solidFill>
              </a:rPr>
              <a:t>nikêlin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dài</a:t>
            </a:r>
            <a:r>
              <a:rPr lang="vi-VN" sz="2400" b="1" dirty="0" smtClean="0"/>
              <a:t> </a:t>
            </a:r>
            <a:r>
              <a:rPr lang="vi-VN" sz="2400" b="1" dirty="0" smtClean="0">
                <a:solidFill>
                  <a:srgbClr val="FF0000"/>
                </a:solidFill>
              </a:rPr>
              <a:t>8m</a:t>
            </a:r>
            <a:r>
              <a:rPr lang="vi-VN" sz="2400" b="1" dirty="0" smtClean="0"/>
              <a:t>, </a:t>
            </a:r>
            <a:r>
              <a:rPr lang="vi-VN" sz="2400" b="1" dirty="0" err="1" smtClean="0"/>
              <a:t>có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tiết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diện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tròn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và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đường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kính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là</a:t>
            </a:r>
            <a:r>
              <a:rPr lang="vi-VN" sz="2400" b="1" dirty="0" smtClean="0"/>
              <a:t> </a:t>
            </a:r>
            <a:r>
              <a:rPr lang="vi-VN" sz="2400" b="1" dirty="0" smtClean="0">
                <a:solidFill>
                  <a:srgbClr val="FF0000"/>
                </a:solidFill>
              </a:rPr>
              <a:t>0,4mm</a:t>
            </a:r>
          </a:p>
        </p:txBody>
      </p:sp>
      <p:sp>
        <p:nvSpPr>
          <p:cNvPr id="11" name="Hộp_Văn_Bản 8"/>
          <p:cNvSpPr txBox="1"/>
          <p:nvPr/>
        </p:nvSpPr>
        <p:spPr>
          <a:xfrm>
            <a:off x="1398090" y="1909390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 err="1">
                <a:solidFill>
                  <a:srgbClr val="663300"/>
                </a:solidFill>
              </a:rPr>
              <a:t>Tóm</a:t>
            </a:r>
            <a:r>
              <a:rPr lang="vi-VN" sz="2400" b="1" u="sng" dirty="0">
                <a:solidFill>
                  <a:srgbClr val="663300"/>
                </a:solidFill>
              </a:rPr>
              <a:t> </a:t>
            </a:r>
            <a:r>
              <a:rPr lang="vi-VN" sz="2400" b="1" u="sng" dirty="0" err="1">
                <a:solidFill>
                  <a:srgbClr val="663300"/>
                </a:solidFill>
              </a:rPr>
              <a:t>tắt</a:t>
            </a:r>
            <a:endParaRPr lang="vi-VN" sz="2400" b="1" u="sng" dirty="0">
              <a:solidFill>
                <a:srgbClr val="663300"/>
              </a:solidFill>
            </a:endParaRPr>
          </a:p>
        </p:txBody>
      </p:sp>
      <p:sp>
        <p:nvSpPr>
          <p:cNvPr id="13" name="Hộp_Văn_Bản 13"/>
          <p:cNvSpPr txBox="1"/>
          <p:nvPr/>
        </p:nvSpPr>
        <p:spPr>
          <a:xfrm>
            <a:off x="4839595" y="1909389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>
                <a:solidFill>
                  <a:srgbClr val="663300"/>
                </a:solidFill>
              </a:rPr>
              <a:t>Giải</a:t>
            </a:r>
          </a:p>
        </p:txBody>
      </p:sp>
      <p:cxnSp>
        <p:nvCxnSpPr>
          <p:cNvPr id="16" name="Đường nối Thẳng 15"/>
          <p:cNvCxnSpPr/>
          <p:nvPr/>
        </p:nvCxnSpPr>
        <p:spPr>
          <a:xfrm>
            <a:off x="4839595" y="1909389"/>
            <a:ext cx="0" cy="512660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ình chữ nhật 22"/>
              <p:cNvSpPr/>
              <p:nvPr/>
            </p:nvSpPr>
            <p:spPr>
              <a:xfrm>
                <a:off x="1403859" y="2378527"/>
                <a:ext cx="3721965" cy="232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chemeClr val="accent6">
                        <a:lumMod val="75000"/>
                      </a:schemeClr>
                    </a:solidFill>
                    <a:latin typeface=".VnLinus" panose="020B7200000000000000" pitchFamily="34" charset="0"/>
                  </a:rPr>
                  <a:t>l</a:t>
                </a:r>
                <a:r>
                  <a:rPr lang="vi-VN" sz="40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r>
                  <a:rPr lang="vi-VN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 </a:t>
                </a: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8</a:t>
                </a:r>
                <a:r>
                  <a:rPr lang="vi-VN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m</a:t>
                </a:r>
                <a:endParaRPr lang="en-US" sz="2400" b="1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d</a:t>
                </a:r>
                <a:r>
                  <a:rPr lang="vi-VN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= </a:t>
                </a: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0,4 </a:t>
                </a:r>
                <a:r>
                  <a:rPr lang="vi-VN" sz="2400" b="1" dirty="0" err="1" smtClean="0">
                    <a:solidFill>
                      <a:schemeClr val="accent6">
                        <a:lumMod val="75000"/>
                      </a:schemeClr>
                    </a:solidFill>
                  </a:rPr>
                  <a:t>mm</a:t>
                </a: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m</a:t>
                </a:r>
              </a:p>
              <a:p>
                <a14:m>
                  <m:oMath xmlns:m="http://schemas.openxmlformats.org/officeDocument/2006/math">
                    <m:r>
                      <a:rPr lang="vi-VN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𝝆</m:t>
                    </m:r>
                    <m:r>
                      <a:rPr lang="vi-VN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𝟎</m:t>
                    </m:r>
                    <m:r>
                      <a:rPr lang="en-US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𝟒𝟎</m:t>
                    </m:r>
                    <m:r>
                      <a:rPr lang="vi-VN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. </m:t>
                    </m:r>
                    <m:sSup>
                      <m:sSupPr>
                        <m:ctrlPr>
                          <a:rPr lang="vi-VN" sz="2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vi-VN" sz="2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vi-VN" sz="2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el-GR" sz="2400" b="1" dirty="0" smtClean="0">
                    <a:solidFill>
                      <a:schemeClr val="accent6">
                        <a:lumMod val="75000"/>
                      </a:schemeClr>
                    </a:solidFill>
                    <a:cs typeface="Times New Roman" pitchFamily="18" charset="0"/>
                  </a:rPr>
                  <a:t>Ω</a:t>
                </a:r>
                <a:r>
                  <a:rPr lang="vi-VN" sz="2400" b="1" dirty="0" smtClean="0">
                    <a:solidFill>
                      <a:schemeClr val="accent6">
                        <a:lumMod val="75000"/>
                      </a:schemeClr>
                    </a:solidFill>
                    <a:cs typeface="Times New Roman" pitchFamily="18" charset="0"/>
                  </a:rPr>
                  <a:t>m</a:t>
                </a:r>
                <a:endParaRPr lang="en-US" sz="2400" b="1" dirty="0" smtClean="0">
                  <a:solidFill>
                    <a:schemeClr val="accent6">
                      <a:lumMod val="75000"/>
                    </a:schemeClr>
                  </a:solidFill>
                  <a:cs typeface="Times New Roman" pitchFamily="18" charset="0"/>
                </a:endParaRPr>
              </a:p>
              <a:p>
                <a:endParaRPr lang="en-US" sz="2400" b="1" baseline="30000" dirty="0" smtClean="0">
                  <a:solidFill>
                    <a:schemeClr val="accent6">
                      <a:lumMod val="75000"/>
                    </a:schemeClr>
                  </a:solidFill>
                  <a:cs typeface="Times New Roman" pitchFamily="18" charset="0"/>
                </a:endParaRPr>
              </a:p>
              <a:p>
                <a:r>
                  <a:rPr lang="en-US" sz="2400" b="1" dirty="0" smtClean="0">
                    <a:solidFill>
                      <a:srgbClr val="FF0000"/>
                    </a:solidFill>
                  </a:rPr>
                  <a:t>R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 =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?</a:t>
                </a:r>
              </a:p>
              <a:p>
                <a:endParaRPr lang="en-US" sz="2400" b="1" baseline="30000" dirty="0" smtClean="0">
                  <a:solidFill>
                    <a:srgbClr val="0070C0"/>
                  </a:solidFill>
                  <a:latin typeface=".VnArial" panose="020B7200000000000000" pitchFamily="34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Hình chữ nhật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859" y="2378527"/>
                <a:ext cx="3721965" cy="2324995"/>
              </a:xfrm>
              <a:prstGeom prst="rect">
                <a:avLst/>
              </a:prstGeom>
              <a:blipFill rotWithShape="0">
                <a:blip r:embed="rId2"/>
                <a:stretch>
                  <a:fillRect l="-5728" t="-418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Hộp_Văn_Bản 14"/>
          <p:cNvSpPr txBox="1"/>
          <p:nvPr/>
        </p:nvSpPr>
        <p:spPr>
          <a:xfrm>
            <a:off x="4881496" y="2425549"/>
            <a:ext cx="2501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400" b="1" dirty="0" err="1" smtClean="0">
                <a:solidFill>
                  <a:srgbClr val="006600"/>
                </a:solidFill>
              </a:rPr>
              <a:t>iết</a:t>
            </a:r>
            <a:r>
              <a:rPr lang="vi-VN" sz="2400" b="1" dirty="0" smtClean="0">
                <a:solidFill>
                  <a:srgbClr val="006600"/>
                </a:solidFill>
              </a:rPr>
              <a:t> </a:t>
            </a:r>
            <a:r>
              <a:rPr lang="vi-VN" sz="2400" b="1" dirty="0" err="1">
                <a:solidFill>
                  <a:srgbClr val="006600"/>
                </a:solidFill>
              </a:rPr>
              <a:t>diện</a:t>
            </a:r>
            <a:r>
              <a:rPr lang="vi-VN" sz="2400" b="1" dirty="0">
                <a:solidFill>
                  <a:srgbClr val="006600"/>
                </a:solidFill>
              </a:rPr>
              <a:t> dây là:</a:t>
            </a:r>
          </a:p>
        </p:txBody>
      </p:sp>
      <p:sp>
        <p:nvSpPr>
          <p:cNvPr id="25" name="Hộp_Văn_Bản 17"/>
          <p:cNvSpPr txBox="1"/>
          <p:nvPr/>
        </p:nvSpPr>
        <p:spPr>
          <a:xfrm>
            <a:off x="4841984" y="4003035"/>
            <a:ext cx="2438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chemeClr val="accent6">
                    <a:lumMod val="50000"/>
                  </a:schemeClr>
                </a:solidFill>
              </a:rPr>
              <a:t>Điện trở dây là: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ình chữ nhật 25"/>
              <p:cNvSpPr/>
              <p:nvPr/>
            </p:nvSpPr>
            <p:spPr>
              <a:xfrm>
                <a:off x="4952062" y="4520413"/>
                <a:ext cx="1303562" cy="828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</a:rPr>
                  <a:t>R = </a:t>
                </a:r>
                <a:r>
                  <a:rPr lang="el-GR" sz="32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Hình chữ nhật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2062" y="4520413"/>
                <a:ext cx="1303562" cy="828945"/>
              </a:xfrm>
              <a:prstGeom prst="rect">
                <a:avLst/>
              </a:prstGeom>
              <a:blipFill rotWithShape="0">
                <a:blip r:embed="rId3"/>
                <a:stretch>
                  <a:fillRect l="-11682" b="-1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26"/>
              <p:cNvSpPr/>
              <p:nvPr/>
            </p:nvSpPr>
            <p:spPr>
              <a:xfrm>
                <a:off x="6210385" y="4644739"/>
                <a:ext cx="3470437" cy="6669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 = 0,40.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en-US" sz="2400" b="1" dirty="0" smtClean="0">
                    <a:solidFill>
                      <a:srgbClr val="00B0F0"/>
                    </a:solidFill>
                  </a:rPr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B0F0"/>
                            </a:solidFill>
                          </a:rPr>
                          <m:t>0,1256 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B0F0"/>
                            </a:solidFill>
                          </a:rPr>
                          <m:t>.</m:t>
                        </m:r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Hình chữ nhật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0385" y="4644739"/>
                <a:ext cx="3470437" cy="666977"/>
              </a:xfrm>
              <a:prstGeom prst="rect">
                <a:avLst/>
              </a:prstGeom>
              <a:blipFill rotWithShape="0">
                <a:blip r:embed="rId4"/>
                <a:stretch>
                  <a:fillRect l="-879" b="-275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Hình chữ nhật 27"/>
          <p:cNvSpPr/>
          <p:nvPr/>
        </p:nvSpPr>
        <p:spPr>
          <a:xfrm>
            <a:off x="9528713" y="4730076"/>
            <a:ext cx="1537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B0F0"/>
                </a:solidFill>
              </a:rPr>
              <a:t> = 25,5 (</a:t>
            </a:r>
            <a:r>
              <a:rPr lang="el-G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b="1" i="1" dirty="0">
              <a:solidFill>
                <a:srgbClr val="00B0F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Hình chữ nhật 28"/>
              <p:cNvSpPr/>
              <p:nvPr/>
            </p:nvSpPr>
            <p:spPr>
              <a:xfrm>
                <a:off x="4961487" y="2941709"/>
                <a:ext cx="1484317" cy="8773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</a:rPr>
                  <a:t>S </a:t>
                </a:r>
                <a:r>
                  <a:rPr lang="en-US" sz="3200" b="1" dirty="0">
                    <a:solidFill>
                      <a:srgbClr val="00B0F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l-GR" sz="2400" b="1" i="1" smtClean="0">
                        <a:solidFill>
                          <a:srgbClr val="00B0F0"/>
                        </a:solidFill>
                        <a:latin typeface="Cambria Math"/>
                      </a:rPr>
                      <m:t>𝝅</m:t>
                    </m:r>
                  </m:oMath>
                </a14:m>
                <a:r>
                  <a:rPr lang="en-US" sz="3200" b="1" dirty="0" smtClean="0">
                    <a:solidFill>
                      <a:srgbClr val="00B0F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Hình chữ nhật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1487" y="2941709"/>
                <a:ext cx="1484317" cy="877356"/>
              </a:xfrm>
              <a:prstGeom prst="rect">
                <a:avLst/>
              </a:prstGeom>
              <a:blipFill>
                <a:blip r:embed="rId5"/>
                <a:stretch>
                  <a:fillRect l="-10700" b="-1188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Hình chữ nhật 29"/>
              <p:cNvSpPr/>
              <p:nvPr/>
            </p:nvSpPr>
            <p:spPr>
              <a:xfrm>
                <a:off x="6407948" y="2932279"/>
                <a:ext cx="2791983" cy="874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rgbClr val="00B0F0"/>
                    </a:solidFill>
                  </a:rPr>
                  <a:t>3</a:t>
                </a:r>
                <a:r>
                  <a:rPr lang="en-US" sz="24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,14</a:t>
                </a:r>
                <a:r>
                  <a:rPr lang="en-US" sz="3200" b="1" dirty="0" smtClean="0">
                    <a:solidFill>
                      <a:srgbClr val="00B0F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. </m:t>
                                </m:r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e>
                              <m:sup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1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) 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30" name="Hình chữ nhật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7948" y="2932279"/>
                <a:ext cx="2791983" cy="874983"/>
              </a:xfrm>
              <a:prstGeom prst="rect">
                <a:avLst/>
              </a:prstGeom>
              <a:blipFill rotWithShape="0">
                <a:blip r:embed="rId6"/>
                <a:stretch>
                  <a:fillRect l="-5459"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ình chữ nhật 30"/>
              <p:cNvSpPr/>
              <p:nvPr/>
            </p:nvSpPr>
            <p:spPr>
              <a:xfrm>
                <a:off x="9049710" y="3200149"/>
                <a:ext cx="2864690" cy="470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2400" b="1" i="0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b="1" dirty="0">
                        <a:solidFill>
                          <a:srgbClr val="00B0F0"/>
                        </a:solidFill>
                      </a:rPr>
                      <m:t>0,</m:t>
                    </m:r>
                    <m:r>
                      <m:rPr>
                        <m:nor/>
                      </m:rPr>
                      <a:rPr lang="en-US" sz="2400" b="1" i="0" dirty="0" smtClean="0">
                        <a:solidFill>
                          <a:srgbClr val="00B0F0"/>
                        </a:solidFill>
                      </a:rPr>
                      <m:t>1256</m:t>
                    </m:r>
                    <m:r>
                      <m:rPr>
                        <m:nor/>
                      </m:rPr>
                      <a:rPr lang="en-US" sz="2400" b="1" dirty="0">
                        <a:solidFill>
                          <a:srgbClr val="00B0F0"/>
                        </a:solidFill>
                      </a:rPr>
                      <m:t> .</m:t>
                    </m:r>
                    <m:sSup>
                      <m:sSupPr>
                        <m:ctrlP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  <m:r>
                      <a:rPr lang="en-US" sz="2400" b="1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31" name="Hình chữ nhật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9710" y="3200149"/>
                <a:ext cx="2864690" cy="470000"/>
              </a:xfrm>
              <a:prstGeom prst="rect">
                <a:avLst/>
              </a:prstGeom>
              <a:blipFill rotWithShape="0">
                <a:blip r:embed="rId7"/>
                <a:stretch>
                  <a:fillRect l="-3412" t="-7792" b="-2987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231616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ình chữ nhật 8"/>
          <p:cNvSpPr/>
          <p:nvPr/>
        </p:nvSpPr>
        <p:spPr>
          <a:xfrm>
            <a:off x="4184987" y="60086"/>
            <a:ext cx="3570208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vi-VN" sz="3600" b="1" dirty="0">
                <a:solidFill>
                  <a:srgbClr val="003366"/>
                </a:solidFill>
              </a:rPr>
              <a:t>III. VẬN DỤNG: </a:t>
            </a:r>
          </a:p>
        </p:txBody>
      </p:sp>
      <p:sp>
        <p:nvSpPr>
          <p:cNvPr id="10" name="Hình chữ nhật 9"/>
          <p:cNvSpPr/>
          <p:nvPr/>
        </p:nvSpPr>
        <p:spPr>
          <a:xfrm>
            <a:off x="1398090" y="709060"/>
            <a:ext cx="1003853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FF0000"/>
                </a:solidFill>
              </a:rPr>
              <a:t>C</a:t>
            </a:r>
            <a:r>
              <a:rPr lang="en-US" sz="2400" b="1" u="sng" dirty="0" smtClean="0">
                <a:solidFill>
                  <a:srgbClr val="FF0000"/>
                </a:solidFill>
              </a:rPr>
              <a:t>5</a:t>
            </a:r>
            <a:r>
              <a:rPr lang="vi-VN" sz="2400" b="1" dirty="0" smtClean="0">
                <a:solidFill>
                  <a:srgbClr val="FF0000"/>
                </a:solidFill>
              </a:rPr>
              <a:t>: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vi-VN" sz="2400" b="1" dirty="0" err="1" smtClean="0"/>
              <a:t>Từ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bảng</a:t>
            </a:r>
            <a:r>
              <a:rPr lang="vi-VN" sz="2400" b="1" dirty="0" smtClean="0"/>
              <a:t> 1 </a:t>
            </a:r>
            <a:r>
              <a:rPr lang="vi-VN" sz="2400" b="1" dirty="0" err="1" smtClean="0"/>
              <a:t>hãy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tính</a:t>
            </a:r>
            <a:r>
              <a:rPr lang="vi-VN" sz="2400" b="1" dirty="0" smtClean="0"/>
              <a:t>:</a:t>
            </a:r>
          </a:p>
          <a:p>
            <a:r>
              <a:rPr lang="en-US" sz="2400" b="1" dirty="0" smtClean="0"/>
              <a:t>c/</a:t>
            </a:r>
            <a:r>
              <a:rPr lang="vi-VN" sz="2400" b="1" dirty="0" smtClean="0"/>
              <a:t> </a:t>
            </a:r>
            <a:r>
              <a:rPr lang="vi-VN" sz="2400" b="1" dirty="0" err="1" smtClean="0">
                <a:solidFill>
                  <a:srgbClr val="FF0000"/>
                </a:solidFill>
              </a:rPr>
              <a:t>Điện</a:t>
            </a:r>
            <a:r>
              <a:rPr lang="vi-VN" sz="2400" b="1" dirty="0" smtClean="0">
                <a:solidFill>
                  <a:srgbClr val="FF0000"/>
                </a:solidFill>
              </a:rPr>
              <a:t> </a:t>
            </a:r>
            <a:r>
              <a:rPr lang="vi-VN" sz="2400" b="1" dirty="0" err="1" smtClean="0">
                <a:solidFill>
                  <a:srgbClr val="FF0000"/>
                </a:solidFill>
              </a:rPr>
              <a:t>trở</a:t>
            </a:r>
            <a:r>
              <a:rPr lang="vi-VN" sz="2400" b="1" dirty="0" smtClean="0"/>
              <a:t> </a:t>
            </a:r>
            <a:r>
              <a:rPr lang="vi-VN" sz="2400" b="1" dirty="0" err="1" smtClean="0"/>
              <a:t>sợi</a:t>
            </a:r>
            <a:r>
              <a:rPr lang="vi-VN" sz="2400" b="1" dirty="0" smtClean="0"/>
              <a:t> dây </a:t>
            </a:r>
            <a:r>
              <a:rPr lang="vi-VN" sz="2400" b="1" dirty="0" err="1" smtClean="0">
                <a:solidFill>
                  <a:srgbClr val="FF0000"/>
                </a:solidFill>
              </a:rPr>
              <a:t>đồng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dài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400m </a:t>
            </a:r>
            <a:r>
              <a:rPr lang="en-US" sz="2400" b="1" dirty="0" err="1" smtClean="0"/>
              <a:t>và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tiết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diện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2</a:t>
            </a:r>
            <a:r>
              <a:rPr lang="vi-VN" sz="2400" b="1" dirty="0" smtClean="0">
                <a:solidFill>
                  <a:srgbClr val="FF0000"/>
                </a:solidFill>
              </a:rPr>
              <a:t>mm</a:t>
            </a:r>
            <a:r>
              <a:rPr lang="vi-VN" sz="2400" b="1" baseline="30000" dirty="0" smtClean="0">
                <a:solidFill>
                  <a:srgbClr val="FF0000"/>
                </a:solidFill>
              </a:rPr>
              <a:t>2</a:t>
            </a:r>
            <a:endParaRPr lang="vi-VN" sz="2400" b="1" dirty="0" smtClean="0"/>
          </a:p>
        </p:txBody>
      </p:sp>
      <p:sp>
        <p:nvSpPr>
          <p:cNvPr id="11" name="Hộp_Văn_Bản 8"/>
          <p:cNvSpPr txBox="1"/>
          <p:nvPr/>
        </p:nvSpPr>
        <p:spPr>
          <a:xfrm>
            <a:off x="1398090" y="1683582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 err="1">
                <a:solidFill>
                  <a:srgbClr val="663300"/>
                </a:solidFill>
              </a:rPr>
              <a:t>Tóm</a:t>
            </a:r>
            <a:r>
              <a:rPr lang="vi-VN" sz="2400" b="1" u="sng" dirty="0">
                <a:solidFill>
                  <a:srgbClr val="663300"/>
                </a:solidFill>
              </a:rPr>
              <a:t> </a:t>
            </a:r>
            <a:r>
              <a:rPr lang="vi-VN" sz="2400" b="1" u="sng" dirty="0" err="1">
                <a:solidFill>
                  <a:srgbClr val="663300"/>
                </a:solidFill>
              </a:rPr>
              <a:t>tắt</a:t>
            </a:r>
            <a:endParaRPr lang="vi-VN" sz="2400" b="1" u="sng" dirty="0">
              <a:solidFill>
                <a:srgbClr val="6633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Hình chữ nhật 11"/>
              <p:cNvSpPr/>
              <p:nvPr/>
            </p:nvSpPr>
            <p:spPr>
              <a:xfrm>
                <a:off x="1398090" y="2048128"/>
                <a:ext cx="3493529" cy="2948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l</a:t>
                </a:r>
                <a:r>
                  <a:rPr lang="vi-VN" sz="4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vi-VN" sz="2400" b="1" dirty="0" smtClean="0">
                    <a:solidFill>
                      <a:srgbClr val="0070C0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400</a:t>
                </a:r>
                <a:r>
                  <a:rPr lang="vi-VN" sz="2400" b="1" dirty="0" smtClean="0">
                    <a:solidFill>
                      <a:srgbClr val="0070C0"/>
                    </a:solidFill>
                  </a:rPr>
                  <a:t>m</a:t>
                </a:r>
                <a:endParaRPr lang="en-US" sz="2400" b="1" dirty="0" smtClean="0">
                  <a:solidFill>
                    <a:srgbClr val="0070C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srgbClr val="0070C0"/>
                    </a:solidFill>
                  </a:rPr>
                  <a:t>S</a:t>
                </a:r>
                <a:r>
                  <a:rPr lang="vi-VN" sz="2400" b="1" dirty="0" smtClean="0">
                    <a:solidFill>
                      <a:srgbClr val="0070C0"/>
                    </a:solidFill>
                  </a:rPr>
                  <a:t> =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2</a:t>
                </a:r>
                <a:r>
                  <a:rPr lang="vi-VN" sz="2400" b="1" dirty="0" smtClean="0">
                    <a:solidFill>
                      <a:srgbClr val="0070C0"/>
                    </a:solidFill>
                  </a:rPr>
                  <a:t>mm</a:t>
                </a:r>
                <a:r>
                  <a:rPr lang="vi-VN" sz="2400" b="1" baseline="30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 = 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vi-VN" sz="2400" b="1" dirty="0" smtClean="0">
                    <a:solidFill>
                      <a:srgbClr val="0070C0"/>
                    </a:solidFill>
                  </a:rPr>
                  <a:t>m</a:t>
                </a:r>
                <a:r>
                  <a:rPr lang="vi-VN" sz="2400" b="1" baseline="30000" dirty="0" smtClean="0">
                    <a:solidFill>
                      <a:srgbClr val="0070C0"/>
                    </a:solidFill>
                  </a:rPr>
                  <a:t>2</a:t>
                </a:r>
                <a:endParaRPr lang="en-US" sz="2400" b="1" dirty="0" smtClean="0">
                  <a:solidFill>
                    <a:srgbClr val="0070C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𝝆</m:t>
                    </m:r>
                    <m:r>
                      <a:rPr lang="vi-VN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vi-VN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vi-VN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vi-VN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𝟕</m:t>
                    </m:r>
                    <m:r>
                      <a:rPr lang="vi-VN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. </m:t>
                    </m:r>
                    <m:sSup>
                      <m:sSupPr>
                        <m:ctrlPr>
                          <a:rPr lang="vi-VN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vi-VN" sz="24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vi-VN" sz="24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𝟖</m:t>
                        </m:r>
                      </m:sup>
                    </m:sSup>
                  </m:oMath>
                </a14:m>
                <a:r>
                  <a:rPr lang="el-GR" sz="2400" b="1" dirty="0" smtClean="0">
                    <a:solidFill>
                      <a:srgbClr val="0070C0"/>
                    </a:solidFill>
                    <a:cs typeface="Times New Roman" pitchFamily="18" charset="0"/>
                  </a:rPr>
                  <a:t>Ω</a:t>
                </a:r>
                <a:r>
                  <a:rPr lang="vi-VN" sz="2400" b="1" dirty="0" smtClean="0">
                    <a:solidFill>
                      <a:srgbClr val="0070C0"/>
                    </a:solidFill>
                    <a:cs typeface="Times New Roman" pitchFamily="18" charset="0"/>
                  </a:rPr>
                  <a:t>m</a:t>
                </a:r>
                <a:endParaRPr lang="en-US" sz="2400" b="1" dirty="0" smtClean="0">
                  <a:solidFill>
                    <a:srgbClr val="0070C0"/>
                  </a:solidFill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srgbClr val="FF0000"/>
                    </a:solidFill>
                  </a:rPr>
                  <a:t>R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?</a:t>
                </a:r>
              </a:p>
              <a:p>
                <a:endParaRPr lang="en-US" sz="2400" b="1" baseline="30000" dirty="0" smtClean="0">
                  <a:solidFill>
                    <a:srgbClr val="0070C0"/>
                  </a:solidFill>
                  <a:latin typeface=".VnArial" panose="020B7200000000000000" pitchFamily="34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2" name="Hình chữ nhật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090" y="2048128"/>
                <a:ext cx="3493529" cy="2948884"/>
              </a:xfrm>
              <a:prstGeom prst="rect">
                <a:avLst/>
              </a:prstGeom>
              <a:blipFill>
                <a:blip r:embed="rId2"/>
                <a:stretch>
                  <a:fillRect l="-61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Hộp_Văn_Bản 13"/>
          <p:cNvSpPr txBox="1"/>
          <p:nvPr/>
        </p:nvSpPr>
        <p:spPr>
          <a:xfrm>
            <a:off x="4566675" y="1577614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>
                <a:solidFill>
                  <a:srgbClr val="663300"/>
                </a:solidFill>
              </a:rPr>
              <a:t>Giải</a:t>
            </a:r>
          </a:p>
        </p:txBody>
      </p:sp>
      <p:sp>
        <p:nvSpPr>
          <p:cNvPr id="15" name="Hộp_Văn_Bản 17"/>
          <p:cNvSpPr txBox="1"/>
          <p:nvPr/>
        </p:nvSpPr>
        <p:spPr>
          <a:xfrm>
            <a:off x="4568777" y="2145247"/>
            <a:ext cx="2438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chemeClr val="accent6">
                    <a:lumMod val="50000"/>
                  </a:schemeClr>
                </a:solidFill>
              </a:rPr>
              <a:t>Điện trở dây là:</a:t>
            </a:r>
          </a:p>
        </p:txBody>
      </p:sp>
      <p:cxnSp>
        <p:nvCxnSpPr>
          <p:cNvPr id="16" name="Đường nối Thẳng 15"/>
          <p:cNvCxnSpPr/>
          <p:nvPr/>
        </p:nvCxnSpPr>
        <p:spPr>
          <a:xfrm>
            <a:off x="4408310" y="1683581"/>
            <a:ext cx="0" cy="512660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Hình chữ nhật 16"/>
              <p:cNvSpPr/>
              <p:nvPr/>
            </p:nvSpPr>
            <p:spPr>
              <a:xfrm>
                <a:off x="4678855" y="2662625"/>
                <a:ext cx="1303562" cy="828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</a:rPr>
                  <a:t>R = </a:t>
                </a:r>
                <a:r>
                  <a:rPr lang="el-GR" sz="32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7" name="Hình chữ nhậ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855" y="2662625"/>
                <a:ext cx="1303562" cy="828945"/>
              </a:xfrm>
              <a:prstGeom prst="rect">
                <a:avLst/>
              </a:prstGeom>
              <a:blipFill>
                <a:blip r:embed="rId3"/>
                <a:stretch>
                  <a:fillRect l="-12207" b="-1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Hình chữ nhật 17"/>
              <p:cNvSpPr/>
              <p:nvPr/>
            </p:nvSpPr>
            <p:spPr>
              <a:xfrm>
                <a:off x="5937178" y="2786951"/>
                <a:ext cx="2612831" cy="6249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 = 1,7.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sup>
                    </m:sSup>
                  </m:oMath>
                </a14:m>
                <a:r>
                  <a:rPr lang="en-US" sz="2400" b="1" dirty="0" smtClean="0">
                    <a:solidFill>
                      <a:srgbClr val="00B0F0"/>
                    </a:solidFill>
                  </a:rPr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𝟒𝟎𝟎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B0F0"/>
                            </a:solidFill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B0F0"/>
                            </a:solidFill>
                          </a:rPr>
                          <m:t>.</m:t>
                        </m:r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8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78" y="2786951"/>
                <a:ext cx="2612831" cy="624979"/>
              </a:xfrm>
              <a:prstGeom prst="rect">
                <a:avLst/>
              </a:prstGeom>
              <a:blipFill>
                <a:blip r:embed="rId4"/>
                <a:stretch>
                  <a:fillRect l="-1166" b="-873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Hình chữ nhật 18"/>
          <p:cNvSpPr/>
          <p:nvPr/>
        </p:nvSpPr>
        <p:spPr>
          <a:xfrm>
            <a:off x="8785061" y="2846264"/>
            <a:ext cx="1382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B0F0"/>
                </a:solidFill>
              </a:rPr>
              <a:t> = 3,4 (</a:t>
            </a:r>
            <a:r>
              <a:rPr lang="el-G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b="1" i="1" dirty="0">
              <a:solidFill>
                <a:srgbClr val="00B0F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412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Hình chữ nhật 12"/>
          <p:cNvSpPr/>
          <p:nvPr/>
        </p:nvSpPr>
        <p:spPr>
          <a:xfrm>
            <a:off x="4184987" y="60086"/>
            <a:ext cx="3570208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vi-VN" sz="3600" b="1" dirty="0">
                <a:solidFill>
                  <a:srgbClr val="003366"/>
                </a:solidFill>
              </a:rPr>
              <a:t>III. VẬN DỤNG: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ình chữ nhật 13"/>
              <p:cNvSpPr/>
              <p:nvPr/>
            </p:nvSpPr>
            <p:spPr>
              <a:xfrm>
                <a:off x="1337630" y="710584"/>
                <a:ext cx="10038535" cy="120032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vi-VN" sz="2400" b="1" u="sng" dirty="0" smtClean="0">
                    <a:solidFill>
                      <a:srgbClr val="FF0000"/>
                    </a:solidFill>
                  </a:rPr>
                  <a:t>C</a:t>
                </a:r>
                <a:r>
                  <a:rPr lang="en-US" sz="2400" b="1" u="sng" dirty="0" smtClean="0">
                    <a:solidFill>
                      <a:srgbClr val="FF0000"/>
                    </a:solidFill>
                  </a:rPr>
                  <a:t>6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: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vi-VN" sz="2400" b="1" dirty="0" err="1" smtClean="0"/>
                  <a:t>Một</a:t>
                </a:r>
                <a:r>
                  <a:rPr lang="vi-VN" sz="2400" b="1" dirty="0" smtClean="0"/>
                  <a:t> sợi dây </a:t>
                </a:r>
                <a:r>
                  <a:rPr lang="vi-VN" sz="2400" b="1" dirty="0" err="1"/>
                  <a:t>tóc</a:t>
                </a:r>
                <a:r>
                  <a:rPr lang="vi-VN" sz="2400" b="1" dirty="0"/>
                  <a:t> </a:t>
                </a:r>
                <a:r>
                  <a:rPr lang="vi-VN" sz="2400" b="1" dirty="0" err="1"/>
                  <a:t>bóng</a:t>
                </a:r>
                <a:r>
                  <a:rPr lang="vi-VN" sz="2400" b="1" dirty="0"/>
                  <a:t> đèn làm bằng </a:t>
                </a:r>
                <a:r>
                  <a:rPr lang="vi-VN" sz="2400" b="1" dirty="0" err="1">
                    <a:solidFill>
                      <a:srgbClr val="FF0000"/>
                    </a:solidFill>
                  </a:rPr>
                  <a:t>vonfam</a:t>
                </a:r>
                <a:r>
                  <a:rPr lang="vi-VN" sz="2400" b="1" dirty="0"/>
                  <a:t> ở 20</a:t>
                </a:r>
                <a:r>
                  <a:rPr lang="vi-VN" sz="2400" b="1" baseline="30000" dirty="0"/>
                  <a:t>0</a:t>
                </a:r>
                <a:r>
                  <a:rPr lang="vi-VN" sz="2400" b="1" dirty="0"/>
                  <a:t>C  có điện trở </a:t>
                </a:r>
                <a:r>
                  <a:rPr lang="vi-VN" sz="2400" b="1" dirty="0">
                    <a:solidFill>
                      <a:srgbClr val="FF0000"/>
                    </a:solidFill>
                  </a:rPr>
                  <a:t>25</a:t>
                </a:r>
                <a:r>
                  <a:rPr lang="el-GR" sz="2400" b="1" dirty="0">
                    <a:solidFill>
                      <a:srgbClr val="FF0000"/>
                    </a:solidFill>
                    <a:cs typeface="Times New Roman" pitchFamily="18" charset="0"/>
                  </a:rPr>
                  <a:t> Ω</a:t>
                </a:r>
                <a:r>
                  <a:rPr lang="vi-VN" sz="2400" b="1" dirty="0"/>
                  <a:t>, có tiết </a:t>
                </a:r>
                <a:r>
                  <a:rPr lang="vi-VN" sz="2400" b="1" dirty="0" err="1"/>
                  <a:t>diện</a:t>
                </a:r>
                <a:r>
                  <a:rPr lang="vi-VN" sz="2400" b="1" dirty="0"/>
                  <a:t> tròn bán kính </a:t>
                </a:r>
                <a:r>
                  <a:rPr lang="vi-VN" sz="2400" b="1" dirty="0">
                    <a:solidFill>
                      <a:srgbClr val="FF0000"/>
                    </a:solidFill>
                  </a:rPr>
                  <a:t>0,01mm</a:t>
                </a:r>
                <a:r>
                  <a:rPr lang="vi-VN" sz="2400" b="1" dirty="0"/>
                  <a:t>. Hãy tính </a:t>
                </a:r>
                <a:r>
                  <a:rPr lang="vi-VN" sz="2400" b="1" dirty="0">
                    <a:solidFill>
                      <a:srgbClr val="FF0000"/>
                    </a:solidFill>
                  </a:rPr>
                  <a:t>chiều dài</a:t>
                </a:r>
                <a:r>
                  <a:rPr lang="vi-VN" sz="2400" b="1" dirty="0"/>
                  <a:t> của dây </a:t>
                </a:r>
                <a:r>
                  <a:rPr lang="vi-VN" sz="2400" b="1" dirty="0" err="1"/>
                  <a:t>tóc</a:t>
                </a:r>
                <a:r>
                  <a:rPr lang="vi-VN" sz="2400" b="1" dirty="0"/>
                  <a:t> này </a:t>
                </a:r>
                <a:r>
                  <a:rPr lang="vi-VN" sz="2400" b="1" dirty="0">
                    <a:solidFill>
                      <a:srgbClr val="000099"/>
                    </a:solidFill>
                  </a:rPr>
                  <a:t>(lấy </a:t>
                </a:r>
                <a14:m>
                  <m:oMath xmlns:m="http://schemas.openxmlformats.org/officeDocument/2006/math">
                    <m:r>
                      <a:rPr lang="el-GR" sz="2400" b="1" i="1">
                        <a:solidFill>
                          <a:srgbClr val="000099"/>
                        </a:solidFill>
                        <a:latin typeface="Cambria Math"/>
                      </a:rPr>
                      <m:t>𝝅</m:t>
                    </m:r>
                    <m:r>
                      <a:rPr lang="vi-VN" sz="2400" b="1" i="1">
                        <a:solidFill>
                          <a:srgbClr val="000099"/>
                        </a:solidFill>
                        <a:latin typeface="Cambria Math"/>
                      </a:rPr>
                      <m:t>=</m:t>
                    </m:r>
                    <m:r>
                      <a:rPr lang="vi-VN" sz="2400" b="1" i="1">
                        <a:solidFill>
                          <a:srgbClr val="000099"/>
                        </a:solidFill>
                        <a:latin typeface="Cambria Math"/>
                      </a:rPr>
                      <m:t>𝟑</m:t>
                    </m:r>
                    <m:r>
                      <a:rPr lang="vi-VN" sz="2400" b="1" i="1">
                        <a:solidFill>
                          <a:srgbClr val="000099"/>
                        </a:solidFill>
                        <a:latin typeface="Cambria Math"/>
                      </a:rPr>
                      <m:t>,</m:t>
                    </m:r>
                    <m:r>
                      <a:rPr lang="vi-VN" sz="2400" b="1" i="1">
                        <a:solidFill>
                          <a:srgbClr val="000099"/>
                        </a:solidFill>
                        <a:latin typeface="Cambria Math"/>
                      </a:rPr>
                      <m:t>𝟏𝟒</m:t>
                    </m:r>
                  </m:oMath>
                </a14:m>
                <a:r>
                  <a:rPr lang="vi-VN" sz="2400" b="1" dirty="0" smtClean="0">
                    <a:solidFill>
                      <a:srgbClr val="000099"/>
                    </a:solidFill>
                  </a:rPr>
                  <a:t>)</a:t>
                </a:r>
                <a:endParaRPr lang="vi-VN" sz="24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4" name="Hình chữ nhật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630" y="710584"/>
                <a:ext cx="10038535" cy="1200329"/>
              </a:xfrm>
              <a:prstGeom prst="rect">
                <a:avLst/>
              </a:prstGeom>
              <a:blipFill>
                <a:blip r:embed="rId2"/>
                <a:stretch>
                  <a:fillRect l="-911" t="-4592" b="-1173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Hộp_Văn_Bản 8"/>
          <p:cNvSpPr txBox="1"/>
          <p:nvPr/>
        </p:nvSpPr>
        <p:spPr>
          <a:xfrm>
            <a:off x="1398090" y="1909390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 err="1">
                <a:solidFill>
                  <a:srgbClr val="663300"/>
                </a:solidFill>
              </a:rPr>
              <a:t>Tóm</a:t>
            </a:r>
            <a:r>
              <a:rPr lang="vi-VN" sz="2400" b="1" u="sng" dirty="0">
                <a:solidFill>
                  <a:srgbClr val="663300"/>
                </a:solidFill>
              </a:rPr>
              <a:t> </a:t>
            </a:r>
            <a:r>
              <a:rPr lang="vi-VN" sz="2400" b="1" u="sng" dirty="0" err="1">
                <a:solidFill>
                  <a:srgbClr val="663300"/>
                </a:solidFill>
              </a:rPr>
              <a:t>tắt</a:t>
            </a:r>
            <a:endParaRPr lang="vi-VN" sz="2400" b="1" u="sng" dirty="0">
              <a:solidFill>
                <a:srgbClr val="663300"/>
              </a:solidFill>
            </a:endParaRPr>
          </a:p>
        </p:txBody>
      </p:sp>
      <p:sp>
        <p:nvSpPr>
          <p:cNvPr id="16" name="Hộp_Văn_Bản 13"/>
          <p:cNvSpPr txBox="1"/>
          <p:nvPr/>
        </p:nvSpPr>
        <p:spPr>
          <a:xfrm>
            <a:off x="4839595" y="1909389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>
                <a:solidFill>
                  <a:srgbClr val="663300"/>
                </a:solidFill>
              </a:rPr>
              <a:t>Giải</a:t>
            </a:r>
          </a:p>
        </p:txBody>
      </p:sp>
      <p:cxnSp>
        <p:nvCxnSpPr>
          <p:cNvPr id="17" name="Đường nối Thẳng 16"/>
          <p:cNvCxnSpPr/>
          <p:nvPr/>
        </p:nvCxnSpPr>
        <p:spPr>
          <a:xfrm>
            <a:off x="4489538" y="1909389"/>
            <a:ext cx="0" cy="512660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Hình chữ nhật 17"/>
              <p:cNvSpPr/>
              <p:nvPr/>
            </p:nvSpPr>
            <p:spPr>
              <a:xfrm>
                <a:off x="1366852" y="2442365"/>
                <a:ext cx="3091449" cy="29570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schemeClr val="accent6"/>
                    </a:solidFill>
                  </a:rPr>
                  <a:t>R</a:t>
                </a:r>
                <a:r>
                  <a:rPr lang="vi-VN" sz="2400" b="1" dirty="0" smtClean="0">
                    <a:solidFill>
                      <a:schemeClr val="accent6"/>
                    </a:solidFill>
                  </a:rPr>
                  <a:t> = </a:t>
                </a:r>
                <a:r>
                  <a:rPr lang="en-US" sz="2400" b="1" dirty="0" smtClean="0">
                    <a:solidFill>
                      <a:schemeClr val="accent6"/>
                    </a:solidFill>
                  </a:rPr>
                  <a:t>25</a:t>
                </a:r>
                <a:r>
                  <a:rPr lang="el-GR" sz="2400" b="1" dirty="0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endParaRPr lang="en-US" sz="2400" b="1" dirty="0" smtClean="0">
                  <a:solidFill>
                    <a:schemeClr val="accent6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r</a:t>
                </a:r>
                <a:r>
                  <a:rPr lang="vi-VN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= </a:t>
                </a: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0,01 </a:t>
                </a:r>
                <a:r>
                  <a:rPr lang="vi-VN" sz="2400" b="1" dirty="0" err="1" smtClean="0">
                    <a:solidFill>
                      <a:schemeClr val="accent6">
                        <a:lumMod val="75000"/>
                      </a:schemeClr>
                    </a:solidFill>
                  </a:rPr>
                  <a:t>mm</a:t>
                </a: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m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𝝆</m:t>
                    </m:r>
                    <m:r>
                      <a:rPr lang="vi-VN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𝟓</m:t>
                    </m:r>
                    <m:r>
                      <a:rPr lang="en-US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𝟓</m:t>
                    </m:r>
                    <m:r>
                      <a:rPr lang="en-US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vi-VN" sz="2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vi-VN" sz="2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vi-VN" sz="2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𝟖</m:t>
                        </m:r>
                      </m:sup>
                    </m:sSup>
                  </m:oMath>
                </a14:m>
                <a:r>
                  <a:rPr lang="el-GR" sz="2400" b="1" dirty="0" smtClean="0">
                    <a:solidFill>
                      <a:schemeClr val="accent6">
                        <a:lumMod val="75000"/>
                      </a:schemeClr>
                    </a:solidFill>
                    <a:cs typeface="Times New Roman" pitchFamily="18" charset="0"/>
                  </a:rPr>
                  <a:t>Ω</a:t>
                </a:r>
                <a:r>
                  <a:rPr lang="vi-VN" sz="2400" b="1" dirty="0" smtClean="0">
                    <a:solidFill>
                      <a:schemeClr val="accent6">
                        <a:lumMod val="75000"/>
                      </a:schemeClr>
                    </a:solidFill>
                    <a:cs typeface="Times New Roman" pitchFamily="18" charset="0"/>
                  </a:rPr>
                  <a:t>m</a:t>
                </a:r>
                <a:endParaRPr lang="en-US" sz="2400" b="1" dirty="0" smtClean="0">
                  <a:solidFill>
                    <a:schemeClr val="accent6">
                      <a:lumMod val="75000"/>
                    </a:schemeClr>
                  </a:solidFill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b="1" dirty="0" smtClean="0">
                    <a:solidFill>
                      <a:srgbClr val="FF0000"/>
                    </a:solidFill>
                    <a:latin typeface=".VnLinus" panose="020B7200000000000000" pitchFamily="34" charset="0"/>
                  </a:rPr>
                  <a:t>l</a:t>
                </a:r>
                <a:r>
                  <a:rPr lang="vi-VN" sz="40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vi-VN" sz="2400" b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?</a:t>
                </a:r>
              </a:p>
              <a:p>
                <a:endParaRPr lang="en-US" sz="2400" b="1" baseline="30000" dirty="0" smtClean="0">
                  <a:solidFill>
                    <a:srgbClr val="0070C0"/>
                  </a:solidFill>
                  <a:latin typeface=".VnArial" panose="020B7200000000000000" pitchFamily="34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8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6852" y="2442365"/>
                <a:ext cx="3091449" cy="2957092"/>
              </a:xfrm>
              <a:prstGeom prst="rect">
                <a:avLst/>
              </a:prstGeom>
              <a:blipFill>
                <a:blip r:embed="rId3"/>
                <a:stretch>
                  <a:fillRect l="-6903" r="-19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Hộp_Văn_Bản 14"/>
          <p:cNvSpPr txBox="1"/>
          <p:nvPr/>
        </p:nvSpPr>
        <p:spPr>
          <a:xfrm>
            <a:off x="4489538" y="2450854"/>
            <a:ext cx="2501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400" b="1" dirty="0" err="1" smtClean="0">
                <a:solidFill>
                  <a:srgbClr val="006600"/>
                </a:solidFill>
              </a:rPr>
              <a:t>iết</a:t>
            </a:r>
            <a:r>
              <a:rPr lang="vi-VN" sz="2400" b="1" dirty="0" smtClean="0">
                <a:solidFill>
                  <a:srgbClr val="006600"/>
                </a:solidFill>
              </a:rPr>
              <a:t> </a:t>
            </a:r>
            <a:r>
              <a:rPr lang="vi-VN" sz="2400" b="1" dirty="0" err="1">
                <a:solidFill>
                  <a:srgbClr val="006600"/>
                </a:solidFill>
              </a:rPr>
              <a:t>diện</a:t>
            </a:r>
            <a:r>
              <a:rPr lang="vi-VN" sz="2400" b="1" dirty="0">
                <a:solidFill>
                  <a:srgbClr val="006600"/>
                </a:solidFill>
              </a:rPr>
              <a:t> dây là:</a:t>
            </a:r>
          </a:p>
        </p:txBody>
      </p:sp>
      <p:sp>
        <p:nvSpPr>
          <p:cNvPr id="20" name="Hộp_Văn_Bản 17"/>
          <p:cNvSpPr txBox="1"/>
          <p:nvPr/>
        </p:nvSpPr>
        <p:spPr>
          <a:xfrm>
            <a:off x="4571715" y="3695336"/>
            <a:ext cx="2627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dây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24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ình chữ nhật 20"/>
              <p:cNvSpPr/>
              <p:nvPr/>
            </p:nvSpPr>
            <p:spPr>
              <a:xfrm>
                <a:off x="4836542" y="4123584"/>
                <a:ext cx="1303562" cy="828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</a:rPr>
                  <a:t>R = </a:t>
                </a:r>
                <a:r>
                  <a:rPr lang="el-GR" sz="32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Hình chữ nhật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542" y="4123584"/>
                <a:ext cx="1303562" cy="828945"/>
              </a:xfrm>
              <a:prstGeom prst="rect">
                <a:avLst/>
              </a:prstGeom>
              <a:blipFill rotWithShape="0">
                <a:blip r:embed="rId4"/>
                <a:stretch>
                  <a:fillRect l="-11682" b="-1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ình chữ nhật 21"/>
              <p:cNvSpPr/>
              <p:nvPr/>
            </p:nvSpPr>
            <p:spPr>
              <a:xfrm>
                <a:off x="7643463" y="4201650"/>
                <a:ext cx="2316275" cy="8281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800" b="1" dirty="0" smtClean="0">
                    <a:solidFill>
                      <a:srgbClr val="00B0F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28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8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28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 .  </m:t>
                            </m:r>
                            <m:r>
                              <a:rPr lang="en-US" sz="28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</m:sup>
                        </m:sSup>
                      </m:den>
                    </m:f>
                  </m:oMath>
                </a14:m>
                <a:endParaRPr lang="el-GR" sz="28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Hình chữ nhật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3463" y="4201650"/>
                <a:ext cx="2316275" cy="828175"/>
              </a:xfrm>
              <a:prstGeom prst="rect">
                <a:avLst/>
              </a:prstGeom>
              <a:blipFill rotWithShape="0">
                <a:blip r:embed="rId5"/>
                <a:stretch>
                  <a:fillRect l="-2105" b="-367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Hình chữ nhật 22"/>
          <p:cNvSpPr/>
          <p:nvPr/>
        </p:nvSpPr>
        <p:spPr>
          <a:xfrm>
            <a:off x="9683073" y="4384904"/>
            <a:ext cx="16930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B0F0"/>
                </a:solidFill>
              </a:rPr>
              <a:t> = 0,143 (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m)</a:t>
            </a:r>
            <a:endParaRPr lang="el-GR" sz="2400" b="1" i="1" dirty="0">
              <a:solidFill>
                <a:srgbClr val="00B0F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ình chữ nhật 25"/>
              <p:cNvSpPr/>
              <p:nvPr/>
            </p:nvSpPr>
            <p:spPr>
              <a:xfrm>
                <a:off x="8654618" y="3071458"/>
                <a:ext cx="3054607" cy="470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2400" b="1" i="0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rgbClr val="00B0F0"/>
                        </a:solidFill>
                      </a:rPr>
                      <m:t>3,14</m:t>
                    </m:r>
                    <m:r>
                      <m:rPr>
                        <m:nor/>
                      </m:rPr>
                      <a:rPr lang="en-US" sz="2400" b="1" dirty="0">
                        <a:solidFill>
                          <a:srgbClr val="00B0F0"/>
                        </a:solidFill>
                      </a:rPr>
                      <m:t> .</m:t>
                    </m:r>
                    <m:sSup>
                      <m:sSupPr>
                        <m:ctrlP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sup>
                    </m:sSup>
                    <m:r>
                      <a:rPr lang="en-US" sz="2400" b="1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Hình chữ nhật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4618" y="3071458"/>
                <a:ext cx="3054607" cy="470000"/>
              </a:xfrm>
              <a:prstGeom prst="rect">
                <a:avLst/>
              </a:prstGeom>
              <a:blipFill rotWithShape="0">
                <a:blip r:embed="rId6"/>
                <a:stretch>
                  <a:fillRect l="-3194" t="-7792" b="-2987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26"/>
              <p:cNvSpPr/>
              <p:nvPr/>
            </p:nvSpPr>
            <p:spPr>
              <a:xfrm>
                <a:off x="4952062" y="2945526"/>
                <a:ext cx="155145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</a:rPr>
                  <a:t>S </a:t>
                </a:r>
                <a:r>
                  <a:rPr lang="en-US" sz="3200" b="1" dirty="0">
                    <a:solidFill>
                      <a:srgbClr val="00B0F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l-GR" sz="2400" b="1" i="1" smtClean="0">
                        <a:solidFill>
                          <a:srgbClr val="00B0F0"/>
                        </a:solidFill>
                        <a:latin typeface="Cambria Math"/>
                      </a:rPr>
                      <m:t>𝝅</m:t>
                    </m:r>
                  </m:oMath>
                </a14:m>
                <a:r>
                  <a:rPr lang="en-US" sz="24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l-GR" sz="32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Hình chữ nhật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2062" y="2945526"/>
                <a:ext cx="1551450" cy="595932"/>
              </a:xfrm>
              <a:prstGeom prst="rect">
                <a:avLst/>
              </a:prstGeom>
              <a:blipFill>
                <a:blip r:embed="rId7"/>
                <a:stretch>
                  <a:fillRect l="-9804" t="-10204" b="-3367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Hình chữ nhật 27"/>
              <p:cNvSpPr/>
              <p:nvPr/>
            </p:nvSpPr>
            <p:spPr>
              <a:xfrm>
                <a:off x="6425758" y="3011540"/>
                <a:ext cx="237584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rgbClr val="00B0F0"/>
                    </a:solidFill>
                  </a:rPr>
                  <a:t>3</a:t>
                </a:r>
                <a:r>
                  <a:rPr lang="en-US" sz="24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,14</a:t>
                </a:r>
                <a:r>
                  <a:rPr lang="en-US" sz="3200" b="1" dirty="0" smtClean="0">
                    <a:solidFill>
                      <a:srgbClr val="00B0F0"/>
                    </a:solidFill>
                  </a:rPr>
                  <a:t>.</a:t>
                </a:r>
                <a:r>
                  <a:rPr lang="en-US" sz="3200" b="1" dirty="0">
                    <a:solidFill>
                      <a:srgbClr val="00B0F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p>
                        </m:sSup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) 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8" name="Hình chữ nhật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758" y="3011540"/>
                <a:ext cx="2375843" cy="584775"/>
              </a:xfrm>
              <a:prstGeom prst="rect">
                <a:avLst/>
              </a:prstGeom>
              <a:blipFill rotWithShape="0">
                <a:blip r:embed="rId8"/>
                <a:stretch>
                  <a:fillRect l="-6410" t="-13542" b="-333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Hình chữ nhật 29"/>
              <p:cNvSpPr/>
              <p:nvPr/>
            </p:nvSpPr>
            <p:spPr>
              <a:xfrm>
                <a:off x="6127785" y="4089093"/>
                <a:ext cx="1619354" cy="8822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200" b="1" dirty="0">
                        <a:solidFill>
                          <a:srgbClr val="00B0F0"/>
                        </a:solidFill>
                        <a:latin typeface=".VnLinus" panose="020B7200000000000000" pitchFamily="34" charset="0"/>
                      </a:rPr>
                      <m:t>l</m:t>
                    </m:r>
                  </m:oMath>
                </a14:m>
                <a:r>
                  <a:rPr lang="en-US" sz="3200" b="1" dirty="0" smtClean="0">
                    <a:solidFill>
                      <a:srgbClr val="00B0F0"/>
                    </a:solidFill>
                  </a:rPr>
                  <a:t> </a:t>
                </a:r>
                <a:r>
                  <a:rPr lang="en-US" sz="3200" b="1" dirty="0">
                    <a:solidFill>
                      <a:srgbClr val="00B0F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 </m:t>
                        </m:r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3200" b="1" dirty="0">
                            <a:solidFill>
                              <a:srgbClr val="00B0F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ρ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Hình chữ nhật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7785" y="4089093"/>
                <a:ext cx="1619354" cy="882229"/>
              </a:xfrm>
              <a:prstGeom prst="rect">
                <a:avLst/>
              </a:prstGeom>
              <a:blipFill rotWithShape="0">
                <a:blip r:embed="rId9"/>
                <a:stretch>
                  <a:fillRect l="-9398" b="-20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37215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6" grpId="0"/>
      <p:bldP spid="27" grpId="0"/>
      <p:bldP spid="28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301130" y="100208"/>
            <a:ext cx="5434207" cy="8912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C007F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C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 VẤN ĐỀ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Khung Chú Thích Hình Đám Mây 1"/>
          <p:cNvSpPr/>
          <p:nvPr/>
        </p:nvSpPr>
        <p:spPr>
          <a:xfrm>
            <a:off x="662610" y="991507"/>
            <a:ext cx="10323442" cy="497197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Ở </a:t>
            </a:r>
            <a:r>
              <a:rPr lang="en-US" sz="2800" b="1" dirty="0" err="1" smtClean="0"/>
              <a:t>lớp</a:t>
            </a:r>
            <a:r>
              <a:rPr lang="en-US" sz="2800" b="1" dirty="0" smtClean="0"/>
              <a:t> 7, ta </a:t>
            </a:r>
            <a:r>
              <a:rPr lang="en-US" sz="2800" b="1" dirty="0" err="1" smtClean="0"/>
              <a:t>đã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đồng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kim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loại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dẫn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điện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rất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tốt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chỉ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kém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có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bạc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nhưng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lại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rẻ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hơn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rất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nhiều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Vì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thế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đồng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thường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dùng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được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làm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dây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dẫn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để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nối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thiết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bị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dụng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cụ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trong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mạng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điện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Vậy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cứ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đặc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trưng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nào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để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chính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vật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liệu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này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dẫn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điện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tốt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hơn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vật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liệu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kia</a:t>
            </a:r>
            <a:r>
              <a:rPr lang="en-US" sz="2800" b="1" dirty="0" smtClean="0"/>
              <a:t>?</a:t>
            </a:r>
            <a:endParaRPr lang="vi-VN" sz="2800" b="1" dirty="0"/>
          </a:p>
        </p:txBody>
      </p:sp>
    </p:spTree>
    <p:extLst>
      <p:ext uri="{BB962C8B-B14F-4D97-AF65-F5344CB8AC3E}">
        <p14:creationId xmlns:p14="http://schemas.microsoft.com/office/powerpoint/2010/main" val="132752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H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563" y="0"/>
            <a:ext cx="9448801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4198938" y="1752601"/>
            <a:ext cx="38290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400" b="1" u="sng">
                <a:solidFill>
                  <a:srgbClr val="FF3300"/>
                </a:solidFill>
                <a:latin typeface="Times New Roman" panose="02020603050405020304" pitchFamily="18" charset="0"/>
              </a:rPr>
              <a:t>HƯỚNG DẪN HỌC TẬP</a:t>
            </a:r>
          </a:p>
        </p:txBody>
      </p:sp>
      <p:sp>
        <p:nvSpPr>
          <p:cNvPr id="18436" name="Text Box 8"/>
          <p:cNvSpPr txBox="1">
            <a:spLocks noChangeArrowheads="1"/>
          </p:cNvSpPr>
          <p:nvPr/>
        </p:nvSpPr>
        <p:spPr bwMode="auto">
          <a:xfrm>
            <a:off x="3657600" y="2573339"/>
            <a:ext cx="5334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Học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thuộc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ghi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nhớ</a:t>
            </a:r>
            <a:endParaRPr lang="en-US" altLang="vi-VN" sz="2400" dirty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Làm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bài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tập</a:t>
            </a:r>
            <a:r>
              <a:rPr lang="en-US" altLang="vi-VN" sz="2400" dirty="0">
                <a:latin typeface="Times New Roman" panose="02020603050405020304" pitchFamily="18" charset="0"/>
              </a:rPr>
              <a:t> SBT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vi-VN" sz="2400" dirty="0">
                <a:latin typeface="Times New Roman" panose="02020603050405020304" pitchFamily="18" charset="0"/>
              </a:rPr>
              <a:t> Xem trước bài 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10 </a:t>
            </a:r>
            <a:r>
              <a:rPr lang="en-US" altLang="vi-VN" sz="2400" dirty="0">
                <a:latin typeface="Times New Roman" panose="02020603050405020304" pitchFamily="18" charset="0"/>
              </a:rPr>
              <a:t>: 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Biến trở - Điện trở 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dùng 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trong kĩ thuật</a:t>
            </a:r>
            <a:endParaRPr lang="en-US" altLang="vi-VN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70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22626" y="785231"/>
            <a:ext cx="2946748" cy="688975"/>
          </a:xfrm>
        </p:spPr>
        <p:txBody>
          <a:bodyPr>
            <a:no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 9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963" y="1786633"/>
            <a:ext cx="9561533" cy="1752600"/>
          </a:xfrm>
        </p:spPr>
        <p:txBody>
          <a:bodyPr>
            <a:normAutofit/>
            <a:scene3d>
              <a:camera prst="perspectiveAbove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</a:t>
            </a:r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4800" b="1" cap="all" dirty="0" smtClean="0">
              <a:ln w="0">
                <a:solidFill>
                  <a:srgbClr val="006600"/>
                </a:solidFill>
              </a:ln>
              <a:solidFill>
                <a:srgbClr val="0066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(BÀI 9)</a:t>
            </a:r>
            <a:endParaRPr lang="en-US" sz="4800" b="1" cap="all" dirty="0">
              <a:ln w="0">
                <a:solidFill>
                  <a:srgbClr val="006600"/>
                </a:solidFill>
              </a:ln>
              <a:solidFill>
                <a:srgbClr val="0066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315233" y="1260953"/>
            <a:ext cx="38100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046227" y="1260953"/>
            <a:ext cx="38100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24000" y="1371600"/>
            <a:ext cx="91440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336115" y="3650408"/>
            <a:ext cx="5519806" cy="6573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196" y="468725"/>
            <a:ext cx="7365303" cy="1657070"/>
          </a:xfrm>
          <a:prstGeom prst="rect">
            <a:avLst/>
          </a:prstGeom>
        </p:spPr>
      </p:pic>
      <p:pic>
        <p:nvPicPr>
          <p:cNvPr id="31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079860" y="3650409"/>
            <a:ext cx="5519806" cy="657385"/>
          </a:xfrm>
          <a:prstGeom prst="rect">
            <a:avLst/>
          </a:prstGeom>
        </p:spPr>
      </p:pic>
      <p:pic>
        <p:nvPicPr>
          <p:cNvPr id="32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788" y="6289135"/>
            <a:ext cx="9432439" cy="657385"/>
          </a:xfrm>
          <a:prstGeom prst="rect">
            <a:avLst/>
          </a:prstGeom>
        </p:spPr>
      </p:pic>
      <p:pic>
        <p:nvPicPr>
          <p:cNvPr id="11" name="Picture 6" descr="DAY_NHOM__1242783974846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715" y="3238048"/>
            <a:ext cx="5862182" cy="2992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387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ình chữ nhật 4"/>
          <p:cNvSpPr/>
          <p:nvPr/>
        </p:nvSpPr>
        <p:spPr>
          <a:xfrm>
            <a:off x="1314999" y="110136"/>
            <a:ext cx="9835222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000066"/>
                </a:solidFill>
              </a:rPr>
              <a:t>I.  SỰ PHỤ THUỘC CỦA ĐIỆN TRỞ VÀO VẬT LIỆU LÀM  DÂY DẪN:</a:t>
            </a:r>
          </a:p>
        </p:txBody>
      </p:sp>
      <p:sp>
        <p:nvSpPr>
          <p:cNvPr id="6" name="Hình chữ nhật 5"/>
          <p:cNvSpPr/>
          <p:nvPr/>
        </p:nvSpPr>
        <p:spPr>
          <a:xfrm>
            <a:off x="1314999" y="644866"/>
            <a:ext cx="98352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u="sng" dirty="0">
                <a:solidFill>
                  <a:srgbClr val="FF0000"/>
                </a:solidFill>
              </a:rPr>
              <a:t>C1</a:t>
            </a:r>
            <a:r>
              <a:rPr lang="vi-VN" sz="2400" b="1" dirty="0">
                <a:solidFill>
                  <a:srgbClr val="FF0000"/>
                </a:solidFill>
              </a:rPr>
              <a:t>: </a:t>
            </a:r>
            <a:r>
              <a:rPr lang="vi-VN" sz="2400" b="1" dirty="0"/>
              <a:t>Để xác định sự </a:t>
            </a:r>
            <a:r>
              <a:rPr lang="vi-VN" sz="2400" b="1" dirty="0" err="1"/>
              <a:t>phụ</a:t>
            </a:r>
            <a:r>
              <a:rPr lang="vi-VN" sz="2400" b="1" dirty="0"/>
              <a:t> thuộc của điện </a:t>
            </a:r>
            <a:r>
              <a:rPr lang="vi-VN" sz="2400" b="1" dirty="0" err="1"/>
              <a:t>trở</a:t>
            </a:r>
            <a:r>
              <a:rPr lang="vi-VN" sz="2400" b="1" dirty="0"/>
              <a:t> </a:t>
            </a:r>
            <a:r>
              <a:rPr lang="vi-VN" sz="2400" b="1" dirty="0" err="1" smtClean="0"/>
              <a:t>vào</a:t>
            </a:r>
            <a:r>
              <a:rPr lang="vi-VN" sz="2400" b="1" dirty="0" smtClean="0"/>
              <a:t> </a:t>
            </a:r>
            <a:r>
              <a:rPr lang="vi-VN" sz="2400" b="1" dirty="0"/>
              <a:t>vật </a:t>
            </a:r>
            <a:r>
              <a:rPr lang="vi-VN" sz="2400" b="1" dirty="0" err="1"/>
              <a:t>liệu</a:t>
            </a:r>
            <a:r>
              <a:rPr lang="vi-VN" sz="2400" b="1" dirty="0"/>
              <a:t> làm dây dẫn thì phải </a:t>
            </a:r>
            <a:r>
              <a:rPr lang="vi-VN" sz="2400" b="1" dirty="0" err="1"/>
              <a:t>tiến</a:t>
            </a:r>
            <a:r>
              <a:rPr lang="vi-VN" sz="2400" b="1" dirty="0"/>
              <a:t> </a:t>
            </a:r>
            <a:r>
              <a:rPr lang="vi-VN" sz="2400" b="1" dirty="0" err="1"/>
              <a:t>hành</a:t>
            </a:r>
            <a:r>
              <a:rPr lang="vi-VN" sz="2400" b="1" dirty="0"/>
              <a:t> </a:t>
            </a:r>
            <a:r>
              <a:rPr lang="vi-VN" sz="2400" b="1" dirty="0" err="1"/>
              <a:t>thí</a:t>
            </a:r>
            <a:r>
              <a:rPr lang="vi-VN" sz="2400" b="1" dirty="0"/>
              <a:t> nghiệm với dây dẫn có đặc điểm gì? </a:t>
            </a:r>
          </a:p>
        </p:txBody>
      </p:sp>
      <p:sp>
        <p:nvSpPr>
          <p:cNvPr id="7" name="Hình chữ nhật 6"/>
          <p:cNvSpPr/>
          <p:nvPr/>
        </p:nvSpPr>
        <p:spPr>
          <a:xfrm>
            <a:off x="1315000" y="1452487"/>
            <a:ext cx="98352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u="sng" dirty="0" err="1">
                <a:solidFill>
                  <a:srgbClr val="FF0000"/>
                </a:solidFill>
              </a:rPr>
              <a:t>Trả</a:t>
            </a:r>
            <a:r>
              <a:rPr lang="vi-VN" sz="2400" b="1" u="sng" dirty="0">
                <a:solidFill>
                  <a:srgbClr val="FF0000"/>
                </a:solidFill>
              </a:rPr>
              <a:t> </a:t>
            </a:r>
            <a:r>
              <a:rPr lang="vi-VN" sz="2400" b="1" u="sng" dirty="0" err="1">
                <a:solidFill>
                  <a:srgbClr val="FF0000"/>
                </a:solidFill>
              </a:rPr>
              <a:t>lời</a:t>
            </a:r>
            <a:r>
              <a:rPr lang="vi-VN" sz="2400" b="1" dirty="0">
                <a:solidFill>
                  <a:srgbClr val="FF0000"/>
                </a:solidFill>
              </a:rPr>
              <a:t>: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just"/>
            <a:r>
              <a:rPr lang="vi-VN" sz="2400" b="1" dirty="0" err="1" smtClean="0">
                <a:solidFill>
                  <a:srgbClr val="000099"/>
                </a:solidFill>
              </a:rPr>
              <a:t>Để</a:t>
            </a:r>
            <a:r>
              <a:rPr lang="vi-VN" sz="2400" b="1" dirty="0" smtClean="0">
                <a:solidFill>
                  <a:srgbClr val="000099"/>
                </a:solidFill>
              </a:rPr>
              <a:t> </a:t>
            </a:r>
            <a:r>
              <a:rPr lang="vi-VN" sz="2400" b="1" dirty="0">
                <a:solidFill>
                  <a:srgbClr val="000099"/>
                </a:solidFill>
              </a:rPr>
              <a:t>xác định sự </a:t>
            </a:r>
            <a:r>
              <a:rPr lang="vi-VN" sz="2400" b="1" dirty="0" err="1">
                <a:solidFill>
                  <a:srgbClr val="000099"/>
                </a:solidFill>
              </a:rPr>
              <a:t>phụ</a:t>
            </a:r>
            <a:r>
              <a:rPr lang="vi-VN" sz="2400" b="1" dirty="0">
                <a:solidFill>
                  <a:srgbClr val="000099"/>
                </a:solidFill>
              </a:rPr>
              <a:t> thuộc của điện trở  vào vật </a:t>
            </a:r>
            <a:r>
              <a:rPr lang="vi-VN" sz="2400" b="1" dirty="0" err="1">
                <a:solidFill>
                  <a:srgbClr val="000099"/>
                </a:solidFill>
              </a:rPr>
              <a:t>liệu</a:t>
            </a:r>
            <a:r>
              <a:rPr lang="vi-VN" sz="2400" b="1" dirty="0">
                <a:solidFill>
                  <a:srgbClr val="000099"/>
                </a:solidFill>
              </a:rPr>
              <a:t> làm dây dẫn thì phải </a:t>
            </a:r>
            <a:r>
              <a:rPr lang="vi-VN" sz="2400" b="1" dirty="0" err="1">
                <a:solidFill>
                  <a:srgbClr val="000099"/>
                </a:solidFill>
              </a:rPr>
              <a:t>tiến</a:t>
            </a:r>
            <a:r>
              <a:rPr lang="vi-VN" sz="2400" b="1" dirty="0">
                <a:solidFill>
                  <a:srgbClr val="000099"/>
                </a:solidFill>
              </a:rPr>
              <a:t> </a:t>
            </a:r>
            <a:r>
              <a:rPr lang="vi-VN" sz="2400" b="1" dirty="0" err="1">
                <a:solidFill>
                  <a:srgbClr val="000099"/>
                </a:solidFill>
              </a:rPr>
              <a:t>hành</a:t>
            </a:r>
            <a:r>
              <a:rPr lang="vi-VN" sz="2400" b="1" dirty="0">
                <a:solidFill>
                  <a:srgbClr val="000099"/>
                </a:solidFill>
              </a:rPr>
              <a:t> đo điện trở của các dây dẫn có </a:t>
            </a:r>
            <a:r>
              <a:rPr lang="vi-VN" sz="2400" b="1" dirty="0">
                <a:solidFill>
                  <a:srgbClr val="C00000"/>
                </a:solidFill>
              </a:rPr>
              <a:t>cùng chiều dài </a:t>
            </a:r>
            <a:r>
              <a:rPr lang="vi-VN" sz="2400" b="1" dirty="0">
                <a:solidFill>
                  <a:srgbClr val="000099"/>
                </a:solidFill>
              </a:rPr>
              <a:t>và </a:t>
            </a:r>
            <a:r>
              <a:rPr lang="vi-VN" sz="2400" b="1" dirty="0">
                <a:solidFill>
                  <a:srgbClr val="003300"/>
                </a:solidFill>
              </a:rPr>
              <a:t>cùng tiết </a:t>
            </a:r>
            <a:r>
              <a:rPr lang="vi-VN" sz="2400" b="1" dirty="0" err="1">
                <a:solidFill>
                  <a:srgbClr val="003300"/>
                </a:solidFill>
              </a:rPr>
              <a:t>diện</a:t>
            </a:r>
            <a:r>
              <a:rPr lang="vi-VN" sz="2400" b="1" dirty="0">
                <a:solidFill>
                  <a:srgbClr val="003300"/>
                </a:solidFill>
              </a:rPr>
              <a:t> </a:t>
            </a:r>
            <a:r>
              <a:rPr lang="vi-VN" sz="2400" b="1" dirty="0">
                <a:solidFill>
                  <a:srgbClr val="000099"/>
                </a:solidFill>
              </a:rPr>
              <a:t>nhưng bằng các </a:t>
            </a:r>
            <a:r>
              <a:rPr lang="vi-VN" sz="2400" b="1" dirty="0">
                <a:solidFill>
                  <a:srgbClr val="660066"/>
                </a:solidFill>
              </a:rPr>
              <a:t>vật </a:t>
            </a:r>
            <a:r>
              <a:rPr lang="en-US" sz="2400" b="1" dirty="0" err="1">
                <a:solidFill>
                  <a:srgbClr val="660066"/>
                </a:solidFill>
              </a:rPr>
              <a:t>liệu</a:t>
            </a:r>
            <a:r>
              <a:rPr lang="en-US" sz="2400" b="1" dirty="0">
                <a:solidFill>
                  <a:srgbClr val="660066"/>
                </a:solidFill>
              </a:rPr>
              <a:t> khác nhau.</a:t>
            </a:r>
            <a:endParaRPr lang="vi-VN" sz="2400" b="1" dirty="0">
              <a:solidFill>
                <a:srgbClr val="660066"/>
              </a:solidFill>
            </a:endParaRPr>
          </a:p>
        </p:txBody>
      </p:sp>
      <p:grpSp>
        <p:nvGrpSpPr>
          <p:cNvPr id="2" name="Nhóm 1"/>
          <p:cNvGrpSpPr/>
          <p:nvPr/>
        </p:nvGrpSpPr>
        <p:grpSpPr>
          <a:xfrm>
            <a:off x="8243504" y="3255521"/>
            <a:ext cx="2141687" cy="868961"/>
            <a:chOff x="6670649" y="3094912"/>
            <a:chExt cx="2141687" cy="868961"/>
          </a:xfrm>
        </p:grpSpPr>
        <p:sp>
          <p:nvSpPr>
            <p:cNvPr id="11" name="AutoShape 19"/>
            <p:cNvSpPr>
              <a:spLocks noChangeArrowheads="1"/>
            </p:cNvSpPr>
            <p:nvPr/>
          </p:nvSpPr>
          <p:spPr bwMode="auto">
            <a:xfrm rot="5400000">
              <a:off x="7391647" y="2794464"/>
              <a:ext cx="423862" cy="1865858"/>
            </a:xfrm>
            <a:prstGeom prst="can">
              <a:avLst>
                <a:gd name="adj" fmla="val 35033"/>
              </a:avLst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vi-VN" sz="2400"/>
            </a:p>
          </p:txBody>
        </p:sp>
        <p:sp>
          <p:nvSpPr>
            <p:cNvPr id="13" name="Hình chữ nhật 12"/>
            <p:cNvSpPr/>
            <p:nvPr/>
          </p:nvSpPr>
          <p:spPr>
            <a:xfrm>
              <a:off x="7105223" y="3491446"/>
              <a:ext cx="92204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sz="2400" dirty="0"/>
                <a:t>Đồng</a:t>
              </a:r>
            </a:p>
          </p:txBody>
        </p:sp>
        <p:sp>
          <p:nvSpPr>
            <p:cNvPr id="18" name="Freeform 24"/>
            <p:cNvSpPr>
              <a:spLocks/>
            </p:cNvSpPr>
            <p:nvPr/>
          </p:nvSpPr>
          <p:spPr bwMode="auto">
            <a:xfrm>
              <a:off x="7364399" y="3094912"/>
              <a:ext cx="193098" cy="347800"/>
            </a:xfrm>
            <a:custGeom>
              <a:avLst/>
              <a:gdLst>
                <a:gd name="T0" fmla="*/ 0 w 256"/>
                <a:gd name="T1" fmla="*/ 584 h 928"/>
                <a:gd name="T2" fmla="*/ 240 w 256"/>
                <a:gd name="T3" fmla="*/ 200 h 928"/>
                <a:gd name="T4" fmla="*/ 96 w 256"/>
                <a:gd name="T5" fmla="*/ 104 h 928"/>
                <a:gd name="T6" fmla="*/ 96 w 256"/>
                <a:gd name="T7" fmla="*/ 824 h 928"/>
                <a:gd name="T8" fmla="*/ 192 w 256"/>
                <a:gd name="T9" fmla="*/ 728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928">
                  <a:moveTo>
                    <a:pt x="0" y="584"/>
                  </a:moveTo>
                  <a:cubicBezTo>
                    <a:pt x="112" y="432"/>
                    <a:pt x="224" y="280"/>
                    <a:pt x="240" y="200"/>
                  </a:cubicBezTo>
                  <a:cubicBezTo>
                    <a:pt x="256" y="120"/>
                    <a:pt x="120" y="0"/>
                    <a:pt x="96" y="104"/>
                  </a:cubicBezTo>
                  <a:cubicBezTo>
                    <a:pt x="72" y="208"/>
                    <a:pt x="80" y="720"/>
                    <a:pt x="96" y="824"/>
                  </a:cubicBezTo>
                  <a:cubicBezTo>
                    <a:pt x="112" y="928"/>
                    <a:pt x="152" y="828"/>
                    <a:pt x="192" y="7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/>
            </a:p>
          </p:txBody>
        </p:sp>
        <p:sp>
          <p:nvSpPr>
            <p:cNvPr id="32" name="Hộp_Văn_Bản 31"/>
            <p:cNvSpPr txBox="1"/>
            <p:nvPr/>
          </p:nvSpPr>
          <p:spPr>
            <a:xfrm>
              <a:off x="8486606" y="3502208"/>
              <a:ext cx="3257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</a:t>
              </a:r>
              <a:endParaRPr lang="vi-VN" sz="2400" baseline="-25000" dirty="0"/>
            </a:p>
          </p:txBody>
        </p:sp>
      </p:grpSp>
      <p:grpSp>
        <p:nvGrpSpPr>
          <p:cNvPr id="3" name="Nhóm 2"/>
          <p:cNvGrpSpPr/>
          <p:nvPr/>
        </p:nvGrpSpPr>
        <p:grpSpPr>
          <a:xfrm>
            <a:off x="8243504" y="4238076"/>
            <a:ext cx="2106788" cy="870143"/>
            <a:chOff x="6552859" y="4087890"/>
            <a:chExt cx="2106788" cy="870143"/>
          </a:xfrm>
        </p:grpSpPr>
        <p:sp>
          <p:nvSpPr>
            <p:cNvPr id="12" name="AutoShape 19"/>
            <p:cNvSpPr>
              <a:spLocks noChangeArrowheads="1"/>
            </p:cNvSpPr>
            <p:nvPr/>
          </p:nvSpPr>
          <p:spPr bwMode="auto">
            <a:xfrm rot="5400000">
              <a:off x="7273857" y="3742361"/>
              <a:ext cx="423862" cy="1865858"/>
            </a:xfrm>
            <a:prstGeom prst="can">
              <a:avLst>
                <a:gd name="adj" fmla="val 35033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vi-VN" sz="2400"/>
            </a:p>
          </p:txBody>
        </p:sp>
        <p:sp>
          <p:nvSpPr>
            <p:cNvPr id="14" name="Hình chữ nhật 13"/>
            <p:cNvSpPr/>
            <p:nvPr/>
          </p:nvSpPr>
          <p:spPr>
            <a:xfrm>
              <a:off x="6847319" y="4496368"/>
              <a:ext cx="100700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sz="2400" dirty="0"/>
                <a:t>Nhôm</a:t>
              </a:r>
            </a:p>
          </p:txBody>
        </p:sp>
        <p:sp>
          <p:nvSpPr>
            <p:cNvPr id="21" name="Freeform 24"/>
            <p:cNvSpPr>
              <a:spLocks/>
            </p:cNvSpPr>
            <p:nvPr/>
          </p:nvSpPr>
          <p:spPr bwMode="auto">
            <a:xfrm>
              <a:off x="7169159" y="4087890"/>
              <a:ext cx="151084" cy="347800"/>
            </a:xfrm>
            <a:custGeom>
              <a:avLst/>
              <a:gdLst>
                <a:gd name="T0" fmla="*/ 0 w 256"/>
                <a:gd name="T1" fmla="*/ 584 h 928"/>
                <a:gd name="T2" fmla="*/ 240 w 256"/>
                <a:gd name="T3" fmla="*/ 200 h 928"/>
                <a:gd name="T4" fmla="*/ 96 w 256"/>
                <a:gd name="T5" fmla="*/ 104 h 928"/>
                <a:gd name="T6" fmla="*/ 96 w 256"/>
                <a:gd name="T7" fmla="*/ 824 h 928"/>
                <a:gd name="T8" fmla="*/ 192 w 256"/>
                <a:gd name="T9" fmla="*/ 728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928">
                  <a:moveTo>
                    <a:pt x="0" y="584"/>
                  </a:moveTo>
                  <a:cubicBezTo>
                    <a:pt x="112" y="432"/>
                    <a:pt x="224" y="280"/>
                    <a:pt x="240" y="200"/>
                  </a:cubicBezTo>
                  <a:cubicBezTo>
                    <a:pt x="256" y="120"/>
                    <a:pt x="120" y="0"/>
                    <a:pt x="96" y="104"/>
                  </a:cubicBezTo>
                  <a:cubicBezTo>
                    <a:pt x="72" y="208"/>
                    <a:pt x="80" y="720"/>
                    <a:pt x="96" y="824"/>
                  </a:cubicBezTo>
                  <a:cubicBezTo>
                    <a:pt x="112" y="928"/>
                    <a:pt x="152" y="828"/>
                    <a:pt x="192" y="7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/>
            </a:p>
          </p:txBody>
        </p:sp>
        <p:sp>
          <p:nvSpPr>
            <p:cNvPr id="33" name="Hộp_Văn_Bản 32"/>
            <p:cNvSpPr txBox="1"/>
            <p:nvPr/>
          </p:nvSpPr>
          <p:spPr>
            <a:xfrm>
              <a:off x="8333917" y="4396592"/>
              <a:ext cx="3257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</a:t>
              </a:r>
              <a:endParaRPr lang="vi-VN" sz="2400" baseline="-25000" dirty="0"/>
            </a:p>
          </p:txBody>
        </p:sp>
      </p:grpSp>
      <p:grpSp>
        <p:nvGrpSpPr>
          <p:cNvPr id="9" name="Nhóm 8"/>
          <p:cNvGrpSpPr/>
          <p:nvPr/>
        </p:nvGrpSpPr>
        <p:grpSpPr>
          <a:xfrm>
            <a:off x="8240578" y="5036108"/>
            <a:ext cx="2128352" cy="886212"/>
            <a:chOff x="6459540" y="4880390"/>
            <a:chExt cx="2128352" cy="886212"/>
          </a:xfrm>
        </p:grpSpPr>
        <p:sp>
          <p:nvSpPr>
            <p:cNvPr id="10" name="AutoShape 19"/>
            <p:cNvSpPr>
              <a:spLocks noChangeArrowheads="1"/>
            </p:cNvSpPr>
            <p:nvPr/>
          </p:nvSpPr>
          <p:spPr bwMode="auto">
            <a:xfrm rot="5400000">
              <a:off x="7180538" y="4556674"/>
              <a:ext cx="423862" cy="1865858"/>
            </a:xfrm>
            <a:prstGeom prst="can">
              <a:avLst>
                <a:gd name="adj" fmla="val 35033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vi-VN" sz="2400"/>
            </a:p>
          </p:txBody>
        </p:sp>
        <p:sp>
          <p:nvSpPr>
            <p:cNvPr id="15" name="Hình chữ nhật 14"/>
            <p:cNvSpPr/>
            <p:nvPr/>
          </p:nvSpPr>
          <p:spPr>
            <a:xfrm>
              <a:off x="6957247" y="5304937"/>
              <a:ext cx="64633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sz="2400" dirty="0" err="1"/>
                <a:t>Sắt</a:t>
              </a:r>
              <a:endParaRPr lang="vi-VN" sz="2400" dirty="0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7108468" y="4880390"/>
              <a:ext cx="121381" cy="347800"/>
            </a:xfrm>
            <a:custGeom>
              <a:avLst/>
              <a:gdLst>
                <a:gd name="T0" fmla="*/ 0 w 256"/>
                <a:gd name="T1" fmla="*/ 584 h 928"/>
                <a:gd name="T2" fmla="*/ 240 w 256"/>
                <a:gd name="T3" fmla="*/ 200 h 928"/>
                <a:gd name="T4" fmla="*/ 96 w 256"/>
                <a:gd name="T5" fmla="*/ 104 h 928"/>
                <a:gd name="T6" fmla="*/ 96 w 256"/>
                <a:gd name="T7" fmla="*/ 824 h 928"/>
                <a:gd name="T8" fmla="*/ 192 w 256"/>
                <a:gd name="T9" fmla="*/ 728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928">
                  <a:moveTo>
                    <a:pt x="0" y="584"/>
                  </a:moveTo>
                  <a:cubicBezTo>
                    <a:pt x="112" y="432"/>
                    <a:pt x="224" y="280"/>
                    <a:pt x="240" y="200"/>
                  </a:cubicBezTo>
                  <a:cubicBezTo>
                    <a:pt x="256" y="120"/>
                    <a:pt x="120" y="0"/>
                    <a:pt x="96" y="104"/>
                  </a:cubicBezTo>
                  <a:cubicBezTo>
                    <a:pt x="72" y="208"/>
                    <a:pt x="80" y="720"/>
                    <a:pt x="96" y="824"/>
                  </a:cubicBezTo>
                  <a:cubicBezTo>
                    <a:pt x="112" y="928"/>
                    <a:pt x="152" y="828"/>
                    <a:pt x="192" y="7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/>
            </a:p>
          </p:txBody>
        </p:sp>
        <p:sp>
          <p:nvSpPr>
            <p:cNvPr id="34" name="Hộp_Văn_Bản 33"/>
            <p:cNvSpPr txBox="1"/>
            <p:nvPr/>
          </p:nvSpPr>
          <p:spPr>
            <a:xfrm>
              <a:off x="8262162" y="5226249"/>
              <a:ext cx="3257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</a:t>
              </a:r>
              <a:endParaRPr lang="vi-VN" sz="2400" baseline="-25000" dirty="0"/>
            </a:p>
          </p:txBody>
        </p:sp>
      </p:grpSp>
      <p:sp>
        <p:nvSpPr>
          <p:cNvPr id="37" name="Hình chữ nhật 36"/>
          <p:cNvSpPr/>
          <p:nvPr/>
        </p:nvSpPr>
        <p:spPr>
          <a:xfrm>
            <a:off x="1122843" y="3339652"/>
            <a:ext cx="65562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FF0000"/>
                </a:solidFill>
              </a:rPr>
              <a:t>VÍ DỤ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just"/>
            <a:r>
              <a:rPr lang="en-US" sz="2400" b="1" dirty="0" err="1" smtClean="0">
                <a:solidFill>
                  <a:srgbClr val="000099"/>
                </a:solidFill>
              </a:rPr>
              <a:t>Lấy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vi-VN" sz="2400" b="1" dirty="0" err="1" smtClean="0">
                <a:solidFill>
                  <a:srgbClr val="000099"/>
                </a:solidFill>
              </a:rPr>
              <a:t>các</a:t>
            </a:r>
            <a:r>
              <a:rPr lang="vi-VN" sz="2400" b="1" dirty="0" smtClean="0">
                <a:solidFill>
                  <a:srgbClr val="000099"/>
                </a:solidFill>
              </a:rPr>
              <a:t> </a:t>
            </a:r>
            <a:r>
              <a:rPr lang="vi-VN" sz="2400" b="1" dirty="0">
                <a:solidFill>
                  <a:srgbClr val="000099"/>
                </a:solidFill>
              </a:rPr>
              <a:t>dây dẫn có </a:t>
            </a:r>
            <a:r>
              <a:rPr lang="vi-VN" sz="2400" b="1" dirty="0">
                <a:solidFill>
                  <a:srgbClr val="C00000"/>
                </a:solidFill>
              </a:rPr>
              <a:t>cùng chiều dài </a:t>
            </a:r>
            <a:r>
              <a:rPr lang="vi-VN" sz="2400" b="1" dirty="0">
                <a:solidFill>
                  <a:srgbClr val="000099"/>
                </a:solidFill>
              </a:rPr>
              <a:t>và </a:t>
            </a:r>
            <a:r>
              <a:rPr lang="vi-VN" sz="2400" b="1" dirty="0">
                <a:solidFill>
                  <a:srgbClr val="003300"/>
                </a:solidFill>
              </a:rPr>
              <a:t>cùng tiết </a:t>
            </a:r>
            <a:r>
              <a:rPr lang="vi-VN" sz="2400" b="1" dirty="0" err="1">
                <a:solidFill>
                  <a:srgbClr val="003300"/>
                </a:solidFill>
              </a:rPr>
              <a:t>diện</a:t>
            </a:r>
            <a:r>
              <a:rPr lang="vi-VN" sz="2400" b="1" dirty="0">
                <a:solidFill>
                  <a:srgbClr val="003300"/>
                </a:solidFill>
              </a:rPr>
              <a:t> </a:t>
            </a:r>
            <a:r>
              <a:rPr lang="vi-VN" sz="2400" b="1" dirty="0">
                <a:solidFill>
                  <a:srgbClr val="000099"/>
                </a:solidFill>
              </a:rPr>
              <a:t>nhưng bằng các </a:t>
            </a:r>
            <a:r>
              <a:rPr lang="vi-VN" sz="2400" b="1" dirty="0" err="1">
                <a:solidFill>
                  <a:srgbClr val="660066"/>
                </a:solidFill>
              </a:rPr>
              <a:t>vật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</a:rPr>
              <a:t>liệu</a:t>
            </a:r>
            <a:r>
              <a:rPr lang="en-US" sz="2400" b="1" dirty="0" smtClean="0">
                <a:solidFill>
                  <a:srgbClr val="660066"/>
                </a:solidFill>
              </a:rPr>
              <a:t>: </a:t>
            </a:r>
            <a:r>
              <a:rPr lang="en-US" sz="2400" b="1" dirty="0" err="1" smtClean="0">
                <a:solidFill>
                  <a:srgbClr val="660066"/>
                </a:solidFill>
              </a:rPr>
              <a:t>đồng</a:t>
            </a:r>
            <a:r>
              <a:rPr lang="en-US" sz="2400" b="1" dirty="0" smtClean="0">
                <a:solidFill>
                  <a:srgbClr val="660066"/>
                </a:solidFill>
              </a:rPr>
              <a:t>,  </a:t>
            </a:r>
            <a:r>
              <a:rPr lang="en-US" sz="2400" b="1" dirty="0" err="1" smtClean="0">
                <a:solidFill>
                  <a:srgbClr val="660066"/>
                </a:solidFill>
              </a:rPr>
              <a:t>nhôm</a:t>
            </a:r>
            <a:r>
              <a:rPr lang="en-US" sz="2400" b="1" dirty="0" smtClean="0">
                <a:solidFill>
                  <a:srgbClr val="660066"/>
                </a:solidFill>
              </a:rPr>
              <a:t>, </a:t>
            </a:r>
            <a:r>
              <a:rPr lang="en-US" sz="2400" b="1" dirty="0" err="1" smtClean="0">
                <a:solidFill>
                  <a:srgbClr val="660066"/>
                </a:solidFill>
              </a:rPr>
              <a:t>sắt</a:t>
            </a:r>
            <a:r>
              <a:rPr lang="en-US" sz="2400" b="1" dirty="0" smtClean="0">
                <a:solidFill>
                  <a:srgbClr val="660066"/>
                </a:solidFill>
              </a:rPr>
              <a:t>.</a:t>
            </a:r>
            <a:endParaRPr lang="vi-VN" sz="2400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5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ình chữ nhật 5"/>
          <p:cNvSpPr/>
          <p:nvPr/>
        </p:nvSpPr>
        <p:spPr>
          <a:xfrm>
            <a:off x="1314999" y="678777"/>
            <a:ext cx="22669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1.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nghiệm: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1314999" y="1124593"/>
            <a:ext cx="6479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chemeClr val="accent2"/>
                </a:solidFill>
              </a:rPr>
              <a:t>a. </a:t>
            </a:r>
            <a:r>
              <a:rPr lang="vi-VN" sz="2400" b="1" dirty="0" err="1">
                <a:solidFill>
                  <a:schemeClr val="accent2"/>
                </a:solidFill>
              </a:rPr>
              <a:t>Vẽ</a:t>
            </a:r>
            <a:r>
              <a:rPr lang="vi-VN" sz="2400" b="1" dirty="0">
                <a:solidFill>
                  <a:schemeClr val="accent2"/>
                </a:solidFill>
              </a:rPr>
              <a:t> sơ đồ mạch điện để </a:t>
            </a:r>
            <a:r>
              <a:rPr lang="vi-VN" sz="2400" b="1" dirty="0" err="1">
                <a:solidFill>
                  <a:schemeClr val="accent2"/>
                </a:solidFill>
              </a:rPr>
              <a:t>tiến</a:t>
            </a:r>
            <a:r>
              <a:rPr lang="vi-VN" sz="2400" b="1" dirty="0">
                <a:solidFill>
                  <a:schemeClr val="accent2"/>
                </a:solidFill>
              </a:rPr>
              <a:t> </a:t>
            </a:r>
            <a:r>
              <a:rPr lang="vi-VN" sz="2400" b="1" dirty="0" err="1">
                <a:solidFill>
                  <a:schemeClr val="accent2"/>
                </a:solidFill>
              </a:rPr>
              <a:t>hành</a:t>
            </a:r>
            <a:r>
              <a:rPr lang="vi-VN" sz="2400" b="1" dirty="0">
                <a:solidFill>
                  <a:schemeClr val="accent2"/>
                </a:solidFill>
              </a:rPr>
              <a:t> </a:t>
            </a:r>
            <a:r>
              <a:rPr lang="vi-VN" sz="2400" b="1" dirty="0" err="1">
                <a:solidFill>
                  <a:schemeClr val="accent2"/>
                </a:solidFill>
              </a:rPr>
              <a:t>thí</a:t>
            </a:r>
            <a:r>
              <a:rPr lang="vi-VN" sz="2400" b="1" dirty="0">
                <a:solidFill>
                  <a:schemeClr val="accent2"/>
                </a:solidFill>
              </a:rPr>
              <a:t> nghiệm xác định điện trở của các dây dẫn.</a:t>
            </a:r>
          </a:p>
        </p:txBody>
      </p: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7891836" y="909609"/>
            <a:ext cx="3314447" cy="1736850"/>
            <a:chOff x="864" y="1536"/>
            <a:chExt cx="3840" cy="2451"/>
          </a:xfrm>
        </p:grpSpPr>
        <p:sp>
          <p:nvSpPr>
            <p:cNvPr id="10" name="Oval 12"/>
            <p:cNvSpPr>
              <a:spLocks noChangeArrowheads="1"/>
            </p:cNvSpPr>
            <p:nvPr/>
          </p:nvSpPr>
          <p:spPr bwMode="auto">
            <a:xfrm>
              <a:off x="864" y="2256"/>
              <a:ext cx="384" cy="3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dirty="0"/>
                <a:t>A</a:t>
              </a: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V="1">
              <a:off x="1056" y="172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1056" y="1728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 flipV="1">
              <a:off x="2160" y="1536"/>
              <a:ext cx="24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oval"/>
              <a:tailEnd type="oval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2400" y="1728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>
              <a:off x="3408" y="158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3456" y="168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>
              <a:off x="3456" y="1728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>
              <a:off x="4704" y="1752"/>
              <a:ext cx="0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>
              <a:off x="1056" y="2592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>
              <a:off x="1056" y="3216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>
              <a:off x="4032" y="3213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" name="Rectangle 25"/>
            <p:cNvSpPr>
              <a:spLocks noChangeArrowheads="1"/>
            </p:cNvSpPr>
            <p:nvPr/>
          </p:nvSpPr>
          <p:spPr bwMode="auto">
            <a:xfrm>
              <a:off x="2736" y="3120"/>
              <a:ext cx="1344" cy="192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33000">
                  <a:schemeClr val="accent6">
                    <a:lumMod val="20000"/>
                    <a:lumOff val="80000"/>
                  </a:schemeClr>
                </a:gs>
                <a:gs pos="57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3" name="Line 26"/>
            <p:cNvSpPr>
              <a:spLocks noChangeShapeType="1"/>
            </p:cNvSpPr>
            <p:nvPr/>
          </p:nvSpPr>
          <p:spPr bwMode="auto">
            <a:xfrm>
              <a:off x="2496" y="321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" name="Line 27"/>
            <p:cNvSpPr>
              <a:spLocks noChangeShapeType="1"/>
            </p:cNvSpPr>
            <p:nvPr/>
          </p:nvSpPr>
          <p:spPr bwMode="auto">
            <a:xfrm>
              <a:off x="2496" y="3840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5" name="Line 28"/>
            <p:cNvSpPr>
              <a:spLocks noChangeShapeType="1"/>
            </p:cNvSpPr>
            <p:nvPr/>
          </p:nvSpPr>
          <p:spPr bwMode="auto">
            <a:xfrm>
              <a:off x="3552" y="384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6" name="Line 29"/>
            <p:cNvSpPr>
              <a:spLocks noChangeShapeType="1"/>
            </p:cNvSpPr>
            <p:nvPr/>
          </p:nvSpPr>
          <p:spPr bwMode="auto">
            <a:xfrm>
              <a:off x="4272" y="321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7" name="Oval 24"/>
            <p:cNvSpPr>
              <a:spLocks noChangeArrowheads="1"/>
            </p:cNvSpPr>
            <p:nvPr/>
          </p:nvSpPr>
          <p:spPr bwMode="auto">
            <a:xfrm>
              <a:off x="3216" y="3651"/>
              <a:ext cx="384" cy="3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/>
                <a:t>V</a:t>
              </a:r>
            </a:p>
          </p:txBody>
        </p:sp>
        <p:sp>
          <p:nvSpPr>
            <p:cNvPr id="28" name="Text Box 32"/>
            <p:cNvSpPr txBox="1">
              <a:spLocks noChangeArrowheads="1"/>
            </p:cNvSpPr>
            <p:nvPr/>
          </p:nvSpPr>
          <p:spPr bwMode="auto">
            <a:xfrm>
              <a:off x="2016" y="1824"/>
              <a:ext cx="336" cy="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K</a:t>
              </a:r>
            </a:p>
          </p:txBody>
        </p:sp>
        <p:sp>
          <p:nvSpPr>
            <p:cNvPr id="29" name="Text Box 33"/>
            <p:cNvSpPr txBox="1">
              <a:spLocks noChangeArrowheads="1"/>
            </p:cNvSpPr>
            <p:nvPr/>
          </p:nvSpPr>
          <p:spPr bwMode="auto">
            <a:xfrm>
              <a:off x="3216" y="1728"/>
              <a:ext cx="336" cy="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+</a:t>
              </a:r>
            </a:p>
          </p:txBody>
        </p:sp>
        <p:sp>
          <p:nvSpPr>
            <p:cNvPr id="30" name="Text Box 34"/>
            <p:cNvSpPr txBox="1">
              <a:spLocks noChangeArrowheads="1"/>
            </p:cNvSpPr>
            <p:nvPr/>
          </p:nvSpPr>
          <p:spPr bwMode="auto">
            <a:xfrm>
              <a:off x="3504" y="1728"/>
              <a:ext cx="336" cy="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-</a:t>
              </a:r>
            </a:p>
          </p:txBody>
        </p:sp>
      </p:grpSp>
      <p:sp>
        <p:nvSpPr>
          <p:cNvPr id="31" name="Hình chữ nhật 30"/>
          <p:cNvSpPr/>
          <p:nvPr/>
        </p:nvSpPr>
        <p:spPr>
          <a:xfrm>
            <a:off x="1314999" y="110136"/>
            <a:ext cx="9835222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000066"/>
                </a:solidFill>
              </a:rPr>
              <a:t>I.  SỰ PHỤ THUỘC CỦA ĐIỆN TRỞ VÀO VẬT LIỆU LÀM  DÂY DẪN:</a:t>
            </a:r>
          </a:p>
        </p:txBody>
      </p:sp>
      <p:sp>
        <p:nvSpPr>
          <p:cNvPr id="32" name="Hình chữ nhật 31"/>
          <p:cNvSpPr/>
          <p:nvPr/>
        </p:nvSpPr>
        <p:spPr>
          <a:xfrm>
            <a:off x="1335552" y="2114858"/>
            <a:ext cx="41953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7030A0"/>
                </a:solidFill>
              </a:rPr>
              <a:t>b. Lập </a:t>
            </a:r>
            <a:r>
              <a:rPr lang="vi-VN" sz="2400" b="1" dirty="0" err="1">
                <a:solidFill>
                  <a:srgbClr val="7030A0"/>
                </a:solidFill>
              </a:rPr>
              <a:t>bảng</a:t>
            </a:r>
            <a:r>
              <a:rPr lang="vi-VN" sz="2400" b="1" dirty="0">
                <a:solidFill>
                  <a:srgbClr val="7030A0"/>
                </a:solidFill>
              </a:rPr>
              <a:t> ghi </a:t>
            </a:r>
            <a:r>
              <a:rPr lang="vi-VN" sz="2400" b="1" dirty="0" err="1">
                <a:solidFill>
                  <a:srgbClr val="7030A0"/>
                </a:solidFill>
              </a:rPr>
              <a:t>kết</a:t>
            </a:r>
            <a:r>
              <a:rPr lang="vi-VN" sz="2400" b="1" dirty="0">
                <a:solidFill>
                  <a:srgbClr val="7030A0"/>
                </a:solidFill>
              </a:rPr>
              <a:t> quả TN:</a:t>
            </a:r>
          </a:p>
        </p:txBody>
      </p:sp>
      <p:graphicFrame>
        <p:nvGraphicFramePr>
          <p:cNvPr id="34" name="Group 6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741455339"/>
              </p:ext>
            </p:extLst>
          </p:nvPr>
        </p:nvGraphicFramePr>
        <p:xfrm>
          <a:off x="1885148" y="2780390"/>
          <a:ext cx="8741107" cy="2839068"/>
        </p:xfrm>
        <a:graphic>
          <a:graphicData uri="http://schemas.openxmlformats.org/drawingml/2006/table">
            <a:tbl>
              <a:tblPr/>
              <a:tblGrid>
                <a:gridCol w="2018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6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3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     KQ đo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Lần TN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Hiệu điên thế (V)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Cường độ dòng điện (A)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Điện trở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dây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dẫn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 đồng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nhôm</a:t>
                      </a:r>
                      <a:endParaRPr kumimoji="0" lang="en-US" sz="20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sắt</a:t>
                      </a:r>
                      <a:endParaRPr kumimoji="0" lang="en-US" sz="20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5" name="Hình chữ nhật 34"/>
          <p:cNvSpPr/>
          <p:nvPr/>
        </p:nvSpPr>
        <p:spPr>
          <a:xfrm>
            <a:off x="1314999" y="5674896"/>
            <a:ext cx="25691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0070C0"/>
                </a:solidFill>
              </a:rPr>
              <a:t>c. </a:t>
            </a:r>
            <a:r>
              <a:rPr lang="vi-VN" sz="2400" b="1" dirty="0" err="1">
                <a:solidFill>
                  <a:srgbClr val="0070C0"/>
                </a:solidFill>
              </a:rPr>
              <a:t>Tiến</a:t>
            </a:r>
            <a:r>
              <a:rPr lang="vi-VN" sz="2400" b="1" dirty="0">
                <a:solidFill>
                  <a:srgbClr val="0070C0"/>
                </a:solidFill>
              </a:rPr>
              <a:t> </a:t>
            </a:r>
            <a:r>
              <a:rPr lang="vi-VN" sz="2400" b="1" dirty="0" err="1">
                <a:solidFill>
                  <a:srgbClr val="0070C0"/>
                </a:solidFill>
              </a:rPr>
              <a:t>hành</a:t>
            </a:r>
            <a:r>
              <a:rPr lang="vi-VN" sz="2400" b="1" dirty="0">
                <a:solidFill>
                  <a:srgbClr val="0070C0"/>
                </a:solidFill>
              </a:rPr>
              <a:t> TN:</a:t>
            </a:r>
          </a:p>
        </p:txBody>
      </p:sp>
      <p:cxnSp>
        <p:nvCxnSpPr>
          <p:cNvPr id="3" name="Đường nối Thẳng 2"/>
          <p:cNvCxnSpPr/>
          <p:nvPr/>
        </p:nvCxnSpPr>
        <p:spPr>
          <a:xfrm>
            <a:off x="1815153" y="2780390"/>
            <a:ext cx="2096307" cy="11365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166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32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4724400" y="1998256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.VnTimeH" pitchFamily="34" charset="0"/>
              </a:rPr>
              <a:t>K</a:t>
            </a:r>
          </a:p>
        </p:txBody>
      </p:sp>
      <p:sp>
        <p:nvSpPr>
          <p:cNvPr id="183308" name="Line 12"/>
          <p:cNvSpPr>
            <a:spLocks noChangeShapeType="1"/>
          </p:cNvSpPr>
          <p:nvPr/>
        </p:nvSpPr>
        <p:spPr bwMode="auto">
          <a:xfrm flipV="1">
            <a:off x="8458200" y="3598456"/>
            <a:ext cx="1828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10" name="Line 14"/>
          <p:cNvSpPr>
            <a:spLocks noChangeShapeType="1"/>
          </p:cNvSpPr>
          <p:nvPr/>
        </p:nvSpPr>
        <p:spPr bwMode="auto">
          <a:xfrm>
            <a:off x="10287000" y="1802994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11" name="Text Box 15"/>
          <p:cNvSpPr txBox="1">
            <a:spLocks noChangeArrowheads="1"/>
          </p:cNvSpPr>
          <p:nvPr/>
        </p:nvSpPr>
        <p:spPr bwMode="auto">
          <a:xfrm>
            <a:off x="7199314" y="4939894"/>
            <a:ext cx="5159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83312" name="Text Box 16"/>
          <p:cNvSpPr txBox="1">
            <a:spLocks noChangeArrowheads="1"/>
          </p:cNvSpPr>
          <p:nvPr/>
        </p:nvSpPr>
        <p:spPr bwMode="auto">
          <a:xfrm>
            <a:off x="7715250" y="4939894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183314" name="Line 18"/>
          <p:cNvSpPr>
            <a:spLocks noChangeShapeType="1"/>
          </p:cNvSpPr>
          <p:nvPr/>
        </p:nvSpPr>
        <p:spPr bwMode="auto">
          <a:xfrm>
            <a:off x="1752600" y="1845856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317" name="Group 21"/>
          <p:cNvGrpSpPr>
            <a:grpSpLocks/>
          </p:cNvGrpSpPr>
          <p:nvPr/>
        </p:nvGrpSpPr>
        <p:grpSpPr bwMode="auto">
          <a:xfrm>
            <a:off x="5930900" y="1886179"/>
            <a:ext cx="914400" cy="533400"/>
            <a:chOff x="4752" y="2544"/>
            <a:chExt cx="576" cy="461"/>
          </a:xfrm>
        </p:grpSpPr>
        <p:sp>
          <p:nvSpPr>
            <p:cNvPr id="183318" name="Rectangle 22"/>
            <p:cNvSpPr>
              <a:spLocks noChangeArrowheads="1"/>
            </p:cNvSpPr>
            <p:nvPr/>
          </p:nvSpPr>
          <p:spPr bwMode="auto">
            <a:xfrm rot="16200000" flipH="1">
              <a:off x="4857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2400" b="1" dirty="0">
                  <a:solidFill>
                    <a:srgbClr val="FFFF00"/>
                  </a:solidFill>
                  <a:latin typeface="Arial" charset="0"/>
                </a:rPr>
                <a:t>6V</a:t>
              </a:r>
            </a:p>
          </p:txBody>
        </p:sp>
        <p:sp>
          <p:nvSpPr>
            <p:cNvPr id="183319" name="Line 23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320" name="Line 24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321" name="Line 25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3368" name="Line 72"/>
          <p:cNvSpPr>
            <a:spLocks noChangeShapeType="1"/>
          </p:cNvSpPr>
          <p:nvPr/>
        </p:nvSpPr>
        <p:spPr bwMode="auto">
          <a:xfrm>
            <a:off x="5257800" y="1845856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397" name="Group 101"/>
          <p:cNvGrpSpPr>
            <a:grpSpLocks/>
          </p:cNvGrpSpPr>
          <p:nvPr/>
        </p:nvGrpSpPr>
        <p:grpSpPr bwMode="auto">
          <a:xfrm>
            <a:off x="4312263" y="1510100"/>
            <a:ext cx="885825" cy="585787"/>
            <a:chOff x="2208" y="3852"/>
            <a:chExt cx="558" cy="369"/>
          </a:xfrm>
        </p:grpSpPr>
        <p:sp>
          <p:nvSpPr>
            <p:cNvPr id="183398" name="Line 102"/>
            <p:cNvSpPr>
              <a:spLocks noChangeShapeType="1"/>
            </p:cNvSpPr>
            <p:nvPr/>
          </p:nvSpPr>
          <p:spPr bwMode="auto">
            <a:xfrm flipV="1">
              <a:off x="2478" y="3852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399" name="Line 103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bg2">
                  <a:lumMod val="50000"/>
                  <a:alpha val="0"/>
                </a:schemeClr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3400" name="Line 104"/>
          <p:cNvSpPr>
            <a:spLocks noChangeShapeType="1"/>
          </p:cNvSpPr>
          <p:nvPr/>
        </p:nvSpPr>
        <p:spPr bwMode="auto">
          <a:xfrm>
            <a:off x="6553200" y="1845856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401" name="Group 105"/>
          <p:cNvGrpSpPr>
            <a:grpSpLocks/>
          </p:cNvGrpSpPr>
          <p:nvPr/>
        </p:nvGrpSpPr>
        <p:grpSpPr bwMode="auto">
          <a:xfrm>
            <a:off x="5791200" y="4366806"/>
            <a:ext cx="2222500" cy="1822450"/>
            <a:chOff x="2592" y="1680"/>
            <a:chExt cx="1400" cy="1148"/>
          </a:xfrm>
        </p:grpSpPr>
        <p:sp>
          <p:nvSpPr>
            <p:cNvPr id="183402" name="Text Box 106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83403" name="Oval 107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3404" name="Rectangle 108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83405" name="Rectangle 109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06" name="Rectangle 110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07" name="Oval 111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08" name="Text Box 112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183409" name="Oval 113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10" name="Arc 114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G0" fmla="+- 2653 0 0"/>
                <a:gd name="G1" fmla="+- 17906 0 0"/>
                <a:gd name="G2" fmla="+- 21600 0 0"/>
                <a:gd name="T0" fmla="*/ 14733 w 24253"/>
                <a:gd name="T1" fmla="*/ 0 h 39506"/>
                <a:gd name="T2" fmla="*/ 0 w 24253"/>
                <a:gd name="T3" fmla="*/ 39342 h 39506"/>
                <a:gd name="T4" fmla="*/ 2653 w 24253"/>
                <a:gd name="T5" fmla="*/ 17906 h 39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11" name="Line 115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2" name="Text Box 116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183413" name="Text Box 117"/>
            <p:cNvSpPr txBox="1">
              <a:spLocks noChangeArrowheads="1"/>
            </p:cNvSpPr>
            <p:nvPr/>
          </p:nvSpPr>
          <p:spPr bwMode="auto">
            <a:xfrm rot="201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183414" name="Line 118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5" name="Line 119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6" name="Line 120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7" name="Line 121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8" name="Line 122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9" name="Line 123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0" name="Line 124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1" name="Line 125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2" name="Line 126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3" name="Line 127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4" name="Line 128"/>
            <p:cNvSpPr>
              <a:spLocks noChangeShapeType="1"/>
            </p:cNvSpPr>
            <p:nvPr/>
          </p:nvSpPr>
          <p:spPr bwMode="auto">
            <a:xfrm rot="294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5" name="Line 129"/>
            <p:cNvSpPr>
              <a:spLocks noChangeShapeType="1"/>
            </p:cNvSpPr>
            <p:nvPr/>
          </p:nvSpPr>
          <p:spPr bwMode="auto">
            <a:xfrm rot="189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6" name="Line 130"/>
            <p:cNvSpPr>
              <a:spLocks noChangeShapeType="1"/>
            </p:cNvSpPr>
            <p:nvPr/>
          </p:nvSpPr>
          <p:spPr bwMode="auto">
            <a:xfrm rot="192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7" name="Line 131"/>
            <p:cNvSpPr>
              <a:spLocks noChangeShapeType="1"/>
            </p:cNvSpPr>
            <p:nvPr/>
          </p:nvSpPr>
          <p:spPr bwMode="auto">
            <a:xfrm rot="195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8" name="Line 132"/>
            <p:cNvSpPr>
              <a:spLocks noChangeShapeType="1"/>
            </p:cNvSpPr>
            <p:nvPr/>
          </p:nvSpPr>
          <p:spPr bwMode="auto">
            <a:xfrm rot="19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9" name="Line 133"/>
            <p:cNvSpPr>
              <a:spLocks noChangeShapeType="1"/>
            </p:cNvSpPr>
            <p:nvPr/>
          </p:nvSpPr>
          <p:spPr bwMode="auto">
            <a:xfrm rot="201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0" name="Line 134"/>
            <p:cNvSpPr>
              <a:spLocks noChangeShapeType="1"/>
            </p:cNvSpPr>
            <p:nvPr/>
          </p:nvSpPr>
          <p:spPr bwMode="auto">
            <a:xfrm rot="204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1" name="Line 135"/>
            <p:cNvSpPr>
              <a:spLocks noChangeShapeType="1"/>
            </p:cNvSpPr>
            <p:nvPr/>
          </p:nvSpPr>
          <p:spPr bwMode="auto">
            <a:xfrm rot="207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2" name="Line 136"/>
            <p:cNvSpPr>
              <a:spLocks noChangeShapeType="1"/>
            </p:cNvSpPr>
            <p:nvPr/>
          </p:nvSpPr>
          <p:spPr bwMode="auto">
            <a:xfrm rot="210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3" name="Line 137"/>
            <p:cNvSpPr>
              <a:spLocks noChangeShapeType="1"/>
            </p:cNvSpPr>
            <p:nvPr/>
          </p:nvSpPr>
          <p:spPr bwMode="auto">
            <a:xfrm rot="21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4" name="Line 138"/>
            <p:cNvSpPr>
              <a:spLocks noChangeShapeType="1"/>
            </p:cNvSpPr>
            <p:nvPr/>
          </p:nvSpPr>
          <p:spPr bwMode="auto">
            <a:xfrm rot="495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5" name="Line 139"/>
            <p:cNvSpPr>
              <a:spLocks noChangeShapeType="1"/>
            </p:cNvSpPr>
            <p:nvPr/>
          </p:nvSpPr>
          <p:spPr bwMode="auto">
            <a:xfrm rot="390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6" name="Line 140"/>
            <p:cNvSpPr>
              <a:spLocks noChangeShapeType="1"/>
            </p:cNvSpPr>
            <p:nvPr/>
          </p:nvSpPr>
          <p:spPr bwMode="auto">
            <a:xfrm rot="393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7" name="Line 141"/>
            <p:cNvSpPr>
              <a:spLocks noChangeShapeType="1"/>
            </p:cNvSpPr>
            <p:nvPr/>
          </p:nvSpPr>
          <p:spPr bwMode="auto">
            <a:xfrm rot="39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8" name="Line 142"/>
            <p:cNvSpPr>
              <a:spLocks noChangeShapeType="1"/>
            </p:cNvSpPr>
            <p:nvPr/>
          </p:nvSpPr>
          <p:spPr bwMode="auto">
            <a:xfrm rot="399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9" name="Line 143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40" name="Line 144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41" name="Line 145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42" name="Line 146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43" name="Line 147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44" name="Text Box 148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183445" name="Text Box 149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183446" name="Text Box 150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183447" name="Text Box 151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183448" name="Text Box 152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V</a:t>
              </a:r>
            </a:p>
          </p:txBody>
        </p:sp>
        <p:sp>
          <p:nvSpPr>
            <p:cNvPr id="183449" name="AutoShape 153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G0" fmla="+- 1811 0 0"/>
                <a:gd name="G1" fmla="+- -11364493 0 0"/>
                <a:gd name="G2" fmla="+- 0 0 -11364493"/>
                <a:gd name="T0" fmla="*/ 0 256 1"/>
                <a:gd name="T1" fmla="*/ 180 256 1"/>
                <a:gd name="G3" fmla="+- -11364493 T0 T1"/>
                <a:gd name="T2" fmla="*/ 0 256 1"/>
                <a:gd name="T3" fmla="*/ 90 256 1"/>
                <a:gd name="G4" fmla="+- -11364493 T2 T3"/>
                <a:gd name="G5" fmla="*/ G4 2 1"/>
                <a:gd name="T4" fmla="*/ 90 256 1"/>
                <a:gd name="T5" fmla="*/ 0 256 1"/>
                <a:gd name="G6" fmla="+- -11364493 T4 T5"/>
                <a:gd name="G7" fmla="*/ G6 2 1"/>
                <a:gd name="G8" fmla="abs -1136449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811"/>
                <a:gd name="G18" fmla="*/ 1811 1 2"/>
                <a:gd name="G19" fmla="+- G18 5400 0"/>
                <a:gd name="G20" fmla="cos G19 -11364493"/>
                <a:gd name="G21" fmla="sin G19 -11364493"/>
                <a:gd name="G22" fmla="+- G20 10800 0"/>
                <a:gd name="G23" fmla="+- G21 10800 0"/>
                <a:gd name="G24" fmla="+- 10800 0 G20"/>
                <a:gd name="G25" fmla="+- 1811 10800 0"/>
                <a:gd name="G26" fmla="?: G9 G17 G25"/>
                <a:gd name="G27" fmla="?: G9 0 21600"/>
                <a:gd name="G28" fmla="cos 10800 -11364493"/>
                <a:gd name="G29" fmla="sin 10800 -11364493"/>
                <a:gd name="G30" fmla="sin 1811 -11364493"/>
                <a:gd name="G31" fmla="+- G28 10800 0"/>
                <a:gd name="G32" fmla="+- G29 10800 0"/>
                <a:gd name="G33" fmla="+- G30 10800 0"/>
                <a:gd name="G34" fmla="?: G4 0 G31"/>
                <a:gd name="G35" fmla="?: -11364493 G34 0"/>
                <a:gd name="G36" fmla="?: G6 G35 G31"/>
                <a:gd name="G37" fmla="+- 21600 0 G36"/>
                <a:gd name="G38" fmla="?: G4 0 G33"/>
                <a:gd name="G39" fmla="?: -1136449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535 w 21600"/>
                <a:gd name="T15" fmla="*/ 10076 h 21600"/>
                <a:gd name="T16" fmla="*/ 10800 w 21600"/>
                <a:gd name="T17" fmla="*/ 8989 h 21600"/>
                <a:gd name="T18" fmla="*/ 17065 w 21600"/>
                <a:gd name="T19" fmla="*/ 10076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0" name="Rectangle 154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1" name="Rectangle 155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>
                          <a:alpha val="38000"/>
                        </a:schemeClr>
                      </a:gs>
                      <a:gs pos="100000">
                        <a:schemeClr val="bg1">
                          <a:gamma/>
                          <a:tint val="0"/>
                          <a:invGamma/>
                          <a:alpha val="37000"/>
                        </a:scheme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3452" name="Rectangle 156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3" name="AutoShape 157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G0" fmla="+- 432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4" name="Arc 158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5" name="Freeform 159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56" name="Freeform 160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57" name="AutoShape 161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8" name="Oval 162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9" name="Oval 163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60" name="Text Box 164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183461" name="Text Box 165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183463" name="Line 167"/>
          <p:cNvSpPr>
            <a:spLocks noChangeShapeType="1"/>
          </p:cNvSpPr>
          <p:nvPr/>
        </p:nvSpPr>
        <p:spPr bwMode="auto">
          <a:xfrm>
            <a:off x="5628640" y="3554800"/>
            <a:ext cx="10160" cy="2329656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464" name="Line 168"/>
          <p:cNvSpPr>
            <a:spLocks noChangeShapeType="1"/>
          </p:cNvSpPr>
          <p:nvPr/>
        </p:nvSpPr>
        <p:spPr bwMode="auto">
          <a:xfrm>
            <a:off x="8458200" y="3598456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466" name="Line 170"/>
          <p:cNvSpPr>
            <a:spLocks noChangeShapeType="1"/>
          </p:cNvSpPr>
          <p:nvPr/>
        </p:nvSpPr>
        <p:spPr bwMode="auto">
          <a:xfrm>
            <a:off x="5638800" y="5884456"/>
            <a:ext cx="381000" cy="152400"/>
          </a:xfrm>
          <a:prstGeom prst="line">
            <a:avLst/>
          </a:prstGeom>
          <a:noFill/>
          <a:ln w="5715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15" name="Line 19"/>
          <p:cNvSpPr>
            <a:spLocks noChangeShapeType="1"/>
          </p:cNvSpPr>
          <p:nvPr/>
        </p:nvSpPr>
        <p:spPr bwMode="auto">
          <a:xfrm>
            <a:off x="7772400" y="5989231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469" name="Group 173"/>
          <p:cNvGrpSpPr>
            <a:grpSpLocks/>
          </p:cNvGrpSpPr>
          <p:nvPr/>
        </p:nvGrpSpPr>
        <p:grpSpPr bwMode="auto">
          <a:xfrm rot="-285818">
            <a:off x="6395720" y="5163096"/>
            <a:ext cx="1066800" cy="609600"/>
            <a:chOff x="1488" y="3504"/>
            <a:chExt cx="864" cy="480"/>
          </a:xfrm>
        </p:grpSpPr>
        <p:sp>
          <p:nvSpPr>
            <p:cNvPr id="183462" name="Line 166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68" name="Line 172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3474" name="Rectangle 178" descr="Narrow vertical"/>
          <p:cNvSpPr>
            <a:spLocks noChangeArrowheads="1"/>
          </p:cNvSpPr>
          <p:nvPr/>
        </p:nvSpPr>
        <p:spPr bwMode="auto">
          <a:xfrm>
            <a:off x="5868525" y="3455581"/>
            <a:ext cx="2286000" cy="304800"/>
          </a:xfrm>
          <a:prstGeom prst="rect">
            <a:avLst/>
          </a:prstGeom>
          <a:pattFill prst="dkVert">
            <a:fgClr>
              <a:schemeClr val="accent2">
                <a:lumMod val="50000"/>
              </a:schemeClr>
            </a:fgClr>
            <a:bgClr>
              <a:schemeClr val="bg1"/>
            </a:bgClr>
          </a:pattFill>
          <a:ln w="381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3475" name="Line 179"/>
          <p:cNvSpPr>
            <a:spLocks noChangeShapeType="1"/>
          </p:cNvSpPr>
          <p:nvPr/>
        </p:nvSpPr>
        <p:spPr bwMode="auto">
          <a:xfrm>
            <a:off x="5628640" y="3572664"/>
            <a:ext cx="228600" cy="0"/>
          </a:xfrm>
          <a:prstGeom prst="line">
            <a:avLst/>
          </a:prstGeom>
          <a:noFill/>
          <a:ln w="476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476" name="Line 180"/>
          <p:cNvSpPr>
            <a:spLocks noChangeShapeType="1"/>
          </p:cNvSpPr>
          <p:nvPr/>
        </p:nvSpPr>
        <p:spPr bwMode="auto">
          <a:xfrm>
            <a:off x="8136984" y="3575755"/>
            <a:ext cx="304800" cy="0"/>
          </a:xfrm>
          <a:prstGeom prst="line">
            <a:avLst/>
          </a:prstGeom>
          <a:noFill/>
          <a:ln w="476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482" name="Group 186"/>
          <p:cNvGrpSpPr>
            <a:grpSpLocks/>
          </p:cNvGrpSpPr>
          <p:nvPr/>
        </p:nvGrpSpPr>
        <p:grpSpPr bwMode="auto">
          <a:xfrm>
            <a:off x="1676400" y="3065056"/>
            <a:ext cx="2222500" cy="1822450"/>
            <a:chOff x="2592" y="1680"/>
            <a:chExt cx="1400" cy="1148"/>
          </a:xfrm>
        </p:grpSpPr>
        <p:sp>
          <p:nvSpPr>
            <p:cNvPr id="183483" name="Text Box 187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83484" name="Oval 188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3485" name="Rectangle 189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83486" name="Rectangle 190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87" name="Rectangle 191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88" name="Oval 192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89" name="Text Box 193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183490" name="Oval 194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91" name="Arc 195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G0" fmla="+- 2653 0 0"/>
                <a:gd name="G1" fmla="+- 17906 0 0"/>
                <a:gd name="G2" fmla="+- 21600 0 0"/>
                <a:gd name="T0" fmla="*/ 14733 w 24253"/>
                <a:gd name="T1" fmla="*/ 0 h 39506"/>
                <a:gd name="T2" fmla="*/ 0 w 24253"/>
                <a:gd name="T3" fmla="*/ 39342 h 39506"/>
                <a:gd name="T4" fmla="*/ 2653 w 24253"/>
                <a:gd name="T5" fmla="*/ 17906 h 39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92" name="Line 196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93" name="Text Box 197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183494" name="Text Box 198"/>
            <p:cNvSpPr txBox="1">
              <a:spLocks noChangeArrowheads="1"/>
            </p:cNvSpPr>
            <p:nvPr/>
          </p:nvSpPr>
          <p:spPr bwMode="auto">
            <a:xfrm rot="201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183495" name="Line 199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96" name="Line 200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97" name="Line 201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98" name="Line 202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99" name="Line 203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00" name="Line 204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01" name="Line 205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02" name="Line 206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03" name="Line 207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04" name="Line 208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05" name="Line 209"/>
            <p:cNvSpPr>
              <a:spLocks noChangeShapeType="1"/>
            </p:cNvSpPr>
            <p:nvPr/>
          </p:nvSpPr>
          <p:spPr bwMode="auto">
            <a:xfrm rot="294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06" name="Line 210"/>
            <p:cNvSpPr>
              <a:spLocks noChangeShapeType="1"/>
            </p:cNvSpPr>
            <p:nvPr/>
          </p:nvSpPr>
          <p:spPr bwMode="auto">
            <a:xfrm rot="189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07" name="Line 211"/>
            <p:cNvSpPr>
              <a:spLocks noChangeShapeType="1"/>
            </p:cNvSpPr>
            <p:nvPr/>
          </p:nvSpPr>
          <p:spPr bwMode="auto">
            <a:xfrm rot="192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08" name="Line 212"/>
            <p:cNvSpPr>
              <a:spLocks noChangeShapeType="1"/>
            </p:cNvSpPr>
            <p:nvPr/>
          </p:nvSpPr>
          <p:spPr bwMode="auto">
            <a:xfrm rot="195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09" name="Line 213"/>
            <p:cNvSpPr>
              <a:spLocks noChangeShapeType="1"/>
            </p:cNvSpPr>
            <p:nvPr/>
          </p:nvSpPr>
          <p:spPr bwMode="auto">
            <a:xfrm rot="19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10" name="Line 214"/>
            <p:cNvSpPr>
              <a:spLocks noChangeShapeType="1"/>
            </p:cNvSpPr>
            <p:nvPr/>
          </p:nvSpPr>
          <p:spPr bwMode="auto">
            <a:xfrm rot="201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11" name="Line 215"/>
            <p:cNvSpPr>
              <a:spLocks noChangeShapeType="1"/>
            </p:cNvSpPr>
            <p:nvPr/>
          </p:nvSpPr>
          <p:spPr bwMode="auto">
            <a:xfrm rot="204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12" name="Line 216"/>
            <p:cNvSpPr>
              <a:spLocks noChangeShapeType="1"/>
            </p:cNvSpPr>
            <p:nvPr/>
          </p:nvSpPr>
          <p:spPr bwMode="auto">
            <a:xfrm rot="207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13" name="Line 217"/>
            <p:cNvSpPr>
              <a:spLocks noChangeShapeType="1"/>
            </p:cNvSpPr>
            <p:nvPr/>
          </p:nvSpPr>
          <p:spPr bwMode="auto">
            <a:xfrm rot="210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14" name="Line 218"/>
            <p:cNvSpPr>
              <a:spLocks noChangeShapeType="1"/>
            </p:cNvSpPr>
            <p:nvPr/>
          </p:nvSpPr>
          <p:spPr bwMode="auto">
            <a:xfrm rot="21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15" name="Line 219"/>
            <p:cNvSpPr>
              <a:spLocks noChangeShapeType="1"/>
            </p:cNvSpPr>
            <p:nvPr/>
          </p:nvSpPr>
          <p:spPr bwMode="auto">
            <a:xfrm rot="495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16" name="Line 220"/>
            <p:cNvSpPr>
              <a:spLocks noChangeShapeType="1"/>
            </p:cNvSpPr>
            <p:nvPr/>
          </p:nvSpPr>
          <p:spPr bwMode="auto">
            <a:xfrm rot="390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17" name="Line 221"/>
            <p:cNvSpPr>
              <a:spLocks noChangeShapeType="1"/>
            </p:cNvSpPr>
            <p:nvPr/>
          </p:nvSpPr>
          <p:spPr bwMode="auto">
            <a:xfrm rot="393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18" name="Line 222"/>
            <p:cNvSpPr>
              <a:spLocks noChangeShapeType="1"/>
            </p:cNvSpPr>
            <p:nvPr/>
          </p:nvSpPr>
          <p:spPr bwMode="auto">
            <a:xfrm rot="39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19" name="Line 223"/>
            <p:cNvSpPr>
              <a:spLocks noChangeShapeType="1"/>
            </p:cNvSpPr>
            <p:nvPr/>
          </p:nvSpPr>
          <p:spPr bwMode="auto">
            <a:xfrm rot="399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20" name="Line 224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21" name="Line 225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22" name="Line 226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23" name="Line 227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24" name="Line 228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25" name="Text Box 229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183526" name="Text Box 230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183527" name="Text Box 231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183528" name="Text Box 232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183529" name="Text Box 233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latin typeface="Arial" charset="0"/>
                </a:rPr>
                <a:t>A</a:t>
              </a:r>
            </a:p>
          </p:txBody>
        </p:sp>
        <p:sp>
          <p:nvSpPr>
            <p:cNvPr id="183530" name="AutoShape 234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G0" fmla="+- 1811 0 0"/>
                <a:gd name="G1" fmla="+- -11364493 0 0"/>
                <a:gd name="G2" fmla="+- 0 0 -11364493"/>
                <a:gd name="T0" fmla="*/ 0 256 1"/>
                <a:gd name="T1" fmla="*/ 180 256 1"/>
                <a:gd name="G3" fmla="+- -11364493 T0 T1"/>
                <a:gd name="T2" fmla="*/ 0 256 1"/>
                <a:gd name="T3" fmla="*/ 90 256 1"/>
                <a:gd name="G4" fmla="+- -11364493 T2 T3"/>
                <a:gd name="G5" fmla="*/ G4 2 1"/>
                <a:gd name="T4" fmla="*/ 90 256 1"/>
                <a:gd name="T5" fmla="*/ 0 256 1"/>
                <a:gd name="G6" fmla="+- -11364493 T4 T5"/>
                <a:gd name="G7" fmla="*/ G6 2 1"/>
                <a:gd name="G8" fmla="abs -1136449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811"/>
                <a:gd name="G18" fmla="*/ 1811 1 2"/>
                <a:gd name="G19" fmla="+- G18 5400 0"/>
                <a:gd name="G20" fmla="cos G19 -11364493"/>
                <a:gd name="G21" fmla="sin G19 -11364493"/>
                <a:gd name="G22" fmla="+- G20 10800 0"/>
                <a:gd name="G23" fmla="+- G21 10800 0"/>
                <a:gd name="G24" fmla="+- 10800 0 G20"/>
                <a:gd name="G25" fmla="+- 1811 10800 0"/>
                <a:gd name="G26" fmla="?: G9 G17 G25"/>
                <a:gd name="G27" fmla="?: G9 0 21600"/>
                <a:gd name="G28" fmla="cos 10800 -11364493"/>
                <a:gd name="G29" fmla="sin 10800 -11364493"/>
                <a:gd name="G30" fmla="sin 1811 -11364493"/>
                <a:gd name="G31" fmla="+- G28 10800 0"/>
                <a:gd name="G32" fmla="+- G29 10800 0"/>
                <a:gd name="G33" fmla="+- G30 10800 0"/>
                <a:gd name="G34" fmla="?: G4 0 G31"/>
                <a:gd name="G35" fmla="?: -11364493 G34 0"/>
                <a:gd name="G36" fmla="?: G6 G35 G31"/>
                <a:gd name="G37" fmla="+- 21600 0 G36"/>
                <a:gd name="G38" fmla="?: G4 0 G33"/>
                <a:gd name="G39" fmla="?: -1136449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535 w 21600"/>
                <a:gd name="T15" fmla="*/ 10076 h 21600"/>
                <a:gd name="T16" fmla="*/ 10800 w 21600"/>
                <a:gd name="T17" fmla="*/ 8989 h 21600"/>
                <a:gd name="T18" fmla="*/ 17065 w 21600"/>
                <a:gd name="T19" fmla="*/ 10076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531" name="Rectangle 235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532" name="Rectangle 236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>
                          <a:alpha val="38000"/>
                        </a:schemeClr>
                      </a:gs>
                      <a:gs pos="100000">
                        <a:schemeClr val="bg1">
                          <a:gamma/>
                          <a:tint val="0"/>
                          <a:invGamma/>
                          <a:alpha val="37000"/>
                        </a:scheme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3533" name="Rectangle 237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534" name="AutoShape 238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G0" fmla="+- 432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535" name="Arc 239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536" name="Freeform 240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37" name="Freeform 241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538" name="AutoShape 242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539" name="Oval 243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540" name="Oval 244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541" name="Text Box 245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183542" name="Text Box 246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183362" name="Line 66"/>
          <p:cNvSpPr>
            <a:spLocks noChangeShapeType="1"/>
          </p:cNvSpPr>
          <p:nvPr/>
        </p:nvSpPr>
        <p:spPr bwMode="auto">
          <a:xfrm flipV="1">
            <a:off x="1783080" y="1845856"/>
            <a:ext cx="0" cy="2895600"/>
          </a:xfrm>
          <a:prstGeom prst="line">
            <a:avLst/>
          </a:prstGeom>
          <a:noFill/>
          <a:ln w="5715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543" name="Line 247"/>
          <p:cNvSpPr>
            <a:spLocks noChangeShapeType="1"/>
          </p:cNvSpPr>
          <p:nvPr/>
        </p:nvSpPr>
        <p:spPr bwMode="auto">
          <a:xfrm>
            <a:off x="1762760" y="4735840"/>
            <a:ext cx="152400" cy="0"/>
          </a:xfrm>
          <a:prstGeom prst="line">
            <a:avLst/>
          </a:prstGeom>
          <a:noFill/>
          <a:ln w="5715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16" name="Line 20"/>
          <p:cNvSpPr>
            <a:spLocks noChangeShapeType="1"/>
          </p:cNvSpPr>
          <p:nvPr/>
        </p:nvSpPr>
        <p:spPr bwMode="auto">
          <a:xfrm>
            <a:off x="3657600" y="4741456"/>
            <a:ext cx="19050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363" name="Group 67"/>
          <p:cNvGrpSpPr>
            <a:grpSpLocks/>
          </p:cNvGrpSpPr>
          <p:nvPr/>
        </p:nvGrpSpPr>
        <p:grpSpPr bwMode="auto">
          <a:xfrm rot="-1062720">
            <a:off x="2250440" y="3694977"/>
            <a:ext cx="1022350" cy="785813"/>
            <a:chOff x="1680" y="1440"/>
            <a:chExt cx="592" cy="400"/>
          </a:xfrm>
        </p:grpSpPr>
        <p:sp>
          <p:nvSpPr>
            <p:cNvPr id="183364" name="Oval 68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3365" name="Line 69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366" name="Line 70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69" name="Hình chữ nhật 168"/>
          <p:cNvSpPr/>
          <p:nvPr/>
        </p:nvSpPr>
        <p:spPr>
          <a:xfrm>
            <a:off x="2834659" y="332037"/>
            <a:ext cx="58030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FF0000"/>
                </a:solidFill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</a:rPr>
              <a:t> 1: </a:t>
            </a:r>
            <a:r>
              <a:rPr lang="en-US" sz="2800" b="1" dirty="0" err="1" smtClean="0">
                <a:solidFill>
                  <a:srgbClr val="FF0000"/>
                </a:solidFill>
              </a:rPr>
              <a:t>dây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đồng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</a:rPr>
              <a:t> l = 100m; S= 1mm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2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71" name="Text Box 238"/>
          <p:cNvSpPr txBox="1">
            <a:spLocks noChangeArrowheads="1"/>
          </p:cNvSpPr>
          <p:nvPr/>
        </p:nvSpPr>
        <p:spPr bwMode="auto">
          <a:xfrm>
            <a:off x="8672514" y="4969563"/>
            <a:ext cx="19478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 V</a:t>
            </a:r>
          </a:p>
        </p:txBody>
      </p:sp>
      <p:sp>
        <p:nvSpPr>
          <p:cNvPr id="172" name="Text Box 243"/>
          <p:cNvSpPr txBox="1">
            <a:spLocks noChangeArrowheads="1"/>
          </p:cNvSpPr>
          <p:nvPr/>
        </p:nvSpPr>
        <p:spPr bwMode="auto">
          <a:xfrm>
            <a:off x="1661453" y="5127220"/>
            <a:ext cx="25384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3,5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73" name="Text Box 238"/>
          <p:cNvSpPr txBox="1">
            <a:spLocks noChangeArrowheads="1"/>
          </p:cNvSpPr>
          <p:nvPr/>
        </p:nvSpPr>
        <p:spPr bwMode="auto">
          <a:xfrm>
            <a:off x="5910246" y="2991535"/>
            <a:ext cx="19478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34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1" dur="2000" fill="hold"/>
                                        <p:tgtEl>
                                          <p:spTgt spid="183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520000">
                                      <p:cBhvr>
                                        <p:cTn id="14" dur="2000" fill="hold"/>
                                        <p:tgtEl>
                                          <p:spTgt spid="1833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16" dur="2000" fill="hold"/>
                                        <p:tgtEl>
                                          <p:spTgt spid="1834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" grpId="0"/>
      <p:bldP spid="172" grpId="0"/>
      <p:bldP spid="1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Text Box 2"/>
          <p:cNvSpPr txBox="1">
            <a:spLocks noChangeArrowheads="1"/>
          </p:cNvSpPr>
          <p:nvPr/>
        </p:nvSpPr>
        <p:spPr bwMode="auto">
          <a:xfrm>
            <a:off x="4724400" y="1861778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.VnTimeH" pitchFamily="34" charset="0"/>
              </a:rPr>
              <a:t>K</a:t>
            </a:r>
          </a:p>
        </p:txBody>
      </p:sp>
      <p:sp>
        <p:nvSpPr>
          <p:cNvPr id="212995" name="Line 3"/>
          <p:cNvSpPr>
            <a:spLocks noChangeShapeType="1"/>
          </p:cNvSpPr>
          <p:nvPr/>
        </p:nvSpPr>
        <p:spPr bwMode="auto">
          <a:xfrm flipV="1">
            <a:off x="8458200" y="3504841"/>
            <a:ext cx="1828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2996" name="Line 4"/>
          <p:cNvSpPr>
            <a:spLocks noChangeShapeType="1"/>
          </p:cNvSpPr>
          <p:nvPr/>
        </p:nvSpPr>
        <p:spPr bwMode="auto">
          <a:xfrm>
            <a:off x="10287000" y="1666516"/>
            <a:ext cx="0" cy="1871662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2997" name="Text Box 5"/>
          <p:cNvSpPr txBox="1">
            <a:spLocks noChangeArrowheads="1"/>
          </p:cNvSpPr>
          <p:nvPr/>
        </p:nvSpPr>
        <p:spPr bwMode="auto">
          <a:xfrm>
            <a:off x="7199314" y="4803416"/>
            <a:ext cx="5159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212998" name="Text Box 6"/>
          <p:cNvSpPr txBox="1">
            <a:spLocks noChangeArrowheads="1"/>
          </p:cNvSpPr>
          <p:nvPr/>
        </p:nvSpPr>
        <p:spPr bwMode="auto">
          <a:xfrm>
            <a:off x="7715250" y="4803416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213000" name="Line 8"/>
          <p:cNvSpPr>
            <a:spLocks noChangeShapeType="1"/>
          </p:cNvSpPr>
          <p:nvPr/>
        </p:nvSpPr>
        <p:spPr bwMode="auto">
          <a:xfrm>
            <a:off x="1752600" y="1709378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13001" name="Group 9"/>
          <p:cNvGrpSpPr>
            <a:grpSpLocks/>
          </p:cNvGrpSpPr>
          <p:nvPr/>
        </p:nvGrpSpPr>
        <p:grpSpPr bwMode="auto">
          <a:xfrm>
            <a:off x="5943600" y="1709378"/>
            <a:ext cx="914400" cy="533400"/>
            <a:chOff x="4752" y="2544"/>
            <a:chExt cx="576" cy="461"/>
          </a:xfrm>
        </p:grpSpPr>
        <p:sp>
          <p:nvSpPr>
            <p:cNvPr id="213002" name="Rectangle 10"/>
            <p:cNvSpPr>
              <a:spLocks noChangeArrowheads="1"/>
            </p:cNvSpPr>
            <p:nvPr/>
          </p:nvSpPr>
          <p:spPr bwMode="auto">
            <a:xfrm rot="16200000" flipH="1">
              <a:off x="4857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2400" b="1" dirty="0">
                  <a:solidFill>
                    <a:srgbClr val="FFFF00"/>
                  </a:solidFill>
                  <a:latin typeface="Arial" charset="0"/>
                </a:rPr>
                <a:t>6V</a:t>
              </a:r>
            </a:p>
          </p:txBody>
        </p:sp>
        <p:sp>
          <p:nvSpPr>
            <p:cNvPr id="213003" name="Line 11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04" name="Line 12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05" name="Line 13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13006" name="Line 14"/>
          <p:cNvSpPr>
            <a:spLocks noChangeShapeType="1"/>
          </p:cNvSpPr>
          <p:nvPr/>
        </p:nvSpPr>
        <p:spPr bwMode="auto">
          <a:xfrm>
            <a:off x="5257800" y="1709378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13007" name="Group 15"/>
          <p:cNvGrpSpPr>
            <a:grpSpLocks/>
          </p:cNvGrpSpPr>
          <p:nvPr/>
        </p:nvGrpSpPr>
        <p:grpSpPr bwMode="auto">
          <a:xfrm>
            <a:off x="4314825" y="1371241"/>
            <a:ext cx="869950" cy="595312"/>
            <a:chOff x="2208" y="3846"/>
            <a:chExt cx="548" cy="375"/>
          </a:xfrm>
        </p:grpSpPr>
        <p:sp>
          <p:nvSpPr>
            <p:cNvPr id="213008" name="Line 16"/>
            <p:cNvSpPr>
              <a:spLocks noChangeShapeType="1"/>
            </p:cNvSpPr>
            <p:nvPr/>
          </p:nvSpPr>
          <p:spPr bwMode="auto">
            <a:xfrm flipV="1">
              <a:off x="2468" y="3846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09" name="Line 17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bg2">
                  <a:lumMod val="75000"/>
                  <a:alpha val="0"/>
                </a:schemeClr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13010" name="Line 18"/>
          <p:cNvSpPr>
            <a:spLocks noChangeShapeType="1"/>
          </p:cNvSpPr>
          <p:nvPr/>
        </p:nvSpPr>
        <p:spPr bwMode="auto">
          <a:xfrm>
            <a:off x="6553200" y="1709378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13011" name="Group 19"/>
          <p:cNvGrpSpPr>
            <a:grpSpLocks/>
          </p:cNvGrpSpPr>
          <p:nvPr/>
        </p:nvGrpSpPr>
        <p:grpSpPr bwMode="auto">
          <a:xfrm>
            <a:off x="5791200" y="4230328"/>
            <a:ext cx="2222500" cy="1822450"/>
            <a:chOff x="2592" y="1680"/>
            <a:chExt cx="1400" cy="1148"/>
          </a:xfrm>
        </p:grpSpPr>
        <p:sp>
          <p:nvSpPr>
            <p:cNvPr id="213012" name="Text Box 20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213013" name="Oval 21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213014" name="Rectangle 22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213015" name="Rectangle 23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16" name="Rectangle 24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17" name="Oval 25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18" name="Text Box 26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213019" name="Oval 27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20" name="Arc 28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G0" fmla="+- 2653 0 0"/>
                <a:gd name="G1" fmla="+- 17906 0 0"/>
                <a:gd name="G2" fmla="+- 21600 0 0"/>
                <a:gd name="T0" fmla="*/ 14733 w 24253"/>
                <a:gd name="T1" fmla="*/ 0 h 39506"/>
                <a:gd name="T2" fmla="*/ 0 w 24253"/>
                <a:gd name="T3" fmla="*/ 39342 h 39506"/>
                <a:gd name="T4" fmla="*/ 2653 w 24253"/>
                <a:gd name="T5" fmla="*/ 17906 h 39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21" name="Line 29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22" name="Text Box 30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213023" name="Text Box 31"/>
            <p:cNvSpPr txBox="1">
              <a:spLocks noChangeArrowheads="1"/>
            </p:cNvSpPr>
            <p:nvPr/>
          </p:nvSpPr>
          <p:spPr bwMode="auto">
            <a:xfrm rot="201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213024" name="Line 32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25" name="Line 33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26" name="Line 34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27" name="Line 35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28" name="Line 36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29" name="Line 37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30" name="Line 38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31" name="Line 39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32" name="Line 40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33" name="Line 41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34" name="Line 42"/>
            <p:cNvSpPr>
              <a:spLocks noChangeShapeType="1"/>
            </p:cNvSpPr>
            <p:nvPr/>
          </p:nvSpPr>
          <p:spPr bwMode="auto">
            <a:xfrm rot="294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35" name="Line 43"/>
            <p:cNvSpPr>
              <a:spLocks noChangeShapeType="1"/>
            </p:cNvSpPr>
            <p:nvPr/>
          </p:nvSpPr>
          <p:spPr bwMode="auto">
            <a:xfrm rot="189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36" name="Line 44"/>
            <p:cNvSpPr>
              <a:spLocks noChangeShapeType="1"/>
            </p:cNvSpPr>
            <p:nvPr/>
          </p:nvSpPr>
          <p:spPr bwMode="auto">
            <a:xfrm rot="192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37" name="Line 45"/>
            <p:cNvSpPr>
              <a:spLocks noChangeShapeType="1"/>
            </p:cNvSpPr>
            <p:nvPr/>
          </p:nvSpPr>
          <p:spPr bwMode="auto">
            <a:xfrm rot="195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38" name="Line 46"/>
            <p:cNvSpPr>
              <a:spLocks noChangeShapeType="1"/>
            </p:cNvSpPr>
            <p:nvPr/>
          </p:nvSpPr>
          <p:spPr bwMode="auto">
            <a:xfrm rot="19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39" name="Line 47"/>
            <p:cNvSpPr>
              <a:spLocks noChangeShapeType="1"/>
            </p:cNvSpPr>
            <p:nvPr/>
          </p:nvSpPr>
          <p:spPr bwMode="auto">
            <a:xfrm rot="201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40" name="Line 48"/>
            <p:cNvSpPr>
              <a:spLocks noChangeShapeType="1"/>
            </p:cNvSpPr>
            <p:nvPr/>
          </p:nvSpPr>
          <p:spPr bwMode="auto">
            <a:xfrm rot="204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41" name="Line 49"/>
            <p:cNvSpPr>
              <a:spLocks noChangeShapeType="1"/>
            </p:cNvSpPr>
            <p:nvPr/>
          </p:nvSpPr>
          <p:spPr bwMode="auto">
            <a:xfrm rot="207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42" name="Line 50"/>
            <p:cNvSpPr>
              <a:spLocks noChangeShapeType="1"/>
            </p:cNvSpPr>
            <p:nvPr/>
          </p:nvSpPr>
          <p:spPr bwMode="auto">
            <a:xfrm rot="210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43" name="Line 51"/>
            <p:cNvSpPr>
              <a:spLocks noChangeShapeType="1"/>
            </p:cNvSpPr>
            <p:nvPr/>
          </p:nvSpPr>
          <p:spPr bwMode="auto">
            <a:xfrm rot="21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44" name="Line 52"/>
            <p:cNvSpPr>
              <a:spLocks noChangeShapeType="1"/>
            </p:cNvSpPr>
            <p:nvPr/>
          </p:nvSpPr>
          <p:spPr bwMode="auto">
            <a:xfrm rot="495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45" name="Line 53"/>
            <p:cNvSpPr>
              <a:spLocks noChangeShapeType="1"/>
            </p:cNvSpPr>
            <p:nvPr/>
          </p:nvSpPr>
          <p:spPr bwMode="auto">
            <a:xfrm rot="390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46" name="Line 54"/>
            <p:cNvSpPr>
              <a:spLocks noChangeShapeType="1"/>
            </p:cNvSpPr>
            <p:nvPr/>
          </p:nvSpPr>
          <p:spPr bwMode="auto">
            <a:xfrm rot="393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47" name="Line 55"/>
            <p:cNvSpPr>
              <a:spLocks noChangeShapeType="1"/>
            </p:cNvSpPr>
            <p:nvPr/>
          </p:nvSpPr>
          <p:spPr bwMode="auto">
            <a:xfrm rot="39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48" name="Line 56"/>
            <p:cNvSpPr>
              <a:spLocks noChangeShapeType="1"/>
            </p:cNvSpPr>
            <p:nvPr/>
          </p:nvSpPr>
          <p:spPr bwMode="auto">
            <a:xfrm rot="399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49" name="Line 57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50" name="Line 58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51" name="Line 59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52" name="Line 60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53" name="Line 61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54" name="Text Box 62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213055" name="Text Box 63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213056" name="Text Box 64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213057" name="Text Box 65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213058" name="Text Box 66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V</a:t>
              </a:r>
            </a:p>
          </p:txBody>
        </p:sp>
        <p:sp>
          <p:nvSpPr>
            <p:cNvPr id="213059" name="AutoShape 67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G0" fmla="+- 1811 0 0"/>
                <a:gd name="G1" fmla="+- -11364493 0 0"/>
                <a:gd name="G2" fmla="+- 0 0 -11364493"/>
                <a:gd name="T0" fmla="*/ 0 256 1"/>
                <a:gd name="T1" fmla="*/ 180 256 1"/>
                <a:gd name="G3" fmla="+- -11364493 T0 T1"/>
                <a:gd name="T2" fmla="*/ 0 256 1"/>
                <a:gd name="T3" fmla="*/ 90 256 1"/>
                <a:gd name="G4" fmla="+- -11364493 T2 T3"/>
                <a:gd name="G5" fmla="*/ G4 2 1"/>
                <a:gd name="T4" fmla="*/ 90 256 1"/>
                <a:gd name="T5" fmla="*/ 0 256 1"/>
                <a:gd name="G6" fmla="+- -11364493 T4 T5"/>
                <a:gd name="G7" fmla="*/ G6 2 1"/>
                <a:gd name="G8" fmla="abs -1136449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811"/>
                <a:gd name="G18" fmla="*/ 1811 1 2"/>
                <a:gd name="G19" fmla="+- G18 5400 0"/>
                <a:gd name="G20" fmla="cos G19 -11364493"/>
                <a:gd name="G21" fmla="sin G19 -11364493"/>
                <a:gd name="G22" fmla="+- G20 10800 0"/>
                <a:gd name="G23" fmla="+- G21 10800 0"/>
                <a:gd name="G24" fmla="+- 10800 0 G20"/>
                <a:gd name="G25" fmla="+- 1811 10800 0"/>
                <a:gd name="G26" fmla="?: G9 G17 G25"/>
                <a:gd name="G27" fmla="?: G9 0 21600"/>
                <a:gd name="G28" fmla="cos 10800 -11364493"/>
                <a:gd name="G29" fmla="sin 10800 -11364493"/>
                <a:gd name="G30" fmla="sin 1811 -11364493"/>
                <a:gd name="G31" fmla="+- G28 10800 0"/>
                <a:gd name="G32" fmla="+- G29 10800 0"/>
                <a:gd name="G33" fmla="+- G30 10800 0"/>
                <a:gd name="G34" fmla="?: G4 0 G31"/>
                <a:gd name="G35" fmla="?: -11364493 G34 0"/>
                <a:gd name="G36" fmla="?: G6 G35 G31"/>
                <a:gd name="G37" fmla="+- 21600 0 G36"/>
                <a:gd name="G38" fmla="?: G4 0 G33"/>
                <a:gd name="G39" fmla="?: -1136449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535 w 21600"/>
                <a:gd name="T15" fmla="*/ 10076 h 21600"/>
                <a:gd name="T16" fmla="*/ 10800 w 21600"/>
                <a:gd name="T17" fmla="*/ 8989 h 21600"/>
                <a:gd name="T18" fmla="*/ 17065 w 21600"/>
                <a:gd name="T19" fmla="*/ 10076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60" name="Rectangle 68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61" name="Rectangle 69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>
                          <a:alpha val="38000"/>
                        </a:schemeClr>
                      </a:gs>
                      <a:gs pos="100000">
                        <a:schemeClr val="bg1">
                          <a:gamma/>
                          <a:tint val="0"/>
                          <a:invGamma/>
                          <a:alpha val="37000"/>
                        </a:scheme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213062" name="Rectangle 70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63" name="AutoShape 71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G0" fmla="+- 432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64" name="Arc 72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65" name="Freeform 73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66" name="Freeform 74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67" name="AutoShape 75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68" name="Oval 76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69" name="Oval 77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70" name="Text Box 78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213071" name="Text Box 79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213072" name="Line 80"/>
          <p:cNvSpPr>
            <a:spLocks noChangeShapeType="1"/>
          </p:cNvSpPr>
          <p:nvPr/>
        </p:nvSpPr>
        <p:spPr bwMode="auto">
          <a:xfrm>
            <a:off x="5648960" y="3517858"/>
            <a:ext cx="0" cy="2209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3073" name="Line 81"/>
          <p:cNvSpPr>
            <a:spLocks noChangeShapeType="1"/>
          </p:cNvSpPr>
          <p:nvPr/>
        </p:nvSpPr>
        <p:spPr bwMode="auto">
          <a:xfrm>
            <a:off x="8458200" y="3461978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3074" name="Line 82"/>
          <p:cNvSpPr>
            <a:spLocks noChangeShapeType="1"/>
          </p:cNvSpPr>
          <p:nvPr/>
        </p:nvSpPr>
        <p:spPr bwMode="auto">
          <a:xfrm>
            <a:off x="5638800" y="5747978"/>
            <a:ext cx="381000" cy="152400"/>
          </a:xfrm>
          <a:prstGeom prst="line">
            <a:avLst/>
          </a:prstGeom>
          <a:noFill/>
          <a:ln w="5715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3075" name="Line 83"/>
          <p:cNvSpPr>
            <a:spLocks noChangeShapeType="1"/>
          </p:cNvSpPr>
          <p:nvPr/>
        </p:nvSpPr>
        <p:spPr bwMode="auto">
          <a:xfrm>
            <a:off x="7772400" y="5852753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13076" name="Group 84"/>
          <p:cNvGrpSpPr>
            <a:grpSpLocks/>
          </p:cNvGrpSpPr>
          <p:nvPr/>
        </p:nvGrpSpPr>
        <p:grpSpPr bwMode="auto">
          <a:xfrm rot="21314182">
            <a:off x="6395720" y="5026618"/>
            <a:ext cx="1066800" cy="609600"/>
            <a:chOff x="1488" y="3504"/>
            <a:chExt cx="864" cy="480"/>
          </a:xfrm>
        </p:grpSpPr>
        <p:sp>
          <p:nvSpPr>
            <p:cNvPr id="213077" name="Line 85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78" name="Line 86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13081" name="Rectangle 89" descr="Narrow vertical"/>
          <p:cNvSpPr>
            <a:spLocks noChangeArrowheads="1"/>
          </p:cNvSpPr>
          <p:nvPr/>
        </p:nvSpPr>
        <p:spPr bwMode="auto">
          <a:xfrm>
            <a:off x="5867400" y="3343858"/>
            <a:ext cx="2286000" cy="304800"/>
          </a:xfrm>
          <a:prstGeom prst="rect">
            <a:avLst/>
          </a:prstGeom>
          <a:pattFill prst="dkVert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28575">
            <a:solidFill>
              <a:schemeClr val="bg2">
                <a:lumMod val="75000"/>
              </a:schemeClr>
            </a:solidFill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213082" name="Line 90"/>
          <p:cNvSpPr>
            <a:spLocks noChangeShapeType="1"/>
          </p:cNvSpPr>
          <p:nvPr/>
        </p:nvSpPr>
        <p:spPr bwMode="auto">
          <a:xfrm>
            <a:off x="5638800" y="3508194"/>
            <a:ext cx="228600" cy="0"/>
          </a:xfrm>
          <a:prstGeom prst="line">
            <a:avLst/>
          </a:prstGeom>
          <a:noFill/>
          <a:ln w="5080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3083" name="Line 91"/>
          <p:cNvSpPr>
            <a:spLocks noChangeShapeType="1"/>
          </p:cNvSpPr>
          <p:nvPr/>
        </p:nvSpPr>
        <p:spPr bwMode="auto">
          <a:xfrm>
            <a:off x="8153400" y="3504841"/>
            <a:ext cx="304800" cy="0"/>
          </a:xfrm>
          <a:prstGeom prst="line">
            <a:avLst/>
          </a:prstGeom>
          <a:noFill/>
          <a:ln w="5080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13084" name="Group 92"/>
          <p:cNvGrpSpPr>
            <a:grpSpLocks/>
          </p:cNvGrpSpPr>
          <p:nvPr/>
        </p:nvGrpSpPr>
        <p:grpSpPr bwMode="auto">
          <a:xfrm>
            <a:off x="1676400" y="2928578"/>
            <a:ext cx="2222500" cy="1822450"/>
            <a:chOff x="2592" y="1680"/>
            <a:chExt cx="1400" cy="1148"/>
          </a:xfrm>
        </p:grpSpPr>
        <p:sp>
          <p:nvSpPr>
            <p:cNvPr id="213085" name="Text Box 93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213086" name="Oval 94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213087" name="Rectangle 95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213088" name="Rectangle 96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89" name="Rectangle 97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90" name="Oval 98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91" name="Text Box 99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213092" name="Oval 100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93" name="Arc 101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G0" fmla="+- 2653 0 0"/>
                <a:gd name="G1" fmla="+- 17906 0 0"/>
                <a:gd name="G2" fmla="+- 21600 0 0"/>
                <a:gd name="T0" fmla="*/ 14733 w 24253"/>
                <a:gd name="T1" fmla="*/ 0 h 39506"/>
                <a:gd name="T2" fmla="*/ 0 w 24253"/>
                <a:gd name="T3" fmla="*/ 39342 h 39506"/>
                <a:gd name="T4" fmla="*/ 2653 w 24253"/>
                <a:gd name="T5" fmla="*/ 17906 h 39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094" name="Line 102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95" name="Text Box 103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213096" name="Text Box 104"/>
            <p:cNvSpPr txBox="1">
              <a:spLocks noChangeArrowheads="1"/>
            </p:cNvSpPr>
            <p:nvPr/>
          </p:nvSpPr>
          <p:spPr bwMode="auto">
            <a:xfrm rot="201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213097" name="Line 105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98" name="Line 106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99" name="Line 107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00" name="Line 108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01" name="Line 109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02" name="Line 110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03" name="Line 111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04" name="Line 112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05" name="Line 113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06" name="Line 114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07" name="Line 115"/>
            <p:cNvSpPr>
              <a:spLocks noChangeShapeType="1"/>
            </p:cNvSpPr>
            <p:nvPr/>
          </p:nvSpPr>
          <p:spPr bwMode="auto">
            <a:xfrm rot="294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08" name="Line 116"/>
            <p:cNvSpPr>
              <a:spLocks noChangeShapeType="1"/>
            </p:cNvSpPr>
            <p:nvPr/>
          </p:nvSpPr>
          <p:spPr bwMode="auto">
            <a:xfrm rot="189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09" name="Line 117"/>
            <p:cNvSpPr>
              <a:spLocks noChangeShapeType="1"/>
            </p:cNvSpPr>
            <p:nvPr/>
          </p:nvSpPr>
          <p:spPr bwMode="auto">
            <a:xfrm rot="192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10" name="Line 118"/>
            <p:cNvSpPr>
              <a:spLocks noChangeShapeType="1"/>
            </p:cNvSpPr>
            <p:nvPr/>
          </p:nvSpPr>
          <p:spPr bwMode="auto">
            <a:xfrm rot="195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11" name="Line 119"/>
            <p:cNvSpPr>
              <a:spLocks noChangeShapeType="1"/>
            </p:cNvSpPr>
            <p:nvPr/>
          </p:nvSpPr>
          <p:spPr bwMode="auto">
            <a:xfrm rot="19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12" name="Line 120"/>
            <p:cNvSpPr>
              <a:spLocks noChangeShapeType="1"/>
            </p:cNvSpPr>
            <p:nvPr/>
          </p:nvSpPr>
          <p:spPr bwMode="auto">
            <a:xfrm rot="201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13" name="Line 121"/>
            <p:cNvSpPr>
              <a:spLocks noChangeShapeType="1"/>
            </p:cNvSpPr>
            <p:nvPr/>
          </p:nvSpPr>
          <p:spPr bwMode="auto">
            <a:xfrm rot="204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14" name="Line 122"/>
            <p:cNvSpPr>
              <a:spLocks noChangeShapeType="1"/>
            </p:cNvSpPr>
            <p:nvPr/>
          </p:nvSpPr>
          <p:spPr bwMode="auto">
            <a:xfrm rot="207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15" name="Line 123"/>
            <p:cNvSpPr>
              <a:spLocks noChangeShapeType="1"/>
            </p:cNvSpPr>
            <p:nvPr/>
          </p:nvSpPr>
          <p:spPr bwMode="auto">
            <a:xfrm rot="210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16" name="Line 124"/>
            <p:cNvSpPr>
              <a:spLocks noChangeShapeType="1"/>
            </p:cNvSpPr>
            <p:nvPr/>
          </p:nvSpPr>
          <p:spPr bwMode="auto">
            <a:xfrm rot="21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17" name="Line 125"/>
            <p:cNvSpPr>
              <a:spLocks noChangeShapeType="1"/>
            </p:cNvSpPr>
            <p:nvPr/>
          </p:nvSpPr>
          <p:spPr bwMode="auto">
            <a:xfrm rot="495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18" name="Line 126"/>
            <p:cNvSpPr>
              <a:spLocks noChangeShapeType="1"/>
            </p:cNvSpPr>
            <p:nvPr/>
          </p:nvSpPr>
          <p:spPr bwMode="auto">
            <a:xfrm rot="390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19" name="Line 127"/>
            <p:cNvSpPr>
              <a:spLocks noChangeShapeType="1"/>
            </p:cNvSpPr>
            <p:nvPr/>
          </p:nvSpPr>
          <p:spPr bwMode="auto">
            <a:xfrm rot="393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20" name="Line 128"/>
            <p:cNvSpPr>
              <a:spLocks noChangeShapeType="1"/>
            </p:cNvSpPr>
            <p:nvPr/>
          </p:nvSpPr>
          <p:spPr bwMode="auto">
            <a:xfrm rot="39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21" name="Line 129"/>
            <p:cNvSpPr>
              <a:spLocks noChangeShapeType="1"/>
            </p:cNvSpPr>
            <p:nvPr/>
          </p:nvSpPr>
          <p:spPr bwMode="auto">
            <a:xfrm rot="399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22" name="Line 130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23" name="Line 131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24" name="Line 132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25" name="Line 133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26" name="Line 134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27" name="Text Box 135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213128" name="Text Box 136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213129" name="Text Box 137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213130" name="Text Box 138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213131" name="Text Box 139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latin typeface="Arial" charset="0"/>
                </a:rPr>
                <a:t>A</a:t>
              </a:r>
            </a:p>
          </p:txBody>
        </p:sp>
        <p:sp>
          <p:nvSpPr>
            <p:cNvPr id="213132" name="AutoShape 140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G0" fmla="+- 1811 0 0"/>
                <a:gd name="G1" fmla="+- -11364493 0 0"/>
                <a:gd name="G2" fmla="+- 0 0 -11364493"/>
                <a:gd name="T0" fmla="*/ 0 256 1"/>
                <a:gd name="T1" fmla="*/ 180 256 1"/>
                <a:gd name="G3" fmla="+- -11364493 T0 T1"/>
                <a:gd name="T2" fmla="*/ 0 256 1"/>
                <a:gd name="T3" fmla="*/ 90 256 1"/>
                <a:gd name="G4" fmla="+- -11364493 T2 T3"/>
                <a:gd name="G5" fmla="*/ G4 2 1"/>
                <a:gd name="T4" fmla="*/ 90 256 1"/>
                <a:gd name="T5" fmla="*/ 0 256 1"/>
                <a:gd name="G6" fmla="+- -11364493 T4 T5"/>
                <a:gd name="G7" fmla="*/ G6 2 1"/>
                <a:gd name="G8" fmla="abs -1136449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811"/>
                <a:gd name="G18" fmla="*/ 1811 1 2"/>
                <a:gd name="G19" fmla="+- G18 5400 0"/>
                <a:gd name="G20" fmla="cos G19 -11364493"/>
                <a:gd name="G21" fmla="sin G19 -11364493"/>
                <a:gd name="G22" fmla="+- G20 10800 0"/>
                <a:gd name="G23" fmla="+- G21 10800 0"/>
                <a:gd name="G24" fmla="+- 10800 0 G20"/>
                <a:gd name="G25" fmla="+- 1811 10800 0"/>
                <a:gd name="G26" fmla="?: G9 G17 G25"/>
                <a:gd name="G27" fmla="?: G9 0 21600"/>
                <a:gd name="G28" fmla="cos 10800 -11364493"/>
                <a:gd name="G29" fmla="sin 10800 -11364493"/>
                <a:gd name="G30" fmla="sin 1811 -11364493"/>
                <a:gd name="G31" fmla="+- G28 10800 0"/>
                <a:gd name="G32" fmla="+- G29 10800 0"/>
                <a:gd name="G33" fmla="+- G30 10800 0"/>
                <a:gd name="G34" fmla="?: G4 0 G31"/>
                <a:gd name="G35" fmla="?: -11364493 G34 0"/>
                <a:gd name="G36" fmla="?: G6 G35 G31"/>
                <a:gd name="G37" fmla="+- 21600 0 G36"/>
                <a:gd name="G38" fmla="?: G4 0 G33"/>
                <a:gd name="G39" fmla="?: -1136449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535 w 21600"/>
                <a:gd name="T15" fmla="*/ 10076 h 21600"/>
                <a:gd name="T16" fmla="*/ 10800 w 21600"/>
                <a:gd name="T17" fmla="*/ 8989 h 21600"/>
                <a:gd name="T18" fmla="*/ 17065 w 21600"/>
                <a:gd name="T19" fmla="*/ 10076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133" name="Rectangle 141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134" name="Rectangle 142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>
                          <a:alpha val="38000"/>
                        </a:schemeClr>
                      </a:gs>
                      <a:gs pos="100000">
                        <a:schemeClr val="bg1">
                          <a:gamma/>
                          <a:tint val="0"/>
                          <a:invGamma/>
                          <a:alpha val="37000"/>
                        </a:scheme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213135" name="Rectangle 143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136" name="AutoShape 144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G0" fmla="+- 432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137" name="Arc 145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138" name="Freeform 146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39" name="Freeform 147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40" name="AutoShape 148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141" name="Oval 149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142" name="Oval 150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3143" name="Text Box 151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213144" name="Text Box 152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213145" name="Line 153"/>
          <p:cNvSpPr>
            <a:spLocks noChangeShapeType="1"/>
          </p:cNvSpPr>
          <p:nvPr/>
        </p:nvSpPr>
        <p:spPr bwMode="auto">
          <a:xfrm flipV="1">
            <a:off x="1786568" y="1709378"/>
            <a:ext cx="0" cy="2895600"/>
          </a:xfrm>
          <a:prstGeom prst="line">
            <a:avLst/>
          </a:prstGeom>
          <a:noFill/>
          <a:ln w="5715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3146" name="Line 154"/>
          <p:cNvSpPr>
            <a:spLocks noChangeShapeType="1"/>
          </p:cNvSpPr>
          <p:nvPr/>
        </p:nvSpPr>
        <p:spPr bwMode="auto">
          <a:xfrm>
            <a:off x="1762760" y="4584658"/>
            <a:ext cx="152400" cy="0"/>
          </a:xfrm>
          <a:prstGeom prst="line">
            <a:avLst/>
          </a:prstGeom>
          <a:noFill/>
          <a:ln w="5715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3147" name="Line 155"/>
          <p:cNvSpPr>
            <a:spLocks noChangeShapeType="1"/>
          </p:cNvSpPr>
          <p:nvPr/>
        </p:nvSpPr>
        <p:spPr bwMode="auto">
          <a:xfrm>
            <a:off x="3657600" y="4604978"/>
            <a:ext cx="19050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13148" name="Group 156"/>
          <p:cNvGrpSpPr>
            <a:grpSpLocks/>
          </p:cNvGrpSpPr>
          <p:nvPr/>
        </p:nvGrpSpPr>
        <p:grpSpPr bwMode="auto">
          <a:xfrm rot="-1062720">
            <a:off x="2290190" y="3588189"/>
            <a:ext cx="949751" cy="723277"/>
            <a:chOff x="1680" y="1440"/>
            <a:chExt cx="592" cy="400"/>
          </a:xfrm>
        </p:grpSpPr>
        <p:sp>
          <p:nvSpPr>
            <p:cNvPr id="213149" name="Oval 157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213150" name="Line 158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51" name="Line 159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63" name="Hình chữ nhật 162"/>
          <p:cNvSpPr/>
          <p:nvPr/>
        </p:nvSpPr>
        <p:spPr>
          <a:xfrm>
            <a:off x="3071506" y="334694"/>
            <a:ext cx="59136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FF0000"/>
                </a:solidFill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</a:rPr>
              <a:t> 2: </a:t>
            </a:r>
            <a:r>
              <a:rPr lang="en-US" sz="2800" b="1" dirty="0" err="1" smtClean="0">
                <a:solidFill>
                  <a:srgbClr val="FF0000"/>
                </a:solidFill>
              </a:rPr>
              <a:t>dây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nhôm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</a:rPr>
              <a:t> l = 100m; S= 1mm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2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64" name="Text Box 238"/>
          <p:cNvSpPr txBox="1">
            <a:spLocks noChangeArrowheads="1"/>
          </p:cNvSpPr>
          <p:nvPr/>
        </p:nvSpPr>
        <p:spPr bwMode="auto">
          <a:xfrm>
            <a:off x="8672514" y="4969563"/>
            <a:ext cx="19478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V</a:t>
            </a:r>
          </a:p>
        </p:txBody>
      </p:sp>
      <p:sp>
        <p:nvSpPr>
          <p:cNvPr id="170" name="Text Box 243"/>
          <p:cNvSpPr txBox="1">
            <a:spLocks noChangeArrowheads="1"/>
          </p:cNvSpPr>
          <p:nvPr/>
        </p:nvSpPr>
        <p:spPr bwMode="auto">
          <a:xfrm>
            <a:off x="1688982" y="5168660"/>
            <a:ext cx="25384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71" name="Text Box 238"/>
          <p:cNvSpPr txBox="1">
            <a:spLocks noChangeArrowheads="1"/>
          </p:cNvSpPr>
          <p:nvPr/>
        </p:nvSpPr>
        <p:spPr bwMode="auto">
          <a:xfrm>
            <a:off x="5964292" y="3235711"/>
            <a:ext cx="19478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409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1" dur="2000" fill="hold"/>
                                        <p:tgtEl>
                                          <p:spTgt spid="2130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120000">
                                      <p:cBhvr>
                                        <p:cTn id="14" dur="2000" fill="hold"/>
                                        <p:tgtEl>
                                          <p:spTgt spid="213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60000">
                                      <p:cBhvr>
                                        <p:cTn id="16" dur="2000" fill="hold"/>
                                        <p:tgtEl>
                                          <p:spTgt spid="21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70" grpId="0"/>
      <p:bldP spid="1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724400" y="1834483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H" pitchFamily="34" charset="0"/>
              </a:rPr>
              <a:t>K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 flipV="1">
            <a:off x="8458200" y="3477546"/>
            <a:ext cx="1828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10287000" y="1639221"/>
            <a:ext cx="0" cy="1871662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7199314" y="4776121"/>
            <a:ext cx="5159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715250" y="4776121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752600" y="1682083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1273" name="Group 9"/>
          <p:cNvGrpSpPr>
            <a:grpSpLocks/>
          </p:cNvGrpSpPr>
          <p:nvPr/>
        </p:nvGrpSpPr>
        <p:grpSpPr bwMode="auto">
          <a:xfrm>
            <a:off x="5943600" y="1682083"/>
            <a:ext cx="914400" cy="533400"/>
            <a:chOff x="4752" y="2544"/>
            <a:chExt cx="576" cy="461"/>
          </a:xfrm>
        </p:grpSpPr>
        <p:sp>
          <p:nvSpPr>
            <p:cNvPr id="214026" name="Rectangle 10"/>
            <p:cNvSpPr>
              <a:spLocks noChangeArrowheads="1"/>
            </p:cNvSpPr>
            <p:nvPr/>
          </p:nvSpPr>
          <p:spPr bwMode="auto">
            <a:xfrm rot="16200000" flipH="1">
              <a:off x="4858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>
                <a:defRPr/>
              </a:pPr>
              <a:r>
                <a:rPr lang="en-US" sz="2400" b="1" dirty="0">
                  <a:solidFill>
                    <a:srgbClr val="FFFF00"/>
                  </a:solidFill>
                  <a:latin typeface="Arial" charset="0"/>
                </a:rPr>
                <a:t>6V</a:t>
              </a:r>
            </a:p>
          </p:txBody>
        </p:sp>
        <p:sp>
          <p:nvSpPr>
            <p:cNvPr id="11426" name="Line 11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27" name="Line 12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28" name="Line 13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274" name="Line 14"/>
          <p:cNvSpPr>
            <a:spLocks noChangeShapeType="1"/>
          </p:cNvSpPr>
          <p:nvPr/>
        </p:nvSpPr>
        <p:spPr bwMode="auto">
          <a:xfrm>
            <a:off x="5257800" y="1682083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14031" name="Group 15"/>
          <p:cNvGrpSpPr>
            <a:grpSpLocks/>
          </p:cNvGrpSpPr>
          <p:nvPr/>
        </p:nvGrpSpPr>
        <p:grpSpPr bwMode="auto">
          <a:xfrm>
            <a:off x="4314826" y="1372522"/>
            <a:ext cx="860425" cy="566737"/>
            <a:chOff x="2208" y="3864"/>
            <a:chExt cx="542" cy="357"/>
          </a:xfrm>
        </p:grpSpPr>
        <p:sp>
          <p:nvSpPr>
            <p:cNvPr id="11423" name="Line 16"/>
            <p:cNvSpPr>
              <a:spLocks noChangeShapeType="1"/>
            </p:cNvSpPr>
            <p:nvPr/>
          </p:nvSpPr>
          <p:spPr bwMode="auto">
            <a:xfrm flipV="1">
              <a:off x="2462" y="3864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24" name="Line 17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bg2">
                  <a:lumMod val="75000"/>
                  <a:alpha val="0"/>
                </a:schemeClr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276" name="Line 18"/>
          <p:cNvSpPr>
            <a:spLocks noChangeShapeType="1"/>
          </p:cNvSpPr>
          <p:nvPr/>
        </p:nvSpPr>
        <p:spPr bwMode="auto">
          <a:xfrm>
            <a:off x="6553200" y="1682083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1277" name="Group 19"/>
          <p:cNvGrpSpPr>
            <a:grpSpLocks/>
          </p:cNvGrpSpPr>
          <p:nvPr/>
        </p:nvGrpSpPr>
        <p:grpSpPr bwMode="auto">
          <a:xfrm>
            <a:off x="5791200" y="4203033"/>
            <a:ext cx="2222500" cy="1822450"/>
            <a:chOff x="2592" y="1680"/>
            <a:chExt cx="1400" cy="1148"/>
          </a:xfrm>
        </p:grpSpPr>
        <p:sp>
          <p:nvSpPr>
            <p:cNvPr id="11363" name="Text Box 20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1364" name="Oval 21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1365" name="Rectangle 22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1366" name="Rectangle 23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67" name="Rectangle 24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68" name="Oval 25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69" name="Text Box 26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11370" name="Oval 27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71" name="Arc 28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247 w 24253"/>
                <a:gd name="T1" fmla="*/ 0 h 39506"/>
                <a:gd name="T2" fmla="*/ 0 w 24253"/>
                <a:gd name="T3" fmla="*/ 720 h 39506"/>
                <a:gd name="T4" fmla="*/ 44 w 24253"/>
                <a:gd name="T5" fmla="*/ 328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72" name="Line 29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3" name="Text Box 30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11374" name="Text Box 31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11375" name="Line 32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6" name="Line 33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7" name="Line 34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8" name="Line 35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9" name="Line 36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0" name="Line 37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1" name="Line 38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2" name="Line 39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3" name="Line 40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4" name="Line 41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5" name="Line 42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6" name="Line 43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7" name="Line 44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8" name="Line 45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9" name="Line 46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0" name="Line 47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1" name="Line 48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2" name="Line 49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3" name="Line 50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4" name="Line 51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5" name="Line 52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6" name="Line 53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7" name="Line 54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8" name="Line 55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9" name="Line 56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0" name="Line 57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1" name="Line 58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2" name="Line 59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3" name="Line 60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4" name="Line 61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5" name="Text Box 62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11406" name="Text Box 63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11407" name="Text Box 64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11408" name="Text Box 65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11409" name="Text Box 66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>
                  <a:latin typeface="Arial" charset="0"/>
                </a:rPr>
                <a:t>V</a:t>
              </a:r>
            </a:p>
          </p:txBody>
        </p:sp>
        <p:sp>
          <p:nvSpPr>
            <p:cNvPr id="11410" name="AutoShape 67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455 w 21600"/>
                <a:gd name="T1" fmla="*/ 0 h 21600"/>
                <a:gd name="T2" fmla="*/ 191 w 21600"/>
                <a:gd name="T3" fmla="*/ 362 h 21600"/>
                <a:gd name="T4" fmla="*/ 455 w 21600"/>
                <a:gd name="T5" fmla="*/ 323 h 21600"/>
                <a:gd name="T6" fmla="*/ 719 w 21600"/>
                <a:gd name="T7" fmla="*/ 362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11" name="Rectangle 68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12" name="Rectangle 69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>
                          <a:alpha val="37999"/>
                        </a:schemeClr>
                      </a:gs>
                      <a:gs pos="100000">
                        <a:srgbClr val="FFFFFF">
                          <a:alpha val="37000"/>
                        </a:srgb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1413" name="Rectangle 70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14" name="AutoShape 71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29 w 21600"/>
                <a:gd name="T1" fmla="*/ 0 h 21600"/>
                <a:gd name="T2" fmla="*/ 8 w 21600"/>
                <a:gd name="T3" fmla="*/ 8 h 21600"/>
                <a:gd name="T4" fmla="*/ 0 w 21600"/>
                <a:gd name="T5" fmla="*/ 26 h 21600"/>
                <a:gd name="T6" fmla="*/ 8 w 21600"/>
                <a:gd name="T7" fmla="*/ 44 h 21600"/>
                <a:gd name="T8" fmla="*/ 29 w 21600"/>
                <a:gd name="T9" fmla="*/ 52 h 21600"/>
                <a:gd name="T10" fmla="*/ 49 w 21600"/>
                <a:gd name="T11" fmla="*/ 44 h 21600"/>
                <a:gd name="T12" fmla="*/ 57 w 21600"/>
                <a:gd name="T13" fmla="*/ 26 h 21600"/>
                <a:gd name="T14" fmla="*/ 49 w 21600"/>
                <a:gd name="T15" fmla="*/ 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15" name="Arc 72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91 w 42223"/>
                <a:gd name="T1" fmla="*/ 6 h 21600"/>
                <a:gd name="T2" fmla="*/ 0 w 42223"/>
                <a:gd name="T3" fmla="*/ 11 h 21600"/>
                <a:gd name="T4" fmla="*/ 45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16" name="Freeform 73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3 h 48"/>
                <a:gd name="T4" fmla="*/ 13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17" name="Freeform 74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14 w 48"/>
                <a:gd name="T3" fmla="*/ 12 h 48"/>
                <a:gd name="T4" fmla="*/ 1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18" name="AutoShape 75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66 w 21600"/>
                <a:gd name="T1" fmla="*/ 0 h 21600"/>
                <a:gd name="T2" fmla="*/ 19 w 21600"/>
                <a:gd name="T3" fmla="*/ 18 h 21600"/>
                <a:gd name="T4" fmla="*/ 0 w 21600"/>
                <a:gd name="T5" fmla="*/ 60 h 21600"/>
                <a:gd name="T6" fmla="*/ 19 w 21600"/>
                <a:gd name="T7" fmla="*/ 102 h 21600"/>
                <a:gd name="T8" fmla="*/ 66 w 21600"/>
                <a:gd name="T9" fmla="*/ 120 h 21600"/>
                <a:gd name="T10" fmla="*/ 113 w 21600"/>
                <a:gd name="T11" fmla="*/ 102 h 21600"/>
                <a:gd name="T12" fmla="*/ 132 w 21600"/>
                <a:gd name="T13" fmla="*/ 60 h 21600"/>
                <a:gd name="T14" fmla="*/ 113 w 21600"/>
                <a:gd name="T15" fmla="*/ 1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19" name="Oval 76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20" name="Oval 77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21" name="Text Box 78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11422" name="Text Box 79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11278" name="Line 80"/>
          <p:cNvSpPr>
            <a:spLocks noChangeShapeType="1"/>
          </p:cNvSpPr>
          <p:nvPr/>
        </p:nvSpPr>
        <p:spPr bwMode="auto">
          <a:xfrm>
            <a:off x="5638800" y="3477547"/>
            <a:ext cx="0" cy="2243137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9" name="Line 81"/>
          <p:cNvSpPr>
            <a:spLocks noChangeShapeType="1"/>
          </p:cNvSpPr>
          <p:nvPr/>
        </p:nvSpPr>
        <p:spPr bwMode="auto">
          <a:xfrm>
            <a:off x="8458200" y="3434683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0" name="Line 82"/>
          <p:cNvSpPr>
            <a:spLocks noChangeShapeType="1"/>
          </p:cNvSpPr>
          <p:nvPr/>
        </p:nvSpPr>
        <p:spPr bwMode="auto">
          <a:xfrm>
            <a:off x="5638800" y="5720683"/>
            <a:ext cx="381000" cy="152400"/>
          </a:xfrm>
          <a:prstGeom prst="line">
            <a:avLst/>
          </a:prstGeom>
          <a:noFill/>
          <a:ln w="5715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1" name="Line 83"/>
          <p:cNvSpPr>
            <a:spLocks noChangeShapeType="1"/>
          </p:cNvSpPr>
          <p:nvPr/>
        </p:nvSpPr>
        <p:spPr bwMode="auto">
          <a:xfrm>
            <a:off x="7772400" y="5825458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14100" name="Group 84"/>
          <p:cNvGrpSpPr>
            <a:grpSpLocks/>
          </p:cNvGrpSpPr>
          <p:nvPr/>
        </p:nvGrpSpPr>
        <p:grpSpPr bwMode="auto">
          <a:xfrm rot="-285818">
            <a:off x="6389184" y="5005795"/>
            <a:ext cx="1035933" cy="582930"/>
            <a:chOff x="1513" y="3525"/>
            <a:chExt cx="839" cy="459"/>
          </a:xfrm>
        </p:grpSpPr>
        <p:sp>
          <p:nvSpPr>
            <p:cNvPr id="11361" name="Line 85"/>
            <p:cNvSpPr>
              <a:spLocks noChangeShapeType="1"/>
            </p:cNvSpPr>
            <p:nvPr/>
          </p:nvSpPr>
          <p:spPr bwMode="auto">
            <a:xfrm flipH="1" flipV="1">
              <a:off x="1513" y="3525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2" name="Line 86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286" name="Line 90"/>
          <p:cNvSpPr>
            <a:spLocks noChangeShapeType="1"/>
          </p:cNvSpPr>
          <p:nvPr/>
        </p:nvSpPr>
        <p:spPr bwMode="auto">
          <a:xfrm>
            <a:off x="5638800" y="3460579"/>
            <a:ext cx="228600" cy="0"/>
          </a:xfrm>
          <a:prstGeom prst="line">
            <a:avLst/>
          </a:prstGeom>
          <a:noFill/>
          <a:ln w="5080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7" name="Line 91"/>
          <p:cNvSpPr>
            <a:spLocks noChangeShapeType="1"/>
          </p:cNvSpPr>
          <p:nvPr/>
        </p:nvSpPr>
        <p:spPr bwMode="auto">
          <a:xfrm flipV="1">
            <a:off x="8153400" y="3455054"/>
            <a:ext cx="266700" cy="1"/>
          </a:xfrm>
          <a:prstGeom prst="line">
            <a:avLst/>
          </a:prstGeom>
          <a:noFill/>
          <a:ln w="5080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1288" name="Group 92"/>
          <p:cNvGrpSpPr>
            <a:grpSpLocks/>
          </p:cNvGrpSpPr>
          <p:nvPr/>
        </p:nvGrpSpPr>
        <p:grpSpPr bwMode="auto">
          <a:xfrm>
            <a:off x="1676400" y="2901283"/>
            <a:ext cx="2222500" cy="1822450"/>
            <a:chOff x="2592" y="1680"/>
            <a:chExt cx="1400" cy="1148"/>
          </a:xfrm>
        </p:grpSpPr>
        <p:sp>
          <p:nvSpPr>
            <p:cNvPr id="11301" name="Text Box 93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1302" name="Oval 94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1303" name="Rectangle 95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1304" name="Rectangle 96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05" name="Rectangle 97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06" name="Oval 98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07" name="Text Box 99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11308" name="Oval 100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09" name="Arc 101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247 w 24253"/>
                <a:gd name="T1" fmla="*/ 0 h 39506"/>
                <a:gd name="T2" fmla="*/ 0 w 24253"/>
                <a:gd name="T3" fmla="*/ 720 h 39506"/>
                <a:gd name="T4" fmla="*/ 44 w 24253"/>
                <a:gd name="T5" fmla="*/ 328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10" name="Line 102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11" name="Text Box 103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11312" name="Text Box 104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11313" name="Line 105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14" name="Line 106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15" name="Line 107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16" name="Line 108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17" name="Line 109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18" name="Line 110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19" name="Line 111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20" name="Line 112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21" name="Line 113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22" name="Line 114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23" name="Line 115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24" name="Line 116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25" name="Line 117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26" name="Line 118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27" name="Line 119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28" name="Line 120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29" name="Line 121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0" name="Line 122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1" name="Line 123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2" name="Line 124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3" name="Line 125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4" name="Line 126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5" name="Line 127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6" name="Line 128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7" name="Line 129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8" name="Line 130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9" name="Line 131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40" name="Line 132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41" name="Line 133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42" name="Line 134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43" name="Text Box 135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11344" name="Text Box 136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11345" name="Text Box 137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11346" name="Text Box 138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11347" name="Text Box 139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2400" b="1">
                  <a:latin typeface="Arial" charset="0"/>
                </a:rPr>
                <a:t>A</a:t>
              </a:r>
            </a:p>
          </p:txBody>
        </p:sp>
        <p:sp>
          <p:nvSpPr>
            <p:cNvPr id="11348" name="AutoShape 140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455 w 21600"/>
                <a:gd name="T1" fmla="*/ 0 h 21600"/>
                <a:gd name="T2" fmla="*/ 191 w 21600"/>
                <a:gd name="T3" fmla="*/ 362 h 21600"/>
                <a:gd name="T4" fmla="*/ 455 w 21600"/>
                <a:gd name="T5" fmla="*/ 323 h 21600"/>
                <a:gd name="T6" fmla="*/ 719 w 21600"/>
                <a:gd name="T7" fmla="*/ 362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49" name="Rectangle 141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50" name="Rectangle 142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>
                          <a:alpha val="37999"/>
                        </a:schemeClr>
                      </a:gs>
                      <a:gs pos="100000">
                        <a:srgbClr val="FFFFFF">
                          <a:alpha val="37000"/>
                        </a:srgb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1351" name="Rectangle 143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52" name="AutoShape 144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29 w 21600"/>
                <a:gd name="T1" fmla="*/ 0 h 21600"/>
                <a:gd name="T2" fmla="*/ 8 w 21600"/>
                <a:gd name="T3" fmla="*/ 8 h 21600"/>
                <a:gd name="T4" fmla="*/ 0 w 21600"/>
                <a:gd name="T5" fmla="*/ 26 h 21600"/>
                <a:gd name="T6" fmla="*/ 8 w 21600"/>
                <a:gd name="T7" fmla="*/ 44 h 21600"/>
                <a:gd name="T8" fmla="*/ 29 w 21600"/>
                <a:gd name="T9" fmla="*/ 52 h 21600"/>
                <a:gd name="T10" fmla="*/ 49 w 21600"/>
                <a:gd name="T11" fmla="*/ 44 h 21600"/>
                <a:gd name="T12" fmla="*/ 57 w 21600"/>
                <a:gd name="T13" fmla="*/ 26 h 21600"/>
                <a:gd name="T14" fmla="*/ 49 w 21600"/>
                <a:gd name="T15" fmla="*/ 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53" name="Arc 145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91 w 42223"/>
                <a:gd name="T1" fmla="*/ 6 h 21600"/>
                <a:gd name="T2" fmla="*/ 0 w 42223"/>
                <a:gd name="T3" fmla="*/ 11 h 21600"/>
                <a:gd name="T4" fmla="*/ 45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54" name="Freeform 146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3 h 48"/>
                <a:gd name="T4" fmla="*/ 13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5" name="Freeform 147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14 w 48"/>
                <a:gd name="T3" fmla="*/ 12 h 48"/>
                <a:gd name="T4" fmla="*/ 1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6" name="AutoShape 148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66 w 21600"/>
                <a:gd name="T1" fmla="*/ 0 h 21600"/>
                <a:gd name="T2" fmla="*/ 19 w 21600"/>
                <a:gd name="T3" fmla="*/ 18 h 21600"/>
                <a:gd name="T4" fmla="*/ 0 w 21600"/>
                <a:gd name="T5" fmla="*/ 60 h 21600"/>
                <a:gd name="T6" fmla="*/ 19 w 21600"/>
                <a:gd name="T7" fmla="*/ 102 h 21600"/>
                <a:gd name="T8" fmla="*/ 66 w 21600"/>
                <a:gd name="T9" fmla="*/ 120 h 21600"/>
                <a:gd name="T10" fmla="*/ 113 w 21600"/>
                <a:gd name="T11" fmla="*/ 102 h 21600"/>
                <a:gd name="T12" fmla="*/ 132 w 21600"/>
                <a:gd name="T13" fmla="*/ 60 h 21600"/>
                <a:gd name="T14" fmla="*/ 113 w 21600"/>
                <a:gd name="T15" fmla="*/ 1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57" name="Oval 149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58" name="Oval 150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59" name="Text Box 151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11360" name="Text Box 152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11289" name="Line 153"/>
          <p:cNvSpPr>
            <a:spLocks noChangeShapeType="1"/>
          </p:cNvSpPr>
          <p:nvPr/>
        </p:nvSpPr>
        <p:spPr bwMode="auto">
          <a:xfrm flipV="1">
            <a:off x="1772920" y="1682083"/>
            <a:ext cx="0" cy="2895600"/>
          </a:xfrm>
          <a:prstGeom prst="line">
            <a:avLst/>
          </a:prstGeom>
          <a:noFill/>
          <a:ln w="5715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0" name="Line 154"/>
          <p:cNvSpPr>
            <a:spLocks noChangeShapeType="1"/>
          </p:cNvSpPr>
          <p:nvPr/>
        </p:nvSpPr>
        <p:spPr bwMode="auto">
          <a:xfrm>
            <a:off x="1752600" y="4577683"/>
            <a:ext cx="152400" cy="0"/>
          </a:xfrm>
          <a:prstGeom prst="line">
            <a:avLst/>
          </a:prstGeom>
          <a:noFill/>
          <a:ln w="5715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1" name="Line 155"/>
          <p:cNvSpPr>
            <a:spLocks noChangeShapeType="1"/>
          </p:cNvSpPr>
          <p:nvPr/>
        </p:nvSpPr>
        <p:spPr bwMode="auto">
          <a:xfrm>
            <a:off x="3657600" y="4577683"/>
            <a:ext cx="19050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14172" name="Group 156"/>
          <p:cNvGrpSpPr>
            <a:grpSpLocks/>
          </p:cNvGrpSpPr>
          <p:nvPr/>
        </p:nvGrpSpPr>
        <p:grpSpPr bwMode="auto">
          <a:xfrm rot="-1062720">
            <a:off x="2316866" y="3565938"/>
            <a:ext cx="923861" cy="714077"/>
            <a:chOff x="1680" y="1440"/>
            <a:chExt cx="592" cy="400"/>
          </a:xfrm>
        </p:grpSpPr>
        <p:sp>
          <p:nvSpPr>
            <p:cNvPr id="11298" name="Oval 157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1299" name="Line 158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00" name="Line 159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63" name="Hình chữ nhật 162"/>
          <p:cNvSpPr/>
          <p:nvPr/>
        </p:nvSpPr>
        <p:spPr>
          <a:xfrm>
            <a:off x="3226103" y="390667"/>
            <a:ext cx="54870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FF0000"/>
                </a:solidFill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</a:rPr>
              <a:t> 3: </a:t>
            </a:r>
            <a:r>
              <a:rPr lang="en-US" sz="2800" b="1" dirty="0" err="1" smtClean="0">
                <a:solidFill>
                  <a:srgbClr val="FF0000"/>
                </a:solidFill>
              </a:rPr>
              <a:t>dây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sắt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</a:rPr>
              <a:t> l = 100m; S= 1mm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2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1285" name="Rectangle 89" descr="Narrow vertical"/>
          <p:cNvSpPr>
            <a:spLocks noChangeArrowheads="1"/>
          </p:cNvSpPr>
          <p:nvPr/>
        </p:nvSpPr>
        <p:spPr bwMode="auto">
          <a:xfrm>
            <a:off x="5867400" y="3316563"/>
            <a:ext cx="2286000" cy="304800"/>
          </a:xfrm>
          <a:prstGeom prst="rect">
            <a:avLst/>
          </a:prstGeom>
          <a:pattFill prst="dkVert">
            <a:fgClr>
              <a:schemeClr val="tx1"/>
            </a:fgClr>
            <a:bgClr>
              <a:schemeClr val="bg1"/>
            </a:bgClr>
          </a:pattFill>
          <a:ln w="38100">
            <a:solidFill>
              <a:schemeClr val="accent4">
                <a:lumMod val="60000"/>
                <a:lumOff val="40000"/>
              </a:schemeClr>
            </a:solidFill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164" name="Text Box 238"/>
          <p:cNvSpPr txBox="1">
            <a:spLocks noChangeArrowheads="1"/>
          </p:cNvSpPr>
          <p:nvPr/>
        </p:nvSpPr>
        <p:spPr bwMode="auto">
          <a:xfrm>
            <a:off x="8672514" y="4969563"/>
            <a:ext cx="19478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V</a:t>
            </a:r>
          </a:p>
        </p:txBody>
      </p:sp>
      <p:sp>
        <p:nvSpPr>
          <p:cNvPr id="170" name="Text Box 243"/>
          <p:cNvSpPr txBox="1">
            <a:spLocks noChangeArrowheads="1"/>
          </p:cNvSpPr>
          <p:nvPr/>
        </p:nvSpPr>
        <p:spPr bwMode="auto">
          <a:xfrm>
            <a:off x="1688982" y="5168660"/>
            <a:ext cx="25384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71" name="Text Box 238"/>
          <p:cNvSpPr txBox="1">
            <a:spLocks noChangeArrowheads="1"/>
          </p:cNvSpPr>
          <p:nvPr/>
        </p:nvSpPr>
        <p:spPr bwMode="auto">
          <a:xfrm>
            <a:off x="6006307" y="2858437"/>
            <a:ext cx="19478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00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1" dur="2000" fill="hold"/>
                                        <p:tgtEl>
                                          <p:spTgt spid="214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60000">
                                      <p:cBhvr>
                                        <p:cTn id="14" dur="2000" fill="hold"/>
                                        <p:tgtEl>
                                          <p:spTgt spid="214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920000">
                                      <p:cBhvr>
                                        <p:cTn id="16" dur="2000" fill="hold"/>
                                        <p:tgtEl>
                                          <p:spTgt spid="214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70" grpId="0"/>
      <p:bldP spid="1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ình chữ nhật 5"/>
          <p:cNvSpPr/>
          <p:nvPr/>
        </p:nvSpPr>
        <p:spPr>
          <a:xfrm>
            <a:off x="1314999" y="678777"/>
            <a:ext cx="22669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1.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nghiệm: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1314999" y="1124593"/>
            <a:ext cx="6479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chemeClr val="accent2"/>
                </a:solidFill>
              </a:rPr>
              <a:t>a. </a:t>
            </a:r>
            <a:r>
              <a:rPr lang="vi-VN" sz="2400" b="1" dirty="0" err="1">
                <a:solidFill>
                  <a:schemeClr val="accent2"/>
                </a:solidFill>
              </a:rPr>
              <a:t>Vẽ</a:t>
            </a:r>
            <a:r>
              <a:rPr lang="vi-VN" sz="2400" b="1" dirty="0">
                <a:solidFill>
                  <a:schemeClr val="accent2"/>
                </a:solidFill>
              </a:rPr>
              <a:t> sơ đồ mạch điện để </a:t>
            </a:r>
            <a:r>
              <a:rPr lang="vi-VN" sz="2400" b="1" dirty="0" err="1">
                <a:solidFill>
                  <a:schemeClr val="accent2"/>
                </a:solidFill>
              </a:rPr>
              <a:t>tiến</a:t>
            </a:r>
            <a:r>
              <a:rPr lang="vi-VN" sz="2400" b="1" dirty="0">
                <a:solidFill>
                  <a:schemeClr val="accent2"/>
                </a:solidFill>
              </a:rPr>
              <a:t> </a:t>
            </a:r>
            <a:r>
              <a:rPr lang="vi-VN" sz="2400" b="1" dirty="0" err="1">
                <a:solidFill>
                  <a:schemeClr val="accent2"/>
                </a:solidFill>
              </a:rPr>
              <a:t>hành</a:t>
            </a:r>
            <a:r>
              <a:rPr lang="vi-VN" sz="2400" b="1" dirty="0">
                <a:solidFill>
                  <a:schemeClr val="accent2"/>
                </a:solidFill>
              </a:rPr>
              <a:t> </a:t>
            </a:r>
            <a:r>
              <a:rPr lang="vi-VN" sz="2400" b="1" dirty="0" err="1">
                <a:solidFill>
                  <a:schemeClr val="accent2"/>
                </a:solidFill>
              </a:rPr>
              <a:t>thí</a:t>
            </a:r>
            <a:r>
              <a:rPr lang="vi-VN" sz="2400" b="1" dirty="0">
                <a:solidFill>
                  <a:schemeClr val="accent2"/>
                </a:solidFill>
              </a:rPr>
              <a:t> nghiệm xác định điện trở của các dây dẫn.</a:t>
            </a:r>
          </a:p>
        </p:txBody>
      </p: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7891836" y="909609"/>
            <a:ext cx="3314447" cy="1736850"/>
            <a:chOff x="864" y="1536"/>
            <a:chExt cx="3840" cy="2451"/>
          </a:xfrm>
        </p:grpSpPr>
        <p:sp>
          <p:nvSpPr>
            <p:cNvPr id="10" name="Oval 12"/>
            <p:cNvSpPr>
              <a:spLocks noChangeArrowheads="1"/>
            </p:cNvSpPr>
            <p:nvPr/>
          </p:nvSpPr>
          <p:spPr bwMode="auto">
            <a:xfrm>
              <a:off x="864" y="2256"/>
              <a:ext cx="384" cy="3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dirty="0"/>
                <a:t>A</a:t>
              </a: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V="1">
              <a:off x="1056" y="172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1056" y="1728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 flipV="1">
              <a:off x="2160" y="1536"/>
              <a:ext cx="24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oval"/>
              <a:tailEnd type="oval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2400" y="1728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>
              <a:off x="3408" y="158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3456" y="168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>
              <a:off x="3456" y="1728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>
              <a:off x="4704" y="1752"/>
              <a:ext cx="0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>
              <a:off x="1056" y="2592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>
              <a:off x="1056" y="3216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>
              <a:off x="4032" y="3213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" name="Rectangle 25"/>
            <p:cNvSpPr>
              <a:spLocks noChangeArrowheads="1"/>
            </p:cNvSpPr>
            <p:nvPr/>
          </p:nvSpPr>
          <p:spPr bwMode="auto">
            <a:xfrm>
              <a:off x="2736" y="3120"/>
              <a:ext cx="1344" cy="192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33000">
                  <a:schemeClr val="accent6">
                    <a:lumMod val="20000"/>
                    <a:lumOff val="80000"/>
                  </a:schemeClr>
                </a:gs>
                <a:gs pos="57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3" name="Line 26"/>
            <p:cNvSpPr>
              <a:spLocks noChangeShapeType="1"/>
            </p:cNvSpPr>
            <p:nvPr/>
          </p:nvSpPr>
          <p:spPr bwMode="auto">
            <a:xfrm>
              <a:off x="2496" y="321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" name="Line 27"/>
            <p:cNvSpPr>
              <a:spLocks noChangeShapeType="1"/>
            </p:cNvSpPr>
            <p:nvPr/>
          </p:nvSpPr>
          <p:spPr bwMode="auto">
            <a:xfrm>
              <a:off x="2496" y="3840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5" name="Line 28"/>
            <p:cNvSpPr>
              <a:spLocks noChangeShapeType="1"/>
            </p:cNvSpPr>
            <p:nvPr/>
          </p:nvSpPr>
          <p:spPr bwMode="auto">
            <a:xfrm>
              <a:off x="3552" y="384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6" name="Line 29"/>
            <p:cNvSpPr>
              <a:spLocks noChangeShapeType="1"/>
            </p:cNvSpPr>
            <p:nvPr/>
          </p:nvSpPr>
          <p:spPr bwMode="auto">
            <a:xfrm>
              <a:off x="4272" y="321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7" name="Oval 24"/>
            <p:cNvSpPr>
              <a:spLocks noChangeArrowheads="1"/>
            </p:cNvSpPr>
            <p:nvPr/>
          </p:nvSpPr>
          <p:spPr bwMode="auto">
            <a:xfrm>
              <a:off x="3216" y="3651"/>
              <a:ext cx="384" cy="3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/>
                <a:t>V</a:t>
              </a:r>
            </a:p>
          </p:txBody>
        </p:sp>
        <p:sp>
          <p:nvSpPr>
            <p:cNvPr id="28" name="Text Box 32"/>
            <p:cNvSpPr txBox="1">
              <a:spLocks noChangeArrowheads="1"/>
            </p:cNvSpPr>
            <p:nvPr/>
          </p:nvSpPr>
          <p:spPr bwMode="auto">
            <a:xfrm>
              <a:off x="2016" y="1824"/>
              <a:ext cx="336" cy="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K</a:t>
              </a:r>
            </a:p>
          </p:txBody>
        </p:sp>
        <p:sp>
          <p:nvSpPr>
            <p:cNvPr id="29" name="Text Box 33"/>
            <p:cNvSpPr txBox="1">
              <a:spLocks noChangeArrowheads="1"/>
            </p:cNvSpPr>
            <p:nvPr/>
          </p:nvSpPr>
          <p:spPr bwMode="auto">
            <a:xfrm>
              <a:off x="3216" y="1728"/>
              <a:ext cx="336" cy="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+</a:t>
              </a:r>
            </a:p>
          </p:txBody>
        </p:sp>
        <p:sp>
          <p:nvSpPr>
            <p:cNvPr id="30" name="Text Box 34"/>
            <p:cNvSpPr txBox="1">
              <a:spLocks noChangeArrowheads="1"/>
            </p:cNvSpPr>
            <p:nvPr/>
          </p:nvSpPr>
          <p:spPr bwMode="auto">
            <a:xfrm>
              <a:off x="3504" y="1728"/>
              <a:ext cx="336" cy="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-</a:t>
              </a:r>
            </a:p>
          </p:txBody>
        </p:sp>
      </p:grpSp>
      <p:sp>
        <p:nvSpPr>
          <p:cNvPr id="31" name="Hình chữ nhật 30"/>
          <p:cNvSpPr/>
          <p:nvPr/>
        </p:nvSpPr>
        <p:spPr>
          <a:xfrm>
            <a:off x="1314999" y="110136"/>
            <a:ext cx="9835222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000066"/>
                </a:solidFill>
              </a:rPr>
              <a:t>I.  SỰ PHỤ THUỘC CỦA ĐIỆN TRỞ VÀO VẬT LIỆU LÀM  DÂY DẪN:</a:t>
            </a:r>
          </a:p>
        </p:txBody>
      </p:sp>
      <p:sp>
        <p:nvSpPr>
          <p:cNvPr id="32" name="Hình chữ nhật 31"/>
          <p:cNvSpPr/>
          <p:nvPr/>
        </p:nvSpPr>
        <p:spPr>
          <a:xfrm>
            <a:off x="1335551" y="1906324"/>
            <a:ext cx="41953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7030A0"/>
                </a:solidFill>
              </a:rPr>
              <a:t>b. Lập </a:t>
            </a:r>
            <a:r>
              <a:rPr lang="vi-VN" sz="2400" b="1" dirty="0" err="1">
                <a:solidFill>
                  <a:srgbClr val="7030A0"/>
                </a:solidFill>
              </a:rPr>
              <a:t>bảng</a:t>
            </a:r>
            <a:r>
              <a:rPr lang="vi-VN" sz="2400" b="1" dirty="0">
                <a:solidFill>
                  <a:srgbClr val="7030A0"/>
                </a:solidFill>
              </a:rPr>
              <a:t> ghi </a:t>
            </a:r>
            <a:r>
              <a:rPr lang="vi-VN" sz="2400" b="1" dirty="0" err="1">
                <a:solidFill>
                  <a:srgbClr val="7030A0"/>
                </a:solidFill>
              </a:rPr>
              <a:t>kết</a:t>
            </a:r>
            <a:r>
              <a:rPr lang="vi-VN" sz="2400" b="1" dirty="0">
                <a:solidFill>
                  <a:srgbClr val="7030A0"/>
                </a:solidFill>
              </a:rPr>
              <a:t> quả TN:</a:t>
            </a:r>
          </a:p>
        </p:txBody>
      </p:sp>
      <p:graphicFrame>
        <p:nvGraphicFramePr>
          <p:cNvPr id="34" name="Group 6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165166629"/>
              </p:ext>
            </p:extLst>
          </p:nvPr>
        </p:nvGraphicFramePr>
        <p:xfrm>
          <a:off x="1885148" y="2828462"/>
          <a:ext cx="8741107" cy="2839068"/>
        </p:xfrm>
        <a:graphic>
          <a:graphicData uri="http://schemas.openxmlformats.org/drawingml/2006/table">
            <a:tbl>
              <a:tblPr/>
              <a:tblGrid>
                <a:gridCol w="2018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6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3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     KQ đo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Lần TN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Hiệu điên thế (V)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Cường độ dòng điện (A)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Điện trở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dây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dẫn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 đồng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6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3,5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nhôm</a:t>
                      </a:r>
                      <a:endParaRPr kumimoji="0" lang="en-US" sz="20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6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2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sắt</a:t>
                      </a:r>
                      <a:endParaRPr kumimoji="0" lang="en-US" sz="20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6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0,5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5" name="Hình chữ nhật 34"/>
          <p:cNvSpPr/>
          <p:nvPr/>
        </p:nvSpPr>
        <p:spPr>
          <a:xfrm>
            <a:off x="1342295" y="2367989"/>
            <a:ext cx="47686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0070C0"/>
                </a:solidFill>
              </a:rPr>
              <a:t>c. </a:t>
            </a:r>
            <a:r>
              <a:rPr lang="vi-VN" sz="2400" b="1" dirty="0" err="1">
                <a:solidFill>
                  <a:srgbClr val="0070C0"/>
                </a:solidFill>
              </a:rPr>
              <a:t>Tiến</a:t>
            </a:r>
            <a:r>
              <a:rPr lang="vi-VN" sz="2400" b="1" dirty="0">
                <a:solidFill>
                  <a:srgbClr val="0070C0"/>
                </a:solidFill>
              </a:rPr>
              <a:t> </a:t>
            </a:r>
            <a:r>
              <a:rPr lang="vi-VN" sz="2400" b="1" dirty="0" err="1">
                <a:solidFill>
                  <a:srgbClr val="0070C0"/>
                </a:solidFill>
              </a:rPr>
              <a:t>hành</a:t>
            </a:r>
            <a:r>
              <a:rPr lang="vi-VN" sz="2400" b="1" dirty="0">
                <a:solidFill>
                  <a:srgbClr val="0070C0"/>
                </a:solidFill>
              </a:rPr>
              <a:t> TN</a:t>
            </a:r>
            <a:r>
              <a:rPr lang="vi-VN" sz="2400" b="1" dirty="0" smtClean="0">
                <a:solidFill>
                  <a:srgbClr val="0070C0"/>
                </a:solidFill>
              </a:rPr>
              <a:t>:</a:t>
            </a:r>
            <a:r>
              <a:rPr lang="en-US" sz="2400" b="1" dirty="0" smtClean="0">
                <a:solidFill>
                  <a:srgbClr val="0070C0"/>
                </a:solidFill>
              </a:rPr>
              <a:t>      </a:t>
            </a:r>
            <a:r>
              <a:rPr lang="en-US" sz="2400" b="1" dirty="0" err="1" smtClean="0">
                <a:solidFill>
                  <a:srgbClr val="0070C0"/>
                </a:solidFill>
              </a:rPr>
              <a:t>Bảng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kết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quả</a:t>
            </a:r>
            <a:endParaRPr lang="vi-VN" sz="2400" b="1" dirty="0">
              <a:solidFill>
                <a:srgbClr val="0070C0"/>
              </a:solidFill>
            </a:endParaRPr>
          </a:p>
        </p:txBody>
      </p:sp>
      <p:cxnSp>
        <p:nvCxnSpPr>
          <p:cNvPr id="3" name="Đường nối Thẳng 2"/>
          <p:cNvCxnSpPr/>
          <p:nvPr/>
        </p:nvCxnSpPr>
        <p:spPr>
          <a:xfrm>
            <a:off x="1815153" y="2828462"/>
            <a:ext cx="2096307" cy="11365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Hình chữ nhật 1"/>
          <p:cNvSpPr/>
          <p:nvPr/>
        </p:nvSpPr>
        <p:spPr>
          <a:xfrm>
            <a:off x="9003216" y="3939554"/>
            <a:ext cx="6126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1,7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9039521" y="4532258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3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9003216" y="5124962"/>
            <a:ext cx="5277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12</a:t>
            </a:r>
            <a:endParaRPr kumimoji="0" lang="vi-VN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36" name="Hình chữ nhật 35"/>
          <p:cNvSpPr/>
          <p:nvPr/>
        </p:nvSpPr>
        <p:spPr>
          <a:xfrm>
            <a:off x="1428851" y="5717666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err="1" smtClean="0">
                <a:solidFill>
                  <a:srgbClr val="C00000"/>
                </a:solidFill>
              </a:rPr>
              <a:t>Từ</a:t>
            </a:r>
            <a:r>
              <a:rPr lang="vi-VN" sz="2400" b="1" dirty="0" smtClean="0">
                <a:solidFill>
                  <a:srgbClr val="C00000"/>
                </a:solidFill>
              </a:rPr>
              <a:t> </a:t>
            </a:r>
            <a:r>
              <a:rPr lang="vi-VN" sz="2400" b="1" dirty="0" err="1">
                <a:solidFill>
                  <a:srgbClr val="C00000"/>
                </a:solidFill>
              </a:rPr>
              <a:t>kết</a:t>
            </a:r>
            <a:r>
              <a:rPr lang="vi-VN" sz="2400" b="1" dirty="0">
                <a:solidFill>
                  <a:srgbClr val="C00000"/>
                </a:solidFill>
              </a:rPr>
              <a:t> quả  TN hãy </a:t>
            </a:r>
            <a:r>
              <a:rPr lang="vi-VN" sz="2400" b="1" dirty="0" err="1">
                <a:solidFill>
                  <a:srgbClr val="C00000"/>
                </a:solidFill>
              </a:rPr>
              <a:t>rút</a:t>
            </a:r>
            <a:r>
              <a:rPr lang="vi-VN" sz="2400" b="1" dirty="0">
                <a:solidFill>
                  <a:srgbClr val="C00000"/>
                </a:solidFill>
              </a:rPr>
              <a:t> ra </a:t>
            </a:r>
            <a:r>
              <a:rPr lang="vi-VN" sz="2400" b="1" dirty="0" err="1">
                <a:solidFill>
                  <a:srgbClr val="C00000"/>
                </a:solidFill>
              </a:rPr>
              <a:t>nhận</a:t>
            </a:r>
            <a:r>
              <a:rPr lang="vi-VN" sz="2400" b="1" dirty="0">
                <a:solidFill>
                  <a:srgbClr val="C00000"/>
                </a:solidFill>
              </a:rPr>
              <a:t> </a:t>
            </a:r>
            <a:r>
              <a:rPr lang="vi-VN" sz="2400" b="1" dirty="0" err="1">
                <a:solidFill>
                  <a:srgbClr val="C00000"/>
                </a:solidFill>
              </a:rPr>
              <a:t>xét</a:t>
            </a:r>
            <a:r>
              <a:rPr lang="vi-VN" sz="2400" b="1" dirty="0">
                <a:solidFill>
                  <a:srgbClr val="C00000"/>
                </a:solidFill>
              </a:rPr>
              <a:t> xem điện trở của các dây dẫn này là như nhau hay khác nhau?</a:t>
            </a:r>
          </a:p>
        </p:txBody>
      </p:sp>
      <p:sp>
        <p:nvSpPr>
          <p:cNvPr id="37" name="Hình chữ nhật 36"/>
          <p:cNvSpPr/>
          <p:nvPr/>
        </p:nvSpPr>
        <p:spPr>
          <a:xfrm>
            <a:off x="3222343" y="5712054"/>
            <a:ext cx="84793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000099"/>
                </a:solidFill>
              </a:rPr>
              <a:t>Điện trở của dây dẫn </a:t>
            </a:r>
            <a:r>
              <a:rPr lang="vi-VN" sz="2400" b="1" dirty="0" err="1">
                <a:solidFill>
                  <a:srgbClr val="000099"/>
                </a:solidFill>
              </a:rPr>
              <a:t>phụ</a:t>
            </a:r>
            <a:r>
              <a:rPr lang="vi-VN" sz="2400" b="1" dirty="0">
                <a:solidFill>
                  <a:srgbClr val="000099"/>
                </a:solidFill>
              </a:rPr>
              <a:t> thuộc vào vật </a:t>
            </a:r>
            <a:r>
              <a:rPr lang="vi-VN" sz="2400" b="1" dirty="0" err="1">
                <a:solidFill>
                  <a:srgbClr val="000099"/>
                </a:solidFill>
              </a:rPr>
              <a:t>liệu</a:t>
            </a:r>
            <a:r>
              <a:rPr lang="vi-VN" sz="2400" b="1" dirty="0">
                <a:solidFill>
                  <a:srgbClr val="000099"/>
                </a:solidFill>
              </a:rPr>
              <a:t> làm dây dẫn.</a:t>
            </a:r>
          </a:p>
        </p:txBody>
      </p:sp>
      <p:sp>
        <p:nvSpPr>
          <p:cNvPr id="38" name="Hình chữ nhật 37"/>
          <p:cNvSpPr/>
          <p:nvPr/>
        </p:nvSpPr>
        <p:spPr>
          <a:xfrm>
            <a:off x="1415205" y="5717666"/>
            <a:ext cx="19271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2400" b="1" dirty="0">
                <a:solidFill>
                  <a:srgbClr val="660066"/>
                </a:solidFill>
              </a:rPr>
              <a:t>2. </a:t>
            </a:r>
            <a:r>
              <a:rPr lang="vi-VN" sz="2400" b="1" dirty="0" err="1">
                <a:solidFill>
                  <a:srgbClr val="660066"/>
                </a:solidFill>
              </a:rPr>
              <a:t>Kết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err="1">
                <a:solidFill>
                  <a:srgbClr val="660066"/>
                </a:solidFill>
              </a:rPr>
              <a:t>luận</a:t>
            </a:r>
            <a:r>
              <a:rPr lang="vi-VN" sz="2400" b="1" dirty="0">
                <a:solidFill>
                  <a:srgbClr val="660066"/>
                </a:solidFill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46492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36" grpId="0"/>
      <p:bldP spid="36" grpId="1"/>
      <p:bldP spid="37" grpId="0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1676</Words>
  <Application>Microsoft Office PowerPoint</Application>
  <PresentationFormat>Widescreen</PresentationFormat>
  <Paragraphs>356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.VnArial</vt:lpstr>
      <vt:lpstr>.VnLinus</vt:lpstr>
      <vt:lpstr>.VnTimeH</vt:lpstr>
      <vt:lpstr>Arial</vt:lpstr>
      <vt:lpstr>Calibri</vt:lpstr>
      <vt:lpstr>Cambria Math</vt:lpstr>
      <vt:lpstr>Times New Roman</vt:lpstr>
      <vt:lpstr>Wingdings</vt:lpstr>
      <vt:lpstr>Wingdings 2</vt:lpstr>
      <vt:lpstr>Office Theme</vt:lpstr>
      <vt:lpstr>Equation</vt:lpstr>
      <vt:lpstr>PowerPoint Presentation</vt:lpstr>
      <vt:lpstr>PowerPoint Presentation</vt:lpstr>
      <vt:lpstr>TIẾT  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PC</dc:creator>
  <cp:lastModifiedBy>PC</cp:lastModifiedBy>
  <cp:revision>38</cp:revision>
  <dcterms:created xsi:type="dcterms:W3CDTF">2021-09-28T09:40:39Z</dcterms:created>
  <dcterms:modified xsi:type="dcterms:W3CDTF">2021-10-08T07:28:42Z</dcterms:modified>
</cp:coreProperties>
</file>