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4" r:id="rId3"/>
    <p:sldId id="267" r:id="rId4"/>
    <p:sldId id="257" r:id="rId5"/>
    <p:sldId id="258" r:id="rId6"/>
    <p:sldId id="259" r:id="rId7"/>
    <p:sldId id="260" r:id="rId8"/>
    <p:sldId id="268" r:id="rId9"/>
    <p:sldId id="261" r:id="rId10"/>
    <p:sldId id="262" r:id="rId11"/>
    <p:sldId id="290" r:id="rId12"/>
    <p:sldId id="263" r:id="rId13"/>
    <p:sldId id="270" r:id="rId14"/>
    <p:sldId id="264" r:id="rId15"/>
    <p:sldId id="271" r:id="rId16"/>
    <p:sldId id="278" r:id="rId17"/>
    <p:sldId id="274" r:id="rId18"/>
    <p:sldId id="279" r:id="rId19"/>
    <p:sldId id="276" r:id="rId20"/>
    <p:sldId id="275" r:id="rId21"/>
    <p:sldId id="280" r:id="rId22"/>
    <p:sldId id="281" r:id="rId23"/>
    <p:sldId id="282" r:id="rId24"/>
    <p:sldId id="283" r:id="rId25"/>
    <p:sldId id="289" r:id="rId26"/>
    <p:sldId id="291" r:id="rId27"/>
    <p:sldId id="292" r:id="rId28"/>
    <p:sldId id="293"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5642E1-BD85-4F34-98E4-412854664DB8}"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385600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642E1-BD85-4F34-98E4-412854664DB8}"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102475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642E1-BD85-4F34-98E4-412854664DB8}"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306882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642E1-BD85-4F34-98E4-412854664DB8}"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31978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642E1-BD85-4F34-98E4-412854664DB8}"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14580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5642E1-BD85-4F34-98E4-412854664DB8}"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74685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5642E1-BD85-4F34-98E4-412854664DB8}" type="datetimeFigureOut">
              <a:rPr lang="en-US" smtClean="0"/>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359495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642E1-BD85-4F34-98E4-412854664DB8}"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54156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642E1-BD85-4F34-98E4-412854664DB8}" type="datetimeFigureOut">
              <a:rPr lang="en-US" smtClean="0"/>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140335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642E1-BD85-4F34-98E4-412854664DB8}"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366990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642E1-BD85-4F34-98E4-412854664DB8}"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406F7-1EA4-44A3-8075-135F8461D657}" type="slidenum">
              <a:rPr lang="en-US" smtClean="0"/>
              <a:t>‹#›</a:t>
            </a:fld>
            <a:endParaRPr lang="en-US"/>
          </a:p>
        </p:txBody>
      </p:sp>
    </p:spTree>
    <p:extLst>
      <p:ext uri="{BB962C8B-B14F-4D97-AF65-F5344CB8AC3E}">
        <p14:creationId xmlns:p14="http://schemas.microsoft.com/office/powerpoint/2010/main" val="189521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642E1-BD85-4F34-98E4-412854664DB8}" type="datetimeFigureOut">
              <a:rPr lang="en-US" smtClean="0"/>
              <a:t>3/2/2024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406F7-1EA4-44A3-8075-135F8461D657}" type="slidenum">
              <a:rPr lang="en-US" smtClean="0"/>
              <a:t>‹#›</a:t>
            </a:fld>
            <a:endParaRPr lang="en-US"/>
          </a:p>
        </p:txBody>
      </p:sp>
    </p:spTree>
    <p:extLst>
      <p:ext uri="{BB962C8B-B14F-4D97-AF65-F5344CB8AC3E}">
        <p14:creationId xmlns:p14="http://schemas.microsoft.com/office/powerpoint/2010/main" val="292167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553929695585545115.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1000" y="1143000"/>
            <a:ext cx="8229600" cy="4983163"/>
          </a:xfrm>
        </p:spPr>
      </p:pic>
      <p:sp>
        <p:nvSpPr>
          <p:cNvPr id="5" name="TextBox 4"/>
          <p:cNvSpPr txBox="1"/>
          <p:nvPr/>
        </p:nvSpPr>
        <p:spPr>
          <a:xfrm>
            <a:off x="381000" y="112586"/>
            <a:ext cx="8610600" cy="707886"/>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Quan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sát</a:t>
            </a:r>
            <a:r>
              <a:rPr lang="en-US" sz="2000" dirty="0" smtClean="0">
                <a:solidFill>
                  <a:srgbClr val="FF0000"/>
                </a:solidFill>
                <a:latin typeface="Times New Roman" pitchFamily="18" charset="0"/>
                <a:cs typeface="Times New Roman" pitchFamily="18" charset="0"/>
              </a:rPr>
              <a:t> video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một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số</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ảnh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sau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biết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những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ảnh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này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muốn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nói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lĩnh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nghề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gì</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Đặc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điểm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vai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trò</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nghề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đó</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như</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thế</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nào</a:t>
            </a:r>
            <a:r>
              <a:rPr lang="en-US" sz="2000" dirty="0">
                <a:solidFill>
                  <a:srgbClr val="FF0000"/>
                </a:solidFill>
                <a:latin typeface="Times New Roman" pitchFamily="18" charset="0"/>
                <a:cs typeface="Times New Roman" pitchFamily="18" charset="0"/>
              </a:rPr>
              <a:t>?</a:t>
            </a:r>
          </a:p>
        </p:txBody>
      </p:sp>
      <p:pic>
        <p:nvPicPr>
          <p:cNvPr id="6" name="Shape 921"/>
          <p:cNvPicPr/>
          <p:nvPr/>
        </p:nvPicPr>
        <p:blipFill>
          <a:blip r:embed="rId5"/>
          <a:stretch/>
        </p:blipFill>
        <p:spPr>
          <a:xfrm>
            <a:off x="54591" y="112586"/>
            <a:ext cx="328930" cy="328930"/>
          </a:xfrm>
          <a:prstGeom prst="rect">
            <a:avLst/>
          </a:prstGeom>
        </p:spPr>
      </p:pic>
    </p:spTree>
    <p:extLst>
      <p:ext uri="{BB962C8B-B14F-4D97-AF65-F5344CB8AC3E}">
        <p14:creationId xmlns:p14="http://schemas.microsoft.com/office/powerpoint/2010/main" val="387424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after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Autofit/>
          </a:bodyPr>
          <a:lstStyle/>
          <a:p>
            <a:pPr marL="0" indent="0">
              <a:buNone/>
            </a:pPr>
            <a:r>
              <a:rPr lang="en-US" sz="2400" i="1" dirty="0">
                <a:latin typeface="+mj-lt"/>
              </a:rPr>
              <a:t>- V</a:t>
            </a:r>
            <a:r>
              <a:rPr lang="vi-VN" sz="2400" i="1" dirty="0">
                <a:latin typeface="+mj-lt"/>
              </a:rPr>
              <a:t>ề phẩm chất:</a:t>
            </a:r>
            <a:r>
              <a:rPr lang="vi-VN" sz="2400" dirty="0">
                <a:latin typeface="+mj-lt"/>
              </a:rPr>
              <a:t> cẩn thận, chăm chì, trách nhiệm; yêu thích công việc, đam mê kĩ thuật; </a:t>
            </a:r>
            <a:r>
              <a:rPr lang="vi-VN" sz="2400" dirty="0" smtClean="0">
                <a:latin typeface="+mj-lt"/>
              </a:rPr>
              <a:t>tuân </a:t>
            </a:r>
            <a:r>
              <a:rPr lang="vi-VN" sz="2400" dirty="0">
                <a:latin typeface="+mj-lt"/>
              </a:rPr>
              <a:t>thủ tuyệt đối an toàn lao </a:t>
            </a:r>
            <a:r>
              <a:rPr lang="vi-VN" sz="2400" dirty="0" smtClean="0">
                <a:latin typeface="+mj-lt"/>
              </a:rPr>
              <a:t>động</a:t>
            </a:r>
            <a:r>
              <a:rPr lang="en-US" sz="2400" dirty="0">
                <a:latin typeface="+mj-lt"/>
              </a:rPr>
              <a:t>.</a:t>
            </a:r>
          </a:p>
          <a:p>
            <a:pPr marL="0" indent="0">
              <a:buNone/>
            </a:pPr>
            <a:r>
              <a:rPr lang="en-US" sz="2400" i="1" dirty="0">
                <a:latin typeface="+mj-lt"/>
              </a:rPr>
              <a:t>- V</a:t>
            </a:r>
            <a:r>
              <a:rPr lang="vi-VN" sz="2400" i="1" dirty="0">
                <a:latin typeface="+mj-lt"/>
              </a:rPr>
              <a:t>ề năng lực:</a:t>
            </a:r>
            <a:r>
              <a:rPr lang="vi-VN" sz="2400" dirty="0">
                <a:latin typeface="+mj-lt"/>
              </a:rPr>
              <a:t> có kiến thức chuyên môn; có sức khoẻ, tác phong nhanh nhẹn, hoạt </a:t>
            </a:r>
            <a:r>
              <a:rPr lang="vi-VN" sz="2400" dirty="0" smtClean="0">
                <a:latin typeface="+mj-lt"/>
              </a:rPr>
              <a:t>bát,</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vi-VN" sz="2400" dirty="0" smtClean="0">
                <a:latin typeface="Times New Roman" panose="02020603050405020304" pitchFamily="18" charset="0"/>
                <a:cs typeface="Times New Roman" panose="02020603050405020304" pitchFamily="18" charset="0"/>
              </a:rPr>
              <a:t>;... </a:t>
            </a:r>
            <a:r>
              <a:rPr lang="vi-VN" sz="2400" dirty="0">
                <a:latin typeface="+mj-lt"/>
              </a:rPr>
              <a:t>Mỗi ngành nghề thuộc lĩnh vực kĩ thuật điện sẽ có những yêu cầu riêng về năng lực (Bảng 17.2).</a:t>
            </a:r>
            <a:endParaRPr lang="en-US" sz="2400" dirty="0">
              <a:latin typeface="+mj-lt"/>
            </a:endParaRPr>
          </a:p>
        </p:txBody>
      </p:sp>
      <p:sp>
        <p:nvSpPr>
          <p:cNvPr id="7" name="Title 1"/>
          <p:cNvSpPr txBox="1">
            <a:spLocks/>
          </p:cNvSpPr>
          <p:nvPr/>
        </p:nvSpPr>
        <p:spPr>
          <a:xfrm>
            <a:off x="0" y="228600"/>
            <a:ext cx="8991600" cy="107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itchFamily="18" charset="0"/>
                <a:cs typeface="Times New Roman" pitchFamily="18" charset="0"/>
              </a:rPr>
              <a:t>2. </a:t>
            </a:r>
            <a:r>
              <a:rPr lang="vi-VN" sz="2800" b="1" dirty="0" smtClean="0">
                <a:latin typeface="Times New Roman" pitchFamily="18" charset="0"/>
                <a:cs typeface="Times New Roman" pitchFamily="18" charset="0"/>
              </a:rPr>
              <a:t>Một số yêu cầu đối với người lao động trong lĩnh vực kĩ thuật điện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63189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003"/>
            <a:ext cx="8153400" cy="1143000"/>
          </a:xfrm>
        </p:spPr>
        <p:txBody>
          <a:bodyPr>
            <a:normAutofit/>
          </a:bodyPr>
          <a:lstStyle/>
          <a:p>
            <a:pPr algn="l"/>
            <a:r>
              <a:rPr lang="en-US" sz="2400" dirty="0" err="1" smtClean="0">
                <a:solidFill>
                  <a:srgbClr val="FF0000"/>
                </a:solidFill>
                <a:latin typeface="Times New Roman" panose="02020603050405020304" pitchFamily="18" charset="0"/>
                <a:cs typeface="Times New Roman" panose="02020603050405020304" pitchFamily="18" charset="0"/>
              </a:rPr>
              <a:t>Quan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sát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bảng</a:t>
            </a:r>
            <a:r>
              <a:rPr lang="en-US" sz="2400" dirty="0" smtClean="0">
                <a:solidFill>
                  <a:srgbClr val="FF0000"/>
                </a:solidFill>
                <a:latin typeface="Times New Roman" panose="02020603050405020304" pitchFamily="18" charset="0"/>
                <a:cs typeface="Times New Roman" panose="02020603050405020304" pitchFamily="18" charset="0"/>
              </a:rPr>
              <a:t> 17.2.Nêu  </a:t>
            </a:r>
            <a:r>
              <a:rPr lang="en-US" sz="2400" dirty="0" err="1" smtClean="0">
                <a:solidFill>
                  <a:srgbClr val="FF0000"/>
                </a:solidFill>
                <a:latin typeface="Times New Roman" panose="02020603050405020304" pitchFamily="18" charset="0"/>
                <a:cs typeface="Times New Roman" panose="02020603050405020304" pitchFamily="18" charset="0"/>
              </a:rPr>
              <a:t>điểm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nhau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về</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yêu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cầu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năng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lực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ngành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nghề</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thuộc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lĩnh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vực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kĩ</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thuật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điện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128219"/>
              </p:ext>
            </p:extLst>
          </p:nvPr>
        </p:nvGraphicFramePr>
        <p:xfrm>
          <a:off x="457200" y="1371600"/>
          <a:ext cx="8229600" cy="5425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887915264"/>
                    </a:ext>
                  </a:extLst>
                </a:gridCol>
                <a:gridCol w="4114800">
                  <a:extLst>
                    <a:ext uri="{9D8B030D-6E8A-4147-A177-3AD203B41FA5}">
                      <a16:colId xmlns:a16="http://schemas.microsoft.com/office/drawing/2014/main" val="1907822250"/>
                    </a:ext>
                  </a:extLst>
                </a:gridCol>
              </a:tblGrid>
              <a:tr h="450200">
                <a:tc>
                  <a:txBody>
                    <a:bodyPr/>
                    <a:lstStyle/>
                    <a:p>
                      <a:r>
                        <a:rPr lang="en-US" dirty="0" err="1" smtClean="0">
                          <a:latin typeface="Times New Roman" panose="02020603050405020304" pitchFamily="18" charset="0"/>
                          <a:cs typeface="Times New Roman" panose="02020603050405020304" pitchFamily="18" charset="0"/>
                        </a:rPr>
                        <a:t>Ngành</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ngề</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Yêu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cầu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về</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năng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lực</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348282"/>
                  </a:ext>
                </a:extLst>
              </a:tr>
              <a:tr h="1954977">
                <a:tc>
                  <a:txBody>
                    <a:bodyPr/>
                    <a:lstStyle/>
                    <a:p>
                      <a:r>
                        <a:rPr lang="en-US" dirty="0" err="1" smtClean="0">
                          <a:latin typeface="Times New Roman" panose="02020603050405020304" pitchFamily="18" charset="0"/>
                          <a:cs typeface="Times New Roman" panose="02020603050405020304" pitchFamily="18" charset="0"/>
                        </a:rPr>
                        <a:t>Kĩ</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sư</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4921312"/>
                  </a:ext>
                </a:extLst>
              </a:tr>
              <a:tr h="1557223">
                <a:tc>
                  <a:txBody>
                    <a:bodyPr/>
                    <a:lstStyle/>
                    <a:p>
                      <a:r>
                        <a:rPr lang="en-US" dirty="0" err="1" smtClean="0">
                          <a:latin typeface="Times New Roman" panose="02020603050405020304" pitchFamily="18" charset="0"/>
                          <a:cs typeface="Times New Roman" panose="02020603050405020304" pitchFamily="18" charset="0"/>
                        </a:rPr>
                        <a:t>Kĩ</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thuật</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viên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kĩ</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thuật</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31043180"/>
                  </a:ext>
                </a:extLst>
              </a:tr>
              <a:tr h="450200">
                <a:tc>
                  <a:txBody>
                    <a:bodyPr/>
                    <a:lstStyle/>
                    <a:p>
                      <a:r>
                        <a:rPr lang="en-US" dirty="0" err="1" smtClean="0">
                          <a:latin typeface="Times New Roman" panose="02020603050405020304" pitchFamily="18" charset="0"/>
                          <a:cs typeface="Times New Roman" panose="02020603050405020304" pitchFamily="18" charset="0"/>
                        </a:rPr>
                        <a:t>Thợ</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lắp</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điện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và</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sửa</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chữa</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thiết</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bị</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27720019"/>
                  </a:ext>
                </a:extLst>
              </a:tr>
            </a:tbl>
          </a:graphicData>
        </a:graphic>
      </p:graphicFrame>
      <p:sp>
        <p:nvSpPr>
          <p:cNvPr id="5" name="TextBox 4"/>
          <p:cNvSpPr txBox="1"/>
          <p:nvPr/>
        </p:nvSpPr>
        <p:spPr>
          <a:xfrm>
            <a:off x="4572000" y="1868328"/>
            <a:ext cx="3657600" cy="1477328"/>
          </a:xfrm>
          <a:prstGeom prst="rect">
            <a:avLst/>
          </a:prstGeom>
          <a:noFill/>
        </p:spPr>
        <p:txBody>
          <a:bodyPr wrap="square" rtlCol="0">
            <a:spAutoFit/>
          </a:bodyPr>
          <a:lstStyle/>
          <a:p>
            <a:r>
              <a:rPr lang="en-US" dirty="0" err="1" smtClean="0"/>
              <a:t>Có</a:t>
            </a:r>
            <a:r>
              <a:rPr lang="en-US" dirty="0" smtClean="0"/>
              <a:t> </a:t>
            </a:r>
            <a:r>
              <a:rPr lang="en-US" dirty="0" err="1" smtClean="0"/>
              <a:t>trình</a:t>
            </a:r>
            <a:r>
              <a:rPr lang="en-US" dirty="0" smtClean="0"/>
              <a:t> </a:t>
            </a:r>
            <a:r>
              <a:rPr lang="en-US" dirty="0" err="1" smtClean="0"/>
              <a:t>độ</a:t>
            </a:r>
            <a:r>
              <a:rPr lang="en-US" dirty="0" smtClean="0"/>
              <a:t> </a:t>
            </a:r>
            <a:r>
              <a:rPr lang="en-US" dirty="0" err="1" smtClean="0"/>
              <a:t>chuyên</a:t>
            </a:r>
            <a:r>
              <a:rPr lang="en-US" dirty="0" smtClean="0"/>
              <a:t> </a:t>
            </a:r>
            <a:r>
              <a:rPr lang="en-US" dirty="0" err="1" smtClean="0"/>
              <a:t>môn</a:t>
            </a:r>
            <a:r>
              <a:rPr lang="en-US" dirty="0" smtClean="0"/>
              <a:t> ĐH, </a:t>
            </a:r>
            <a:r>
              <a:rPr lang="en-US" dirty="0" err="1" smtClean="0"/>
              <a:t>có</a:t>
            </a:r>
            <a:r>
              <a:rPr lang="en-US" dirty="0" smtClean="0"/>
              <a:t> </a:t>
            </a:r>
            <a:r>
              <a:rPr lang="en-US" dirty="0" err="1" smtClean="0"/>
              <a:t>sức</a:t>
            </a:r>
            <a:r>
              <a:rPr lang="en-US" dirty="0" smtClean="0"/>
              <a:t> </a:t>
            </a:r>
            <a:r>
              <a:rPr lang="en-US" dirty="0" err="1" smtClean="0"/>
              <a:t>khỏe,tác</a:t>
            </a:r>
            <a:r>
              <a:rPr lang="en-US" dirty="0" smtClean="0"/>
              <a:t> </a:t>
            </a:r>
            <a:r>
              <a:rPr lang="en-US" dirty="0" err="1" smtClean="0"/>
              <a:t>phong</a:t>
            </a:r>
            <a:r>
              <a:rPr lang="en-US" dirty="0" smtClean="0"/>
              <a:t> </a:t>
            </a:r>
            <a:r>
              <a:rPr lang="en-US" dirty="0" err="1" smtClean="0"/>
              <a:t>nhanh</a:t>
            </a:r>
            <a:r>
              <a:rPr lang="en-US" dirty="0" smtClean="0"/>
              <a:t> </a:t>
            </a:r>
            <a:r>
              <a:rPr lang="en-US" dirty="0" err="1" smtClean="0"/>
              <a:t>nhẹn,hoạt</a:t>
            </a:r>
            <a:r>
              <a:rPr lang="en-US" dirty="0" smtClean="0"/>
              <a:t> </a:t>
            </a:r>
            <a:r>
              <a:rPr lang="en-US" dirty="0" err="1" smtClean="0"/>
              <a:t>bát,có</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nhóm</a:t>
            </a:r>
            <a:r>
              <a:rPr lang="en-US" dirty="0" smtClean="0"/>
              <a:t>, </a:t>
            </a:r>
            <a:r>
              <a:rPr lang="en-US" dirty="0" err="1" smtClean="0"/>
              <a:t>có</a:t>
            </a:r>
            <a:r>
              <a:rPr lang="en-US" dirty="0" smtClean="0"/>
              <a:t> </a:t>
            </a:r>
            <a:r>
              <a:rPr lang="en-US" dirty="0" err="1" smtClean="0"/>
              <a:t>kĩ</a:t>
            </a:r>
            <a:r>
              <a:rPr lang="en-US" dirty="0" smtClean="0"/>
              <a:t> </a:t>
            </a:r>
            <a:r>
              <a:rPr lang="en-US" dirty="0" err="1" smtClean="0"/>
              <a:t>năng</a:t>
            </a:r>
            <a:r>
              <a:rPr lang="en-US" dirty="0" smtClean="0"/>
              <a:t> </a:t>
            </a:r>
            <a:r>
              <a:rPr lang="en-US" dirty="0" err="1" smtClean="0"/>
              <a:t>phân</a:t>
            </a:r>
            <a:r>
              <a:rPr lang="en-US" dirty="0" smtClean="0"/>
              <a:t> </a:t>
            </a:r>
            <a:r>
              <a:rPr lang="en-US" dirty="0" err="1" smtClean="0"/>
              <a:t>tích</a:t>
            </a:r>
            <a:r>
              <a:rPr lang="en-US" dirty="0" smtClean="0"/>
              <a:t> </a:t>
            </a:r>
            <a:r>
              <a:rPr lang="en-US" dirty="0" err="1" smtClean="0"/>
              <a:t>tổng</a:t>
            </a:r>
            <a:r>
              <a:rPr lang="en-US" dirty="0" smtClean="0"/>
              <a:t> </a:t>
            </a:r>
            <a:r>
              <a:rPr lang="en-US" dirty="0" err="1" smtClean="0"/>
              <a:t>hợp</a:t>
            </a:r>
            <a:r>
              <a:rPr lang="en-US" dirty="0" smtClean="0"/>
              <a:t> </a:t>
            </a:r>
            <a:r>
              <a:rPr lang="en-US" dirty="0" err="1" smtClean="0"/>
              <a:t>tư</a:t>
            </a:r>
            <a:r>
              <a:rPr lang="en-US" dirty="0" smtClean="0"/>
              <a:t> </a:t>
            </a:r>
            <a:r>
              <a:rPr lang="en-US" dirty="0" err="1" smtClean="0"/>
              <a:t>duy</a:t>
            </a:r>
            <a:r>
              <a:rPr lang="en-US" dirty="0" smtClean="0"/>
              <a:t> sang </a:t>
            </a:r>
            <a:r>
              <a:rPr lang="en-US" dirty="0" err="1" smtClean="0"/>
              <a:t>tạo</a:t>
            </a:r>
            <a:r>
              <a:rPr lang="en-US" dirty="0" smtClean="0"/>
              <a:t>….</a:t>
            </a:r>
            <a:endParaRPr lang="en-US" dirty="0"/>
          </a:p>
        </p:txBody>
      </p:sp>
      <p:sp>
        <p:nvSpPr>
          <p:cNvPr id="6" name="TextBox 5"/>
          <p:cNvSpPr txBox="1"/>
          <p:nvPr/>
        </p:nvSpPr>
        <p:spPr>
          <a:xfrm>
            <a:off x="4572000" y="3842384"/>
            <a:ext cx="3657600" cy="1200329"/>
          </a:xfrm>
          <a:prstGeom prst="rect">
            <a:avLst/>
          </a:prstGeom>
          <a:noFill/>
        </p:spPr>
        <p:txBody>
          <a:bodyPr wrap="square" rtlCol="0">
            <a:spAutoFit/>
          </a:bodyPr>
          <a:lstStyle/>
          <a:p>
            <a:r>
              <a:rPr lang="en-US" dirty="0" err="1" smtClean="0"/>
              <a:t>Có</a:t>
            </a:r>
            <a:r>
              <a:rPr lang="en-US" dirty="0" smtClean="0"/>
              <a:t> TĐ </a:t>
            </a:r>
            <a:r>
              <a:rPr lang="en-US" dirty="0" err="1" smtClean="0"/>
              <a:t>chuyên</a:t>
            </a:r>
            <a:r>
              <a:rPr lang="en-US" dirty="0" smtClean="0"/>
              <a:t> </a:t>
            </a:r>
            <a:r>
              <a:rPr lang="en-US" dirty="0" err="1" smtClean="0"/>
              <a:t>môn</a:t>
            </a:r>
            <a:r>
              <a:rPr lang="en-US" dirty="0" smtClean="0"/>
              <a:t>, TC </a:t>
            </a:r>
            <a:r>
              <a:rPr lang="en-US" dirty="0" err="1" smtClean="0"/>
              <a:t>hoặc</a:t>
            </a:r>
            <a:r>
              <a:rPr lang="en-US" dirty="0" smtClean="0"/>
              <a:t> CĐ, </a:t>
            </a:r>
            <a:r>
              <a:rPr lang="en-US" dirty="0" err="1" smtClean="0"/>
              <a:t>có</a:t>
            </a:r>
            <a:r>
              <a:rPr lang="en-US" dirty="0" smtClean="0"/>
              <a:t> </a:t>
            </a:r>
            <a:r>
              <a:rPr lang="en-US" dirty="0" err="1" smtClean="0"/>
              <a:t>sức</a:t>
            </a:r>
            <a:r>
              <a:rPr lang="en-US" dirty="0" smtClean="0"/>
              <a:t> </a:t>
            </a:r>
            <a:r>
              <a:rPr lang="en-US" dirty="0" err="1" smtClean="0"/>
              <a:t>khỏe</a:t>
            </a:r>
            <a:r>
              <a:rPr lang="en-US" dirty="0" smtClean="0"/>
              <a:t>, </a:t>
            </a:r>
            <a:r>
              <a:rPr lang="en-US" dirty="0" err="1" smtClean="0"/>
              <a:t>tác</a:t>
            </a:r>
            <a:r>
              <a:rPr lang="en-US" dirty="0" smtClean="0"/>
              <a:t> </a:t>
            </a:r>
            <a:r>
              <a:rPr lang="en-US" dirty="0" err="1" smtClean="0"/>
              <a:t>phong</a:t>
            </a:r>
            <a:r>
              <a:rPr lang="en-US" dirty="0" smtClean="0"/>
              <a:t> </a:t>
            </a:r>
            <a:r>
              <a:rPr lang="en-US" dirty="0" err="1" smtClean="0"/>
              <a:t>nhanh</a:t>
            </a:r>
            <a:r>
              <a:rPr lang="en-US" dirty="0" smtClean="0"/>
              <a:t> </a:t>
            </a:r>
            <a:r>
              <a:rPr lang="en-US" dirty="0" err="1" smtClean="0"/>
              <a:t>nhẹn,có</a:t>
            </a:r>
            <a:r>
              <a:rPr lang="en-US" dirty="0" smtClean="0"/>
              <a:t> </a:t>
            </a:r>
            <a:r>
              <a:rPr lang="en-US" dirty="0" err="1" smtClean="0"/>
              <a:t>kĩ</a:t>
            </a:r>
            <a:r>
              <a:rPr lang="en-US" dirty="0" smtClean="0"/>
              <a:t> </a:t>
            </a:r>
            <a:r>
              <a:rPr lang="en-US" dirty="0" err="1" smtClean="0"/>
              <a:t>năng</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nhóm</a:t>
            </a:r>
            <a:r>
              <a:rPr lang="en-US" dirty="0" smtClean="0"/>
              <a:t>, </a:t>
            </a:r>
            <a:r>
              <a:rPr lang="en-US" dirty="0" err="1" smtClean="0"/>
              <a:t>có</a:t>
            </a:r>
            <a:r>
              <a:rPr lang="en-US" dirty="0" smtClean="0"/>
              <a:t> </a:t>
            </a:r>
            <a:r>
              <a:rPr lang="en-US" dirty="0" err="1" smtClean="0"/>
              <a:t>các</a:t>
            </a:r>
            <a:r>
              <a:rPr lang="en-US" dirty="0" smtClean="0"/>
              <a:t> </a:t>
            </a:r>
            <a:r>
              <a:rPr lang="en-US" dirty="0" err="1" smtClean="0"/>
              <a:t>kĩ</a:t>
            </a:r>
            <a:r>
              <a:rPr lang="en-US" dirty="0" smtClean="0"/>
              <a:t> </a:t>
            </a:r>
            <a:r>
              <a:rPr lang="en-US" dirty="0" err="1" smtClean="0"/>
              <a:t>năng</a:t>
            </a:r>
            <a:r>
              <a:rPr lang="en-US" dirty="0" smtClean="0"/>
              <a:t> </a:t>
            </a:r>
            <a:r>
              <a:rPr lang="en-US" dirty="0" err="1" smtClean="0"/>
              <a:t>phân</a:t>
            </a:r>
            <a:r>
              <a:rPr lang="en-US" dirty="0" smtClean="0"/>
              <a:t> </a:t>
            </a:r>
            <a:r>
              <a:rPr lang="en-US" dirty="0" err="1" smtClean="0"/>
              <a:t>tích,tổng</a:t>
            </a:r>
            <a:r>
              <a:rPr lang="en-US" dirty="0" smtClean="0"/>
              <a:t> </a:t>
            </a:r>
            <a:r>
              <a:rPr lang="en-US" dirty="0" err="1" smtClean="0"/>
              <a:t>hợp</a:t>
            </a:r>
            <a:r>
              <a:rPr lang="en-US" dirty="0" smtClean="0"/>
              <a:t> …</a:t>
            </a:r>
            <a:endParaRPr lang="en-US" dirty="0"/>
          </a:p>
        </p:txBody>
      </p:sp>
      <p:sp>
        <p:nvSpPr>
          <p:cNvPr id="7" name="TextBox 6"/>
          <p:cNvSpPr txBox="1"/>
          <p:nvPr/>
        </p:nvSpPr>
        <p:spPr>
          <a:xfrm>
            <a:off x="4576762" y="5375908"/>
            <a:ext cx="3657600" cy="1200329"/>
          </a:xfrm>
          <a:prstGeom prst="rect">
            <a:avLst/>
          </a:prstGeom>
          <a:noFill/>
        </p:spPr>
        <p:txBody>
          <a:bodyPr wrap="square" rtlCol="0">
            <a:spAutoFit/>
          </a:bodyPr>
          <a:lstStyle/>
          <a:p>
            <a:r>
              <a:rPr lang="en-US" dirty="0" err="1" smtClean="0"/>
              <a:t>Có</a:t>
            </a:r>
            <a:r>
              <a:rPr lang="en-US" dirty="0" smtClean="0"/>
              <a:t> TĐ </a:t>
            </a:r>
            <a:r>
              <a:rPr lang="en-US" dirty="0" err="1" smtClean="0"/>
              <a:t>sơ</a:t>
            </a:r>
            <a:r>
              <a:rPr lang="en-US" dirty="0" smtClean="0"/>
              <a:t> </a:t>
            </a:r>
            <a:r>
              <a:rPr lang="en-US" dirty="0" err="1" smtClean="0"/>
              <a:t>cấp</a:t>
            </a:r>
            <a:r>
              <a:rPr lang="en-US" dirty="0" smtClean="0"/>
              <a:t>, </a:t>
            </a:r>
            <a:r>
              <a:rPr lang="en-US" dirty="0" err="1" smtClean="0"/>
              <a:t>có</a:t>
            </a:r>
            <a:r>
              <a:rPr lang="en-US" dirty="0" smtClean="0"/>
              <a:t> </a:t>
            </a:r>
            <a:r>
              <a:rPr lang="en-US" dirty="0" err="1" smtClean="0"/>
              <a:t>sức</a:t>
            </a:r>
            <a:r>
              <a:rPr lang="en-US" dirty="0" smtClean="0"/>
              <a:t> </a:t>
            </a:r>
            <a:r>
              <a:rPr lang="en-US" dirty="0" err="1" smtClean="0"/>
              <a:t>khỏe</a:t>
            </a:r>
            <a:r>
              <a:rPr lang="en-US" dirty="0" smtClean="0"/>
              <a:t>, </a:t>
            </a:r>
            <a:r>
              <a:rPr lang="en-US" dirty="0" err="1" smtClean="0"/>
              <a:t>tác</a:t>
            </a:r>
            <a:r>
              <a:rPr lang="en-US" dirty="0" smtClean="0"/>
              <a:t> </a:t>
            </a:r>
            <a:r>
              <a:rPr lang="en-US" dirty="0" err="1" smtClean="0"/>
              <a:t>phong</a:t>
            </a:r>
            <a:r>
              <a:rPr lang="en-US" dirty="0" smtClean="0"/>
              <a:t> </a:t>
            </a:r>
            <a:r>
              <a:rPr lang="en-US" dirty="0" err="1" smtClean="0"/>
              <a:t>nhanh</a:t>
            </a:r>
            <a:r>
              <a:rPr lang="en-US" dirty="0" smtClean="0"/>
              <a:t> </a:t>
            </a:r>
            <a:r>
              <a:rPr lang="en-US" dirty="0" err="1" smtClean="0"/>
              <a:t>nhẹn,có</a:t>
            </a:r>
            <a:r>
              <a:rPr lang="en-US" dirty="0" smtClean="0"/>
              <a:t> </a:t>
            </a:r>
            <a:r>
              <a:rPr lang="en-US" dirty="0" err="1" smtClean="0"/>
              <a:t>kĩ</a:t>
            </a:r>
            <a:r>
              <a:rPr lang="en-US" dirty="0" smtClean="0"/>
              <a:t> </a:t>
            </a:r>
            <a:r>
              <a:rPr lang="en-US" dirty="0" err="1" smtClean="0"/>
              <a:t>năng</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nhóm</a:t>
            </a:r>
            <a:r>
              <a:rPr lang="en-US" dirty="0" smtClean="0"/>
              <a:t>, </a:t>
            </a:r>
            <a:r>
              <a:rPr lang="en-US" dirty="0" err="1" smtClean="0"/>
              <a:t>có</a:t>
            </a:r>
            <a:r>
              <a:rPr lang="en-US" dirty="0" smtClean="0"/>
              <a:t> </a:t>
            </a:r>
            <a:r>
              <a:rPr lang="en-US" dirty="0" err="1" smtClean="0"/>
              <a:t>các</a:t>
            </a:r>
            <a:r>
              <a:rPr lang="en-US" dirty="0" smtClean="0"/>
              <a:t> </a:t>
            </a:r>
            <a:r>
              <a:rPr lang="en-US" dirty="0" err="1" smtClean="0"/>
              <a:t>kĩ</a:t>
            </a:r>
            <a:r>
              <a:rPr lang="en-US" dirty="0" smtClean="0"/>
              <a:t> </a:t>
            </a:r>
            <a:r>
              <a:rPr lang="en-US" dirty="0" err="1" smtClean="0"/>
              <a:t>năng</a:t>
            </a:r>
            <a:r>
              <a:rPr lang="en-US" dirty="0" smtClean="0"/>
              <a:t> </a:t>
            </a:r>
            <a:r>
              <a:rPr lang="en-US" dirty="0" err="1" smtClean="0"/>
              <a:t>phân</a:t>
            </a:r>
            <a:r>
              <a:rPr lang="en-US" dirty="0" smtClean="0"/>
              <a:t> </a:t>
            </a:r>
            <a:r>
              <a:rPr lang="en-US" dirty="0" err="1" smtClean="0"/>
              <a:t>tích,tổng</a:t>
            </a:r>
            <a:r>
              <a:rPr lang="en-US" dirty="0" smtClean="0"/>
              <a:t> </a:t>
            </a:r>
            <a:r>
              <a:rPr lang="en-US" dirty="0" err="1" smtClean="0"/>
              <a:t>hợp</a:t>
            </a:r>
            <a:r>
              <a:rPr lang="en-US" dirty="0" smtClean="0"/>
              <a:t> …</a:t>
            </a:r>
            <a:endParaRPr lang="en-US" dirty="0"/>
          </a:p>
        </p:txBody>
      </p:sp>
    </p:spTree>
    <p:extLst>
      <p:ext uri="{BB962C8B-B14F-4D97-AF65-F5344CB8AC3E}">
        <p14:creationId xmlns:p14="http://schemas.microsoft.com/office/powerpoint/2010/main" val="60456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1" y="244257"/>
            <a:ext cx="8458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826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AAAD"/>
                </a:solidFill>
                <a:effectLst/>
                <a:latin typeface="Times New Roman" pitchFamily="18" charset="0"/>
                <a:ea typeface="Arial" pitchFamily="34" charset="0"/>
                <a:cs typeface="Times New Roman" pitchFamily="18" charset="0"/>
              </a:rPr>
              <a:t>           </a:t>
            </a:r>
            <a:r>
              <a:rPr kumimoji="0" lang="vi-VN" sz="2800" b="1" i="0" u="none" strike="noStrike" cap="none" normalizeH="0" baseline="0" dirty="0">
                <a:ln>
                  <a:noFill/>
                </a:ln>
                <a:solidFill>
                  <a:srgbClr val="00AAAD"/>
                </a:solidFill>
                <a:effectLst/>
                <a:latin typeface="Times New Roman" pitchFamily="18" charset="0"/>
                <a:ea typeface="Arial" pitchFamily="34" charset="0"/>
                <a:cs typeface="Times New Roman" pitchFamily="18" charset="0"/>
              </a:rPr>
              <a:t>LUYỆN TẬP</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82600" algn="l" defTabSz="914400" rtl="0" eaLnBrk="0" fontAlgn="base" latinLnBrk="0" hangingPunct="0">
              <a:lnSpc>
                <a:spcPct val="100000"/>
              </a:lnSpc>
              <a:spcBef>
                <a:spcPct val="0"/>
              </a:spcBef>
              <a:spcAft>
                <a:spcPct val="0"/>
              </a:spcAft>
              <a:buClrTx/>
              <a:buSzTx/>
              <a:buFontTx/>
              <a:buNone/>
              <a:tabLst/>
            </a:pPr>
            <a:r>
              <a:rPr kumimoji="0" lang="vi-VN" sz="2800" b="0" i="1" u="none" strike="noStrike" cap="none" normalizeH="0" baseline="0" dirty="0">
                <a:ln>
                  <a:noFill/>
                </a:ln>
                <a:solidFill>
                  <a:srgbClr val="92D050"/>
                </a:solidFill>
                <a:effectLst/>
                <a:latin typeface="Times New Roman" pitchFamily="18" charset="0"/>
                <a:ea typeface="Arial" pitchFamily="34" charset="0"/>
                <a:cs typeface="Times New Roman" pitchFamily="18" charset="0"/>
              </a:rPr>
              <a:t>Với mỗi yêu cầu của nghề ở cột bên trái, hãy xác đ</a:t>
            </a:r>
            <a:r>
              <a:rPr lang="en-US" sz="2800" i="1" dirty="0">
                <a:solidFill>
                  <a:srgbClr val="92D050"/>
                </a:solidFill>
                <a:latin typeface="Times New Roman" pitchFamily="18" charset="0"/>
                <a:ea typeface="Arial" pitchFamily="34" charset="0"/>
                <a:cs typeface="Times New Roman" pitchFamily="18" charset="0"/>
              </a:rPr>
              <a:t>ị</a:t>
            </a:r>
            <a:r>
              <a:rPr kumimoji="0" lang="vi-VN" sz="2800" b="0" i="1" u="none" strike="noStrike" cap="none" normalizeH="0" baseline="0" dirty="0">
                <a:ln>
                  <a:noFill/>
                </a:ln>
                <a:solidFill>
                  <a:srgbClr val="92D050"/>
                </a:solidFill>
                <a:effectLst/>
                <a:latin typeface="Times New Roman" pitchFamily="18" charset="0"/>
                <a:ea typeface="Arial" pitchFamily="34" charset="0"/>
                <a:cs typeface="Times New Roman" pitchFamily="18" charset="0"/>
              </a:rPr>
              <a:t>nh nội dung mô tả yêu cầu tương ứng ở cột bên phải trong Bảng 17.3.</a:t>
            </a:r>
            <a:r>
              <a:rPr kumimoji="0" lang="en-US" sz="2800" b="0" i="1" u="none" strike="noStrike" cap="none" normalizeH="0" baseline="0" dirty="0">
                <a:ln>
                  <a:noFill/>
                </a:ln>
                <a:solidFill>
                  <a:srgbClr val="92D050"/>
                </a:solidFill>
                <a:effectLst/>
                <a:latin typeface="Times New Roman" pitchFamily="18" charset="0"/>
                <a:ea typeface="Arial" pitchFamily="34" charset="0"/>
                <a:cs typeface="Times New Roman" pitchFamily="18" charset="0"/>
              </a:rPr>
              <a:t/>
            </a:r>
            <a:br>
              <a:rPr kumimoji="0" lang="en-US" sz="2800" b="0" i="1" u="none" strike="noStrike" cap="none" normalizeH="0" baseline="0" dirty="0">
                <a:ln>
                  <a:noFill/>
                </a:ln>
                <a:solidFill>
                  <a:srgbClr val="92D050"/>
                </a:solidFill>
                <a:effectLst/>
                <a:latin typeface="Times New Roman" pitchFamily="18" charset="0"/>
                <a:ea typeface="Arial" pitchFamily="34" charset="0"/>
                <a:cs typeface="Times New Roman" pitchFamily="18" charset="0"/>
              </a:rPr>
            </a:br>
            <a:r>
              <a:rPr kumimoji="0" lang="en-US" sz="2800" b="0" i="1" u="none" strike="noStrike" cap="none" normalizeH="0" baseline="0" dirty="0">
                <a:ln>
                  <a:noFill/>
                </a:ln>
                <a:solidFill>
                  <a:srgbClr val="92D050"/>
                </a:solidFill>
                <a:effectLst/>
                <a:latin typeface="Times New Roman" pitchFamily="18" charset="0"/>
                <a:ea typeface="Arial" pitchFamily="34" charset="0"/>
                <a:cs typeface="Times New Roman" pitchFamily="18" charset="0"/>
              </a:rPr>
              <a:t/>
            </a:r>
            <a:br>
              <a:rPr kumimoji="0" lang="en-US" sz="2800" b="0" i="1" u="none" strike="noStrike" cap="none" normalizeH="0" baseline="0" dirty="0">
                <a:ln>
                  <a:noFill/>
                </a:ln>
                <a:solidFill>
                  <a:srgbClr val="92D050"/>
                </a:solidFill>
                <a:effectLst/>
                <a:latin typeface="Times New Roman" pitchFamily="18" charset="0"/>
                <a:ea typeface="Arial" pitchFamily="34" charset="0"/>
                <a:cs typeface="Times New Roman" pitchFamily="18" charset="0"/>
              </a:rPr>
            </a:br>
            <a:r>
              <a:rPr lang="en-US" sz="2800" i="1" dirty="0">
                <a:solidFill>
                  <a:srgbClr val="92D050"/>
                </a:solidFill>
                <a:latin typeface="Times New Roman" pitchFamily="18" charset="0"/>
                <a:ea typeface="Arial" pitchFamily="34" charset="0"/>
                <a:cs typeface="Times New Roman" pitchFamily="18" charset="0"/>
              </a:rPr>
              <a:t/>
            </a:r>
            <a:br>
              <a:rPr lang="en-US" sz="2800" i="1" dirty="0">
                <a:solidFill>
                  <a:srgbClr val="92D050"/>
                </a:solidFill>
                <a:latin typeface="Times New Roman" pitchFamily="18" charset="0"/>
                <a:ea typeface="Arial" pitchFamily="34" charset="0"/>
                <a:cs typeface="Times New Roman" pitchFamily="18" charset="0"/>
              </a:rPr>
            </a:br>
            <a:endParaRPr kumimoji="0" lang="en-US" sz="2800" b="0" i="0" u="none" strike="noStrike" cap="none" normalizeH="0" baseline="0" dirty="0">
              <a:ln>
                <a:noFill/>
              </a:ln>
              <a:solidFill>
                <a:srgbClr val="92D050"/>
              </a:solidFill>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30065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04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152400"/>
            <a:ext cx="8229600" cy="1143000"/>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hãy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bảng</a:t>
            </a:r>
            <a:r>
              <a:rPr lang="en-US" sz="2400" dirty="0">
                <a:solidFill>
                  <a:srgbClr val="FF0000"/>
                </a:solidFill>
                <a:latin typeface="Times New Roman" pitchFamily="18" charset="0"/>
                <a:cs typeface="Times New Roman" pitchFamily="18" charset="0"/>
              </a:rPr>
              <a:t> 17.3 </a:t>
            </a:r>
            <a:r>
              <a:rPr lang="en-US" sz="2400" dirty="0" err="1">
                <a:solidFill>
                  <a:srgbClr val="FF0000"/>
                </a:solidFill>
                <a:latin typeface="Times New Roman" pitchFamily="18" charset="0"/>
                <a:cs typeface="Times New Roman" pitchFamily="18" charset="0"/>
              </a:rPr>
              <a:t>sau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mô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cầu</a:t>
            </a:r>
            <a:r>
              <a:rPr lang="en-US" sz="2400" dirty="0">
                <a:solidFill>
                  <a:srgbClr val="FF0000"/>
                </a:solidFill>
                <a:latin typeface="Times New Roman" pitchFamily="18" charset="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732428698"/>
              </p:ext>
            </p:extLst>
          </p:nvPr>
        </p:nvGraphicFramePr>
        <p:xfrm>
          <a:off x="101789" y="827942"/>
          <a:ext cx="8762999" cy="5835748"/>
        </p:xfrm>
        <a:graphic>
          <a:graphicData uri="http://schemas.openxmlformats.org/drawingml/2006/table">
            <a:tbl>
              <a:tblPr>
                <a:tableStyleId>{5C22544A-7EE6-4342-B048-85BDC9FD1C3A}</a:tableStyleId>
              </a:tblPr>
              <a:tblGrid>
                <a:gridCol w="3151340">
                  <a:extLst>
                    <a:ext uri="{9D8B030D-6E8A-4147-A177-3AD203B41FA5}">
                      <a16:colId xmlns:a16="http://schemas.microsoft.com/office/drawing/2014/main" val="20000"/>
                    </a:ext>
                  </a:extLst>
                </a:gridCol>
                <a:gridCol w="5611659">
                  <a:extLst>
                    <a:ext uri="{9D8B030D-6E8A-4147-A177-3AD203B41FA5}">
                      <a16:colId xmlns:a16="http://schemas.microsoft.com/office/drawing/2014/main" val="20001"/>
                    </a:ext>
                  </a:extLst>
                </a:gridCol>
              </a:tblGrid>
              <a:tr h="806548">
                <a:tc>
                  <a:txBody>
                    <a:bodyPr/>
                    <a:lstStyle/>
                    <a:p>
                      <a:pPr algn="ctr">
                        <a:lnSpc>
                          <a:spcPct val="119000"/>
                        </a:lnSpc>
                        <a:spcAft>
                          <a:spcPts val="0"/>
                        </a:spcAft>
                      </a:pPr>
                      <a:r>
                        <a:rPr lang="vi-VN" sz="2000" dirty="0">
                          <a:solidFill>
                            <a:srgbClr val="FF0000"/>
                          </a:solidFill>
                          <a:effectLst/>
                          <a:latin typeface="+mj-lt"/>
                        </a:rPr>
                        <a:t>Tên yêu cầu</a:t>
                      </a:r>
                      <a:endParaRPr lang="en-US" sz="2000" dirty="0">
                        <a:solidFill>
                          <a:srgbClr val="FF0000"/>
                        </a:solidFill>
                        <a:effectLst/>
                        <a:latin typeface="+mj-lt"/>
                        <a:ea typeface="Arial"/>
                      </a:endParaRPr>
                    </a:p>
                  </a:txBody>
                  <a:tcPr marL="6350" marR="6350" marT="0" marB="0" anchor="ctr"/>
                </a:tc>
                <a:tc>
                  <a:txBody>
                    <a:bodyPr/>
                    <a:lstStyle/>
                    <a:p>
                      <a:pPr algn="ctr">
                        <a:lnSpc>
                          <a:spcPct val="119000"/>
                        </a:lnSpc>
                        <a:spcAft>
                          <a:spcPts val="0"/>
                        </a:spcAft>
                      </a:pPr>
                      <a:r>
                        <a:rPr lang="vi-VN" sz="2000" dirty="0">
                          <a:solidFill>
                            <a:srgbClr val="FF0000"/>
                          </a:solidFill>
                          <a:effectLst/>
                          <a:latin typeface="+mj-lt"/>
                        </a:rPr>
                        <a:t>Nội dung mô tả yêu cầu</a:t>
                      </a:r>
                      <a:endParaRPr lang="en-US" sz="2000" dirty="0">
                        <a:solidFill>
                          <a:srgbClr val="FF0000"/>
                        </a:solidFill>
                        <a:effectLst/>
                        <a:latin typeface="+mj-lt"/>
                        <a:ea typeface="Arial"/>
                      </a:endParaRPr>
                    </a:p>
                  </a:txBody>
                  <a:tcPr marL="6350" marR="6350" marT="0" marB="0" anchor="ctr"/>
                </a:tc>
                <a:extLst>
                  <a:ext uri="{0D108BD9-81ED-4DB2-BD59-A6C34878D82A}">
                    <a16:rowId xmlns:a16="http://schemas.microsoft.com/office/drawing/2014/main" val="10000"/>
                  </a:ext>
                </a:extLst>
              </a:tr>
              <a:tr h="593500">
                <a:tc>
                  <a:txBody>
                    <a:bodyPr/>
                    <a:lstStyle/>
                    <a:p>
                      <a:pPr>
                        <a:lnSpc>
                          <a:spcPct val="119000"/>
                        </a:lnSpc>
                        <a:spcAft>
                          <a:spcPts val="0"/>
                        </a:spcAft>
                      </a:pPr>
                      <a:r>
                        <a:rPr lang="vi-VN" sz="2000" dirty="0">
                          <a:effectLst/>
                          <a:latin typeface="+mj-lt"/>
                        </a:rPr>
                        <a:t>A. Kiến thức chuyên môn</a:t>
                      </a:r>
                      <a:endParaRPr lang="en-US" sz="2000" dirty="0">
                        <a:solidFill>
                          <a:srgbClr val="231F20"/>
                        </a:solidFill>
                        <a:effectLst/>
                        <a:latin typeface="+mj-lt"/>
                        <a:ea typeface="Arial"/>
                      </a:endParaRPr>
                    </a:p>
                  </a:txBody>
                  <a:tcPr marL="6350" marR="6350" marT="0" marB="0"/>
                </a:tc>
                <a:tc>
                  <a:txBody>
                    <a:bodyPr/>
                    <a:lstStyle/>
                    <a:p>
                      <a:pPr marL="228600" indent="-228600" algn="just">
                        <a:lnSpc>
                          <a:spcPct val="110000"/>
                        </a:lnSpc>
                        <a:spcBef>
                          <a:spcPts val="400"/>
                        </a:spcBef>
                        <a:spcAft>
                          <a:spcPts val="0"/>
                        </a:spcAft>
                      </a:pPr>
                      <a:r>
                        <a:rPr lang="vi-VN" sz="2000" dirty="0">
                          <a:effectLst/>
                          <a:latin typeface="+mj-lt"/>
                        </a:rPr>
                        <a:t>1. Có khả năng tỗ chức, quàn lí và phân công công việc phù hợp.</a:t>
                      </a:r>
                      <a:endParaRPr lang="en-US" sz="2000" dirty="0">
                        <a:solidFill>
                          <a:srgbClr val="231F20"/>
                        </a:solidFill>
                        <a:effectLst/>
                        <a:latin typeface="+mj-lt"/>
                        <a:ea typeface="Arial"/>
                      </a:endParaRPr>
                    </a:p>
                  </a:txBody>
                  <a:tcPr marL="6350" marR="6350" marT="0" marB="0">
                    <a:solidFill>
                      <a:schemeClr val="accent2">
                        <a:lumMod val="20000"/>
                        <a:lumOff val="80000"/>
                      </a:schemeClr>
                    </a:solidFill>
                  </a:tcPr>
                </a:tc>
                <a:extLst>
                  <a:ext uri="{0D108BD9-81ED-4DB2-BD59-A6C34878D82A}">
                    <a16:rowId xmlns:a16="http://schemas.microsoft.com/office/drawing/2014/main" val="10001"/>
                  </a:ext>
                </a:extLst>
              </a:tr>
              <a:tr h="890251">
                <a:tc>
                  <a:txBody>
                    <a:bodyPr/>
                    <a:lstStyle/>
                    <a:p>
                      <a:pPr marL="241300" indent="-241300">
                        <a:lnSpc>
                          <a:spcPct val="105000"/>
                        </a:lnSpc>
                        <a:spcAft>
                          <a:spcPts val="0"/>
                        </a:spcAft>
                      </a:pPr>
                      <a:r>
                        <a:rPr lang="vi-VN" sz="2000" dirty="0">
                          <a:effectLst/>
                          <a:latin typeface="+mj-lt"/>
                        </a:rPr>
                        <a:t>B. Kĩ năng cập nhật kiến thức chuyên</a:t>
                      </a:r>
                      <a:r>
                        <a:rPr lang="en-US" sz="2000" baseline="0" dirty="0">
                          <a:effectLst/>
                          <a:latin typeface="+mj-lt"/>
                        </a:rPr>
                        <a:t> </a:t>
                      </a:r>
                      <a:r>
                        <a:rPr lang="en-US" sz="2000" baseline="0" dirty="0" err="1">
                          <a:effectLst/>
                          <a:latin typeface="+mj-lt"/>
                        </a:rPr>
                        <a:t>môn</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Bef>
                          <a:spcPts val="400"/>
                        </a:spcBef>
                        <a:spcAft>
                          <a:spcPts val="0"/>
                        </a:spcAft>
                      </a:pPr>
                      <a:r>
                        <a:rPr lang="vi-VN" sz="2000" dirty="0">
                          <a:effectLst/>
                          <a:latin typeface="+mj-lt"/>
                        </a:rPr>
                        <a:t>2. Có khả năng linh hoạt, nhạy bén phát hiện và chủ động xử lí, giải quyết vấn đề liên quan đến hệ thống điện, các thiết bị điện.</a:t>
                      </a:r>
                      <a:endParaRPr lang="en-US" sz="2000" dirty="0">
                        <a:solidFill>
                          <a:srgbClr val="231F20"/>
                        </a:solidFill>
                        <a:effectLst/>
                        <a:latin typeface="+mj-lt"/>
                        <a:ea typeface="Arial"/>
                      </a:endParaRPr>
                    </a:p>
                  </a:txBody>
                  <a:tcPr marL="6350" marR="6350" marT="0" marB="0">
                    <a:solidFill>
                      <a:srgbClr val="FFFF00"/>
                    </a:solidFill>
                  </a:tcPr>
                </a:tc>
                <a:extLst>
                  <a:ext uri="{0D108BD9-81ED-4DB2-BD59-A6C34878D82A}">
                    <a16:rowId xmlns:a16="http://schemas.microsoft.com/office/drawing/2014/main" val="10002"/>
                  </a:ext>
                </a:extLst>
              </a:tr>
              <a:tr h="890251">
                <a:tc>
                  <a:txBody>
                    <a:bodyPr/>
                    <a:lstStyle/>
                    <a:p>
                      <a:pPr marL="241300" indent="-241300">
                        <a:lnSpc>
                          <a:spcPct val="110000"/>
                        </a:lnSpc>
                        <a:spcAft>
                          <a:spcPts val="0"/>
                        </a:spcAft>
                      </a:pPr>
                      <a:r>
                        <a:rPr lang="vi-VN" sz="2000" dirty="0">
                          <a:effectLst/>
                          <a:latin typeface="+mj-lt"/>
                        </a:rPr>
                        <a:t>c. Kĩ năng phân tích, tổng hợp số liệu</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3. Có thể đưa ra một số giải pháp, đề xuất phương án, sáng tạo đổi mới, nhằm cài thiện hệ thống, quy trình sử dụng điện và cácthiết bị điện.</a:t>
                      </a:r>
                      <a:endParaRPr lang="en-US" sz="2000" dirty="0">
                        <a:solidFill>
                          <a:srgbClr val="231F20"/>
                        </a:solidFill>
                        <a:effectLst/>
                        <a:latin typeface="+mj-lt"/>
                        <a:ea typeface="Arial"/>
                      </a:endParaRPr>
                    </a:p>
                  </a:txBody>
                  <a:tcPr marL="6350" marR="6350" marT="0" marB="0">
                    <a:solidFill>
                      <a:schemeClr val="accent6">
                        <a:lumMod val="60000"/>
                        <a:lumOff val="40000"/>
                      </a:schemeClr>
                    </a:solidFill>
                  </a:tcPr>
                </a:tc>
                <a:extLst>
                  <a:ext uri="{0D108BD9-81ED-4DB2-BD59-A6C34878D82A}">
                    <a16:rowId xmlns:a16="http://schemas.microsoft.com/office/drawing/2014/main" val="10003"/>
                  </a:ext>
                </a:extLst>
              </a:tr>
              <a:tr h="593500">
                <a:tc>
                  <a:txBody>
                    <a:bodyPr/>
                    <a:lstStyle/>
                    <a:p>
                      <a:pPr>
                        <a:lnSpc>
                          <a:spcPct val="119000"/>
                        </a:lnSpc>
                        <a:spcBef>
                          <a:spcPts val="400"/>
                        </a:spcBef>
                        <a:spcAft>
                          <a:spcPts val="0"/>
                        </a:spcAft>
                      </a:pPr>
                      <a:r>
                        <a:rPr lang="vi-VN" sz="2000" dirty="0">
                          <a:effectLst/>
                          <a:latin typeface="+mj-lt"/>
                        </a:rPr>
                        <a:t>D. Kĩ năng tư duy sáng tạo</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4. Có thể tiếp thu, cập nhật những kiến thức chuyên môn liên quan để đáp ứng yêu cầu công việc.</a:t>
                      </a:r>
                      <a:endParaRPr lang="en-US" sz="2000" dirty="0">
                        <a:solidFill>
                          <a:srgbClr val="231F20"/>
                        </a:solidFill>
                        <a:effectLst/>
                        <a:latin typeface="+mj-lt"/>
                        <a:ea typeface="Arial"/>
                      </a:endParaRPr>
                    </a:p>
                  </a:txBody>
                  <a:tcPr marL="6350" marR="6350" marT="0" marB="0">
                    <a:solidFill>
                      <a:srgbClr val="00B050"/>
                    </a:solidFill>
                  </a:tcPr>
                </a:tc>
                <a:extLst>
                  <a:ext uri="{0D108BD9-81ED-4DB2-BD59-A6C34878D82A}">
                    <a16:rowId xmlns:a16="http://schemas.microsoft.com/office/drawing/2014/main" val="10004"/>
                  </a:ext>
                </a:extLst>
              </a:tr>
              <a:tr h="890251">
                <a:tc>
                  <a:txBody>
                    <a:bodyPr/>
                    <a:lstStyle/>
                    <a:p>
                      <a:pPr>
                        <a:lnSpc>
                          <a:spcPct val="119000"/>
                        </a:lnSpc>
                        <a:spcAft>
                          <a:spcPts val="0"/>
                        </a:spcAft>
                      </a:pPr>
                      <a:r>
                        <a:rPr lang="vi-VN" sz="2000">
                          <a:effectLst/>
                          <a:latin typeface="+mj-lt"/>
                        </a:rPr>
                        <a:t>E. Kĩ năng giải quyết vấn đề</a:t>
                      </a:r>
                      <a:endParaRPr lang="en-US" sz="200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5. Có thể thiết lập, xây dựng, dự trù kế hoạch cài thiện, đổi mới hệ thống điện, thiết bị điện dựa trên việc phân tích và tổng hợp các số liệu liên quan.</a:t>
                      </a:r>
                      <a:endParaRPr lang="en-US" sz="2000" dirty="0">
                        <a:solidFill>
                          <a:srgbClr val="231F20"/>
                        </a:solidFill>
                        <a:effectLst/>
                        <a:latin typeface="+mj-lt"/>
                        <a:ea typeface="Arial"/>
                      </a:endParaRPr>
                    </a:p>
                  </a:txBody>
                  <a:tcPr marL="6350" marR="6350" marT="0" marB="0">
                    <a:solidFill>
                      <a:schemeClr val="bg2">
                        <a:lumMod val="90000"/>
                      </a:schemeClr>
                    </a:solidFill>
                  </a:tcPr>
                </a:tc>
                <a:extLst>
                  <a:ext uri="{0D108BD9-81ED-4DB2-BD59-A6C34878D82A}">
                    <a16:rowId xmlns:a16="http://schemas.microsoft.com/office/drawing/2014/main" val="10005"/>
                  </a:ext>
                </a:extLst>
              </a:tr>
              <a:tr h="593500">
                <a:tc>
                  <a:txBody>
                    <a:bodyPr/>
                    <a:lstStyle/>
                    <a:p>
                      <a:pPr marL="241300" indent="-241300">
                        <a:lnSpc>
                          <a:spcPct val="110000"/>
                        </a:lnSpc>
                        <a:spcAft>
                          <a:spcPts val="0"/>
                        </a:spcAft>
                      </a:pPr>
                      <a:r>
                        <a:rPr lang="vi-VN" sz="2000">
                          <a:effectLst/>
                          <a:latin typeface="+mj-lt"/>
                        </a:rPr>
                        <a:t>G. Kĩ năng tổ chức quàn lí công việc</a:t>
                      </a:r>
                      <a:endParaRPr lang="en-US" sz="200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6. Có kiến thức chuyên môn liên quan đến kĩ thuật điện, điện tử.</a:t>
                      </a:r>
                      <a:endParaRPr lang="en-US" sz="2000" dirty="0">
                        <a:solidFill>
                          <a:srgbClr val="231F20"/>
                        </a:solidFill>
                        <a:effectLst/>
                        <a:latin typeface="+mj-lt"/>
                        <a:ea typeface="Arial"/>
                      </a:endParaRPr>
                    </a:p>
                  </a:txBody>
                  <a:tcPr marL="6350" marR="6350" marT="0" marB="0">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355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06372133"/>
              </p:ext>
            </p:extLst>
          </p:nvPr>
        </p:nvGraphicFramePr>
        <p:xfrm>
          <a:off x="152400" y="990600"/>
          <a:ext cx="8762999" cy="5465674"/>
        </p:xfrm>
        <a:graphic>
          <a:graphicData uri="http://schemas.openxmlformats.org/drawingml/2006/table">
            <a:tbl>
              <a:tblPr>
                <a:tableStyleId>{5C22544A-7EE6-4342-B048-85BDC9FD1C3A}</a:tableStyleId>
              </a:tblPr>
              <a:tblGrid>
                <a:gridCol w="3151340">
                  <a:extLst>
                    <a:ext uri="{9D8B030D-6E8A-4147-A177-3AD203B41FA5}">
                      <a16:colId xmlns:a16="http://schemas.microsoft.com/office/drawing/2014/main" val="20000"/>
                    </a:ext>
                  </a:extLst>
                </a:gridCol>
                <a:gridCol w="5611659">
                  <a:extLst>
                    <a:ext uri="{9D8B030D-6E8A-4147-A177-3AD203B41FA5}">
                      <a16:colId xmlns:a16="http://schemas.microsoft.com/office/drawing/2014/main" val="20001"/>
                    </a:ext>
                  </a:extLst>
                </a:gridCol>
              </a:tblGrid>
              <a:tr h="436474">
                <a:tc>
                  <a:txBody>
                    <a:bodyPr/>
                    <a:lstStyle/>
                    <a:p>
                      <a:pPr algn="ctr">
                        <a:lnSpc>
                          <a:spcPct val="119000"/>
                        </a:lnSpc>
                        <a:spcAft>
                          <a:spcPts val="0"/>
                        </a:spcAft>
                      </a:pPr>
                      <a:r>
                        <a:rPr lang="vi-VN" sz="2000" dirty="0">
                          <a:solidFill>
                            <a:srgbClr val="FF0000"/>
                          </a:solidFill>
                          <a:effectLst/>
                          <a:latin typeface="+mj-lt"/>
                        </a:rPr>
                        <a:t>Tên yêu cầu</a:t>
                      </a:r>
                      <a:endParaRPr lang="en-US" sz="2000" dirty="0">
                        <a:solidFill>
                          <a:srgbClr val="FF0000"/>
                        </a:solidFill>
                        <a:effectLst/>
                        <a:latin typeface="+mj-lt"/>
                        <a:ea typeface="Arial"/>
                      </a:endParaRPr>
                    </a:p>
                  </a:txBody>
                  <a:tcPr marL="6350" marR="6350" marT="0" marB="0" anchor="ctr"/>
                </a:tc>
                <a:tc>
                  <a:txBody>
                    <a:bodyPr/>
                    <a:lstStyle/>
                    <a:p>
                      <a:pPr algn="ctr">
                        <a:lnSpc>
                          <a:spcPct val="119000"/>
                        </a:lnSpc>
                        <a:spcAft>
                          <a:spcPts val="0"/>
                        </a:spcAft>
                      </a:pPr>
                      <a:r>
                        <a:rPr lang="vi-VN" sz="2000" dirty="0">
                          <a:solidFill>
                            <a:srgbClr val="FF0000"/>
                          </a:solidFill>
                          <a:effectLst/>
                          <a:latin typeface="+mj-lt"/>
                        </a:rPr>
                        <a:t>Nội dung mô tả yêu cầu</a:t>
                      </a:r>
                      <a:endParaRPr lang="en-US" sz="2000" dirty="0">
                        <a:solidFill>
                          <a:srgbClr val="FF0000"/>
                        </a:solidFill>
                        <a:effectLst/>
                        <a:latin typeface="+mj-lt"/>
                        <a:ea typeface="Arial"/>
                      </a:endParaRPr>
                    </a:p>
                  </a:txBody>
                  <a:tcPr marL="6350" marR="6350" marT="0" marB="0" anchor="ctr"/>
                </a:tc>
                <a:extLst>
                  <a:ext uri="{0D108BD9-81ED-4DB2-BD59-A6C34878D82A}">
                    <a16:rowId xmlns:a16="http://schemas.microsoft.com/office/drawing/2014/main" val="10000"/>
                  </a:ext>
                </a:extLst>
              </a:tr>
              <a:tr h="606059">
                <a:tc>
                  <a:txBody>
                    <a:bodyPr/>
                    <a:lstStyle/>
                    <a:p>
                      <a:pPr>
                        <a:lnSpc>
                          <a:spcPct val="119000"/>
                        </a:lnSpc>
                        <a:spcAft>
                          <a:spcPts val="0"/>
                        </a:spcAft>
                      </a:pPr>
                      <a:r>
                        <a:rPr lang="vi-VN" sz="2000">
                          <a:effectLst/>
                          <a:latin typeface="+mj-lt"/>
                        </a:rPr>
                        <a:t>A. Kiến thức chuyên môn</a:t>
                      </a:r>
                      <a:endParaRPr lang="en-US" sz="2000">
                        <a:solidFill>
                          <a:srgbClr val="231F20"/>
                        </a:solidFill>
                        <a:effectLst/>
                        <a:latin typeface="+mj-lt"/>
                        <a:ea typeface="Arial"/>
                      </a:endParaRPr>
                    </a:p>
                  </a:txBody>
                  <a:tcPr marL="6350" marR="6350" marT="0" marB="0"/>
                </a:tc>
                <a:tc>
                  <a:txBody>
                    <a:bodyPr/>
                    <a:lstStyle/>
                    <a:p>
                      <a:pPr marL="228600" indent="-228600" algn="just">
                        <a:lnSpc>
                          <a:spcPct val="110000"/>
                        </a:lnSpc>
                        <a:spcBef>
                          <a:spcPts val="400"/>
                        </a:spcBef>
                        <a:spcAft>
                          <a:spcPts val="0"/>
                        </a:spcAft>
                      </a:pPr>
                      <a:r>
                        <a:rPr lang="vi-VN" sz="2000" dirty="0">
                          <a:effectLst/>
                          <a:latin typeface="+mj-lt"/>
                        </a:rPr>
                        <a:t>1. Có khả năng tỗ chức, quàn lí và phân công công việc phù hợp.</a:t>
                      </a:r>
                      <a:endParaRPr lang="en-US" sz="2000" dirty="0">
                        <a:solidFill>
                          <a:srgbClr val="231F20"/>
                        </a:solidFill>
                        <a:effectLst/>
                        <a:latin typeface="+mj-lt"/>
                        <a:ea typeface="Arial"/>
                      </a:endParaRPr>
                    </a:p>
                  </a:txBody>
                  <a:tcPr marL="6350" marR="6350" marT="0" marB="0">
                    <a:solidFill>
                      <a:schemeClr val="accent2">
                        <a:lumMod val="20000"/>
                        <a:lumOff val="80000"/>
                      </a:schemeClr>
                    </a:solidFill>
                  </a:tcPr>
                </a:tc>
                <a:extLst>
                  <a:ext uri="{0D108BD9-81ED-4DB2-BD59-A6C34878D82A}">
                    <a16:rowId xmlns:a16="http://schemas.microsoft.com/office/drawing/2014/main" val="10001"/>
                  </a:ext>
                </a:extLst>
              </a:tr>
              <a:tr h="917645">
                <a:tc>
                  <a:txBody>
                    <a:bodyPr/>
                    <a:lstStyle/>
                    <a:p>
                      <a:pPr marL="241300" indent="-241300">
                        <a:lnSpc>
                          <a:spcPct val="105000"/>
                        </a:lnSpc>
                        <a:spcAft>
                          <a:spcPts val="0"/>
                        </a:spcAft>
                      </a:pPr>
                      <a:r>
                        <a:rPr lang="vi-VN" sz="2000" dirty="0">
                          <a:effectLst/>
                          <a:latin typeface="+mj-lt"/>
                        </a:rPr>
                        <a:t>B. Kĩ năng cập nhật kiến thức chuyên</a:t>
                      </a:r>
                      <a:r>
                        <a:rPr lang="en-US" sz="2000" baseline="0" dirty="0">
                          <a:effectLst/>
                          <a:latin typeface="+mj-lt"/>
                        </a:rPr>
                        <a:t> </a:t>
                      </a:r>
                      <a:r>
                        <a:rPr lang="en-US" sz="2000" baseline="0" dirty="0" err="1">
                          <a:effectLst/>
                          <a:latin typeface="+mj-lt"/>
                        </a:rPr>
                        <a:t>môn</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Bef>
                          <a:spcPts val="400"/>
                        </a:spcBef>
                        <a:spcAft>
                          <a:spcPts val="0"/>
                        </a:spcAft>
                      </a:pPr>
                      <a:r>
                        <a:rPr lang="vi-VN" sz="2000" dirty="0">
                          <a:effectLst/>
                          <a:latin typeface="+mj-lt"/>
                        </a:rPr>
                        <a:t>2. Có khả năng linh hoạt, nhạy bén phát hiện và chủ động xử lí, giải quyết vấn đề liên quan đến hệ thống điện, các thiết bị điện.</a:t>
                      </a:r>
                      <a:endParaRPr lang="en-US" sz="2000" dirty="0">
                        <a:solidFill>
                          <a:srgbClr val="231F20"/>
                        </a:solidFill>
                        <a:effectLst/>
                        <a:latin typeface="+mj-lt"/>
                        <a:ea typeface="Arial"/>
                      </a:endParaRPr>
                    </a:p>
                  </a:txBody>
                  <a:tcPr marL="6350" marR="6350" marT="0" marB="0">
                    <a:solidFill>
                      <a:srgbClr val="FFFF00"/>
                    </a:solidFill>
                  </a:tcPr>
                </a:tc>
                <a:extLst>
                  <a:ext uri="{0D108BD9-81ED-4DB2-BD59-A6C34878D82A}">
                    <a16:rowId xmlns:a16="http://schemas.microsoft.com/office/drawing/2014/main" val="10002"/>
                  </a:ext>
                </a:extLst>
              </a:tr>
              <a:tr h="917645">
                <a:tc>
                  <a:txBody>
                    <a:bodyPr/>
                    <a:lstStyle/>
                    <a:p>
                      <a:pPr marL="241300" indent="-241300">
                        <a:lnSpc>
                          <a:spcPct val="110000"/>
                        </a:lnSpc>
                        <a:spcAft>
                          <a:spcPts val="0"/>
                        </a:spcAft>
                      </a:pPr>
                      <a:r>
                        <a:rPr lang="vi-VN" sz="2000" dirty="0">
                          <a:effectLst/>
                          <a:latin typeface="+mj-lt"/>
                        </a:rPr>
                        <a:t>c. Kĩ năng phân tích, tổng hợp số liệu</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3. Có thể đưa ra một số giải pháp, đề xuất phương án, sáng tạo đổi mới, nhằm cài thiện hệ thống, quy trình sử dụng điện và cácthiết bị điện.</a:t>
                      </a:r>
                      <a:endParaRPr lang="en-US" sz="2000" dirty="0">
                        <a:solidFill>
                          <a:srgbClr val="231F20"/>
                        </a:solidFill>
                        <a:effectLst/>
                        <a:latin typeface="+mj-lt"/>
                        <a:ea typeface="Arial"/>
                      </a:endParaRPr>
                    </a:p>
                  </a:txBody>
                  <a:tcPr marL="6350" marR="6350" marT="0" marB="0">
                    <a:solidFill>
                      <a:schemeClr val="accent6">
                        <a:lumMod val="60000"/>
                        <a:lumOff val="40000"/>
                      </a:schemeClr>
                    </a:solidFill>
                  </a:tcPr>
                </a:tc>
                <a:extLst>
                  <a:ext uri="{0D108BD9-81ED-4DB2-BD59-A6C34878D82A}">
                    <a16:rowId xmlns:a16="http://schemas.microsoft.com/office/drawing/2014/main" val="10003"/>
                  </a:ext>
                </a:extLst>
              </a:tr>
              <a:tr h="606059">
                <a:tc>
                  <a:txBody>
                    <a:bodyPr/>
                    <a:lstStyle/>
                    <a:p>
                      <a:pPr>
                        <a:lnSpc>
                          <a:spcPct val="119000"/>
                        </a:lnSpc>
                        <a:spcBef>
                          <a:spcPts val="400"/>
                        </a:spcBef>
                        <a:spcAft>
                          <a:spcPts val="0"/>
                        </a:spcAft>
                      </a:pPr>
                      <a:r>
                        <a:rPr lang="vi-VN" sz="2000" dirty="0">
                          <a:effectLst/>
                          <a:latin typeface="+mj-lt"/>
                        </a:rPr>
                        <a:t>D. Kĩ năng tư duy sáng tạo</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4. Có thể tiếp thu, cập nhật những kiến thức chuyên môn liên quan để đáp ứng yêu cầu công việc.</a:t>
                      </a:r>
                      <a:endParaRPr lang="en-US" sz="2000" dirty="0">
                        <a:solidFill>
                          <a:srgbClr val="231F20"/>
                        </a:solidFill>
                        <a:effectLst/>
                        <a:latin typeface="+mj-lt"/>
                        <a:ea typeface="Arial"/>
                      </a:endParaRPr>
                    </a:p>
                  </a:txBody>
                  <a:tcPr marL="6350" marR="6350" marT="0" marB="0">
                    <a:solidFill>
                      <a:srgbClr val="00B050"/>
                    </a:solidFill>
                  </a:tcPr>
                </a:tc>
                <a:extLst>
                  <a:ext uri="{0D108BD9-81ED-4DB2-BD59-A6C34878D82A}">
                    <a16:rowId xmlns:a16="http://schemas.microsoft.com/office/drawing/2014/main" val="10004"/>
                  </a:ext>
                </a:extLst>
              </a:tr>
              <a:tr h="917645">
                <a:tc>
                  <a:txBody>
                    <a:bodyPr/>
                    <a:lstStyle/>
                    <a:p>
                      <a:pPr>
                        <a:lnSpc>
                          <a:spcPct val="119000"/>
                        </a:lnSpc>
                        <a:spcAft>
                          <a:spcPts val="0"/>
                        </a:spcAft>
                      </a:pPr>
                      <a:r>
                        <a:rPr lang="vi-VN" sz="2000">
                          <a:effectLst/>
                          <a:latin typeface="+mj-lt"/>
                        </a:rPr>
                        <a:t>E. Kĩ năng giải quyết vấn đề</a:t>
                      </a:r>
                      <a:endParaRPr lang="en-US" sz="200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5. Có thể thiết lập, xây dựng, dự trù kế hoạch cài thiện, đổi mới hệ thống điện, thiết bị điện dựa trên việc phân tích và tổng hợp các số liệu liên quan.</a:t>
                      </a:r>
                      <a:endParaRPr lang="en-US" sz="2000" dirty="0">
                        <a:solidFill>
                          <a:srgbClr val="231F20"/>
                        </a:solidFill>
                        <a:effectLst/>
                        <a:latin typeface="+mj-lt"/>
                        <a:ea typeface="Arial"/>
                      </a:endParaRPr>
                    </a:p>
                  </a:txBody>
                  <a:tcPr marL="6350" marR="6350" marT="0" marB="0">
                    <a:solidFill>
                      <a:schemeClr val="bg2">
                        <a:lumMod val="90000"/>
                      </a:schemeClr>
                    </a:solidFill>
                  </a:tcPr>
                </a:tc>
                <a:extLst>
                  <a:ext uri="{0D108BD9-81ED-4DB2-BD59-A6C34878D82A}">
                    <a16:rowId xmlns:a16="http://schemas.microsoft.com/office/drawing/2014/main" val="10005"/>
                  </a:ext>
                </a:extLst>
              </a:tr>
              <a:tr h="608792">
                <a:tc>
                  <a:txBody>
                    <a:bodyPr/>
                    <a:lstStyle/>
                    <a:p>
                      <a:pPr marL="241300" indent="-241300">
                        <a:lnSpc>
                          <a:spcPct val="110000"/>
                        </a:lnSpc>
                        <a:spcAft>
                          <a:spcPts val="0"/>
                        </a:spcAft>
                      </a:pPr>
                      <a:r>
                        <a:rPr lang="vi-VN" sz="2000" dirty="0">
                          <a:effectLst/>
                          <a:latin typeface="+mj-lt"/>
                        </a:rPr>
                        <a:t>G. Kĩ năng tổ chức quàn lí công việc</a:t>
                      </a:r>
                      <a:endParaRPr lang="en-US" sz="2000" dirty="0">
                        <a:solidFill>
                          <a:srgbClr val="231F20"/>
                        </a:solidFill>
                        <a:effectLst/>
                        <a:latin typeface="+mj-lt"/>
                        <a:ea typeface="Arial"/>
                      </a:endParaRPr>
                    </a:p>
                  </a:txBody>
                  <a:tcPr marL="6350" marR="6350" marT="0" marB="0"/>
                </a:tc>
                <a:tc>
                  <a:txBody>
                    <a:bodyPr/>
                    <a:lstStyle/>
                    <a:p>
                      <a:pPr marL="228600" indent="-228600">
                        <a:lnSpc>
                          <a:spcPct val="110000"/>
                        </a:lnSpc>
                        <a:spcAft>
                          <a:spcPts val="0"/>
                        </a:spcAft>
                      </a:pPr>
                      <a:r>
                        <a:rPr lang="vi-VN" sz="2000" dirty="0">
                          <a:effectLst/>
                          <a:latin typeface="+mj-lt"/>
                        </a:rPr>
                        <a:t>6. Có kiến thức chuyên môn liên quan đến kĩ thuật điện, điện tử.</a:t>
                      </a:r>
                      <a:endParaRPr lang="en-US" sz="2000" dirty="0">
                        <a:solidFill>
                          <a:srgbClr val="231F20"/>
                        </a:solidFill>
                        <a:effectLst/>
                        <a:latin typeface="+mj-lt"/>
                        <a:ea typeface="Arial"/>
                      </a:endParaRPr>
                    </a:p>
                  </a:txBody>
                  <a:tcPr marL="6350" marR="6350" marT="0" marB="0">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0" y="235803"/>
            <a:ext cx="8966579" cy="830997"/>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hãy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bảng</a:t>
            </a:r>
            <a:r>
              <a:rPr lang="en-US" sz="2400" dirty="0">
                <a:solidFill>
                  <a:srgbClr val="FF0000"/>
                </a:solidFill>
                <a:latin typeface="Times New Roman" pitchFamily="18" charset="0"/>
                <a:cs typeface="Times New Roman" pitchFamily="18" charset="0"/>
              </a:rPr>
              <a:t> 17.3 </a:t>
            </a:r>
            <a:r>
              <a:rPr lang="en-US" sz="2400" dirty="0" err="1">
                <a:solidFill>
                  <a:srgbClr val="FF0000"/>
                </a:solidFill>
                <a:latin typeface="Times New Roman" pitchFamily="18" charset="0"/>
                <a:cs typeface="Times New Roman" pitchFamily="18" charset="0"/>
              </a:rPr>
              <a:t>sau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mô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cầu</a:t>
            </a:r>
            <a:r>
              <a:rPr lang="en-US" sz="2400" dirty="0">
                <a:solidFill>
                  <a:srgbClr val="FF0000"/>
                </a:solidFill>
                <a:latin typeface="Times New Roman" pitchFamily="18" charset="0"/>
                <a:cs typeface="Times New Roman" pitchFamily="18" charset="0"/>
              </a:rPr>
              <a:t>?</a:t>
            </a:r>
          </a:p>
        </p:txBody>
      </p:sp>
      <p:cxnSp>
        <p:nvCxnSpPr>
          <p:cNvPr id="10" name="Straight Arrow Connector 9"/>
          <p:cNvCxnSpPr/>
          <p:nvPr/>
        </p:nvCxnSpPr>
        <p:spPr>
          <a:xfrm>
            <a:off x="2819400" y="1676400"/>
            <a:ext cx="1295400" cy="449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a:off x="2133600" y="2438400"/>
            <a:ext cx="2057400" cy="1828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a:off x="2133600" y="3505200"/>
            <a:ext cx="1333500" cy="1600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V="1">
            <a:off x="2209800" y="3352800"/>
            <a:ext cx="1447800" cy="9525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V="1">
            <a:off x="1219200" y="2667000"/>
            <a:ext cx="2438400" cy="2286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flipV="1">
            <a:off x="304800" y="1600200"/>
            <a:ext cx="3657600" cy="426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4273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152400"/>
            <a:ext cx="8610600" cy="2123658"/>
          </a:xfrm>
          <a:prstGeom prst="rect">
            <a:avLst/>
          </a:prstGeom>
          <a:noFill/>
        </p:spPr>
        <p:txBody>
          <a:bodyPr wrap="square" rtlCol="0">
            <a:spAutoFit/>
          </a:bodyPr>
          <a:lstStyle/>
          <a:p>
            <a:r>
              <a:rPr lang="en-US" sz="3200" b="1" i="1" dirty="0">
                <a:solidFill>
                  <a:srgbClr val="F7941D"/>
                </a:solidFill>
                <a:latin typeface="Times New Roman" pitchFamily="18" charset="0"/>
                <a:ea typeface="Arial" pitchFamily="34" charset="0"/>
                <a:cs typeface="Times New Roman" pitchFamily="18" charset="0"/>
              </a:rPr>
              <a:t>  </a:t>
            </a:r>
            <a:r>
              <a:rPr lang="en-US" sz="3200" b="1" i="1" dirty="0" err="1">
                <a:solidFill>
                  <a:srgbClr val="F7941D"/>
                </a:solidFill>
                <a:latin typeface="Times New Roman" pitchFamily="18" charset="0"/>
                <a:ea typeface="Arial" pitchFamily="34" charset="0"/>
                <a:cs typeface="Times New Roman" pitchFamily="18" charset="0"/>
              </a:rPr>
              <a:t>Khởi</a:t>
            </a:r>
            <a:r>
              <a:rPr lang="en-US" sz="3200" b="1" i="1" dirty="0">
                <a:solidFill>
                  <a:srgbClr val="F7941D"/>
                </a:solidFill>
                <a:latin typeface="Times New Roman" pitchFamily="18" charset="0"/>
                <a:ea typeface="Arial" pitchFamily="34" charset="0"/>
                <a:cs typeface="Times New Roman" pitchFamily="18" charset="0"/>
              </a:rPr>
              <a:t> </a:t>
            </a:r>
            <a:r>
              <a:rPr lang="en-US" sz="3200" b="1" i="1" dirty="0" err="1">
                <a:solidFill>
                  <a:srgbClr val="F7941D"/>
                </a:solidFill>
                <a:latin typeface="Times New Roman" pitchFamily="18" charset="0"/>
                <a:ea typeface="Arial" pitchFamily="34" charset="0"/>
                <a:cs typeface="Times New Roman" pitchFamily="18" charset="0"/>
              </a:rPr>
              <a:t>động</a:t>
            </a:r>
            <a:endParaRPr lang="en-US" sz="3200" b="1" i="1" dirty="0">
              <a:solidFill>
                <a:srgbClr val="F7941D"/>
              </a:solidFill>
              <a:latin typeface="Times New Roman" pitchFamily="18" charset="0"/>
              <a:ea typeface="Arial" pitchFamily="34" charset="0"/>
              <a:cs typeface="Times New Roman" pitchFamily="18" charset="0"/>
            </a:endParaRP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vòng</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phút</a:t>
            </a:r>
            <a:endParaRPr lang="en-US" sz="2000" dirty="0">
              <a:solidFill>
                <a:srgbClr val="FF0000"/>
              </a:solidFill>
              <a:latin typeface="Times New Roman" pitchFamily="18" charset="0"/>
              <a:cs typeface="Times New Roman" pitchFamily="18" charset="0"/>
            </a:endParaRPr>
          </a:p>
        </p:txBody>
      </p:sp>
      <p:pic>
        <p:nvPicPr>
          <p:cNvPr id="5" name="Shape 921"/>
          <p:cNvPicPr/>
          <p:nvPr/>
        </p:nvPicPr>
        <p:blipFill>
          <a:blip r:embed="rId2"/>
          <a:stretch/>
        </p:blipFill>
        <p:spPr>
          <a:xfrm>
            <a:off x="182663" y="152400"/>
            <a:ext cx="328930" cy="612787"/>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21" y="2276058"/>
            <a:ext cx="8074679" cy="450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42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circle(in)">
                                      <p:cBhvr>
                                        <p:cTn id="15"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8077200" cy="3416320"/>
          </a:xfrm>
          <a:prstGeom prst="rect">
            <a:avLst/>
          </a:prstGeom>
          <a:noFill/>
        </p:spPr>
        <p:txBody>
          <a:bodyPr wrap="square" rtlCol="0">
            <a:spAutoFit/>
          </a:bodyPr>
          <a:lstStyle/>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a:t>
            </a:r>
          </a:p>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2</a:t>
            </a:r>
          </a:p>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3</a:t>
            </a:r>
          </a:p>
          <a:p>
            <a:endParaRPr lang="en-US" sz="2400" dirty="0">
              <a:latin typeface="Times New Roman" pitchFamily="18" charset="0"/>
              <a:cs typeface="Times New Roman" pitchFamily="18" charset="0"/>
            </a:endParaRPr>
          </a:p>
          <a:p>
            <a:pPr marL="342900" indent="-342900">
              <a:buFontTx/>
              <a:buChar char="-"/>
            </a:pP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p>
          <a:p>
            <a:pPr marL="342900" indent="-342900">
              <a:buFontTx/>
              <a:buChar char="-"/>
            </a:pP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68109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6234339"/>
              </p:ext>
            </p:extLst>
          </p:nvPr>
        </p:nvGraphicFramePr>
        <p:xfrm>
          <a:off x="152400" y="34119"/>
          <a:ext cx="8991600" cy="6940164"/>
        </p:xfrm>
        <a:graphic>
          <a:graphicData uri="http://schemas.openxmlformats.org/drawingml/2006/table">
            <a:tbl>
              <a:tblPr>
                <a:tableStyleId>{5C22544A-7EE6-4342-B048-85BDC9FD1C3A}</a:tableStyleId>
              </a:tblPr>
              <a:tblGrid>
                <a:gridCol w="401410">
                  <a:extLst>
                    <a:ext uri="{9D8B030D-6E8A-4147-A177-3AD203B41FA5}">
                      <a16:colId xmlns:a16="http://schemas.microsoft.com/office/drawing/2014/main" val="20000"/>
                    </a:ext>
                  </a:extLst>
                </a:gridCol>
                <a:gridCol w="802822">
                  <a:extLst>
                    <a:ext uri="{9D8B030D-6E8A-4147-A177-3AD203B41FA5}">
                      <a16:colId xmlns:a16="http://schemas.microsoft.com/office/drawing/2014/main" val="20001"/>
                    </a:ext>
                  </a:extLst>
                </a:gridCol>
                <a:gridCol w="3708252">
                  <a:extLst>
                    <a:ext uri="{9D8B030D-6E8A-4147-A177-3AD203B41FA5}">
                      <a16:colId xmlns:a16="http://schemas.microsoft.com/office/drawing/2014/main" val="20002"/>
                    </a:ext>
                  </a:extLst>
                </a:gridCol>
                <a:gridCol w="4079116">
                  <a:extLst>
                    <a:ext uri="{9D8B030D-6E8A-4147-A177-3AD203B41FA5}">
                      <a16:colId xmlns:a16="http://schemas.microsoft.com/office/drawing/2014/main" val="20003"/>
                    </a:ext>
                  </a:extLst>
                </a:gridCol>
              </a:tblGrid>
              <a:tr h="831972">
                <a:tc>
                  <a:txBody>
                    <a:bodyPr/>
                    <a:lstStyle/>
                    <a:p>
                      <a:pPr>
                        <a:lnSpc>
                          <a:spcPct val="119000"/>
                        </a:lnSpc>
                        <a:spcAft>
                          <a:spcPts val="0"/>
                        </a:spcAft>
                      </a:pPr>
                      <a:r>
                        <a:rPr lang="vi-VN" sz="1800" dirty="0">
                          <a:solidFill>
                            <a:srgbClr val="FF0000"/>
                          </a:solidFill>
                          <a:effectLst/>
                          <a:latin typeface="+mj-lt"/>
                        </a:rPr>
                        <a:t>STT</a:t>
                      </a:r>
                      <a:endParaRPr lang="en-US" sz="1800" dirty="0">
                        <a:solidFill>
                          <a:srgbClr val="FF000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9000"/>
                        </a:lnSpc>
                        <a:spcAft>
                          <a:spcPts val="0"/>
                        </a:spcAft>
                      </a:pPr>
                      <a:r>
                        <a:rPr lang="vi-VN" sz="1800">
                          <a:solidFill>
                            <a:srgbClr val="FF0000"/>
                          </a:solidFill>
                          <a:effectLst/>
                          <a:latin typeface="+mj-lt"/>
                        </a:rPr>
                        <a:t>Ngành nghề</a:t>
                      </a:r>
                      <a:endParaRPr lang="en-US" sz="1800">
                        <a:solidFill>
                          <a:srgbClr val="FF000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9000"/>
                        </a:lnSpc>
                        <a:spcAft>
                          <a:spcPts val="0"/>
                        </a:spcAft>
                      </a:pPr>
                      <a:r>
                        <a:rPr lang="vi-VN" sz="1800" dirty="0">
                          <a:solidFill>
                            <a:srgbClr val="FF0000"/>
                          </a:solidFill>
                          <a:effectLst/>
                          <a:latin typeface="+mj-lt"/>
                        </a:rPr>
                        <a:t>Đặc điểm ngành nghề</a:t>
                      </a:r>
                      <a:endParaRPr lang="en-US" sz="1800" dirty="0">
                        <a:solidFill>
                          <a:srgbClr val="FF000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9000"/>
                        </a:lnSpc>
                        <a:spcAft>
                          <a:spcPts val="0"/>
                        </a:spcAft>
                      </a:pPr>
                      <a:r>
                        <a:rPr lang="vi-VN" sz="1800" b="1" dirty="0">
                          <a:solidFill>
                            <a:srgbClr val="FF0000"/>
                          </a:solidFill>
                          <a:effectLst/>
                          <a:latin typeface="+mj-lt"/>
                          <a:ea typeface="Arial"/>
                        </a:rPr>
                        <a:t>Yêu cầu về năng lực</a:t>
                      </a:r>
                      <a:endParaRPr lang="en-US" sz="1800" dirty="0">
                        <a:solidFill>
                          <a:srgbClr val="FF000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72309">
                <a:tc>
                  <a:txBody>
                    <a:bodyPr/>
                    <a:lstStyle/>
                    <a:p>
                      <a:pPr>
                        <a:lnSpc>
                          <a:spcPct val="119000"/>
                        </a:lnSpc>
                        <a:spcAft>
                          <a:spcPts val="0"/>
                        </a:spcAft>
                      </a:pPr>
                      <a:r>
                        <a:rPr lang="vi-VN" sz="1800" dirty="0">
                          <a:effectLst/>
                          <a:latin typeface="+mj-lt"/>
                        </a:rPr>
                        <a:t>1</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9000"/>
                        </a:lnSpc>
                        <a:spcAft>
                          <a:spcPts val="0"/>
                        </a:spcAft>
                      </a:pPr>
                      <a:r>
                        <a:rPr lang="vi-VN" sz="1800" dirty="0">
                          <a:effectLst/>
                          <a:latin typeface="+mj-lt"/>
                        </a:rPr>
                        <a:t>Kĩ sư điện</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spcBef>
                          <a:spcPts val="500"/>
                        </a:spcBef>
                        <a:spcAft>
                          <a:spcPts val="200"/>
                        </a:spcAft>
                      </a:pPr>
                      <a:r>
                        <a:rPr lang="en-US" sz="1800" dirty="0">
                          <a:effectLst/>
                          <a:latin typeface="+mj-lt"/>
                        </a:rPr>
                        <a:t>         </a:t>
                      </a:r>
                      <a:r>
                        <a:rPr lang="vi-VN" sz="1800" dirty="0">
                          <a:effectLst/>
                          <a:latin typeface="+mj-lt"/>
                        </a:rPr>
                        <a:t>Tiến hành nghiên cứu, tư vấn, thiết kế, chỉ đạo xây dựng và vận hành…</a:t>
                      </a:r>
                      <a:endParaRPr lang="en-US" sz="1800" dirty="0">
                        <a:effectLst/>
                        <a:latin typeface="+mj-lt"/>
                      </a:endParaRPr>
                    </a:p>
                    <a:p>
                      <a:pPr algn="just">
                        <a:lnSpc>
                          <a:spcPct val="107000"/>
                        </a:lnSpc>
                        <a:spcAft>
                          <a:spcPts val="0"/>
                        </a:spcAft>
                      </a:pPr>
                      <a:r>
                        <a:rPr lang="vi-VN" sz="1800" dirty="0">
                          <a:effectLst/>
                          <a:latin typeface="+mj-lt"/>
                        </a:rPr>
                        <a:t>Ví dụ về các nghề cụ thể: kĩ sư điện; kĩ sư sàn xuất điện; kĩ sư cơ điện.</a:t>
                      </a:r>
                      <a:endParaRPr lang="en-US" sz="1800" dirty="0">
                        <a:solidFill>
                          <a:srgbClr val="231F20"/>
                        </a:solidFill>
                        <a:effectLst/>
                        <a:latin typeface="+mj-lt"/>
                        <a:ea typeface="Arial"/>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9000"/>
                        </a:lnSpc>
                        <a:spcAft>
                          <a:spcPts val="0"/>
                        </a:spcAft>
                      </a:pPr>
                      <a:r>
                        <a:rPr lang="vi-VN" sz="1800" dirty="0">
                          <a:solidFill>
                            <a:srgbClr val="231F20"/>
                          </a:solidFill>
                          <a:effectLst/>
                          <a:latin typeface="+mj-lt"/>
                          <a:ea typeface="Arial"/>
                        </a:rPr>
                        <a:t>Có trình độ chuyên môn sâu tương ứng với trình độ đại học; có sức khoẻ, tác phong nhanh nhẹn, hoạt bát, chịu được áp lực</a:t>
                      </a:r>
                      <a:r>
                        <a:rPr lang="en-US" sz="1800" dirty="0">
                          <a:solidFill>
                            <a:srgbClr val="231F20"/>
                          </a:solidFill>
                          <a:effectLst/>
                          <a:latin typeface="+mj-lt"/>
                          <a:ea typeface="Arial"/>
                        </a:rPr>
                        <a:t>;</a:t>
                      </a:r>
                      <a:r>
                        <a:rPr lang="en-US" sz="1800" baseline="0" dirty="0">
                          <a:solidFill>
                            <a:srgbClr val="231F20"/>
                          </a:solidFill>
                          <a:effectLst/>
                          <a:latin typeface="+mj-lt"/>
                          <a:ea typeface="Arial"/>
                        </a:rPr>
                        <a:t> </a:t>
                      </a:r>
                      <a:r>
                        <a:rPr lang="vi-VN" sz="1800" dirty="0">
                          <a:solidFill>
                            <a:srgbClr val="231F20"/>
                          </a:solidFill>
                          <a:effectLst/>
                          <a:latin typeface="+mj-lt"/>
                          <a:ea typeface="Arial"/>
                        </a:rPr>
                        <a:t>có các kĩ năng như: phân tích, tổng hợp, tư duy sáng tạo, giải quyết vấn đề, tổ chứcquàn lí công viêc:...</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822798">
                <a:tc>
                  <a:txBody>
                    <a:bodyPr/>
                    <a:lstStyle/>
                    <a:p>
                      <a:pPr>
                        <a:lnSpc>
                          <a:spcPct val="119000"/>
                        </a:lnSpc>
                        <a:spcAft>
                          <a:spcPts val="0"/>
                        </a:spcAft>
                      </a:pPr>
                      <a:r>
                        <a:rPr lang="vi-VN" sz="1800">
                          <a:effectLst/>
                          <a:latin typeface="+mj-lt"/>
                        </a:rPr>
                        <a:t>2</a:t>
                      </a:r>
                      <a:endParaRPr lang="en-US" sz="180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vi-VN" sz="1800" dirty="0">
                          <a:effectLst/>
                          <a:latin typeface="+mj-lt"/>
                        </a:rPr>
                        <a:t>Kĩ thuật viên kĩ thuật điện</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0000"/>
                        </a:lnSpc>
                        <a:spcBef>
                          <a:spcPts val="500"/>
                        </a:spcBef>
                        <a:spcAft>
                          <a:spcPts val="200"/>
                        </a:spcAft>
                      </a:pPr>
                      <a:r>
                        <a:rPr lang="en-US" sz="1800" dirty="0">
                          <a:effectLst/>
                          <a:latin typeface="+mj-lt"/>
                        </a:rPr>
                        <a:t>         </a:t>
                      </a:r>
                      <a:r>
                        <a:rPr lang="vi-VN" sz="1800" dirty="0">
                          <a:effectLst/>
                          <a:latin typeface="+mj-lt"/>
                        </a:rPr>
                        <a:t>Thực hiện các nhiệm vụ kĩ thuật để hỗ trợ nghiên cứu kĩ thuật điện và thiết kế, sàn xuất, lắp ráp, xây dựng, vận hành</a:t>
                      </a:r>
                      <a:r>
                        <a:rPr lang="en-US" sz="1800" dirty="0">
                          <a:effectLst/>
                          <a:latin typeface="+mj-lt"/>
                        </a:rPr>
                        <a:t>…</a:t>
                      </a:r>
                    </a:p>
                    <a:p>
                      <a:pPr algn="just">
                        <a:lnSpc>
                          <a:spcPct val="110000"/>
                        </a:lnSpc>
                        <a:spcBef>
                          <a:spcPts val="500"/>
                        </a:spcBef>
                        <a:spcAft>
                          <a:spcPts val="200"/>
                        </a:spcAft>
                      </a:pPr>
                      <a:r>
                        <a:rPr lang="vi-VN" sz="1800" dirty="0">
                          <a:effectLst/>
                          <a:latin typeface="+mj-lt"/>
                        </a:rPr>
                        <a:t>Ví dụ về các nghề cụ thể: kĩ thuật viên kĩ thuật điện; kĩ thuật viên kĩ thuật truyền tài điện.</a:t>
                      </a:r>
                      <a:endParaRPr lang="en-US" sz="1800" dirty="0">
                        <a:solidFill>
                          <a:srgbClr val="231F20"/>
                        </a:solidFill>
                        <a:effectLst/>
                        <a:latin typeface="+mj-lt"/>
                        <a:ea typeface="Arial"/>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0000"/>
                        </a:lnSpc>
                        <a:spcAft>
                          <a:spcPts val="0"/>
                        </a:spcAft>
                      </a:pPr>
                      <a:r>
                        <a:rPr lang="vi-VN" sz="1800" dirty="0">
                          <a:solidFill>
                            <a:srgbClr val="231F20"/>
                          </a:solidFill>
                          <a:effectLst/>
                          <a:latin typeface="+mj-lt"/>
                          <a:ea typeface="Arial"/>
                        </a:rPr>
                        <a:t>Có trình độ chuyên môn bậc trung tương ứng với trình độ trung cấp hoặc cao đẳng; có sức khoẻ, tác phong nhanh nhẹn, hoạt bát, chịu được áp lực và cường độ làm việc cao; có khả năng làm việc độc lập và làm việc nhóm</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60339">
                <a:tc>
                  <a:txBody>
                    <a:bodyPr/>
                    <a:lstStyle/>
                    <a:p>
                      <a:pPr>
                        <a:lnSpc>
                          <a:spcPct val="119000"/>
                        </a:lnSpc>
                        <a:spcAft>
                          <a:spcPts val="0"/>
                        </a:spcAft>
                      </a:pPr>
                      <a:r>
                        <a:rPr lang="vi-VN" sz="1800">
                          <a:effectLst/>
                          <a:latin typeface="+mj-lt"/>
                        </a:rPr>
                        <a:t>3</a:t>
                      </a:r>
                      <a:endParaRPr lang="en-US" sz="180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0000"/>
                        </a:lnSpc>
                        <a:spcAft>
                          <a:spcPts val="0"/>
                        </a:spcAft>
                      </a:pPr>
                      <a:r>
                        <a:rPr lang="vi-VN" sz="1800" dirty="0">
                          <a:effectLst/>
                          <a:latin typeface="+mj-lt"/>
                        </a:rPr>
                        <a:t>Thợ lắp đặt và sửa chữa thiết bị điện</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10000"/>
                        </a:lnSpc>
                        <a:spcBef>
                          <a:spcPts val="500"/>
                        </a:spcBef>
                        <a:spcAft>
                          <a:spcPts val="200"/>
                        </a:spcAft>
                      </a:pPr>
                      <a:r>
                        <a:rPr lang="en-US" sz="1800" dirty="0">
                          <a:effectLst/>
                          <a:latin typeface="+mj-lt"/>
                        </a:rPr>
                        <a:t>         </a:t>
                      </a:r>
                      <a:r>
                        <a:rPr lang="en-US" sz="1800" dirty="0" err="1">
                          <a:effectLst/>
                          <a:latin typeface="+mj-lt"/>
                        </a:rPr>
                        <a:t>Trực</a:t>
                      </a:r>
                      <a:r>
                        <a:rPr lang="en-US" sz="1800" dirty="0">
                          <a:effectLst/>
                          <a:latin typeface="+mj-lt"/>
                        </a:rPr>
                        <a:t> </a:t>
                      </a:r>
                      <a:r>
                        <a:rPr lang="en-US" sz="1800" dirty="0" err="1">
                          <a:effectLst/>
                          <a:latin typeface="+mj-lt"/>
                        </a:rPr>
                        <a:t>tiếp</a:t>
                      </a:r>
                      <a:r>
                        <a:rPr lang="en-US" sz="1800" baseline="0" dirty="0">
                          <a:effectLst/>
                          <a:latin typeface="+mj-lt"/>
                        </a:rPr>
                        <a:t> l</a:t>
                      </a:r>
                      <a:r>
                        <a:rPr lang="vi-VN" sz="1800" dirty="0">
                          <a:effectLst/>
                          <a:latin typeface="+mj-lt"/>
                        </a:rPr>
                        <a:t>ắp đặt, bào trì hệ thống dây điện, máy móc điện, các thiết bị điện, đường dây và dây cáp cung cấp và truyền tài điện.</a:t>
                      </a:r>
                      <a:endParaRPr lang="en-US" sz="1800" dirty="0">
                        <a:effectLst/>
                        <a:latin typeface="+mj-lt"/>
                      </a:endParaRPr>
                    </a:p>
                    <a:p>
                      <a:pPr algn="just">
                        <a:lnSpc>
                          <a:spcPct val="107000"/>
                        </a:lnSpc>
                        <a:spcAft>
                          <a:spcPts val="0"/>
                        </a:spcAft>
                      </a:pPr>
                      <a:r>
                        <a:rPr lang="vi-VN" sz="1800" dirty="0">
                          <a:effectLst/>
                          <a:latin typeface="+mj-lt"/>
                        </a:rPr>
                        <a:t>Ví dụ về các nghề cụ thể: thợ lắp ráp điện, thợ sửa chữa điện gia dụng, thợ lắp đặt đường dây điện,...</a:t>
                      </a:r>
                      <a:endParaRPr lang="en-US" sz="1800" dirty="0">
                        <a:solidFill>
                          <a:srgbClr val="231F20"/>
                        </a:solidFill>
                        <a:effectLst/>
                        <a:latin typeface="+mj-lt"/>
                        <a:ea typeface="Arial"/>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9000"/>
                        </a:lnSpc>
                        <a:spcAft>
                          <a:spcPts val="0"/>
                        </a:spcAft>
                      </a:pPr>
                      <a:r>
                        <a:rPr lang="vi-VN" sz="1800" dirty="0">
                          <a:solidFill>
                            <a:srgbClr val="231F20"/>
                          </a:solidFill>
                          <a:effectLst/>
                          <a:latin typeface="+mj-lt"/>
                          <a:ea typeface="Arial"/>
                        </a:rPr>
                        <a:t>Có trình độ chuyên môn nhất định tương đương sơ cấp; có sức khoẻ, tác phong nhanh nhẹn, hoạt bát; có khả năng làm việc độc lập và làm </a:t>
                      </a:r>
                      <a:r>
                        <a:rPr lang="vi-VN" sz="1800" dirty="0">
                          <a:solidFill>
                            <a:srgbClr val="48484A"/>
                          </a:solidFill>
                          <a:effectLst/>
                          <a:latin typeface="+mj-lt"/>
                          <a:ea typeface="Arial"/>
                        </a:rPr>
                        <a:t>việc nhóm; có kĩ </a:t>
                      </a:r>
                      <a:r>
                        <a:rPr lang="vi-VN" sz="1800" dirty="0">
                          <a:solidFill>
                            <a:srgbClr val="231F20"/>
                          </a:solidFill>
                          <a:effectLst/>
                          <a:latin typeface="+mj-lt"/>
                          <a:ea typeface="Arial"/>
                        </a:rPr>
                        <a:t>năng giải </a:t>
                      </a:r>
                      <a:r>
                        <a:rPr lang="vi-VN" sz="1800" dirty="0">
                          <a:solidFill>
                            <a:srgbClr val="48484A"/>
                          </a:solidFill>
                          <a:effectLst/>
                          <a:latin typeface="+mj-lt"/>
                          <a:ea typeface="Arial"/>
                        </a:rPr>
                        <a:t>quyết vấn đề, tổ chức </a:t>
                      </a:r>
                      <a:r>
                        <a:rPr lang="vi-VN" sz="1800" dirty="0">
                          <a:solidFill>
                            <a:srgbClr val="231F20"/>
                          </a:solidFill>
                          <a:effectLst/>
                          <a:latin typeface="+mj-lt"/>
                          <a:ea typeface="Arial"/>
                        </a:rPr>
                        <a:t>quản lí công việc;...</a:t>
                      </a:r>
                      <a:endParaRPr lang="en-US" sz="1800" dirty="0">
                        <a:solidFill>
                          <a:srgbClr val="231F2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9245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nhé</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57878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b="1" dirty="0" err="1">
                <a:solidFill>
                  <a:srgbClr val="FF0000"/>
                </a:solidFill>
                <a:latin typeface="Times New Roman" pitchFamily="18" charset="0"/>
                <a:cs typeface="Times New Roman" pitchFamily="18" charset="0"/>
              </a:rPr>
              <a:t>Tiết</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42. </a:t>
            </a:r>
            <a:r>
              <a:rPr lang="vi-VN" sz="3200" b="1" dirty="0">
                <a:solidFill>
                  <a:srgbClr val="FF0000"/>
                </a:solidFill>
                <a:latin typeface="Times New Roman" pitchFamily="18" charset="0"/>
                <a:cs typeface="Times New Roman" pitchFamily="18" charset="0"/>
              </a:rPr>
              <a:t>Bài17</a:t>
            </a:r>
            <a:r>
              <a:rPr lang="en-US" sz="3200" dirty="0">
                <a:solidFill>
                  <a:srgbClr val="FF0000"/>
                </a:solidFill>
                <a:latin typeface="Times New Roman" pitchFamily="18" charset="0"/>
                <a:cs typeface="Times New Roman" pitchFamily="18" charset="0"/>
              </a:rPr>
              <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NGÀNH NGHỀ TRONG LĨNH </a:t>
            </a:r>
            <a:r>
              <a:rPr lang="en-US" sz="3200" b="1" dirty="0">
                <a:solidFill>
                  <a:srgbClr val="FF0000"/>
                </a:solidFill>
                <a:latin typeface="Times New Roman" pitchFamily="18" charset="0"/>
                <a:cs typeface="Times New Roman" pitchFamily="18" charset="0"/>
              </a:rPr>
              <a:t>VỰC</a:t>
            </a:r>
            <a:r>
              <a:rPr lang="vi-VN" sz="3200" b="1" dirty="0">
                <a:solidFill>
                  <a:srgbClr val="FF0000"/>
                </a:solidFill>
                <a:latin typeface="Times New Roman" pitchFamily="18" charset="0"/>
                <a:cs typeface="Times New Roman" pitchFamily="18" charset="0"/>
              </a:rPr>
              <a:t> Kĩ THUẬT ĐIÊN</a:t>
            </a:r>
            <a:r>
              <a:rPr lang="en-US" sz="3200" b="1" dirty="0">
                <a:solidFill>
                  <a:srgbClr val="FF0000"/>
                </a:solidFill>
                <a:effectLst/>
                <a:latin typeface="Times New Roman" pitchFamily="18" charset="0"/>
                <a:cs typeface="Times New Roman" pitchFamily="18" charset="0"/>
              </a:rPr>
              <a:t> </a:t>
            </a:r>
            <a:r>
              <a:rPr lang="en-US" sz="3200" b="1" dirty="0" smtClean="0">
                <a:solidFill>
                  <a:srgbClr val="FF0000"/>
                </a:solidFill>
                <a:effectLst/>
                <a:latin typeface="Times New Roman" pitchFamily="18" charset="0"/>
                <a:cs typeface="Times New Roman" pitchFamily="18" charset="0"/>
              </a:rPr>
              <a:t>(</a:t>
            </a:r>
            <a:r>
              <a:rPr lang="en-US" sz="3200" b="1" dirty="0" err="1" smtClean="0">
                <a:solidFill>
                  <a:srgbClr val="FF0000"/>
                </a:solidFill>
                <a:effectLst/>
                <a:latin typeface="Times New Roman" pitchFamily="18" charset="0"/>
                <a:cs typeface="Times New Roman" pitchFamily="18" charset="0"/>
              </a:rPr>
              <a:t>tiếp</a:t>
            </a:r>
            <a:r>
              <a:rPr lang="en-US" sz="3200" b="1" dirty="0" smtClean="0">
                <a:solidFill>
                  <a:srgbClr val="FF0000"/>
                </a:solidFill>
                <a:effectLst/>
                <a:latin typeface="Times New Roman" pitchFamily="18" charset="0"/>
                <a:cs typeface="Times New Roman" pitchFamily="18" charset="0"/>
              </a:rPr>
              <a:t> </a:t>
            </a:r>
            <a:r>
              <a:rPr lang="en-US" sz="3200" b="1" dirty="0" err="1" smtClean="0">
                <a:solidFill>
                  <a:srgbClr val="FF0000"/>
                </a:solidFill>
                <a:effectLst/>
                <a:latin typeface="Times New Roman" pitchFamily="18" charset="0"/>
                <a:cs typeface="Times New Roman" pitchFamily="18" charset="0"/>
              </a:rPr>
              <a:t>theo</a:t>
            </a:r>
            <a:r>
              <a:rPr lang="en-US" sz="3200" b="1" dirty="0" smtClean="0">
                <a:solidFill>
                  <a:srgbClr val="FF0000"/>
                </a:solidFill>
                <a:effectLst/>
                <a:latin typeface="Times New Roman" pitchFamily="18" charset="0"/>
                <a:cs typeface="Times New Roman" pitchFamily="18" charset="0"/>
              </a:rPr>
              <a:t>)</a:t>
            </a:r>
            <a:r>
              <a:rPr lang="en-US" sz="3200" b="1" dirty="0">
                <a:solidFill>
                  <a:srgbClr val="FF0000"/>
                </a:solidFill>
                <a:effectLst/>
                <a:latin typeface="Times New Roman" pitchFamily="18" charset="0"/>
                <a:cs typeface="Times New Roman" pitchFamily="18" charset="0"/>
              </a:rPr>
              <a:t/>
            </a:r>
            <a:br>
              <a:rPr lang="en-US" sz="3200" b="1" dirty="0">
                <a:solidFill>
                  <a:srgbClr val="FF0000"/>
                </a:solidFill>
                <a:effectLst/>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
            </a:r>
            <a:br>
              <a:rPr lang="vi-VN" sz="3200" b="1" dirty="0">
                <a:solidFill>
                  <a:srgbClr val="FF0000"/>
                </a:solidFill>
                <a:latin typeface="Times New Roman" pitchFamily="18" charset="0"/>
                <a:cs typeface="Times New Roman" pitchFamily="18" charset="0"/>
              </a:rPr>
            </a:b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tiêu</a:t>
            </a:r>
            <a:r>
              <a:rPr lang="en-US" sz="2800" b="1" i="1" dirty="0">
                <a:latin typeface="Times New Roman" pitchFamily="18" charset="0"/>
                <a:cs typeface="Times New Roman" pitchFamily="18" charset="0"/>
              </a:rPr>
              <a:t>: </a:t>
            </a:r>
          </a:p>
          <a:p>
            <a:r>
              <a:rPr lang="en-US" sz="2800" i="1" dirty="0">
                <a:latin typeface="Times New Roman" pitchFamily="18" charset="0"/>
                <a:cs typeface="Times New Roman" pitchFamily="18" charset="0"/>
              </a:rPr>
              <a:t>	</a:t>
            </a:r>
            <a:r>
              <a:rPr lang="vi-VN" sz="2800" i="1" dirty="0">
                <a:latin typeface="Times New Roman" pitchFamily="18" charset="0"/>
                <a:cs typeface="Times New Roman" pitchFamily="18" charset="0"/>
              </a:rPr>
              <a:t>Trình bày được đặc điểm cơ b</a:t>
            </a:r>
            <a:r>
              <a:rPr lang="en-US" sz="2800" i="1" dirty="0">
                <a:latin typeface="Times New Roman" pitchFamily="18" charset="0"/>
                <a:cs typeface="Times New Roman" pitchFamily="18" charset="0"/>
              </a:rPr>
              <a:t>ả</a:t>
            </a:r>
            <a:r>
              <a:rPr lang="vi-VN" sz="2800" i="1" dirty="0">
                <a:latin typeface="Times New Roman" pitchFamily="18" charset="0"/>
                <a:cs typeface="Times New Roman" pitchFamily="18" charset="0"/>
              </a:rPr>
              <a:t>n, nhận biết được sự phù hợp của b</a:t>
            </a:r>
            <a:r>
              <a:rPr lang="en-US" sz="2800" i="1" dirty="0">
                <a:latin typeface="Times New Roman" pitchFamily="18" charset="0"/>
                <a:cs typeface="Times New Roman" pitchFamily="18" charset="0"/>
              </a:rPr>
              <a:t>ả</a:t>
            </a:r>
            <a:r>
              <a:rPr lang="vi-VN" sz="2800" i="1" dirty="0">
                <a:latin typeface="Times New Roman" pitchFamily="18" charset="0"/>
                <a:cs typeface="Times New Roman" pitchFamily="18" charset="0"/>
              </a:rPr>
              <a:t>n thân đối với một số ngành nghề phổ biến trong lĩnh vực kĩ thuật điện.</a:t>
            </a:r>
            <a:endParaRPr lang="en-US" sz="2800" dirty="0">
              <a:latin typeface="Times New Roman" pitchFamily="18" charset="0"/>
              <a:cs typeface="Times New Roman" pitchFamily="18" charset="0"/>
            </a:endParaRPr>
          </a:p>
          <a:p>
            <a:pPr marL="0" indent="0">
              <a:buNone/>
            </a:pPr>
            <a:endParaRPr lang="vi-VN" sz="2800" i="1"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4" name="Shape 913"/>
          <p:cNvPicPr/>
          <p:nvPr/>
        </p:nvPicPr>
        <p:blipFill>
          <a:blip r:embed="rId2"/>
          <a:stretch/>
        </p:blipFill>
        <p:spPr>
          <a:xfrm>
            <a:off x="533400" y="1600200"/>
            <a:ext cx="609600" cy="514350"/>
          </a:xfrm>
          <a:prstGeom prst="rect">
            <a:avLst/>
          </a:prstGeom>
        </p:spPr>
      </p:pic>
    </p:spTree>
    <p:extLst>
      <p:ext uri="{BB962C8B-B14F-4D97-AF65-F5344CB8AC3E}">
        <p14:creationId xmlns:p14="http://schemas.microsoft.com/office/powerpoint/2010/main" val="250978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76664" y="229214"/>
            <a:ext cx="8610600" cy="1938992"/>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video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a:t>
            </a:r>
          </a:p>
          <a:p>
            <a:pPr marL="342900" indent="-342900">
              <a:buFontTx/>
              <a:buChar char="-"/>
            </a:pP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marL="342900" indent="-342900">
              <a:buFontTx/>
              <a:buChar char="-"/>
            </a:pP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a:t>
            </a:r>
          </a:p>
        </p:txBody>
      </p:sp>
      <p:sp>
        <p:nvSpPr>
          <p:cNvPr id="5" name="TextBox 4"/>
          <p:cNvSpPr txBox="1"/>
          <p:nvPr/>
        </p:nvSpPr>
        <p:spPr>
          <a:xfrm>
            <a:off x="286042" y="2590800"/>
            <a:ext cx="8001000" cy="1200329"/>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nhé</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912557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066800"/>
          </a:xfrm>
        </p:spPr>
        <p:txBody>
          <a:bodyPr>
            <a:normAutofit/>
          </a:bodyPr>
          <a:lstStyle/>
          <a:p>
            <a:pPr lvl="0"/>
            <a:r>
              <a:rPr lang="en-US" sz="2800" b="1" dirty="0">
                <a:solidFill>
                  <a:srgbClr val="00B0F0"/>
                </a:solidFill>
                <a:latin typeface="Times New Roman" pitchFamily="18" charset="0"/>
                <a:cs typeface="Times New Roman" pitchFamily="18" charset="0"/>
              </a:rPr>
              <a:t>3. </a:t>
            </a:r>
            <a:r>
              <a:rPr lang="vi-VN" sz="2800" b="1" dirty="0">
                <a:solidFill>
                  <a:srgbClr val="00B0F0"/>
                </a:solidFill>
                <a:latin typeface="Times New Roman" pitchFamily="18" charset="0"/>
                <a:cs typeface="Times New Roman" pitchFamily="18" charset="0"/>
              </a:rPr>
              <a:t>Tìm hiểu về sự phù hợp của bản thân với ngành nghề trong lĩnh vực kĩ thuật điện</a:t>
            </a:r>
            <a:endParaRPr lang="en-US" sz="2800" dirty="0">
              <a:solidFill>
                <a:srgbClr val="00B0F0"/>
              </a:solidFill>
            </a:endParaRPr>
          </a:p>
        </p:txBody>
      </p:sp>
      <p:sp>
        <p:nvSpPr>
          <p:cNvPr id="4" name="Title 1"/>
          <p:cNvSpPr txBox="1">
            <a:spLocks/>
          </p:cNvSpPr>
          <p:nvPr/>
        </p:nvSpPr>
        <p:spPr>
          <a:xfrm>
            <a:off x="533400" y="1366434"/>
            <a:ext cx="3124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0B0F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KHÁM PHÁ</a:t>
            </a:r>
            <a:endParaRPr lang="en-US" sz="2400" dirty="0">
              <a:solidFill>
                <a:srgbClr val="00B0F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2634"/>
            <a:ext cx="99568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973759"/>
            <a:ext cx="9144000" cy="769441"/>
          </a:xfrm>
          <a:prstGeom prst="rect">
            <a:avLst/>
          </a:prstGeom>
          <a:noFill/>
        </p:spPr>
        <p:txBody>
          <a:bodyPr wrap="square" rtlCol="0">
            <a:spAutoFit/>
          </a:bodyPr>
          <a:lstStyle/>
          <a:p>
            <a:r>
              <a:rPr lang="vi-VN" sz="2200" i="1" dirty="0">
                <a:latin typeface="+mj-lt"/>
              </a:rPr>
              <a:t>Từ Bảng 17.4, khi xem xét về sự phù hợp của bản thân với những ngành nghề trong lĩnh vực kĩ thuật điện, cần tìm hiểu những sở thích và khả năng gì?</a:t>
            </a:r>
            <a:endParaRPr lang="en-US" sz="2200" dirty="0">
              <a:latin typeface="+mj-lt"/>
            </a:endParaRPr>
          </a:p>
        </p:txBody>
      </p:sp>
    </p:spTree>
    <p:extLst>
      <p:ext uri="{BB962C8B-B14F-4D97-AF65-F5344CB8AC3E}">
        <p14:creationId xmlns:p14="http://schemas.microsoft.com/office/powerpoint/2010/main" val="2917262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8991600" cy="830997"/>
          </a:xfrm>
          <a:prstGeom prst="rect">
            <a:avLst/>
          </a:prstGeom>
        </p:spPr>
        <p:txBody>
          <a:bodyPr wrap="square">
            <a:spAutoFit/>
          </a:bodyPr>
          <a:lstStyle/>
          <a:p>
            <a:r>
              <a:rPr lang="vi-VN" sz="2400" i="1" dirty="0"/>
              <a:t>Bảng 17.4. Tìm hiểu về sự</a:t>
            </a:r>
            <a:r>
              <a:rPr lang="en-US" sz="2400" i="1" dirty="0"/>
              <a:t> </a:t>
            </a:r>
            <a:r>
              <a:rPr lang="vi-VN" sz="2400" i="1" dirty="0"/>
              <a:t>phù hợp của bản thân đáp ứng với ngành nghề</a:t>
            </a:r>
            <a:r>
              <a:rPr lang="en-US" sz="2400" i="1" dirty="0"/>
              <a:t> </a:t>
            </a:r>
            <a:r>
              <a:rPr lang="vi-VN" sz="2400" i="1" dirty="0"/>
              <a:t>trong lĩnh vực kĩ thuật điện</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2863463166"/>
              </p:ext>
            </p:extLst>
          </p:nvPr>
        </p:nvGraphicFramePr>
        <p:xfrm>
          <a:off x="228599" y="1066800"/>
          <a:ext cx="8915400" cy="5334001"/>
        </p:xfrm>
        <a:graphic>
          <a:graphicData uri="http://schemas.openxmlformats.org/drawingml/2006/table">
            <a:tbl>
              <a:tblPr>
                <a:tableStyleId>{5C22544A-7EE6-4342-B048-85BDC9FD1C3A}</a:tableStyleId>
              </a:tblPr>
              <a:tblGrid>
                <a:gridCol w="3954222">
                  <a:extLst>
                    <a:ext uri="{9D8B030D-6E8A-4147-A177-3AD203B41FA5}">
                      <a16:colId xmlns:a16="http://schemas.microsoft.com/office/drawing/2014/main" val="20000"/>
                    </a:ext>
                  </a:extLst>
                </a:gridCol>
                <a:gridCol w="4961178">
                  <a:extLst>
                    <a:ext uri="{9D8B030D-6E8A-4147-A177-3AD203B41FA5}">
                      <a16:colId xmlns:a16="http://schemas.microsoft.com/office/drawing/2014/main" val="20001"/>
                    </a:ext>
                  </a:extLst>
                </a:gridCol>
              </a:tblGrid>
              <a:tr h="474168">
                <a:tc>
                  <a:txBody>
                    <a:bodyPr/>
                    <a:lstStyle/>
                    <a:p>
                      <a:pPr algn="ctr">
                        <a:lnSpc>
                          <a:spcPct val="119000"/>
                        </a:lnSpc>
                        <a:spcAft>
                          <a:spcPts val="0"/>
                        </a:spcAft>
                      </a:pPr>
                      <a:r>
                        <a:rPr lang="vi-VN" sz="1800" dirty="0">
                          <a:solidFill>
                            <a:srgbClr val="FF0000"/>
                          </a:solidFill>
                          <a:effectLst/>
                          <a:latin typeface="+mj-lt"/>
                        </a:rPr>
                        <a:t>Sở thích</a:t>
                      </a:r>
                      <a:endParaRPr lang="en-US" sz="1800" dirty="0">
                        <a:solidFill>
                          <a:srgbClr val="FF000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9000"/>
                        </a:lnSpc>
                        <a:spcAft>
                          <a:spcPts val="0"/>
                        </a:spcAft>
                      </a:pPr>
                      <a:r>
                        <a:rPr lang="vi-VN" sz="1800" dirty="0">
                          <a:solidFill>
                            <a:srgbClr val="FF0000"/>
                          </a:solidFill>
                          <a:effectLst/>
                          <a:latin typeface="+mj-lt"/>
                        </a:rPr>
                        <a:t>Khả năng</a:t>
                      </a:r>
                      <a:endParaRPr lang="en-US" sz="1800" dirty="0">
                        <a:solidFill>
                          <a:srgbClr val="FF0000"/>
                        </a:solidFill>
                        <a:effectLst/>
                        <a:latin typeface="+mj-lt"/>
                        <a:ea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15218">
                <a:tc>
                  <a:txBody>
                    <a:bodyPr/>
                    <a:lstStyle/>
                    <a:p>
                      <a:pPr>
                        <a:lnSpc>
                          <a:spcPct val="119000"/>
                        </a:lnSpc>
                        <a:spcAft>
                          <a:spcPts val="0"/>
                        </a:spcAft>
                      </a:pPr>
                      <a:r>
                        <a:rPr lang="vi-VN" sz="1800" dirty="0">
                          <a:effectLst/>
                          <a:latin typeface="+mj-lt"/>
                        </a:rPr>
                        <a:t>- </a:t>
                      </a:r>
                      <a:r>
                        <a:rPr lang="en-US" sz="1800" dirty="0">
                          <a:effectLst/>
                          <a:latin typeface="+mj-lt"/>
                        </a:rPr>
                        <a:t>V</a:t>
                      </a:r>
                      <a:r>
                        <a:rPr lang="vi-VN" sz="1800" dirty="0">
                          <a:effectLst/>
                          <a:latin typeface="+mj-lt"/>
                        </a:rPr>
                        <a:t>ề nghề thuôc lĩnh vực kĩ thuật điện:</a:t>
                      </a:r>
                      <a:endParaRPr lang="en-US" sz="1800" dirty="0">
                        <a:solidFill>
                          <a:srgbClr val="231F20"/>
                        </a:solidFill>
                        <a:effectLst/>
                        <a:latin typeface="+mj-lt"/>
                        <a:ea typeface="Arial"/>
                      </a:endParaRPr>
                    </a:p>
                    <a:p>
                      <a:pPr indent="165100">
                        <a:lnSpc>
                          <a:spcPct val="119000"/>
                        </a:lnSpc>
                        <a:spcAft>
                          <a:spcPts val="0"/>
                        </a:spcAft>
                      </a:pPr>
                      <a:r>
                        <a:rPr lang="vi-VN" sz="1800" dirty="0">
                          <a:effectLst/>
                          <a:latin typeface="+mj-lt"/>
                        </a:rPr>
                        <a:t>+ Có quan tâm và muốn tìm hiểu về</a:t>
                      </a:r>
                      <a:endParaRPr lang="en-US" sz="1800" dirty="0">
                        <a:solidFill>
                          <a:srgbClr val="231F20"/>
                        </a:solidFill>
                        <a:effectLst/>
                        <a:latin typeface="+mj-lt"/>
                        <a:ea typeface="Arial"/>
                      </a:endParaRPr>
                    </a:p>
                    <a:p>
                      <a:pPr indent="355600">
                        <a:lnSpc>
                          <a:spcPct val="119000"/>
                        </a:lnSpc>
                        <a:spcAft>
                          <a:spcPts val="0"/>
                        </a:spcAft>
                      </a:pPr>
                      <a:r>
                        <a:rPr lang="vi-VN" sz="1800" dirty="0">
                          <a:effectLst/>
                          <a:latin typeface="+mj-lt"/>
                        </a:rPr>
                        <a:t>nghề nào không?</a:t>
                      </a:r>
                      <a:endParaRPr lang="en-US" sz="1800" dirty="0">
                        <a:solidFill>
                          <a:srgbClr val="231F20"/>
                        </a:solidFill>
                        <a:effectLst/>
                        <a:latin typeface="+mj-lt"/>
                        <a:ea typeface="Arial"/>
                      </a:endParaRPr>
                    </a:p>
                    <a:p>
                      <a:pPr indent="165100">
                        <a:lnSpc>
                          <a:spcPct val="119000"/>
                        </a:lnSpc>
                        <a:spcAft>
                          <a:spcPts val="0"/>
                        </a:spcAft>
                      </a:pPr>
                      <a:r>
                        <a:rPr lang="vi-VN" sz="1800" dirty="0">
                          <a:effectLst/>
                          <a:latin typeface="+mj-lt"/>
                        </a:rPr>
                        <a:t>+ Có muốn theo đuổi nghề nào không?</a:t>
                      </a:r>
                      <a:endParaRPr lang="en-US" sz="1800" dirty="0">
                        <a:solidFill>
                          <a:srgbClr val="231F20"/>
                        </a:solidFill>
                        <a:effectLst/>
                        <a:latin typeface="+mj-lt"/>
                        <a:ea typeface="Arial"/>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9000"/>
                        </a:lnSpc>
                        <a:spcAft>
                          <a:spcPts val="0"/>
                        </a:spcAft>
                      </a:pPr>
                      <a:r>
                        <a:rPr lang="vi-VN" sz="1800" dirty="0">
                          <a:effectLst/>
                          <a:latin typeface="+mj-lt"/>
                        </a:rPr>
                        <a:t>- </a:t>
                      </a:r>
                      <a:r>
                        <a:rPr lang="en-US" sz="1800" dirty="0">
                          <a:effectLst/>
                          <a:latin typeface="+mj-lt"/>
                        </a:rPr>
                        <a:t>V</a:t>
                      </a:r>
                      <a:r>
                        <a:rPr lang="vi-VN" sz="1800" dirty="0">
                          <a:effectLst/>
                          <a:latin typeface="+mj-lt"/>
                        </a:rPr>
                        <a:t>ề khả năng đáp ứng yêu cầu chuyên môn với</a:t>
                      </a:r>
                      <a:endParaRPr lang="en-US" sz="1800" dirty="0">
                        <a:solidFill>
                          <a:srgbClr val="231F20"/>
                        </a:solidFill>
                        <a:effectLst/>
                        <a:latin typeface="+mj-lt"/>
                        <a:ea typeface="Arial"/>
                      </a:endParaRPr>
                    </a:p>
                    <a:p>
                      <a:pPr indent="165100">
                        <a:lnSpc>
                          <a:spcPct val="119000"/>
                        </a:lnSpc>
                        <a:spcAft>
                          <a:spcPts val="0"/>
                        </a:spcAft>
                      </a:pPr>
                      <a:r>
                        <a:rPr lang="vi-VN" sz="1800" dirty="0">
                          <a:effectLst/>
                          <a:latin typeface="+mj-lt"/>
                        </a:rPr>
                        <a:t>nghề thuộc lĩnh vực kĩ thuật điện:</a:t>
                      </a:r>
                      <a:endParaRPr lang="en-US" sz="1800" dirty="0">
                        <a:solidFill>
                          <a:srgbClr val="231F20"/>
                        </a:solidFill>
                        <a:effectLst/>
                        <a:latin typeface="+mj-lt"/>
                        <a:ea typeface="Arial"/>
                      </a:endParaRPr>
                    </a:p>
                    <a:p>
                      <a:pPr indent="165100" algn="just">
                        <a:lnSpc>
                          <a:spcPct val="119000"/>
                        </a:lnSpc>
                        <a:spcAft>
                          <a:spcPts val="0"/>
                        </a:spcAft>
                      </a:pPr>
                      <a:r>
                        <a:rPr lang="vi-VN" sz="1800" dirty="0">
                          <a:effectLst/>
                          <a:latin typeface="+mj-lt"/>
                        </a:rPr>
                        <a:t>+ Có thể thực hiện tốt hoạt động liên quan đến</a:t>
                      </a:r>
                      <a:endParaRPr lang="en-US" sz="1800" dirty="0">
                        <a:solidFill>
                          <a:srgbClr val="231F20"/>
                        </a:solidFill>
                        <a:effectLst/>
                        <a:latin typeface="+mj-lt"/>
                        <a:ea typeface="Arial"/>
                      </a:endParaRPr>
                    </a:p>
                    <a:p>
                      <a:pPr indent="342900">
                        <a:lnSpc>
                          <a:spcPct val="119000"/>
                        </a:lnSpc>
                        <a:spcAft>
                          <a:spcPts val="0"/>
                        </a:spcAft>
                      </a:pPr>
                      <a:r>
                        <a:rPr lang="vi-VN" sz="1800" dirty="0">
                          <a:effectLst/>
                          <a:latin typeface="+mj-lt"/>
                        </a:rPr>
                        <a:t>kĩ thuật điên không?</a:t>
                      </a:r>
                      <a:endParaRPr lang="en-US" sz="1800" dirty="0">
                        <a:solidFill>
                          <a:srgbClr val="231F20"/>
                        </a:solidFill>
                        <a:effectLst/>
                        <a:latin typeface="+mj-lt"/>
                        <a:ea typeface="Arial"/>
                      </a:endParaRPr>
                    </a:p>
                    <a:p>
                      <a:pPr marL="342900" indent="-177800" algn="just">
                        <a:lnSpc>
                          <a:spcPct val="110000"/>
                        </a:lnSpc>
                        <a:spcAft>
                          <a:spcPts val="0"/>
                        </a:spcAft>
                      </a:pPr>
                      <a:r>
                        <a:rPr lang="vi-VN" sz="1800" dirty="0">
                          <a:effectLst/>
                          <a:latin typeface="+mj-lt"/>
                        </a:rPr>
                        <a:t>+ Có dễ dàng trình bày về các vấn đề liên quan đến kĩ thuật điện không?</a:t>
                      </a:r>
                      <a:endParaRPr lang="en-US" sz="1800" dirty="0">
                        <a:effectLst/>
                        <a:latin typeface="+mj-lt"/>
                      </a:endParaRPr>
                    </a:p>
                    <a:p>
                      <a:pPr marL="342900" marR="0" indent="-177800" algn="just" defTabSz="914400" rtl="0" eaLnBrk="1" fontAlgn="auto" latinLnBrk="0" hangingPunct="1">
                        <a:lnSpc>
                          <a:spcPct val="110000"/>
                        </a:lnSpc>
                        <a:spcBef>
                          <a:spcPts val="0"/>
                        </a:spcBef>
                        <a:spcAft>
                          <a:spcPts val="0"/>
                        </a:spcAft>
                        <a:buClrTx/>
                        <a:buSzTx/>
                        <a:buFontTx/>
                        <a:buNone/>
                        <a:tabLst/>
                        <a:defRPr/>
                      </a:pPr>
                      <a:r>
                        <a:rPr lang="vi-VN" sz="1800" kern="1200" dirty="0">
                          <a:solidFill>
                            <a:schemeClr val="dk1"/>
                          </a:solidFill>
                          <a:effectLst/>
                          <a:latin typeface="+mj-lt"/>
                          <a:ea typeface="+mn-ea"/>
                          <a:cs typeface="+mn-cs"/>
                        </a:rPr>
                        <a:t>+ Có năng khiếu học tập, tìm hiểu về các nội dung liên quan đến kĩ thuât điện không?</a:t>
                      </a:r>
                      <a:endParaRPr lang="en-US" sz="1800" kern="1200" dirty="0">
                        <a:solidFill>
                          <a:schemeClr val="dk1"/>
                        </a:solidFill>
                        <a:effectLst/>
                        <a:latin typeface="+mj-lt"/>
                        <a:ea typeface="+mn-ea"/>
                        <a:cs typeface="+mn-cs"/>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8106">
                <a:tc rowSpan="2">
                  <a:txBody>
                    <a:bodyPr/>
                    <a:lstStyle/>
                    <a:p>
                      <a:pPr marL="165100" indent="-165100">
                        <a:lnSpc>
                          <a:spcPct val="110000"/>
                        </a:lnSpc>
                        <a:spcAft>
                          <a:spcPts val="0"/>
                        </a:spcAft>
                      </a:pPr>
                      <a:r>
                        <a:rPr lang="vi-VN" sz="1800" dirty="0">
                          <a:effectLst/>
                          <a:latin typeface="+mj-lt"/>
                        </a:rPr>
                        <a:t>- </a:t>
                      </a:r>
                      <a:r>
                        <a:rPr lang="en-US" sz="1800" dirty="0" err="1">
                          <a:effectLst/>
                          <a:latin typeface="+mj-lt"/>
                        </a:rPr>
                        <a:t>Về</a:t>
                      </a:r>
                      <a:r>
                        <a:rPr lang="vi-VN" sz="1800" dirty="0">
                          <a:effectLst/>
                          <a:latin typeface="+mj-lt"/>
                        </a:rPr>
                        <a:t> những nhiệm vụ của những nghề thuộc lĩnh</a:t>
                      </a:r>
                      <a:r>
                        <a:rPr lang="en-US" sz="1800" dirty="0">
                          <a:effectLst/>
                          <a:latin typeface="+mj-lt"/>
                        </a:rPr>
                        <a:t> </a:t>
                      </a:r>
                      <a:r>
                        <a:rPr lang="vi-VN" sz="1800" dirty="0">
                          <a:effectLst/>
                          <a:latin typeface="+mj-lt"/>
                        </a:rPr>
                        <a:t>vực kĩ thuật điện:</a:t>
                      </a:r>
                      <a:endParaRPr lang="en-US" sz="1800" dirty="0">
                        <a:solidFill>
                          <a:srgbClr val="231F20"/>
                        </a:solidFill>
                        <a:effectLst/>
                        <a:latin typeface="+mj-lt"/>
                        <a:ea typeface="Arial"/>
                      </a:endParaRPr>
                    </a:p>
                    <a:p>
                      <a:pPr marL="355600" indent="-177800">
                        <a:lnSpc>
                          <a:spcPct val="110000"/>
                        </a:lnSpc>
                        <a:spcAft>
                          <a:spcPts val="600"/>
                        </a:spcAft>
                      </a:pPr>
                      <a:r>
                        <a:rPr lang="vi-VN" sz="1800" dirty="0">
                          <a:effectLst/>
                          <a:latin typeface="+mj-lt"/>
                        </a:rPr>
                        <a:t>+ Có thấy hoạt động nào đáng làm không?</a:t>
                      </a:r>
                      <a:endParaRPr lang="en-US" sz="1800" dirty="0">
                        <a:effectLst/>
                        <a:latin typeface="+mj-lt"/>
                      </a:endParaRPr>
                    </a:p>
                    <a:p>
                      <a:pPr marL="355600" indent="-177800">
                        <a:lnSpc>
                          <a:spcPct val="110000"/>
                        </a:lnSpc>
                        <a:spcAft>
                          <a:spcPts val="0"/>
                        </a:spcAft>
                      </a:pPr>
                      <a:r>
                        <a:rPr lang="vi-VN" sz="1800" dirty="0">
                          <a:effectLst/>
                          <a:latin typeface="+mj-lt"/>
                        </a:rPr>
                        <a:t>+ Có thích làm, có hứng thú để làm một hoạt động nào không?</a:t>
                      </a:r>
                      <a:endParaRPr lang="en-US" sz="1800" dirty="0">
                        <a:solidFill>
                          <a:srgbClr val="231F20"/>
                        </a:solidFill>
                        <a:effectLst/>
                        <a:latin typeface="+mj-lt"/>
                        <a:ea typeface="Arial"/>
                      </a:endParaRPr>
                    </a:p>
                    <a:p>
                      <a:pPr indent="165100">
                        <a:lnSpc>
                          <a:spcPct val="119000"/>
                        </a:lnSpc>
                        <a:spcAft>
                          <a:spcPts val="0"/>
                        </a:spcAft>
                      </a:pPr>
                      <a:r>
                        <a:rPr lang="vi-VN" sz="1800" dirty="0">
                          <a:effectLst/>
                          <a:latin typeface="+mj-lt"/>
                        </a:rPr>
                        <a:t>+ Có thích nghiên cứu, tìm hiểu nhiều</a:t>
                      </a:r>
                      <a:endParaRPr lang="en-US" sz="1800" dirty="0">
                        <a:solidFill>
                          <a:srgbClr val="231F20"/>
                        </a:solidFill>
                        <a:effectLst/>
                        <a:latin typeface="+mj-lt"/>
                        <a:ea typeface="Arial"/>
                      </a:endParaRPr>
                    </a:p>
                    <a:p>
                      <a:pPr indent="355600">
                        <a:lnSpc>
                          <a:spcPct val="119000"/>
                        </a:lnSpc>
                        <a:spcAft>
                          <a:spcPts val="0"/>
                        </a:spcAft>
                      </a:pPr>
                      <a:r>
                        <a:rPr lang="vi-VN" sz="1800" dirty="0">
                          <a:effectLst/>
                          <a:latin typeface="+mj-lt"/>
                        </a:rPr>
                        <a:t>hơn về hoạt động nào không?</a:t>
                      </a:r>
                      <a:endParaRPr lang="en-US" sz="1800" dirty="0">
                        <a:solidFill>
                          <a:srgbClr val="231F20"/>
                        </a:solidFill>
                        <a:effectLst/>
                        <a:latin typeface="+mj-lt"/>
                        <a:ea typeface="Arial"/>
                      </a:endParaRPr>
                    </a:p>
                    <a:p>
                      <a:pPr>
                        <a:spcAft>
                          <a:spcPts val="0"/>
                        </a:spcAft>
                      </a:pPr>
                      <a:r>
                        <a:rPr lang="vi-VN" sz="1800" dirty="0">
                          <a:effectLst/>
                          <a:latin typeface="+mj-lt"/>
                        </a:rPr>
                        <a:t> </a:t>
                      </a:r>
                      <a:endParaRPr lang="en-US" sz="1800" dirty="0">
                        <a:solidFill>
                          <a:srgbClr val="000000"/>
                        </a:solidFill>
                        <a:effectLst/>
                        <a:latin typeface="+mj-lt"/>
                        <a:ea typeface="Tahoma"/>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342900" indent="-177800" algn="just">
                        <a:lnSpc>
                          <a:spcPct val="110000"/>
                        </a:lnSpc>
                        <a:spcAft>
                          <a:spcPts val="0"/>
                        </a:spcAft>
                      </a:pPr>
                      <a:endParaRPr lang="en-US" sz="1800" dirty="0">
                        <a:solidFill>
                          <a:srgbClr val="231F20"/>
                        </a:solidFill>
                        <a:effectLst/>
                        <a:latin typeface="+mj-lt"/>
                        <a:ea typeface="Arial"/>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06509">
                <a:tc vMerge="1">
                  <a:txBody>
                    <a:bodyPr/>
                    <a:lstStyle/>
                    <a:p>
                      <a:pPr marL="355600" indent="-177800">
                        <a:lnSpc>
                          <a:spcPct val="110000"/>
                        </a:lnSpc>
                        <a:spcAft>
                          <a:spcPts val="600"/>
                        </a:spcAft>
                      </a:pPr>
                      <a:endParaRPr lang="en-US" sz="1800" dirty="0">
                        <a:solidFill>
                          <a:srgbClr val="231F20"/>
                        </a:solidFill>
                        <a:effectLst/>
                        <a:latin typeface="+mj-lt"/>
                        <a:ea typeface="Arial"/>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5100" indent="-165100" algn="just">
                        <a:lnSpc>
                          <a:spcPct val="112000"/>
                        </a:lnSpc>
                        <a:spcAft>
                          <a:spcPts val="0"/>
                        </a:spcAft>
                      </a:pPr>
                      <a:r>
                        <a:rPr lang="vi-VN" sz="1800" dirty="0">
                          <a:effectLst/>
                          <a:latin typeface="+mj-lt"/>
                        </a:rPr>
                        <a:t>- </a:t>
                      </a:r>
                      <a:r>
                        <a:rPr lang="en-US" sz="1800" dirty="0">
                          <a:effectLst/>
                          <a:latin typeface="+mj-lt"/>
                        </a:rPr>
                        <a:t>V</a:t>
                      </a:r>
                      <a:r>
                        <a:rPr lang="vi-VN" sz="1800" dirty="0">
                          <a:effectLst/>
                          <a:latin typeface="+mj-lt"/>
                        </a:rPr>
                        <a:t>ề những kĩ năng cần thiết đối với nghề thuộc lĩnh vực kĩ thuật điện:</a:t>
                      </a:r>
                      <a:endParaRPr lang="en-US" sz="1800" dirty="0">
                        <a:solidFill>
                          <a:srgbClr val="231F20"/>
                        </a:solidFill>
                        <a:effectLst/>
                        <a:latin typeface="+mj-lt"/>
                        <a:ea typeface="Arial"/>
                      </a:endParaRPr>
                    </a:p>
                    <a:p>
                      <a:pPr indent="165100">
                        <a:lnSpc>
                          <a:spcPct val="119000"/>
                        </a:lnSpc>
                        <a:spcAft>
                          <a:spcPts val="0"/>
                        </a:spcAft>
                      </a:pPr>
                      <a:r>
                        <a:rPr lang="vi-VN" sz="1800" dirty="0">
                          <a:effectLst/>
                          <a:latin typeface="+mj-lt"/>
                        </a:rPr>
                        <a:t>+ Có kĩ năng phân tích, tổng hợp không?</a:t>
                      </a:r>
                      <a:endParaRPr lang="en-US" sz="1800" dirty="0">
                        <a:solidFill>
                          <a:srgbClr val="231F20"/>
                        </a:solidFill>
                        <a:effectLst/>
                        <a:latin typeface="+mj-lt"/>
                        <a:ea typeface="Arial"/>
                      </a:endParaRPr>
                    </a:p>
                    <a:p>
                      <a:pPr marL="342900" indent="-177800" algn="just">
                        <a:lnSpc>
                          <a:spcPct val="112000"/>
                        </a:lnSpc>
                        <a:spcAft>
                          <a:spcPts val="0"/>
                        </a:spcAft>
                      </a:pPr>
                      <a:r>
                        <a:rPr lang="vi-VN" sz="1800" dirty="0">
                          <a:effectLst/>
                          <a:latin typeface="+mj-lt"/>
                        </a:rPr>
                        <a:t>+</a:t>
                      </a:r>
                      <a:r>
                        <a:rPr lang="en-US" sz="1800" dirty="0">
                          <a:effectLst/>
                          <a:latin typeface="+mj-lt"/>
                        </a:rPr>
                        <a:t> </a:t>
                      </a:r>
                      <a:r>
                        <a:rPr lang="en-US" sz="1800" dirty="0" err="1">
                          <a:effectLst/>
                          <a:latin typeface="+mj-lt"/>
                        </a:rPr>
                        <a:t>Có</a:t>
                      </a:r>
                      <a:r>
                        <a:rPr lang="en-US" sz="1800" baseline="0" dirty="0">
                          <a:effectLst/>
                          <a:latin typeface="+mj-lt"/>
                        </a:rPr>
                        <a:t> </a:t>
                      </a:r>
                      <a:r>
                        <a:rPr lang="vi-VN" sz="1800" dirty="0">
                          <a:effectLst/>
                          <a:latin typeface="+mj-lt"/>
                        </a:rPr>
                        <a:t>kĩ năng tư duy sáng tạo, giải quyết vấn đề không?</a:t>
                      </a:r>
                      <a:endParaRPr lang="en-US" sz="1800" dirty="0">
                        <a:solidFill>
                          <a:srgbClr val="231F20"/>
                        </a:solidFill>
                        <a:effectLst/>
                        <a:latin typeface="+mj-lt"/>
                        <a:ea typeface="Arial"/>
                      </a:endParaRPr>
                    </a:p>
                    <a:p>
                      <a:pPr indent="165100" algn="just">
                        <a:lnSpc>
                          <a:spcPct val="119000"/>
                        </a:lnSpc>
                        <a:spcBef>
                          <a:spcPts val="400"/>
                        </a:spcBef>
                        <a:spcAft>
                          <a:spcPts val="0"/>
                        </a:spcAft>
                      </a:pPr>
                      <a:r>
                        <a:rPr lang="vi-VN" sz="1800" dirty="0">
                          <a:effectLst/>
                          <a:latin typeface="+mj-lt"/>
                        </a:rPr>
                        <a:t>+ Có kĩ năng tỗ chức, quản lí công việc không?</a:t>
                      </a:r>
                      <a:endParaRPr lang="en-US" sz="1800" dirty="0">
                        <a:solidFill>
                          <a:srgbClr val="231F20"/>
                        </a:solidFill>
                        <a:effectLst/>
                        <a:latin typeface="+mj-lt"/>
                        <a:ea typeface="Arial"/>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683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457201" y="675143"/>
            <a:ext cx="845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826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AAAD"/>
                </a:solidFill>
                <a:effectLst/>
                <a:latin typeface="Times New Roman" pitchFamily="18" charset="0"/>
                <a:ea typeface="Arial" pitchFamily="34" charset="0"/>
                <a:cs typeface="Times New Roman" pitchFamily="18" charset="0"/>
              </a:rPr>
              <a:t>           </a:t>
            </a:r>
            <a:r>
              <a:rPr kumimoji="0" lang="vi-VN" sz="2800" b="1" i="0" u="none" strike="noStrike" cap="none" normalizeH="0" baseline="0" dirty="0">
                <a:ln>
                  <a:noFill/>
                </a:ln>
                <a:solidFill>
                  <a:srgbClr val="00AAAD"/>
                </a:solidFill>
                <a:effectLst/>
                <a:latin typeface="Times New Roman" pitchFamily="18" charset="0"/>
                <a:ea typeface="Arial" pitchFamily="34" charset="0"/>
                <a:cs typeface="Times New Roman" pitchFamily="18" charset="0"/>
              </a:rPr>
              <a:t>LUYỆN TẬP</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lvl="0" indent="482600" algn="l" eaLnBrk="0" fontAlgn="base" hangingPunct="0">
              <a:spcAft>
                <a:spcPct val="0"/>
              </a:spcAft>
            </a:pPr>
            <a:r>
              <a:rPr lang="vi-VN" sz="2800" i="1" dirty="0"/>
              <a:t>Dựa vào một số gợi ý trong Bảng 17.5 dưới đây, hãy lập bảng liệt kê những sở thích và</a:t>
            </a:r>
            <a:r>
              <a:rPr lang="en-US" sz="2800" i="1" dirty="0"/>
              <a:t> </a:t>
            </a:r>
            <a:r>
              <a:rPr lang="vi-VN" sz="2800" i="1" dirty="0"/>
              <a:t>khả năng của bản thân có thể phù hợp đối với ngành nghề trong lĩnh vực kĩ thuật điện.</a:t>
            </a:r>
            <a:endParaRPr kumimoji="0" lang="en-US" sz="2800" b="0" i="0" u="none" strike="noStrike" cap="none" normalizeH="0" baseline="0" dirty="0">
              <a:ln>
                <a:noFill/>
              </a:ln>
              <a:solidFill>
                <a:srgbClr val="92D050"/>
              </a:solidFill>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130065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429000"/>
            <a:ext cx="84582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17.5 SGK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90</a:t>
            </a:r>
          </a:p>
        </p:txBody>
      </p:sp>
    </p:spTree>
    <p:extLst>
      <p:ext uri="{BB962C8B-B14F-4D97-AF65-F5344CB8AC3E}">
        <p14:creationId xmlns:p14="http://schemas.microsoft.com/office/powerpoint/2010/main" val="1039926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926"/>
          <p:cNvSpPr txBox="1"/>
          <p:nvPr/>
        </p:nvSpPr>
        <p:spPr>
          <a:xfrm>
            <a:off x="1522730" y="7659370"/>
            <a:ext cx="643890" cy="198120"/>
          </a:xfrm>
          <a:prstGeom prst="rect">
            <a:avLst/>
          </a:prstGeom>
          <a:noFill/>
        </p:spPr>
        <p:txBody>
          <a:bodyPr wrap="none" lIns="0" tIns="0" rIns="0" bIns="0"/>
          <a:lstStyle/>
          <a:p>
            <a:pPr>
              <a:spcAft>
                <a:spcPts val="0"/>
              </a:spcAft>
            </a:pPr>
            <a:r>
              <a:rPr lang="vi-VN" sz="1200" b="1" i="0" cap="small">
                <a:solidFill>
                  <a:srgbClr val="40AD49"/>
                </a:solidFill>
                <a:effectLst/>
                <a:latin typeface="Arial"/>
                <a:ea typeface="Arial"/>
              </a:rPr>
              <a:t>vận dụng</a:t>
            </a:r>
            <a:endParaRPr lang="en-US" sz="1300" b="1" i="1">
              <a:solidFill>
                <a:srgbClr val="231F20"/>
              </a:solidFill>
              <a:effectLst/>
              <a:latin typeface="Arial"/>
              <a:ea typeface="Arial"/>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76199" y="0"/>
            <a:ext cx="89916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sz="2000" b="0" i="1" u="none" strike="noStrike" cap="none" normalizeH="0" baseline="0" dirty="0">
                <a:ln>
                  <a:noFill/>
                </a:ln>
                <a:solidFill>
                  <a:srgbClr val="231F20"/>
                </a:solidFill>
                <a:effectLst/>
                <a:latin typeface="+mj-lt"/>
                <a:ea typeface="Arial" pitchFamily="34" charset="0"/>
                <a:cs typeface="Arial" pitchFamily="34" charset="0"/>
              </a:rPr>
              <a:t>Bảng 17.5. Một số gợi</a:t>
            </a:r>
            <a:r>
              <a:rPr kumimoji="0" lang="vi-VN" sz="2000" b="0" i="0" u="none" strike="noStrike" cap="none" normalizeH="0" baseline="0" dirty="0">
                <a:ln>
                  <a:noFill/>
                </a:ln>
                <a:solidFill>
                  <a:srgbClr val="231F20"/>
                </a:solidFill>
                <a:effectLst/>
                <a:latin typeface="+mj-lt"/>
                <a:ea typeface="Arial" pitchFamily="34" charset="0"/>
                <a:cs typeface="Arial" pitchFamily="34" charset="0"/>
              </a:rPr>
              <a:t> ý </a:t>
            </a:r>
            <a:r>
              <a:rPr kumimoji="0" lang="vi-VN" sz="2000" b="0" i="1" u="none" strike="noStrike" cap="none" normalizeH="0" baseline="0" dirty="0">
                <a:ln>
                  <a:noFill/>
                </a:ln>
                <a:solidFill>
                  <a:srgbClr val="231F20"/>
                </a:solidFill>
                <a:effectLst/>
                <a:latin typeface="+mj-lt"/>
                <a:ea typeface="Arial" pitchFamily="34" charset="0"/>
                <a:cs typeface="Arial" pitchFamily="34" charset="0"/>
              </a:rPr>
              <a:t>cụ thể để tìm hiểu về sờthích, khả năng của bản thân phù hợp đối với ngành nghề trong lĩnh vực kĩ thuật điện</a:t>
            </a:r>
            <a:endParaRPr kumimoji="0" lang="vi-VN" sz="2000" b="0" i="0" u="none" strike="noStrike" cap="none" normalizeH="0" baseline="0" dirty="0">
              <a:ln>
                <a:noFill/>
              </a:ln>
              <a:solidFill>
                <a:schemeClr val="tx1"/>
              </a:solidFill>
              <a:effectLst/>
              <a:latin typeface="+mj-lt"/>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32157631"/>
              </p:ext>
            </p:extLst>
          </p:nvPr>
        </p:nvGraphicFramePr>
        <p:xfrm>
          <a:off x="228601" y="685800"/>
          <a:ext cx="8874456" cy="6275991"/>
        </p:xfrm>
        <a:graphic>
          <a:graphicData uri="http://schemas.openxmlformats.org/drawingml/2006/table">
            <a:tbl>
              <a:tblPr>
                <a:tableStyleId>{5C22544A-7EE6-4342-B048-85BDC9FD1C3A}</a:tableStyleId>
              </a:tblPr>
              <a:tblGrid>
                <a:gridCol w="761999">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gridCol w="454278">
                  <a:extLst>
                    <a:ext uri="{9D8B030D-6E8A-4147-A177-3AD203B41FA5}">
                      <a16:colId xmlns:a16="http://schemas.microsoft.com/office/drawing/2014/main" val="20002"/>
                    </a:ext>
                  </a:extLst>
                </a:gridCol>
                <a:gridCol w="571579">
                  <a:extLst>
                    <a:ext uri="{9D8B030D-6E8A-4147-A177-3AD203B41FA5}">
                      <a16:colId xmlns:a16="http://schemas.microsoft.com/office/drawing/2014/main" val="20003"/>
                    </a:ext>
                  </a:extLst>
                </a:gridCol>
              </a:tblGrid>
              <a:tr h="406348">
                <a:tc gridSpan="2">
                  <a:txBody>
                    <a:bodyPr/>
                    <a:lstStyle/>
                    <a:p>
                      <a:pPr algn="ctr">
                        <a:lnSpc>
                          <a:spcPct val="110000"/>
                        </a:lnSpc>
                        <a:spcAft>
                          <a:spcPts val="0"/>
                        </a:spcAft>
                      </a:pPr>
                      <a:r>
                        <a:rPr lang="vi-VN" sz="1600" dirty="0">
                          <a:solidFill>
                            <a:srgbClr val="FF0000"/>
                          </a:solidFill>
                          <a:effectLst/>
                          <a:latin typeface="+mj-lt"/>
                        </a:rPr>
                        <a:t>Một số sở thích, khả năng phù hợp với ngành nghề trong lĩnh vực kĩ thuật điện</a:t>
                      </a:r>
                      <a:endParaRPr lang="en-US" sz="1600" dirty="0">
                        <a:solidFill>
                          <a:srgbClr val="FF0000"/>
                        </a:solidFill>
                        <a:effectLst/>
                        <a:latin typeface="+mj-lt"/>
                        <a:ea typeface="Arial"/>
                      </a:endParaRPr>
                    </a:p>
                  </a:txBody>
                  <a:tcPr marL="4775" marR="4775" marT="0" marB="0" anchor="ctr"/>
                </a:tc>
                <a:tc hMerge="1">
                  <a:txBody>
                    <a:bodyPr/>
                    <a:lstStyle/>
                    <a:p>
                      <a:endParaRPr lang="en-US"/>
                    </a:p>
                  </a:txBody>
                  <a:tcPr/>
                </a:tc>
                <a:tc>
                  <a:txBody>
                    <a:bodyPr/>
                    <a:lstStyle/>
                    <a:p>
                      <a:pPr algn="ctr">
                        <a:lnSpc>
                          <a:spcPct val="119000"/>
                        </a:lnSpc>
                        <a:spcAft>
                          <a:spcPts val="0"/>
                        </a:spcAft>
                      </a:pPr>
                      <a:r>
                        <a:rPr lang="vi-VN" sz="1600">
                          <a:solidFill>
                            <a:srgbClr val="FF0000"/>
                          </a:solidFill>
                          <a:effectLst/>
                          <a:latin typeface="+mj-lt"/>
                        </a:rPr>
                        <a:t>Có</a:t>
                      </a:r>
                      <a:endParaRPr lang="en-US" sz="1600">
                        <a:solidFill>
                          <a:srgbClr val="FF0000"/>
                        </a:solidFill>
                        <a:effectLst/>
                        <a:latin typeface="+mj-lt"/>
                        <a:ea typeface="Arial"/>
                      </a:endParaRPr>
                    </a:p>
                  </a:txBody>
                  <a:tcPr marL="4775" marR="4775" marT="0" marB="0" anchor="ctr"/>
                </a:tc>
                <a:tc>
                  <a:txBody>
                    <a:bodyPr/>
                    <a:lstStyle/>
                    <a:p>
                      <a:pPr algn="ctr">
                        <a:lnSpc>
                          <a:spcPct val="119000"/>
                        </a:lnSpc>
                        <a:spcAft>
                          <a:spcPts val="0"/>
                        </a:spcAft>
                      </a:pPr>
                      <a:r>
                        <a:rPr lang="vi-VN" sz="1600" dirty="0">
                          <a:solidFill>
                            <a:srgbClr val="FF0000"/>
                          </a:solidFill>
                          <a:effectLst/>
                          <a:latin typeface="+mj-lt"/>
                        </a:rPr>
                        <a:t>Không</a:t>
                      </a:r>
                      <a:endParaRPr lang="en-US" sz="1600" dirty="0">
                        <a:solidFill>
                          <a:srgbClr val="FF0000"/>
                        </a:solidFill>
                        <a:effectLst/>
                        <a:latin typeface="+mj-lt"/>
                        <a:ea typeface="Arial"/>
                      </a:endParaRPr>
                    </a:p>
                  </a:txBody>
                  <a:tcPr marL="4775" marR="4775" marT="0" marB="0" anchor="ctr"/>
                </a:tc>
                <a:extLst>
                  <a:ext uri="{0D108BD9-81ED-4DB2-BD59-A6C34878D82A}">
                    <a16:rowId xmlns:a16="http://schemas.microsoft.com/office/drawing/2014/main" val="10000"/>
                  </a:ext>
                </a:extLst>
              </a:tr>
              <a:tr h="482085">
                <a:tc rowSpan="2">
                  <a:txBody>
                    <a:bodyPr/>
                    <a:lstStyle/>
                    <a:p>
                      <a:pPr algn="ctr">
                        <a:lnSpc>
                          <a:spcPct val="119000"/>
                        </a:lnSpc>
                        <a:spcAft>
                          <a:spcPts val="0"/>
                        </a:spcAft>
                      </a:pPr>
                      <a:r>
                        <a:rPr lang="vi-VN" sz="1600" dirty="0">
                          <a:effectLst/>
                          <a:latin typeface="+mj-lt"/>
                        </a:rPr>
                        <a:t>Sở</a:t>
                      </a:r>
                      <a:r>
                        <a:rPr lang="en-US" sz="1600" dirty="0">
                          <a:effectLst/>
                          <a:latin typeface="+mj-lt"/>
                        </a:rPr>
                        <a:t> </a:t>
                      </a:r>
                      <a:r>
                        <a:rPr lang="vi-VN" sz="1600" dirty="0">
                          <a:effectLst/>
                          <a:latin typeface="+mj-lt"/>
                        </a:rPr>
                        <a:t>thích</a:t>
                      </a:r>
                      <a:endParaRPr lang="en-US" sz="1600" dirty="0">
                        <a:solidFill>
                          <a:srgbClr val="231F20"/>
                        </a:solidFill>
                        <a:effectLst/>
                        <a:latin typeface="+mj-lt"/>
                        <a:ea typeface="Arial"/>
                      </a:endParaRPr>
                    </a:p>
                  </a:txBody>
                  <a:tcPr marL="4775" marR="4775" marT="0" marB="0" anchor="ctr">
                    <a:solidFill>
                      <a:schemeClr val="accent2">
                        <a:lumMod val="40000"/>
                        <a:lumOff val="60000"/>
                      </a:schemeClr>
                    </a:solidFill>
                  </a:tcPr>
                </a:tc>
                <a:tc>
                  <a:txBody>
                    <a:bodyPr/>
                    <a:lstStyle/>
                    <a:p>
                      <a:pPr algn="just">
                        <a:lnSpc>
                          <a:spcPct val="110000"/>
                        </a:lnSpc>
                        <a:spcAft>
                          <a:spcPts val="0"/>
                        </a:spcAft>
                      </a:pPr>
                      <a:r>
                        <a:rPr lang="vi-VN" sz="1600">
                          <a:effectLst/>
                          <a:latin typeface="+mj-lt"/>
                        </a:rPr>
                        <a:t>Có quan tâm hoặc muốn tìm hiểu về các nghề liên quan đến kĩ thuật điện không?</a:t>
                      </a:r>
                      <a:endParaRPr lang="en-US" sz="1600">
                        <a:solidFill>
                          <a:srgbClr val="231F20"/>
                        </a:solidFill>
                        <a:effectLst/>
                        <a:latin typeface="+mj-lt"/>
                        <a:ea typeface="Arial"/>
                      </a:endParaRPr>
                    </a:p>
                  </a:txBody>
                  <a:tcPr marL="4775" marR="4775" marT="0" marB="0" anchor="ctr">
                    <a:solidFill>
                      <a:schemeClr val="accent2">
                        <a:lumMod val="40000"/>
                        <a:lumOff val="6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2">
                        <a:lumMod val="40000"/>
                        <a:lumOff val="6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2">
                        <a:lumMod val="40000"/>
                        <a:lumOff val="60000"/>
                      </a:schemeClr>
                    </a:solidFill>
                  </a:tcPr>
                </a:tc>
                <a:extLst>
                  <a:ext uri="{0D108BD9-81ED-4DB2-BD59-A6C34878D82A}">
                    <a16:rowId xmlns:a16="http://schemas.microsoft.com/office/drawing/2014/main" val="10001"/>
                  </a:ext>
                </a:extLst>
              </a:tr>
              <a:tr h="482085">
                <a:tc vMerge="1">
                  <a:txBody>
                    <a:bodyPr/>
                    <a:lstStyle/>
                    <a:p>
                      <a:endParaRPr lang="en-US"/>
                    </a:p>
                  </a:txBody>
                  <a:tcPr/>
                </a:tc>
                <a:tc>
                  <a:txBody>
                    <a:bodyPr/>
                    <a:lstStyle/>
                    <a:p>
                      <a:pPr algn="just">
                        <a:lnSpc>
                          <a:spcPct val="110000"/>
                        </a:lnSpc>
                        <a:spcAft>
                          <a:spcPts val="0"/>
                        </a:spcAft>
                      </a:pPr>
                      <a:r>
                        <a:rPr lang="vi-VN" sz="1600" dirty="0">
                          <a:effectLst/>
                          <a:latin typeface="+mj-lt"/>
                        </a:rPr>
                        <a:t>Có thích và muốn tương lai sẽ làm một nghề nghiệp cụ thể thuộc lĩnh vực kĩ thuật điện không?</a:t>
                      </a:r>
                      <a:endParaRPr lang="en-US" sz="1600" dirty="0">
                        <a:solidFill>
                          <a:srgbClr val="231F20"/>
                        </a:solidFill>
                        <a:effectLst/>
                        <a:latin typeface="+mj-lt"/>
                        <a:ea typeface="Arial"/>
                      </a:endParaRPr>
                    </a:p>
                  </a:txBody>
                  <a:tcPr marL="4775" marR="4775" marT="0" marB="0" anchor="ctr">
                    <a:solidFill>
                      <a:schemeClr val="accent2">
                        <a:lumMod val="40000"/>
                        <a:lumOff val="60000"/>
                      </a:schemeClr>
                    </a:solidFill>
                  </a:tcPr>
                </a:tc>
                <a:tc>
                  <a:txBody>
                    <a:bodyPr/>
                    <a:lstStyle/>
                    <a:p>
                      <a:pPr indent="203200">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2">
                        <a:lumMod val="40000"/>
                        <a:lumOff val="60000"/>
                      </a:schemeClr>
                    </a:solidFill>
                  </a:tcPr>
                </a:tc>
                <a:tc>
                  <a:txBody>
                    <a:bodyPr/>
                    <a:lstStyle/>
                    <a:p>
                      <a:pPr algn="ctr">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2">
                        <a:lumMod val="40000"/>
                        <a:lumOff val="60000"/>
                      </a:schemeClr>
                    </a:solidFill>
                  </a:tcPr>
                </a:tc>
                <a:extLst>
                  <a:ext uri="{0D108BD9-81ED-4DB2-BD59-A6C34878D82A}">
                    <a16:rowId xmlns:a16="http://schemas.microsoft.com/office/drawing/2014/main" val="10002"/>
                  </a:ext>
                </a:extLst>
              </a:tr>
              <a:tr h="482085">
                <a:tc rowSpan="4">
                  <a:txBody>
                    <a:bodyPr/>
                    <a:lstStyle/>
                    <a:p>
                      <a:pPr algn="ctr">
                        <a:lnSpc>
                          <a:spcPct val="119000"/>
                        </a:lnSpc>
                        <a:spcAft>
                          <a:spcPts val="0"/>
                        </a:spcAft>
                      </a:pPr>
                      <a:r>
                        <a:rPr lang="vi-VN" sz="1600" dirty="0">
                          <a:effectLst/>
                          <a:latin typeface="+mj-lt"/>
                        </a:rPr>
                        <a:t>Sở thích</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algn="just">
                        <a:lnSpc>
                          <a:spcPct val="110000"/>
                        </a:lnSpc>
                        <a:spcAft>
                          <a:spcPts val="0"/>
                        </a:spcAft>
                      </a:pPr>
                      <a:r>
                        <a:rPr lang="vi-VN" sz="1600" dirty="0">
                          <a:effectLst/>
                          <a:latin typeface="+mj-lt"/>
                        </a:rPr>
                        <a:t>Có thích quan sát, tìm hiểu về cách sử dụng và sửa chữa các đồ dùng điện trong gia đình không?</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3">
                        <a:lumMod val="60000"/>
                        <a:lumOff val="40000"/>
                      </a:schemeClr>
                    </a:solidFill>
                  </a:tcPr>
                </a:tc>
                <a:extLst>
                  <a:ext uri="{0D108BD9-81ED-4DB2-BD59-A6C34878D82A}">
                    <a16:rowId xmlns:a16="http://schemas.microsoft.com/office/drawing/2014/main" val="10003"/>
                  </a:ext>
                </a:extLst>
              </a:tr>
              <a:tr h="403599">
                <a:tc vMerge="1">
                  <a:txBody>
                    <a:bodyPr/>
                    <a:lstStyle/>
                    <a:p>
                      <a:endParaRPr lang="en-US"/>
                    </a:p>
                  </a:txBody>
                  <a:tcPr/>
                </a:tc>
                <a:tc>
                  <a:txBody>
                    <a:bodyPr/>
                    <a:lstStyle/>
                    <a:p>
                      <a:pPr algn="just">
                        <a:lnSpc>
                          <a:spcPct val="110000"/>
                        </a:lnSpc>
                        <a:spcAft>
                          <a:spcPts val="0"/>
                        </a:spcAft>
                      </a:pPr>
                      <a:r>
                        <a:rPr lang="vi-VN" sz="1600" dirty="0">
                          <a:effectLst/>
                          <a:latin typeface="+mj-lt"/>
                        </a:rPr>
                        <a:t>Có thấy các hoạt động lắp ráp mạch điện điều khiển là hữu ích hay không?</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3">
                        <a:lumMod val="60000"/>
                        <a:lumOff val="40000"/>
                      </a:schemeClr>
                    </a:solidFill>
                  </a:tcPr>
                </a:tc>
                <a:extLst>
                  <a:ext uri="{0D108BD9-81ED-4DB2-BD59-A6C34878D82A}">
                    <a16:rowId xmlns:a16="http://schemas.microsoft.com/office/drawing/2014/main" val="10004"/>
                  </a:ext>
                </a:extLst>
              </a:tr>
              <a:tr h="406348">
                <a:tc vMerge="1">
                  <a:txBody>
                    <a:bodyPr/>
                    <a:lstStyle/>
                    <a:p>
                      <a:endParaRPr lang="en-US"/>
                    </a:p>
                  </a:txBody>
                  <a:tcPr/>
                </a:tc>
                <a:tc>
                  <a:txBody>
                    <a:bodyPr/>
                    <a:lstStyle/>
                    <a:p>
                      <a:pPr algn="just">
                        <a:lnSpc>
                          <a:spcPct val="110000"/>
                        </a:lnSpc>
                        <a:spcAft>
                          <a:spcPts val="0"/>
                        </a:spcAft>
                      </a:pPr>
                      <a:r>
                        <a:rPr lang="vi-VN" sz="1600" dirty="0">
                          <a:effectLst/>
                          <a:latin typeface="+mj-lt"/>
                        </a:rPr>
                        <a:t>Có hứng thú khi tham gia các hoạt động lắp ráp mạch điện điều khiển không?</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indent="203200">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algn="ctr">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extLst>
                  <a:ext uri="{0D108BD9-81ED-4DB2-BD59-A6C34878D82A}">
                    <a16:rowId xmlns:a16="http://schemas.microsoft.com/office/drawing/2014/main" val="10005"/>
                  </a:ext>
                </a:extLst>
              </a:tr>
              <a:tr h="490873">
                <a:tc vMerge="1">
                  <a:txBody>
                    <a:bodyPr/>
                    <a:lstStyle/>
                    <a:p>
                      <a:endParaRPr lang="en-US"/>
                    </a:p>
                  </a:txBody>
                  <a:tcPr/>
                </a:tc>
                <a:tc>
                  <a:txBody>
                    <a:bodyPr/>
                    <a:lstStyle/>
                    <a:p>
                      <a:pPr algn="just">
                        <a:lnSpc>
                          <a:spcPct val="112000"/>
                        </a:lnSpc>
                        <a:spcAft>
                          <a:spcPts val="0"/>
                        </a:spcAft>
                      </a:pPr>
                      <a:r>
                        <a:rPr lang="vi-VN" sz="1600" dirty="0">
                          <a:effectLst/>
                          <a:latin typeface="+mj-lt"/>
                        </a:rPr>
                        <a:t>Có thích tìm tòi, mờ rộng các kiến thức liên quan và những ứng dụng của mạch điện, mạch điện điều khiển không?</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3">
                        <a:lumMod val="60000"/>
                        <a:lumOff val="40000"/>
                      </a:schemeClr>
                    </a:solidFill>
                  </a:tcPr>
                </a:tc>
                <a:tc>
                  <a:txBody>
                    <a:bodyPr/>
                    <a:lstStyle/>
                    <a:p>
                      <a:pPr algn="ctr">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3">
                        <a:lumMod val="60000"/>
                        <a:lumOff val="40000"/>
                      </a:schemeClr>
                    </a:solidFill>
                  </a:tcPr>
                </a:tc>
                <a:extLst>
                  <a:ext uri="{0D108BD9-81ED-4DB2-BD59-A6C34878D82A}">
                    <a16:rowId xmlns:a16="http://schemas.microsoft.com/office/drawing/2014/main" val="10006"/>
                  </a:ext>
                </a:extLst>
              </a:tr>
              <a:tr h="406348">
                <a:tc rowSpan="6">
                  <a:txBody>
                    <a:bodyPr/>
                    <a:lstStyle/>
                    <a:p>
                      <a:pPr algn="ctr">
                        <a:lnSpc>
                          <a:spcPct val="119000"/>
                        </a:lnSpc>
                        <a:spcAft>
                          <a:spcPts val="0"/>
                        </a:spcAft>
                      </a:pPr>
                      <a:r>
                        <a:rPr lang="vi-VN" sz="1600" dirty="0">
                          <a:effectLst/>
                          <a:latin typeface="+mj-lt"/>
                        </a:rPr>
                        <a:t>Khả năng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just">
                        <a:lnSpc>
                          <a:spcPct val="110000"/>
                        </a:lnSpc>
                        <a:spcAft>
                          <a:spcPts val="0"/>
                        </a:spcAft>
                      </a:pPr>
                      <a:r>
                        <a:rPr lang="vi-VN" sz="1600" dirty="0">
                          <a:effectLst/>
                          <a:latin typeface="+mj-lt"/>
                        </a:rPr>
                        <a:t>Có sử dụng các đồ dùng điện trong gia đình đúng cách và an toàn không?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extLst>
                  <a:ext uri="{0D108BD9-81ED-4DB2-BD59-A6C34878D82A}">
                    <a16:rowId xmlns:a16="http://schemas.microsoft.com/office/drawing/2014/main" val="10007"/>
                  </a:ext>
                </a:extLst>
              </a:tr>
              <a:tr h="482085">
                <a:tc vMerge="1">
                  <a:txBody>
                    <a:bodyPr/>
                    <a:lstStyle/>
                    <a:p>
                      <a:endParaRPr lang="en-US"/>
                    </a:p>
                  </a:txBody>
                  <a:tcPr/>
                </a:tc>
                <a:tc>
                  <a:txBody>
                    <a:bodyPr/>
                    <a:lstStyle/>
                    <a:p>
                      <a:pPr algn="just">
                        <a:lnSpc>
                          <a:spcPct val="110000"/>
                        </a:lnSpc>
                        <a:spcAft>
                          <a:spcPts val="0"/>
                        </a:spcAft>
                      </a:pPr>
                      <a:r>
                        <a:rPr lang="vi-VN" sz="1600" dirty="0">
                          <a:effectLst/>
                          <a:latin typeface="+mj-lt"/>
                        </a:rPr>
                        <a:t>Có hiểu và dễ dàng trình bày về các nội dung liên quan đến mạch điện, mạch điện điều khiển không?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extLst>
                  <a:ext uri="{0D108BD9-81ED-4DB2-BD59-A6C34878D82A}">
                    <a16:rowId xmlns:a16="http://schemas.microsoft.com/office/drawing/2014/main" val="10008"/>
                  </a:ext>
                </a:extLst>
              </a:tr>
              <a:tr h="406348">
                <a:tc vMerge="1">
                  <a:txBody>
                    <a:bodyPr/>
                    <a:lstStyle/>
                    <a:p>
                      <a:endParaRPr lang="en-US"/>
                    </a:p>
                  </a:txBody>
                  <a:tcPr/>
                </a:tc>
                <a:tc>
                  <a:txBody>
                    <a:bodyPr/>
                    <a:lstStyle/>
                    <a:p>
                      <a:pPr algn="just">
                        <a:lnSpc>
                          <a:spcPct val="110000"/>
                        </a:lnSpc>
                        <a:spcAft>
                          <a:spcPts val="0"/>
                        </a:spcAft>
                      </a:pPr>
                      <a:r>
                        <a:rPr lang="vi-VN" sz="1600" dirty="0">
                          <a:effectLst/>
                          <a:latin typeface="+mj-lt"/>
                        </a:rPr>
                        <a:t>Có lắp đặt được các mạch điện điều khiển đúng cách và an toàn không?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extLst>
                  <a:ext uri="{0D108BD9-81ED-4DB2-BD59-A6C34878D82A}">
                    <a16:rowId xmlns:a16="http://schemas.microsoft.com/office/drawing/2014/main" val="10009"/>
                  </a:ext>
                </a:extLst>
              </a:tr>
              <a:tr h="482085">
                <a:tc vMerge="1">
                  <a:txBody>
                    <a:bodyPr/>
                    <a:lstStyle/>
                    <a:p>
                      <a:endParaRPr lang="en-US"/>
                    </a:p>
                  </a:txBody>
                  <a:tcPr/>
                </a:tc>
                <a:tc>
                  <a:txBody>
                    <a:bodyPr/>
                    <a:lstStyle/>
                    <a:p>
                      <a:pPr algn="just">
                        <a:lnSpc>
                          <a:spcPct val="110000"/>
                        </a:lnSpc>
                        <a:spcAft>
                          <a:spcPts val="0"/>
                        </a:spcAft>
                      </a:pPr>
                      <a:r>
                        <a:rPr lang="vi-VN" sz="1600" dirty="0">
                          <a:effectLst/>
                          <a:latin typeface="+mj-lt"/>
                        </a:rPr>
                        <a:t>Có phân tích được mô đun cẳm biến và mạch điện điều khiển sử dụng mô đun cảm biến không?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ctr">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extLst>
                  <a:ext uri="{0D108BD9-81ED-4DB2-BD59-A6C34878D82A}">
                    <a16:rowId xmlns:a16="http://schemas.microsoft.com/office/drawing/2014/main" val="10010"/>
                  </a:ext>
                </a:extLst>
              </a:tr>
              <a:tr h="482085">
                <a:tc vMerge="1">
                  <a:txBody>
                    <a:bodyPr/>
                    <a:lstStyle/>
                    <a:p>
                      <a:endParaRPr lang="en-US"/>
                    </a:p>
                  </a:txBody>
                  <a:tcPr/>
                </a:tc>
                <a:tc>
                  <a:txBody>
                    <a:bodyPr/>
                    <a:lstStyle/>
                    <a:p>
                      <a:pPr algn="just">
                        <a:lnSpc>
                          <a:spcPct val="110000"/>
                        </a:lnSpc>
                        <a:spcAft>
                          <a:spcPts val="0"/>
                        </a:spcAft>
                      </a:pPr>
                      <a:r>
                        <a:rPr lang="vi-VN" sz="1600" dirty="0">
                          <a:effectLst/>
                          <a:latin typeface="+mj-lt"/>
                        </a:rPr>
                        <a:t>Có đề xuất được phương án mới để ứng dụng cho các mạch điện sử dụng mô đun cảm biến trong gia đình mình không?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indent="203200">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ctr">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extLst>
                  <a:ext uri="{0D108BD9-81ED-4DB2-BD59-A6C34878D82A}">
                    <a16:rowId xmlns:a16="http://schemas.microsoft.com/office/drawing/2014/main" val="10011"/>
                  </a:ext>
                </a:extLst>
              </a:tr>
              <a:tr h="482085">
                <a:tc vMerge="1">
                  <a:txBody>
                    <a:bodyPr/>
                    <a:lstStyle/>
                    <a:p>
                      <a:endParaRPr lang="en-US"/>
                    </a:p>
                  </a:txBody>
                  <a:tcPr/>
                </a:tc>
                <a:tc>
                  <a:txBody>
                    <a:bodyPr/>
                    <a:lstStyle/>
                    <a:p>
                      <a:pPr algn="just">
                        <a:lnSpc>
                          <a:spcPct val="110000"/>
                        </a:lnSpc>
                        <a:spcAft>
                          <a:spcPts val="0"/>
                        </a:spcAft>
                      </a:pPr>
                      <a:r>
                        <a:rPr lang="vi-VN" sz="1600" dirty="0">
                          <a:effectLst/>
                          <a:latin typeface="+mj-lt"/>
                        </a:rPr>
                        <a:t>Có khả năng tổ chức, quàn lí và phân công công việc phù hợp trong hoạt động nhóm không?</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indent="203200">
                        <a:lnSpc>
                          <a:spcPct val="119000"/>
                        </a:lnSpc>
                        <a:spcAft>
                          <a:spcPts val="0"/>
                        </a:spcAft>
                      </a:pPr>
                      <a:r>
                        <a:rPr lang="vi-VN" sz="1600">
                          <a:effectLst/>
                          <a:latin typeface="+mj-lt"/>
                        </a:rPr>
                        <a:t>?</a:t>
                      </a:r>
                      <a:endParaRPr lang="en-US" sz="1600">
                        <a:solidFill>
                          <a:srgbClr val="231F20"/>
                        </a:solidFill>
                        <a:effectLst/>
                        <a:latin typeface="+mj-lt"/>
                        <a:ea typeface="Arial"/>
                      </a:endParaRPr>
                    </a:p>
                  </a:txBody>
                  <a:tcPr marL="4775" marR="4775" marT="0" marB="0" anchor="ctr">
                    <a:solidFill>
                      <a:schemeClr val="accent6">
                        <a:lumMod val="40000"/>
                        <a:lumOff val="60000"/>
                      </a:schemeClr>
                    </a:solidFill>
                  </a:tcPr>
                </a:tc>
                <a:tc>
                  <a:txBody>
                    <a:bodyPr/>
                    <a:lstStyle/>
                    <a:p>
                      <a:pPr algn="ctr">
                        <a:lnSpc>
                          <a:spcPct val="119000"/>
                        </a:lnSpc>
                        <a:spcAft>
                          <a:spcPts val="0"/>
                        </a:spcAft>
                      </a:pPr>
                      <a:r>
                        <a:rPr lang="vi-VN" sz="1600" dirty="0">
                          <a:effectLst/>
                          <a:latin typeface="+mj-lt"/>
                        </a:rPr>
                        <a:t>?</a:t>
                      </a:r>
                      <a:endParaRPr lang="en-US" sz="1600" dirty="0">
                        <a:solidFill>
                          <a:srgbClr val="231F20"/>
                        </a:solidFill>
                        <a:effectLst/>
                        <a:latin typeface="+mj-lt"/>
                        <a:ea typeface="Arial"/>
                      </a:endParaRPr>
                    </a:p>
                  </a:txBody>
                  <a:tcPr marL="4775" marR="4775" marT="0" marB="0" anchor="ctr">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92680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130065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05000" y="615434"/>
            <a:ext cx="1821332" cy="461665"/>
          </a:xfrm>
          <a:prstGeom prst="rect">
            <a:avLst/>
          </a:prstGeom>
          <a:noFill/>
        </p:spPr>
        <p:txBody>
          <a:bodyPr wrap="none" rtlCol="0">
            <a:spAutoFit/>
          </a:bodyPr>
          <a:lstStyle/>
          <a:p>
            <a:r>
              <a:rPr lang="en-US" sz="2400" dirty="0">
                <a:solidFill>
                  <a:srgbClr val="00B050"/>
                </a:solidFill>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DỤNG</a:t>
            </a:r>
          </a:p>
        </p:txBody>
      </p:sp>
      <p:sp>
        <p:nvSpPr>
          <p:cNvPr id="6" name="Rectangle 5"/>
          <p:cNvSpPr/>
          <p:nvPr/>
        </p:nvSpPr>
        <p:spPr>
          <a:xfrm>
            <a:off x="381000" y="1295400"/>
            <a:ext cx="8534400" cy="1200329"/>
          </a:xfrm>
          <a:prstGeom prst="rect">
            <a:avLst/>
          </a:prstGeom>
        </p:spPr>
        <p:txBody>
          <a:bodyPr wrap="square">
            <a:spAutoFit/>
          </a:bodyPr>
          <a:lstStyle/>
          <a:p>
            <a:r>
              <a:rPr lang="en-US" sz="2400" i="1" dirty="0">
                <a:latin typeface="+mj-lt"/>
              </a:rPr>
              <a:t>	</a:t>
            </a:r>
            <a:r>
              <a:rPr lang="vi-VN" sz="2400" i="1" dirty="0">
                <a:latin typeface="+mj-lt"/>
              </a:rPr>
              <a:t>Hãy tìm hiểu về công việc cụ thể của một người làm nghề trong lĩnh vực kĩ thuật điện ở khu vực nơi em sống và phân tích về sự phù hợp của bản thân đối với công việc đó.</a:t>
            </a:r>
            <a:endParaRPr lang="en-US" sz="2400" i="1" dirty="0">
              <a:latin typeface="+mj-lt"/>
            </a:endParaRPr>
          </a:p>
        </p:txBody>
      </p:sp>
    </p:spTree>
    <p:extLst>
      <p:ext uri="{BB962C8B-B14F-4D97-AF65-F5344CB8AC3E}">
        <p14:creationId xmlns:p14="http://schemas.microsoft.com/office/powerpoint/2010/main" val="1729675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34204" y="42050"/>
            <a:ext cx="8857396" cy="6633070"/>
            <a:chOff x="-18196" y="72530"/>
            <a:chExt cx="8857396" cy="6633070"/>
          </a:xfrm>
        </p:grpSpPr>
        <p:sp>
          <p:nvSpPr>
            <p:cNvPr id="9" name="Oval 8"/>
            <p:cNvSpPr/>
            <p:nvPr/>
          </p:nvSpPr>
          <p:spPr>
            <a:xfrm>
              <a:off x="2743200" y="72530"/>
              <a:ext cx="3429000" cy="14478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NGÀNH NGHỀ TRONG LĨNH </a:t>
              </a:r>
              <a:r>
                <a:rPr lang="en-US" b="1" dirty="0">
                  <a:solidFill>
                    <a:srgbClr val="FF0000"/>
                  </a:solidFill>
                  <a:latin typeface="Times New Roman" pitchFamily="18" charset="0"/>
                  <a:cs typeface="Times New Roman" pitchFamily="18" charset="0"/>
                </a:rPr>
                <a:t>VỰC</a:t>
              </a:r>
              <a:r>
                <a:rPr lang="vi-VN" b="1" dirty="0">
                  <a:solidFill>
                    <a:srgbClr val="FF0000"/>
                  </a:solidFill>
                  <a:latin typeface="Times New Roman" pitchFamily="18" charset="0"/>
                  <a:cs typeface="Times New Roman" pitchFamily="18" charset="0"/>
                </a:rPr>
                <a:t> Kĩ THUẬT ĐIÊN</a:t>
              </a:r>
              <a:r>
                <a:rPr lang="en-US" b="1" dirty="0">
                  <a:solidFill>
                    <a:srgbClr val="FF0000"/>
                  </a:solidFill>
                  <a:latin typeface="Times New Roman" pitchFamily="18" charset="0"/>
                  <a:cs typeface="Times New Roman" pitchFamily="18" charset="0"/>
                </a:rPr>
                <a:t> </a:t>
              </a:r>
              <a:endParaRPr lang="en-US" dirty="0"/>
            </a:p>
          </p:txBody>
        </p:sp>
        <p:cxnSp>
          <p:nvCxnSpPr>
            <p:cNvPr id="11" name="Straight Connector 10"/>
            <p:cNvCxnSpPr/>
            <p:nvPr/>
          </p:nvCxnSpPr>
          <p:spPr>
            <a:xfrm flipV="1">
              <a:off x="4343400" y="1524000"/>
              <a:ext cx="0" cy="45720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p:nvCxnSpPr>
          <p:spPr>
            <a:xfrm>
              <a:off x="1143001" y="1981200"/>
              <a:ext cx="640079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Arrow Connector 17"/>
            <p:cNvCxnSpPr/>
            <p:nvPr/>
          </p:nvCxnSpPr>
          <p:spPr>
            <a:xfrm flipH="1">
              <a:off x="1143001" y="1981200"/>
              <a:ext cx="3" cy="533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a:off x="4343400" y="1981200"/>
              <a:ext cx="0" cy="533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2" name="Straight Arrow Connector 21"/>
            <p:cNvCxnSpPr/>
            <p:nvPr/>
          </p:nvCxnSpPr>
          <p:spPr>
            <a:xfrm>
              <a:off x="7543800" y="1981200"/>
              <a:ext cx="0" cy="533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1" name="Rounded Rectangle 30"/>
            <p:cNvSpPr/>
            <p:nvPr/>
          </p:nvSpPr>
          <p:spPr>
            <a:xfrm>
              <a:off x="268406" y="2505532"/>
              <a:ext cx="2474794" cy="1609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latin typeface="Times New Roman" pitchFamily="18" charset="0"/>
                  <a:cs typeface="Times New Roman" pitchFamily="18" charset="0"/>
                </a:rPr>
                <a:t>Đặc điểm một số ngành nghề phổ biến trong lĩnh vực kĩ thuật điện</a:t>
              </a:r>
              <a:endParaRPr lang="en-US" b="1" dirty="0">
                <a:latin typeface="Times New Roman" pitchFamily="18" charset="0"/>
                <a:cs typeface="Times New Roman" pitchFamily="18" charset="0"/>
              </a:endParaRPr>
            </a:p>
          </p:txBody>
        </p:sp>
        <p:sp>
          <p:nvSpPr>
            <p:cNvPr id="32" name="Rounded Rectangle 31"/>
            <p:cNvSpPr/>
            <p:nvPr/>
          </p:nvSpPr>
          <p:spPr>
            <a:xfrm>
              <a:off x="3124200" y="2514600"/>
              <a:ext cx="2514600" cy="1609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b="1" dirty="0"/>
                <a:t>Một số yêu cầu đối với người lao động trong lĩnh vực kĩ thuật điện</a:t>
              </a:r>
              <a:endParaRPr lang="en-US" b="1" dirty="0"/>
            </a:p>
            <a:p>
              <a:pPr algn="ctr"/>
              <a:endParaRPr lang="en-US" dirty="0"/>
            </a:p>
          </p:txBody>
        </p:sp>
        <p:sp>
          <p:nvSpPr>
            <p:cNvPr id="33" name="Rounded Rectangle 32"/>
            <p:cNvSpPr/>
            <p:nvPr/>
          </p:nvSpPr>
          <p:spPr>
            <a:xfrm>
              <a:off x="6248400" y="2514600"/>
              <a:ext cx="2590800" cy="1609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b="1" dirty="0"/>
                <a:t>Tìm hiểu về sự phù hợp của bản thân với ngành nghề trong lĩnh vực kĩ thuật điện</a:t>
              </a:r>
              <a:endParaRPr lang="en-US" b="1" dirty="0"/>
            </a:p>
            <a:p>
              <a:pPr algn="ctr"/>
              <a:endParaRPr lang="en-US" dirty="0"/>
            </a:p>
          </p:txBody>
        </p:sp>
        <p:cxnSp>
          <p:nvCxnSpPr>
            <p:cNvPr id="40" name="Straight Arrow Connector 39"/>
            <p:cNvCxnSpPr/>
            <p:nvPr/>
          </p:nvCxnSpPr>
          <p:spPr>
            <a:xfrm flipH="1">
              <a:off x="609600" y="4114800"/>
              <a:ext cx="667603"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a:xfrm>
              <a:off x="1219200" y="4114800"/>
              <a:ext cx="551597"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4" name="Straight Arrow Connector 43"/>
            <p:cNvCxnSpPr/>
            <p:nvPr/>
          </p:nvCxnSpPr>
          <p:spPr>
            <a:xfrm>
              <a:off x="1295400" y="4114800"/>
              <a:ext cx="1313597"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5" name="Oval 44"/>
            <p:cNvSpPr/>
            <p:nvPr/>
          </p:nvSpPr>
          <p:spPr>
            <a:xfrm>
              <a:off x="-18196" y="4800600"/>
              <a:ext cx="1008796"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Kĩ sư điện</a:t>
              </a:r>
              <a:endParaRPr lang="en-US" dirty="0"/>
            </a:p>
          </p:txBody>
        </p:sp>
        <p:sp>
          <p:nvSpPr>
            <p:cNvPr id="46" name="Oval 45"/>
            <p:cNvSpPr/>
            <p:nvPr/>
          </p:nvSpPr>
          <p:spPr>
            <a:xfrm>
              <a:off x="1066800" y="4876800"/>
              <a:ext cx="1114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Kĩ thuật viên kĩ thuật điện</a:t>
              </a:r>
              <a:endParaRPr lang="en-US" dirty="0"/>
            </a:p>
          </p:txBody>
        </p:sp>
        <p:sp>
          <p:nvSpPr>
            <p:cNvPr id="48" name="Oval 47"/>
            <p:cNvSpPr/>
            <p:nvPr/>
          </p:nvSpPr>
          <p:spPr>
            <a:xfrm>
              <a:off x="2286000" y="4800600"/>
              <a:ext cx="1295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Thợ lắp đặt và sửa chữa thiết bị điện</a:t>
              </a:r>
              <a:endParaRPr lang="en-US" dirty="0"/>
            </a:p>
          </p:txBody>
        </p:sp>
        <p:cxnSp>
          <p:nvCxnSpPr>
            <p:cNvPr id="50" name="Straight Arrow Connector 49"/>
            <p:cNvCxnSpPr>
              <a:stCxn id="32" idx="2"/>
              <a:endCxn id="53" idx="0"/>
            </p:cNvCxnSpPr>
            <p:nvPr/>
          </p:nvCxnSpPr>
          <p:spPr>
            <a:xfrm>
              <a:off x="4381500" y="4123868"/>
              <a:ext cx="0" cy="6767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3" name="Oval 52"/>
            <p:cNvSpPr/>
            <p:nvPr/>
          </p:nvSpPr>
          <p:spPr>
            <a:xfrm>
              <a:off x="3810000" y="4800600"/>
              <a:ext cx="1143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t>về phẩm chất</a:t>
              </a:r>
              <a:endParaRPr lang="en-US" dirty="0"/>
            </a:p>
          </p:txBody>
        </p:sp>
        <p:sp>
          <p:nvSpPr>
            <p:cNvPr id="54" name="Oval 53"/>
            <p:cNvSpPr/>
            <p:nvPr/>
          </p:nvSpPr>
          <p:spPr>
            <a:xfrm>
              <a:off x="5029200" y="4799463"/>
              <a:ext cx="1143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t>về năng lực</a:t>
              </a:r>
              <a:endParaRPr lang="en-US" dirty="0"/>
            </a:p>
          </p:txBody>
        </p:sp>
        <p:cxnSp>
          <p:nvCxnSpPr>
            <p:cNvPr id="58" name="Straight Arrow Connector 57"/>
            <p:cNvCxnSpPr>
              <a:stCxn id="32" idx="2"/>
              <a:endCxn id="54" idx="0"/>
            </p:cNvCxnSpPr>
            <p:nvPr/>
          </p:nvCxnSpPr>
          <p:spPr>
            <a:xfrm>
              <a:off x="4381500" y="4123868"/>
              <a:ext cx="1219200" cy="67559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1" name="Oval 60"/>
            <p:cNvSpPr/>
            <p:nvPr/>
          </p:nvSpPr>
          <p:spPr>
            <a:xfrm>
              <a:off x="6400800" y="4914900"/>
              <a:ext cx="1143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Sở thích</a:t>
              </a:r>
              <a:endParaRPr lang="en-US" dirty="0"/>
            </a:p>
          </p:txBody>
        </p:sp>
        <p:sp>
          <p:nvSpPr>
            <p:cNvPr id="62" name="Oval 61"/>
            <p:cNvSpPr/>
            <p:nvPr/>
          </p:nvSpPr>
          <p:spPr>
            <a:xfrm>
              <a:off x="7696200" y="4876800"/>
              <a:ext cx="1143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Khả năng</a:t>
              </a:r>
              <a:endParaRPr lang="en-US" dirty="0"/>
            </a:p>
          </p:txBody>
        </p:sp>
        <p:cxnSp>
          <p:nvCxnSpPr>
            <p:cNvPr id="64" name="Straight Arrow Connector 63"/>
            <p:cNvCxnSpPr>
              <a:stCxn id="33" idx="2"/>
              <a:endCxn id="61" idx="0"/>
            </p:cNvCxnSpPr>
            <p:nvPr/>
          </p:nvCxnSpPr>
          <p:spPr>
            <a:xfrm flipH="1">
              <a:off x="6972300" y="4123868"/>
              <a:ext cx="571500" cy="791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6" name="Straight Arrow Connector 65"/>
            <p:cNvCxnSpPr>
              <a:stCxn id="33" idx="2"/>
            </p:cNvCxnSpPr>
            <p:nvPr/>
          </p:nvCxnSpPr>
          <p:spPr>
            <a:xfrm>
              <a:off x="7543800" y="4123868"/>
              <a:ext cx="533400" cy="791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3516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3428999"/>
            <a:ext cx="16" cy="3"/>
          </a:xfrm>
          <a:prstGeom prst="rect">
            <a:avLst/>
          </a:prstGeom>
        </p:spPr>
      </p:pic>
      <p:sp>
        <p:nvSpPr>
          <p:cNvPr id="3" name="TextBox 2"/>
          <p:cNvSpPr txBox="1"/>
          <p:nvPr/>
        </p:nvSpPr>
        <p:spPr>
          <a:xfrm>
            <a:off x="3822080" y="857250"/>
            <a:ext cx="204903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345688" y="1295831"/>
            <a:ext cx="8653346" cy="369332"/>
          </a:xfrm>
          <a:prstGeom prst="rect">
            <a:avLst/>
          </a:prstGeom>
        </p:spPr>
        <p:txBody>
          <a:bodyPr wrap="square">
            <a:spAutoFit/>
          </a:bodyPr>
          <a:lstStyle/>
          <a:p>
            <a:r>
              <a:rPr lang="en-US" b="1" i="1" dirty="0">
                <a:latin typeface="Times New Roman" panose="02020603050405020304" pitchFamily="18" charset="0"/>
                <a:cs typeface="Times New Roman" panose="02020603050405020304" pitchFamily="18" charset="0"/>
              </a:rPr>
              <a:t>1. </a:t>
            </a:r>
            <a:r>
              <a:rPr lang="en-US" b="1" i="1" dirty="0" err="1">
                <a:latin typeface="Times New Roman" panose="02020603050405020304" pitchFamily="18" charset="0"/>
                <a:cs typeface="Times New Roman" panose="02020603050405020304" pitchFamily="18" charset="0"/>
              </a:rPr>
              <a:t>Kể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ty, </a:t>
            </a:r>
            <a:r>
              <a:rPr lang="en-US" b="1" i="1" dirty="0" err="1">
                <a:latin typeface="Times New Roman" panose="02020603050405020304" pitchFamily="18" charset="0"/>
                <a:cs typeface="Times New Roman" panose="02020603050405020304" pitchFamily="18" charset="0"/>
              </a:rPr>
              <a:t>xí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nghiệp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hoạt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lĩnh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kỹ</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543EB002-3886-0783-B530-247352784A94}"/>
              </a:ext>
            </a:extLst>
          </p:cNvPr>
          <p:cNvSpPr txBox="1"/>
          <p:nvPr/>
        </p:nvSpPr>
        <p:spPr>
          <a:xfrm>
            <a:off x="1874520" y="1882393"/>
            <a:ext cx="4572000" cy="3831818"/>
          </a:xfrm>
          <a:prstGeom prst="rect">
            <a:avLst/>
          </a:prstGeom>
          <a:noFill/>
        </p:spPr>
        <p:txBody>
          <a:bodyPr wrap="square">
            <a:spAutoFit/>
          </a:bodyPr>
          <a:lstStyle/>
          <a:p>
            <a:pPr algn="ctr">
              <a:lnSpc>
                <a:spcPct val="150000"/>
              </a:lnSpc>
            </a:pPr>
            <a:r>
              <a:rPr lang="vi-VN" i="1" dirty="0">
                <a:solidFill>
                  <a:srgbClr val="0000FF"/>
                </a:solidFill>
                <a:latin typeface="Times New Roman" panose="02020603050405020304" pitchFamily="18" charset="0"/>
                <a:cs typeface="Times New Roman" panose="02020603050405020304" pitchFamily="18" charset="0"/>
              </a:rPr>
              <a:t>Trả lời: </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Công ty cổ phần nhiệt điện Phả Lại.</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Công ty cổ phần nhiệt điện Quảng Ninh.</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Công ty cổ phần điện Gia Lai.</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Nhà máy điện rác Sóc Sơn.</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Công ty TNHH Điện tử ABECO Việt Nam.</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Công ty Thiết bị Điện tử DAEWOO Việt Nam.</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Công ty TNHH Kỹ thuật Điện tử TH.</a:t>
            </a:r>
          </a:p>
          <a:p>
            <a:pPr>
              <a:lnSpc>
                <a:spcPct val="150000"/>
              </a:lnSpc>
            </a:pPr>
            <a:r>
              <a:rPr lang="vi-VN" i="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79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3428999"/>
            <a:ext cx="16" cy="3"/>
          </a:xfrm>
          <a:prstGeom prst="rect">
            <a:avLst/>
          </a:prstGeom>
        </p:spPr>
      </p:pic>
      <p:sp>
        <p:nvSpPr>
          <p:cNvPr id="3" name="TextBox 2"/>
          <p:cNvSpPr txBox="1"/>
          <p:nvPr/>
        </p:nvSpPr>
        <p:spPr>
          <a:xfrm>
            <a:off x="3822080" y="857250"/>
            <a:ext cx="204903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345688" y="1295831"/>
            <a:ext cx="8653346" cy="646331"/>
          </a:xfrm>
          <a:prstGeom prst="rect">
            <a:avLst/>
          </a:prstGeom>
        </p:spPr>
        <p:txBody>
          <a:bodyPr wrap="square">
            <a:spAutoFit/>
          </a:bodyPr>
          <a:lstStyle/>
          <a:p>
            <a:r>
              <a:rPr lang="en-US" b="1" i="1" dirty="0">
                <a:latin typeface="Times New Roman" panose="02020603050405020304" pitchFamily="18" charset="0"/>
                <a:cs typeface="Times New Roman" panose="02020603050405020304" pitchFamily="18" charset="0"/>
              </a:rPr>
              <a:t>2. </a:t>
            </a:r>
            <a:r>
              <a:rPr lang="en-US" b="1" i="1" dirty="0" err="1">
                <a:latin typeface="Times New Roman" panose="02020603050405020304" pitchFamily="18" charset="0"/>
                <a:cs typeface="Times New Roman" panose="02020603050405020304" pitchFamily="18" charset="0"/>
              </a:rPr>
              <a:t>Kể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trường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trung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cấp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cao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đẳng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 ở </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phía</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Bắc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có</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đào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thuộc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lĩnh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kĩ</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F372FC97-7E48-7C05-6535-50C6DB03387E}"/>
              </a:ext>
            </a:extLst>
          </p:cNvPr>
          <p:cNvSpPr txBox="1"/>
          <p:nvPr/>
        </p:nvSpPr>
        <p:spPr>
          <a:xfrm>
            <a:off x="1299116" y="1919079"/>
            <a:ext cx="6938104" cy="3693319"/>
          </a:xfrm>
          <a:prstGeom prst="rect">
            <a:avLst/>
          </a:prstGeom>
          <a:noFill/>
        </p:spPr>
        <p:txBody>
          <a:bodyPr wrap="square">
            <a:spAutoFit/>
          </a:bodyPr>
          <a:lstStyle/>
          <a:p>
            <a:pPr algn="ctr"/>
            <a:r>
              <a:rPr lang="vi-VN" i="1" dirty="0">
                <a:solidFill>
                  <a:srgbClr val="0000FF"/>
                </a:solidFill>
                <a:latin typeface="Times New Roman" panose="02020603050405020304" pitchFamily="18" charset="0"/>
                <a:cs typeface="Times New Roman" panose="02020603050405020304" pitchFamily="18" charset="0"/>
              </a:rPr>
              <a:t>Trả lời: </a:t>
            </a:r>
          </a:p>
          <a:p>
            <a:r>
              <a:rPr lang="vi-VN" i="1" dirty="0">
                <a:solidFill>
                  <a:srgbClr val="0000FF"/>
                </a:solidFill>
                <a:latin typeface="Times New Roman" panose="02020603050405020304" pitchFamily="18" charset="0"/>
                <a:cs typeface="Times New Roman" panose="02020603050405020304" pitchFamily="18" charset="0"/>
              </a:rPr>
              <a:t>Các trường trung cấp, cao đẳng, đại học ở địa phương có đào tạo ngành nghề thuộc lĩnh vực kĩ thuật điện:</a:t>
            </a:r>
          </a:p>
          <a:p>
            <a:r>
              <a:rPr lang="vi-VN" i="1"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 </a:t>
            </a:r>
            <a:r>
              <a:rPr lang="vi-VN" i="1" dirty="0">
                <a:solidFill>
                  <a:srgbClr val="0000FF"/>
                </a:solidFill>
                <a:latin typeface="Times New Roman" panose="02020603050405020304" pitchFamily="18" charset="0"/>
                <a:cs typeface="Times New Roman" panose="02020603050405020304" pitchFamily="18" charset="0"/>
              </a:rPr>
              <a:t>ĐH Bách Khoa Hà Nội.</a:t>
            </a:r>
          </a:p>
          <a:p>
            <a:r>
              <a:rPr lang="vi-VN" i="1" dirty="0">
                <a:solidFill>
                  <a:srgbClr val="0000FF"/>
                </a:solidFill>
                <a:latin typeface="Times New Roman" panose="02020603050405020304" pitchFamily="18" charset="0"/>
                <a:cs typeface="Times New Roman" panose="02020603050405020304" pitchFamily="18" charset="0"/>
              </a:rPr>
              <a:t>- </a:t>
            </a:r>
            <a:r>
              <a:rPr lang="en-US" i="1" dirty="0" smtClean="0">
                <a:solidFill>
                  <a:srgbClr val="0000FF"/>
                </a:solidFill>
                <a:latin typeface="Times New Roman" panose="02020603050405020304" pitchFamily="18" charset="0"/>
                <a:cs typeface="Times New Roman" panose="02020603050405020304" pitchFamily="18" charset="0"/>
              </a:rPr>
              <a:t>ĐH </a:t>
            </a:r>
            <a:r>
              <a:rPr lang="en-US" i="1" dirty="0" err="1" smtClean="0">
                <a:solidFill>
                  <a:srgbClr val="0000FF"/>
                </a:solidFill>
                <a:latin typeface="Times New Roman" panose="02020603050405020304" pitchFamily="18" charset="0"/>
                <a:cs typeface="Times New Roman" panose="02020603050405020304" pitchFamily="18" charset="0"/>
              </a:rPr>
              <a:t>công</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nghiệp</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Hà</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Nội</a:t>
            </a:r>
            <a:endParaRPr lang="vi-VN" i="1" dirty="0">
              <a:solidFill>
                <a:srgbClr val="0000FF"/>
              </a:solidFill>
              <a:latin typeface="Times New Roman" panose="02020603050405020304" pitchFamily="18" charset="0"/>
              <a:cs typeface="Times New Roman" panose="02020603050405020304" pitchFamily="18" charset="0"/>
            </a:endParaRPr>
          </a:p>
          <a:p>
            <a:r>
              <a:rPr lang="vi-VN" i="1" dirty="0">
                <a:solidFill>
                  <a:srgbClr val="0000FF"/>
                </a:solidFill>
                <a:latin typeface="Times New Roman" panose="02020603050405020304" pitchFamily="18" charset="0"/>
                <a:cs typeface="Times New Roman" panose="02020603050405020304" pitchFamily="18" charset="0"/>
              </a:rPr>
              <a:t>- ĐH Giao thông vận tải.</a:t>
            </a:r>
          </a:p>
          <a:p>
            <a:pPr marL="285750" indent="-285750">
              <a:buFontTx/>
              <a:buChar char="-"/>
            </a:pPr>
            <a:r>
              <a:rPr lang="en-US" i="1" dirty="0" smtClean="0">
                <a:solidFill>
                  <a:srgbClr val="0000FF"/>
                </a:solidFill>
                <a:latin typeface="Times New Roman" panose="02020603050405020304" pitchFamily="18" charset="0"/>
                <a:cs typeface="Times New Roman" panose="02020603050405020304" pitchFamily="18" charset="0"/>
              </a:rPr>
              <a:t>ĐH </a:t>
            </a:r>
            <a:r>
              <a:rPr lang="en-US" i="1" dirty="0" err="1" smtClean="0">
                <a:solidFill>
                  <a:srgbClr val="0000FF"/>
                </a:solidFill>
                <a:latin typeface="Times New Roman" panose="02020603050405020304" pitchFamily="18" charset="0"/>
                <a:cs typeface="Times New Roman" panose="02020603050405020304" pitchFamily="18" charset="0"/>
              </a:rPr>
              <a:t>điện</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lực</a:t>
            </a:r>
            <a:r>
              <a:rPr lang="en-US" i="1" dirty="0" smtClean="0">
                <a:solidFill>
                  <a:srgbClr val="0000FF"/>
                </a:solidFill>
                <a:latin typeface="Times New Roman" panose="02020603050405020304" pitchFamily="18" charset="0"/>
                <a:cs typeface="Times New Roman" panose="02020603050405020304" pitchFamily="18" charset="0"/>
              </a:rPr>
              <a:t> </a:t>
            </a:r>
          </a:p>
          <a:p>
            <a:pPr marL="285750" indent="-285750">
              <a:buFontTx/>
              <a:buChar char="-"/>
            </a:pPr>
            <a:r>
              <a:rPr lang="en-US" i="1" dirty="0" err="1" smtClean="0">
                <a:solidFill>
                  <a:srgbClr val="0000FF"/>
                </a:solidFill>
                <a:latin typeface="Times New Roman" panose="02020603050405020304" pitchFamily="18" charset="0"/>
                <a:cs typeface="Times New Roman" panose="02020603050405020304" pitchFamily="18" charset="0"/>
              </a:rPr>
              <a:t>Học</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viện</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bưu</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chính</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viễn</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thông</a:t>
            </a:r>
            <a:endParaRPr lang="en-US" i="1" dirty="0" smtClean="0">
              <a:solidFill>
                <a:srgbClr val="0000FF"/>
              </a:solidFill>
              <a:latin typeface="Times New Roman" panose="02020603050405020304" pitchFamily="18" charset="0"/>
              <a:cs typeface="Times New Roman" panose="02020603050405020304" pitchFamily="18" charset="0"/>
            </a:endParaRPr>
          </a:p>
          <a:p>
            <a:pPr marL="285750" indent="-285750">
              <a:buFontTx/>
              <a:buChar char="-"/>
            </a:pPr>
            <a:r>
              <a:rPr lang="en-US" i="1" dirty="0" smtClean="0">
                <a:solidFill>
                  <a:srgbClr val="0000FF"/>
                </a:solidFill>
                <a:latin typeface="Times New Roman" panose="02020603050405020304" pitchFamily="18" charset="0"/>
                <a:cs typeface="Times New Roman" panose="02020603050405020304" pitchFamily="18" charset="0"/>
              </a:rPr>
              <a:t>ĐH </a:t>
            </a:r>
            <a:r>
              <a:rPr lang="en-US" i="1" dirty="0" err="1" smtClean="0">
                <a:solidFill>
                  <a:srgbClr val="0000FF"/>
                </a:solidFill>
                <a:latin typeface="Times New Roman" panose="02020603050405020304" pitchFamily="18" charset="0"/>
                <a:cs typeface="Times New Roman" panose="02020603050405020304" pitchFamily="18" charset="0"/>
              </a:rPr>
              <a:t>thủy</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Lọi</a:t>
            </a:r>
            <a:endParaRPr lang="vi-VN" i="1" dirty="0">
              <a:solidFill>
                <a:srgbClr val="0000FF"/>
              </a:solidFill>
              <a:latin typeface="Times New Roman" panose="02020603050405020304" pitchFamily="18" charset="0"/>
              <a:cs typeface="Times New Roman" panose="02020603050405020304" pitchFamily="18" charset="0"/>
            </a:endParaRPr>
          </a:p>
          <a:p>
            <a:r>
              <a:rPr lang="vi-VN" i="1" dirty="0">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i="1" dirty="0">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i="1" dirty="0">
                <a:solidFill>
                  <a:srgbClr val="0000FF"/>
                </a:solidFill>
                <a:latin typeface="Times New Roman" panose="02020603050405020304" pitchFamily="18" charset="0"/>
                <a:cs typeface="Times New Roman" panose="02020603050405020304" pitchFamily="18" charset="0"/>
              </a:rPr>
              <a:t>- </a:t>
            </a:r>
            <a:r>
              <a:rPr lang="en-US" i="1" dirty="0" smtClean="0">
                <a:solidFill>
                  <a:srgbClr val="0000FF"/>
                </a:solidFill>
                <a:latin typeface="Times New Roman" panose="02020603050405020304" pitchFamily="18" charset="0"/>
                <a:cs typeface="Times New Roman" panose="02020603050405020304" pitchFamily="18" charset="0"/>
              </a:rPr>
              <a:t>ĐH </a:t>
            </a:r>
            <a:r>
              <a:rPr lang="en-US" i="1" dirty="0" err="1" smtClean="0">
                <a:solidFill>
                  <a:srgbClr val="0000FF"/>
                </a:solidFill>
                <a:latin typeface="Times New Roman" panose="02020603050405020304" pitchFamily="18" charset="0"/>
                <a:cs typeface="Times New Roman" panose="02020603050405020304" pitchFamily="18" charset="0"/>
              </a:rPr>
              <a:t>cơ</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điện</a:t>
            </a:r>
            <a:r>
              <a:rPr lang="en-US" i="1" dirty="0" smtClean="0">
                <a:solidFill>
                  <a:srgbClr val="0000FF"/>
                </a:solidFill>
                <a:latin typeface="Times New Roman" panose="02020603050405020304" pitchFamily="18" charset="0"/>
                <a:cs typeface="Times New Roman" panose="02020603050405020304" pitchFamily="18" charset="0"/>
              </a:rPr>
              <a:t> </a:t>
            </a:r>
            <a:r>
              <a:rPr lang="en-US" i="1" dirty="0" err="1" smtClean="0">
                <a:solidFill>
                  <a:srgbClr val="0000FF"/>
                </a:solidFill>
                <a:latin typeface="Times New Roman" panose="02020603050405020304" pitchFamily="18" charset="0"/>
                <a:cs typeface="Times New Roman" panose="02020603050405020304" pitchFamily="18" charset="0"/>
              </a:rPr>
              <a:t>Việt</a:t>
            </a:r>
            <a:r>
              <a:rPr lang="en-US" i="1" dirty="0" smtClean="0">
                <a:solidFill>
                  <a:srgbClr val="0000FF"/>
                </a:solidFill>
                <a:latin typeface="Times New Roman" panose="02020603050405020304" pitchFamily="18" charset="0"/>
                <a:cs typeface="Times New Roman" panose="02020603050405020304" pitchFamily="18" charset="0"/>
              </a:rPr>
              <a:t> Hung.</a:t>
            </a:r>
            <a:endParaRPr lang="vi-VN" i="1" dirty="0">
              <a:solidFill>
                <a:srgbClr val="0000FF"/>
              </a:solidFill>
              <a:latin typeface="Times New Roman" panose="02020603050405020304" pitchFamily="18" charset="0"/>
              <a:cs typeface="Times New Roman" panose="02020603050405020304" pitchFamily="18" charset="0"/>
            </a:endParaRPr>
          </a:p>
          <a:p>
            <a:r>
              <a:rPr lang="vi-VN" i="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4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3428999"/>
            <a:ext cx="16" cy="3"/>
          </a:xfrm>
          <a:prstGeom prst="rect">
            <a:avLst/>
          </a:prstGeom>
        </p:spPr>
      </p:pic>
      <p:sp>
        <p:nvSpPr>
          <p:cNvPr id="3" name="TextBox 2"/>
          <p:cNvSpPr txBox="1"/>
          <p:nvPr/>
        </p:nvSpPr>
        <p:spPr>
          <a:xfrm>
            <a:off x="3822080" y="857250"/>
            <a:ext cx="204903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345688" y="1295832"/>
            <a:ext cx="8653346" cy="646331"/>
          </a:xfrm>
          <a:prstGeom prst="rect">
            <a:avLst/>
          </a:prstGeom>
        </p:spPr>
        <p:txBody>
          <a:bodyPr wrap="square">
            <a:spAutoFit/>
          </a:bodyPr>
          <a:lstStyle/>
          <a:p>
            <a:r>
              <a:rPr lang="en-US" b="1" i="1" dirty="0">
                <a:latin typeface="Times New Roman" panose="02020603050405020304" pitchFamily="18" charset="0"/>
                <a:cs typeface="Times New Roman" panose="02020603050405020304" pitchFamily="18" charset="0"/>
              </a:rPr>
              <a:t>3. </a:t>
            </a:r>
            <a:r>
              <a:rPr lang="en-US" b="1" i="1" dirty="0" err="1">
                <a:latin typeface="Times New Roman" panose="02020603050405020304" pitchFamily="18" charset="0"/>
                <a:cs typeface="Times New Roman" panose="02020603050405020304" pitchFamily="18" charset="0"/>
              </a:rPr>
              <a:t>Hãy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tìm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hiểu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cụ</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lĩnh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kỹ</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 ở </a:t>
            </a:r>
            <a:r>
              <a:rPr lang="en-US" b="1" i="1" dirty="0" err="1">
                <a:latin typeface="Times New Roman" panose="02020603050405020304" pitchFamily="18" charset="0"/>
                <a:cs typeface="Times New Roman" panose="02020603050405020304" pitchFamily="18" charset="0"/>
              </a:rPr>
              <a:t>khu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em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tích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sự</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phù</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hợp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đó</a:t>
            </a:r>
            <a:r>
              <a:rPr lang="en-US" b="1" i="1" dirty="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43A9D466-B752-7240-8C1B-FC754133038D}"/>
              </a:ext>
            </a:extLst>
          </p:cNvPr>
          <p:cNvSpPr txBox="1"/>
          <p:nvPr/>
        </p:nvSpPr>
        <p:spPr>
          <a:xfrm>
            <a:off x="1150620" y="3052272"/>
            <a:ext cx="6560820" cy="646331"/>
          </a:xfrm>
          <a:prstGeom prst="rect">
            <a:avLst/>
          </a:prstGeom>
          <a:noFill/>
        </p:spPr>
        <p:txBody>
          <a:bodyPr wrap="square">
            <a:spAutoFit/>
          </a:bodyPr>
          <a:lstStyle/>
          <a:p>
            <a:r>
              <a:rPr lang="vi-VN" i="1" dirty="0">
                <a:solidFill>
                  <a:srgbClr val="0000FF"/>
                </a:solidFill>
                <a:latin typeface="Times New Roman" panose="02020603050405020304" pitchFamily="18" charset="0"/>
                <a:cs typeface="Times New Roman" panose="02020603050405020304" pitchFamily="18" charset="0"/>
              </a:rPr>
              <a:t>HS căn cứ vào những yêu cầu phẩm chất, năng lực với người lao động làm việc trong lĩnh vực kĩ thuật điện để trả lời câu hỏi.</a:t>
            </a:r>
            <a:endParaRPr lang="vi-VN" i="1" dirty="0"/>
          </a:p>
        </p:txBody>
      </p:sp>
    </p:spTree>
    <p:extLst>
      <p:ext uri="{BB962C8B-B14F-4D97-AF65-F5344CB8AC3E}">
        <p14:creationId xmlns:p14="http://schemas.microsoft.com/office/powerpoint/2010/main" val="6699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1"/>
            <a:ext cx="8229600" cy="2971800"/>
          </a:xfrm>
        </p:spPr>
        <p:txBody>
          <a:bodyPr>
            <a:normAutofit/>
          </a:bodyPr>
          <a:lstStyle/>
          <a:p>
            <a:pPr marL="0" indent="0">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marL="0" lvl="0" indent="0">
              <a:buNone/>
            </a:pP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endParaRPr lang="en-US" sz="2400" dirty="0">
              <a:latin typeface="Times New Roman" pitchFamily="18" charset="0"/>
              <a:cs typeface="Times New Roman" pitchFamily="18" charset="0"/>
            </a:endParaRPr>
          </a:p>
          <a:p>
            <a:pPr marL="457200" lvl="1" indent="0">
              <a:buNone/>
            </a:pPr>
            <a:r>
              <a:rPr lang="en-US" sz="2400" dirty="0">
                <a:latin typeface="Times New Roman" pitchFamily="18" charset="0"/>
                <a:cs typeface="Times New Roman" pitchFamily="18" charset="0"/>
              </a:rPr>
              <a:t>	D.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7" name="TextBox 6"/>
          <p:cNvSpPr txBox="1"/>
          <p:nvPr/>
        </p:nvSpPr>
        <p:spPr>
          <a:xfrm>
            <a:off x="1828800" y="4707819"/>
            <a:ext cx="6165470" cy="830997"/>
          </a:xfrm>
          <a:prstGeom prst="rect">
            <a:avLst/>
          </a:prstGeom>
          <a:noFill/>
        </p:spPr>
        <p:txBody>
          <a:bodyPr wrap="none" rtlCol="0">
            <a:spAutoFit/>
          </a:bodyPr>
          <a:lstStyle/>
          <a:p>
            <a:pPr lvl="0"/>
            <a:r>
              <a:rPr lang="en-US" sz="2400" dirty="0">
                <a:solidFill>
                  <a:srgbClr val="FF0000"/>
                </a:solidFill>
                <a:latin typeface="Times New Roman" pitchFamily="18" charset="0"/>
                <a:cs typeface="Times New Roman" pitchFamily="18" charset="0"/>
              </a:rPr>
              <a:t>C.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nghề</a:t>
            </a:r>
            <a:endParaRPr lang="en-US" sz="2400" dirty="0">
              <a:solidFill>
                <a:srgbClr val="FF0000"/>
              </a:solidFill>
              <a:latin typeface="Times New Roman" pitchFamily="18" charset="0"/>
              <a:cs typeface="Times New Roman" pitchFamily="18" charset="0"/>
            </a:endParaRPr>
          </a:p>
          <a:p>
            <a:endParaRPr lang="en-US" sz="2400" dirty="0">
              <a:solidFill>
                <a:srgbClr val="FF0000"/>
              </a:solidFill>
            </a:endParaRPr>
          </a:p>
        </p:txBody>
      </p:sp>
    </p:spTree>
    <p:extLst>
      <p:ext uri="{BB962C8B-B14F-4D97-AF65-F5344CB8AC3E}">
        <p14:creationId xmlns:p14="http://schemas.microsoft.com/office/powerpoint/2010/main" val="231594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b="1" dirty="0" err="1">
                <a:solidFill>
                  <a:srgbClr val="FF0000"/>
                </a:solidFill>
                <a:latin typeface="Times New Roman" pitchFamily="18" charset="0"/>
                <a:cs typeface="Times New Roman" pitchFamily="18" charset="0"/>
              </a:rPr>
              <a:t>Tiết</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41. </a:t>
            </a:r>
            <a:r>
              <a:rPr lang="vi-VN" sz="3200" b="1" dirty="0">
                <a:solidFill>
                  <a:srgbClr val="FF0000"/>
                </a:solidFill>
                <a:latin typeface="Times New Roman" pitchFamily="18" charset="0"/>
                <a:cs typeface="Times New Roman" pitchFamily="18" charset="0"/>
              </a:rPr>
              <a:t>Bài17</a:t>
            </a:r>
            <a:r>
              <a:rPr lang="en-US" sz="3200" dirty="0">
                <a:solidFill>
                  <a:srgbClr val="FF0000"/>
                </a:solidFill>
                <a:latin typeface="Times New Roman" pitchFamily="18" charset="0"/>
                <a:cs typeface="Times New Roman" pitchFamily="18" charset="0"/>
              </a:rPr>
              <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NGÀNH NGHỀ TRONG LĨNH </a:t>
            </a:r>
            <a:r>
              <a:rPr lang="en-US" sz="3200" b="1" dirty="0">
                <a:solidFill>
                  <a:srgbClr val="FF0000"/>
                </a:solidFill>
                <a:latin typeface="Times New Roman" pitchFamily="18" charset="0"/>
                <a:cs typeface="Times New Roman" pitchFamily="18" charset="0"/>
              </a:rPr>
              <a:t>VỰC</a:t>
            </a:r>
            <a:r>
              <a:rPr lang="vi-VN" sz="3200" b="1" dirty="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K</a:t>
            </a:r>
            <a:r>
              <a:rPr lang="en-US" sz="3200" b="1" dirty="0" smtClean="0">
                <a:solidFill>
                  <a:srgbClr val="FF0000"/>
                </a:solidFill>
                <a:latin typeface="Times New Roman" pitchFamily="18" charset="0"/>
                <a:cs typeface="Times New Roman" pitchFamily="18" charset="0"/>
              </a:rPr>
              <a:t>Ĩ </a:t>
            </a:r>
            <a:r>
              <a:rPr lang="vi-VN" sz="3200" b="1" dirty="0" smtClean="0">
                <a:solidFill>
                  <a:srgbClr val="FF0000"/>
                </a:solidFill>
                <a:latin typeface="Times New Roman" pitchFamily="18" charset="0"/>
                <a:cs typeface="Times New Roman" pitchFamily="18" charset="0"/>
              </a:rPr>
              <a:t>THUẬT </a:t>
            </a:r>
            <a:r>
              <a:rPr lang="vi-VN" sz="3200" b="1" dirty="0">
                <a:solidFill>
                  <a:srgbClr val="FF0000"/>
                </a:solidFill>
                <a:latin typeface="Times New Roman" pitchFamily="18" charset="0"/>
                <a:cs typeface="Times New Roman" pitchFamily="18" charset="0"/>
              </a:rPr>
              <a:t>ĐIÊN</a:t>
            </a:r>
            <a:r>
              <a:rPr lang="en-US" sz="3200" b="1" dirty="0">
                <a:solidFill>
                  <a:srgbClr val="FF0000"/>
                </a:solidFill>
                <a:effectLst/>
                <a:latin typeface="Times New Roman" pitchFamily="18" charset="0"/>
                <a:cs typeface="Times New Roman" pitchFamily="18" charset="0"/>
              </a:rPr>
              <a:t> </a:t>
            </a:r>
            <a:br>
              <a:rPr lang="en-US" sz="3200" b="1" dirty="0">
                <a:solidFill>
                  <a:srgbClr val="FF0000"/>
                </a:solidFill>
                <a:effectLst/>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
            </a:r>
            <a:br>
              <a:rPr lang="vi-VN" sz="3200" b="1" dirty="0">
                <a:solidFill>
                  <a:srgbClr val="FF0000"/>
                </a:solidFill>
                <a:latin typeface="Times New Roman" pitchFamily="18" charset="0"/>
                <a:cs typeface="Times New Roman" pitchFamily="18" charset="0"/>
              </a:rPr>
            </a:b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tiêu</a:t>
            </a:r>
            <a:r>
              <a:rPr lang="en-US" sz="2800" b="1" i="1" dirty="0">
                <a:latin typeface="Times New Roman" pitchFamily="18" charset="0"/>
                <a:cs typeface="Times New Roman" pitchFamily="18" charset="0"/>
              </a:rPr>
              <a:t>: </a:t>
            </a:r>
          </a:p>
          <a:p>
            <a:pPr marL="0" indent="0">
              <a:buNone/>
            </a:pP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Trình </a:t>
            </a:r>
            <a:r>
              <a:rPr lang="vi-VN" sz="2800" i="1" dirty="0">
                <a:latin typeface="Times New Roman" pitchFamily="18" charset="0"/>
                <a:cs typeface="Times New Roman" pitchFamily="18" charset="0"/>
              </a:rPr>
              <a:t>bày được đặc điểm cơ b</a:t>
            </a:r>
            <a:r>
              <a:rPr lang="en-US" sz="2800" i="1" dirty="0">
                <a:latin typeface="Times New Roman" pitchFamily="18" charset="0"/>
                <a:cs typeface="Times New Roman" pitchFamily="18" charset="0"/>
              </a:rPr>
              <a:t>ả</a:t>
            </a:r>
            <a:r>
              <a:rPr lang="vi-VN" sz="2800" i="1" dirty="0">
                <a:latin typeface="Times New Roman" pitchFamily="18" charset="0"/>
                <a:cs typeface="Times New Roman" pitchFamily="18" charset="0"/>
              </a:rPr>
              <a:t>n, nhận biết được  một số ngành nghề phổ biến trong lĩnh vực kĩ thuật điện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đặc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chúng</a:t>
            </a:r>
            <a:endParaRPr lang="en-US" sz="2800" i="1" dirty="0">
              <a:latin typeface="Times New Roman" pitchFamily="18" charset="0"/>
              <a:cs typeface="Times New Roman" pitchFamily="18" charset="0"/>
            </a:endParaRPr>
          </a:p>
          <a:p>
            <a:pPr marL="0" indent="0">
              <a:buNone/>
            </a:pP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Nắm</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được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yêu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lĩnh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điện</a:t>
            </a:r>
            <a:endParaRPr lang="en-US" sz="2800" dirty="0">
              <a:latin typeface="Times New Roman" pitchFamily="18" charset="0"/>
              <a:cs typeface="Times New Roman" pitchFamily="18" charset="0"/>
            </a:endParaRPr>
          </a:p>
          <a:p>
            <a:pPr marL="0" indent="0">
              <a:buNone/>
            </a:pPr>
            <a:endParaRPr lang="vi-VN" sz="2800" i="1"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4" name="Shape 913"/>
          <p:cNvPicPr/>
          <p:nvPr/>
        </p:nvPicPr>
        <p:blipFill>
          <a:blip r:embed="rId2"/>
          <a:stretch/>
        </p:blipFill>
        <p:spPr>
          <a:xfrm>
            <a:off x="533400" y="1600200"/>
            <a:ext cx="609600" cy="514350"/>
          </a:xfrm>
          <a:prstGeom prst="rect">
            <a:avLst/>
          </a:prstGeom>
        </p:spPr>
      </p:pic>
    </p:spTree>
    <p:extLst>
      <p:ext uri="{BB962C8B-B14F-4D97-AF65-F5344CB8AC3E}">
        <p14:creationId xmlns:p14="http://schemas.microsoft.com/office/powerpoint/2010/main" val="1184985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686800" cy="2308324"/>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a:t>
            </a:r>
          </a:p>
          <a:p>
            <a:pPr lvl="0"/>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endParaRPr lang="en-US" sz="2400" dirty="0">
              <a:latin typeface="Times New Roman" pitchFamily="18" charset="0"/>
              <a:cs typeface="Times New Roman" pitchFamily="18" charset="0"/>
            </a:endParaRPr>
          </a:p>
        </p:txBody>
      </p:sp>
      <p:sp>
        <p:nvSpPr>
          <p:cNvPr id="5" name="Rectangle 4"/>
          <p:cNvSpPr/>
          <p:nvPr/>
        </p:nvSpPr>
        <p:spPr>
          <a:xfrm>
            <a:off x="152398" y="2971800"/>
            <a:ext cx="8686801" cy="2308324"/>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a:t>
            </a:r>
          </a:p>
          <a:p>
            <a:pPr lvl="0"/>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Cẩn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endParaRPr lang="en-US" sz="2400" dirty="0">
              <a:latin typeface="Times New Roman" pitchFamily="18" charset="0"/>
              <a:cs typeface="Times New Roman" pitchFamily="18" charset="0"/>
            </a:endParaRPr>
          </a:p>
        </p:txBody>
      </p:sp>
      <p:sp>
        <p:nvSpPr>
          <p:cNvPr id="6" name="Right Arrow 5"/>
          <p:cNvSpPr/>
          <p:nvPr/>
        </p:nvSpPr>
        <p:spPr>
          <a:xfrm>
            <a:off x="4419600" y="155775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itchFamily="18" charset="0"/>
              <a:cs typeface="Times New Roman" pitchFamily="18" charset="0"/>
            </a:endParaRPr>
          </a:p>
        </p:txBody>
      </p:sp>
      <p:sp>
        <p:nvSpPr>
          <p:cNvPr id="9" name="Rectangle 8"/>
          <p:cNvSpPr/>
          <p:nvPr/>
        </p:nvSpPr>
        <p:spPr>
          <a:xfrm>
            <a:off x="5112201" y="1462374"/>
            <a:ext cx="1821332" cy="461665"/>
          </a:xfrm>
          <a:prstGeom prst="rect">
            <a:avLst/>
          </a:prstGeom>
        </p:spPr>
        <p:txBody>
          <a:bodyPr wrap="none">
            <a:spAutoFit/>
          </a:bodyPr>
          <a:lstStyle/>
          <a:p>
            <a:pPr lvl="0"/>
            <a:r>
              <a:rPr lang="en-US" sz="2400" dirty="0">
                <a:solidFill>
                  <a:srgbClr val="FF0000"/>
                </a:solidFill>
                <a:latin typeface="Times New Roman" pitchFamily="18" charset="0"/>
                <a:cs typeface="Times New Roman" pitchFamily="18" charset="0"/>
              </a:rPr>
              <a:t>B. </a:t>
            </a:r>
            <a:r>
              <a:rPr lang="en-US" sz="2400" dirty="0" err="1">
                <a:solidFill>
                  <a:srgbClr val="FF0000"/>
                </a:solidFill>
                <a:latin typeface="Times New Roman" pitchFamily="18" charset="0"/>
                <a:cs typeface="Times New Roman" pitchFamily="18" charset="0"/>
              </a:rPr>
              <a:t>Kĩ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p:txBody>
      </p:sp>
      <p:sp>
        <p:nvSpPr>
          <p:cNvPr id="10" name="Right Arrow 9"/>
          <p:cNvSpPr/>
          <p:nvPr/>
        </p:nvSpPr>
        <p:spPr>
          <a:xfrm>
            <a:off x="1905000" y="563880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itchFamily="18" charset="0"/>
              <a:cs typeface="Times New Roman" pitchFamily="18" charset="0"/>
            </a:endParaRPr>
          </a:p>
        </p:txBody>
      </p:sp>
      <p:sp>
        <p:nvSpPr>
          <p:cNvPr id="11" name="Rectangle 10"/>
          <p:cNvSpPr/>
          <p:nvPr/>
        </p:nvSpPr>
        <p:spPr>
          <a:xfrm>
            <a:off x="2591970" y="5575292"/>
            <a:ext cx="2576346" cy="461665"/>
          </a:xfrm>
          <a:prstGeom prst="rect">
            <a:avLst/>
          </a:prstGeom>
        </p:spPr>
        <p:txBody>
          <a:bodyPr wrap="none">
            <a:spAutoFit/>
          </a:bodyPr>
          <a:lstStyle/>
          <a:p>
            <a:pPr lvl="0"/>
            <a:r>
              <a:rPr lang="en-US" sz="2400" dirty="0">
                <a:solidFill>
                  <a:srgbClr val="FF0000"/>
                </a:solidFill>
                <a:latin typeface="Times New Roman" pitchFamily="18" charset="0"/>
                <a:cs typeface="Times New Roman" pitchFamily="18" charset="0"/>
              </a:rPr>
              <a:t>D. </a:t>
            </a:r>
            <a:r>
              <a:rPr lang="en-US" sz="2400" dirty="0" err="1">
                <a:solidFill>
                  <a:srgbClr val="FF0000"/>
                </a:solidFill>
                <a:latin typeface="Times New Roman" pitchFamily="18" charset="0"/>
                <a:cs typeface="Times New Roman" pitchFamily="18" charset="0"/>
              </a:rPr>
              <a:t>Cả</a:t>
            </a:r>
            <a:r>
              <a:rPr lang="en-US" sz="2400" dirty="0">
                <a:solidFill>
                  <a:srgbClr val="FF0000"/>
                </a:solidFill>
                <a:latin typeface="Times New Roman" pitchFamily="18" charset="0"/>
                <a:cs typeface="Times New Roman" pitchFamily="18" charset="0"/>
              </a:rPr>
              <a:t> 3 </a:t>
            </a:r>
            <a:r>
              <a:rPr lang="en-US" sz="2400" dirty="0" err="1">
                <a:solidFill>
                  <a:srgbClr val="FF0000"/>
                </a:solidFill>
                <a:latin typeface="Times New Roman" pitchFamily="18" charset="0"/>
                <a:cs typeface="Times New Roman" pitchFamily="18" charset="0"/>
              </a:rPr>
              <a:t>đáp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08098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839200" cy="3046988"/>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a:t>
            </a:r>
          </a:p>
          <a:p>
            <a:pPr lvl="0"/>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ráp</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endParaRPr lang="en-US" sz="2400" dirty="0">
              <a:latin typeface="Times New Roman" pitchFamily="18" charset="0"/>
              <a:cs typeface="Times New Roman" pitchFamily="18" charset="0"/>
            </a:endParaRPr>
          </a:p>
        </p:txBody>
      </p:sp>
      <p:sp>
        <p:nvSpPr>
          <p:cNvPr id="5" name="Rectangle 4"/>
          <p:cNvSpPr/>
          <p:nvPr/>
        </p:nvSpPr>
        <p:spPr>
          <a:xfrm>
            <a:off x="188794" y="3884474"/>
            <a:ext cx="8802806" cy="2308324"/>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a:t>
            </a:r>
          </a:p>
          <a:p>
            <a:pPr lvl="0"/>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endParaRPr lang="en-US" sz="2400" dirty="0">
              <a:latin typeface="Times New Roman" pitchFamily="18" charset="0"/>
              <a:cs typeface="Times New Roman" pitchFamily="18" charset="0"/>
            </a:endParaRPr>
          </a:p>
        </p:txBody>
      </p:sp>
      <p:sp>
        <p:nvSpPr>
          <p:cNvPr id="6" name="Right Arrow 5"/>
          <p:cNvSpPr/>
          <p:nvPr/>
        </p:nvSpPr>
        <p:spPr>
          <a:xfrm>
            <a:off x="188794" y="32004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9794" y="3105835"/>
            <a:ext cx="8421806" cy="830997"/>
          </a:xfrm>
          <a:prstGeom prst="rect">
            <a:avLst/>
          </a:prstGeom>
        </p:spPr>
        <p:txBody>
          <a:bodyPr wrap="square">
            <a:spAutoFit/>
          </a:bodyPr>
          <a:lstStyle/>
          <a:p>
            <a:pPr lvl="0"/>
            <a:r>
              <a:rPr lang="en-US" sz="2400" dirty="0">
                <a:solidFill>
                  <a:srgbClr val="FF0000"/>
                </a:solidFill>
                <a:latin typeface="Times New Roman" pitchFamily="18" charset="0"/>
                <a:cs typeface="Times New Roman" pitchFamily="18" charset="0"/>
              </a:rPr>
              <a:t>A. </a:t>
            </a:r>
            <a:r>
              <a:rPr lang="en-US" sz="2400" dirty="0" err="1">
                <a:solidFill>
                  <a:srgbClr val="FF0000"/>
                </a:solidFill>
                <a:latin typeface="Times New Roman" pitchFamily="18" charset="0"/>
                <a:cs typeface="Times New Roman" pitchFamily="18" charset="0"/>
              </a:rPr>
              <a:t>Tiến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cứu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vấn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chỉ</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hệ</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p:txBody>
      </p:sp>
      <p:sp>
        <p:nvSpPr>
          <p:cNvPr id="8" name="Right Arrow 7"/>
          <p:cNvSpPr/>
          <p:nvPr/>
        </p:nvSpPr>
        <p:spPr>
          <a:xfrm>
            <a:off x="2895600" y="64008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6192798"/>
            <a:ext cx="3760966" cy="461665"/>
          </a:xfrm>
          <a:prstGeom prst="rect">
            <a:avLst/>
          </a:prstGeom>
        </p:spPr>
        <p:txBody>
          <a:bodyPr wrap="none">
            <a:spAutoFit/>
          </a:bodyPr>
          <a:lstStyle/>
          <a:p>
            <a:pPr lvl="0"/>
            <a:r>
              <a:rPr lang="en-US" sz="2400" dirty="0">
                <a:solidFill>
                  <a:srgbClr val="FF0000"/>
                </a:solidFill>
                <a:latin typeface="Times New Roman" pitchFamily="18" charset="0"/>
                <a:cs typeface="Times New Roman" pitchFamily="18" charset="0"/>
              </a:rPr>
              <a:t>B. </a:t>
            </a:r>
            <a:r>
              <a:rPr lang="en-US" sz="2400" dirty="0" err="1">
                <a:solidFill>
                  <a:srgbClr val="FF0000"/>
                </a:solidFill>
                <a:latin typeface="Times New Roman" pitchFamily="18" charset="0"/>
                <a:cs typeface="Times New Roman" pitchFamily="18" charset="0"/>
              </a:rPr>
              <a:t>Kĩ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513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2013"/>
            <a:ext cx="8610600" cy="2308324"/>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6:</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KT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p:txBody>
      </p:sp>
      <p:sp>
        <p:nvSpPr>
          <p:cNvPr id="5" name="Right Arrow 4"/>
          <p:cNvSpPr/>
          <p:nvPr/>
        </p:nvSpPr>
        <p:spPr>
          <a:xfrm>
            <a:off x="5410769" y="1415017"/>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75363" y="1351509"/>
            <a:ext cx="1838965" cy="461665"/>
          </a:xfrm>
          <a:prstGeom prst="rect">
            <a:avLst/>
          </a:prstGeom>
        </p:spPr>
        <p:txBody>
          <a:bodyPr wrap="none">
            <a:spAutoFit/>
          </a:bodyPr>
          <a:lstStyle/>
          <a:p>
            <a:pPr lvl="0"/>
            <a:r>
              <a:rPr lang="en-US" sz="2400" dirty="0">
                <a:solidFill>
                  <a:srgbClr val="FF0000"/>
                </a:solidFill>
                <a:latin typeface="Times New Roman" pitchFamily="18" charset="0"/>
                <a:cs typeface="Times New Roman" pitchFamily="18" charset="0"/>
              </a:rPr>
              <a:t>A. </a:t>
            </a:r>
            <a:r>
              <a:rPr lang="en-US" sz="2400" dirty="0" err="1">
                <a:solidFill>
                  <a:srgbClr val="FF0000"/>
                </a:solidFill>
                <a:latin typeface="Times New Roman" pitchFamily="18" charset="0"/>
                <a:cs typeface="Times New Roman" pitchFamily="18" charset="0"/>
              </a:rPr>
              <a:t>Kĩ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p:txBody>
      </p:sp>
      <p:sp>
        <p:nvSpPr>
          <p:cNvPr id="7" name="Rectangle 2"/>
          <p:cNvSpPr>
            <a:spLocks noChangeArrowheads="1"/>
          </p:cNvSpPr>
          <p:nvPr/>
        </p:nvSpPr>
        <p:spPr bwMode="auto">
          <a:xfrm>
            <a:off x="0" y="28382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Câu</a:t>
            </a:r>
            <a:r>
              <a:rPr kumimoji="0" lang="en-US" sz="24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7:</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sát</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ảnh</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sau</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biết</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ngành</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nghề</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gì</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5" name="Picture 2" descr="Description: Quan sát hình ảnh sau và cho biết ngành nghề của người trong hình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350" y="3615970"/>
            <a:ext cx="1038990" cy="21037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46713" y="3581400"/>
            <a:ext cx="5135573"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Kĩ</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sư</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điện</a:t>
            </a:r>
            <a:endParaRPr kumimoji="0" lang="en-US" sz="2400" b="0" i="0" u="none" strike="noStrike" cap="none" normalizeH="0" baseline="0" dirty="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B.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Kĩ</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thuật</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viên</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kĩ</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thuật</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điện</a:t>
            </a:r>
            <a:endParaRPr kumimoji="0" lang="en-US" sz="2400" b="0" i="0" u="none" strike="noStrike" cap="none" normalizeH="0" baseline="0" dirty="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C.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Thợ</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lắp</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đặt</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sửa</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chữa</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thiết</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bị</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điện</a:t>
            </a:r>
            <a:endParaRPr kumimoji="0" lang="en-US" sz="2400" b="0" i="0" u="none" strike="noStrike" cap="none" normalizeH="0" baseline="0" dirty="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D.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Thợ</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sửa</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chữa</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cơ</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máy</a:t>
            </a:r>
            <a:r>
              <a:rPr kumimoji="0" lang="en-US" sz="24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móc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 name="Right Arrow 9"/>
          <p:cNvSpPr/>
          <p:nvPr/>
        </p:nvSpPr>
        <p:spPr>
          <a:xfrm>
            <a:off x="457200" y="558390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5520392"/>
            <a:ext cx="5028171" cy="461665"/>
          </a:xfrm>
          <a:prstGeom prst="rect">
            <a:avLst/>
          </a:prstGeom>
        </p:spPr>
        <p:txBody>
          <a:bodyPr wrap="none">
            <a:spAutoFit/>
          </a:bodyPr>
          <a:lstStyle/>
          <a:p>
            <a:r>
              <a:rPr lang="en-US" sz="2400" dirty="0">
                <a:solidFill>
                  <a:srgbClr val="FF0000"/>
                </a:solidFill>
                <a:latin typeface="Times New Roman" pitchFamily="18" charset="0"/>
                <a:ea typeface="Times New Roman" pitchFamily="18" charset="0"/>
                <a:cs typeface="Times New Roman" pitchFamily="18" charset="0"/>
              </a:rPr>
              <a:t>C. </a:t>
            </a:r>
            <a:r>
              <a:rPr lang="en-US" sz="2400" dirty="0" err="1">
                <a:solidFill>
                  <a:srgbClr val="FF0000"/>
                </a:solidFill>
                <a:latin typeface="Times New Roman" pitchFamily="18" charset="0"/>
                <a:ea typeface="Times New Roman" pitchFamily="18" charset="0"/>
                <a:cs typeface="Times New Roman" pitchFamily="18" charset="0"/>
              </a:rPr>
              <a:t>Thợ</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lắp</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đặt</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và</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sửa</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chữa</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thiết</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bị</a:t>
            </a:r>
            <a:r>
              <a:rPr lang="en-US" sz="2400" dirty="0">
                <a:solidFill>
                  <a:srgbClr val="FF0000"/>
                </a:solidFill>
                <a:latin typeface="Times New Roman" pitchFamily="18" charset="0"/>
                <a:ea typeface="Times New Roman" pitchFamily="18" charset="0"/>
                <a:cs typeface="Times New Roman" pitchFamily="18" charset="0"/>
              </a:rPr>
              <a:t> </a:t>
            </a:r>
            <a:r>
              <a:rPr lang="en-US" sz="2400" dirty="0" err="1">
                <a:solidFill>
                  <a:srgbClr val="FF0000"/>
                </a:solidFill>
                <a:latin typeface="Times New Roman" pitchFamily="18" charset="0"/>
                <a:ea typeface="Times New Roman" pitchFamily="18" charset="0"/>
                <a:cs typeface="Times New Roman" pitchFamily="18" charset="0"/>
              </a:rPr>
              <a:t>điện</a:t>
            </a:r>
            <a:endParaRPr lang="en-US" sz="2400" dirty="0">
              <a:solidFill>
                <a:srgbClr val="FF0000"/>
              </a:solidFill>
            </a:endParaRPr>
          </a:p>
        </p:txBody>
      </p:sp>
    </p:spTree>
    <p:extLst>
      <p:ext uri="{BB962C8B-B14F-4D97-AF65-F5344CB8AC3E}">
        <p14:creationId xmlns:p14="http://schemas.microsoft.com/office/powerpoint/2010/main" val="3174433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10"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1447800"/>
          </a:xfrm>
        </p:spPr>
        <p:txBody>
          <a:bodyPr>
            <a:noAutofit/>
          </a:bodyPr>
          <a:lstStyle/>
          <a:p>
            <a:pPr marL="457200" indent="-457200" algn="l"/>
            <a:r>
              <a:rPr lang="vi-VN" sz="3200" b="1" dirty="0">
                <a:solidFill>
                  <a:srgbClr val="FF0000"/>
                </a:solidFill>
              </a:rPr>
              <a:t>1. Đặc điểm một số ngành nghề phổ biến trong lĩnh vực kĩ thuật điện</a:t>
            </a:r>
            <a:endParaRPr lang="en-US" sz="3200" dirty="0">
              <a:solidFill>
                <a:srgbClr val="FF0000"/>
              </a:solidFill>
            </a:endParaRPr>
          </a:p>
        </p:txBody>
      </p:sp>
      <p:sp>
        <p:nvSpPr>
          <p:cNvPr id="6" name="Rectangle 5"/>
          <p:cNvSpPr/>
          <p:nvPr/>
        </p:nvSpPr>
        <p:spPr>
          <a:xfrm>
            <a:off x="533400" y="2274838"/>
            <a:ext cx="8153400" cy="3046988"/>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a:t>
            </a:r>
            <a:r>
              <a:rPr lang="vi-VN" sz="2400" dirty="0">
                <a:latin typeface="Times New Roman" pitchFamily="18" charset="0"/>
                <a:cs typeface="Times New Roman" pitchFamily="18" charset="0"/>
              </a:rPr>
              <a:t>Kĩ thuật điện là lĩnh vực rất quan trọng, liên quan đ</a:t>
            </a:r>
            <a:r>
              <a:rPr lang="en-US" sz="2400" dirty="0">
                <a:latin typeface="Times New Roman" pitchFamily="18" charset="0"/>
                <a:cs typeface="Times New Roman" pitchFamily="18" charset="0"/>
              </a:rPr>
              <a:t>ế</a:t>
            </a:r>
            <a:r>
              <a:rPr lang="vi-VN" sz="2400" dirty="0">
                <a:latin typeface="Times New Roman" pitchFamily="18" charset="0"/>
                <a:cs typeface="Times New Roman" pitchFamily="18" charset="0"/>
              </a:rPr>
              <a:t>n điện, điện tử đóng góp chung cho sự phát triển kinh t</a:t>
            </a:r>
            <a:r>
              <a:rPr lang="en-US" sz="2400" dirty="0">
                <a:latin typeface="Times New Roman" pitchFamily="18" charset="0"/>
                <a:cs typeface="Times New Roman" pitchFamily="18" charset="0"/>
              </a:rPr>
              <a:t>ế</a:t>
            </a:r>
            <a:r>
              <a:rPr lang="vi-VN" sz="2400" dirty="0">
                <a:latin typeface="Times New Roman" pitchFamily="18" charset="0"/>
                <a:cs typeface="Times New Roman" pitchFamily="18" charset="0"/>
              </a:rPr>
              <a:t> của đất nước.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 </a:t>
            </a:r>
            <a:r>
              <a:rPr lang="vi-VN" sz="2400" dirty="0">
                <a:latin typeface="Times New Roman" pitchFamily="18" charset="0"/>
                <a:cs typeface="Times New Roman" pitchFamily="18" charset="0"/>
              </a:rPr>
              <a:t>Những nghề nghiệp trong lĩnh vực kĩ thuật điện thường gắn liền với việc sản xuất, phân phối và sử dụng năng lượng điện.</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TextBox 2"/>
          <p:cNvSpPr txBox="1"/>
          <p:nvPr/>
        </p:nvSpPr>
        <p:spPr>
          <a:xfrm>
            <a:off x="533400" y="1409205"/>
            <a:ext cx="7391400" cy="830997"/>
          </a:xfrm>
          <a:prstGeom prst="rect">
            <a:avLst/>
          </a:prstGeom>
          <a:noFill/>
        </p:spPr>
        <p:txBody>
          <a:bodyPr wrap="square" rtlCol="0">
            <a:spAutoFit/>
          </a:bodyPr>
          <a:lstStyle/>
          <a:p>
            <a:r>
              <a:rPr lang="en-US" sz="2400" dirty="0" err="1" smtClean="0">
                <a:solidFill>
                  <a:srgbClr val="002060"/>
                </a:solidFill>
              </a:rPr>
              <a:t>Vị</a:t>
            </a:r>
            <a:r>
              <a:rPr lang="en-US" sz="2400" dirty="0" smtClean="0">
                <a:solidFill>
                  <a:srgbClr val="002060"/>
                </a:solidFill>
              </a:rPr>
              <a:t> </a:t>
            </a:r>
            <a:r>
              <a:rPr lang="en-US" sz="2400" dirty="0" err="1" smtClean="0">
                <a:solidFill>
                  <a:srgbClr val="002060"/>
                </a:solidFill>
              </a:rPr>
              <a:t>trí</a:t>
            </a:r>
            <a:r>
              <a:rPr lang="en-US" sz="2400" dirty="0" smtClean="0">
                <a:solidFill>
                  <a:srgbClr val="002060"/>
                </a:solidFill>
              </a:rPr>
              <a:t> </a:t>
            </a:r>
            <a:r>
              <a:rPr lang="en-US" sz="2400" dirty="0" err="1" smtClean="0">
                <a:solidFill>
                  <a:srgbClr val="002060"/>
                </a:solidFill>
              </a:rPr>
              <a:t>vai</a:t>
            </a:r>
            <a:r>
              <a:rPr lang="en-US" sz="2400" dirty="0" smtClean="0">
                <a:solidFill>
                  <a:srgbClr val="002060"/>
                </a:solidFill>
              </a:rPr>
              <a:t> </a:t>
            </a:r>
            <a:r>
              <a:rPr lang="en-US" sz="2400" dirty="0" err="1" smtClean="0">
                <a:solidFill>
                  <a:srgbClr val="002060"/>
                </a:solidFill>
              </a:rPr>
              <a:t>tò</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en-US" sz="2400" dirty="0" err="1" smtClean="0">
                <a:solidFill>
                  <a:srgbClr val="002060"/>
                </a:solidFill>
              </a:rPr>
              <a:t>ngành</a:t>
            </a:r>
            <a:r>
              <a:rPr lang="en-US" sz="2400" dirty="0" smtClean="0">
                <a:solidFill>
                  <a:srgbClr val="002060"/>
                </a:solidFill>
              </a:rPr>
              <a:t> </a:t>
            </a:r>
            <a:r>
              <a:rPr lang="en-US" sz="2400" dirty="0" err="1" smtClean="0">
                <a:solidFill>
                  <a:srgbClr val="002060"/>
                </a:solidFill>
              </a:rPr>
              <a:t>điện</a:t>
            </a:r>
            <a:r>
              <a:rPr lang="en-US" sz="2400" dirty="0" smtClean="0">
                <a:solidFill>
                  <a:srgbClr val="002060"/>
                </a:solidFill>
              </a:rPr>
              <a:t> </a:t>
            </a:r>
            <a:r>
              <a:rPr lang="en-US" sz="2400" dirty="0" err="1" smtClean="0">
                <a:solidFill>
                  <a:srgbClr val="002060"/>
                </a:solidFill>
              </a:rPr>
              <a:t>trong</a:t>
            </a:r>
            <a:r>
              <a:rPr lang="en-US" sz="2400" dirty="0" smtClean="0">
                <a:solidFill>
                  <a:srgbClr val="002060"/>
                </a:solidFill>
              </a:rPr>
              <a:t> </a:t>
            </a:r>
            <a:r>
              <a:rPr lang="en-US" sz="2400" dirty="0" err="1" smtClean="0">
                <a:solidFill>
                  <a:srgbClr val="002060"/>
                </a:solidFill>
              </a:rPr>
              <a:t>đời</a:t>
            </a:r>
            <a:r>
              <a:rPr lang="en-US" sz="2400" dirty="0" smtClean="0">
                <a:solidFill>
                  <a:srgbClr val="002060"/>
                </a:solidFill>
              </a:rPr>
              <a:t> </a:t>
            </a:r>
            <a:r>
              <a:rPr lang="en-US" sz="2400" dirty="0" err="1" smtClean="0">
                <a:solidFill>
                  <a:srgbClr val="002060"/>
                </a:solidFill>
              </a:rPr>
              <a:t>sống?Kể</a:t>
            </a:r>
            <a:r>
              <a:rPr lang="en-US" sz="2400" dirty="0" smtClean="0">
                <a:solidFill>
                  <a:srgbClr val="002060"/>
                </a:solidFill>
              </a:rPr>
              <a:t> </a:t>
            </a:r>
            <a:r>
              <a:rPr lang="en-US" sz="2400" dirty="0" err="1" smtClean="0">
                <a:solidFill>
                  <a:srgbClr val="002060"/>
                </a:solidFill>
              </a:rPr>
              <a:t>một</a:t>
            </a:r>
            <a:r>
              <a:rPr lang="en-US" sz="2400" dirty="0" smtClean="0">
                <a:solidFill>
                  <a:srgbClr val="002060"/>
                </a:solidFill>
              </a:rPr>
              <a:t> </a:t>
            </a:r>
            <a:r>
              <a:rPr lang="en-US" sz="2400" dirty="0" err="1" smtClean="0">
                <a:solidFill>
                  <a:srgbClr val="002060"/>
                </a:solidFill>
              </a:rPr>
              <a:t>số</a:t>
            </a:r>
            <a:r>
              <a:rPr lang="en-US" sz="2400" dirty="0" smtClean="0">
                <a:solidFill>
                  <a:srgbClr val="002060"/>
                </a:solidFill>
              </a:rPr>
              <a:t> </a:t>
            </a:r>
            <a:r>
              <a:rPr lang="en-US" sz="2400" dirty="0" err="1" smtClean="0">
                <a:solidFill>
                  <a:srgbClr val="002060"/>
                </a:solidFill>
              </a:rPr>
              <a:t>ngành</a:t>
            </a:r>
            <a:r>
              <a:rPr lang="en-US" sz="2400" dirty="0" smtClean="0">
                <a:solidFill>
                  <a:srgbClr val="002060"/>
                </a:solidFill>
              </a:rPr>
              <a:t> </a:t>
            </a:r>
            <a:r>
              <a:rPr lang="en-US" sz="2400" dirty="0" err="1" smtClean="0">
                <a:solidFill>
                  <a:srgbClr val="002060"/>
                </a:solidFill>
              </a:rPr>
              <a:t>nghề</a:t>
            </a:r>
            <a:r>
              <a:rPr lang="en-US" sz="2400" dirty="0" smtClean="0">
                <a:solidFill>
                  <a:srgbClr val="002060"/>
                </a:solidFill>
              </a:rPr>
              <a:t> </a:t>
            </a:r>
            <a:r>
              <a:rPr lang="en-US" sz="2400" dirty="0" err="1" smtClean="0">
                <a:solidFill>
                  <a:srgbClr val="002060"/>
                </a:solidFill>
              </a:rPr>
              <a:t>trong</a:t>
            </a:r>
            <a:r>
              <a:rPr lang="en-US" sz="2400" dirty="0" smtClean="0">
                <a:solidFill>
                  <a:srgbClr val="002060"/>
                </a:solidFill>
              </a:rPr>
              <a:t> </a:t>
            </a:r>
            <a:r>
              <a:rPr lang="en-US" sz="2400" dirty="0" err="1" smtClean="0">
                <a:solidFill>
                  <a:srgbClr val="002060"/>
                </a:solidFill>
              </a:rPr>
              <a:t>lĩnh</a:t>
            </a:r>
            <a:r>
              <a:rPr lang="en-US" sz="2400" dirty="0" smtClean="0">
                <a:solidFill>
                  <a:srgbClr val="002060"/>
                </a:solidFill>
              </a:rPr>
              <a:t> </a:t>
            </a:r>
            <a:r>
              <a:rPr lang="en-US" sz="2400" dirty="0" err="1" smtClean="0">
                <a:solidFill>
                  <a:srgbClr val="002060"/>
                </a:solidFill>
              </a:rPr>
              <a:t>vực</a:t>
            </a:r>
            <a:r>
              <a:rPr lang="en-US" sz="2400" dirty="0" smtClean="0">
                <a:solidFill>
                  <a:srgbClr val="002060"/>
                </a:solidFill>
              </a:rPr>
              <a:t> </a:t>
            </a:r>
            <a:r>
              <a:rPr lang="en-US" sz="2400" dirty="0" err="1" smtClean="0">
                <a:solidFill>
                  <a:srgbClr val="002060"/>
                </a:solidFill>
              </a:rPr>
              <a:t>kĩ</a:t>
            </a:r>
            <a:r>
              <a:rPr lang="en-US" sz="2400" dirty="0" smtClean="0">
                <a:solidFill>
                  <a:srgbClr val="002060"/>
                </a:solidFill>
              </a:rPr>
              <a:t> </a:t>
            </a:r>
            <a:r>
              <a:rPr lang="en-US" sz="2400" dirty="0" err="1" smtClean="0">
                <a:solidFill>
                  <a:srgbClr val="002060"/>
                </a:solidFill>
              </a:rPr>
              <a:t>thuật</a:t>
            </a:r>
            <a:r>
              <a:rPr lang="en-US" sz="2400" dirty="0" smtClean="0">
                <a:solidFill>
                  <a:srgbClr val="002060"/>
                </a:solidFill>
              </a:rPr>
              <a:t> </a:t>
            </a:r>
            <a:r>
              <a:rPr lang="en-US" sz="2400" dirty="0" err="1" smtClean="0">
                <a:solidFill>
                  <a:srgbClr val="002060"/>
                </a:solidFill>
              </a:rPr>
              <a:t>điện</a:t>
            </a:r>
            <a:r>
              <a:rPr lang="en-US" sz="2400" dirty="0" smtClean="0">
                <a:solidFill>
                  <a:srgbClr val="002060"/>
                </a:solidFill>
              </a:rPr>
              <a:t> ?</a:t>
            </a:r>
            <a:endParaRPr lang="en-US" sz="2400" dirty="0">
              <a:solidFill>
                <a:srgbClr val="002060"/>
              </a:solidFill>
            </a:endParaRPr>
          </a:p>
        </p:txBody>
      </p:sp>
    </p:spTree>
    <p:extLst>
      <p:ext uri="{BB962C8B-B14F-4D97-AF65-F5344CB8AC3E}">
        <p14:creationId xmlns:p14="http://schemas.microsoft.com/office/powerpoint/2010/main" val="161848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xit" presetSubtype="32" fill="hold" grpId="1" nodeType="clickEffect">
                                  <p:stCondLst>
                                    <p:cond delay="0"/>
                                  </p:stCondLst>
                                  <p:childTnLst>
                                    <p:animEffect transition="out" filter="box(out)">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316173" y="228600"/>
            <a:ext cx="8534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a:ln>
                  <a:noFill/>
                </a:ln>
                <a:solidFill>
                  <a:srgbClr val="F7941D"/>
                </a:solidFill>
                <a:effectLst/>
                <a:ea typeface="Arial" pitchFamily="34" charset="0"/>
                <a:cs typeface="Arial" pitchFamily="34" charset="0"/>
              </a:rPr>
              <a:t>      </a:t>
            </a:r>
            <a:r>
              <a:rPr kumimoji="0" lang="vi-VN" sz="3200" b="1" i="1" u="none" strike="noStrike" cap="none" normalizeH="0" baseline="0" dirty="0">
                <a:ln>
                  <a:noFill/>
                </a:ln>
                <a:solidFill>
                  <a:srgbClr val="F7941D"/>
                </a:solidFill>
                <a:effectLst/>
                <a:ea typeface="Arial" pitchFamily="34" charset="0"/>
                <a:cs typeface="Arial" pitchFamily="34" charset="0"/>
              </a:rPr>
              <a:t>khám phá</a:t>
            </a:r>
            <a:endParaRPr kumimoji="0" lang="en-US" sz="3200" b="0" i="1" u="none" strike="noStrike" cap="none" normalizeH="0" baseline="0" dirty="0">
              <a:ln>
                <a:noFill/>
              </a:ln>
              <a:solidFill>
                <a:schemeClr val="tx1"/>
              </a:solidFill>
              <a:effectLst/>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vi-VN" sz="3200" b="0" u="none" strike="noStrike" cap="none" normalizeH="0" baseline="0" dirty="0">
                <a:ln>
                  <a:noFill/>
                </a:ln>
                <a:solidFill>
                  <a:srgbClr val="231F20"/>
                </a:solidFill>
                <a:effectLst/>
                <a:ea typeface="Arial" pitchFamily="34" charset="0"/>
                <a:cs typeface="Arial" pitchFamily="34" charset="0"/>
              </a:rPr>
              <a:t>Hãy chỉ ra trong những </a:t>
            </a:r>
            <a:r>
              <a:rPr kumimoji="0" lang="vi-VN" sz="3200" b="0" u="none" strike="noStrike" cap="none" normalizeH="0" baseline="0" dirty="0">
                <a:ln>
                  <a:noFill/>
                </a:ln>
                <a:solidFill>
                  <a:srgbClr val="48484A"/>
                </a:solidFill>
                <a:effectLst/>
                <a:ea typeface="Arial" pitchFamily="34" charset="0"/>
                <a:cs typeface="Arial" pitchFamily="34" charset="0"/>
              </a:rPr>
              <a:t>nghề dưới đây, nghề nào thuộc lĩnh </a:t>
            </a:r>
            <a:r>
              <a:rPr kumimoji="0" lang="vi-VN" sz="3200" b="0" u="none" strike="noStrike" cap="none" normalizeH="0" baseline="0" dirty="0">
                <a:ln>
                  <a:noFill/>
                </a:ln>
                <a:solidFill>
                  <a:srgbClr val="231F20"/>
                </a:solidFill>
                <a:effectLst/>
                <a:ea typeface="Arial" pitchFamily="34" charset="0"/>
                <a:cs typeface="Arial" pitchFamily="34" charset="0"/>
              </a:rPr>
              <a:t>vực kĩ thuật điện?</a:t>
            </a:r>
            <a:endParaRPr kumimoji="0" lang="en-US" sz="3200" b="0" u="none" strike="noStrike" cap="none" normalizeH="0" baseline="0" dirty="0">
              <a:ln>
                <a:noFill/>
              </a:ln>
              <a:solidFill>
                <a:schemeClr val="tx1"/>
              </a:solidFill>
              <a:effectLst/>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3200" b="0" i="1" u="none" strike="noStrike" cap="none" normalizeH="0" baseline="0" dirty="0">
              <a:ln>
                <a:noFill/>
              </a:ln>
              <a:solidFill>
                <a:schemeClr val="tx1"/>
              </a:solidFill>
              <a:effectLs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9463635"/>
              </p:ext>
            </p:extLst>
          </p:nvPr>
        </p:nvGraphicFramePr>
        <p:xfrm>
          <a:off x="533400" y="2057400"/>
          <a:ext cx="7889925" cy="4545486"/>
        </p:xfrm>
        <a:graphic>
          <a:graphicData uri="http://schemas.openxmlformats.org/drawingml/2006/table">
            <a:tbl>
              <a:tblPr>
                <a:tableStyleId>{5C22544A-7EE6-4342-B048-85BDC9FD1C3A}</a:tableStyleId>
              </a:tblPr>
              <a:tblGrid>
                <a:gridCol w="2612522">
                  <a:extLst>
                    <a:ext uri="{9D8B030D-6E8A-4147-A177-3AD203B41FA5}">
                      <a16:colId xmlns:a16="http://schemas.microsoft.com/office/drawing/2014/main" val="20000"/>
                    </a:ext>
                  </a:extLst>
                </a:gridCol>
                <a:gridCol w="2677519">
                  <a:extLst>
                    <a:ext uri="{9D8B030D-6E8A-4147-A177-3AD203B41FA5}">
                      <a16:colId xmlns:a16="http://schemas.microsoft.com/office/drawing/2014/main" val="20001"/>
                    </a:ext>
                  </a:extLst>
                </a:gridCol>
                <a:gridCol w="2599884">
                  <a:extLst>
                    <a:ext uri="{9D8B030D-6E8A-4147-A177-3AD203B41FA5}">
                      <a16:colId xmlns:a16="http://schemas.microsoft.com/office/drawing/2014/main" val="20002"/>
                    </a:ext>
                  </a:extLst>
                </a:gridCol>
              </a:tblGrid>
              <a:tr h="912372">
                <a:tc>
                  <a:txBody>
                    <a:bodyPr/>
                    <a:lstStyle/>
                    <a:p>
                      <a:pPr indent="381000">
                        <a:lnSpc>
                          <a:spcPct val="119000"/>
                        </a:lnSpc>
                        <a:spcAft>
                          <a:spcPts val="0"/>
                        </a:spcAft>
                      </a:pPr>
                      <a:r>
                        <a:rPr lang="vi-VN" sz="2000" dirty="0">
                          <a:effectLst/>
                          <a:latin typeface="+mj-lt"/>
                        </a:rPr>
                        <a:t>Kĩ sư môi trường</a:t>
                      </a:r>
                      <a:endParaRPr lang="en-US" sz="2000" dirty="0">
                        <a:solidFill>
                          <a:srgbClr val="231F20"/>
                        </a:solidFill>
                        <a:effectLst/>
                        <a:latin typeface="+mj-lt"/>
                        <a:ea typeface="Arial"/>
                      </a:endParaRPr>
                    </a:p>
                  </a:txBody>
                  <a:tcPr marL="6350" marR="6350" marT="0" marB="0" anchor="ctr"/>
                </a:tc>
                <a:tc>
                  <a:txBody>
                    <a:bodyPr/>
                    <a:lstStyle/>
                    <a:p>
                      <a:pPr algn="ctr">
                        <a:lnSpc>
                          <a:spcPct val="110000"/>
                        </a:lnSpc>
                        <a:spcAft>
                          <a:spcPts val="0"/>
                        </a:spcAft>
                      </a:pPr>
                      <a:r>
                        <a:rPr lang="vi-VN" sz="2000" dirty="0">
                          <a:effectLst/>
                          <a:latin typeface="+mj-lt"/>
                        </a:rPr>
                        <a:t>Thợ lắp đặt và sửa chữa thiết bị điện</a:t>
                      </a:r>
                      <a:endParaRPr lang="en-US" sz="2000" dirty="0">
                        <a:solidFill>
                          <a:srgbClr val="231F20"/>
                        </a:solidFill>
                        <a:effectLst/>
                        <a:latin typeface="+mj-lt"/>
                        <a:ea typeface="Arial"/>
                      </a:endParaRPr>
                    </a:p>
                  </a:txBody>
                  <a:tcPr marL="6350" marR="6350" marT="0" marB="0" anchor="ctr"/>
                </a:tc>
                <a:tc>
                  <a:txBody>
                    <a:bodyPr/>
                    <a:lstStyle/>
                    <a:p>
                      <a:pPr indent="355600">
                        <a:lnSpc>
                          <a:spcPct val="119000"/>
                        </a:lnSpc>
                        <a:spcAft>
                          <a:spcPts val="0"/>
                        </a:spcAft>
                      </a:pPr>
                      <a:r>
                        <a:rPr lang="vi-VN" sz="2000">
                          <a:effectLst/>
                          <a:latin typeface="+mj-lt"/>
                        </a:rPr>
                        <a:t>Kĩ thuật viên siêu âm</a:t>
                      </a:r>
                      <a:endParaRPr lang="en-US" sz="200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0"/>
                  </a:ext>
                </a:extLst>
              </a:tr>
              <a:tr h="258750">
                <a:tc>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extLst>
                  <a:ext uri="{0D108BD9-81ED-4DB2-BD59-A6C34878D82A}">
                    <a16:rowId xmlns:a16="http://schemas.microsoft.com/office/drawing/2014/main" val="10001"/>
                  </a:ext>
                </a:extLst>
              </a:tr>
              <a:tr h="906238">
                <a:tc>
                  <a:txBody>
                    <a:bodyPr/>
                    <a:lstStyle/>
                    <a:p>
                      <a:pPr indent="457200">
                        <a:lnSpc>
                          <a:spcPct val="119000"/>
                        </a:lnSpc>
                        <a:spcAft>
                          <a:spcPts val="0"/>
                        </a:spcAft>
                      </a:pPr>
                      <a:r>
                        <a:rPr lang="vi-VN" sz="2000">
                          <a:effectLst/>
                          <a:latin typeface="+mj-lt"/>
                        </a:rPr>
                        <a:t>Thợ kim hoàn</a:t>
                      </a:r>
                      <a:endParaRPr lang="en-US" sz="2000">
                        <a:solidFill>
                          <a:srgbClr val="231F20"/>
                        </a:solidFill>
                        <a:effectLst/>
                        <a:latin typeface="+mj-lt"/>
                        <a:ea typeface="Arial"/>
                      </a:endParaRPr>
                    </a:p>
                  </a:txBody>
                  <a:tcPr marL="6350" marR="6350" marT="0" marB="0" anchor="ctr"/>
                </a:tc>
                <a:tc>
                  <a:txBody>
                    <a:bodyPr/>
                    <a:lstStyle/>
                    <a:p>
                      <a:pPr algn="ctr">
                        <a:lnSpc>
                          <a:spcPct val="119000"/>
                        </a:lnSpc>
                        <a:spcAft>
                          <a:spcPts val="0"/>
                        </a:spcAft>
                      </a:pPr>
                      <a:r>
                        <a:rPr lang="vi-VN" sz="2000" dirty="0">
                          <a:effectLst/>
                          <a:latin typeface="+mj-lt"/>
                        </a:rPr>
                        <a:t>Kiểm soát viên không lưu</a:t>
                      </a:r>
                      <a:endParaRPr lang="en-US" sz="2000" dirty="0">
                        <a:solidFill>
                          <a:srgbClr val="231F20"/>
                        </a:solidFill>
                        <a:effectLst/>
                        <a:latin typeface="+mj-lt"/>
                        <a:ea typeface="Arial"/>
                      </a:endParaRPr>
                    </a:p>
                  </a:txBody>
                  <a:tcPr marL="6350" marR="6350" marT="0" marB="0" anchor="ctr"/>
                </a:tc>
                <a:tc>
                  <a:txBody>
                    <a:bodyPr/>
                    <a:lstStyle/>
                    <a:p>
                      <a:pPr indent="520700">
                        <a:lnSpc>
                          <a:spcPct val="119000"/>
                        </a:lnSpc>
                        <a:spcAft>
                          <a:spcPts val="0"/>
                        </a:spcAft>
                      </a:pPr>
                      <a:r>
                        <a:rPr lang="vi-VN" sz="2000">
                          <a:effectLst/>
                          <a:latin typeface="+mj-lt"/>
                        </a:rPr>
                        <a:t>Kĩ sư luyện kim</a:t>
                      </a:r>
                      <a:endParaRPr lang="en-US" sz="200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2"/>
                  </a:ext>
                </a:extLst>
              </a:tr>
              <a:tr h="264881">
                <a:tc gridSpan="3">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906238">
                <a:tc>
                  <a:txBody>
                    <a:bodyPr/>
                    <a:lstStyle/>
                    <a:p>
                      <a:pPr indent="279400">
                        <a:lnSpc>
                          <a:spcPct val="119000"/>
                        </a:lnSpc>
                        <a:spcAft>
                          <a:spcPts val="0"/>
                        </a:spcAft>
                      </a:pPr>
                      <a:r>
                        <a:rPr lang="vi-VN" sz="2000">
                          <a:effectLst/>
                          <a:latin typeface="+mj-lt"/>
                        </a:rPr>
                        <a:t>Kĩ thuật viên kết cấu</a:t>
                      </a:r>
                      <a:endParaRPr lang="en-US" sz="2000">
                        <a:solidFill>
                          <a:srgbClr val="231F20"/>
                        </a:solidFill>
                        <a:effectLst/>
                        <a:latin typeface="+mj-lt"/>
                        <a:ea typeface="Arial"/>
                      </a:endParaRPr>
                    </a:p>
                  </a:txBody>
                  <a:tcPr marL="6350" marR="6350" marT="0" marB="0" anchor="ctr"/>
                </a:tc>
                <a:tc>
                  <a:txBody>
                    <a:bodyPr/>
                    <a:lstStyle/>
                    <a:p>
                      <a:pPr algn="ctr">
                        <a:lnSpc>
                          <a:spcPct val="119000"/>
                        </a:lnSpc>
                        <a:spcAft>
                          <a:spcPts val="0"/>
                        </a:spcAft>
                      </a:pPr>
                      <a:r>
                        <a:rPr lang="vi-VN" sz="2000">
                          <a:effectLst/>
                          <a:latin typeface="+mj-lt"/>
                        </a:rPr>
                        <a:t>Kĩ sư điện</a:t>
                      </a:r>
                      <a:endParaRPr lang="en-US" sz="2000">
                        <a:solidFill>
                          <a:srgbClr val="231F20"/>
                        </a:solidFill>
                        <a:effectLst/>
                        <a:latin typeface="+mj-lt"/>
                        <a:ea typeface="Arial"/>
                      </a:endParaRPr>
                    </a:p>
                  </a:txBody>
                  <a:tcPr marL="6350" marR="6350" marT="0" marB="0" anchor="ctr"/>
                </a:tc>
                <a:tc>
                  <a:txBody>
                    <a:bodyPr/>
                    <a:lstStyle/>
                    <a:p>
                      <a:pPr indent="228600">
                        <a:lnSpc>
                          <a:spcPct val="119000"/>
                        </a:lnSpc>
                        <a:spcAft>
                          <a:spcPts val="0"/>
                        </a:spcAft>
                      </a:pPr>
                      <a:r>
                        <a:rPr lang="vi-VN" sz="2000">
                          <a:effectLst/>
                          <a:latin typeface="+mj-lt"/>
                        </a:rPr>
                        <a:t>Kĩ thuật viên máy tự động</a:t>
                      </a:r>
                      <a:endParaRPr lang="en-US" sz="200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4"/>
                  </a:ext>
                </a:extLst>
              </a:tr>
              <a:tr h="264881">
                <a:tc gridSpan="3">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906238">
                <a:tc>
                  <a:txBody>
                    <a:bodyPr/>
                    <a:lstStyle/>
                    <a:p>
                      <a:pPr indent="101600">
                        <a:lnSpc>
                          <a:spcPct val="119000"/>
                        </a:lnSpc>
                        <a:spcAft>
                          <a:spcPts val="0"/>
                        </a:spcAft>
                      </a:pPr>
                      <a:r>
                        <a:rPr lang="vi-VN" sz="2000">
                          <a:effectLst/>
                          <a:latin typeface="+mj-lt"/>
                        </a:rPr>
                        <a:t>Thợ lắp ráp và thợ nối cáp</a:t>
                      </a:r>
                      <a:endParaRPr lang="en-US" sz="2000">
                        <a:solidFill>
                          <a:srgbClr val="231F20"/>
                        </a:solidFill>
                        <a:effectLst/>
                        <a:latin typeface="+mj-lt"/>
                        <a:ea typeface="Arial"/>
                      </a:endParaRPr>
                    </a:p>
                  </a:txBody>
                  <a:tcPr marL="6350" marR="6350" marT="0" marB="0" anchor="ctr"/>
                </a:tc>
                <a:tc>
                  <a:txBody>
                    <a:bodyPr/>
                    <a:lstStyle/>
                    <a:p>
                      <a:pPr algn="ctr">
                        <a:lnSpc>
                          <a:spcPct val="119000"/>
                        </a:lnSpc>
                        <a:spcAft>
                          <a:spcPts val="0"/>
                        </a:spcAft>
                      </a:pPr>
                      <a:r>
                        <a:rPr lang="vi-VN" sz="2000">
                          <a:effectLst/>
                          <a:latin typeface="+mj-lt"/>
                        </a:rPr>
                        <a:t>Kĩ sư máy tính</a:t>
                      </a:r>
                      <a:endParaRPr lang="en-US" sz="2000">
                        <a:solidFill>
                          <a:srgbClr val="231F20"/>
                        </a:solidFill>
                        <a:effectLst/>
                        <a:latin typeface="+mj-lt"/>
                        <a:ea typeface="Arial"/>
                      </a:endParaRPr>
                    </a:p>
                  </a:txBody>
                  <a:tcPr marL="6350" marR="6350" marT="0" marB="0" anchor="ctr"/>
                </a:tc>
                <a:tc>
                  <a:txBody>
                    <a:bodyPr/>
                    <a:lstStyle/>
                    <a:p>
                      <a:pPr indent="228600">
                        <a:lnSpc>
                          <a:spcPct val="119000"/>
                        </a:lnSpc>
                        <a:spcAft>
                          <a:spcPts val="0"/>
                        </a:spcAft>
                      </a:pPr>
                      <a:r>
                        <a:rPr lang="vi-VN" sz="2000" dirty="0">
                          <a:effectLst/>
                          <a:latin typeface="+mj-lt"/>
                        </a:rPr>
                        <a:t>Kĩ thuật viên kĩ thuật điện</a:t>
                      </a:r>
                      <a:endParaRPr lang="en-US" sz="2000" dirty="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6"/>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8" y="238125"/>
            <a:ext cx="99705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3"/>
          <p:cNvGraphicFramePr>
            <a:graphicFrameLocks/>
          </p:cNvGraphicFramePr>
          <p:nvPr>
            <p:extLst>
              <p:ext uri="{D42A27DB-BD31-4B8C-83A1-F6EECF244321}">
                <p14:modId xmlns:p14="http://schemas.microsoft.com/office/powerpoint/2010/main" val="778401581"/>
              </p:ext>
            </p:extLst>
          </p:nvPr>
        </p:nvGraphicFramePr>
        <p:xfrm>
          <a:off x="533399" y="2133600"/>
          <a:ext cx="7889925" cy="4393086"/>
        </p:xfrm>
        <a:graphic>
          <a:graphicData uri="http://schemas.openxmlformats.org/drawingml/2006/table">
            <a:tbl>
              <a:tblPr>
                <a:tableStyleId>{5C22544A-7EE6-4342-B048-85BDC9FD1C3A}</a:tableStyleId>
              </a:tblPr>
              <a:tblGrid>
                <a:gridCol w="2612522">
                  <a:extLst>
                    <a:ext uri="{9D8B030D-6E8A-4147-A177-3AD203B41FA5}">
                      <a16:colId xmlns:a16="http://schemas.microsoft.com/office/drawing/2014/main" val="20000"/>
                    </a:ext>
                  </a:extLst>
                </a:gridCol>
                <a:gridCol w="2677519">
                  <a:extLst>
                    <a:ext uri="{9D8B030D-6E8A-4147-A177-3AD203B41FA5}">
                      <a16:colId xmlns:a16="http://schemas.microsoft.com/office/drawing/2014/main" val="20001"/>
                    </a:ext>
                  </a:extLst>
                </a:gridCol>
                <a:gridCol w="2599884">
                  <a:extLst>
                    <a:ext uri="{9D8B030D-6E8A-4147-A177-3AD203B41FA5}">
                      <a16:colId xmlns:a16="http://schemas.microsoft.com/office/drawing/2014/main" val="20002"/>
                    </a:ext>
                  </a:extLst>
                </a:gridCol>
              </a:tblGrid>
              <a:tr h="759972">
                <a:tc>
                  <a:txBody>
                    <a:bodyPr/>
                    <a:lstStyle/>
                    <a:p>
                      <a:pPr indent="381000">
                        <a:lnSpc>
                          <a:spcPct val="119000"/>
                        </a:lnSpc>
                        <a:spcAft>
                          <a:spcPts val="0"/>
                        </a:spcAft>
                      </a:pPr>
                      <a:r>
                        <a:rPr lang="vi-VN" sz="2000" dirty="0">
                          <a:effectLst/>
                          <a:latin typeface="+mj-lt"/>
                        </a:rPr>
                        <a:t>Kĩ sư môi trường</a:t>
                      </a:r>
                      <a:endParaRPr lang="en-US" sz="2000" dirty="0">
                        <a:solidFill>
                          <a:srgbClr val="231F20"/>
                        </a:solidFill>
                        <a:effectLst/>
                        <a:latin typeface="+mj-lt"/>
                        <a:ea typeface="Arial"/>
                      </a:endParaRPr>
                    </a:p>
                  </a:txBody>
                  <a:tcPr marL="6350" marR="6350" marT="0" marB="0" anchor="ctr"/>
                </a:tc>
                <a:tc>
                  <a:txBody>
                    <a:bodyPr/>
                    <a:lstStyle/>
                    <a:p>
                      <a:pPr algn="ctr">
                        <a:lnSpc>
                          <a:spcPct val="110000"/>
                        </a:lnSpc>
                        <a:spcAft>
                          <a:spcPts val="0"/>
                        </a:spcAft>
                      </a:pPr>
                      <a:r>
                        <a:rPr lang="vi-VN" sz="2000" dirty="0">
                          <a:solidFill>
                            <a:srgbClr val="FF0000"/>
                          </a:solidFill>
                          <a:effectLst/>
                          <a:latin typeface="+mj-lt"/>
                        </a:rPr>
                        <a:t>Thợ lắp đặt và sửa chữa thiết bị điện</a:t>
                      </a:r>
                      <a:endParaRPr lang="en-US" sz="2000" dirty="0">
                        <a:solidFill>
                          <a:srgbClr val="FF0000"/>
                        </a:solidFill>
                        <a:effectLst/>
                        <a:latin typeface="+mj-lt"/>
                        <a:ea typeface="Arial"/>
                      </a:endParaRPr>
                    </a:p>
                  </a:txBody>
                  <a:tcPr marL="6350" marR="6350" marT="0" marB="0" anchor="ctr"/>
                </a:tc>
                <a:tc>
                  <a:txBody>
                    <a:bodyPr/>
                    <a:lstStyle/>
                    <a:p>
                      <a:pPr indent="355600">
                        <a:lnSpc>
                          <a:spcPct val="119000"/>
                        </a:lnSpc>
                        <a:spcAft>
                          <a:spcPts val="0"/>
                        </a:spcAft>
                      </a:pPr>
                      <a:r>
                        <a:rPr lang="vi-VN" sz="2000">
                          <a:effectLst/>
                          <a:latin typeface="+mj-lt"/>
                        </a:rPr>
                        <a:t>Kĩ thuật viên siêu âm</a:t>
                      </a:r>
                      <a:endParaRPr lang="en-US" sz="200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0"/>
                  </a:ext>
                </a:extLst>
              </a:tr>
              <a:tr h="258750">
                <a:tc>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extLst>
                  <a:ext uri="{0D108BD9-81ED-4DB2-BD59-A6C34878D82A}">
                    <a16:rowId xmlns:a16="http://schemas.microsoft.com/office/drawing/2014/main" val="10001"/>
                  </a:ext>
                </a:extLst>
              </a:tr>
              <a:tr h="906238">
                <a:tc>
                  <a:txBody>
                    <a:bodyPr/>
                    <a:lstStyle/>
                    <a:p>
                      <a:pPr indent="457200">
                        <a:lnSpc>
                          <a:spcPct val="119000"/>
                        </a:lnSpc>
                        <a:spcAft>
                          <a:spcPts val="0"/>
                        </a:spcAft>
                      </a:pPr>
                      <a:r>
                        <a:rPr lang="vi-VN" sz="2000">
                          <a:effectLst/>
                          <a:latin typeface="+mj-lt"/>
                        </a:rPr>
                        <a:t>Thợ kim hoàn</a:t>
                      </a:r>
                      <a:endParaRPr lang="en-US" sz="2000">
                        <a:solidFill>
                          <a:srgbClr val="231F20"/>
                        </a:solidFill>
                        <a:effectLst/>
                        <a:latin typeface="+mj-lt"/>
                        <a:ea typeface="Arial"/>
                      </a:endParaRPr>
                    </a:p>
                  </a:txBody>
                  <a:tcPr marL="6350" marR="6350" marT="0" marB="0" anchor="ctr"/>
                </a:tc>
                <a:tc>
                  <a:txBody>
                    <a:bodyPr/>
                    <a:lstStyle/>
                    <a:p>
                      <a:pPr algn="ctr">
                        <a:lnSpc>
                          <a:spcPct val="119000"/>
                        </a:lnSpc>
                        <a:spcAft>
                          <a:spcPts val="0"/>
                        </a:spcAft>
                      </a:pPr>
                      <a:r>
                        <a:rPr lang="vi-VN" sz="2000" dirty="0">
                          <a:effectLst/>
                          <a:latin typeface="+mj-lt"/>
                        </a:rPr>
                        <a:t>Kiểm soát viên không lưu</a:t>
                      </a:r>
                      <a:endParaRPr lang="en-US" sz="2000" dirty="0">
                        <a:solidFill>
                          <a:srgbClr val="231F20"/>
                        </a:solidFill>
                        <a:effectLst/>
                        <a:latin typeface="+mj-lt"/>
                        <a:ea typeface="Arial"/>
                      </a:endParaRPr>
                    </a:p>
                  </a:txBody>
                  <a:tcPr marL="6350" marR="6350" marT="0" marB="0" anchor="ctr"/>
                </a:tc>
                <a:tc>
                  <a:txBody>
                    <a:bodyPr/>
                    <a:lstStyle/>
                    <a:p>
                      <a:pPr indent="520700">
                        <a:lnSpc>
                          <a:spcPct val="119000"/>
                        </a:lnSpc>
                        <a:spcAft>
                          <a:spcPts val="0"/>
                        </a:spcAft>
                      </a:pPr>
                      <a:r>
                        <a:rPr lang="vi-VN" sz="2000">
                          <a:effectLst/>
                          <a:latin typeface="+mj-lt"/>
                        </a:rPr>
                        <a:t>Kĩ sư luyện kim</a:t>
                      </a:r>
                      <a:endParaRPr lang="en-US" sz="200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2"/>
                  </a:ext>
                </a:extLst>
              </a:tr>
              <a:tr h="264881">
                <a:tc gridSpan="3">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906238">
                <a:tc>
                  <a:txBody>
                    <a:bodyPr/>
                    <a:lstStyle/>
                    <a:p>
                      <a:pPr indent="279400">
                        <a:lnSpc>
                          <a:spcPct val="119000"/>
                        </a:lnSpc>
                        <a:spcAft>
                          <a:spcPts val="0"/>
                        </a:spcAft>
                      </a:pPr>
                      <a:r>
                        <a:rPr lang="vi-VN" sz="2000">
                          <a:effectLst/>
                          <a:latin typeface="+mj-lt"/>
                        </a:rPr>
                        <a:t>Kĩ thuật viên kết cấu</a:t>
                      </a:r>
                      <a:endParaRPr lang="en-US" sz="2000">
                        <a:solidFill>
                          <a:srgbClr val="231F20"/>
                        </a:solidFill>
                        <a:effectLst/>
                        <a:latin typeface="+mj-lt"/>
                        <a:ea typeface="Arial"/>
                      </a:endParaRPr>
                    </a:p>
                  </a:txBody>
                  <a:tcPr marL="6350" marR="6350" marT="0" marB="0" anchor="ctr"/>
                </a:tc>
                <a:tc>
                  <a:txBody>
                    <a:bodyPr/>
                    <a:lstStyle/>
                    <a:p>
                      <a:pPr algn="ctr">
                        <a:lnSpc>
                          <a:spcPct val="119000"/>
                        </a:lnSpc>
                        <a:spcAft>
                          <a:spcPts val="0"/>
                        </a:spcAft>
                      </a:pPr>
                      <a:r>
                        <a:rPr lang="vi-VN" sz="2000" dirty="0">
                          <a:solidFill>
                            <a:srgbClr val="FF0000"/>
                          </a:solidFill>
                          <a:effectLst/>
                          <a:latin typeface="+mj-lt"/>
                        </a:rPr>
                        <a:t>Kĩ sư điện</a:t>
                      </a:r>
                      <a:endParaRPr lang="en-US" sz="2000" dirty="0">
                        <a:solidFill>
                          <a:srgbClr val="FF0000"/>
                        </a:solidFill>
                        <a:effectLst/>
                        <a:latin typeface="+mj-lt"/>
                        <a:ea typeface="Arial"/>
                      </a:endParaRPr>
                    </a:p>
                  </a:txBody>
                  <a:tcPr marL="6350" marR="6350" marT="0" marB="0" anchor="ctr"/>
                </a:tc>
                <a:tc>
                  <a:txBody>
                    <a:bodyPr/>
                    <a:lstStyle/>
                    <a:p>
                      <a:pPr indent="228600">
                        <a:lnSpc>
                          <a:spcPct val="119000"/>
                        </a:lnSpc>
                        <a:spcAft>
                          <a:spcPts val="0"/>
                        </a:spcAft>
                      </a:pPr>
                      <a:r>
                        <a:rPr lang="vi-VN" sz="2000">
                          <a:effectLst/>
                          <a:latin typeface="+mj-lt"/>
                        </a:rPr>
                        <a:t>Kĩ thuật viên máy tự động</a:t>
                      </a:r>
                      <a:endParaRPr lang="en-US" sz="2000">
                        <a:solidFill>
                          <a:srgbClr val="231F20"/>
                        </a:solidFill>
                        <a:effectLst/>
                        <a:latin typeface="+mj-lt"/>
                        <a:ea typeface="Arial"/>
                      </a:endParaRPr>
                    </a:p>
                  </a:txBody>
                  <a:tcPr marL="6350" marR="6350" marT="0" marB="0" anchor="ctr"/>
                </a:tc>
                <a:extLst>
                  <a:ext uri="{0D108BD9-81ED-4DB2-BD59-A6C34878D82A}">
                    <a16:rowId xmlns:a16="http://schemas.microsoft.com/office/drawing/2014/main" val="10004"/>
                  </a:ext>
                </a:extLst>
              </a:tr>
              <a:tr h="264881">
                <a:tc gridSpan="3">
                  <a:txBody>
                    <a:bodyPr/>
                    <a:lstStyle/>
                    <a:p>
                      <a:pPr>
                        <a:spcAft>
                          <a:spcPts val="0"/>
                        </a:spcAft>
                      </a:pPr>
                      <a:r>
                        <a:rPr lang="vi-VN" sz="2000">
                          <a:effectLst/>
                          <a:latin typeface="+mj-lt"/>
                        </a:rPr>
                        <a:t> </a:t>
                      </a:r>
                      <a:endParaRPr lang="en-US" sz="2000">
                        <a:solidFill>
                          <a:srgbClr val="000000"/>
                        </a:solidFill>
                        <a:effectLst/>
                        <a:latin typeface="+mj-lt"/>
                        <a:ea typeface="Tahoma"/>
                      </a:endParaRPr>
                    </a:p>
                  </a:txBody>
                  <a:tcPr marL="6350" marR="6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906238">
                <a:tc>
                  <a:txBody>
                    <a:bodyPr/>
                    <a:lstStyle/>
                    <a:p>
                      <a:pPr indent="101600">
                        <a:lnSpc>
                          <a:spcPct val="119000"/>
                        </a:lnSpc>
                        <a:spcAft>
                          <a:spcPts val="0"/>
                        </a:spcAft>
                      </a:pPr>
                      <a:r>
                        <a:rPr lang="vi-VN" sz="2000">
                          <a:effectLst/>
                          <a:latin typeface="+mj-lt"/>
                        </a:rPr>
                        <a:t>Thợ lắp ráp và thợ nối cáp</a:t>
                      </a:r>
                      <a:endParaRPr lang="en-US" sz="2000">
                        <a:solidFill>
                          <a:srgbClr val="231F20"/>
                        </a:solidFill>
                        <a:effectLst/>
                        <a:latin typeface="+mj-lt"/>
                        <a:ea typeface="Arial"/>
                      </a:endParaRPr>
                    </a:p>
                  </a:txBody>
                  <a:tcPr marL="6350" marR="6350" marT="0" marB="0" anchor="ctr"/>
                </a:tc>
                <a:tc>
                  <a:txBody>
                    <a:bodyPr/>
                    <a:lstStyle/>
                    <a:p>
                      <a:pPr algn="ctr">
                        <a:lnSpc>
                          <a:spcPct val="119000"/>
                        </a:lnSpc>
                        <a:spcAft>
                          <a:spcPts val="0"/>
                        </a:spcAft>
                      </a:pPr>
                      <a:r>
                        <a:rPr lang="vi-VN" sz="2000">
                          <a:effectLst/>
                          <a:latin typeface="+mj-lt"/>
                        </a:rPr>
                        <a:t>Kĩ sư máy tính</a:t>
                      </a:r>
                      <a:endParaRPr lang="en-US" sz="2000">
                        <a:solidFill>
                          <a:srgbClr val="231F20"/>
                        </a:solidFill>
                        <a:effectLst/>
                        <a:latin typeface="+mj-lt"/>
                        <a:ea typeface="Arial"/>
                      </a:endParaRPr>
                    </a:p>
                  </a:txBody>
                  <a:tcPr marL="6350" marR="6350" marT="0" marB="0" anchor="ctr"/>
                </a:tc>
                <a:tc>
                  <a:txBody>
                    <a:bodyPr/>
                    <a:lstStyle/>
                    <a:p>
                      <a:pPr indent="228600">
                        <a:lnSpc>
                          <a:spcPct val="119000"/>
                        </a:lnSpc>
                        <a:spcAft>
                          <a:spcPts val="0"/>
                        </a:spcAft>
                      </a:pPr>
                      <a:r>
                        <a:rPr lang="vi-VN" sz="2000" dirty="0">
                          <a:solidFill>
                            <a:srgbClr val="FF0000"/>
                          </a:solidFill>
                          <a:effectLst/>
                          <a:latin typeface="+mj-lt"/>
                        </a:rPr>
                        <a:t>Kĩ thuật viên kĩ thuật điện</a:t>
                      </a:r>
                      <a:endParaRPr lang="en-US" sz="2000" dirty="0">
                        <a:solidFill>
                          <a:srgbClr val="FF0000"/>
                        </a:solidFill>
                        <a:effectLst/>
                        <a:latin typeface="+mj-lt"/>
                        <a:ea typeface="Arial"/>
                      </a:endParaRPr>
                    </a:p>
                  </a:txBody>
                  <a:tcPr marL="6350" marR="63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0481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34636" y="172427"/>
            <a:ext cx="899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nl-NL" sz="2000" dirty="0"/>
              <a:t>Đ</a:t>
            </a:r>
            <a:r>
              <a:rPr lang="nl-NL" sz="2000" dirty="0" smtClean="0"/>
              <a:t>ọc </a:t>
            </a:r>
            <a:r>
              <a:rPr lang="nl-NL" sz="2000" dirty="0"/>
              <a:t>thông tin bảng </a:t>
            </a:r>
            <a:r>
              <a:rPr lang="nl-NL" sz="2000" dirty="0" smtClean="0"/>
              <a:t>17.1-SGK/T87</a:t>
            </a:r>
            <a:r>
              <a:rPr lang="en-US" sz="2000" dirty="0"/>
              <a:t> </a:t>
            </a:r>
            <a:r>
              <a:rPr lang="nl-NL" sz="2000" dirty="0" smtClean="0"/>
              <a:t>và giới </a:t>
            </a:r>
            <a:r>
              <a:rPr lang="nl-NL" sz="2000" dirty="0"/>
              <a:t>thiệu đặc điểm của các ngành nghề thuộc lĩnh vực kĩ thuật </a:t>
            </a:r>
            <a:r>
              <a:rPr lang="nl-NL" sz="2000" dirty="0" smtClean="0"/>
              <a:t>điện, phân biệt sự khác nhau  cơ bản giữa các ngành nghề?.</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1082862"/>
              </p:ext>
            </p:extLst>
          </p:nvPr>
        </p:nvGraphicFramePr>
        <p:xfrm>
          <a:off x="76200" y="942623"/>
          <a:ext cx="8686800" cy="5181156"/>
        </p:xfrm>
        <a:graphic>
          <a:graphicData uri="http://schemas.openxmlformats.org/drawingml/2006/table">
            <a:tbl>
              <a:tblPr>
                <a:tableStyleId>{5C22544A-7EE6-4342-B048-85BDC9FD1C3A}</a:tableStyleId>
              </a:tblPr>
              <a:tblGrid>
                <a:gridCol w="590847">
                  <a:extLst>
                    <a:ext uri="{9D8B030D-6E8A-4147-A177-3AD203B41FA5}">
                      <a16:colId xmlns:a16="http://schemas.microsoft.com/office/drawing/2014/main" val="20000"/>
                    </a:ext>
                  </a:extLst>
                </a:gridCol>
                <a:gridCol w="2150228">
                  <a:extLst>
                    <a:ext uri="{9D8B030D-6E8A-4147-A177-3AD203B41FA5}">
                      <a16:colId xmlns:a16="http://schemas.microsoft.com/office/drawing/2014/main" val="20001"/>
                    </a:ext>
                  </a:extLst>
                </a:gridCol>
                <a:gridCol w="5945725">
                  <a:extLst>
                    <a:ext uri="{9D8B030D-6E8A-4147-A177-3AD203B41FA5}">
                      <a16:colId xmlns:a16="http://schemas.microsoft.com/office/drawing/2014/main" val="20002"/>
                    </a:ext>
                  </a:extLst>
                </a:gridCol>
              </a:tblGrid>
              <a:tr h="292735">
                <a:tc>
                  <a:txBody>
                    <a:bodyPr/>
                    <a:lstStyle/>
                    <a:p>
                      <a:pPr>
                        <a:lnSpc>
                          <a:spcPct val="119000"/>
                        </a:lnSpc>
                        <a:spcAft>
                          <a:spcPts val="0"/>
                        </a:spcAft>
                      </a:pPr>
                      <a:r>
                        <a:rPr lang="vi-VN" sz="1800" dirty="0">
                          <a:solidFill>
                            <a:srgbClr val="FF0000"/>
                          </a:solidFill>
                          <a:effectLst/>
                          <a:latin typeface="+mj-lt"/>
                        </a:rPr>
                        <a:t>STT</a:t>
                      </a:r>
                      <a:endParaRPr lang="en-US" sz="1800" dirty="0">
                        <a:solidFill>
                          <a:srgbClr val="FF0000"/>
                        </a:solidFill>
                        <a:effectLst/>
                        <a:latin typeface="+mj-lt"/>
                        <a:ea typeface="Arial"/>
                      </a:endParaRPr>
                    </a:p>
                  </a:txBody>
                  <a:tcPr marL="6350" marR="6350" marT="0" marB="0" anchor="ctr"/>
                </a:tc>
                <a:tc>
                  <a:txBody>
                    <a:bodyPr/>
                    <a:lstStyle/>
                    <a:p>
                      <a:pPr algn="ctr">
                        <a:lnSpc>
                          <a:spcPct val="119000"/>
                        </a:lnSpc>
                        <a:spcAft>
                          <a:spcPts val="0"/>
                        </a:spcAft>
                      </a:pPr>
                      <a:r>
                        <a:rPr lang="vi-VN" sz="1800" dirty="0">
                          <a:solidFill>
                            <a:srgbClr val="FF0000"/>
                          </a:solidFill>
                          <a:effectLst/>
                          <a:latin typeface="+mj-lt"/>
                        </a:rPr>
                        <a:t>Ngành nghề</a:t>
                      </a:r>
                      <a:endParaRPr lang="en-US" sz="1800" dirty="0">
                        <a:solidFill>
                          <a:srgbClr val="FF0000"/>
                        </a:solidFill>
                        <a:effectLst/>
                        <a:latin typeface="+mj-lt"/>
                        <a:ea typeface="Arial"/>
                      </a:endParaRPr>
                    </a:p>
                  </a:txBody>
                  <a:tcPr marL="6350" marR="6350" marT="0" marB="0" anchor="ctr"/>
                </a:tc>
                <a:tc>
                  <a:txBody>
                    <a:bodyPr/>
                    <a:lstStyle/>
                    <a:p>
                      <a:pPr algn="ctr">
                        <a:lnSpc>
                          <a:spcPct val="119000"/>
                        </a:lnSpc>
                        <a:spcAft>
                          <a:spcPts val="0"/>
                        </a:spcAft>
                      </a:pPr>
                      <a:r>
                        <a:rPr lang="vi-VN" sz="1800" dirty="0">
                          <a:solidFill>
                            <a:srgbClr val="FF0000"/>
                          </a:solidFill>
                          <a:effectLst/>
                          <a:latin typeface="+mj-lt"/>
                        </a:rPr>
                        <a:t>Đặc điểm ngành nghề</a:t>
                      </a:r>
                      <a:endParaRPr lang="en-US" sz="1800" dirty="0">
                        <a:solidFill>
                          <a:srgbClr val="FF0000"/>
                        </a:solidFill>
                        <a:effectLst/>
                        <a:latin typeface="+mj-lt"/>
                        <a:ea typeface="Arial"/>
                      </a:endParaRPr>
                    </a:p>
                  </a:txBody>
                  <a:tcPr marL="6350" marR="6350" marT="0" marB="0" anchor="ctr"/>
                </a:tc>
                <a:extLst>
                  <a:ext uri="{0D108BD9-81ED-4DB2-BD59-A6C34878D82A}">
                    <a16:rowId xmlns:a16="http://schemas.microsoft.com/office/drawing/2014/main" val="10000"/>
                  </a:ext>
                </a:extLst>
              </a:tr>
              <a:tr h="1222375">
                <a:tc>
                  <a:txBody>
                    <a:bodyPr/>
                    <a:lstStyle/>
                    <a:p>
                      <a:pPr>
                        <a:lnSpc>
                          <a:spcPct val="119000"/>
                        </a:lnSpc>
                        <a:spcAft>
                          <a:spcPts val="0"/>
                        </a:spcAft>
                      </a:pPr>
                      <a:r>
                        <a:rPr lang="vi-VN" sz="1800">
                          <a:effectLst/>
                          <a:latin typeface="+mj-lt"/>
                        </a:rPr>
                        <a:t>1</a:t>
                      </a:r>
                      <a:endParaRPr lang="en-US" sz="1800">
                        <a:solidFill>
                          <a:srgbClr val="231F20"/>
                        </a:solidFill>
                        <a:effectLst/>
                        <a:latin typeface="+mj-lt"/>
                        <a:ea typeface="Arial"/>
                      </a:endParaRPr>
                    </a:p>
                  </a:txBody>
                  <a:tcPr marL="6350" marR="6350" marT="0" marB="0" anchor="ctr">
                    <a:solidFill>
                      <a:schemeClr val="accent6">
                        <a:lumMod val="20000"/>
                        <a:lumOff val="80000"/>
                      </a:schemeClr>
                    </a:solidFill>
                  </a:tcPr>
                </a:tc>
                <a:tc>
                  <a:txBody>
                    <a:bodyPr/>
                    <a:lstStyle/>
                    <a:p>
                      <a:pPr algn="ctr">
                        <a:lnSpc>
                          <a:spcPct val="119000"/>
                        </a:lnSpc>
                        <a:spcAft>
                          <a:spcPts val="0"/>
                        </a:spcAft>
                      </a:pPr>
                      <a:r>
                        <a:rPr lang="vi-VN" sz="1800" dirty="0">
                          <a:effectLst/>
                          <a:latin typeface="+mj-lt"/>
                        </a:rPr>
                        <a:t>Kĩ sư điện</a:t>
                      </a:r>
                      <a:endParaRPr lang="en-US" sz="1800" dirty="0">
                        <a:solidFill>
                          <a:srgbClr val="231F20"/>
                        </a:solidFill>
                        <a:effectLst/>
                        <a:latin typeface="+mj-lt"/>
                        <a:ea typeface="Arial"/>
                      </a:endParaRPr>
                    </a:p>
                  </a:txBody>
                  <a:tcPr marL="6350" marR="6350" marT="0" marB="0" anchor="ctr">
                    <a:solidFill>
                      <a:schemeClr val="accent6">
                        <a:lumMod val="20000"/>
                        <a:lumOff val="80000"/>
                      </a:schemeClr>
                    </a:solidFill>
                  </a:tcPr>
                </a:tc>
                <a:tc>
                  <a:txBody>
                    <a:bodyPr/>
                    <a:lstStyle/>
                    <a:p>
                      <a:pPr algn="just">
                        <a:lnSpc>
                          <a:spcPct val="110000"/>
                        </a:lnSpc>
                        <a:spcBef>
                          <a:spcPts val="500"/>
                        </a:spcBef>
                        <a:spcAft>
                          <a:spcPts val="200"/>
                        </a:spcAft>
                      </a:pPr>
                      <a:r>
                        <a:rPr lang="vi-VN" sz="1800" dirty="0">
                          <a:effectLst/>
                          <a:latin typeface="+mj-lt"/>
                        </a:rPr>
                        <a:t>Tiến hành nghiên cứu, tư vấn, thiết kế, chỉ đạo xây dựng và vận hành hệ thống điện, linh kiện, động cơ và thiết bị; tư vấn và chỉ đạo vận hành bào trì và sửa chữa; nghiên cứu và tư vấn về các khía cạnh công nghệ của vật liệu, sàn phẩm kĩ thuật điện và các quy trình.</a:t>
                      </a:r>
                      <a:endParaRPr lang="en-US" sz="1800" dirty="0">
                        <a:effectLst/>
                        <a:latin typeface="+mj-lt"/>
                      </a:endParaRPr>
                    </a:p>
                    <a:p>
                      <a:pPr algn="just">
                        <a:lnSpc>
                          <a:spcPct val="107000"/>
                        </a:lnSpc>
                        <a:spcAft>
                          <a:spcPts val="0"/>
                        </a:spcAft>
                      </a:pPr>
                      <a:r>
                        <a:rPr lang="vi-VN" sz="1800" dirty="0">
                          <a:effectLst/>
                          <a:latin typeface="+mj-lt"/>
                        </a:rPr>
                        <a:t>Ví dụ về các nghề cụ thể: kĩ sư điện; kĩ sư sàn xuất điện; kĩ sư cơ điện.</a:t>
                      </a:r>
                      <a:endParaRPr lang="en-US" sz="1800" dirty="0">
                        <a:solidFill>
                          <a:srgbClr val="231F20"/>
                        </a:solidFill>
                        <a:effectLst/>
                        <a:latin typeface="+mj-lt"/>
                        <a:ea typeface="Arial"/>
                      </a:endParaRPr>
                    </a:p>
                  </a:txBody>
                  <a:tcPr marL="6350" marR="6350" marT="0" marB="0">
                    <a:solidFill>
                      <a:schemeClr val="accent6">
                        <a:lumMod val="20000"/>
                        <a:lumOff val="80000"/>
                      </a:schemeClr>
                    </a:solidFill>
                  </a:tcPr>
                </a:tc>
                <a:extLst>
                  <a:ext uri="{0D108BD9-81ED-4DB2-BD59-A6C34878D82A}">
                    <a16:rowId xmlns:a16="http://schemas.microsoft.com/office/drawing/2014/main" val="10001"/>
                  </a:ext>
                </a:extLst>
              </a:tr>
              <a:tr h="920750">
                <a:tc>
                  <a:txBody>
                    <a:bodyPr/>
                    <a:lstStyle/>
                    <a:p>
                      <a:pPr>
                        <a:lnSpc>
                          <a:spcPct val="119000"/>
                        </a:lnSpc>
                        <a:spcAft>
                          <a:spcPts val="0"/>
                        </a:spcAft>
                      </a:pPr>
                      <a:r>
                        <a:rPr lang="vi-VN" sz="1800">
                          <a:effectLst/>
                          <a:latin typeface="+mj-lt"/>
                        </a:rPr>
                        <a:t>2</a:t>
                      </a:r>
                      <a:endParaRPr lang="en-US" sz="1800">
                        <a:solidFill>
                          <a:srgbClr val="231F20"/>
                        </a:solidFill>
                        <a:effectLst/>
                        <a:latin typeface="+mj-lt"/>
                        <a:ea typeface="Arial"/>
                      </a:endParaRPr>
                    </a:p>
                  </a:txBody>
                  <a:tcPr marL="6350" marR="6350" marT="0" marB="0" anchor="ctr">
                    <a:solidFill>
                      <a:srgbClr val="FFFF00"/>
                    </a:solidFill>
                  </a:tcPr>
                </a:tc>
                <a:tc>
                  <a:txBody>
                    <a:bodyPr/>
                    <a:lstStyle/>
                    <a:p>
                      <a:pPr algn="ctr">
                        <a:lnSpc>
                          <a:spcPct val="110000"/>
                        </a:lnSpc>
                        <a:spcAft>
                          <a:spcPts val="0"/>
                        </a:spcAft>
                      </a:pPr>
                      <a:r>
                        <a:rPr lang="vi-VN" sz="1800">
                          <a:effectLst/>
                          <a:latin typeface="+mj-lt"/>
                        </a:rPr>
                        <a:t>Kĩ thuật viên kĩ thuật điện</a:t>
                      </a:r>
                      <a:endParaRPr lang="en-US" sz="1800">
                        <a:solidFill>
                          <a:srgbClr val="231F20"/>
                        </a:solidFill>
                        <a:effectLst/>
                        <a:latin typeface="+mj-lt"/>
                        <a:ea typeface="Arial"/>
                      </a:endParaRPr>
                    </a:p>
                  </a:txBody>
                  <a:tcPr marL="6350" marR="6350" marT="0" marB="0" anchor="ctr">
                    <a:solidFill>
                      <a:srgbClr val="FFFF00"/>
                    </a:solidFill>
                  </a:tcPr>
                </a:tc>
                <a:tc>
                  <a:txBody>
                    <a:bodyPr/>
                    <a:lstStyle/>
                    <a:p>
                      <a:pPr algn="just">
                        <a:lnSpc>
                          <a:spcPct val="110000"/>
                        </a:lnSpc>
                        <a:spcBef>
                          <a:spcPts val="500"/>
                        </a:spcBef>
                        <a:spcAft>
                          <a:spcPts val="200"/>
                        </a:spcAft>
                      </a:pPr>
                      <a:r>
                        <a:rPr lang="vi-VN" sz="1800" dirty="0">
                          <a:effectLst/>
                          <a:latin typeface="+mj-lt"/>
                        </a:rPr>
                        <a:t>Thực hiện các nhiệm vụ kĩ thuật để hỗ trợ nghiên cứu kĩ thuật điện và thiết kế, sàn xuất, lắp ráp, xây dựng, vận hành, bào trì và sửa chữa thiết bị điện, cơ sở và hệ thống phân phối.</a:t>
                      </a:r>
                      <a:endParaRPr lang="en-US" sz="1800" dirty="0">
                        <a:effectLst/>
                        <a:latin typeface="+mj-lt"/>
                      </a:endParaRPr>
                    </a:p>
                    <a:p>
                      <a:pPr algn="just">
                        <a:lnSpc>
                          <a:spcPct val="107000"/>
                        </a:lnSpc>
                        <a:spcAft>
                          <a:spcPts val="0"/>
                        </a:spcAft>
                      </a:pPr>
                      <a:r>
                        <a:rPr lang="vi-VN" sz="1800" dirty="0">
                          <a:effectLst/>
                          <a:latin typeface="+mj-lt"/>
                        </a:rPr>
                        <a:t>Ví dụ về các nghề cụ thể: kĩ thuật viên kĩ thuật điện; kĩ thuật viên kĩ thuật truyền tài điện.</a:t>
                      </a:r>
                      <a:endParaRPr lang="en-US" sz="1800" dirty="0">
                        <a:solidFill>
                          <a:srgbClr val="231F20"/>
                        </a:solidFill>
                        <a:effectLst/>
                        <a:latin typeface="+mj-lt"/>
                        <a:ea typeface="Arial"/>
                      </a:endParaRPr>
                    </a:p>
                  </a:txBody>
                  <a:tcPr marL="6350" marR="6350" marT="0" marB="0">
                    <a:solidFill>
                      <a:srgbClr val="FFFF00"/>
                    </a:solidFill>
                  </a:tcPr>
                </a:tc>
                <a:extLst>
                  <a:ext uri="{0D108BD9-81ED-4DB2-BD59-A6C34878D82A}">
                    <a16:rowId xmlns:a16="http://schemas.microsoft.com/office/drawing/2014/main" val="10002"/>
                  </a:ext>
                </a:extLst>
              </a:tr>
              <a:tr h="765175">
                <a:tc>
                  <a:txBody>
                    <a:bodyPr/>
                    <a:lstStyle/>
                    <a:p>
                      <a:pPr>
                        <a:lnSpc>
                          <a:spcPct val="119000"/>
                        </a:lnSpc>
                        <a:spcAft>
                          <a:spcPts val="0"/>
                        </a:spcAft>
                      </a:pPr>
                      <a:r>
                        <a:rPr lang="vi-VN" sz="1800">
                          <a:effectLst/>
                          <a:latin typeface="+mj-lt"/>
                        </a:rPr>
                        <a:t>3</a:t>
                      </a:r>
                      <a:endParaRPr lang="en-US" sz="1800">
                        <a:solidFill>
                          <a:srgbClr val="231F20"/>
                        </a:solidFill>
                        <a:effectLst/>
                        <a:latin typeface="+mj-lt"/>
                        <a:ea typeface="Arial"/>
                      </a:endParaRPr>
                    </a:p>
                  </a:txBody>
                  <a:tcPr marL="6350" marR="6350" marT="0" marB="0" anchor="ctr">
                    <a:solidFill>
                      <a:srgbClr val="00B050"/>
                    </a:solidFill>
                  </a:tcPr>
                </a:tc>
                <a:tc>
                  <a:txBody>
                    <a:bodyPr/>
                    <a:lstStyle/>
                    <a:p>
                      <a:pPr algn="ctr">
                        <a:lnSpc>
                          <a:spcPct val="110000"/>
                        </a:lnSpc>
                        <a:spcAft>
                          <a:spcPts val="0"/>
                        </a:spcAft>
                      </a:pPr>
                      <a:r>
                        <a:rPr lang="vi-VN" sz="1800">
                          <a:effectLst/>
                          <a:latin typeface="+mj-lt"/>
                        </a:rPr>
                        <a:t>Thợ lắp đặt và sửa chữa thiết bị điện</a:t>
                      </a:r>
                      <a:endParaRPr lang="en-US" sz="1800">
                        <a:solidFill>
                          <a:srgbClr val="231F20"/>
                        </a:solidFill>
                        <a:effectLst/>
                        <a:latin typeface="+mj-lt"/>
                        <a:ea typeface="Arial"/>
                      </a:endParaRPr>
                    </a:p>
                  </a:txBody>
                  <a:tcPr marL="6350" marR="6350" marT="0" marB="0" anchor="ctr">
                    <a:solidFill>
                      <a:srgbClr val="00B050"/>
                    </a:solidFill>
                  </a:tcPr>
                </a:tc>
                <a:tc>
                  <a:txBody>
                    <a:bodyPr/>
                    <a:lstStyle/>
                    <a:p>
                      <a:pPr algn="just">
                        <a:lnSpc>
                          <a:spcPct val="110000"/>
                        </a:lnSpc>
                        <a:spcBef>
                          <a:spcPts val="500"/>
                        </a:spcBef>
                        <a:spcAft>
                          <a:spcPts val="200"/>
                        </a:spcAft>
                      </a:pPr>
                      <a:r>
                        <a:rPr lang="vi-VN" sz="1800" dirty="0">
                          <a:effectLst/>
                          <a:latin typeface="+mj-lt"/>
                        </a:rPr>
                        <a:t>Lắp đặt, bào trì hệ thống dây điện, máy móc điện, các thiết bị điện, đường dây và dây cáp cung cấp và truyền tài điện.</a:t>
                      </a:r>
                      <a:endParaRPr lang="en-US" sz="1800" dirty="0">
                        <a:effectLst/>
                        <a:latin typeface="+mj-lt"/>
                      </a:endParaRPr>
                    </a:p>
                    <a:p>
                      <a:pPr algn="just">
                        <a:lnSpc>
                          <a:spcPct val="107000"/>
                        </a:lnSpc>
                        <a:spcAft>
                          <a:spcPts val="0"/>
                        </a:spcAft>
                      </a:pPr>
                      <a:r>
                        <a:rPr lang="vi-VN" sz="1800" dirty="0">
                          <a:effectLst/>
                          <a:latin typeface="+mj-lt"/>
                        </a:rPr>
                        <a:t>Ví dụ về các nghề cụ thể: thợ lắp ráp điện, thợ sửa chữa điện gia dụng, thợ lắp đặt đường dây điện,...</a:t>
                      </a:r>
                      <a:endParaRPr lang="en-US" sz="1800" dirty="0">
                        <a:solidFill>
                          <a:srgbClr val="231F20"/>
                        </a:solidFill>
                        <a:effectLst/>
                        <a:latin typeface="+mj-lt"/>
                        <a:ea typeface="Arial"/>
                      </a:endParaRPr>
                    </a:p>
                  </a:txBody>
                  <a:tcPr marL="6350" marR="6350" marT="0" marB="0">
                    <a:solidFill>
                      <a:srgbClr val="00B050"/>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6248400"/>
            <a:ext cx="4038600" cy="381000"/>
          </a:xfrm>
          <a:prstGeom prst="rect">
            <a:avLst/>
          </a:prstGeom>
          <a:noFill/>
        </p:spPr>
        <p:txBody>
          <a:bodyPr wrap="square" rtlCol="0">
            <a:spAutoFit/>
          </a:bodyPr>
          <a:lstStyle/>
          <a:p>
            <a:r>
              <a:rPr lang="en-US" dirty="0" err="1" smtClean="0"/>
              <a:t>Bảng</a:t>
            </a:r>
            <a:r>
              <a:rPr lang="en-US" dirty="0" smtClean="0"/>
              <a:t> 17.1</a:t>
            </a:r>
            <a:endParaRPr lang="en-US" dirty="0"/>
          </a:p>
        </p:txBody>
      </p:sp>
    </p:spTree>
    <p:extLst>
      <p:ext uri="{BB962C8B-B14F-4D97-AF65-F5344CB8AC3E}">
        <p14:creationId xmlns:p14="http://schemas.microsoft.com/office/powerpoint/2010/main" val="235631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0" y="474820"/>
            <a:ext cx="9067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228600" algn="l" fontAlgn="base">
              <a:spcAft>
                <a:spcPct val="0"/>
              </a:spcAft>
            </a:pPr>
            <a:r>
              <a:rPr lang="en-US" sz="3200" b="1" i="1" dirty="0">
                <a:solidFill>
                  <a:srgbClr val="F7941D"/>
                </a:solidFill>
                <a:ea typeface="Arial" pitchFamily="34" charset="0"/>
                <a:cs typeface="Arial" pitchFamily="34" charset="0"/>
              </a:rPr>
              <a:t>         </a:t>
            </a:r>
            <a:r>
              <a:rPr lang="vi-VN" sz="3200" b="1" i="1" dirty="0">
                <a:solidFill>
                  <a:srgbClr val="F7941D"/>
                </a:solidFill>
                <a:ea typeface="Arial" pitchFamily="34" charset="0"/>
                <a:cs typeface="Arial" pitchFamily="34" charset="0"/>
              </a:rPr>
              <a:t>khám phá</a:t>
            </a:r>
            <a:endParaRPr lang="en-US" sz="3200" i="1" dirty="0">
              <a:cs typeface="Arial" pitchFamily="34" charset="0"/>
            </a:endParaRPr>
          </a:p>
          <a:p>
            <a:r>
              <a:rPr lang="vi-VN" sz="3200" dirty="0"/>
              <a:t>So </a:t>
            </a:r>
            <a:r>
              <a:rPr lang="vi-VN" sz="3200" i="1" dirty="0"/>
              <a:t>sánh sự khác nhau</a:t>
            </a:r>
            <a:r>
              <a:rPr lang="vi-VN" sz="3200" dirty="0"/>
              <a:t> về </a:t>
            </a:r>
            <a:r>
              <a:rPr lang="vi-VN" sz="3200" i="1" dirty="0"/>
              <a:t>đặc điểm của một số ngành nghề thuộc lĩnh vực kĩ thuật điện trong Bảng 17.1.</a:t>
            </a:r>
            <a:endParaRPr lang="en-US"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8" y="466725"/>
            <a:ext cx="99705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619079595"/>
              </p:ext>
            </p:extLst>
          </p:nvPr>
        </p:nvGraphicFramePr>
        <p:xfrm>
          <a:off x="222149" y="2044480"/>
          <a:ext cx="8617050" cy="4203920"/>
        </p:xfrm>
        <a:graphic>
          <a:graphicData uri="http://schemas.openxmlformats.org/drawingml/2006/table">
            <a:tbl>
              <a:tblPr firstRow="1" bandRow="1">
                <a:tableStyleId>{5C22544A-7EE6-4342-B048-85BDC9FD1C3A}</a:tableStyleId>
              </a:tblPr>
              <a:tblGrid>
                <a:gridCol w="2872350">
                  <a:extLst>
                    <a:ext uri="{9D8B030D-6E8A-4147-A177-3AD203B41FA5}">
                      <a16:colId xmlns:a16="http://schemas.microsoft.com/office/drawing/2014/main" val="20000"/>
                    </a:ext>
                  </a:extLst>
                </a:gridCol>
                <a:gridCol w="2872350">
                  <a:extLst>
                    <a:ext uri="{9D8B030D-6E8A-4147-A177-3AD203B41FA5}">
                      <a16:colId xmlns:a16="http://schemas.microsoft.com/office/drawing/2014/main" val="20001"/>
                    </a:ext>
                  </a:extLst>
                </a:gridCol>
                <a:gridCol w="2872350">
                  <a:extLst>
                    <a:ext uri="{9D8B030D-6E8A-4147-A177-3AD203B41FA5}">
                      <a16:colId xmlns:a16="http://schemas.microsoft.com/office/drawing/2014/main" val="20002"/>
                    </a:ext>
                  </a:extLst>
                </a:gridCol>
              </a:tblGrid>
              <a:tr h="995666">
                <a:tc>
                  <a:txBody>
                    <a:bodyPr/>
                    <a:lstStyle/>
                    <a:p>
                      <a:pPr algn="ctr"/>
                      <a:r>
                        <a:rPr lang="en-US" sz="2400" dirty="0" err="1">
                          <a:solidFill>
                            <a:srgbClr val="FF0000"/>
                          </a:solidFill>
                          <a:latin typeface="Times New Roman" pitchFamily="18" charset="0"/>
                          <a:cs typeface="Times New Roman" pitchFamily="18" charset="0"/>
                        </a:rPr>
                        <a:t>Kĩ</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sư</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en-US" sz="2400" dirty="0" err="1">
                          <a:solidFill>
                            <a:srgbClr val="FF0000"/>
                          </a:solidFill>
                          <a:latin typeface="Times New Roman" pitchFamily="18" charset="0"/>
                          <a:cs typeface="Times New Roman" pitchFamily="18" charset="0"/>
                        </a:rPr>
                        <a:t>Kĩ</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thuật</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viên</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kĩ</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thuật</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en-US" sz="2400" dirty="0" err="1">
                          <a:solidFill>
                            <a:srgbClr val="FF0000"/>
                          </a:solidFill>
                          <a:latin typeface="Times New Roman" pitchFamily="18" charset="0"/>
                          <a:cs typeface="Times New Roman" pitchFamily="18" charset="0"/>
                        </a:rPr>
                        <a:t>Thợ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lắp</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đặt</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và</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sửa</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chữa</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thiết</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bị</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điện</a:t>
                      </a:r>
                      <a:endParaRPr lang="en-US" sz="2400" dirty="0">
                        <a:solidFill>
                          <a:srgbClr val="FF0000"/>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0"/>
                  </a:ext>
                </a:extLst>
              </a:tr>
              <a:tr h="3208254">
                <a:tc>
                  <a:txBody>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nhiệm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vụ</a:t>
                      </a:r>
                      <a:r>
                        <a:rPr lang="en-US" sz="2400" baseline="0" dirty="0">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nghiên</a:t>
                      </a:r>
                      <a:r>
                        <a:rPr lang="en-US" sz="2400" u="sng" baseline="0" dirty="0">
                          <a:solidFill>
                            <a:srgbClr val="FF0000"/>
                          </a:solidFill>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cứu</a:t>
                      </a:r>
                      <a:r>
                        <a:rPr lang="en-US" sz="2400" u="sng" baseline="0" dirty="0">
                          <a:solidFill>
                            <a:srgbClr val="FF0000"/>
                          </a:solidFill>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thiết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kế</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tư</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vấn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chỉ</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đạo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việc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xây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dựng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vận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hành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bảo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trì</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sửa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chữa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linh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kiện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động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thiết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bị</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nhiệm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vụ</a:t>
                      </a:r>
                      <a:r>
                        <a:rPr lang="en-US" sz="2400" baseline="0" dirty="0">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hỗ</a:t>
                      </a:r>
                      <a:r>
                        <a:rPr lang="en-US" sz="2400" u="sng" baseline="0" dirty="0">
                          <a:solidFill>
                            <a:srgbClr val="FF0000"/>
                          </a:solidFill>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trợ</a:t>
                      </a:r>
                      <a:r>
                        <a:rPr lang="en-US" sz="2400" u="sng" baseline="0" dirty="0">
                          <a:solidFill>
                            <a:srgbClr val="FF0000"/>
                          </a:solidFill>
                          <a:latin typeface="Times New Roman" pitchFamily="18" charset="0"/>
                          <a:cs typeface="Times New Roman" pitchFamily="18" charset="0"/>
                        </a:rPr>
                        <a:t> </a:t>
                      </a:r>
                      <a:r>
                        <a:rPr lang="en-US" sz="2400" baseline="0" dirty="0" err="1">
                          <a:latin typeface="Times New Roman" pitchFamily="18" charset="0"/>
                          <a:cs typeface="Times New Roman" pitchFamily="18" charset="0"/>
                        </a:rPr>
                        <a:t>kĩ</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thuật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để</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nghiên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cứu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thiết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kế</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sản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xuất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lắp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ráp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vận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hành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bảo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trì</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sửa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chữa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thiết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bị</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hệ</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thống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phân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phối</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người</a:t>
                      </a:r>
                      <a:r>
                        <a:rPr lang="en-US" sz="2400" baseline="0" dirty="0">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trực</a:t>
                      </a:r>
                      <a:r>
                        <a:rPr lang="en-US" sz="2400" u="sng" baseline="0" dirty="0">
                          <a:solidFill>
                            <a:srgbClr val="FF0000"/>
                          </a:solidFill>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tiếp</a:t>
                      </a:r>
                      <a:r>
                        <a:rPr lang="en-US" sz="2400" u="sng" baseline="0" dirty="0">
                          <a:solidFill>
                            <a:srgbClr val="FF0000"/>
                          </a:solidFill>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thực</a:t>
                      </a:r>
                      <a:r>
                        <a:rPr lang="en-US" sz="2400" u="sng" baseline="0" dirty="0">
                          <a:solidFill>
                            <a:srgbClr val="FF0000"/>
                          </a:solidFill>
                          <a:latin typeface="Times New Roman" pitchFamily="18" charset="0"/>
                          <a:cs typeface="Times New Roman" pitchFamily="18" charset="0"/>
                        </a:rPr>
                        <a:t> </a:t>
                      </a:r>
                      <a:r>
                        <a:rPr lang="en-US" sz="2400" u="sng" baseline="0" dirty="0" err="1">
                          <a:solidFill>
                            <a:srgbClr val="FF0000"/>
                          </a:solidFill>
                          <a:latin typeface="Times New Roman" pitchFamily="18" charset="0"/>
                          <a:cs typeface="Times New Roman" pitchFamily="18" charset="0"/>
                        </a:rPr>
                        <a:t>hiện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lắp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đặt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bảo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trì</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sửa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chữa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hệ</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thống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đường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dây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truyền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tải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máy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móc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thiết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bị</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198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7400"/>
            <a:ext cx="8991600" cy="1143000"/>
          </a:xfrm>
        </p:spPr>
        <p:txBody>
          <a:bodyPr>
            <a:noAutofit/>
          </a:bodyPr>
          <a:lstStyle/>
          <a:p>
            <a:pPr algn="l"/>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130001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55417"/>
            <a:ext cx="9157855" cy="1073727"/>
          </a:xfrm>
        </p:spPr>
        <p:txBody>
          <a:bodyPr>
            <a:noAutofit/>
          </a:bodyPr>
          <a:lstStyle/>
          <a:p>
            <a:pPr lvl="0"/>
            <a:r>
              <a:rPr lang="en-US" sz="2800" b="1" dirty="0">
                <a:latin typeface="Times New Roman" pitchFamily="18" charset="0"/>
                <a:cs typeface="Times New Roman" pitchFamily="18" charset="0"/>
              </a:rPr>
              <a:t>2. </a:t>
            </a:r>
            <a:r>
              <a:rPr lang="vi-VN" sz="2800" b="1" dirty="0">
                <a:latin typeface="Times New Roman" pitchFamily="18" charset="0"/>
                <a:cs typeface="Times New Roman" pitchFamily="18" charset="0"/>
              </a:rPr>
              <a:t>Một số yêu cầu đối với người lao động trong lĩnh vực kĩ thuật điện</a:t>
            </a:r>
            <a:endParaRPr lang="en-US" sz="28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322" y="990600"/>
            <a:ext cx="7924800" cy="424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181600" y="4191000"/>
            <a:ext cx="3429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B0F0"/>
                </a:solidFill>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
            </a:r>
            <a:br>
              <a:rPr lang="en-US" sz="2800" dirty="0" smtClean="0">
                <a:solidFill>
                  <a:srgbClr val="00B0F0"/>
                </a:solidFill>
                <a:latin typeface="Times New Roman" pitchFamily="18" charset="0"/>
                <a:cs typeface="Times New Roman" pitchFamily="18" charset="0"/>
              </a:rPr>
            </a:br>
            <a:r>
              <a:rPr lang="en-US" sz="2800" dirty="0" err="1" smtClean="0">
                <a:solidFill>
                  <a:srgbClr val="00B0F0"/>
                </a:solidFill>
                <a:latin typeface="Times New Roman" pitchFamily="18" charset="0"/>
                <a:cs typeface="Times New Roman" pitchFamily="18" charset="0"/>
              </a:rPr>
              <a:t>Quan</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sát</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hình</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ảnh</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bên</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và</a:t>
            </a:r>
            <a:r>
              <a:rPr lang="en-US" sz="2800" dirty="0" smtClean="0">
                <a:solidFill>
                  <a:srgbClr val="00B0F0"/>
                </a:solidFill>
                <a:latin typeface="Times New Roman" pitchFamily="18" charset="0"/>
                <a:cs typeface="Times New Roman" pitchFamily="18" charset="0"/>
              </a:rPr>
              <a:t> n</a:t>
            </a:r>
            <a:r>
              <a:rPr lang="vi-VN" sz="2800" i="1" dirty="0" smtClean="0">
                <a:solidFill>
                  <a:srgbClr val="00B0F0"/>
                </a:solidFill>
                <a:latin typeface="Times New Roman" pitchFamily="18" charset="0"/>
                <a:cs typeface="Times New Roman" pitchFamily="18" charset="0"/>
              </a:rPr>
              <a:t>êu một số yêu cầu đối với người lao động trong lĩnh vực kĩ thuật điện</a:t>
            </a:r>
            <a:r>
              <a:rPr lang="en-US" sz="2800" i="1" dirty="0" smtClean="0">
                <a:solidFill>
                  <a:srgbClr val="00B0F0"/>
                </a:solidFill>
                <a:latin typeface="Times New Roman" pitchFamily="18" charset="0"/>
                <a:cs typeface="Times New Roman" pitchFamily="18" charset="0"/>
              </a:rPr>
              <a:t>?</a:t>
            </a:r>
            <a:br>
              <a:rPr lang="en-US" sz="2800" i="1" dirty="0" smtClean="0">
                <a:solidFill>
                  <a:srgbClr val="00B0F0"/>
                </a:solidFill>
                <a:latin typeface="Times New Roman" pitchFamily="18" charset="0"/>
                <a:cs typeface="Times New Roman" pitchFamily="18" charset="0"/>
              </a:rPr>
            </a:br>
            <a:endParaRPr lang="en-US" sz="28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91528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3087</Words>
  <Application>Microsoft Office PowerPoint</Application>
  <PresentationFormat>On-screen Show (4:3)</PresentationFormat>
  <Paragraphs>313</Paragraphs>
  <Slides>32</Slides>
  <Notes>0</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Tahoma</vt:lpstr>
      <vt:lpstr>Times New Roman</vt:lpstr>
      <vt:lpstr>Office Theme</vt:lpstr>
      <vt:lpstr>PowerPoint Presentation</vt:lpstr>
      <vt:lpstr>PowerPoint Presentation</vt:lpstr>
      <vt:lpstr>Tiết 41. Bài17  NGÀNH NGHỀ TRONG LĨNH VỰC KĨ THUẬT ĐIÊN   </vt:lpstr>
      <vt:lpstr>1. Đặc điểm một số ngành nghề phổ biến trong lĩnh vực kĩ thuật điện</vt:lpstr>
      <vt:lpstr>      khám phá Hãy chỉ ra trong những nghề dưới đây, nghề nào thuộc lĩnh vực kĩ thuật điện? </vt:lpstr>
      <vt:lpstr>Đọc thông tin bảng 17.1-SGK/T87 và giới thiệu đặc điểm của các ngành nghề thuộc lĩnh vực kĩ thuật điện, phân biệt sự khác nhau  cơ bản giữa các ngành nghề?.</vt:lpstr>
      <vt:lpstr>PowerPoint Presentation</vt:lpstr>
      <vt:lpstr> Với đặc điểm ngành nghề trong lĩnh vực kĩ thuật điện như trên, rất đa dạng và cần thiết vậy để làm việc được trong lĩnh vực đó cần đảm bảo những yêu cầu gì? </vt:lpstr>
      <vt:lpstr>2. Một số yêu cầu đối với người lao động trong lĩnh vực kĩ thuật điện</vt:lpstr>
      <vt:lpstr>PowerPoint Presentation</vt:lpstr>
      <vt:lpstr>Quan sát bảng 17.2.Nêu  điểm khác nhau về yêu cầu năng lực đối với một số ngành nghề thuộc lĩnh vực kĩ thuật điện?</vt:lpstr>
      <vt:lpstr>           LUYỆN TẬP Với mỗi yêu cầu của nghề ở cột bên trái, hãy xác định nội dung mô tả yêu cầu tương ứng ở cột bên phải trong Bảng 17.3.   </vt:lpstr>
      <vt:lpstr>Em hãy quan sát bảng 17.3 sau và thực hiện nối yêu cầu phù hợp với nội dung mô tả yêu cầu?</vt:lpstr>
      <vt:lpstr>PowerPoint Presentation</vt:lpstr>
      <vt:lpstr>PowerPoint Presentation</vt:lpstr>
      <vt:lpstr>PowerPoint Presentation</vt:lpstr>
      <vt:lpstr>PowerPoint Presentation</vt:lpstr>
      <vt:lpstr>PowerPoint Presentation</vt:lpstr>
      <vt:lpstr>Tiết 42. Bài17  NGÀNH NGHỀ TRONG LĨNH VỰC Kĩ THUẬT ĐIÊN (tiếp theo)  </vt:lpstr>
      <vt:lpstr>3. Tìm hiểu về sự phù hợp của bản thân với ngành nghề trong lĩnh vực kĩ thuật điện</vt:lpstr>
      <vt:lpstr>Bảng 17.4. Tìm hiểu về sự phù hợp của bản thân đáp ứng với ngành nghề trong lĩnh vực kĩ thuật điện</vt:lpstr>
      <vt:lpstr>           LUYỆN TẬP Dựa vào một số gợi ý trong Bảng 17.5 dưới đây, hãy lập bảng liệt kê những sở thích và khả năng của bản thân có thể phù hợp đối với ngành nghề trong lĩnh vực kĩ thuật điện.</vt:lpstr>
      <vt:lpstr>PowerPoint Presentation</vt:lpstr>
      <vt:lpstr>PowerPoint Presentation</vt:lpstr>
      <vt:lpstr>PowerPoint Presentation</vt:lpstr>
      <vt:lpstr>PowerPoint Presentation</vt:lpstr>
      <vt:lpstr>PowerPoint Presentation</vt:lpstr>
      <vt:lpstr>PowerPoint Presentation</vt:lpstr>
      <vt:lpstr>Câu hỏi củng cố bài học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62</cp:revision>
  <dcterms:created xsi:type="dcterms:W3CDTF">2023-06-19T02:07:51Z</dcterms:created>
  <dcterms:modified xsi:type="dcterms:W3CDTF">2024-03-02T03:03:33Z</dcterms:modified>
</cp:coreProperties>
</file>