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5"/>
  </p:notesMasterIdLst>
  <p:sldIdLst>
    <p:sldId id="335" r:id="rId4"/>
    <p:sldId id="287" r:id="rId5"/>
    <p:sldId id="256" r:id="rId6"/>
    <p:sldId id="257" r:id="rId7"/>
    <p:sldId id="259" r:id="rId8"/>
    <p:sldId id="258" r:id="rId9"/>
    <p:sldId id="291" r:id="rId10"/>
    <p:sldId id="260" r:id="rId11"/>
    <p:sldId id="261" r:id="rId12"/>
    <p:sldId id="262" r:id="rId13"/>
    <p:sldId id="263" r:id="rId14"/>
    <p:sldId id="292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3" r:id="rId23"/>
    <p:sldId id="334" r:id="rId24"/>
    <p:sldId id="272" r:id="rId25"/>
    <p:sldId id="289" r:id="rId26"/>
    <p:sldId id="336" r:id="rId27"/>
    <p:sldId id="278" r:id="rId28"/>
    <p:sldId id="277" r:id="rId29"/>
    <p:sldId id="280" r:id="rId30"/>
    <p:sldId id="283" r:id="rId31"/>
    <p:sldId id="284" r:id="rId32"/>
    <p:sldId id="285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7351-FBF9-443F-8926-8BE481D857C2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FD310-C1C6-454B-B602-98D878736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46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E8A1E4-21FC-47BA-881D-749DED02343E}" type="slidenum">
              <a:rPr lang="en-US" smtClean="0"/>
              <a:pPr eaLnBrk="1" hangingPunct="1"/>
              <a:t>23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Mèi liªn hÖ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C2D7D2-AA01-4651-971B-906A69932FA0}" type="slidenum">
              <a:rPr lang="en-US" smtClean="0"/>
              <a:pPr eaLnBrk="1" hangingPunct="1"/>
              <a:t>26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/>
              <a:t>Trò chơi giải ô chữ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5BF82F-3843-E07B-9F62-FCFD8AB4BD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77C9C4-28A7-A57D-8167-85F9A0DF3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B6592A-B4FC-5FA2-B1E2-1D65E5CFC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19914-7E40-4D5F-B822-6841942C8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915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A51CFF-513F-5917-969A-E0CA33F36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2492F7-76A7-E65D-33A2-240FB3891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110FC2-0BAE-89D9-DA6C-A7208C3FB5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B7EF3-1708-4018-8CAF-FD64C55BC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33934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D00E9B-C9FC-372F-272E-E9644F4CB4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6DA0CF-BBAD-A062-A4BC-AA10825A9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15C621-50B6-4F3A-FE5D-693CBD5C4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82BC6A-B650-4D6F-9D85-BB7EB26C1E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9670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6996F6-62EC-4EFF-9856-C49D94063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1F214-9543-D1C8-8CFB-92A9984827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6136B-8233-E026-A9E9-FA5840609C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609E30-3E06-494C-AEC7-99EBF328C6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6706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B37CD1-BC53-DC09-088F-8562D4AD3E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578B433-C6A7-48C2-C5BE-DEA9338B1F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A7138A8-2D49-3CFD-237D-6E1400BBCE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BA3BE-D6E2-485F-A9C9-86A4A11A5E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183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B08EF74-3182-9E69-10A8-0ACDCC0073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627D9EE-81B7-4C81-C56B-7DBFBEF76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92EE51F-F9C0-4DB4-22FA-F59B6D1770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5773FC-6E2C-4CEB-9070-905367B90F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00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65FB78D-C9B1-8553-21DD-708CD8277B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33DF05D-C857-B524-FF09-E179009D67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25BF7E4-AD84-B897-FA99-FBC21FA002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A57F7-2199-402C-82DF-CDEA15E020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9872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7BD9EC-3A15-9707-0490-6F92A67C9D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D7F54C-B5C2-A3B0-9FE9-9388CCBAB1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BB5BD4-82E7-3068-39F9-CF33D68766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6D8145-F960-4A79-A92F-FA19A9C26E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14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10C326-C175-E7BA-1D32-28B4F00C1A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FA3F8-E336-7269-4119-535B88E2AB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4E282C-8824-636C-4F17-DF811B592C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7440A8-F381-4A8B-9D52-0AFC5A19F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820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AD4507-9ED2-ECCB-F78A-29BC0B3399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82B84A-A0D3-4DAA-F109-53EF89D823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49D0E1-DF3C-00AD-AD2A-AB80A4950E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22BF53-00DA-4767-993A-DE9924F98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04205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E6658C4-EBA8-AACF-3A07-A16260BE5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28E8FE-FAE7-421D-5B9D-718FBAF8F2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884939-7DC0-7FC4-6016-CD52FE5773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976C8-9CAF-4CBE-ADA5-2C783C6D17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0832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AA26A85-41A0-E289-3440-17B411470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3618508-2B31-E3C7-3EBD-94050E506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997DC4-3625-30C1-6C83-49D3211EA5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691A37-70E9-4B3F-8C5D-DE33D1A015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0995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1B79F4-EE7B-26A6-44E9-095BC7DAE9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CCA0DF-8A78-11A2-7722-B1638B8874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4CC9A7-BC4B-388B-5AED-F9A3AB3A9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97FFA-740B-4726-B6CE-6C4573EFCE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822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E978271-7DC2-DEB3-DEED-29D336165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A589E8-E7B3-C167-8BDC-EDB647B1D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81AA6-627F-4F28-7613-43EE0A8D11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74BA3-824E-4FAB-9C1B-E82CDA9AA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295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DD04F4B-9A55-9E68-4497-3BFCF733DD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EB9F4C-6F46-CFA8-2F7B-FC606F4389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FA33CB-0412-52D9-096A-0EB95FE72B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4C914A-7C86-4EA7-BD5B-E77786E283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06400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E43EF5-D31A-BF83-72EA-156F3487FB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C2495C-C1A6-82DA-8A54-75EC622792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B03D8B-3AD5-0B97-2FCC-7C85AEAF6C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682378-61E0-4AC8-A23F-40B60727CC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489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C13540-9451-BA92-C01E-06A6358504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85992B-910C-7C56-0BBA-7D058AE33C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97BC3D1-A7D7-67B2-E639-A97896A2C9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190BB-3D6A-430B-A62D-49119CC0B3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7802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20BA5F5-97BC-F157-60F8-A7DC43D24C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537DD17-B899-A511-C9E3-2C19A6D6A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4B2BC5-D3F7-C776-D87C-7DF80FD630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1FC39B-845D-4F6D-BFEC-B465940520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23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EA7C018-86CD-E365-F991-2EDA55D2C5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4D154F-3F86-DF92-CA4F-531EFD801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4BE131-D917-698D-D928-1BD6EFFEE6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9C84A-BB5D-4164-ADBF-3B5954B8C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2368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705-AF4F-09A9-32F5-E12FBF66C4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0C799E-7A3A-7B8F-3C0C-04ECFBEB99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041076-6ED0-BD45-906E-6F5578DD01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A7FF3-6F84-4FB2-97F9-22EE6311C1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114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4F04E2-CB9D-E148-1A23-9B067028E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B90577-367C-3B38-9205-BCC5320F45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CE5A7B-F55D-833F-1D48-996D7DF953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EF61F-311E-436A-A212-B034CF73F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298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C31D06-9570-43B5-C392-9CF84EF8B8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61C72C-6D72-46DE-C394-75812AE17C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C112FA-8959-D6E2-9D50-0E7EE3DBAA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FC009-BFA6-450D-9B9A-ED7DB9B93F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1089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E6C696-A541-7DC6-45B0-3375C78D1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54F05E-CEA6-2BBE-745C-802DFDB31C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44B50D-6256-4B88-22E1-3ADFDA30F5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2EE4F2-0ACC-4243-9076-2CC8446C8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10351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1D5637E-4F7D-0831-0C63-5CB36B4D06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072FE7-E112-F08B-737D-CD6EA4F9CB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49ABFA-EF0F-9F1B-9CA4-02F70B827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B14E65-4E2E-4829-B7F1-6A8D70324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22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08539C-2532-5847-4CA6-7624ABB90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CE75ECE-40EA-E5A4-1D75-7DC927F783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0BCD14CE-D36A-A8EE-148E-9B6ACD456B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ADD77764-C30F-8E1C-E5B3-93ADD881E4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4" name="Rectangle 6">
            <a:extLst>
              <a:ext uri="{FF2B5EF4-FFF2-40B4-BE49-F238E27FC236}">
                <a16:creationId xmlns:a16="http://schemas.microsoft.com/office/drawing/2014/main" id="{2F9AEA34-A920-AA49-80F4-C700A4BBCA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60189118-7CAA-4DA6-9B41-15A7694A1C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761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2F3175-3142-3899-B9F9-B9714A7FEF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6528C92-DA22-0C42-E790-0B6051F781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41766F07-5FD7-A13D-6CFE-FB50C354FC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825F7C64-BCE8-AB02-19AB-5C0C82A1920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2" name="Rectangle 6">
            <a:extLst>
              <a:ext uri="{FF2B5EF4-FFF2-40B4-BE49-F238E27FC236}">
                <a16:creationId xmlns:a16="http://schemas.microsoft.com/office/drawing/2014/main" id="{A30AEE2F-2A62-EB33-3A19-0AFB72CD8FF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latin typeface="Arial" panose="020B0604020202020204" pitchFamily="34" charset="0"/>
              </a:defRPr>
            </a:lvl1pPr>
          </a:lstStyle>
          <a:p>
            <a:fld id="{B9CD1E92-EA10-45CA-924E-10CD768FA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139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7.gif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New%20Microsoft%20PowerPoint%20Presentation.pptx#-1,30,PowerPoint Presentation" TargetMode="External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New%20Microsoft%20PowerPoint%20Presentation.pptx#-1,32,PowerPoint Presentation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Text Box 4">
            <a:extLst>
              <a:ext uri="{FF2B5EF4-FFF2-40B4-BE49-F238E27FC236}">
                <a16:creationId xmlns:a16="http://schemas.microsoft.com/office/drawing/2014/main" id="{E0E88EFA-DCC9-EBDF-2BB1-F171C2D5B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09800"/>
            <a:ext cx="3810000" cy="10350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Gen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mang thoâng tin caáu truùc cuûa proâteâin.</a:t>
            </a:r>
          </a:p>
        </p:txBody>
      </p:sp>
      <p:sp>
        <p:nvSpPr>
          <p:cNvPr id="57349" name="Text Box 5">
            <a:extLst>
              <a:ext uri="{FF2B5EF4-FFF2-40B4-BE49-F238E27FC236}">
                <a16:creationId xmlns:a16="http://schemas.microsoft.com/office/drawing/2014/main" id="{D173B555-5380-4512-49DD-1266FFEF7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2133600"/>
            <a:ext cx="3429000" cy="10350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sng" strike="noStrike" kern="1200" cap="none" spc="0" normalizeH="0" baseline="0" noProof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Proâteâin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ñöôïc hình thaønh </a:t>
            </a:r>
          </a:p>
        </p:txBody>
      </p:sp>
      <p:sp>
        <p:nvSpPr>
          <p:cNvPr id="57350" name="Text Box 6">
            <a:extLst>
              <a:ext uri="{FF2B5EF4-FFF2-40B4-BE49-F238E27FC236}">
                <a16:creationId xmlns:a16="http://schemas.microsoft.com/office/drawing/2014/main" id="{B17C2A21-2203-6723-59B1-020B56DA0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9600"/>
            <a:ext cx="3824288" cy="5778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Trong nhaân teá baøo </a:t>
            </a:r>
          </a:p>
        </p:txBody>
      </p:sp>
      <p:sp>
        <p:nvSpPr>
          <p:cNvPr id="57351" name="Text Box 7">
            <a:extLst>
              <a:ext uri="{FF2B5EF4-FFF2-40B4-BE49-F238E27FC236}">
                <a16:creationId xmlns:a16="http://schemas.microsoft.com/office/drawing/2014/main" id="{EFA73112-3BF5-F3A3-FE79-7A6F7887E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33400"/>
            <a:ext cx="2305050" cy="5778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Chaát teá  baøo</a:t>
            </a:r>
          </a:p>
        </p:txBody>
      </p:sp>
      <p:sp>
        <p:nvSpPr>
          <p:cNvPr id="57352" name="Line 8">
            <a:extLst>
              <a:ext uri="{FF2B5EF4-FFF2-40B4-BE49-F238E27FC236}">
                <a16:creationId xmlns:a16="http://schemas.microsoft.com/office/drawing/2014/main" id="{B4F89823-A04D-4DF1-01B2-3D8B09D927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2743200"/>
            <a:ext cx="1828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7353" name="Line 9">
            <a:extLst>
              <a:ext uri="{FF2B5EF4-FFF2-40B4-BE49-F238E27FC236}">
                <a16:creationId xmlns:a16="http://schemas.microsoft.com/office/drawing/2014/main" id="{D2AC1158-BD63-6CFF-E530-404AD3DD14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1219200"/>
            <a:ext cx="0" cy="914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7354" name="Line 10">
            <a:extLst>
              <a:ext uri="{FF2B5EF4-FFF2-40B4-BE49-F238E27FC236}">
                <a16:creationId xmlns:a16="http://schemas.microsoft.com/office/drawing/2014/main" id="{97C45914-C546-F726-8B2A-3407C5D02E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391400" y="1066800"/>
            <a:ext cx="0" cy="990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7355" name="Text Box 11">
            <a:extLst>
              <a:ext uri="{FF2B5EF4-FFF2-40B4-BE49-F238E27FC236}">
                <a16:creationId xmlns:a16="http://schemas.microsoft.com/office/drawing/2014/main" id="{C77C616A-8422-8D70-18F0-8E47220A5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2851150"/>
            <a:ext cx="1377950" cy="58737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mARN</a:t>
            </a:r>
          </a:p>
        </p:txBody>
      </p:sp>
      <p:sp>
        <p:nvSpPr>
          <p:cNvPr id="57356" name="Text Box 12">
            <a:extLst>
              <a:ext uri="{FF2B5EF4-FFF2-40B4-BE49-F238E27FC236}">
                <a16:creationId xmlns:a16="http://schemas.microsoft.com/office/drawing/2014/main" id="{93503A38-4FAA-7236-539A-B1716DAF23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505200"/>
            <a:ext cx="89154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? Giöõa gen vaø proâteâin coù quan heä vôùi nhau thoâng qua caáu truùc trung gian naøo, vai troø cuûa caáu truùc ñoù. </a:t>
            </a:r>
          </a:p>
        </p:txBody>
      </p:sp>
      <p:sp>
        <p:nvSpPr>
          <p:cNvPr id="57358" name="Text Box 14">
            <a:extLst>
              <a:ext uri="{FF2B5EF4-FFF2-40B4-BE49-F238E27FC236}">
                <a16:creationId xmlns:a16="http://schemas.microsoft.com/office/drawing/2014/main" id="{5070D340-68C8-4506-028B-8C8451BEA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09800"/>
            <a:ext cx="1665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Trung gian</a:t>
            </a:r>
          </a:p>
        </p:txBody>
      </p:sp>
      <p:sp>
        <p:nvSpPr>
          <p:cNvPr id="26636" name="Text Box 17">
            <a:extLst>
              <a:ext uri="{FF2B5EF4-FFF2-40B4-BE49-F238E27FC236}">
                <a16:creationId xmlns:a16="http://schemas.microsoft.com/office/drawing/2014/main" id="{9C858A8E-EDFB-D3C4-8D80-CA45B31FC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525" y="704691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26637" name="Text Box 18">
            <a:extLst>
              <a:ext uri="{FF2B5EF4-FFF2-40B4-BE49-F238E27FC236}">
                <a16:creationId xmlns:a16="http://schemas.microsoft.com/office/drawing/2014/main" id="{BC795CEA-8FA7-9326-7683-F154BEA8C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125" y="6970713"/>
            <a:ext cx="1841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49" grpId="0" animBg="1"/>
      <p:bldP spid="57350" grpId="0" animBg="1"/>
      <p:bldP spid="57351" grpId="0" animBg="1"/>
      <p:bldP spid="57355" grpId="0" animBg="1"/>
      <p:bldP spid="57356" grpId="0"/>
      <p:bldP spid="57358" grpId="0"/>
      <p:bldP spid="5735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AutoShape 2"/>
          <p:cNvSpPr>
            <a:spLocks noChangeArrowheads="1"/>
          </p:cNvSpPr>
          <p:nvPr/>
        </p:nvSpPr>
        <p:spPr bwMode="auto">
          <a:xfrm rot="16200000">
            <a:off x="-68897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23" name="Group 3"/>
          <p:cNvGrpSpPr>
            <a:grpSpLocks/>
          </p:cNvGrpSpPr>
          <p:nvPr/>
        </p:nvGrpSpPr>
        <p:grpSpPr bwMode="auto">
          <a:xfrm>
            <a:off x="304800" y="4889500"/>
            <a:ext cx="7620000" cy="901700"/>
            <a:chOff x="192" y="3080"/>
            <a:chExt cx="4800" cy="568"/>
          </a:xfrm>
        </p:grpSpPr>
        <p:sp>
          <p:nvSpPr>
            <p:cNvPr id="133124" name="AutoShape 4"/>
            <p:cNvSpPr>
              <a:spLocks noChangeArrowheads="1"/>
            </p:cNvSpPr>
            <p:nvPr/>
          </p:nvSpPr>
          <p:spPr bwMode="auto">
            <a:xfrm rot="5400000">
              <a:off x="672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25" name="AutoShape 5"/>
            <p:cNvSpPr>
              <a:spLocks noChangeArrowheads="1"/>
            </p:cNvSpPr>
            <p:nvPr/>
          </p:nvSpPr>
          <p:spPr bwMode="auto">
            <a:xfrm rot="5400000">
              <a:off x="1431" y="3309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26" name="AutoShape 6"/>
            <p:cNvSpPr>
              <a:spLocks noChangeArrowheads="1"/>
            </p:cNvSpPr>
            <p:nvPr/>
          </p:nvSpPr>
          <p:spPr bwMode="auto">
            <a:xfrm rot="5400000">
              <a:off x="1593" y="330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27" name="AutoShape 7"/>
            <p:cNvSpPr>
              <a:spLocks noChangeArrowheads="1"/>
            </p:cNvSpPr>
            <p:nvPr/>
          </p:nvSpPr>
          <p:spPr bwMode="auto">
            <a:xfrm rot="5400000">
              <a:off x="4167" y="3293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28" name="AutoShape 8"/>
            <p:cNvSpPr>
              <a:spLocks noChangeArrowheads="1"/>
            </p:cNvSpPr>
            <p:nvPr/>
          </p:nvSpPr>
          <p:spPr bwMode="auto">
            <a:xfrm rot="5400000">
              <a:off x="4328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29" name="AutoShape 9"/>
            <p:cNvSpPr>
              <a:spLocks noChangeArrowheads="1"/>
            </p:cNvSpPr>
            <p:nvPr/>
          </p:nvSpPr>
          <p:spPr bwMode="auto">
            <a:xfrm rot="5400000">
              <a:off x="3750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30" name="AutoShape 10"/>
            <p:cNvSpPr>
              <a:spLocks noChangeArrowheads="1"/>
            </p:cNvSpPr>
            <p:nvPr/>
          </p:nvSpPr>
          <p:spPr bwMode="auto">
            <a:xfrm rot="16200000">
              <a:off x="2170" y="331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31" name="AutoShape 11"/>
            <p:cNvSpPr>
              <a:spLocks noChangeArrowheads="1"/>
            </p:cNvSpPr>
            <p:nvPr/>
          </p:nvSpPr>
          <p:spPr bwMode="auto">
            <a:xfrm rot="16200000">
              <a:off x="257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32" name="AutoShape 12"/>
            <p:cNvSpPr>
              <a:spLocks noChangeArrowheads="1"/>
            </p:cNvSpPr>
            <p:nvPr/>
          </p:nvSpPr>
          <p:spPr bwMode="auto">
            <a:xfrm rot="16200000">
              <a:off x="2745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33" name="AutoShape 13"/>
            <p:cNvSpPr>
              <a:spLocks noChangeArrowheads="1"/>
            </p:cNvSpPr>
            <p:nvPr/>
          </p:nvSpPr>
          <p:spPr bwMode="auto">
            <a:xfrm rot="16200000">
              <a:off x="3168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34" name="AutoShape 14"/>
            <p:cNvSpPr>
              <a:spLocks noChangeArrowheads="1"/>
            </p:cNvSpPr>
            <p:nvPr/>
          </p:nvSpPr>
          <p:spPr bwMode="auto">
            <a:xfrm rot="16200000">
              <a:off x="334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35" name="AutoShape 15"/>
            <p:cNvSpPr>
              <a:spLocks noChangeArrowheads="1"/>
            </p:cNvSpPr>
            <p:nvPr/>
          </p:nvSpPr>
          <p:spPr bwMode="auto">
            <a:xfrm rot="5400000">
              <a:off x="860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6" name="AutoShape 16"/>
            <p:cNvSpPr>
              <a:spLocks noChangeArrowheads="1"/>
            </p:cNvSpPr>
            <p:nvPr/>
          </p:nvSpPr>
          <p:spPr bwMode="auto">
            <a:xfrm rot="5400000">
              <a:off x="1852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7" name="AutoShape 17"/>
            <p:cNvSpPr>
              <a:spLocks noChangeArrowheads="1"/>
            </p:cNvSpPr>
            <p:nvPr/>
          </p:nvSpPr>
          <p:spPr bwMode="auto">
            <a:xfrm rot="5400000">
              <a:off x="2417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8" name="AutoShape 18"/>
            <p:cNvSpPr>
              <a:spLocks noChangeArrowheads="1"/>
            </p:cNvSpPr>
            <p:nvPr/>
          </p:nvSpPr>
          <p:spPr bwMode="auto">
            <a:xfrm rot="5400000">
              <a:off x="3601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39" name="AutoShape 19"/>
            <p:cNvSpPr>
              <a:spLocks noChangeArrowheads="1"/>
            </p:cNvSpPr>
            <p:nvPr/>
          </p:nvSpPr>
          <p:spPr bwMode="auto">
            <a:xfrm rot="5400000">
              <a:off x="4536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40" name="AutoShape 20"/>
            <p:cNvSpPr>
              <a:spLocks noChangeArrowheads="1"/>
            </p:cNvSpPr>
            <p:nvPr/>
          </p:nvSpPr>
          <p:spPr bwMode="auto">
            <a:xfrm rot="16200000">
              <a:off x="3944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41" name="AutoShape 21"/>
            <p:cNvSpPr>
              <a:spLocks noChangeArrowheads="1"/>
            </p:cNvSpPr>
            <p:nvPr/>
          </p:nvSpPr>
          <p:spPr bwMode="auto">
            <a:xfrm rot="16200000">
              <a:off x="301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42" name="AutoShape 22"/>
            <p:cNvSpPr>
              <a:spLocks noChangeArrowheads="1"/>
            </p:cNvSpPr>
            <p:nvPr/>
          </p:nvSpPr>
          <p:spPr bwMode="auto">
            <a:xfrm rot="16200000">
              <a:off x="202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43" name="AutoShape 23"/>
            <p:cNvSpPr>
              <a:spLocks noChangeArrowheads="1"/>
            </p:cNvSpPr>
            <p:nvPr/>
          </p:nvSpPr>
          <p:spPr bwMode="auto">
            <a:xfrm rot="16200000">
              <a:off x="1028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44" name="AutoShape 24"/>
            <p:cNvSpPr>
              <a:spLocks noChangeArrowheads="1"/>
            </p:cNvSpPr>
            <p:nvPr/>
          </p:nvSpPr>
          <p:spPr bwMode="auto">
            <a:xfrm rot="5400000">
              <a:off x="268" y="332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3145" name="AutoShape 25"/>
            <p:cNvSpPr>
              <a:spLocks noChangeArrowheads="1"/>
            </p:cNvSpPr>
            <p:nvPr/>
          </p:nvSpPr>
          <p:spPr bwMode="auto">
            <a:xfrm rot="16200000">
              <a:off x="1258" y="329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46" name="AutoShape 26"/>
            <p:cNvSpPr>
              <a:spLocks noChangeArrowheads="1"/>
            </p:cNvSpPr>
            <p:nvPr/>
          </p:nvSpPr>
          <p:spPr bwMode="auto">
            <a:xfrm rot="16200000">
              <a:off x="109" y="331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47" name="AutoShape 27"/>
            <p:cNvSpPr>
              <a:spLocks noChangeArrowheads="1"/>
            </p:cNvSpPr>
            <p:nvPr/>
          </p:nvSpPr>
          <p:spPr bwMode="auto">
            <a:xfrm rot="5400000">
              <a:off x="418" y="3306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3148" name="Rectangle 28"/>
            <p:cNvSpPr>
              <a:spLocks noChangeArrowheads="1"/>
            </p:cNvSpPr>
            <p:nvPr/>
          </p:nvSpPr>
          <p:spPr bwMode="auto">
            <a:xfrm>
              <a:off x="192" y="3512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149" name="AutoShape 29"/>
          <p:cNvSpPr>
            <a:spLocks noChangeArrowheads="1"/>
          </p:cNvSpPr>
          <p:nvPr/>
        </p:nvSpPr>
        <p:spPr bwMode="auto">
          <a:xfrm>
            <a:off x="-9652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50" name="Group 30"/>
          <p:cNvGrpSpPr>
            <a:grpSpLocks/>
          </p:cNvGrpSpPr>
          <p:nvPr/>
        </p:nvGrpSpPr>
        <p:grpSpPr bwMode="auto">
          <a:xfrm>
            <a:off x="7843838" y="609600"/>
            <a:ext cx="842962" cy="1524000"/>
            <a:chOff x="4260" y="2328"/>
            <a:chExt cx="531" cy="1024"/>
          </a:xfrm>
        </p:grpSpPr>
        <p:sp>
          <p:nvSpPr>
            <p:cNvPr id="133151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3152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53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3154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3155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56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7" name="AutoShape 37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grpSp>
        <p:nvGrpSpPr>
          <p:cNvPr id="133158" name="Group 38"/>
          <p:cNvGrpSpPr>
            <a:grpSpLocks/>
          </p:cNvGrpSpPr>
          <p:nvPr/>
        </p:nvGrpSpPr>
        <p:grpSpPr bwMode="auto">
          <a:xfrm>
            <a:off x="385763" y="3789363"/>
            <a:ext cx="842962" cy="1473200"/>
            <a:chOff x="1131" y="2349"/>
            <a:chExt cx="531" cy="981"/>
          </a:xfrm>
        </p:grpSpPr>
        <p:sp>
          <p:nvSpPr>
            <p:cNvPr id="133159" name="AutoShape 39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3160" name="AutoShape 40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3161" name="AutoShape 41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grpSp>
          <p:nvGrpSpPr>
            <p:cNvPr id="133162" name="Group 42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3163" name="AutoShape 4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64" name="AutoShape 4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65" name="Line 45"/>
          <p:cNvSpPr>
            <a:spLocks noChangeShapeType="1"/>
          </p:cNvSpPr>
          <p:nvPr/>
        </p:nvSpPr>
        <p:spPr bwMode="auto">
          <a:xfrm>
            <a:off x="766763" y="3429000"/>
            <a:ext cx="0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3166" name="Group 46"/>
          <p:cNvGrpSpPr>
            <a:grpSpLocks/>
          </p:cNvGrpSpPr>
          <p:nvPr/>
        </p:nvGrpSpPr>
        <p:grpSpPr bwMode="auto">
          <a:xfrm>
            <a:off x="6248400" y="762000"/>
            <a:ext cx="1228725" cy="2133600"/>
            <a:chOff x="384" y="768"/>
            <a:chExt cx="774" cy="1425"/>
          </a:xfrm>
        </p:grpSpPr>
        <p:grpSp>
          <p:nvGrpSpPr>
            <p:cNvPr id="133167" name="Group 47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3168" name="AutoShape 48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3169" name="AutoShape 49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3170" name="AutoShape 50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3171" name="Group 51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3172" name="AutoShape 52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173" name="AutoShape 53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174" name="Line 54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5" name="AutoShape 55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3176" name="Group 56"/>
          <p:cNvGrpSpPr>
            <a:grpSpLocks/>
          </p:cNvGrpSpPr>
          <p:nvPr/>
        </p:nvGrpSpPr>
        <p:grpSpPr bwMode="auto">
          <a:xfrm>
            <a:off x="4078288" y="1498600"/>
            <a:ext cx="1243012" cy="1890713"/>
            <a:chOff x="1158" y="1344"/>
            <a:chExt cx="783" cy="1239"/>
          </a:xfrm>
        </p:grpSpPr>
        <p:sp>
          <p:nvSpPr>
            <p:cNvPr id="133177" name="Line 57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8" name="Group 58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3179" name="Group 59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3180" name="AutoShape 60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3181" name="AutoShape 61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3182" name="AutoShape 62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3183" name="Group 63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3184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85" name="AutoShape 6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186" name="AutoShape 66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3187" name="Group 67"/>
          <p:cNvGrpSpPr>
            <a:grpSpLocks/>
          </p:cNvGrpSpPr>
          <p:nvPr/>
        </p:nvGrpSpPr>
        <p:grpSpPr bwMode="auto">
          <a:xfrm>
            <a:off x="909638" y="3276600"/>
            <a:ext cx="1223962" cy="1905000"/>
            <a:chOff x="573" y="1392"/>
            <a:chExt cx="771" cy="1200"/>
          </a:xfrm>
        </p:grpSpPr>
        <p:grpSp>
          <p:nvGrpSpPr>
            <p:cNvPr id="133188" name="Group 68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3189" name="Group 69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3190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3191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3192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3193" name="Group 73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3194" name="AutoShape 7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195" name="AutoShape 7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196" name="AutoShape 76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3197" name="Line 77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198" name="Group 78"/>
          <p:cNvGrpSpPr>
            <a:grpSpLocks/>
          </p:cNvGrpSpPr>
          <p:nvPr/>
        </p:nvGrpSpPr>
        <p:grpSpPr bwMode="auto">
          <a:xfrm>
            <a:off x="5181600" y="381000"/>
            <a:ext cx="1223963" cy="2014538"/>
            <a:chOff x="1746" y="1344"/>
            <a:chExt cx="771" cy="1317"/>
          </a:xfrm>
        </p:grpSpPr>
        <p:sp>
          <p:nvSpPr>
            <p:cNvPr id="133199" name="Line 79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200" name="Group 80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3201" name="Group 81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3202" name="AutoShape 82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3203" name="AutoShape 83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3204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3205" name="Group 85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3206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07" name="AutoShape 8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08" name="AutoShape 88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3209" name="Group 89"/>
          <p:cNvGrpSpPr>
            <a:grpSpLocks/>
          </p:cNvGrpSpPr>
          <p:nvPr/>
        </p:nvGrpSpPr>
        <p:grpSpPr bwMode="auto">
          <a:xfrm>
            <a:off x="5943600" y="1219200"/>
            <a:ext cx="1209675" cy="1905000"/>
            <a:chOff x="2319" y="1308"/>
            <a:chExt cx="762" cy="1284"/>
          </a:xfrm>
        </p:grpSpPr>
        <p:grpSp>
          <p:nvGrpSpPr>
            <p:cNvPr id="133210" name="Group 90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3211" name="AutoShape 91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3212" name="AutoShape 92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3213" name="AutoShape 93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3214" name="Group 94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3215" name="AutoShape 9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16" name="AutoShape 9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17" name="AutoShape 97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3218" name="Line 98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19" name="Group 99"/>
          <p:cNvGrpSpPr>
            <a:grpSpLocks/>
          </p:cNvGrpSpPr>
          <p:nvPr/>
        </p:nvGrpSpPr>
        <p:grpSpPr bwMode="auto">
          <a:xfrm>
            <a:off x="7467600" y="2057400"/>
            <a:ext cx="1295400" cy="1752600"/>
            <a:chOff x="4896" y="1200"/>
            <a:chExt cx="816" cy="1200"/>
          </a:xfrm>
        </p:grpSpPr>
        <p:grpSp>
          <p:nvGrpSpPr>
            <p:cNvPr id="133220" name="Group 10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3221" name="AutoShape 10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3222" name="AutoShape 10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3223" name="AutoShape 10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3224" name="Group 10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3225" name="AutoShape 10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226" name="AutoShape 10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3227" name="AutoShape 10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3228" name="Line 10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3229" name="Group 109"/>
          <p:cNvGrpSpPr>
            <a:grpSpLocks/>
          </p:cNvGrpSpPr>
          <p:nvPr/>
        </p:nvGrpSpPr>
        <p:grpSpPr bwMode="auto">
          <a:xfrm>
            <a:off x="6629400" y="381000"/>
            <a:ext cx="1147763" cy="1905000"/>
            <a:chOff x="2955" y="1329"/>
            <a:chExt cx="723" cy="1263"/>
          </a:xfrm>
        </p:grpSpPr>
        <p:grpSp>
          <p:nvGrpSpPr>
            <p:cNvPr id="133230" name="Group 11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3231" name="Group 11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3232" name="AutoShape 112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3233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3234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3235" name="Group 11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3236" name="AutoShape 11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3237" name="AutoShape 11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3238" name="AutoShape 11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3239" name="Line 11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3240" name="Line 120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1" name="Line 121"/>
          <p:cNvSpPr>
            <a:spLocks noChangeShapeType="1"/>
          </p:cNvSpPr>
          <p:nvPr/>
        </p:nvSpPr>
        <p:spPr bwMode="auto">
          <a:xfrm>
            <a:off x="16652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42" name="AutoShape 122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33243" name="AutoShape 123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3244" name="AutoShape 124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3245" name="AutoShape 125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3246" name="AutoShape 126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3247" name="AutoShape 127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19381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3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C -0.04062 -0.01342 -0.08108 -0.02685 -0.09722 -0.06666 C -0.11337 -0.10648 -0.11649 -0.19282 -0.09722 -0.23889 C -0.07795 -0.28495 -0.03003 -0.31389 0.01806 -0.34259 " pathEditMode="relative" ptsTypes="aaaA">
                                      <p:cBhvr>
                                        <p:cTn id="10" dur="3000" fill="hold"/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133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1 -0.02662 C 0.02934 0.0206 0.04045 0.06852 0.01129 0.1044 C -0.01771 0.14005 -0.11198 0.16366 -0.15469 0.18889 C -0.19739 0.21435 -0.22882 0.2456 -0.2441 0.25741 " pathEditMode="relative" rAng="0" ptsTypes="aaaA">
                                      <p:cBhvr>
                                        <p:cTn id="17" dur="5000" fill="hold"/>
                                        <p:tgtEl>
                                          <p:spTgt spid="133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1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2" grpId="0" animBg="1"/>
      <p:bldP spid="133149" grpId="0" animBg="1"/>
      <p:bldP spid="133165" grpId="0" animBg="1"/>
      <p:bldP spid="1332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4114800" y="1295400"/>
            <a:ext cx="1209675" cy="1905000"/>
            <a:chOff x="2319" y="1308"/>
            <a:chExt cx="762" cy="1284"/>
          </a:xfrm>
        </p:grpSpPr>
        <p:grpSp>
          <p:nvGrpSpPr>
            <p:cNvPr id="134147" name="Group 3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4148" name="AutoShape 4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4149" name="AutoShape 5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4150" name="AutoShape 6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4151" name="Group 7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4152" name="AutoShape 8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53" name="AutoShape 9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154" name="AutoShape 10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4155" name="Line 11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56" name="AutoShape 12"/>
          <p:cNvSpPr>
            <a:spLocks noChangeArrowheads="1"/>
          </p:cNvSpPr>
          <p:nvPr/>
        </p:nvSpPr>
        <p:spPr bwMode="auto">
          <a:xfrm rot="16200000">
            <a:off x="225425" y="28257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57" name="Group 13"/>
          <p:cNvGrpSpPr>
            <a:grpSpLocks/>
          </p:cNvGrpSpPr>
          <p:nvPr/>
        </p:nvGrpSpPr>
        <p:grpSpPr bwMode="auto">
          <a:xfrm>
            <a:off x="304800" y="4889500"/>
            <a:ext cx="7620000" cy="901700"/>
            <a:chOff x="192" y="3080"/>
            <a:chExt cx="4800" cy="568"/>
          </a:xfrm>
        </p:grpSpPr>
        <p:sp>
          <p:nvSpPr>
            <p:cNvPr id="134158" name="AutoShape 14"/>
            <p:cNvSpPr>
              <a:spLocks noChangeArrowheads="1"/>
            </p:cNvSpPr>
            <p:nvPr/>
          </p:nvSpPr>
          <p:spPr bwMode="auto">
            <a:xfrm rot="5400000">
              <a:off x="672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59" name="AutoShape 15"/>
            <p:cNvSpPr>
              <a:spLocks noChangeArrowheads="1"/>
            </p:cNvSpPr>
            <p:nvPr/>
          </p:nvSpPr>
          <p:spPr bwMode="auto">
            <a:xfrm rot="5400000">
              <a:off x="1431" y="3309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60" name="AutoShape 16"/>
            <p:cNvSpPr>
              <a:spLocks noChangeArrowheads="1"/>
            </p:cNvSpPr>
            <p:nvPr/>
          </p:nvSpPr>
          <p:spPr bwMode="auto">
            <a:xfrm rot="5400000">
              <a:off x="1593" y="330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61" name="AutoShape 17"/>
            <p:cNvSpPr>
              <a:spLocks noChangeArrowheads="1"/>
            </p:cNvSpPr>
            <p:nvPr/>
          </p:nvSpPr>
          <p:spPr bwMode="auto">
            <a:xfrm rot="5400000">
              <a:off x="4167" y="3293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62" name="AutoShape 18"/>
            <p:cNvSpPr>
              <a:spLocks noChangeArrowheads="1"/>
            </p:cNvSpPr>
            <p:nvPr/>
          </p:nvSpPr>
          <p:spPr bwMode="auto">
            <a:xfrm rot="5400000">
              <a:off x="4328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63" name="AutoShape 19"/>
            <p:cNvSpPr>
              <a:spLocks noChangeArrowheads="1"/>
            </p:cNvSpPr>
            <p:nvPr/>
          </p:nvSpPr>
          <p:spPr bwMode="auto">
            <a:xfrm rot="5400000">
              <a:off x="3750" y="3292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64" name="AutoShape 20"/>
            <p:cNvSpPr>
              <a:spLocks noChangeArrowheads="1"/>
            </p:cNvSpPr>
            <p:nvPr/>
          </p:nvSpPr>
          <p:spPr bwMode="auto">
            <a:xfrm rot="16200000">
              <a:off x="2170" y="331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65" name="AutoShape 21"/>
            <p:cNvSpPr>
              <a:spLocks noChangeArrowheads="1"/>
            </p:cNvSpPr>
            <p:nvPr/>
          </p:nvSpPr>
          <p:spPr bwMode="auto">
            <a:xfrm rot="16200000">
              <a:off x="257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66" name="AutoShape 22"/>
            <p:cNvSpPr>
              <a:spLocks noChangeArrowheads="1"/>
            </p:cNvSpPr>
            <p:nvPr/>
          </p:nvSpPr>
          <p:spPr bwMode="auto">
            <a:xfrm rot="16200000">
              <a:off x="2745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67" name="AutoShape 23"/>
            <p:cNvSpPr>
              <a:spLocks noChangeArrowheads="1"/>
            </p:cNvSpPr>
            <p:nvPr/>
          </p:nvSpPr>
          <p:spPr bwMode="auto">
            <a:xfrm rot="16200000">
              <a:off x="3168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68" name="AutoShape 24"/>
            <p:cNvSpPr>
              <a:spLocks noChangeArrowheads="1"/>
            </p:cNvSpPr>
            <p:nvPr/>
          </p:nvSpPr>
          <p:spPr bwMode="auto">
            <a:xfrm rot="16200000">
              <a:off x="3342" y="3318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69" name="AutoShape 25"/>
            <p:cNvSpPr>
              <a:spLocks noChangeArrowheads="1"/>
            </p:cNvSpPr>
            <p:nvPr/>
          </p:nvSpPr>
          <p:spPr bwMode="auto">
            <a:xfrm rot="5400000">
              <a:off x="860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0" name="AutoShape 26"/>
            <p:cNvSpPr>
              <a:spLocks noChangeArrowheads="1"/>
            </p:cNvSpPr>
            <p:nvPr/>
          </p:nvSpPr>
          <p:spPr bwMode="auto">
            <a:xfrm rot="5400000">
              <a:off x="1852" y="3336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1" name="AutoShape 27"/>
            <p:cNvSpPr>
              <a:spLocks noChangeArrowheads="1"/>
            </p:cNvSpPr>
            <p:nvPr/>
          </p:nvSpPr>
          <p:spPr bwMode="auto">
            <a:xfrm rot="5400000">
              <a:off x="2417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2" name="AutoShape 28"/>
            <p:cNvSpPr>
              <a:spLocks noChangeArrowheads="1"/>
            </p:cNvSpPr>
            <p:nvPr/>
          </p:nvSpPr>
          <p:spPr bwMode="auto">
            <a:xfrm rot="5400000">
              <a:off x="3601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3" name="AutoShape 29"/>
            <p:cNvSpPr>
              <a:spLocks noChangeArrowheads="1"/>
            </p:cNvSpPr>
            <p:nvPr/>
          </p:nvSpPr>
          <p:spPr bwMode="auto">
            <a:xfrm rot="5400000">
              <a:off x="4536" y="331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4" name="AutoShape 30"/>
            <p:cNvSpPr>
              <a:spLocks noChangeArrowheads="1"/>
            </p:cNvSpPr>
            <p:nvPr/>
          </p:nvSpPr>
          <p:spPr bwMode="auto">
            <a:xfrm rot="16200000">
              <a:off x="3944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75" name="AutoShape 31"/>
            <p:cNvSpPr>
              <a:spLocks noChangeArrowheads="1"/>
            </p:cNvSpPr>
            <p:nvPr/>
          </p:nvSpPr>
          <p:spPr bwMode="auto">
            <a:xfrm rot="16200000">
              <a:off x="301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76" name="AutoShape 32"/>
            <p:cNvSpPr>
              <a:spLocks noChangeArrowheads="1"/>
            </p:cNvSpPr>
            <p:nvPr/>
          </p:nvSpPr>
          <p:spPr bwMode="auto">
            <a:xfrm rot="16200000">
              <a:off x="2027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77" name="AutoShape 33"/>
            <p:cNvSpPr>
              <a:spLocks noChangeArrowheads="1"/>
            </p:cNvSpPr>
            <p:nvPr/>
          </p:nvSpPr>
          <p:spPr bwMode="auto">
            <a:xfrm rot="16200000">
              <a:off x="1028" y="331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78" name="AutoShape 34"/>
            <p:cNvSpPr>
              <a:spLocks noChangeArrowheads="1"/>
            </p:cNvSpPr>
            <p:nvPr/>
          </p:nvSpPr>
          <p:spPr bwMode="auto">
            <a:xfrm rot="5400000">
              <a:off x="268" y="332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4179" name="AutoShape 35"/>
            <p:cNvSpPr>
              <a:spLocks noChangeArrowheads="1"/>
            </p:cNvSpPr>
            <p:nvPr/>
          </p:nvSpPr>
          <p:spPr bwMode="auto">
            <a:xfrm rot="16200000">
              <a:off x="1258" y="3299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80" name="AutoShape 36"/>
            <p:cNvSpPr>
              <a:spLocks noChangeArrowheads="1"/>
            </p:cNvSpPr>
            <p:nvPr/>
          </p:nvSpPr>
          <p:spPr bwMode="auto">
            <a:xfrm rot="16200000">
              <a:off x="109" y="331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81" name="AutoShape 37"/>
            <p:cNvSpPr>
              <a:spLocks noChangeArrowheads="1"/>
            </p:cNvSpPr>
            <p:nvPr/>
          </p:nvSpPr>
          <p:spPr bwMode="auto">
            <a:xfrm rot="5400000">
              <a:off x="418" y="3306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4182" name="Rectangle 38"/>
            <p:cNvSpPr>
              <a:spLocks noChangeArrowheads="1"/>
            </p:cNvSpPr>
            <p:nvPr/>
          </p:nvSpPr>
          <p:spPr bwMode="auto">
            <a:xfrm>
              <a:off x="192" y="3512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83" name="AutoShape 39"/>
          <p:cNvSpPr>
            <a:spLocks noChangeArrowheads="1"/>
          </p:cNvSpPr>
          <p:nvPr/>
        </p:nvSpPr>
        <p:spPr bwMode="auto">
          <a:xfrm>
            <a:off x="-50800" y="56515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184" name="Group 40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34185" name="AutoShape 4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186" name="AutoShape 4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187" name="AutoShape 4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4188" name="Group 4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4189" name="AutoShape 4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190" name="AutoShape 4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191" name="AutoShape 47"/>
          <p:cNvSpPr>
            <a:spLocks noChangeArrowheads="1"/>
          </p:cNvSpPr>
          <p:nvPr/>
        </p:nvSpPr>
        <p:spPr bwMode="auto">
          <a:xfrm>
            <a:off x="4763" y="32766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grpSp>
        <p:nvGrpSpPr>
          <p:cNvPr id="134192" name="Group 48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34193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4194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4195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4196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4197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4198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199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200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201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4202" name="Group 58"/>
          <p:cNvGrpSpPr>
            <a:grpSpLocks/>
          </p:cNvGrpSpPr>
          <p:nvPr/>
        </p:nvGrpSpPr>
        <p:grpSpPr bwMode="auto">
          <a:xfrm>
            <a:off x="1838325" y="3276600"/>
            <a:ext cx="1243013" cy="1890713"/>
            <a:chOff x="1158" y="1344"/>
            <a:chExt cx="783" cy="1239"/>
          </a:xfrm>
        </p:grpSpPr>
        <p:sp>
          <p:nvSpPr>
            <p:cNvPr id="134203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204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4205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4206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4207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4208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4209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4210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11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12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4213" name="Group 69"/>
          <p:cNvGrpSpPr>
            <a:grpSpLocks/>
          </p:cNvGrpSpPr>
          <p:nvPr/>
        </p:nvGrpSpPr>
        <p:grpSpPr bwMode="auto">
          <a:xfrm>
            <a:off x="1290638" y="3678238"/>
            <a:ext cx="842962" cy="1503362"/>
            <a:chOff x="1641" y="2373"/>
            <a:chExt cx="531" cy="987"/>
          </a:xfrm>
        </p:grpSpPr>
        <p:sp>
          <p:nvSpPr>
            <p:cNvPr id="134214" name="AutoShape 70"/>
            <p:cNvSpPr>
              <a:spLocks noChangeArrowheads="1"/>
            </p:cNvSpPr>
            <p:nvPr/>
          </p:nvSpPr>
          <p:spPr bwMode="auto">
            <a:xfrm rot="5400000">
              <a:off x="1456" y="291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4215" name="AutoShape 71"/>
            <p:cNvSpPr>
              <a:spLocks noChangeArrowheads="1"/>
            </p:cNvSpPr>
            <p:nvPr/>
          </p:nvSpPr>
          <p:spPr bwMode="auto">
            <a:xfrm rot="5400000">
              <a:off x="1654" y="301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216" name="AutoShape 72"/>
            <p:cNvSpPr>
              <a:spLocks noChangeArrowheads="1"/>
            </p:cNvSpPr>
            <p:nvPr/>
          </p:nvSpPr>
          <p:spPr bwMode="auto">
            <a:xfrm rot="16200000">
              <a:off x="1809" y="3003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4217" name="Group 73"/>
            <p:cNvGrpSpPr>
              <a:grpSpLocks/>
            </p:cNvGrpSpPr>
            <p:nvPr/>
          </p:nvGrpSpPr>
          <p:grpSpPr bwMode="auto">
            <a:xfrm>
              <a:off x="1641" y="2373"/>
              <a:ext cx="531" cy="561"/>
              <a:chOff x="909" y="1983"/>
              <a:chExt cx="531" cy="561"/>
            </a:xfrm>
          </p:grpSpPr>
          <p:sp>
            <p:nvSpPr>
              <p:cNvPr id="134218" name="AutoShape 7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19" name="AutoShape 7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220" name="AutoShape 76"/>
          <p:cNvSpPr>
            <a:spLocks noChangeArrowheads="1"/>
          </p:cNvSpPr>
          <p:nvPr/>
        </p:nvSpPr>
        <p:spPr bwMode="auto">
          <a:xfrm>
            <a:off x="909638" y="32766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4221" name="Line 77"/>
          <p:cNvSpPr>
            <a:spLocks noChangeShapeType="1"/>
          </p:cNvSpPr>
          <p:nvPr/>
        </p:nvSpPr>
        <p:spPr bwMode="auto">
          <a:xfrm>
            <a:off x="1671638" y="3276600"/>
            <a:ext cx="0" cy="320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222" name="Group 78"/>
          <p:cNvGrpSpPr>
            <a:grpSpLocks/>
          </p:cNvGrpSpPr>
          <p:nvPr/>
        </p:nvGrpSpPr>
        <p:grpSpPr bwMode="auto">
          <a:xfrm>
            <a:off x="5100638" y="381000"/>
            <a:ext cx="1223962" cy="2014538"/>
            <a:chOff x="1746" y="1344"/>
            <a:chExt cx="771" cy="1317"/>
          </a:xfrm>
        </p:grpSpPr>
        <p:sp>
          <p:nvSpPr>
            <p:cNvPr id="134223" name="Line 79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4224" name="Group 80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4225" name="Group 81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4226" name="AutoShape 82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4227" name="AutoShape 83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4228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4229" name="Group 85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4230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31" name="AutoShape 8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32" name="AutoShape 88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4233" name="Group 89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34234" name="Group 90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4235" name="AutoShape 91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4236" name="AutoShape 92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4237" name="AutoShape 93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4238" name="Group 94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4239" name="AutoShape 95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4240" name="AutoShape 96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4241" name="AutoShape 97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4242" name="Line 98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4243" name="Group 99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34244" name="Group 100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4245" name="Group 101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4246" name="AutoShape 102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4247" name="AutoShape 103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4248" name="AutoShape 104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4249" name="Group 105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4250" name="AutoShape 10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4251" name="AutoShape 10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4252" name="AutoShape 108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4253" name="Line 109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254" name="Line 110"/>
          <p:cNvSpPr>
            <a:spLocks noChangeShapeType="1"/>
          </p:cNvSpPr>
          <p:nvPr/>
        </p:nvSpPr>
        <p:spPr bwMode="auto">
          <a:xfrm>
            <a:off x="749300" y="33401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55" name="Line 111"/>
          <p:cNvSpPr>
            <a:spLocks noChangeShapeType="1"/>
          </p:cNvSpPr>
          <p:nvPr/>
        </p:nvSpPr>
        <p:spPr bwMode="auto">
          <a:xfrm>
            <a:off x="16271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256" name="Line 112"/>
          <p:cNvSpPr>
            <a:spLocks noChangeShapeType="1"/>
          </p:cNvSpPr>
          <p:nvPr/>
        </p:nvSpPr>
        <p:spPr bwMode="auto">
          <a:xfrm>
            <a:off x="2592388" y="33401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4257" name="Group 113"/>
          <p:cNvGrpSpPr>
            <a:grpSpLocks/>
          </p:cNvGrpSpPr>
          <p:nvPr/>
        </p:nvGrpSpPr>
        <p:grpSpPr bwMode="auto">
          <a:xfrm>
            <a:off x="385763" y="838200"/>
            <a:ext cx="842962" cy="1473200"/>
            <a:chOff x="1131" y="2349"/>
            <a:chExt cx="531" cy="981"/>
          </a:xfrm>
        </p:grpSpPr>
        <p:sp>
          <p:nvSpPr>
            <p:cNvPr id="134258" name="AutoShape 114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4259" name="AutoShape 115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4260" name="AutoShape 116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grpSp>
          <p:nvGrpSpPr>
            <p:cNvPr id="134261" name="Group 117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4262" name="AutoShape 118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263" name="AutoShape 119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4264" name="AutoShape 120"/>
          <p:cNvSpPr>
            <a:spLocks noChangeArrowheads="1"/>
          </p:cNvSpPr>
          <p:nvPr/>
        </p:nvSpPr>
        <p:spPr bwMode="auto">
          <a:xfrm>
            <a:off x="990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34265" name="AutoShape 121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4266" name="AutoShape 122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4267" name="AutoShape 123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4268" name="AutoShape 124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4269" name="AutoShape 125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243007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4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4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8 -0.00046 C -0.02691 0.00116 -0.03298 0.00348 -0.05972 -0.00046 C -0.08646 -0.00439 -0.15295 0.00232 -0.18125 -0.02361 C -0.20937 -0.04953 -0.23073 -0.11365 -0.22916 -0.15578 C -0.22778 -0.19814 -0.19635 -0.24953 -0.17257 -0.27754 C -0.14843 -0.30555 -0.11684 -0.31481 -0.08507 -0.32361 " pathEditMode="relative" rAng="0" ptsTypes="aaaaaA">
                                      <p:cBhvr>
                                        <p:cTn id="10" dur="5000" fill="hold"/>
                                        <p:tgtEl>
                                          <p:spTgt spid="134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2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-0.00555 C 0.00469 0.11667 0.00591 0.23959 -0.02465 0.29977 C -0.05503 0.36019 -0.14027 0.33635 -0.17864 0.35695 C -0.21684 0.37778 -0.24132 0.41389 -0.25382 0.42547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4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155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134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37014 -0.0296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4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7" y="-148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.00741 L 0.25833 -0.1358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4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-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4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6" grpId="0" animBg="1"/>
      <p:bldP spid="134183" grpId="0" animBg="1"/>
      <p:bldP spid="134221" grpId="0" animBg="1"/>
      <p:bldP spid="134256" grpId="0" animBg="1"/>
      <p:bldP spid="1342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11430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Sự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thành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chuỗi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  <a:latin typeface="Times New Roman" pitchFamily="18" charset="0"/>
              </a:rPr>
              <a:t>axit</a:t>
            </a:r>
            <a:r>
              <a:rPr lang="en-US" sz="2400" b="1" u="sng" dirty="0">
                <a:solidFill>
                  <a:srgbClr val="FF0000"/>
                </a:solidFill>
                <a:latin typeface="Times New Roman" pitchFamily="18" charset="0"/>
              </a:rPr>
              <a:t> amin: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25" y="1759803"/>
            <a:ext cx="441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mARN rời khỏi nhân đến ribôxôm để tổng hợp prôtêin.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836" y="2468940"/>
            <a:ext cx="430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Các tARN mang axit amin vào ribôxôm khớp với mARN theo NTBS </a:t>
            </a:r>
            <a:r>
              <a:rPr lang="en-US" sz="24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400">
                <a:latin typeface="Arial" pitchFamily="34" charset="0"/>
                <a:cs typeface="Arial" pitchFamily="34" charset="0"/>
              </a:rPr>
              <a:t> đặt axit amin vào đúng vị trí.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219200"/>
            <a:ext cx="0" cy="54102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52400" y="3916740"/>
            <a:ext cx="430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Khi ribôxôm dịch một nấc trên mARN </a:t>
            </a:r>
            <a:r>
              <a:rPr lang="en-US" sz="24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cs typeface="Arial" pitchFamily="34" charset="0"/>
              </a:rPr>
              <a:t> 1 axit amin được hình thành.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/>
          </a:p>
        </p:txBody>
      </p:sp>
      <p:pic>
        <p:nvPicPr>
          <p:cNvPr id="20" name="Picture 7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985" y="914400"/>
            <a:ext cx="470761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0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3957638" y="152400"/>
            <a:ext cx="1223962" cy="1905000"/>
            <a:chOff x="3" y="1371"/>
            <a:chExt cx="771" cy="1269"/>
          </a:xfrm>
        </p:grpSpPr>
        <p:sp>
          <p:nvSpPr>
            <p:cNvPr id="135171" name="AutoShape 3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5172" name="Group 4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5173" name="Group 5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5174" name="AutoShape 6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5175" name="AutoShape 7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5176" name="AutoShape 8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5177" name="Group 9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5178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179" name="AutoShape 11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180" name="Line 12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5181" name="AutoShape 13"/>
          <p:cNvSpPr>
            <a:spLocks noChangeArrowheads="1"/>
          </p:cNvSpPr>
          <p:nvPr/>
        </p:nvSpPr>
        <p:spPr bwMode="auto">
          <a:xfrm rot="16200000">
            <a:off x="1152525" y="2901950"/>
            <a:ext cx="28003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182" name="Group 14"/>
          <p:cNvGrpSpPr>
            <a:grpSpLocks/>
          </p:cNvGrpSpPr>
          <p:nvPr/>
        </p:nvGrpSpPr>
        <p:grpSpPr bwMode="auto">
          <a:xfrm>
            <a:off x="304800" y="4965700"/>
            <a:ext cx="7620000" cy="901700"/>
            <a:chOff x="192" y="3128"/>
            <a:chExt cx="4800" cy="568"/>
          </a:xfrm>
        </p:grpSpPr>
        <p:sp>
          <p:nvSpPr>
            <p:cNvPr id="135183" name="AutoShape 15"/>
            <p:cNvSpPr>
              <a:spLocks noChangeArrowheads="1"/>
            </p:cNvSpPr>
            <p:nvPr/>
          </p:nvSpPr>
          <p:spPr bwMode="auto">
            <a:xfrm rot="5400000">
              <a:off x="672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4" name="AutoShape 16"/>
            <p:cNvSpPr>
              <a:spLocks noChangeArrowheads="1"/>
            </p:cNvSpPr>
            <p:nvPr/>
          </p:nvSpPr>
          <p:spPr bwMode="auto">
            <a:xfrm rot="5400000">
              <a:off x="1431" y="335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5" name="AutoShape 17"/>
            <p:cNvSpPr>
              <a:spLocks noChangeArrowheads="1"/>
            </p:cNvSpPr>
            <p:nvPr/>
          </p:nvSpPr>
          <p:spPr bwMode="auto">
            <a:xfrm rot="5400000">
              <a:off x="1593" y="335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6" name="AutoShape 18"/>
            <p:cNvSpPr>
              <a:spLocks noChangeArrowheads="1"/>
            </p:cNvSpPr>
            <p:nvPr/>
          </p:nvSpPr>
          <p:spPr bwMode="auto">
            <a:xfrm rot="5400000">
              <a:off x="4167" y="3341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7" name="AutoShape 19"/>
            <p:cNvSpPr>
              <a:spLocks noChangeArrowheads="1"/>
            </p:cNvSpPr>
            <p:nvPr/>
          </p:nvSpPr>
          <p:spPr bwMode="auto">
            <a:xfrm rot="5400000">
              <a:off x="4328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8" name="AutoShape 20"/>
            <p:cNvSpPr>
              <a:spLocks noChangeArrowheads="1"/>
            </p:cNvSpPr>
            <p:nvPr/>
          </p:nvSpPr>
          <p:spPr bwMode="auto">
            <a:xfrm rot="5400000">
              <a:off x="3750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189" name="AutoShape 21"/>
            <p:cNvSpPr>
              <a:spLocks noChangeArrowheads="1"/>
            </p:cNvSpPr>
            <p:nvPr/>
          </p:nvSpPr>
          <p:spPr bwMode="auto">
            <a:xfrm rot="16200000">
              <a:off x="2170" y="336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190" name="AutoShape 22"/>
            <p:cNvSpPr>
              <a:spLocks noChangeArrowheads="1"/>
            </p:cNvSpPr>
            <p:nvPr/>
          </p:nvSpPr>
          <p:spPr bwMode="auto">
            <a:xfrm rot="16200000">
              <a:off x="2596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191" name="AutoShape 23"/>
            <p:cNvSpPr>
              <a:spLocks noChangeArrowheads="1"/>
            </p:cNvSpPr>
            <p:nvPr/>
          </p:nvSpPr>
          <p:spPr bwMode="auto">
            <a:xfrm rot="16200000">
              <a:off x="2769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192" name="AutoShape 24"/>
            <p:cNvSpPr>
              <a:spLocks noChangeArrowheads="1"/>
            </p:cNvSpPr>
            <p:nvPr/>
          </p:nvSpPr>
          <p:spPr bwMode="auto">
            <a:xfrm rot="16200000">
              <a:off x="3168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193" name="AutoShape 25"/>
            <p:cNvSpPr>
              <a:spLocks noChangeArrowheads="1"/>
            </p:cNvSpPr>
            <p:nvPr/>
          </p:nvSpPr>
          <p:spPr bwMode="auto">
            <a:xfrm rot="16200000">
              <a:off x="334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194" name="AutoShape 26"/>
            <p:cNvSpPr>
              <a:spLocks noChangeArrowheads="1"/>
            </p:cNvSpPr>
            <p:nvPr/>
          </p:nvSpPr>
          <p:spPr bwMode="auto">
            <a:xfrm rot="5400000">
              <a:off x="860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5" name="AutoShape 27"/>
            <p:cNvSpPr>
              <a:spLocks noChangeArrowheads="1"/>
            </p:cNvSpPr>
            <p:nvPr/>
          </p:nvSpPr>
          <p:spPr bwMode="auto">
            <a:xfrm rot="5400000">
              <a:off x="1852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6" name="AutoShape 28"/>
            <p:cNvSpPr>
              <a:spLocks noChangeArrowheads="1"/>
            </p:cNvSpPr>
            <p:nvPr/>
          </p:nvSpPr>
          <p:spPr bwMode="auto">
            <a:xfrm rot="5400000">
              <a:off x="244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7" name="AutoShape 29"/>
            <p:cNvSpPr>
              <a:spLocks noChangeArrowheads="1"/>
            </p:cNvSpPr>
            <p:nvPr/>
          </p:nvSpPr>
          <p:spPr bwMode="auto">
            <a:xfrm rot="5400000">
              <a:off x="360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8" name="AutoShape 30"/>
            <p:cNvSpPr>
              <a:spLocks noChangeArrowheads="1"/>
            </p:cNvSpPr>
            <p:nvPr/>
          </p:nvSpPr>
          <p:spPr bwMode="auto">
            <a:xfrm rot="5400000">
              <a:off x="4536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199" name="AutoShape 31"/>
            <p:cNvSpPr>
              <a:spLocks noChangeArrowheads="1"/>
            </p:cNvSpPr>
            <p:nvPr/>
          </p:nvSpPr>
          <p:spPr bwMode="auto">
            <a:xfrm rot="16200000">
              <a:off x="3944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00" name="AutoShape 32"/>
            <p:cNvSpPr>
              <a:spLocks noChangeArrowheads="1"/>
            </p:cNvSpPr>
            <p:nvPr/>
          </p:nvSpPr>
          <p:spPr bwMode="auto">
            <a:xfrm rot="16200000">
              <a:off x="301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01" name="AutoShape 33"/>
            <p:cNvSpPr>
              <a:spLocks noChangeArrowheads="1"/>
            </p:cNvSpPr>
            <p:nvPr/>
          </p:nvSpPr>
          <p:spPr bwMode="auto">
            <a:xfrm rot="16200000">
              <a:off x="202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02" name="AutoShape 34"/>
            <p:cNvSpPr>
              <a:spLocks noChangeArrowheads="1"/>
            </p:cNvSpPr>
            <p:nvPr/>
          </p:nvSpPr>
          <p:spPr bwMode="auto">
            <a:xfrm rot="16200000">
              <a:off x="1028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03" name="AutoShape 35"/>
            <p:cNvSpPr>
              <a:spLocks noChangeArrowheads="1"/>
            </p:cNvSpPr>
            <p:nvPr/>
          </p:nvSpPr>
          <p:spPr bwMode="auto">
            <a:xfrm rot="5400000">
              <a:off x="268" y="337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5204" name="AutoShape 36"/>
            <p:cNvSpPr>
              <a:spLocks noChangeArrowheads="1"/>
            </p:cNvSpPr>
            <p:nvPr/>
          </p:nvSpPr>
          <p:spPr bwMode="auto">
            <a:xfrm rot="16200000">
              <a:off x="1258" y="334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205" name="AutoShape 37"/>
            <p:cNvSpPr>
              <a:spLocks noChangeArrowheads="1"/>
            </p:cNvSpPr>
            <p:nvPr/>
          </p:nvSpPr>
          <p:spPr bwMode="auto">
            <a:xfrm rot="16200000">
              <a:off x="109" y="336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06" name="AutoShape 38"/>
            <p:cNvSpPr>
              <a:spLocks noChangeArrowheads="1"/>
            </p:cNvSpPr>
            <p:nvPr/>
          </p:nvSpPr>
          <p:spPr bwMode="auto">
            <a:xfrm rot="5400000">
              <a:off x="418" y="3354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207" name="Rectangle 39"/>
            <p:cNvSpPr>
              <a:spLocks noChangeArrowheads="1"/>
            </p:cNvSpPr>
            <p:nvPr/>
          </p:nvSpPr>
          <p:spPr bwMode="auto">
            <a:xfrm>
              <a:off x="192" y="3560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08" name="AutoShape 40"/>
          <p:cNvSpPr>
            <a:spLocks noChangeArrowheads="1"/>
          </p:cNvSpPr>
          <p:nvPr/>
        </p:nvSpPr>
        <p:spPr bwMode="auto">
          <a:xfrm>
            <a:off x="8763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9" name="Line 41"/>
          <p:cNvSpPr>
            <a:spLocks noChangeShapeType="1"/>
          </p:cNvSpPr>
          <p:nvPr/>
        </p:nvSpPr>
        <p:spPr bwMode="auto">
          <a:xfrm>
            <a:off x="2609850" y="34115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5210" name="Group 42"/>
          <p:cNvGrpSpPr>
            <a:grpSpLocks/>
          </p:cNvGrpSpPr>
          <p:nvPr/>
        </p:nvGrpSpPr>
        <p:grpSpPr bwMode="auto">
          <a:xfrm>
            <a:off x="2238375" y="3771900"/>
            <a:ext cx="842963" cy="1606550"/>
            <a:chOff x="2178" y="2259"/>
            <a:chExt cx="531" cy="1053"/>
          </a:xfrm>
        </p:grpSpPr>
        <p:sp>
          <p:nvSpPr>
            <p:cNvPr id="135211" name="AutoShape 43"/>
            <p:cNvSpPr>
              <a:spLocks noChangeArrowheads="1"/>
            </p:cNvSpPr>
            <p:nvPr/>
          </p:nvSpPr>
          <p:spPr bwMode="auto">
            <a:xfrm rot="162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5212" name="AutoShape 44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213" name="AutoShape 45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grpSp>
          <p:nvGrpSpPr>
            <p:cNvPr id="135214" name="Group 46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35215" name="AutoShape 47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16" name="AutoShape 48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17" name="Group 49"/>
          <p:cNvGrpSpPr>
            <a:grpSpLocks/>
          </p:cNvGrpSpPr>
          <p:nvPr/>
        </p:nvGrpSpPr>
        <p:grpSpPr bwMode="auto">
          <a:xfrm>
            <a:off x="2781300" y="3319463"/>
            <a:ext cx="1223963" cy="2014537"/>
            <a:chOff x="1746" y="1344"/>
            <a:chExt cx="771" cy="1317"/>
          </a:xfrm>
        </p:grpSpPr>
        <p:sp>
          <p:nvSpPr>
            <p:cNvPr id="135218" name="Line 50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5219" name="Group 51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5220" name="Group 52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5221" name="AutoShape 5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5222" name="AutoShape 54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5223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5224" name="Group 56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5225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26" name="AutoShape 5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227" name="AutoShape 59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5228" name="Group 60"/>
          <p:cNvGrpSpPr>
            <a:grpSpLocks/>
          </p:cNvGrpSpPr>
          <p:nvPr/>
        </p:nvGrpSpPr>
        <p:grpSpPr bwMode="auto">
          <a:xfrm>
            <a:off x="4381500" y="1460500"/>
            <a:ext cx="1209675" cy="1905000"/>
            <a:chOff x="2319" y="1308"/>
            <a:chExt cx="762" cy="1284"/>
          </a:xfrm>
        </p:grpSpPr>
        <p:grpSp>
          <p:nvGrpSpPr>
            <p:cNvPr id="135229" name="Group 6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5230" name="AutoShape 6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5231" name="AutoShape 63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5232" name="AutoShape 64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5233" name="Group 6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5234" name="AutoShape 6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35" name="AutoShape 6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36" name="AutoShape 6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5237" name="Line 6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5238" name="Line 70"/>
          <p:cNvSpPr>
            <a:spLocks noChangeShapeType="1"/>
          </p:cNvSpPr>
          <p:nvPr/>
        </p:nvSpPr>
        <p:spPr bwMode="auto">
          <a:xfrm>
            <a:off x="3530600" y="34036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5239" name="Group 71"/>
          <p:cNvGrpSpPr>
            <a:grpSpLocks/>
          </p:cNvGrpSpPr>
          <p:nvPr/>
        </p:nvGrpSpPr>
        <p:grpSpPr bwMode="auto">
          <a:xfrm>
            <a:off x="757238" y="1219200"/>
            <a:ext cx="842962" cy="1473200"/>
            <a:chOff x="1131" y="2349"/>
            <a:chExt cx="531" cy="981"/>
          </a:xfrm>
        </p:grpSpPr>
        <p:sp>
          <p:nvSpPr>
            <p:cNvPr id="135240" name="AutoShape 72"/>
            <p:cNvSpPr>
              <a:spLocks noChangeArrowheads="1"/>
            </p:cNvSpPr>
            <p:nvPr/>
          </p:nvSpPr>
          <p:spPr bwMode="auto">
            <a:xfrm rot="5400000">
              <a:off x="112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41" name="AutoShape 73"/>
            <p:cNvSpPr>
              <a:spLocks noChangeArrowheads="1"/>
            </p:cNvSpPr>
            <p:nvPr/>
          </p:nvSpPr>
          <p:spPr bwMode="auto">
            <a:xfrm rot="16200000">
              <a:off x="954" y="297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5242" name="AutoShape 74"/>
            <p:cNvSpPr>
              <a:spLocks noChangeArrowheads="1"/>
            </p:cNvSpPr>
            <p:nvPr/>
          </p:nvSpPr>
          <p:spPr bwMode="auto">
            <a:xfrm rot="5400000">
              <a:off x="126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grpSp>
          <p:nvGrpSpPr>
            <p:cNvPr id="135243" name="Group 75"/>
            <p:cNvGrpSpPr>
              <a:grpSpLocks/>
            </p:cNvGrpSpPr>
            <p:nvPr/>
          </p:nvGrpSpPr>
          <p:grpSpPr bwMode="auto">
            <a:xfrm>
              <a:off x="1131" y="2349"/>
              <a:ext cx="531" cy="561"/>
              <a:chOff x="909" y="1983"/>
              <a:chExt cx="531" cy="561"/>
            </a:xfrm>
          </p:grpSpPr>
          <p:sp>
            <p:nvSpPr>
              <p:cNvPr id="135244" name="AutoShape 76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45" name="AutoShape 77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46" name="Group 78"/>
          <p:cNvGrpSpPr>
            <a:grpSpLocks/>
          </p:cNvGrpSpPr>
          <p:nvPr/>
        </p:nvGrpSpPr>
        <p:grpSpPr bwMode="auto">
          <a:xfrm rot="240000">
            <a:off x="0" y="3175000"/>
            <a:ext cx="2792413" cy="330200"/>
            <a:chOff x="3" y="1376"/>
            <a:chExt cx="1756" cy="185"/>
          </a:xfrm>
        </p:grpSpPr>
        <p:sp>
          <p:nvSpPr>
            <p:cNvPr id="135247" name="AutoShape 79"/>
            <p:cNvSpPr>
              <a:spLocks noChangeArrowheads="1"/>
            </p:cNvSpPr>
            <p:nvPr/>
          </p:nvSpPr>
          <p:spPr bwMode="auto">
            <a:xfrm>
              <a:off x="3" y="1376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sp>
          <p:nvSpPr>
            <p:cNvPr id="135248" name="AutoShape 80"/>
            <p:cNvSpPr>
              <a:spLocks noChangeArrowheads="1"/>
            </p:cNvSpPr>
            <p:nvPr/>
          </p:nvSpPr>
          <p:spPr bwMode="auto">
            <a:xfrm>
              <a:off x="1158" y="1376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  <p:sp>
          <p:nvSpPr>
            <p:cNvPr id="135249" name="AutoShape 81"/>
            <p:cNvSpPr>
              <a:spLocks noChangeArrowheads="1"/>
            </p:cNvSpPr>
            <p:nvPr/>
          </p:nvSpPr>
          <p:spPr bwMode="auto">
            <a:xfrm>
              <a:off x="573" y="1376"/>
              <a:ext cx="480" cy="184"/>
            </a:xfrm>
            <a:prstGeom prst="roundRect">
              <a:avLst>
                <a:gd name="adj" fmla="val 16667"/>
              </a:avLst>
            </a:prstGeom>
            <a:solidFill>
              <a:srgbClr val="F4147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Val</a:t>
              </a:r>
            </a:p>
          </p:txBody>
        </p:sp>
        <p:sp>
          <p:nvSpPr>
            <p:cNvPr id="135250" name="Line 82"/>
            <p:cNvSpPr>
              <a:spLocks noChangeShapeType="1"/>
            </p:cNvSpPr>
            <p:nvPr/>
          </p:nvSpPr>
          <p:spPr bwMode="auto">
            <a:xfrm>
              <a:off x="472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1" name="Line 83"/>
            <p:cNvSpPr>
              <a:spLocks noChangeShapeType="1"/>
            </p:cNvSpPr>
            <p:nvPr/>
          </p:nvSpPr>
          <p:spPr bwMode="auto">
            <a:xfrm>
              <a:off x="102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252" name="Line 84"/>
            <p:cNvSpPr>
              <a:spLocks noChangeShapeType="1"/>
            </p:cNvSpPr>
            <p:nvPr/>
          </p:nvSpPr>
          <p:spPr bwMode="auto">
            <a:xfrm>
              <a:off x="1632" y="144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5253" name="AutoShape 85"/>
          <p:cNvSpPr>
            <a:spLocks noChangeArrowheads="1"/>
          </p:cNvSpPr>
          <p:nvPr/>
        </p:nvSpPr>
        <p:spPr bwMode="auto">
          <a:xfrm>
            <a:off x="609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5254" name="AutoShape 86"/>
          <p:cNvSpPr>
            <a:spLocks noChangeArrowheads="1"/>
          </p:cNvSpPr>
          <p:nvPr/>
        </p:nvSpPr>
        <p:spPr bwMode="auto">
          <a:xfrm>
            <a:off x="990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5255" name="AutoShape 87"/>
          <p:cNvSpPr>
            <a:spLocks noChangeArrowheads="1"/>
          </p:cNvSpPr>
          <p:nvPr/>
        </p:nvSpPr>
        <p:spPr bwMode="auto">
          <a:xfrm>
            <a:off x="1752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5256" name="AutoShape 88"/>
          <p:cNvSpPr>
            <a:spLocks noChangeArrowheads="1"/>
          </p:cNvSpPr>
          <p:nvPr/>
        </p:nvSpPr>
        <p:spPr bwMode="auto">
          <a:xfrm>
            <a:off x="1371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5257" name="AutoShape 89"/>
          <p:cNvSpPr>
            <a:spLocks noChangeArrowheads="1"/>
          </p:cNvSpPr>
          <p:nvPr/>
        </p:nvSpPr>
        <p:spPr bwMode="auto">
          <a:xfrm>
            <a:off x="1905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  <p:grpSp>
        <p:nvGrpSpPr>
          <p:cNvPr id="135258" name="Group 90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35259" name="AutoShape 9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5260" name="AutoShape 9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5261" name="AutoShape 9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5262" name="Group 9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5263" name="AutoShape 9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5264" name="AutoShape 9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5265" name="Group 97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35266" name="Group 98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5267" name="AutoShape 99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5268" name="AutoShape 100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5269" name="AutoShape 101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5270" name="Group 102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5271" name="AutoShape 10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72" name="AutoShape 10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73" name="Line 105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5274" name="AutoShape 106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5275" name="Group 107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35276" name="Group 108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5277" name="AutoShape 109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5278" name="AutoShape 110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5279" name="AutoShape 111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5280" name="Group 112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5281" name="AutoShape 11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282" name="AutoShape 11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5283" name="AutoShape 115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5284" name="Line 116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5285" name="Group 117"/>
          <p:cNvGrpSpPr>
            <a:grpSpLocks/>
          </p:cNvGrpSpPr>
          <p:nvPr/>
        </p:nvGrpSpPr>
        <p:grpSpPr bwMode="auto">
          <a:xfrm>
            <a:off x="6096000" y="381000"/>
            <a:ext cx="1147763" cy="1905000"/>
            <a:chOff x="2955" y="1329"/>
            <a:chExt cx="723" cy="1263"/>
          </a:xfrm>
        </p:grpSpPr>
        <p:grpSp>
          <p:nvGrpSpPr>
            <p:cNvPr id="135286" name="Group 118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5287" name="Group 119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5288" name="AutoShape 120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5289" name="AutoShape 121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5290" name="AutoShape 122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5291" name="Group 123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5292" name="AutoShape 12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5293" name="AutoShape 12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5294" name="AutoShape 126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5295" name="Line 127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73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81481E-6 C -0.06181 0.00926 -0.12362 0.01852 -0.16528 -0.01111 C -0.20695 -0.04074 -0.24184 -0.13403 -0.25 -0.17778 C -0.25816 -0.22153 -0.22483 -0.25301 -0.21389 -0.27408 C -0.20296 -0.29514 -0.19393 -0.29954 -0.18473 -0.30371 " pathEditMode="relative" ptsTypes="aaaaA">
                                      <p:cBhvr>
                                        <p:cTn id="10" dur="50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4.81481E-6 C 0.00382 0.06296 0.00677 0.12592 0.00104 0.15925 C -0.00451 0.19282 -0.02014 0.1824 -0.03246 0.20115 C -0.04479 0.2199 -0.05903 0.24583 -0.07309 0.27222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0" y="1361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2000"/>
                                        <p:tgtEl>
                                          <p:spTgt spid="135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1 L 0.20833 -0.0435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6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81481E-6 L 0.27118 -0.051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5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59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1" grpId="0" animBg="1"/>
      <p:bldP spid="135208" grpId="0" animBg="1"/>
      <p:bldP spid="135209" grpId="0" animBg="1"/>
      <p:bldP spid="135238" grpId="0" animBg="1"/>
      <p:bldP spid="1352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2"/>
          <p:cNvSpPr>
            <a:spLocks noChangeArrowheads="1"/>
          </p:cNvSpPr>
          <p:nvPr/>
        </p:nvSpPr>
        <p:spPr bwMode="auto">
          <a:xfrm rot="16200000">
            <a:off x="2041525" y="3016250"/>
            <a:ext cx="28765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195" name="Group 3"/>
          <p:cNvGrpSpPr>
            <a:grpSpLocks/>
          </p:cNvGrpSpPr>
          <p:nvPr/>
        </p:nvGrpSpPr>
        <p:grpSpPr bwMode="auto">
          <a:xfrm>
            <a:off x="304800" y="5118100"/>
            <a:ext cx="7620000" cy="901700"/>
            <a:chOff x="192" y="3224"/>
            <a:chExt cx="4800" cy="568"/>
          </a:xfrm>
        </p:grpSpPr>
        <p:sp>
          <p:nvSpPr>
            <p:cNvPr id="136196" name="AutoShape 4"/>
            <p:cNvSpPr>
              <a:spLocks noChangeArrowheads="1"/>
            </p:cNvSpPr>
            <p:nvPr/>
          </p:nvSpPr>
          <p:spPr bwMode="auto">
            <a:xfrm rot="5400000">
              <a:off x="672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197" name="AutoShape 5"/>
            <p:cNvSpPr>
              <a:spLocks noChangeArrowheads="1"/>
            </p:cNvSpPr>
            <p:nvPr/>
          </p:nvSpPr>
          <p:spPr bwMode="auto">
            <a:xfrm rot="5400000">
              <a:off x="1431" y="345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198" name="AutoShape 6"/>
            <p:cNvSpPr>
              <a:spLocks noChangeArrowheads="1"/>
            </p:cNvSpPr>
            <p:nvPr/>
          </p:nvSpPr>
          <p:spPr bwMode="auto">
            <a:xfrm rot="5400000">
              <a:off x="1593" y="3451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199" name="AutoShape 7"/>
            <p:cNvSpPr>
              <a:spLocks noChangeArrowheads="1"/>
            </p:cNvSpPr>
            <p:nvPr/>
          </p:nvSpPr>
          <p:spPr bwMode="auto">
            <a:xfrm rot="5400000">
              <a:off x="4167" y="3437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200" name="AutoShape 8"/>
            <p:cNvSpPr>
              <a:spLocks noChangeArrowheads="1"/>
            </p:cNvSpPr>
            <p:nvPr/>
          </p:nvSpPr>
          <p:spPr bwMode="auto">
            <a:xfrm rot="5400000">
              <a:off x="4328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201" name="AutoShape 9"/>
            <p:cNvSpPr>
              <a:spLocks noChangeArrowheads="1"/>
            </p:cNvSpPr>
            <p:nvPr/>
          </p:nvSpPr>
          <p:spPr bwMode="auto">
            <a:xfrm rot="5400000">
              <a:off x="3750" y="3436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202" name="AutoShape 10"/>
            <p:cNvSpPr>
              <a:spLocks noChangeArrowheads="1"/>
            </p:cNvSpPr>
            <p:nvPr/>
          </p:nvSpPr>
          <p:spPr bwMode="auto">
            <a:xfrm rot="16200000">
              <a:off x="2170" y="3463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03" name="AutoShape 11"/>
            <p:cNvSpPr>
              <a:spLocks noChangeArrowheads="1"/>
            </p:cNvSpPr>
            <p:nvPr/>
          </p:nvSpPr>
          <p:spPr bwMode="auto">
            <a:xfrm rot="16200000">
              <a:off x="2572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04" name="AutoShape 12"/>
            <p:cNvSpPr>
              <a:spLocks noChangeArrowheads="1"/>
            </p:cNvSpPr>
            <p:nvPr/>
          </p:nvSpPr>
          <p:spPr bwMode="auto">
            <a:xfrm rot="16200000">
              <a:off x="2745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05" name="AutoShape 13"/>
            <p:cNvSpPr>
              <a:spLocks noChangeArrowheads="1"/>
            </p:cNvSpPr>
            <p:nvPr/>
          </p:nvSpPr>
          <p:spPr bwMode="auto">
            <a:xfrm rot="16200000">
              <a:off x="3160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06" name="AutoShape 14"/>
            <p:cNvSpPr>
              <a:spLocks noChangeArrowheads="1"/>
            </p:cNvSpPr>
            <p:nvPr/>
          </p:nvSpPr>
          <p:spPr bwMode="auto">
            <a:xfrm rot="16200000">
              <a:off x="3334" y="3462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07" name="AutoShape 15"/>
            <p:cNvSpPr>
              <a:spLocks noChangeArrowheads="1"/>
            </p:cNvSpPr>
            <p:nvPr/>
          </p:nvSpPr>
          <p:spPr bwMode="auto">
            <a:xfrm rot="5400000">
              <a:off x="860" y="3480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08" name="AutoShape 16"/>
            <p:cNvSpPr>
              <a:spLocks noChangeArrowheads="1"/>
            </p:cNvSpPr>
            <p:nvPr/>
          </p:nvSpPr>
          <p:spPr bwMode="auto">
            <a:xfrm rot="5400000">
              <a:off x="1852" y="3480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09" name="AutoShape 17"/>
            <p:cNvSpPr>
              <a:spLocks noChangeArrowheads="1"/>
            </p:cNvSpPr>
            <p:nvPr/>
          </p:nvSpPr>
          <p:spPr bwMode="auto">
            <a:xfrm rot="5400000">
              <a:off x="2417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0" name="AutoShape 18"/>
            <p:cNvSpPr>
              <a:spLocks noChangeArrowheads="1"/>
            </p:cNvSpPr>
            <p:nvPr/>
          </p:nvSpPr>
          <p:spPr bwMode="auto">
            <a:xfrm rot="5400000">
              <a:off x="3601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1" name="AutoShape 19"/>
            <p:cNvSpPr>
              <a:spLocks noChangeArrowheads="1"/>
            </p:cNvSpPr>
            <p:nvPr/>
          </p:nvSpPr>
          <p:spPr bwMode="auto">
            <a:xfrm rot="5400000">
              <a:off x="4536" y="346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2" name="AutoShape 20"/>
            <p:cNvSpPr>
              <a:spLocks noChangeArrowheads="1"/>
            </p:cNvSpPr>
            <p:nvPr/>
          </p:nvSpPr>
          <p:spPr bwMode="auto">
            <a:xfrm rot="16200000">
              <a:off x="3944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13" name="AutoShape 21"/>
            <p:cNvSpPr>
              <a:spLocks noChangeArrowheads="1"/>
            </p:cNvSpPr>
            <p:nvPr/>
          </p:nvSpPr>
          <p:spPr bwMode="auto">
            <a:xfrm rot="16200000">
              <a:off x="3009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14" name="AutoShape 22"/>
            <p:cNvSpPr>
              <a:spLocks noChangeArrowheads="1"/>
            </p:cNvSpPr>
            <p:nvPr/>
          </p:nvSpPr>
          <p:spPr bwMode="auto">
            <a:xfrm rot="16200000">
              <a:off x="2027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15" name="AutoShape 23"/>
            <p:cNvSpPr>
              <a:spLocks noChangeArrowheads="1"/>
            </p:cNvSpPr>
            <p:nvPr/>
          </p:nvSpPr>
          <p:spPr bwMode="auto">
            <a:xfrm rot="16200000">
              <a:off x="1028" y="345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16" name="AutoShape 24"/>
            <p:cNvSpPr>
              <a:spLocks noChangeArrowheads="1"/>
            </p:cNvSpPr>
            <p:nvPr/>
          </p:nvSpPr>
          <p:spPr bwMode="auto">
            <a:xfrm rot="5400000">
              <a:off x="268" y="3468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6217" name="AutoShape 25"/>
            <p:cNvSpPr>
              <a:spLocks noChangeArrowheads="1"/>
            </p:cNvSpPr>
            <p:nvPr/>
          </p:nvSpPr>
          <p:spPr bwMode="auto">
            <a:xfrm rot="16200000">
              <a:off x="1258" y="3443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18" name="AutoShape 26"/>
            <p:cNvSpPr>
              <a:spLocks noChangeArrowheads="1"/>
            </p:cNvSpPr>
            <p:nvPr/>
          </p:nvSpPr>
          <p:spPr bwMode="auto">
            <a:xfrm rot="16200000">
              <a:off x="109" y="3463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19" name="AutoShape 27"/>
            <p:cNvSpPr>
              <a:spLocks noChangeArrowheads="1"/>
            </p:cNvSpPr>
            <p:nvPr/>
          </p:nvSpPr>
          <p:spPr bwMode="auto">
            <a:xfrm rot="5400000">
              <a:off x="418" y="3450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220" name="Rectangle 28"/>
            <p:cNvSpPr>
              <a:spLocks noChangeArrowheads="1"/>
            </p:cNvSpPr>
            <p:nvPr/>
          </p:nvSpPr>
          <p:spPr bwMode="auto">
            <a:xfrm>
              <a:off x="192" y="3656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21" name="AutoShape 29"/>
          <p:cNvSpPr>
            <a:spLocks noChangeArrowheads="1"/>
          </p:cNvSpPr>
          <p:nvPr/>
        </p:nvSpPr>
        <p:spPr bwMode="auto">
          <a:xfrm>
            <a:off x="1803400" y="58801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22" name="Group 30"/>
          <p:cNvGrpSpPr>
            <a:grpSpLocks/>
          </p:cNvGrpSpPr>
          <p:nvPr/>
        </p:nvGrpSpPr>
        <p:grpSpPr bwMode="auto">
          <a:xfrm>
            <a:off x="7539038" y="685800"/>
            <a:ext cx="842962" cy="1524000"/>
            <a:chOff x="4260" y="2328"/>
            <a:chExt cx="531" cy="1024"/>
          </a:xfrm>
        </p:grpSpPr>
        <p:sp>
          <p:nvSpPr>
            <p:cNvPr id="136223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24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25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6226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6227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28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29" name="Group 37"/>
          <p:cNvGrpSpPr>
            <a:grpSpLocks/>
          </p:cNvGrpSpPr>
          <p:nvPr/>
        </p:nvGrpSpPr>
        <p:grpSpPr bwMode="auto">
          <a:xfrm>
            <a:off x="3657600" y="304800"/>
            <a:ext cx="1223963" cy="1905000"/>
            <a:chOff x="3" y="1371"/>
            <a:chExt cx="771" cy="1269"/>
          </a:xfrm>
        </p:grpSpPr>
        <p:sp>
          <p:nvSpPr>
            <p:cNvPr id="136230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6231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6232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6233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6234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6235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6236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6237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38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239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40" name="Group 48"/>
          <p:cNvGrpSpPr>
            <a:grpSpLocks/>
          </p:cNvGrpSpPr>
          <p:nvPr/>
        </p:nvGrpSpPr>
        <p:grpSpPr bwMode="auto">
          <a:xfrm>
            <a:off x="6248400" y="304800"/>
            <a:ext cx="1228725" cy="2133600"/>
            <a:chOff x="384" y="768"/>
            <a:chExt cx="774" cy="1425"/>
          </a:xfrm>
        </p:grpSpPr>
        <p:grpSp>
          <p:nvGrpSpPr>
            <p:cNvPr id="136241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6242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6243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6244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6245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6246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47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48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249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6250" name="Group 58"/>
          <p:cNvGrpSpPr>
            <a:grpSpLocks/>
          </p:cNvGrpSpPr>
          <p:nvPr/>
        </p:nvGrpSpPr>
        <p:grpSpPr bwMode="auto">
          <a:xfrm>
            <a:off x="1466850" y="603250"/>
            <a:ext cx="842963" cy="1606550"/>
            <a:chOff x="2178" y="2259"/>
            <a:chExt cx="531" cy="1053"/>
          </a:xfrm>
        </p:grpSpPr>
        <p:sp>
          <p:nvSpPr>
            <p:cNvPr id="136251" name="AutoShape 59"/>
            <p:cNvSpPr>
              <a:spLocks noChangeArrowheads="1"/>
            </p:cNvSpPr>
            <p:nvPr/>
          </p:nvSpPr>
          <p:spPr bwMode="auto">
            <a:xfrm rot="16200000">
              <a:off x="1984" y="2943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6252" name="AutoShape 60"/>
            <p:cNvSpPr>
              <a:spLocks noChangeArrowheads="1"/>
            </p:cNvSpPr>
            <p:nvPr/>
          </p:nvSpPr>
          <p:spPr bwMode="auto">
            <a:xfrm rot="5400000">
              <a:off x="2155" y="2892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6253" name="AutoShape 61"/>
            <p:cNvSpPr>
              <a:spLocks noChangeArrowheads="1"/>
            </p:cNvSpPr>
            <p:nvPr/>
          </p:nvSpPr>
          <p:spPr bwMode="auto">
            <a:xfrm rot="5400000">
              <a:off x="2320" y="2890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grpSp>
          <p:nvGrpSpPr>
            <p:cNvPr id="136254" name="Group 62"/>
            <p:cNvGrpSpPr>
              <a:grpSpLocks/>
            </p:cNvGrpSpPr>
            <p:nvPr/>
          </p:nvGrpSpPr>
          <p:grpSpPr bwMode="auto">
            <a:xfrm>
              <a:off x="2178" y="2259"/>
              <a:ext cx="531" cy="561"/>
              <a:chOff x="909" y="1983"/>
              <a:chExt cx="531" cy="561"/>
            </a:xfrm>
          </p:grpSpPr>
          <p:sp>
            <p:nvSpPr>
              <p:cNvPr id="136255" name="AutoShape 6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56" name="AutoShape 6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6257" name="AutoShape 65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grpSp>
        <p:nvGrpSpPr>
          <p:cNvPr id="136258" name="Group 66"/>
          <p:cNvGrpSpPr>
            <a:grpSpLocks/>
          </p:cNvGrpSpPr>
          <p:nvPr/>
        </p:nvGrpSpPr>
        <p:grpSpPr bwMode="auto">
          <a:xfrm>
            <a:off x="2286000" y="304800"/>
            <a:ext cx="1223963" cy="1905000"/>
            <a:chOff x="573" y="1392"/>
            <a:chExt cx="771" cy="1200"/>
          </a:xfrm>
        </p:grpSpPr>
        <p:grpSp>
          <p:nvGrpSpPr>
            <p:cNvPr id="136259" name="Group 67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6260" name="Group 68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6261" name="AutoShape 69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6262" name="AutoShape 70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6263" name="AutoShape 71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6264" name="Group 72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6265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266" name="AutoShape 74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267" name="AutoShape 75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6268" name="Line 76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269" name="Line 77"/>
          <p:cNvSpPr>
            <a:spLocks noChangeShapeType="1"/>
          </p:cNvSpPr>
          <p:nvPr/>
        </p:nvSpPr>
        <p:spPr bwMode="auto">
          <a:xfrm>
            <a:off x="3533775" y="3563938"/>
            <a:ext cx="0" cy="307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6270" name="Group 78"/>
          <p:cNvGrpSpPr>
            <a:grpSpLocks/>
          </p:cNvGrpSpPr>
          <p:nvPr/>
        </p:nvGrpSpPr>
        <p:grpSpPr bwMode="auto">
          <a:xfrm>
            <a:off x="3152775" y="3886200"/>
            <a:ext cx="842963" cy="1577975"/>
            <a:chOff x="2688" y="2328"/>
            <a:chExt cx="531" cy="1032"/>
          </a:xfrm>
        </p:grpSpPr>
        <p:sp>
          <p:nvSpPr>
            <p:cNvPr id="136271" name="AutoShape 79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6272" name="AutoShape 80"/>
            <p:cNvSpPr>
              <a:spLocks noChangeArrowheads="1"/>
            </p:cNvSpPr>
            <p:nvPr/>
          </p:nvSpPr>
          <p:spPr bwMode="auto">
            <a:xfrm rot="162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6273" name="AutoShape 81"/>
            <p:cNvSpPr>
              <a:spLocks noChangeArrowheads="1"/>
            </p:cNvSpPr>
            <p:nvPr/>
          </p:nvSpPr>
          <p:spPr bwMode="auto">
            <a:xfrm rot="162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grpSp>
          <p:nvGrpSpPr>
            <p:cNvPr id="136274" name="Group 82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6275" name="AutoShape 83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276" name="AutoShape 84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6277" name="Group 85"/>
          <p:cNvGrpSpPr>
            <a:grpSpLocks/>
          </p:cNvGrpSpPr>
          <p:nvPr/>
        </p:nvGrpSpPr>
        <p:grpSpPr bwMode="auto">
          <a:xfrm>
            <a:off x="3681413" y="3505200"/>
            <a:ext cx="1209675" cy="1905000"/>
            <a:chOff x="2319" y="1308"/>
            <a:chExt cx="762" cy="1284"/>
          </a:xfrm>
        </p:grpSpPr>
        <p:grpSp>
          <p:nvGrpSpPr>
            <p:cNvPr id="136278" name="Group 86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6279" name="AutoShape 87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6280" name="AutoShape 88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6281" name="AutoShape 89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6282" name="Group 90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6283" name="AutoShape 91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84" name="AutoShape 92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85" name="AutoShape 93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6286" name="Line 94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87" name="Group 95"/>
          <p:cNvGrpSpPr>
            <a:grpSpLocks/>
          </p:cNvGrpSpPr>
          <p:nvPr/>
        </p:nvGrpSpPr>
        <p:grpSpPr bwMode="auto">
          <a:xfrm>
            <a:off x="7162800" y="2057400"/>
            <a:ext cx="1295400" cy="1752600"/>
            <a:chOff x="4896" y="1200"/>
            <a:chExt cx="816" cy="1200"/>
          </a:xfrm>
        </p:grpSpPr>
        <p:grpSp>
          <p:nvGrpSpPr>
            <p:cNvPr id="136288" name="Group 96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6289" name="AutoShape 97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6290" name="AutoShape 98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6291" name="AutoShape 99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6292" name="Group 100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6293" name="AutoShape 101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294" name="AutoShape 102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6295" name="AutoShape 103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6296" name="Line 104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6297" name="Group 105"/>
          <p:cNvGrpSpPr>
            <a:grpSpLocks/>
          </p:cNvGrpSpPr>
          <p:nvPr/>
        </p:nvGrpSpPr>
        <p:grpSpPr bwMode="auto">
          <a:xfrm>
            <a:off x="5938838" y="533400"/>
            <a:ext cx="1147762" cy="1905000"/>
            <a:chOff x="2955" y="1329"/>
            <a:chExt cx="723" cy="1263"/>
          </a:xfrm>
        </p:grpSpPr>
        <p:grpSp>
          <p:nvGrpSpPr>
            <p:cNvPr id="136298" name="Group 106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6299" name="Group 107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6300" name="AutoShape 108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6301" name="AutoShape 109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6302" name="AutoShape 110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6303" name="Group 111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6304" name="AutoShape 112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6305" name="AutoShape 113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6306" name="AutoShape 114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6307" name="Line 115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6308" name="Line 116"/>
          <p:cNvSpPr>
            <a:spLocks noChangeShapeType="1"/>
          </p:cNvSpPr>
          <p:nvPr/>
        </p:nvSpPr>
        <p:spPr bwMode="auto">
          <a:xfrm>
            <a:off x="4459288" y="35687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6309" name="Group 117"/>
          <p:cNvGrpSpPr>
            <a:grpSpLocks/>
          </p:cNvGrpSpPr>
          <p:nvPr/>
        </p:nvGrpSpPr>
        <p:grpSpPr bwMode="auto">
          <a:xfrm rot="180000">
            <a:off x="0" y="3327400"/>
            <a:ext cx="3670300" cy="381000"/>
            <a:chOff x="3" y="1344"/>
            <a:chExt cx="2309" cy="233"/>
          </a:xfrm>
        </p:grpSpPr>
        <p:sp>
          <p:nvSpPr>
            <p:cNvPr id="136310" name="AutoShape 118"/>
            <p:cNvSpPr>
              <a:spLocks noChangeArrowheads="1"/>
            </p:cNvSpPr>
            <p:nvPr/>
          </p:nvSpPr>
          <p:spPr bwMode="auto">
            <a:xfrm>
              <a:off x="1746" y="1392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Tir</a:t>
              </a:r>
            </a:p>
          </p:txBody>
        </p:sp>
        <p:sp>
          <p:nvSpPr>
            <p:cNvPr id="136311" name="Line 119"/>
            <p:cNvSpPr>
              <a:spLocks noChangeShapeType="1"/>
            </p:cNvSpPr>
            <p:nvPr/>
          </p:nvSpPr>
          <p:spPr bwMode="auto">
            <a:xfrm>
              <a:off x="2185" y="1432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6312" name="Group 120"/>
            <p:cNvGrpSpPr>
              <a:grpSpLocks/>
            </p:cNvGrpSpPr>
            <p:nvPr/>
          </p:nvGrpSpPr>
          <p:grpSpPr bwMode="auto">
            <a:xfrm rot="180000">
              <a:off x="3" y="1344"/>
              <a:ext cx="1765" cy="185"/>
              <a:chOff x="3" y="1392"/>
              <a:chExt cx="1765" cy="185"/>
            </a:xfrm>
          </p:grpSpPr>
          <p:grpSp>
            <p:nvGrpSpPr>
              <p:cNvPr id="136313" name="Group 121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6314" name="AutoShape 122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Met</a:t>
                  </a:r>
                </a:p>
              </p:txBody>
            </p:sp>
            <p:sp>
              <p:nvSpPr>
                <p:cNvPr id="136315" name="AutoShape 123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  <p:sp>
              <p:nvSpPr>
                <p:cNvPr id="136316" name="AutoShape 124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  <p:sp>
              <p:nvSpPr>
                <p:cNvPr id="136317" name="Line 125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18" name="Line 126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319" name="Line 127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6320" name="Line 128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6321" name="AutoShape 129"/>
          <p:cNvSpPr>
            <a:spLocks noChangeArrowheads="1"/>
          </p:cNvSpPr>
          <p:nvPr/>
        </p:nvSpPr>
        <p:spPr bwMode="auto">
          <a:xfrm>
            <a:off x="838200" y="228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6322" name="AutoShape 130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</p:spTree>
    <p:extLst>
      <p:ext uri="{BB962C8B-B14F-4D97-AF65-F5344CB8AC3E}">
        <p14:creationId xmlns:p14="http://schemas.microsoft.com/office/powerpoint/2010/main" val="86630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6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03704E-6 C -0.10521 0.0132 -0.21024 0.0264 -0.26667 -0.00925 C -0.32309 -0.04513 -0.33351 -0.17013 -0.33889 -0.21481 C -0.34427 -0.25948 -0.32153 -0.26874 -0.29861 -0.27777 " pathEditMode="relative" ptsTypes="aaaA">
                                      <p:cBhvr>
                                        <p:cTn id="10" dur="5000" fill="hold"/>
                                        <p:tgtEl>
                                          <p:spTgt spid="1362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89 -0.00555 C 0.02778 0.06013 0.04254 0.12673 0.02674 0.1864 C 0.01163 0.2463 -0.05017 0.31059 -0.07743 0.35245 C -0.10451 0.39431 -0.12152 0.41605 -0.13715 0.43848 " pathEditMode="relative" rAng="0" ptsTypes="aaaA">
                                      <p:cBhvr>
                                        <p:cTn id="14" dur="5000" fill="hold"/>
                                        <p:tgtEl>
                                          <p:spTgt spid="136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222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36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74 L 0.17344 -0.0092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6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3" y="-83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0.14149 0.00555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36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27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6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L 0.24358 -0.0273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36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1366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0.26667 -0.0101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6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9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4" grpId="0" animBg="1"/>
      <p:bldP spid="136221" grpId="0" animBg="1"/>
      <p:bldP spid="136257" grpId="0" animBg="1"/>
      <p:bldP spid="136269" grpId="0" animBg="1"/>
      <p:bldP spid="136308" grpId="0" animBg="1"/>
      <p:bldP spid="1363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AutoShape 2"/>
          <p:cNvSpPr>
            <a:spLocks noChangeArrowheads="1"/>
          </p:cNvSpPr>
          <p:nvPr/>
        </p:nvSpPr>
        <p:spPr bwMode="auto">
          <a:xfrm rot="16200000">
            <a:off x="2905125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19" name="Group 3"/>
          <p:cNvGrpSpPr>
            <a:grpSpLocks/>
          </p:cNvGrpSpPr>
          <p:nvPr/>
        </p:nvGrpSpPr>
        <p:grpSpPr bwMode="auto">
          <a:xfrm>
            <a:off x="304800" y="5041900"/>
            <a:ext cx="7620000" cy="901700"/>
            <a:chOff x="192" y="3176"/>
            <a:chExt cx="4800" cy="568"/>
          </a:xfrm>
        </p:grpSpPr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 rot="5400000">
              <a:off x="672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1" name="AutoShape 5"/>
            <p:cNvSpPr>
              <a:spLocks noChangeArrowheads="1"/>
            </p:cNvSpPr>
            <p:nvPr/>
          </p:nvSpPr>
          <p:spPr bwMode="auto">
            <a:xfrm rot="5400000">
              <a:off x="1431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 rot="5400000">
              <a:off x="1593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 rot="5400000">
              <a:off x="4143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4" name="AutoShape 8"/>
            <p:cNvSpPr>
              <a:spLocks noChangeArrowheads="1"/>
            </p:cNvSpPr>
            <p:nvPr/>
          </p:nvSpPr>
          <p:spPr bwMode="auto">
            <a:xfrm rot="5400000">
              <a:off x="4304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 rot="5400000">
              <a:off x="3734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 rot="16200000">
              <a:off x="2170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27" name="AutoShape 11"/>
            <p:cNvSpPr>
              <a:spLocks noChangeArrowheads="1"/>
            </p:cNvSpPr>
            <p:nvPr/>
          </p:nvSpPr>
          <p:spPr bwMode="auto">
            <a:xfrm rot="16200000">
              <a:off x="2572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28" name="AutoShape 12"/>
            <p:cNvSpPr>
              <a:spLocks noChangeArrowheads="1"/>
            </p:cNvSpPr>
            <p:nvPr/>
          </p:nvSpPr>
          <p:spPr bwMode="auto">
            <a:xfrm rot="16200000">
              <a:off x="274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29" name="AutoShape 13"/>
            <p:cNvSpPr>
              <a:spLocks noChangeArrowheads="1"/>
            </p:cNvSpPr>
            <p:nvPr/>
          </p:nvSpPr>
          <p:spPr bwMode="auto">
            <a:xfrm rot="16200000">
              <a:off x="3144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30" name="AutoShape 14"/>
            <p:cNvSpPr>
              <a:spLocks noChangeArrowheads="1"/>
            </p:cNvSpPr>
            <p:nvPr/>
          </p:nvSpPr>
          <p:spPr bwMode="auto">
            <a:xfrm rot="16200000">
              <a:off x="331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31" name="AutoShape 15"/>
            <p:cNvSpPr>
              <a:spLocks noChangeArrowheads="1"/>
            </p:cNvSpPr>
            <p:nvPr/>
          </p:nvSpPr>
          <p:spPr bwMode="auto">
            <a:xfrm rot="5400000">
              <a:off x="860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2" name="AutoShape 16"/>
            <p:cNvSpPr>
              <a:spLocks noChangeArrowheads="1"/>
            </p:cNvSpPr>
            <p:nvPr/>
          </p:nvSpPr>
          <p:spPr bwMode="auto">
            <a:xfrm rot="5400000">
              <a:off x="1852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3" name="AutoShape 17"/>
            <p:cNvSpPr>
              <a:spLocks noChangeArrowheads="1"/>
            </p:cNvSpPr>
            <p:nvPr/>
          </p:nvSpPr>
          <p:spPr bwMode="auto">
            <a:xfrm rot="5400000">
              <a:off x="2417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4" name="AutoShape 18"/>
            <p:cNvSpPr>
              <a:spLocks noChangeArrowheads="1"/>
            </p:cNvSpPr>
            <p:nvPr/>
          </p:nvSpPr>
          <p:spPr bwMode="auto">
            <a:xfrm rot="5400000">
              <a:off x="358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5" name="AutoShape 19"/>
            <p:cNvSpPr>
              <a:spLocks noChangeArrowheads="1"/>
            </p:cNvSpPr>
            <p:nvPr/>
          </p:nvSpPr>
          <p:spPr bwMode="auto">
            <a:xfrm rot="5400000">
              <a:off x="4512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 rot="16200000">
              <a:off x="392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 rot="16200000">
              <a:off x="2993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38" name="AutoShape 22"/>
            <p:cNvSpPr>
              <a:spLocks noChangeArrowheads="1"/>
            </p:cNvSpPr>
            <p:nvPr/>
          </p:nvSpPr>
          <p:spPr bwMode="auto">
            <a:xfrm rot="16200000">
              <a:off x="2027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39" name="AutoShape 23"/>
            <p:cNvSpPr>
              <a:spLocks noChangeArrowheads="1"/>
            </p:cNvSpPr>
            <p:nvPr/>
          </p:nvSpPr>
          <p:spPr bwMode="auto">
            <a:xfrm rot="16200000">
              <a:off x="102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40" name="AutoShape 24"/>
            <p:cNvSpPr>
              <a:spLocks noChangeArrowheads="1"/>
            </p:cNvSpPr>
            <p:nvPr/>
          </p:nvSpPr>
          <p:spPr bwMode="auto">
            <a:xfrm rot="5400000">
              <a:off x="268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7241" name="AutoShape 25"/>
            <p:cNvSpPr>
              <a:spLocks noChangeArrowheads="1"/>
            </p:cNvSpPr>
            <p:nvPr/>
          </p:nvSpPr>
          <p:spPr bwMode="auto">
            <a:xfrm rot="16200000">
              <a:off x="1258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42" name="AutoShape 26"/>
            <p:cNvSpPr>
              <a:spLocks noChangeArrowheads="1"/>
            </p:cNvSpPr>
            <p:nvPr/>
          </p:nvSpPr>
          <p:spPr bwMode="auto">
            <a:xfrm rot="16200000">
              <a:off x="109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43" name="AutoShape 27"/>
            <p:cNvSpPr>
              <a:spLocks noChangeArrowheads="1"/>
            </p:cNvSpPr>
            <p:nvPr/>
          </p:nvSpPr>
          <p:spPr bwMode="auto">
            <a:xfrm rot="5400000">
              <a:off x="418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244" name="Rectangle 28"/>
            <p:cNvSpPr>
              <a:spLocks noChangeArrowheads="1"/>
            </p:cNvSpPr>
            <p:nvPr/>
          </p:nvSpPr>
          <p:spPr bwMode="auto">
            <a:xfrm>
              <a:off x="192" y="3608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7245" name="AutoShape 29"/>
          <p:cNvSpPr>
            <a:spLocks noChangeArrowheads="1"/>
          </p:cNvSpPr>
          <p:nvPr/>
        </p:nvSpPr>
        <p:spPr bwMode="auto">
          <a:xfrm>
            <a:off x="2705100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7246" name="Group 30"/>
          <p:cNvGrpSpPr>
            <a:grpSpLocks/>
          </p:cNvGrpSpPr>
          <p:nvPr/>
        </p:nvGrpSpPr>
        <p:grpSpPr bwMode="auto">
          <a:xfrm>
            <a:off x="7920038" y="685800"/>
            <a:ext cx="842962" cy="1524000"/>
            <a:chOff x="4260" y="2328"/>
            <a:chExt cx="531" cy="1024"/>
          </a:xfrm>
        </p:grpSpPr>
        <p:sp>
          <p:nvSpPr>
            <p:cNvPr id="137247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7248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49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7250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7251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52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7253" name="Group 37"/>
          <p:cNvGrpSpPr>
            <a:grpSpLocks/>
          </p:cNvGrpSpPr>
          <p:nvPr/>
        </p:nvGrpSpPr>
        <p:grpSpPr bwMode="auto">
          <a:xfrm>
            <a:off x="2586038" y="457200"/>
            <a:ext cx="1223962" cy="1905000"/>
            <a:chOff x="3" y="1371"/>
            <a:chExt cx="771" cy="1269"/>
          </a:xfrm>
        </p:grpSpPr>
        <p:sp>
          <p:nvSpPr>
            <p:cNvPr id="137254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7255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7256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7257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7258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7259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7260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726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62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63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7264" name="Group 48"/>
          <p:cNvGrpSpPr>
            <a:grpSpLocks/>
          </p:cNvGrpSpPr>
          <p:nvPr/>
        </p:nvGrpSpPr>
        <p:grpSpPr bwMode="auto">
          <a:xfrm>
            <a:off x="7077075" y="762000"/>
            <a:ext cx="1228725" cy="2133600"/>
            <a:chOff x="384" y="768"/>
            <a:chExt cx="774" cy="1425"/>
          </a:xfrm>
        </p:grpSpPr>
        <p:grpSp>
          <p:nvGrpSpPr>
            <p:cNvPr id="137265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7266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7267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7268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7269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7270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271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272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7273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7274" name="Group 58"/>
          <p:cNvGrpSpPr>
            <a:grpSpLocks/>
          </p:cNvGrpSpPr>
          <p:nvPr/>
        </p:nvGrpSpPr>
        <p:grpSpPr bwMode="auto">
          <a:xfrm>
            <a:off x="4724400" y="304800"/>
            <a:ext cx="1243013" cy="1890713"/>
            <a:chOff x="1158" y="1344"/>
            <a:chExt cx="783" cy="1239"/>
          </a:xfrm>
        </p:grpSpPr>
        <p:sp>
          <p:nvSpPr>
            <p:cNvPr id="137275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76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7277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7278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7279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7280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7281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7282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83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84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7285" name="Group 69"/>
          <p:cNvGrpSpPr>
            <a:grpSpLocks/>
          </p:cNvGrpSpPr>
          <p:nvPr/>
        </p:nvGrpSpPr>
        <p:grpSpPr bwMode="auto">
          <a:xfrm>
            <a:off x="3500438" y="609600"/>
            <a:ext cx="1223962" cy="1905000"/>
            <a:chOff x="573" y="1392"/>
            <a:chExt cx="771" cy="1200"/>
          </a:xfrm>
        </p:grpSpPr>
        <p:grpSp>
          <p:nvGrpSpPr>
            <p:cNvPr id="13728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7287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7288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7289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7290" name="AutoShape 74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7291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7292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293" name="AutoShape 7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294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7295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296" name="Group 80"/>
          <p:cNvGrpSpPr>
            <a:grpSpLocks/>
          </p:cNvGrpSpPr>
          <p:nvPr/>
        </p:nvGrpSpPr>
        <p:grpSpPr bwMode="auto">
          <a:xfrm>
            <a:off x="914400" y="1241425"/>
            <a:ext cx="842963" cy="1577975"/>
            <a:chOff x="2688" y="2328"/>
            <a:chExt cx="531" cy="1032"/>
          </a:xfrm>
        </p:grpSpPr>
        <p:sp>
          <p:nvSpPr>
            <p:cNvPr id="137297" name="AutoShape 81"/>
            <p:cNvSpPr>
              <a:spLocks noChangeArrowheads="1"/>
            </p:cNvSpPr>
            <p:nvPr/>
          </p:nvSpPr>
          <p:spPr bwMode="auto">
            <a:xfrm rot="5400000">
              <a:off x="2517" y="2984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298" name="AutoShape 82"/>
            <p:cNvSpPr>
              <a:spLocks noChangeArrowheads="1"/>
            </p:cNvSpPr>
            <p:nvPr/>
          </p:nvSpPr>
          <p:spPr bwMode="auto">
            <a:xfrm rot="16200000">
              <a:off x="2682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7299" name="AutoShape 83"/>
            <p:cNvSpPr>
              <a:spLocks noChangeArrowheads="1"/>
            </p:cNvSpPr>
            <p:nvPr/>
          </p:nvSpPr>
          <p:spPr bwMode="auto">
            <a:xfrm rot="16200000">
              <a:off x="282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grpSp>
          <p:nvGrpSpPr>
            <p:cNvPr id="137300" name="Group 84"/>
            <p:cNvGrpSpPr>
              <a:grpSpLocks/>
            </p:cNvGrpSpPr>
            <p:nvPr/>
          </p:nvGrpSpPr>
          <p:grpSpPr bwMode="auto">
            <a:xfrm>
              <a:off x="2688" y="2328"/>
              <a:ext cx="531" cy="561"/>
              <a:chOff x="909" y="1983"/>
              <a:chExt cx="531" cy="561"/>
            </a:xfrm>
          </p:grpSpPr>
          <p:sp>
            <p:nvSpPr>
              <p:cNvPr id="137301" name="AutoShape 8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AutoShape 8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303" name="AutoShape 87"/>
          <p:cNvSpPr>
            <a:spLocks noChangeArrowheads="1"/>
          </p:cNvSpPr>
          <p:nvPr/>
        </p:nvSpPr>
        <p:spPr bwMode="auto">
          <a:xfrm>
            <a:off x="304800" y="6096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grpSp>
        <p:nvGrpSpPr>
          <p:cNvPr id="137304" name="Group 88"/>
          <p:cNvGrpSpPr>
            <a:grpSpLocks/>
          </p:cNvGrpSpPr>
          <p:nvPr/>
        </p:nvGrpSpPr>
        <p:grpSpPr bwMode="auto">
          <a:xfrm>
            <a:off x="6172200" y="381000"/>
            <a:ext cx="1209675" cy="1905000"/>
            <a:chOff x="2319" y="1308"/>
            <a:chExt cx="762" cy="1284"/>
          </a:xfrm>
        </p:grpSpPr>
        <p:grpSp>
          <p:nvGrpSpPr>
            <p:cNvPr id="137305" name="Group 89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7306" name="AutoShape 90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7307" name="AutoShape 91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7308" name="AutoShape 92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7309" name="Group 93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7310" name="AutoShape 9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1" name="AutoShape 9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312" name="AutoShape 96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7313" name="Line 97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14" name="Group 98"/>
          <p:cNvGrpSpPr>
            <a:grpSpLocks/>
          </p:cNvGrpSpPr>
          <p:nvPr/>
        </p:nvGrpSpPr>
        <p:grpSpPr bwMode="auto">
          <a:xfrm>
            <a:off x="7162800" y="2057400"/>
            <a:ext cx="1295400" cy="1752600"/>
            <a:chOff x="4896" y="1200"/>
            <a:chExt cx="816" cy="1200"/>
          </a:xfrm>
        </p:grpSpPr>
        <p:grpSp>
          <p:nvGrpSpPr>
            <p:cNvPr id="137315" name="Group 99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7316" name="AutoShape 100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7317" name="AutoShape 101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7318" name="AutoShape 102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7319" name="Group 103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7320" name="AutoShape 10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AutoShape 10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7322" name="AutoShape 106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7323" name="Line 107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24" name="Group 108"/>
          <p:cNvGrpSpPr>
            <a:grpSpLocks/>
          </p:cNvGrpSpPr>
          <p:nvPr/>
        </p:nvGrpSpPr>
        <p:grpSpPr bwMode="auto">
          <a:xfrm>
            <a:off x="4648200" y="3429000"/>
            <a:ext cx="1147763" cy="1905000"/>
            <a:chOff x="2955" y="1329"/>
            <a:chExt cx="723" cy="1263"/>
          </a:xfrm>
        </p:grpSpPr>
        <p:grpSp>
          <p:nvGrpSpPr>
            <p:cNvPr id="137325" name="Group 109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7326" name="Group 110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7327" name="AutoShape 111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7328" name="AutoShape 112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7329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7330" name="Group 114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7331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32" name="AutoShape 11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7333" name="AutoShape 117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7334" name="Line 118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7335" name="Group 119"/>
          <p:cNvGrpSpPr>
            <a:grpSpLocks/>
          </p:cNvGrpSpPr>
          <p:nvPr/>
        </p:nvGrpSpPr>
        <p:grpSpPr bwMode="auto">
          <a:xfrm>
            <a:off x="4048125" y="3848100"/>
            <a:ext cx="842963" cy="1485900"/>
            <a:chOff x="3207" y="2319"/>
            <a:chExt cx="531" cy="1002"/>
          </a:xfrm>
        </p:grpSpPr>
        <p:sp>
          <p:nvSpPr>
            <p:cNvPr id="137336" name="AutoShape 120"/>
            <p:cNvSpPr>
              <a:spLocks noChangeArrowheads="1"/>
            </p:cNvSpPr>
            <p:nvPr/>
          </p:nvSpPr>
          <p:spPr bwMode="auto">
            <a:xfrm rot="5400000">
              <a:off x="3043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7337" name="AutoShape 121"/>
            <p:cNvSpPr>
              <a:spLocks noChangeArrowheads="1"/>
            </p:cNvSpPr>
            <p:nvPr/>
          </p:nvSpPr>
          <p:spPr bwMode="auto">
            <a:xfrm rot="16200000">
              <a:off x="3193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7338" name="AutoShape 122"/>
            <p:cNvSpPr>
              <a:spLocks noChangeArrowheads="1"/>
            </p:cNvSpPr>
            <p:nvPr/>
          </p:nvSpPr>
          <p:spPr bwMode="auto">
            <a:xfrm rot="16200000">
              <a:off x="3367" y="2895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grpSp>
          <p:nvGrpSpPr>
            <p:cNvPr id="137339" name="Group 123"/>
            <p:cNvGrpSpPr>
              <a:grpSpLocks/>
            </p:cNvGrpSpPr>
            <p:nvPr/>
          </p:nvGrpSpPr>
          <p:grpSpPr bwMode="auto">
            <a:xfrm>
              <a:off x="3207" y="2319"/>
              <a:ext cx="531" cy="561"/>
              <a:chOff x="909" y="1983"/>
              <a:chExt cx="531" cy="561"/>
            </a:xfrm>
          </p:grpSpPr>
          <p:sp>
            <p:nvSpPr>
              <p:cNvPr id="137340" name="AutoShape 12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41" name="AutoShape 12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7342" name="AutoShape 126"/>
          <p:cNvSpPr>
            <a:spLocks noChangeArrowheads="1"/>
          </p:cNvSpPr>
          <p:nvPr/>
        </p:nvSpPr>
        <p:spPr bwMode="auto">
          <a:xfrm>
            <a:off x="3681413" y="34290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7343" name="Line 127"/>
          <p:cNvSpPr>
            <a:spLocks noChangeShapeType="1"/>
          </p:cNvSpPr>
          <p:nvPr/>
        </p:nvSpPr>
        <p:spPr bwMode="auto">
          <a:xfrm>
            <a:off x="4433888" y="3538538"/>
            <a:ext cx="0" cy="3000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344" name="Line 128"/>
          <p:cNvSpPr>
            <a:spLocks noChangeShapeType="1"/>
          </p:cNvSpPr>
          <p:nvPr/>
        </p:nvSpPr>
        <p:spPr bwMode="auto">
          <a:xfrm>
            <a:off x="4459288" y="3492500"/>
            <a:ext cx="2016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7345" name="Group 129"/>
          <p:cNvGrpSpPr>
            <a:grpSpLocks/>
          </p:cNvGrpSpPr>
          <p:nvPr/>
        </p:nvGrpSpPr>
        <p:grpSpPr bwMode="auto">
          <a:xfrm rot="240000">
            <a:off x="30163" y="3225800"/>
            <a:ext cx="3665537" cy="369888"/>
            <a:chOff x="3" y="2112"/>
            <a:chExt cx="2309" cy="233"/>
          </a:xfrm>
        </p:grpSpPr>
        <p:sp>
          <p:nvSpPr>
            <p:cNvPr id="137346" name="AutoShape 130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Tir</a:t>
              </a:r>
            </a:p>
          </p:txBody>
        </p:sp>
        <p:sp>
          <p:nvSpPr>
            <p:cNvPr id="137347" name="Line 131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348" name="Group 132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7349" name="Group 133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7350" name="AutoShape 134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Met</a:t>
                  </a:r>
                </a:p>
              </p:txBody>
            </p:sp>
            <p:sp>
              <p:nvSpPr>
                <p:cNvPr id="137351" name="AutoShape 135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  <p:sp>
              <p:nvSpPr>
                <p:cNvPr id="137352" name="AutoShape 136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  <p:sp>
              <p:nvSpPr>
                <p:cNvPr id="137353" name="Line 137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54" name="Line 138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355" name="Line 139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7356" name="Line 140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37357" name="Group 141"/>
          <p:cNvGrpSpPr>
            <a:grpSpLocks/>
          </p:cNvGrpSpPr>
          <p:nvPr/>
        </p:nvGrpSpPr>
        <p:grpSpPr bwMode="auto">
          <a:xfrm>
            <a:off x="7010400" y="152400"/>
            <a:ext cx="762000" cy="374650"/>
            <a:chOff x="336" y="432"/>
            <a:chExt cx="480" cy="236"/>
          </a:xfrm>
        </p:grpSpPr>
        <p:sp>
          <p:nvSpPr>
            <p:cNvPr id="137358" name="AutoShape 142"/>
            <p:cNvSpPr>
              <a:spLocks noChangeArrowheads="1"/>
            </p:cNvSpPr>
            <p:nvPr/>
          </p:nvSpPr>
          <p:spPr bwMode="auto">
            <a:xfrm>
              <a:off x="336" y="432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Tyr</a:t>
              </a:r>
            </a:p>
          </p:txBody>
        </p:sp>
        <p:sp>
          <p:nvSpPr>
            <p:cNvPr id="137359" name="Line 143"/>
            <p:cNvSpPr>
              <a:spLocks noChangeShapeType="1"/>
            </p:cNvSpPr>
            <p:nvPr/>
          </p:nvSpPr>
          <p:spPr bwMode="auto">
            <a:xfrm>
              <a:off x="816" y="477"/>
              <a:ext cx="0" cy="1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234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7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137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0.02199 C -0.09323 -0.00694 -0.18646 0.00834 -0.25278 -0.00532 C -0.3191 -0.01898 -0.37657 -0.05138 -0.39862 -0.10347 C -0.42066 -0.15555 -0.38768 -0.28333 -0.38473 -0.31828 " pathEditMode="relative" rAng="0" ptsTypes="aaaA">
                                      <p:cBhvr>
                                        <p:cTn id="13" dur="5000" fill="hold"/>
                                        <p:tgtEl>
                                          <p:spTgt spid="1373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-1331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16232 -0.04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372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08" y="-203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0.18333 0.0009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37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4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05834 0.0171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73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animBg="1"/>
      <p:bldP spid="137245" grpId="0" animBg="1"/>
      <p:bldP spid="137303" grpId="0" animBg="1"/>
      <p:bldP spid="1373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AutoShape 2"/>
          <p:cNvSpPr>
            <a:spLocks noChangeArrowheads="1"/>
          </p:cNvSpPr>
          <p:nvPr/>
        </p:nvSpPr>
        <p:spPr bwMode="auto">
          <a:xfrm rot="16200000">
            <a:off x="3998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43" name="Group 3"/>
          <p:cNvGrpSpPr>
            <a:grpSpLocks/>
          </p:cNvGrpSpPr>
          <p:nvPr/>
        </p:nvGrpSpPr>
        <p:grpSpPr bwMode="auto">
          <a:xfrm>
            <a:off x="484188" y="5041900"/>
            <a:ext cx="7593012" cy="901700"/>
            <a:chOff x="305" y="3176"/>
            <a:chExt cx="4783" cy="568"/>
          </a:xfrm>
        </p:grpSpPr>
        <p:sp>
          <p:nvSpPr>
            <p:cNvPr id="138244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45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46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47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48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49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50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51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52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53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54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55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6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7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8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59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60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8261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8262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8263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8264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8265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8266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8267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268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8269" name="AutoShape 29"/>
          <p:cNvSpPr>
            <a:spLocks noChangeArrowheads="1"/>
          </p:cNvSpPr>
          <p:nvPr/>
        </p:nvSpPr>
        <p:spPr bwMode="auto">
          <a:xfrm>
            <a:off x="3798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270" name="Group 30"/>
          <p:cNvGrpSpPr>
            <a:grpSpLocks/>
          </p:cNvGrpSpPr>
          <p:nvPr/>
        </p:nvGrpSpPr>
        <p:grpSpPr bwMode="auto">
          <a:xfrm>
            <a:off x="2384425" y="533400"/>
            <a:ext cx="1223963" cy="1905000"/>
            <a:chOff x="3" y="1371"/>
            <a:chExt cx="771" cy="1269"/>
          </a:xfrm>
        </p:grpSpPr>
        <p:sp>
          <p:nvSpPr>
            <p:cNvPr id="138271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8272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8273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8274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8275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8276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8277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8278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279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280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8281" name="Group 41"/>
          <p:cNvGrpSpPr>
            <a:grpSpLocks/>
          </p:cNvGrpSpPr>
          <p:nvPr/>
        </p:nvGrpSpPr>
        <p:grpSpPr bwMode="auto">
          <a:xfrm>
            <a:off x="7256463" y="762000"/>
            <a:ext cx="1228725" cy="2133600"/>
            <a:chOff x="384" y="768"/>
            <a:chExt cx="774" cy="1425"/>
          </a:xfrm>
        </p:grpSpPr>
        <p:grpSp>
          <p:nvGrpSpPr>
            <p:cNvPr id="138282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8283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8284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8285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8286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8287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288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289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8290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8291" name="Group 51"/>
          <p:cNvGrpSpPr>
            <a:grpSpLocks/>
          </p:cNvGrpSpPr>
          <p:nvPr/>
        </p:nvGrpSpPr>
        <p:grpSpPr bwMode="auto">
          <a:xfrm>
            <a:off x="4903788" y="304800"/>
            <a:ext cx="1243012" cy="1890713"/>
            <a:chOff x="1158" y="1344"/>
            <a:chExt cx="783" cy="1239"/>
          </a:xfrm>
        </p:grpSpPr>
        <p:sp>
          <p:nvSpPr>
            <p:cNvPr id="138292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293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8294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8295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8296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8297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8298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8299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00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01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8302" name="Group 62"/>
          <p:cNvGrpSpPr>
            <a:grpSpLocks/>
          </p:cNvGrpSpPr>
          <p:nvPr/>
        </p:nvGrpSpPr>
        <p:grpSpPr bwMode="auto">
          <a:xfrm>
            <a:off x="3756025" y="457200"/>
            <a:ext cx="1223963" cy="1905000"/>
            <a:chOff x="573" y="1392"/>
            <a:chExt cx="771" cy="1200"/>
          </a:xfrm>
        </p:grpSpPr>
        <p:grpSp>
          <p:nvGrpSpPr>
            <p:cNvPr id="138303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8304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8305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8306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8307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8308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8309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10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11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8312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13" name="Group 73"/>
          <p:cNvGrpSpPr>
            <a:grpSpLocks/>
          </p:cNvGrpSpPr>
          <p:nvPr/>
        </p:nvGrpSpPr>
        <p:grpSpPr bwMode="auto">
          <a:xfrm>
            <a:off x="5665788" y="609600"/>
            <a:ext cx="1223962" cy="2014538"/>
            <a:chOff x="1746" y="1344"/>
            <a:chExt cx="771" cy="1317"/>
          </a:xfrm>
        </p:grpSpPr>
        <p:sp>
          <p:nvSpPr>
            <p:cNvPr id="138314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15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8316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8317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8318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8319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8320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8321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322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8323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8324" name="Group 84"/>
          <p:cNvGrpSpPr>
            <a:grpSpLocks/>
          </p:cNvGrpSpPr>
          <p:nvPr/>
        </p:nvGrpSpPr>
        <p:grpSpPr bwMode="auto">
          <a:xfrm>
            <a:off x="6351588" y="381000"/>
            <a:ext cx="1209675" cy="1905000"/>
            <a:chOff x="2319" y="1308"/>
            <a:chExt cx="762" cy="1284"/>
          </a:xfrm>
        </p:grpSpPr>
        <p:grpSp>
          <p:nvGrpSpPr>
            <p:cNvPr id="138325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8326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8327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8328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8329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8330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31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332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8333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34" name="Group 94"/>
          <p:cNvGrpSpPr>
            <a:grpSpLocks/>
          </p:cNvGrpSpPr>
          <p:nvPr/>
        </p:nvGrpSpPr>
        <p:grpSpPr bwMode="auto">
          <a:xfrm>
            <a:off x="7342188" y="2057400"/>
            <a:ext cx="1295400" cy="1752600"/>
            <a:chOff x="4896" y="1200"/>
            <a:chExt cx="816" cy="1200"/>
          </a:xfrm>
        </p:grpSpPr>
        <p:grpSp>
          <p:nvGrpSpPr>
            <p:cNvPr id="138335" name="Group 95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8336" name="AutoShape 96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8337" name="AutoShape 97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8338" name="AutoShape 98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8339" name="Group 99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8340" name="AutoShape 10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341" name="AutoShape 10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8342" name="AutoShape 102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8343" name="Line 103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8344" name="Group 104"/>
          <p:cNvGrpSpPr>
            <a:grpSpLocks/>
          </p:cNvGrpSpPr>
          <p:nvPr/>
        </p:nvGrpSpPr>
        <p:grpSpPr bwMode="auto">
          <a:xfrm>
            <a:off x="5132388" y="3849688"/>
            <a:ext cx="842962" cy="1484312"/>
            <a:chOff x="3744" y="2376"/>
            <a:chExt cx="531" cy="984"/>
          </a:xfrm>
        </p:grpSpPr>
        <p:sp>
          <p:nvSpPr>
            <p:cNvPr id="138345" name="AutoShape 105"/>
            <p:cNvSpPr>
              <a:spLocks noChangeArrowheads="1"/>
            </p:cNvSpPr>
            <p:nvPr/>
          </p:nvSpPr>
          <p:spPr bwMode="auto">
            <a:xfrm rot="162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8346" name="AutoShape 106"/>
            <p:cNvSpPr>
              <a:spLocks noChangeArrowheads="1"/>
            </p:cNvSpPr>
            <p:nvPr/>
          </p:nvSpPr>
          <p:spPr bwMode="auto">
            <a:xfrm rot="162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8347" name="AutoShape 107"/>
            <p:cNvSpPr>
              <a:spLocks noChangeArrowheads="1"/>
            </p:cNvSpPr>
            <p:nvPr/>
          </p:nvSpPr>
          <p:spPr bwMode="auto">
            <a:xfrm rot="162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grpSp>
          <p:nvGrpSpPr>
            <p:cNvPr id="138348" name="Group 108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38349" name="AutoShape 10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50" name="AutoShape 110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8351" name="Line 111"/>
          <p:cNvSpPr>
            <a:spLocks noChangeShapeType="1"/>
          </p:cNvSpPr>
          <p:nvPr/>
        </p:nvSpPr>
        <p:spPr bwMode="auto">
          <a:xfrm>
            <a:off x="5594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8352" name="Group 112"/>
          <p:cNvGrpSpPr>
            <a:grpSpLocks/>
          </p:cNvGrpSpPr>
          <p:nvPr/>
        </p:nvGrpSpPr>
        <p:grpSpPr bwMode="auto">
          <a:xfrm rot="480000">
            <a:off x="233363" y="2895600"/>
            <a:ext cx="5405437" cy="369888"/>
            <a:chOff x="3" y="2112"/>
            <a:chExt cx="3405" cy="233"/>
          </a:xfrm>
        </p:grpSpPr>
        <p:sp>
          <p:nvSpPr>
            <p:cNvPr id="138353" name="AutoShape 113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Thr</a:t>
              </a:r>
            </a:p>
          </p:txBody>
        </p:sp>
        <p:sp>
          <p:nvSpPr>
            <p:cNvPr id="138354" name="AutoShape 114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Tir</a:t>
              </a:r>
            </a:p>
          </p:txBody>
        </p:sp>
        <p:sp>
          <p:nvSpPr>
            <p:cNvPr id="138355" name="AutoShape 115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8356" name="Line 116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357" name="Line 117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8358" name="Group 118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8359" name="Group 119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8360" name="AutoShape 120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Met</a:t>
                  </a:r>
                </a:p>
              </p:txBody>
            </p:sp>
            <p:sp>
              <p:nvSpPr>
                <p:cNvPr id="138361" name="AutoShape 121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  <p:sp>
              <p:nvSpPr>
                <p:cNvPr id="138362" name="AutoShape 122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  <p:sp>
              <p:nvSpPr>
                <p:cNvPr id="138363" name="Line 123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64" name="Line 124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365" name="Line 125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8366" name="Line 126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702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AutoShape 2"/>
          <p:cNvSpPr>
            <a:spLocks noChangeArrowheads="1"/>
          </p:cNvSpPr>
          <p:nvPr/>
        </p:nvSpPr>
        <p:spPr bwMode="auto">
          <a:xfrm rot="16200000">
            <a:off x="3998913" y="29019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67" name="Group 3"/>
          <p:cNvGrpSpPr>
            <a:grpSpLocks/>
          </p:cNvGrpSpPr>
          <p:nvPr/>
        </p:nvGrpSpPr>
        <p:grpSpPr bwMode="auto">
          <a:xfrm>
            <a:off x="484188" y="5041900"/>
            <a:ext cx="7593012" cy="901700"/>
            <a:chOff x="305" y="3176"/>
            <a:chExt cx="4783" cy="568"/>
          </a:xfrm>
        </p:grpSpPr>
        <p:sp>
          <p:nvSpPr>
            <p:cNvPr id="139268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69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70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71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72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73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74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75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76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77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78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79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0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1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2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3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4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9285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9286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9287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9288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9289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9290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9291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292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9293" name="AutoShape 29"/>
          <p:cNvSpPr>
            <a:spLocks noChangeArrowheads="1"/>
          </p:cNvSpPr>
          <p:nvPr/>
        </p:nvSpPr>
        <p:spPr bwMode="auto">
          <a:xfrm>
            <a:off x="3798888" y="58039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294" name="Group 30"/>
          <p:cNvGrpSpPr>
            <a:grpSpLocks/>
          </p:cNvGrpSpPr>
          <p:nvPr/>
        </p:nvGrpSpPr>
        <p:grpSpPr bwMode="auto">
          <a:xfrm>
            <a:off x="2384425" y="533400"/>
            <a:ext cx="1223963" cy="1905000"/>
            <a:chOff x="3" y="1371"/>
            <a:chExt cx="771" cy="1269"/>
          </a:xfrm>
        </p:grpSpPr>
        <p:sp>
          <p:nvSpPr>
            <p:cNvPr id="139295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9296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9297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9298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9299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9300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9301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9302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03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04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9305" name="Group 41"/>
          <p:cNvGrpSpPr>
            <a:grpSpLocks/>
          </p:cNvGrpSpPr>
          <p:nvPr/>
        </p:nvGrpSpPr>
        <p:grpSpPr bwMode="auto">
          <a:xfrm>
            <a:off x="7256463" y="762000"/>
            <a:ext cx="1228725" cy="2133600"/>
            <a:chOff x="384" y="768"/>
            <a:chExt cx="774" cy="1425"/>
          </a:xfrm>
        </p:grpSpPr>
        <p:grpSp>
          <p:nvGrpSpPr>
            <p:cNvPr id="139306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9307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9308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9309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9310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9311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12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13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314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9315" name="Group 51"/>
          <p:cNvGrpSpPr>
            <a:grpSpLocks/>
          </p:cNvGrpSpPr>
          <p:nvPr/>
        </p:nvGrpSpPr>
        <p:grpSpPr bwMode="auto">
          <a:xfrm>
            <a:off x="4903788" y="304800"/>
            <a:ext cx="1243012" cy="1890713"/>
            <a:chOff x="1158" y="1344"/>
            <a:chExt cx="783" cy="1239"/>
          </a:xfrm>
        </p:grpSpPr>
        <p:sp>
          <p:nvSpPr>
            <p:cNvPr id="139316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17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9318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9319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9320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9321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9322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9323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24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25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9326" name="Group 62"/>
          <p:cNvGrpSpPr>
            <a:grpSpLocks/>
          </p:cNvGrpSpPr>
          <p:nvPr/>
        </p:nvGrpSpPr>
        <p:grpSpPr bwMode="auto">
          <a:xfrm>
            <a:off x="3756025" y="457200"/>
            <a:ext cx="1223963" cy="1905000"/>
            <a:chOff x="573" y="1392"/>
            <a:chExt cx="771" cy="1200"/>
          </a:xfrm>
        </p:grpSpPr>
        <p:grpSp>
          <p:nvGrpSpPr>
            <p:cNvPr id="139327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9328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9329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9330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9331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9332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9333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34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35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9336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37" name="Group 73"/>
          <p:cNvGrpSpPr>
            <a:grpSpLocks/>
          </p:cNvGrpSpPr>
          <p:nvPr/>
        </p:nvGrpSpPr>
        <p:grpSpPr bwMode="auto">
          <a:xfrm>
            <a:off x="5665788" y="609600"/>
            <a:ext cx="1223962" cy="2014538"/>
            <a:chOff x="1746" y="1344"/>
            <a:chExt cx="771" cy="1317"/>
          </a:xfrm>
        </p:grpSpPr>
        <p:sp>
          <p:nvSpPr>
            <p:cNvPr id="139338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339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9340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9341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9342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9343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9344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9345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9346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9347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9348" name="Group 84"/>
          <p:cNvGrpSpPr>
            <a:grpSpLocks/>
          </p:cNvGrpSpPr>
          <p:nvPr/>
        </p:nvGrpSpPr>
        <p:grpSpPr bwMode="auto">
          <a:xfrm>
            <a:off x="6351588" y="381000"/>
            <a:ext cx="1209675" cy="1905000"/>
            <a:chOff x="2319" y="1308"/>
            <a:chExt cx="762" cy="1284"/>
          </a:xfrm>
        </p:grpSpPr>
        <p:grpSp>
          <p:nvGrpSpPr>
            <p:cNvPr id="139349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9350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9351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9352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9353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9354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55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56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9357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58" name="Group 94"/>
          <p:cNvGrpSpPr>
            <a:grpSpLocks/>
          </p:cNvGrpSpPr>
          <p:nvPr/>
        </p:nvGrpSpPr>
        <p:grpSpPr bwMode="auto">
          <a:xfrm>
            <a:off x="7342188" y="2057400"/>
            <a:ext cx="1295400" cy="1752600"/>
            <a:chOff x="4896" y="1200"/>
            <a:chExt cx="816" cy="1200"/>
          </a:xfrm>
        </p:grpSpPr>
        <p:grpSp>
          <p:nvGrpSpPr>
            <p:cNvPr id="139359" name="Group 95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9360" name="AutoShape 96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9361" name="AutoShape 97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9362" name="AutoShape 98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9363" name="Group 99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9364" name="AutoShape 10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65" name="AutoShape 10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9366" name="AutoShape 102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9367" name="Line 103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9368" name="Group 104"/>
          <p:cNvGrpSpPr>
            <a:grpSpLocks/>
          </p:cNvGrpSpPr>
          <p:nvPr/>
        </p:nvGrpSpPr>
        <p:grpSpPr bwMode="auto">
          <a:xfrm>
            <a:off x="5132388" y="3849688"/>
            <a:ext cx="842962" cy="1484312"/>
            <a:chOff x="3744" y="2376"/>
            <a:chExt cx="531" cy="984"/>
          </a:xfrm>
        </p:grpSpPr>
        <p:sp>
          <p:nvSpPr>
            <p:cNvPr id="139369" name="AutoShape 105"/>
            <p:cNvSpPr>
              <a:spLocks noChangeArrowheads="1"/>
            </p:cNvSpPr>
            <p:nvPr/>
          </p:nvSpPr>
          <p:spPr bwMode="auto">
            <a:xfrm rot="16200000">
              <a:off x="3576" y="3009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sp>
          <p:nvSpPr>
            <p:cNvPr id="139370" name="AutoShape 106"/>
            <p:cNvSpPr>
              <a:spLocks noChangeArrowheads="1"/>
            </p:cNvSpPr>
            <p:nvPr/>
          </p:nvSpPr>
          <p:spPr bwMode="auto">
            <a:xfrm rot="16200000">
              <a:off x="3722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9371" name="AutoShape 107"/>
            <p:cNvSpPr>
              <a:spLocks noChangeArrowheads="1"/>
            </p:cNvSpPr>
            <p:nvPr/>
          </p:nvSpPr>
          <p:spPr bwMode="auto">
            <a:xfrm rot="16200000">
              <a:off x="3895" y="2989"/>
              <a:ext cx="622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grpSp>
          <p:nvGrpSpPr>
            <p:cNvPr id="139372" name="Group 108"/>
            <p:cNvGrpSpPr>
              <a:grpSpLocks/>
            </p:cNvGrpSpPr>
            <p:nvPr/>
          </p:nvGrpSpPr>
          <p:grpSpPr bwMode="auto">
            <a:xfrm>
              <a:off x="3744" y="2376"/>
              <a:ext cx="531" cy="561"/>
              <a:chOff x="909" y="1983"/>
              <a:chExt cx="531" cy="561"/>
            </a:xfrm>
          </p:grpSpPr>
          <p:sp>
            <p:nvSpPr>
              <p:cNvPr id="139373" name="AutoShape 109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74" name="AutoShape 110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9375" name="Line 111"/>
          <p:cNvSpPr>
            <a:spLocks noChangeShapeType="1"/>
          </p:cNvSpPr>
          <p:nvPr/>
        </p:nvSpPr>
        <p:spPr bwMode="auto">
          <a:xfrm>
            <a:off x="5594350" y="3519488"/>
            <a:ext cx="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9376" name="Group 112"/>
          <p:cNvGrpSpPr>
            <a:grpSpLocks/>
          </p:cNvGrpSpPr>
          <p:nvPr/>
        </p:nvGrpSpPr>
        <p:grpSpPr bwMode="auto">
          <a:xfrm rot="480000">
            <a:off x="233363" y="2895600"/>
            <a:ext cx="5405437" cy="369888"/>
            <a:chOff x="3" y="2112"/>
            <a:chExt cx="3405" cy="233"/>
          </a:xfrm>
        </p:grpSpPr>
        <p:sp>
          <p:nvSpPr>
            <p:cNvPr id="139377" name="AutoShape 113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Thr</a:t>
              </a:r>
            </a:p>
          </p:txBody>
        </p:sp>
        <p:sp>
          <p:nvSpPr>
            <p:cNvPr id="139378" name="AutoShape 114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Tir</a:t>
              </a:r>
            </a:p>
          </p:txBody>
        </p:sp>
        <p:sp>
          <p:nvSpPr>
            <p:cNvPr id="139379" name="AutoShape 115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9380" name="Line 116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381" name="Line 117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9382" name="Group 118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39383" name="Group 119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39384" name="AutoShape 120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Met</a:t>
                  </a:r>
                </a:p>
              </p:txBody>
            </p:sp>
            <p:sp>
              <p:nvSpPr>
                <p:cNvPr id="139385" name="AutoShape 121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  <p:sp>
              <p:nvSpPr>
                <p:cNvPr id="139386" name="AutoShape 122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  <p:sp>
              <p:nvSpPr>
                <p:cNvPr id="139387" name="Line 123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8" name="Line 124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389" name="Line 125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39390" name="Line 126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5932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C -0.11059 0.00973 -0.221 0.01945 -0.3 -0.02037 C -0.37899 -0.06018 -0.45277 -0.17199 -0.47361 -0.23888 C -0.49444 -0.30578 -0.43732 -0.38588 -0.425 -0.42222 C -0.41267 -0.45856 -0.40555 -0.45115 -0.4 -0.4574 C -0.39444 -0.46365 -0.39305 -0.46157 -0.39166 -0.4592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139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2934 0.0023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9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" y="11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2000"/>
                                        <p:tgtEl>
                                          <p:spTgt spid="139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1.11111E-6 L 0.1 -0.00602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3.7037E-7 L 0.09445 -0.00648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39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6" grpId="0" animBg="1"/>
      <p:bldP spid="139293" grpId="0" animBg="1"/>
      <p:bldP spid="13937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AutoShape 2"/>
          <p:cNvSpPr>
            <a:spLocks noChangeArrowheads="1"/>
          </p:cNvSpPr>
          <p:nvPr/>
        </p:nvSpPr>
        <p:spPr bwMode="auto">
          <a:xfrm rot="16200000">
            <a:off x="5153025" y="3244850"/>
            <a:ext cx="29527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15" name="Group 3"/>
          <p:cNvGrpSpPr>
            <a:grpSpLocks/>
          </p:cNvGrpSpPr>
          <p:nvPr/>
        </p:nvGrpSpPr>
        <p:grpSpPr bwMode="auto">
          <a:xfrm>
            <a:off x="717550" y="5384800"/>
            <a:ext cx="7593013" cy="901700"/>
            <a:chOff x="305" y="3176"/>
            <a:chExt cx="4783" cy="568"/>
          </a:xfrm>
        </p:grpSpPr>
        <p:sp>
          <p:nvSpPr>
            <p:cNvPr id="141316" name="AutoShape 4"/>
            <p:cNvSpPr>
              <a:spLocks noChangeArrowheads="1"/>
            </p:cNvSpPr>
            <p:nvPr/>
          </p:nvSpPr>
          <p:spPr bwMode="auto">
            <a:xfrm rot="5400000">
              <a:off x="785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17" name="AutoShape 5"/>
            <p:cNvSpPr>
              <a:spLocks noChangeArrowheads="1"/>
            </p:cNvSpPr>
            <p:nvPr/>
          </p:nvSpPr>
          <p:spPr bwMode="auto">
            <a:xfrm rot="5400000">
              <a:off x="1544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18" name="AutoShape 6"/>
            <p:cNvSpPr>
              <a:spLocks noChangeArrowheads="1"/>
            </p:cNvSpPr>
            <p:nvPr/>
          </p:nvSpPr>
          <p:spPr bwMode="auto">
            <a:xfrm rot="5400000">
              <a:off x="1706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19" name="AutoShape 7"/>
            <p:cNvSpPr>
              <a:spLocks noChangeArrowheads="1"/>
            </p:cNvSpPr>
            <p:nvPr/>
          </p:nvSpPr>
          <p:spPr bwMode="auto">
            <a:xfrm rot="5400000">
              <a:off x="4256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20" name="AutoShape 8"/>
            <p:cNvSpPr>
              <a:spLocks noChangeArrowheads="1"/>
            </p:cNvSpPr>
            <p:nvPr/>
          </p:nvSpPr>
          <p:spPr bwMode="auto">
            <a:xfrm rot="5400000">
              <a:off x="441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21" name="AutoShape 9"/>
            <p:cNvSpPr>
              <a:spLocks noChangeArrowheads="1"/>
            </p:cNvSpPr>
            <p:nvPr/>
          </p:nvSpPr>
          <p:spPr bwMode="auto">
            <a:xfrm rot="5400000">
              <a:off x="3847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22" name="AutoShape 10"/>
            <p:cNvSpPr>
              <a:spLocks noChangeArrowheads="1"/>
            </p:cNvSpPr>
            <p:nvPr/>
          </p:nvSpPr>
          <p:spPr bwMode="auto">
            <a:xfrm rot="16200000">
              <a:off x="2283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23" name="AutoShape 11"/>
            <p:cNvSpPr>
              <a:spLocks noChangeArrowheads="1"/>
            </p:cNvSpPr>
            <p:nvPr/>
          </p:nvSpPr>
          <p:spPr bwMode="auto">
            <a:xfrm rot="16200000">
              <a:off x="2685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24" name="AutoShape 12"/>
            <p:cNvSpPr>
              <a:spLocks noChangeArrowheads="1"/>
            </p:cNvSpPr>
            <p:nvPr/>
          </p:nvSpPr>
          <p:spPr bwMode="auto">
            <a:xfrm rot="16200000">
              <a:off x="2858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25" name="AutoShape 13"/>
            <p:cNvSpPr>
              <a:spLocks noChangeArrowheads="1"/>
            </p:cNvSpPr>
            <p:nvPr/>
          </p:nvSpPr>
          <p:spPr bwMode="auto">
            <a:xfrm rot="16200000">
              <a:off x="3257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26" name="AutoShape 14"/>
            <p:cNvSpPr>
              <a:spLocks noChangeArrowheads="1"/>
            </p:cNvSpPr>
            <p:nvPr/>
          </p:nvSpPr>
          <p:spPr bwMode="auto">
            <a:xfrm rot="16200000">
              <a:off x="3431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27" name="AutoShape 15"/>
            <p:cNvSpPr>
              <a:spLocks noChangeArrowheads="1"/>
            </p:cNvSpPr>
            <p:nvPr/>
          </p:nvSpPr>
          <p:spPr bwMode="auto">
            <a:xfrm rot="5400000">
              <a:off x="97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28" name="AutoShape 16"/>
            <p:cNvSpPr>
              <a:spLocks noChangeArrowheads="1"/>
            </p:cNvSpPr>
            <p:nvPr/>
          </p:nvSpPr>
          <p:spPr bwMode="auto">
            <a:xfrm rot="5400000">
              <a:off x="1965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29" name="AutoShape 17"/>
            <p:cNvSpPr>
              <a:spLocks noChangeArrowheads="1"/>
            </p:cNvSpPr>
            <p:nvPr/>
          </p:nvSpPr>
          <p:spPr bwMode="auto">
            <a:xfrm rot="5400000">
              <a:off x="2530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0" name="AutoShape 18"/>
            <p:cNvSpPr>
              <a:spLocks noChangeArrowheads="1"/>
            </p:cNvSpPr>
            <p:nvPr/>
          </p:nvSpPr>
          <p:spPr bwMode="auto">
            <a:xfrm rot="5400000">
              <a:off x="369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1" name="AutoShape 19"/>
            <p:cNvSpPr>
              <a:spLocks noChangeArrowheads="1"/>
            </p:cNvSpPr>
            <p:nvPr/>
          </p:nvSpPr>
          <p:spPr bwMode="auto">
            <a:xfrm rot="5400000">
              <a:off x="4625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2" name="AutoShape 20"/>
            <p:cNvSpPr>
              <a:spLocks noChangeArrowheads="1"/>
            </p:cNvSpPr>
            <p:nvPr/>
          </p:nvSpPr>
          <p:spPr bwMode="auto">
            <a:xfrm rot="16200000">
              <a:off x="40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41333" name="AutoShape 21"/>
            <p:cNvSpPr>
              <a:spLocks noChangeArrowheads="1"/>
            </p:cNvSpPr>
            <p:nvPr/>
          </p:nvSpPr>
          <p:spPr bwMode="auto">
            <a:xfrm rot="16200000">
              <a:off x="3106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41334" name="AutoShape 22"/>
            <p:cNvSpPr>
              <a:spLocks noChangeArrowheads="1"/>
            </p:cNvSpPr>
            <p:nvPr/>
          </p:nvSpPr>
          <p:spPr bwMode="auto">
            <a:xfrm rot="16200000">
              <a:off x="2140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41335" name="AutoShape 23"/>
            <p:cNvSpPr>
              <a:spLocks noChangeArrowheads="1"/>
            </p:cNvSpPr>
            <p:nvPr/>
          </p:nvSpPr>
          <p:spPr bwMode="auto">
            <a:xfrm rot="16200000">
              <a:off x="1141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41336" name="AutoShape 24"/>
            <p:cNvSpPr>
              <a:spLocks noChangeArrowheads="1"/>
            </p:cNvSpPr>
            <p:nvPr/>
          </p:nvSpPr>
          <p:spPr bwMode="auto">
            <a:xfrm rot="5400000">
              <a:off x="381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41337" name="AutoShape 25"/>
            <p:cNvSpPr>
              <a:spLocks noChangeArrowheads="1"/>
            </p:cNvSpPr>
            <p:nvPr/>
          </p:nvSpPr>
          <p:spPr bwMode="auto">
            <a:xfrm rot="16200000">
              <a:off x="1371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41338" name="AutoShape 26"/>
            <p:cNvSpPr>
              <a:spLocks noChangeArrowheads="1"/>
            </p:cNvSpPr>
            <p:nvPr/>
          </p:nvSpPr>
          <p:spPr bwMode="auto">
            <a:xfrm rot="16200000">
              <a:off x="222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41339" name="AutoShape 27"/>
            <p:cNvSpPr>
              <a:spLocks noChangeArrowheads="1"/>
            </p:cNvSpPr>
            <p:nvPr/>
          </p:nvSpPr>
          <p:spPr bwMode="auto">
            <a:xfrm rot="5400000">
              <a:off x="531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41340" name="Rectangle 28"/>
            <p:cNvSpPr>
              <a:spLocks noChangeArrowheads="1"/>
            </p:cNvSpPr>
            <p:nvPr/>
          </p:nvSpPr>
          <p:spPr bwMode="auto">
            <a:xfrm>
              <a:off x="305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1341" name="AutoShape 29"/>
          <p:cNvSpPr>
            <a:spLocks noChangeArrowheads="1"/>
          </p:cNvSpPr>
          <p:nvPr/>
        </p:nvSpPr>
        <p:spPr bwMode="auto">
          <a:xfrm>
            <a:off x="4953000" y="61468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1342" name="Group 30"/>
          <p:cNvGrpSpPr>
            <a:grpSpLocks/>
          </p:cNvGrpSpPr>
          <p:nvPr/>
        </p:nvGrpSpPr>
        <p:grpSpPr bwMode="auto">
          <a:xfrm>
            <a:off x="2384425" y="381000"/>
            <a:ext cx="1223963" cy="1905000"/>
            <a:chOff x="3" y="1371"/>
            <a:chExt cx="771" cy="1269"/>
          </a:xfrm>
        </p:grpSpPr>
        <p:sp>
          <p:nvSpPr>
            <p:cNvPr id="141343" name="AutoShape 31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41344" name="Group 32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41345" name="Group 33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41346" name="AutoShape 34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41347" name="AutoShape 35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41348" name="AutoShape 36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41349" name="Group 37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41350" name="AutoShape 3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51" name="AutoShape 3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52" name="Line 40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41353" name="Group 41"/>
          <p:cNvGrpSpPr>
            <a:grpSpLocks/>
          </p:cNvGrpSpPr>
          <p:nvPr/>
        </p:nvGrpSpPr>
        <p:grpSpPr bwMode="auto">
          <a:xfrm>
            <a:off x="7256463" y="609600"/>
            <a:ext cx="1228725" cy="2133600"/>
            <a:chOff x="384" y="768"/>
            <a:chExt cx="774" cy="1425"/>
          </a:xfrm>
        </p:grpSpPr>
        <p:grpSp>
          <p:nvGrpSpPr>
            <p:cNvPr id="141354" name="Group 42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41355" name="AutoShape 43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41356" name="AutoShape 44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41357" name="AutoShape 45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41358" name="Group 46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41359" name="AutoShape 4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360" name="AutoShape 4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361" name="Line 49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62" name="AutoShape 50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41363" name="Group 51"/>
          <p:cNvGrpSpPr>
            <a:grpSpLocks/>
          </p:cNvGrpSpPr>
          <p:nvPr/>
        </p:nvGrpSpPr>
        <p:grpSpPr bwMode="auto">
          <a:xfrm>
            <a:off x="4903788" y="152400"/>
            <a:ext cx="1243012" cy="1890713"/>
            <a:chOff x="1158" y="1344"/>
            <a:chExt cx="783" cy="1239"/>
          </a:xfrm>
        </p:grpSpPr>
        <p:sp>
          <p:nvSpPr>
            <p:cNvPr id="141364" name="Line 52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65" name="Group 53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41366" name="Group 54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41367" name="AutoShape 55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41368" name="AutoShape 56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41369" name="AutoShape 57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41370" name="Group 58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41371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72" name="AutoShape 6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73" name="AutoShape 61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41374" name="Group 62"/>
          <p:cNvGrpSpPr>
            <a:grpSpLocks/>
          </p:cNvGrpSpPr>
          <p:nvPr/>
        </p:nvGrpSpPr>
        <p:grpSpPr bwMode="auto">
          <a:xfrm>
            <a:off x="3756025" y="304800"/>
            <a:ext cx="1223963" cy="1905000"/>
            <a:chOff x="573" y="1392"/>
            <a:chExt cx="771" cy="1200"/>
          </a:xfrm>
        </p:grpSpPr>
        <p:grpSp>
          <p:nvGrpSpPr>
            <p:cNvPr id="141375" name="Group 63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41376" name="Group 64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41377" name="AutoShape 65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41378" name="AutoShape 66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41379" name="AutoShape 67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41380" name="Group 68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41381" name="AutoShape 69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82" name="AutoShape 70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83" name="AutoShape 71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41384" name="Line 72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385" name="Group 73"/>
          <p:cNvGrpSpPr>
            <a:grpSpLocks/>
          </p:cNvGrpSpPr>
          <p:nvPr/>
        </p:nvGrpSpPr>
        <p:grpSpPr bwMode="auto">
          <a:xfrm>
            <a:off x="5665788" y="457200"/>
            <a:ext cx="1223962" cy="2014538"/>
            <a:chOff x="1746" y="1344"/>
            <a:chExt cx="771" cy="1317"/>
          </a:xfrm>
        </p:grpSpPr>
        <p:sp>
          <p:nvSpPr>
            <p:cNvPr id="141386" name="Line 74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1387" name="Group 75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41388" name="Group 76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41389" name="AutoShape 77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41390" name="AutoShape 78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41391" name="AutoShape 79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41392" name="Group 80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41393" name="AutoShape 81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394" name="AutoShape 82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41395" name="AutoShape 83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41396" name="Group 84"/>
          <p:cNvGrpSpPr>
            <a:grpSpLocks/>
          </p:cNvGrpSpPr>
          <p:nvPr/>
        </p:nvGrpSpPr>
        <p:grpSpPr bwMode="auto">
          <a:xfrm>
            <a:off x="6351588" y="228600"/>
            <a:ext cx="1209675" cy="1905000"/>
            <a:chOff x="2319" y="1308"/>
            <a:chExt cx="762" cy="1284"/>
          </a:xfrm>
        </p:grpSpPr>
        <p:grpSp>
          <p:nvGrpSpPr>
            <p:cNvPr id="141397" name="Group 85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41398" name="AutoShape 86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41399" name="AutoShape 87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41400" name="AutoShape 88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41401" name="Group 89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41402" name="AutoShape 90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403" name="AutoShape 91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41404" name="AutoShape 92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41405" name="Line 93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1407" name="Group 95"/>
          <p:cNvGrpSpPr>
            <a:grpSpLocks/>
          </p:cNvGrpSpPr>
          <p:nvPr/>
        </p:nvGrpSpPr>
        <p:grpSpPr bwMode="auto">
          <a:xfrm rot="480000">
            <a:off x="261938" y="3443286"/>
            <a:ext cx="5405438" cy="369887"/>
            <a:chOff x="3" y="2112"/>
            <a:chExt cx="3405" cy="233"/>
          </a:xfrm>
        </p:grpSpPr>
        <p:sp>
          <p:nvSpPr>
            <p:cNvPr id="141408" name="AutoShape 96"/>
            <p:cNvSpPr>
              <a:spLocks noChangeArrowheads="1"/>
            </p:cNvSpPr>
            <p:nvPr/>
          </p:nvSpPr>
          <p:spPr bwMode="auto">
            <a:xfrm>
              <a:off x="2928" y="2160"/>
              <a:ext cx="480" cy="182"/>
            </a:xfrm>
            <a:prstGeom prst="roundRect">
              <a:avLst>
                <a:gd name="adj" fmla="val 16667"/>
              </a:avLst>
            </a:prstGeom>
            <a:solidFill>
              <a:srgbClr val="66FF3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Thr</a:t>
              </a:r>
            </a:p>
          </p:txBody>
        </p:sp>
        <p:sp>
          <p:nvSpPr>
            <p:cNvPr id="141409" name="AutoShape 97"/>
            <p:cNvSpPr>
              <a:spLocks noChangeArrowheads="1"/>
            </p:cNvSpPr>
            <p:nvPr/>
          </p:nvSpPr>
          <p:spPr bwMode="auto">
            <a:xfrm>
              <a:off x="1746" y="2160"/>
              <a:ext cx="480" cy="185"/>
            </a:xfrm>
            <a:prstGeom prst="roundRect">
              <a:avLst>
                <a:gd name="adj" fmla="val 16667"/>
              </a:avLst>
            </a:prstGeom>
            <a:solidFill>
              <a:srgbClr val="F21F1A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Tir</a:t>
              </a:r>
            </a:p>
          </p:txBody>
        </p:sp>
        <p:sp>
          <p:nvSpPr>
            <p:cNvPr id="141410" name="AutoShape 98"/>
            <p:cNvSpPr>
              <a:spLocks noChangeArrowheads="1"/>
            </p:cNvSpPr>
            <p:nvPr/>
          </p:nvSpPr>
          <p:spPr bwMode="auto">
            <a:xfrm>
              <a:off x="2319" y="2160"/>
              <a:ext cx="480" cy="179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41411" name="Line 99"/>
            <p:cNvSpPr>
              <a:spLocks noChangeShapeType="1"/>
            </p:cNvSpPr>
            <p:nvPr/>
          </p:nvSpPr>
          <p:spPr bwMode="auto">
            <a:xfrm>
              <a:off x="2809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412" name="Line 100"/>
            <p:cNvSpPr>
              <a:spLocks noChangeShapeType="1"/>
            </p:cNvSpPr>
            <p:nvPr/>
          </p:nvSpPr>
          <p:spPr bwMode="auto">
            <a:xfrm>
              <a:off x="2185" y="2200"/>
              <a:ext cx="1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1413" name="Group 101"/>
            <p:cNvGrpSpPr>
              <a:grpSpLocks/>
            </p:cNvGrpSpPr>
            <p:nvPr/>
          </p:nvGrpSpPr>
          <p:grpSpPr bwMode="auto">
            <a:xfrm rot="180000">
              <a:off x="3" y="2112"/>
              <a:ext cx="1765" cy="185"/>
              <a:chOff x="3" y="1392"/>
              <a:chExt cx="1765" cy="185"/>
            </a:xfrm>
          </p:grpSpPr>
          <p:grpSp>
            <p:nvGrpSpPr>
              <p:cNvPr id="141414" name="Group 102"/>
              <p:cNvGrpSpPr>
                <a:grpSpLocks/>
              </p:cNvGrpSpPr>
              <p:nvPr/>
            </p:nvGrpSpPr>
            <p:grpSpPr bwMode="auto">
              <a:xfrm>
                <a:off x="3" y="1392"/>
                <a:ext cx="1765" cy="185"/>
                <a:chOff x="3" y="1392"/>
                <a:chExt cx="1765" cy="185"/>
              </a:xfrm>
            </p:grpSpPr>
            <p:sp>
              <p:nvSpPr>
                <p:cNvPr id="141415" name="AutoShape 103"/>
                <p:cNvSpPr>
                  <a:spLocks noChangeArrowheads="1"/>
                </p:cNvSpPr>
                <p:nvPr/>
              </p:nvSpPr>
              <p:spPr bwMode="auto">
                <a:xfrm>
                  <a:off x="3" y="1392"/>
                  <a:ext cx="480" cy="182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Met</a:t>
                  </a:r>
                </a:p>
              </p:txBody>
            </p:sp>
            <p:sp>
              <p:nvSpPr>
                <p:cNvPr id="141416" name="AutoShape 104"/>
                <p:cNvSpPr>
                  <a:spLocks noChangeArrowheads="1"/>
                </p:cNvSpPr>
                <p:nvPr/>
              </p:nvSpPr>
              <p:spPr bwMode="auto">
                <a:xfrm>
                  <a:off x="1158" y="1392"/>
                  <a:ext cx="480" cy="18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  <p:sp>
              <p:nvSpPr>
                <p:cNvPr id="141417" name="AutoShape 105"/>
                <p:cNvSpPr>
                  <a:spLocks noChangeArrowheads="1"/>
                </p:cNvSpPr>
                <p:nvPr/>
              </p:nvSpPr>
              <p:spPr bwMode="auto">
                <a:xfrm>
                  <a:off x="573" y="1392"/>
                  <a:ext cx="480" cy="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  <p:sp>
              <p:nvSpPr>
                <p:cNvPr id="141418" name="Line 106"/>
                <p:cNvSpPr>
                  <a:spLocks noChangeShapeType="1"/>
                </p:cNvSpPr>
                <p:nvPr/>
              </p:nvSpPr>
              <p:spPr bwMode="auto">
                <a:xfrm>
                  <a:off x="472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19" name="Line 107"/>
                <p:cNvSpPr>
                  <a:spLocks noChangeShapeType="1"/>
                </p:cNvSpPr>
                <p:nvPr/>
              </p:nvSpPr>
              <p:spPr bwMode="auto">
                <a:xfrm>
                  <a:off x="1025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420" name="Line 108"/>
                <p:cNvSpPr>
                  <a:spLocks noChangeShapeType="1"/>
                </p:cNvSpPr>
                <p:nvPr/>
              </p:nvSpPr>
              <p:spPr bwMode="auto">
                <a:xfrm>
                  <a:off x="1641" y="1432"/>
                  <a:ext cx="127" cy="0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41421" name="Line 109"/>
              <p:cNvSpPr>
                <a:spLocks noChangeShapeType="1"/>
              </p:cNvSpPr>
              <p:nvPr/>
            </p:nvSpPr>
            <p:spPr bwMode="auto">
              <a:xfrm>
                <a:off x="1025" y="1440"/>
                <a:ext cx="127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41424" name="Text Box 112"/>
          <p:cNvSpPr txBox="1">
            <a:spLocks noChangeArrowheads="1"/>
          </p:cNvSpPr>
          <p:nvPr/>
        </p:nvSpPr>
        <p:spPr bwMode="auto">
          <a:xfrm>
            <a:off x="0" y="2557463"/>
            <a:ext cx="2819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</a:rPr>
              <a:t>Chuỗi</a:t>
            </a: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axit</a:t>
            </a:r>
            <a:r>
              <a:rPr lang="en-US" sz="2800" b="1">
                <a:latin typeface="VNI-Times" pitchFamily="2" charset="0"/>
              </a:rPr>
              <a:t> </a:t>
            </a:r>
            <a:r>
              <a:rPr lang="en-US" sz="2800" b="1">
                <a:latin typeface="Times New Roman" pitchFamily="18" charset="0"/>
              </a:rPr>
              <a:t>amin</a:t>
            </a:r>
          </a:p>
        </p:txBody>
      </p:sp>
    </p:spTree>
    <p:extLst>
      <p:ext uri="{BB962C8B-B14F-4D97-AF65-F5344CB8AC3E}">
        <p14:creationId xmlns:p14="http://schemas.microsoft.com/office/powerpoint/2010/main" val="36646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9 0.00671 0.02414 0.00671 0.04098 0.0081 C 0.06927 0.01296 0.09861 0.0037 0.1257 0.0162 C 0.14792 0.01551 0.17014 0.01528 0.19236 0.01412 C 0.2066 0.01342 0.22084 0.00787 0.2349 0.00602 C 0.26667 0.00208 0.29844 -0.00023 0.33021 -0.00185 C 0.354 -0.00648 0.37205 -0.0088 0.39688 -0.00996 C 0.41545 -0.01505 0.43073 -0.02222 0.45 -0.02222 L 0.43629 -0.02824 " pathEditMode="relative" ptsTypes="fffffffAA">
                                      <p:cBhvr>
                                        <p:cTn id="11" dur="2000" fill="hold"/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459 0.00671 0.02414 0.00671 0.04098 0.0081 C 0.06927 0.01296 0.09861 0.0037 0.1257 0.0162 C 0.14792 0.01551 0.17014 0.01528 0.19236 0.01412 C 0.2066 0.01342 0.22084 0.00787 0.2349 0.00602 C 0.26667 0.00208 0.29844 -0.00023 0.33021 -0.00185 C 0.354 -0.00648 0.37205 -0.0088 0.39688 -0.00996 C 0.41545 -0.01505 0.43073 -0.02222 0.45 -0.02222 L 0.43629 -0.02824 " pathEditMode="relative" ptsTypes="fffffffAA">
                                      <p:cBhvr>
                                        <p:cTn id="13" dur="20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4" grpId="0" animBg="1"/>
      <p:bldP spid="1413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69873" y="4669395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Trình bày quá trình hình thành chuỗi axit amin?</a:t>
            </a:r>
          </a:p>
        </p:txBody>
      </p:sp>
      <p:pic>
        <p:nvPicPr>
          <p:cNvPr id="12" name="Picture 2" descr="questionsign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9624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61925" y="1759803"/>
            <a:ext cx="441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latin typeface="Arial" pitchFamily="34" charset="0"/>
                <a:cs typeface="Arial" pitchFamily="34" charset="0"/>
              </a:rPr>
              <a:t>-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mARN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rời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khỏi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nhân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đến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fr-FR" sz="2400" dirty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01" y="688032"/>
            <a:ext cx="4519380" cy="321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10836" y="2468940"/>
            <a:ext cx="4308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Các tARN mang axit amin vào ribôxôm khớp với mARN theo NTBS </a:t>
            </a:r>
            <a:r>
              <a:rPr lang="en-US" sz="24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400">
                <a:latin typeface="Arial" pitchFamily="34" charset="0"/>
                <a:cs typeface="Arial" pitchFamily="34" charset="0"/>
              </a:rPr>
              <a:t> đặt axit amin vào đúng vị trí.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3916740"/>
            <a:ext cx="4308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Khi ribôxôm dịch một nấc trên mARN </a:t>
            </a:r>
            <a:r>
              <a:rPr lang="en-US" sz="24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400">
                <a:latin typeface="Arial" pitchFamily="34" charset="0"/>
                <a:cs typeface="Arial" pitchFamily="34" charset="0"/>
              </a:rPr>
              <a:t> </a:t>
            </a:r>
            <a:r>
              <a:rPr lang="fr-FR" sz="2400">
                <a:latin typeface="Arial" pitchFamily="34" charset="0"/>
                <a:cs typeface="Arial" pitchFamily="34" charset="0"/>
              </a:rPr>
              <a:t> 1 axit amin được hình thành.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400"/>
          </a:p>
        </p:txBody>
      </p:sp>
      <p:sp>
        <p:nvSpPr>
          <p:cNvPr id="18" name="TextBox 17"/>
          <p:cNvSpPr txBox="1"/>
          <p:nvPr/>
        </p:nvSpPr>
        <p:spPr>
          <a:xfrm>
            <a:off x="142009" y="5048071"/>
            <a:ext cx="4429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Khi ribôxôm dịch chuyển hết chiều dài của mARN </a:t>
            </a:r>
            <a:r>
              <a:rPr lang="en-US" sz="24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400">
                <a:latin typeface="Arial" pitchFamily="34" charset="0"/>
                <a:cs typeface="Arial" pitchFamily="34" charset="0"/>
              </a:rPr>
              <a:t> chuỗi axit amin được tổng hợp xong</a:t>
            </a:r>
            <a:endParaRPr lang="en-US" sz="240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72000" y="1219200"/>
            <a:ext cx="0" cy="54102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25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124" name="Picture 4" descr="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508879"/>
            <a:ext cx="7696200" cy="258532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19: MỐI QUAN HỆ GIỮA GEN VÀ TÍNH TRẠNG</a:t>
            </a:r>
          </a:p>
        </p:txBody>
      </p:sp>
    </p:spTree>
    <p:extLst>
      <p:ext uri="{BB962C8B-B14F-4D97-AF65-F5344CB8AC3E}">
        <p14:creationId xmlns:p14="http://schemas.microsoft.com/office/powerpoint/2010/main" val="186406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1066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2. Sự hình thành chuỗi axit amin:</a:t>
            </a:r>
          </a:p>
        </p:txBody>
      </p:sp>
      <p:pic>
        <p:nvPicPr>
          <p:cNvPr id="12" name="Picture 2" descr="questionsign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691" y="3810000"/>
            <a:ext cx="685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42034" y="1600200"/>
            <a:ext cx="43061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mARN rời khỏi nhân đến ribôxôm để tổng hợp prôtêin.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Các tARN mang axit amin vào ribôxôm khớp với mARN theo NTBS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>
                <a:latin typeface="Arial" pitchFamily="34" charset="0"/>
                <a:cs typeface="Arial" pitchFamily="34" charset="0"/>
              </a:rPr>
              <a:t> đặt axit amin vào đúng vị trí.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Khi ribôxôm dịch một nấc trên mARN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00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 1 axit amin được hình thành.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Khi ribôxôm dịch chuyển hết chiều dài của mARN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>
                <a:latin typeface="Arial" pitchFamily="34" charset="0"/>
                <a:cs typeface="Arial" pitchFamily="34" charset="0"/>
              </a:rPr>
              <a:t> chuỗi axit amin được tổng hợp xong.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020" y="786344"/>
            <a:ext cx="4519380" cy="294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648200" y="1219200"/>
            <a:ext cx="0" cy="54102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777020" y="4596143"/>
            <a:ext cx="4243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Sự hình thành chuỗi </a:t>
            </a:r>
          </a:p>
          <a:p>
            <a:pPr algn="just"/>
            <a:r>
              <a:rPr lang="en-US" sz="24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axit amin dựa trên nguyên tắc nào?</a:t>
            </a:r>
          </a:p>
        </p:txBody>
      </p: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4478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0292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>
                <a:latin typeface="Arial" pitchFamily="34" charset="0"/>
                <a:cs typeface="Arial" pitchFamily="34" charset="0"/>
              </a:rPr>
              <a:t>Nguyên tắc tổng hợp : 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r>
              <a:rPr lang="fr-FR" sz="2400">
                <a:latin typeface="Arial" pitchFamily="34" charset="0"/>
                <a:cs typeface="Arial" pitchFamily="34" charset="0"/>
              </a:rPr>
              <a:t>+ Khuôn mẫu (mARN).</a:t>
            </a:r>
            <a:endParaRPr lang="en-US" sz="2400">
              <a:latin typeface="Arial" pitchFamily="34" charset="0"/>
              <a:cs typeface="Arial" pitchFamily="34" charset="0"/>
            </a:endParaRP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+ NTBS (A – U; G – X).</a:t>
            </a:r>
          </a:p>
        </p:txBody>
      </p:sp>
    </p:spTree>
    <p:extLst>
      <p:ext uri="{BB962C8B-B14F-4D97-AF65-F5344CB8AC3E}">
        <p14:creationId xmlns:p14="http://schemas.microsoft.com/office/powerpoint/2010/main" val="176288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8A0C879-8890-A8A5-B921-3FB8777AD3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419100"/>
            <a:ext cx="8229600" cy="1181100"/>
          </a:xfrm>
        </p:spPr>
        <p:txBody>
          <a:bodyPr/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Hãy viết ra mạch mARN và chuỗi axit amin được qui đinh bởi mạch  ADN sau :</a:t>
            </a:r>
            <a:r>
              <a:rPr lang="en-US" alt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7764" name="Text Box 4">
            <a:extLst>
              <a:ext uri="{FF2B5EF4-FFF2-40B4-BE49-F238E27FC236}">
                <a16:creationId xmlns:a16="http://schemas.microsoft.com/office/drawing/2014/main" id="{05625593-2408-08FF-B636-DB1A05BEE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971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tARN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    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GXG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XGU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UAG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XUA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AUU XGX </a:t>
            </a:r>
          </a:p>
        </p:txBody>
      </p:sp>
      <p:sp>
        <p:nvSpPr>
          <p:cNvPr id="117765" name="Text Box 5">
            <a:extLst>
              <a:ext uri="{FF2B5EF4-FFF2-40B4-BE49-F238E27FC236}">
                <a16:creationId xmlns:a16="http://schemas.microsoft.com/office/drawing/2014/main" id="{2CF3234D-03A4-4877-4DC0-7D59CA5ED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810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Chuỗi axit amin </a:t>
            </a:r>
          </a:p>
        </p:txBody>
      </p:sp>
      <p:sp>
        <p:nvSpPr>
          <p:cNvPr id="117766" name="Text Box 6">
            <a:extLst>
              <a:ext uri="{FF2B5EF4-FFF2-40B4-BE49-F238E27FC236}">
                <a16:creationId xmlns:a16="http://schemas.microsoft.com/office/drawing/2014/main" id="{BA500AFF-BF1A-F24F-571F-435FE4BC5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3886200" cy="466725"/>
          </a:xfrm>
          <a:prstGeom prst="rect">
            <a:avLst/>
          </a:prstGeom>
          <a:solidFill>
            <a:srgbClr val="99FF33"/>
          </a:solidFill>
          <a:ln w="9525">
            <a:solidFill>
              <a:srgbClr val="99FF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Met –Ala  - Iso  - Arg – Asp   </a:t>
            </a:r>
            <a:endParaRPr kumimoji="0" lang="en-US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769" name="Text Box 9">
            <a:extLst>
              <a:ext uri="{FF2B5EF4-FFF2-40B4-BE49-F238E27FC236}">
                <a16:creationId xmlns:a16="http://schemas.microsoft.com/office/drawing/2014/main" id="{363D6A05-8BF0-1B50-97E2-7D5B2EE8C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76400"/>
            <a:ext cx="84582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ADN :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   </a:t>
            </a:r>
            <a:r>
              <a:rPr kumimoji="0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rPr>
              <a:t>ATGGXGATAXGTGATTAGXTAATTXGX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mARN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: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UAXXGXUAUGXAXUAAUXGAUUAAGXG</a:t>
            </a:r>
          </a:p>
        </p:txBody>
      </p:sp>
      <p:sp>
        <p:nvSpPr>
          <p:cNvPr id="117801" name="AutoShape 41">
            <a:extLst>
              <a:ext uri="{FF2B5EF4-FFF2-40B4-BE49-F238E27FC236}">
                <a16:creationId xmlns:a16="http://schemas.microsoft.com/office/drawing/2014/main" id="{F01AEA74-88AA-0407-34DC-F59B76C91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657600"/>
            <a:ext cx="1828800" cy="457200"/>
          </a:xfrm>
          <a:prstGeom prst="wedgeEllipseCallout">
            <a:avLst>
              <a:gd name="adj1" fmla="val -74481"/>
              <a:gd name="adj2" fmla="val -12430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7802" name="Text Box 42">
            <a:extLst>
              <a:ext uri="{FF2B5EF4-FFF2-40B4-BE49-F238E27FC236}">
                <a16:creationId xmlns:a16="http://schemas.microsoft.com/office/drawing/2014/main" id="{7A108A76-3916-54E5-1F62-2D419A190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3657600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thúc</a:t>
            </a:r>
          </a:p>
        </p:txBody>
      </p:sp>
      <p:sp>
        <p:nvSpPr>
          <p:cNvPr id="117804" name="Line 44">
            <a:extLst>
              <a:ext uri="{FF2B5EF4-FFF2-40B4-BE49-F238E27FC236}">
                <a16:creationId xmlns:a16="http://schemas.microsoft.com/office/drawing/2014/main" id="{8D445CEE-2F45-4609-B082-4DEEEBB7E84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67200" y="3352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7805" name="Line 45">
            <a:extLst>
              <a:ext uri="{FF2B5EF4-FFF2-40B4-BE49-F238E27FC236}">
                <a16:creationId xmlns:a16="http://schemas.microsoft.com/office/drawing/2014/main" id="{02958F10-826A-AB35-75B7-FA1775650681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3276600"/>
            <a:ext cx="990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7806" name="Line 46">
            <a:extLst>
              <a:ext uri="{FF2B5EF4-FFF2-40B4-BE49-F238E27FC236}">
                <a16:creationId xmlns:a16="http://schemas.microsoft.com/office/drawing/2014/main" id="{F8EA1396-8E33-0231-953C-4CE47E278E15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3200" y="3352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7807" name="Line 47">
            <a:extLst>
              <a:ext uri="{FF2B5EF4-FFF2-40B4-BE49-F238E27FC236}">
                <a16:creationId xmlns:a16="http://schemas.microsoft.com/office/drawing/2014/main" id="{8B54664A-24C1-560E-C48E-088D1E9872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352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7808" name="Line 48">
            <a:extLst>
              <a:ext uri="{FF2B5EF4-FFF2-40B4-BE49-F238E27FC236}">
                <a16:creationId xmlns:a16="http://schemas.microsoft.com/office/drawing/2014/main" id="{1A0F43EE-5D3F-4E5B-F6C0-E824BA9ED5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3352800"/>
            <a:ext cx="9906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17809" name="Text Box 49">
            <a:extLst>
              <a:ext uri="{FF2B5EF4-FFF2-40B4-BE49-F238E27FC236}">
                <a16:creationId xmlns:a16="http://schemas.microsoft.com/office/drawing/2014/main" id="{6C680038-EB92-FC03-5793-091B405E9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46482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 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Methionin      Alanin        Isolecucin      Arginin       Aspartic     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143A4E9-42C6-5FC3-E954-26ED3C64B9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2133600"/>
            <a:ext cx="0" cy="304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352A1D3-15F1-211E-D6E3-290C6A1C814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" y="2836863"/>
            <a:ext cx="0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17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7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17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17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77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7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7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7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7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/>
      <p:bldP spid="117765" grpId="0"/>
      <p:bldP spid="117766" grpId="0" build="allAtOnce" animBg="1"/>
      <p:bldP spid="117801" grpId="0" animBg="1"/>
      <p:bldP spid="117802" grpId="0"/>
      <p:bldP spid="1178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775" y="1238038"/>
            <a:ext cx="86391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Cho biết các axit amin dưới đây tương ứng với các bộ 3 mã hóa trên mARN như sau: </a:t>
            </a:r>
          </a:p>
          <a:p>
            <a:pPr algn="ctr"/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Valin: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GUU 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Alanin: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GXX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Lơxin: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UUG</a:t>
            </a:r>
            <a:r>
              <a:rPr lang="en-US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Lizin: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AAA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4171" y="2438367"/>
            <a:ext cx="9057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- Một đoạn gen có thứ tự các cặp Nu như sau: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Mạch gốc:       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- XGG – TTT – XAA – AAX – 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Mạch bổ sung: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- GXX – AAA – GTT – TTG – </a:t>
            </a:r>
          </a:p>
          <a:p>
            <a:r>
              <a:rPr lang="en-US" sz="24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Hãy xác định trình tự các axit amin trong đoạn phân tử protein  được tổng hợp từ gen này.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377358"/>
            <a:ext cx="708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Mạch gốc:        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- XGG – TTT – XAA – AAX – </a:t>
            </a: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Mạch ARN: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>
                <a:latin typeface="Arial" pitchFamily="34" charset="0"/>
                <a:cs typeface="Arial" pitchFamily="34" charset="0"/>
              </a:rPr>
              <a:t>Chuỗi axit amin: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746689"/>
            <a:ext cx="4247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GXX – AAA – GUU – UUG -</a:t>
            </a:r>
            <a:endParaRPr lang="en-US" sz="2400"/>
          </a:p>
        </p:txBody>
      </p:sp>
      <p:sp>
        <p:nvSpPr>
          <p:cNvPr id="11" name="Rectangle 10"/>
          <p:cNvSpPr/>
          <p:nvPr/>
        </p:nvSpPr>
        <p:spPr>
          <a:xfrm>
            <a:off x="2895600" y="5105400"/>
            <a:ext cx="4779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Alanin – Lizin – Valin – Lơxin -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047494" y="5588078"/>
            <a:ext cx="718210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 (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ADN)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mARN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ProteinTinh</a:t>
            </a: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trạng</a:t>
            </a:r>
            <a:endParaRPr 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52400" y="762000"/>
            <a:ext cx="548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55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Untitled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9600"/>
            <a:ext cx="2438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1000"/>
            <a:ext cx="3124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462708" y="174515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Thảo luận nhóm (3 phút) hoàn thành bài tập điền từ sau</a:t>
            </a:r>
            <a:r>
              <a:rPr lang="en-US" sz="22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971800" y="2514600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itchFamily="34" charset="0"/>
                <a:cs typeface="Arial" pitchFamily="34" charset="0"/>
              </a:rPr>
              <a:t>- ...........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mARN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; ...........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khuôn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 ......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.....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/>
              </a:rPr>
              <a:t>từ</a:t>
            </a:r>
            <a:r>
              <a:rPr lang="en-US" sz="2400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  <a:sym typeface="Wingdings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15158" y="4461808"/>
            <a:ext cx="6048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............................   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qui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................................., qua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qui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>
                <a:latin typeface="Arial" pitchFamily="34" charset="0"/>
                <a:cs typeface="Arial" pitchFamily="34" charset="0"/>
              </a:rPr>
              <a:t>..................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75032" y="243840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78168" y="2895600"/>
            <a:ext cx="1127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mARN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87318" y="3200400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Prôtêin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65832" y="4381940"/>
            <a:ext cx="316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nuclêôtit trong ADN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762398" y="4796135"/>
            <a:ext cx="30778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nuclêôtit trong ARN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015158" y="5562600"/>
            <a:ext cx="16033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axit amin</a:t>
            </a:r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165832" y="30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248400" y="304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315200" y="3003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3</a:t>
            </a:r>
          </a:p>
        </p:txBody>
      </p:sp>
      <p:pic>
        <p:nvPicPr>
          <p:cNvPr id="19" name="Picture 26" descr="viet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708" y="2500745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20292" y="2438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1954" y="287966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88544" y="320040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437371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74544" y="48436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12111" y="55112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838200"/>
            <a:ext cx="5657961" cy="97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2342894" y="457200"/>
            <a:ext cx="7182106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Gen (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ADN)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mARN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ProteinTính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trạng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0" name="Rectangle 3"/>
          <p:cNvSpPr>
            <a:spLocks noChangeArrowheads="1"/>
          </p:cNvSpPr>
          <p:nvPr/>
        </p:nvSpPr>
        <p:spPr bwMode="auto">
          <a:xfrm>
            <a:off x="228600" y="0"/>
            <a:ext cx="548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gen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endParaRPr lang="en-US" sz="2400" b="1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2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1" grpId="0"/>
      <p:bldP spid="33" grpId="0"/>
      <p:bldP spid="34" grpId="0"/>
      <p:bldP spid="35" grpId="0"/>
      <p:bldP spid="37" grpId="0"/>
      <p:bldP spid="38" grpId="0"/>
      <p:bldP spid="39" grpId="0"/>
      <p:bldP spid="2" grpId="0"/>
      <p:bldP spid="2" grpId="1"/>
      <p:bldP spid="21" grpId="0"/>
      <p:bldP spid="21" grpId="1"/>
      <p:bldP spid="22" grpId="0"/>
      <p:bldP spid="22" grpId="1"/>
      <p:bldP spid="23" grpId="0"/>
      <p:bldP spid="23" grpId="1"/>
      <p:bldP spid="32" grpId="0"/>
      <p:bldP spid="32" grpId="1"/>
      <p:bldP spid="36" grpId="0"/>
      <p:bldP spid="36" grpId="1"/>
      <p:bldP spid="30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0E102E-E2A2-12AF-35C1-F53805E8C528}"/>
              </a:ext>
            </a:extLst>
          </p:cNvPr>
          <p:cNvSpPr txBox="1"/>
          <p:nvPr/>
        </p:nvSpPr>
        <p:spPr>
          <a:xfrm>
            <a:off x="228600" y="152400"/>
            <a:ext cx="8610600" cy="6647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Gen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đoạn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 ADN)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mARN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 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ProteinTính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  <a:sym typeface="Symbol" pitchFamily="18" charset="2"/>
              </a:rPr>
              <a:t>trạng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itchFamily="18" charset="0"/>
              <a:sym typeface="Symbol" pitchFamily="18" charset="2"/>
            </a:endParaRP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Mối quan hệ: 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ADN là khuôn mẫu để tổng hợp mARN.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mARN là khuôn mẫu để tổng hợp chuỗi axit amin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(cấu trúc bậc 1 của prôtêin).</a:t>
            </a:r>
          </a:p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Prôtêin tham gia cấu trúc và hoạt động sinh lí của tế bào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biểu hiện thành tính trạng của cơ thể.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gen –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ADN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nuclêôtit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ARN,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axit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amin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Prôtêin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34396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8"/>
          <p:cNvSpPr txBox="1">
            <a:spLocks noChangeArrowheads="1"/>
          </p:cNvSpPr>
          <p:nvPr/>
        </p:nvSpPr>
        <p:spPr bwMode="auto">
          <a:xfrm>
            <a:off x="104775" y="0"/>
            <a:ext cx="8915400" cy="52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BÀI 19:    MỐI QUAN HỆ GIỮA GEN VÀ TÍNH TRẠNG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0" y="762000"/>
            <a:ext cx="5105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000" b="1" u="sng">
                <a:solidFill>
                  <a:srgbClr val="FF0000"/>
                </a:solidFill>
                <a:latin typeface="Times New Roman" pitchFamily="18" charset="0"/>
              </a:rPr>
              <a:t>Vai trò của mARN</a:t>
            </a:r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2540913"/>
            <a:ext cx="5105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 u="sng">
                <a:solidFill>
                  <a:srgbClr val="FF0000"/>
                </a:solidFill>
                <a:latin typeface="Times New Roman" pitchFamily="18" charset="0"/>
              </a:rPr>
              <a:t>2. Sự hình thành chuỗi axit amin: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452735"/>
            <a:ext cx="647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tx2"/>
                </a:solidFill>
                <a:latin typeface="Times New Roman" pitchFamily="18" charset="0"/>
              </a:rPr>
              <a:t>I. Mối quan hệ giữa ARN và Prôtêin</a:t>
            </a:r>
            <a:endParaRPr lang="en-US" sz="24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7289" y="2965371"/>
            <a:ext cx="43061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mARN rời khỏi nhân đến ribôxôm để tổng hợp prôtêin.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Các tARN mang axit amin vào ribôxôm khớp với mARN theo NTBS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>
                <a:latin typeface="Arial" pitchFamily="34" charset="0"/>
                <a:cs typeface="Arial" pitchFamily="34" charset="0"/>
              </a:rPr>
              <a:t> đặt axit amin vào đúng vị trí.</a:t>
            </a:r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Khi ribôxôm dịch một nấc trên mARN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000">
                <a:latin typeface="Arial" pitchFamily="34" charset="0"/>
                <a:cs typeface="Arial" pitchFamily="34" charset="0"/>
              </a:rPr>
              <a:t> </a:t>
            </a:r>
            <a:r>
              <a:rPr lang="fr-FR" sz="2000">
                <a:latin typeface="Arial" pitchFamily="34" charset="0"/>
                <a:cs typeface="Arial" pitchFamily="34" charset="0"/>
              </a:rPr>
              <a:t> 1 axit amin được hình thành.</a:t>
            </a:r>
          </a:p>
          <a:p>
            <a:pPr algn="just"/>
            <a:r>
              <a:rPr lang="fr-FR" sz="2000">
                <a:latin typeface="Arial" pitchFamily="34" charset="0"/>
                <a:cs typeface="Arial" pitchFamily="34" charset="0"/>
              </a:rPr>
              <a:t>+ Khi ribôxôm dịch chuyển hết chiều dài của mARN </a:t>
            </a:r>
            <a:r>
              <a:rPr lang="en-US" sz="200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fr-FR" sz="2000">
                <a:latin typeface="Arial" pitchFamily="34" charset="0"/>
                <a:cs typeface="Arial" pitchFamily="34" charset="0"/>
              </a:rPr>
              <a:t> chuỗi axit amin được tổng hợp xong</a:t>
            </a:r>
          </a:p>
          <a:p>
            <a:pPr algn="just"/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419600" y="1219200"/>
            <a:ext cx="0" cy="54102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62475" y="609600"/>
            <a:ext cx="45815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>
                <a:latin typeface="Arial" pitchFamily="34" charset="0"/>
                <a:cs typeface="Arial" pitchFamily="34" charset="0"/>
              </a:rPr>
              <a:t>* Nguyên tắc tổng hợp : Khuôn mẫu (mARN),</a:t>
            </a:r>
            <a:r>
              <a:rPr lang="en-US" sz="2000">
                <a:latin typeface="Arial" pitchFamily="34" charset="0"/>
                <a:cs typeface="Arial" pitchFamily="34" charset="0"/>
              </a:rPr>
              <a:t> NTBS (A – U; G – X).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200891" y="1144250"/>
            <a:ext cx="43615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000">
                <a:latin typeface="Arial" pitchFamily="34" charset="0"/>
                <a:cs typeface="Arial" pitchFamily="34" charset="0"/>
              </a:rPr>
              <a:t>mARN là dạng trung gian có vai trò truyền đạt thông tin về cấu trúc prôtêin sắp được tổng hợp từ nhân ra chất  tế bào.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1600200"/>
            <a:ext cx="461356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900" b="1" i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1900" b="1" i="1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1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19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b="1" i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1900" b="1" i="1" dirty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n-US" sz="1900" dirty="0">
                <a:latin typeface="Arial" pitchFamily="34" charset="0"/>
                <a:cs typeface="Arial" pitchFamily="34" charset="0"/>
              </a:rPr>
              <a:t>+ ADN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khuôn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mARN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19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mARN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khuôn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mẫu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tổng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chuỗi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axit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amin (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bậc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en-US" sz="19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cấu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trúc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sinh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lí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cơ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9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en-US" sz="19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just"/>
            <a:endParaRPr lang="en-US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95800" y="4227255"/>
            <a:ext cx="4441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Bản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chất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mối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quan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hệ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gen –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i="1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b="1" i="1" dirty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nuclêôtit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ADN qui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nuclêôtit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ARN, qua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đó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qui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định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trình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tự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axit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amin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phân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tử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Prôtêin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vào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hoạt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tế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bào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biểu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hiện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thành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tính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trạng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4419600" y="1237520"/>
            <a:ext cx="6477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b="1">
                <a:solidFill>
                  <a:schemeClr val="tx2"/>
                </a:solidFill>
                <a:latin typeface="Times New Roman" pitchFamily="18" charset="0"/>
              </a:rPr>
              <a:t>II. Mối quan hệ giữa gen và tính trạng</a:t>
            </a:r>
            <a:endParaRPr lang="en-US" sz="22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33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3" grpId="0"/>
      <p:bldP spid="2" grpId="0"/>
      <p:bldP spid="15" grpId="0"/>
      <p:bldP spid="10" grpId="0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304800" y="457200"/>
            <a:ext cx="533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3000" b="1">
                <a:solidFill>
                  <a:schemeClr val="tx2"/>
                </a:solidFill>
                <a:latin typeface=".VnTimeH" pitchFamily="34" charset="0"/>
              </a:rPr>
              <a:t>Trß ch¬i gi¶i « ch÷</a:t>
            </a:r>
          </a:p>
        </p:txBody>
      </p:sp>
      <p:graphicFrame>
        <p:nvGraphicFramePr>
          <p:cNvPr id="23555" name="Group 3"/>
          <p:cNvGraphicFramePr>
            <a:graphicFrameLocks noGrp="1"/>
          </p:cNvGraphicFramePr>
          <p:nvPr/>
        </p:nvGraphicFramePr>
        <p:xfrm>
          <a:off x="433388" y="1549400"/>
          <a:ext cx="8177212" cy="3784601"/>
        </p:xfrm>
        <a:graphic>
          <a:graphicData uri="http://schemas.openxmlformats.org/drawingml/2006/table">
            <a:tbl>
              <a:tblPr/>
              <a:tblGrid>
                <a:gridCol w="481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3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6672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47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89" name="Rectangle 137"/>
          <p:cNvSpPr>
            <a:spLocks noChangeArrowheads="1"/>
          </p:cNvSpPr>
          <p:nvPr/>
        </p:nvSpPr>
        <p:spPr bwMode="auto">
          <a:xfrm>
            <a:off x="4762500" y="1524000"/>
            <a:ext cx="2971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§    a   P    h    ©   n</a:t>
            </a:r>
          </a:p>
        </p:txBody>
      </p:sp>
      <p:sp>
        <p:nvSpPr>
          <p:cNvPr id="23690" name="Rectangle 138"/>
          <p:cNvSpPr>
            <a:spLocks noChangeArrowheads="1"/>
          </p:cNvSpPr>
          <p:nvPr/>
        </p:nvSpPr>
        <p:spPr bwMode="auto">
          <a:xfrm>
            <a:off x="5267325" y="2100263"/>
            <a:ext cx="144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A   R    N</a:t>
            </a:r>
          </a:p>
        </p:txBody>
      </p:sp>
      <p:sp>
        <p:nvSpPr>
          <p:cNvPr id="23691" name="Rectangle 139"/>
          <p:cNvSpPr>
            <a:spLocks noChangeArrowheads="1"/>
          </p:cNvSpPr>
          <p:nvPr/>
        </p:nvSpPr>
        <p:spPr bwMode="auto">
          <a:xfrm>
            <a:off x="3362325" y="25908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N    u   c    l   ª   «   t    i    t</a:t>
            </a:r>
          </a:p>
        </p:txBody>
      </p:sp>
      <p:sp>
        <p:nvSpPr>
          <p:cNvPr id="23692" name="Rectangle 140"/>
          <p:cNvSpPr>
            <a:spLocks noChangeArrowheads="1"/>
          </p:cNvSpPr>
          <p:nvPr/>
        </p:nvSpPr>
        <p:spPr bwMode="auto">
          <a:xfrm>
            <a:off x="3810000" y="3124200"/>
            <a:ext cx="441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t     Ý    n   h   t    r    ¹   n    g</a:t>
            </a:r>
          </a:p>
        </p:txBody>
      </p:sp>
      <p:sp>
        <p:nvSpPr>
          <p:cNvPr id="23693" name="Rectangle 141"/>
          <p:cNvSpPr>
            <a:spLocks noChangeArrowheads="1"/>
          </p:cNvSpPr>
          <p:nvPr/>
        </p:nvSpPr>
        <p:spPr bwMode="auto">
          <a:xfrm>
            <a:off x="1885950" y="3662363"/>
            <a:ext cx="5257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a    x    i    t    n   u    c   l   ª    i     c</a:t>
            </a:r>
          </a:p>
        </p:txBody>
      </p:sp>
      <p:sp>
        <p:nvSpPr>
          <p:cNvPr id="23694" name="Rectangle 142"/>
          <p:cNvSpPr>
            <a:spLocks noChangeArrowheads="1"/>
          </p:cNvSpPr>
          <p:nvPr/>
        </p:nvSpPr>
        <p:spPr bwMode="auto">
          <a:xfrm>
            <a:off x="5314950" y="4205288"/>
            <a:ext cx="3276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R   i     b    «   x   «   m</a:t>
            </a:r>
          </a:p>
        </p:txBody>
      </p:sp>
      <p:sp>
        <p:nvSpPr>
          <p:cNvPr id="23695" name="Rectangle 143"/>
          <p:cNvSpPr>
            <a:spLocks noChangeArrowheads="1"/>
          </p:cNvSpPr>
          <p:nvPr/>
        </p:nvSpPr>
        <p:spPr bwMode="auto">
          <a:xfrm>
            <a:off x="2286000" y="4724400"/>
            <a:ext cx="381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sz="2400" b="1">
                <a:latin typeface=".VnTimeH" pitchFamily="34" charset="0"/>
              </a:rPr>
              <a:t> A   x    i    t    a    m   i    n</a:t>
            </a:r>
          </a:p>
        </p:txBody>
      </p:sp>
      <p:sp>
        <p:nvSpPr>
          <p:cNvPr id="23696" name="Rectangle 144"/>
          <p:cNvSpPr>
            <a:spLocks noChangeArrowheads="1"/>
          </p:cNvSpPr>
          <p:nvPr/>
        </p:nvSpPr>
        <p:spPr bwMode="auto">
          <a:xfrm>
            <a:off x="381000" y="15240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1</a:t>
            </a:r>
          </a:p>
        </p:txBody>
      </p:sp>
      <p:sp>
        <p:nvSpPr>
          <p:cNvPr id="23697" name="Rectangle 145"/>
          <p:cNvSpPr>
            <a:spLocks noChangeArrowheads="1"/>
          </p:cNvSpPr>
          <p:nvPr/>
        </p:nvSpPr>
        <p:spPr bwMode="auto">
          <a:xfrm>
            <a:off x="381000" y="20574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2</a:t>
            </a:r>
          </a:p>
        </p:txBody>
      </p:sp>
      <p:sp>
        <p:nvSpPr>
          <p:cNvPr id="23698" name="Rectangle 146"/>
          <p:cNvSpPr>
            <a:spLocks noChangeArrowheads="1"/>
          </p:cNvSpPr>
          <p:nvPr/>
        </p:nvSpPr>
        <p:spPr bwMode="auto">
          <a:xfrm>
            <a:off x="381000" y="26479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3</a:t>
            </a:r>
          </a:p>
        </p:txBody>
      </p:sp>
      <p:sp>
        <p:nvSpPr>
          <p:cNvPr id="23699" name="Rectangle 147"/>
          <p:cNvSpPr>
            <a:spLocks noChangeArrowheads="1"/>
          </p:cNvSpPr>
          <p:nvPr/>
        </p:nvSpPr>
        <p:spPr bwMode="auto">
          <a:xfrm>
            <a:off x="381000" y="318135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4</a:t>
            </a:r>
          </a:p>
        </p:txBody>
      </p:sp>
      <p:sp>
        <p:nvSpPr>
          <p:cNvPr id="23700" name="Rectangle 148"/>
          <p:cNvSpPr>
            <a:spLocks noChangeArrowheads="1"/>
          </p:cNvSpPr>
          <p:nvPr/>
        </p:nvSpPr>
        <p:spPr bwMode="auto">
          <a:xfrm>
            <a:off x="400050" y="37338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5</a:t>
            </a:r>
          </a:p>
        </p:txBody>
      </p:sp>
      <p:sp>
        <p:nvSpPr>
          <p:cNvPr id="23701" name="Rectangle 149"/>
          <p:cNvSpPr>
            <a:spLocks noChangeArrowheads="1"/>
          </p:cNvSpPr>
          <p:nvPr/>
        </p:nvSpPr>
        <p:spPr bwMode="auto">
          <a:xfrm>
            <a:off x="400050" y="42672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6</a:t>
            </a:r>
          </a:p>
        </p:txBody>
      </p:sp>
      <p:sp>
        <p:nvSpPr>
          <p:cNvPr id="23702" name="Rectangle 150"/>
          <p:cNvSpPr>
            <a:spLocks noChangeArrowheads="1"/>
          </p:cNvSpPr>
          <p:nvPr/>
        </p:nvSpPr>
        <p:spPr bwMode="auto">
          <a:xfrm>
            <a:off x="419100" y="4800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latin typeface=".VnTimeH" pitchFamily="34" charset="0"/>
              </a:rPr>
              <a:t>7</a:t>
            </a:r>
          </a:p>
        </p:txBody>
      </p:sp>
      <p:sp>
        <p:nvSpPr>
          <p:cNvPr id="23703" name="Rectangle 151"/>
          <p:cNvSpPr>
            <a:spLocks noChangeArrowheads="1"/>
          </p:cNvSpPr>
          <p:nvPr/>
        </p:nvSpPr>
        <p:spPr bwMode="auto">
          <a:xfrm>
            <a:off x="6858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Lo¹i axit nuclªic cã cÊu tróc mét m¹ch?</a:t>
            </a:r>
          </a:p>
        </p:txBody>
      </p:sp>
      <p:sp>
        <p:nvSpPr>
          <p:cNvPr id="23704" name="Rectangle 152"/>
          <p:cNvSpPr>
            <a:spLocks noChangeArrowheads="1"/>
          </p:cNvSpPr>
          <p:nvPr/>
        </p:nvSpPr>
        <p:spPr bwMode="auto">
          <a:xfrm>
            <a:off x="6096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Nguyªn t¾c cÊu t¹o cña ADN, ARN vµ Pr«tªin?</a:t>
            </a:r>
          </a:p>
        </p:txBody>
      </p:sp>
      <p:sp>
        <p:nvSpPr>
          <p:cNvPr id="23705" name="Rectangle 153"/>
          <p:cNvSpPr>
            <a:spLocks noChangeArrowheads="1"/>
          </p:cNvSpPr>
          <p:nvPr/>
        </p:nvSpPr>
        <p:spPr bwMode="auto">
          <a:xfrm>
            <a:off x="8382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§¬n ph©n cÊu t¹o nªn mARN?</a:t>
            </a:r>
          </a:p>
        </p:txBody>
      </p:sp>
      <p:sp>
        <p:nvSpPr>
          <p:cNvPr id="23706" name="Rectangle 154"/>
          <p:cNvSpPr>
            <a:spLocks noChangeArrowheads="1"/>
          </p:cNvSpPr>
          <p:nvPr/>
        </p:nvSpPr>
        <p:spPr bwMode="auto">
          <a:xfrm>
            <a:off x="6096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§Æc ®iÓm h×nh th¸i, sinh lý, cÊu t¹o cña c¬ thÓ ®­îc gäi lµ g×?</a:t>
            </a:r>
          </a:p>
        </p:txBody>
      </p:sp>
      <p:sp>
        <p:nvSpPr>
          <p:cNvPr id="23707" name="Rectangle 155"/>
          <p:cNvSpPr>
            <a:spLocks noChangeArrowheads="1"/>
          </p:cNvSpPr>
          <p:nvPr/>
        </p:nvSpPr>
        <p:spPr bwMode="auto">
          <a:xfrm>
            <a:off x="6096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Tªn gäi chung cña ADN vµ ARN?</a:t>
            </a:r>
          </a:p>
        </p:txBody>
      </p:sp>
      <p:sp>
        <p:nvSpPr>
          <p:cNvPr id="23708" name="Rectangle 156"/>
          <p:cNvSpPr>
            <a:spLocks noChangeArrowheads="1"/>
          </p:cNvSpPr>
          <p:nvPr/>
        </p:nvSpPr>
        <p:spPr bwMode="auto">
          <a:xfrm>
            <a:off x="6096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N¬i tæng hîp pr«tªin?</a:t>
            </a:r>
          </a:p>
        </p:txBody>
      </p:sp>
      <p:sp>
        <p:nvSpPr>
          <p:cNvPr id="23709" name="Rectangle 157"/>
          <p:cNvSpPr>
            <a:spLocks noChangeArrowheads="1"/>
          </p:cNvSpPr>
          <p:nvPr/>
        </p:nvSpPr>
        <p:spPr bwMode="auto">
          <a:xfrm>
            <a:off x="838200" y="5715000"/>
            <a:ext cx="7391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latin typeface=".VnArial Narrow" pitchFamily="34" charset="0"/>
              </a:rPr>
              <a:t>§¬n ph©n cÊu t¹o nªn pr«tªin?</a:t>
            </a:r>
          </a:p>
        </p:txBody>
      </p:sp>
      <p:sp>
        <p:nvSpPr>
          <p:cNvPr id="23710" name="Rectangle 158"/>
          <p:cNvSpPr>
            <a:spLocks noChangeArrowheads="1"/>
          </p:cNvSpPr>
          <p:nvPr/>
        </p:nvSpPr>
        <p:spPr bwMode="auto">
          <a:xfrm>
            <a:off x="7086600" y="6248400"/>
            <a:ext cx="1752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b="1" u="sng">
                <a:latin typeface=".VnTimeH" pitchFamily="34" charset="0"/>
              </a:rPr>
              <a:t>§¸p ¸n</a:t>
            </a:r>
          </a:p>
        </p:txBody>
      </p:sp>
      <p:graphicFrame>
        <p:nvGraphicFramePr>
          <p:cNvPr id="23711" name="Group 159"/>
          <p:cNvGraphicFramePr>
            <a:graphicFrameLocks noGrp="1"/>
          </p:cNvGraphicFramePr>
          <p:nvPr/>
        </p:nvGraphicFramePr>
        <p:xfrm>
          <a:off x="5715000" y="1600200"/>
          <a:ext cx="438150" cy="3733800"/>
        </p:xfrm>
        <a:graphic>
          <a:graphicData uri="http://schemas.openxmlformats.org/drawingml/2006/table">
            <a:tbl>
              <a:tblPr/>
              <a:tblGrid>
                <a:gridCol w="43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R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«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ª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5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ight Arrow 1">
            <a:hlinkClick r:id="rId5" action="ppaction://hlinkpres?slideindex=30&amp;slidetitle=PowerPoint Presentation"/>
          </p:cNvPr>
          <p:cNvSpPr/>
          <p:nvPr/>
        </p:nvSpPr>
        <p:spPr>
          <a:xfrm>
            <a:off x="8229600" y="304800"/>
            <a:ext cx="609600" cy="495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9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7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3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9" dur="1"/>
                                        <p:tgtEl>
                                          <p:spTgt spid="237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9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3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6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3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38" dur="1"/>
                                        <p:tgtEl>
                                          <p:spTgt spid="237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9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57" dur="1"/>
                                        <p:tgtEl>
                                          <p:spTgt spid="2370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36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3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3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3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76" dur="1"/>
                                        <p:tgtEl>
                                          <p:spTgt spid="23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9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7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3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3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3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95" dur="1"/>
                                        <p:tgtEl>
                                          <p:spTgt spid="237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0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7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3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3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3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4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14" dur="1"/>
                                        <p:tgtEl>
                                          <p:spTgt spid="237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0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3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 nodeType="clickPar">
                      <p:stCondLst>
                        <p:cond delay="0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3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3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23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4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 to="" calcmode="lin" valueType="num">
                                      <p:cBhvr>
                                        <p:cTn id="133" dur="1"/>
                                        <p:tgtEl>
                                          <p:spTgt spid="237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0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7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 nodeType="clickPar">
                      <p:stCondLst>
                        <p:cond delay="0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3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23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710"/>
                  </p:tgtEl>
                </p:cond>
              </p:nextCondLst>
            </p:seq>
          </p:childTnLst>
        </p:cTn>
      </p:par>
    </p:tnLst>
    <p:bldLst>
      <p:bldP spid="23689" grpId="0"/>
      <p:bldP spid="23691" grpId="0"/>
      <p:bldP spid="23692" grpId="0"/>
      <p:bldP spid="23693" grpId="0"/>
      <p:bldP spid="23694" grpId="0"/>
      <p:bldP spid="23695" grpId="0"/>
      <p:bldP spid="23703" grpId="0"/>
      <p:bldP spid="23705" grpId="0"/>
      <p:bldP spid="23706" grpId="0"/>
      <p:bldP spid="23707" grpId="0"/>
      <p:bldP spid="23708" grpId="0"/>
      <p:bldP spid="2370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b="1" u="sng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u="sng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Nội dung của mối quan hệ giữa gen và ARN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a. ADN là mạch khuôn để tổng hợp mARN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b. Trình tự các nucleotit trên ADN quy định trình tự các nucleotit trong ARN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c. Cả a và b 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43434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7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Nội dung mối quan hệ giữa ARN và protein là:</a:t>
            </a:r>
          </a:p>
          <a:p>
            <a:pPr marL="514350" indent="-514350">
              <a:buAutoNum type="alphaLcPeriod"/>
            </a:pPr>
            <a:r>
              <a:rPr lang="en-US" sz="2800">
                <a:latin typeface="Arial" pitchFamily="34" charset="0"/>
                <a:cs typeface="Arial" pitchFamily="34" charset="0"/>
              </a:rPr>
              <a:t>ARN là khuôn mẫu để tổng hợp nên chuỗi axit amin (cấu trúc bậc 1 của protein)</a:t>
            </a:r>
          </a:p>
          <a:p>
            <a:pPr marL="0" indent="0">
              <a:buNone/>
            </a:pPr>
            <a:r>
              <a:rPr lang="en-US" sz="2800">
                <a:latin typeface="Arial" pitchFamily="34" charset="0"/>
                <a:cs typeface="Arial" pitchFamily="34" charset="0"/>
              </a:rPr>
              <a:t>b. ARN mang thông tin cấu trúc của protein.</a:t>
            </a:r>
          </a:p>
          <a:p>
            <a:pPr marL="0" indent="0">
              <a:buNone/>
            </a:pPr>
            <a:r>
              <a:rPr lang="en-US" sz="2800">
                <a:latin typeface="Arial" pitchFamily="34" charset="0"/>
                <a:cs typeface="Arial" pitchFamily="34" charset="0"/>
              </a:rPr>
              <a:t>c. Cả a và b</a:t>
            </a:r>
          </a:p>
        </p:txBody>
      </p:sp>
      <p:sp>
        <p:nvSpPr>
          <p:cNvPr id="4" name="Oval 3"/>
          <p:cNvSpPr/>
          <p:nvPr/>
        </p:nvSpPr>
        <p:spPr>
          <a:xfrm>
            <a:off x="228600" y="21336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62C217D-F8BB-9776-49BF-32EE49989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7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5240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NTBS được thể hiện trong mối quan hệ: </a:t>
            </a:r>
          </a:p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Gen (1 đoạn ADN) =&gt; mARN là: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a. A – T, T – A, G – X, X - G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b. A – U, T – A, G – X, X – G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c. Cả a và b</a:t>
            </a:r>
          </a:p>
        </p:txBody>
      </p:sp>
      <p:sp>
        <p:nvSpPr>
          <p:cNvPr id="4" name="Oval 3"/>
          <p:cNvSpPr/>
          <p:nvPr/>
        </p:nvSpPr>
        <p:spPr>
          <a:xfrm>
            <a:off x="152400" y="32766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D64CDA-E09E-8B62-066D-320FF6609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4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questionsign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45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52400" y="533400"/>
            <a:ext cx="647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I. Mối quan hệ giữa ARN và Prôtêin</a:t>
            </a:r>
            <a:endParaRPr lang="en-US" sz="24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869873" y="1417637"/>
            <a:ext cx="3886200" cy="4953000"/>
            <a:chOff x="3312" y="816"/>
            <a:chExt cx="2448" cy="3120"/>
          </a:xfrm>
        </p:grpSpPr>
        <p:graphicFrame>
          <p:nvGraphicFramePr>
            <p:cNvPr id="1026" name="Object 6"/>
            <p:cNvGraphicFramePr>
              <a:graphicFrameLocks noChangeAspect="1"/>
            </p:cNvGraphicFramePr>
            <p:nvPr/>
          </p:nvGraphicFramePr>
          <p:xfrm>
            <a:off x="3330" y="816"/>
            <a:ext cx="2430" cy="31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Bitmap Image" r:id="rId3" imgW="5076190" imgH="6342857" progId="PBrush">
                    <p:embed/>
                  </p:oleObj>
                </mc:Choice>
                <mc:Fallback>
                  <p:oleObj name="Bitmap Image" r:id="rId3" imgW="5076190" imgH="6342857" progId="PBrush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0" y="816"/>
                          <a:ext cx="2430" cy="31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51" name="AutoShape 7"/>
            <p:cNvSpPr>
              <a:spLocks noChangeArrowheads="1"/>
            </p:cNvSpPr>
            <p:nvPr/>
          </p:nvSpPr>
          <p:spPr bwMode="auto">
            <a:xfrm>
              <a:off x="3312" y="864"/>
              <a:ext cx="2256" cy="2928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52" name="Oval 8"/>
            <p:cNvSpPr>
              <a:spLocks noChangeArrowheads="1"/>
            </p:cNvSpPr>
            <p:nvPr/>
          </p:nvSpPr>
          <p:spPr bwMode="auto">
            <a:xfrm>
              <a:off x="3762" y="1008"/>
              <a:ext cx="1488" cy="1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153" name="Picture 9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35200"/>
            <a:ext cx="1371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ChuoiProte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62575"/>
            <a:ext cx="1447800" cy="385763"/>
          </a:xfrm>
          <a:prstGeom prst="rect">
            <a:avLst/>
          </a:prstGeom>
          <a:solidFill>
            <a:srgbClr val="FF9933"/>
          </a:solidFill>
          <a:ln w="9525">
            <a:solidFill>
              <a:srgbClr val="66FFFF"/>
            </a:solidFill>
            <a:miter lim="800000"/>
            <a:headEnd/>
            <a:tailEnd/>
          </a:ln>
        </p:spPr>
      </p:pic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6477000" y="1905000"/>
            <a:ext cx="1371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  <a:latin typeface="Times New Roman" pitchFamily="18" charset="0"/>
              </a:rPr>
              <a:t>ADN(gen)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477000" y="5667375"/>
            <a:ext cx="17526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chuỗi axit amin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US" sz="1600" b="1">
                <a:solidFill>
                  <a:srgbClr val="C00000"/>
                </a:solidFill>
                <a:latin typeface="Times New Roman" pitchFamily="18" charset="0"/>
              </a:rPr>
              <a:t>(prôtêin)</a:t>
            </a:r>
          </a:p>
        </p:txBody>
      </p:sp>
      <p:pic>
        <p:nvPicPr>
          <p:cNvPr id="6157" name="Picture 13" descr="GenNgoaitNh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200400"/>
            <a:ext cx="958850" cy="233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 descr="GenNgoaitNh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291013"/>
            <a:ext cx="95885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7100888" y="255587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6"/>
          <p:cNvSpPr>
            <a:spLocks noChangeShapeType="1"/>
          </p:cNvSpPr>
          <p:nvPr/>
        </p:nvSpPr>
        <p:spPr bwMode="auto">
          <a:xfrm>
            <a:off x="7107238" y="3476625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7"/>
          <p:cNvSpPr>
            <a:spLocks noChangeShapeType="1"/>
          </p:cNvSpPr>
          <p:nvPr/>
        </p:nvSpPr>
        <p:spPr bwMode="auto">
          <a:xfrm>
            <a:off x="7100888" y="47244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7391400" y="2874963"/>
            <a:ext cx="99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Times New Roman" pitchFamily="18" charset="0"/>
              </a:rPr>
              <a:t>mARN</a:t>
            </a: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7391399" y="4053574"/>
            <a:ext cx="105987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33"/>
                </a:solidFill>
                <a:latin typeface="Times New Roman" pitchFamily="18" charset="0"/>
              </a:rPr>
              <a:t>mARN</a:t>
            </a: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6488257" y="1110825"/>
            <a:ext cx="129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C00000"/>
                </a:solidFill>
                <a:latin typeface="Times New Roman" pitchFamily="18" charset="0"/>
              </a:rPr>
              <a:t>Tế bào</a:t>
            </a: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14325" y="1930400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Times New Roman" pitchFamily="18" charset="0"/>
              </a:rPr>
              <a:t>- Prôtêin được tổng hợp tại đâu của tế bào?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-38966" y="2043966"/>
            <a:ext cx="4953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Times New Roman" pitchFamily="18" charset="0"/>
              </a:rPr>
              <a:t>- Gen có trong thành phần nào của tế bào và có chức năng gì?</a:t>
            </a: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76200" y="1842780"/>
            <a:ext cx="48768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- Cấu trúc trung gian nào giúp gen truyền đạt thông tin quy định cấu trúc prôtêin?Cấu trúc không gian đó có vai trò gì?</a:t>
            </a:r>
            <a:br>
              <a:rPr lang="en-US" sz="2400" b="1">
                <a:latin typeface="Times New Roman" pitchFamily="18" charset="0"/>
              </a:rPr>
            </a:br>
            <a:endParaRPr lang="en-US" sz="2400" b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2400" b="1">
              <a:latin typeface="Times New Roman" pitchFamily="18" charset="0"/>
            </a:endParaRPr>
          </a:p>
        </p:txBody>
      </p:sp>
      <p:sp>
        <p:nvSpPr>
          <p:cNvPr id="6168" name="Text Box 24"/>
          <p:cNvSpPr txBox="1">
            <a:spLocks noChangeArrowheads="1"/>
          </p:cNvSpPr>
          <p:nvPr/>
        </p:nvSpPr>
        <p:spPr bwMode="auto">
          <a:xfrm>
            <a:off x="304800" y="37338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Vai trò của mARN</a:t>
            </a:r>
          </a:p>
        </p:txBody>
      </p:sp>
      <p:sp>
        <p:nvSpPr>
          <p:cNvPr id="6169" name="Text Box 25"/>
          <p:cNvSpPr txBox="1">
            <a:spLocks noChangeArrowheads="1"/>
          </p:cNvSpPr>
          <p:nvPr/>
        </p:nvSpPr>
        <p:spPr bwMode="auto">
          <a:xfrm>
            <a:off x="152400" y="2043966"/>
            <a:ext cx="4800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400" b="1">
                <a:latin typeface="Times New Roman" pitchFamily="18" charset="0"/>
              </a:rPr>
              <a:t>mARN là dạng trung gian có vai trò truyền đạt thông tin về cấu trúc prôtêin sắp được tổng hợp từ nhân ra chất  tế bào.</a:t>
            </a:r>
          </a:p>
        </p:txBody>
      </p:sp>
      <p:pic>
        <p:nvPicPr>
          <p:cNvPr id="6170" name="Picture 26" descr="viet3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9" name="Rectangle 27"/>
          <p:cNvSpPr>
            <a:spLocks noChangeArrowheads="1"/>
          </p:cNvSpPr>
          <p:nvPr/>
        </p:nvSpPr>
        <p:spPr bwMode="auto">
          <a:xfrm>
            <a:off x="104775" y="2314575"/>
            <a:ext cx="502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50" name="Text Box 28"/>
          <p:cNvSpPr txBox="1">
            <a:spLocks noChangeArrowheads="1"/>
          </p:cNvSpPr>
          <p:nvPr/>
        </p:nvSpPr>
        <p:spPr bwMode="auto">
          <a:xfrm>
            <a:off x="104775" y="38100"/>
            <a:ext cx="8915400" cy="527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600" b="1">
                <a:solidFill>
                  <a:srgbClr val="FF0000"/>
                </a:solidFill>
                <a:latin typeface="Times New Roman" pitchFamily="18" charset="0"/>
              </a:rPr>
              <a:t>BÀI 19:    MỐI QUAN HỆ GIỮA GEN VÀ TÍNH TRẠNG</a:t>
            </a:r>
          </a:p>
        </p:txBody>
      </p:sp>
    </p:spTree>
    <p:extLst>
      <p:ext uri="{BB962C8B-B14F-4D97-AF65-F5344CB8AC3E}">
        <p14:creationId xmlns:p14="http://schemas.microsoft.com/office/powerpoint/2010/main" val="318370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00104 -0.415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0" dur="5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5" grpId="0"/>
      <p:bldP spid="6156" grpId="0"/>
      <p:bldP spid="6159" grpId="0" animBg="1"/>
      <p:bldP spid="6160" grpId="0" animBg="1"/>
      <p:bldP spid="6161" grpId="0" animBg="1"/>
      <p:bldP spid="6162" grpId="0"/>
      <p:bldP spid="6163" grpId="0"/>
      <p:bldP spid="6164" grpId="0"/>
      <p:bldP spid="6165" grpId="0"/>
      <p:bldP spid="6165" grpId="1"/>
      <p:bldP spid="6166" grpId="0" build="allAtOnce"/>
      <p:bldP spid="6167" grpId="0"/>
      <p:bldP spid="6167" grpId="1"/>
      <p:bldP spid="6168" grpId="0"/>
      <p:bldP spid="6168" grpId="1"/>
      <p:bldP spid="61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4. NTBS được thể hiện trong mối quan hệ: mARN =&gt; protein là: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a. A – T, T – A, G – X, X - G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b. A – U, U – A, G – X, X – G</a:t>
            </a:r>
          </a:p>
          <a:p>
            <a:pPr marL="0" indent="0">
              <a:buNone/>
            </a:pPr>
            <a:r>
              <a:rPr lang="en-US">
                <a:latin typeface="Arial" pitchFamily="34" charset="0"/>
                <a:cs typeface="Arial" pitchFamily="34" charset="0"/>
              </a:rPr>
              <a:t>c. Cả a và b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32955" y="3276600"/>
            <a:ext cx="533400" cy="6096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2" action="ppaction://hlinkpres?slideindex=32&amp;slidetitle=PowerPoint Presentation"/>
          </p:cNvPr>
          <p:cNvSpPr/>
          <p:nvPr/>
        </p:nvSpPr>
        <p:spPr>
          <a:xfrm>
            <a:off x="8001000" y="6019800"/>
            <a:ext cx="762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1CEC5E2-BE87-7B48-4E97-EF503AEC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4" name="WordArt 4"/>
          <p:cNvSpPr>
            <a:spLocks noChangeArrowheads="1" noChangeShapeType="1" noTextEdit="1"/>
          </p:cNvSpPr>
          <p:nvPr/>
        </p:nvSpPr>
        <p:spPr bwMode="auto">
          <a:xfrm>
            <a:off x="2057400" y="304800"/>
            <a:ext cx="50292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49250"/>
              </a:avLst>
            </a:prstTxWarp>
          </a:bodyPr>
          <a:lstStyle/>
          <a:p>
            <a:pPr algn="ctr"/>
            <a:r>
              <a:rPr lang="en-US" sz="3600" b="1" kern="10"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DẶN DÒ</a:t>
            </a:r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838200" y="1600200"/>
            <a:ext cx="74676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Học bài, hoàn thành các câu hỏi cuối bài.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 Chuẩn bị cho bài sau: 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Ôn lại kiến thức đã học về ADN.</a:t>
            </a:r>
          </a:p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Nghiên cứu trước bài thực hành để hiểu được các bước tiến hành.</a:t>
            </a:r>
          </a:p>
        </p:txBody>
      </p:sp>
    </p:spTree>
    <p:extLst>
      <p:ext uri="{BB962C8B-B14F-4D97-AF65-F5344CB8AC3E}">
        <p14:creationId xmlns:p14="http://schemas.microsoft.com/office/powerpoint/2010/main" val="18495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4" grpId="0" animBg="1"/>
      <p:bldP spid="1177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81" y="264646"/>
            <a:ext cx="8701519" cy="541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2400" y="543580"/>
            <a:ext cx="6477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Times New Roman" pitchFamily="18" charset="0"/>
              </a:rPr>
              <a:t>I. Mối quan hệ giữa ARN và Prôtêin</a:t>
            </a:r>
            <a:endParaRPr lang="en-US" sz="2400" b="1" u="sng">
              <a:solidFill>
                <a:schemeClr val="tx2"/>
              </a:solidFill>
              <a:latin typeface="Times New Roman" pitchFamily="18" charset="0"/>
            </a:endParaRPr>
          </a:p>
        </p:txBody>
      </p:sp>
      <p:pic>
        <p:nvPicPr>
          <p:cNvPr id="8" name="Picture 2" descr="questionsign_w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5104301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6200" y="5755957"/>
            <a:ext cx="9267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Cho biết thành phần tham gia tổng hợp chuỗi axit amin?</a:t>
            </a:r>
          </a:p>
        </p:txBody>
      </p:sp>
      <p:sp>
        <p:nvSpPr>
          <p:cNvPr id="11" name="Oval 10"/>
          <p:cNvSpPr/>
          <p:nvPr/>
        </p:nvSpPr>
        <p:spPr>
          <a:xfrm>
            <a:off x="6705600" y="2819400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268299"/>
            <a:ext cx="11430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67200" y="4724400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0654" y="5679608"/>
            <a:ext cx="7878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Các loại Nuclêotit nào ở mARN và tARN </a:t>
            </a:r>
          </a:p>
          <a:p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liên kết với nhau?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0" y="3352801"/>
            <a:ext cx="1905000" cy="7620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01411" y="5555902"/>
            <a:ext cx="787804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Tương quan về số lượng giữa axit amin và nuclêotit của mARN khi ở trong ribôxôm?</a:t>
            </a:r>
          </a:p>
        </p:txBody>
      </p:sp>
      <p:sp>
        <p:nvSpPr>
          <p:cNvPr id="5" name="Oval 4"/>
          <p:cNvSpPr/>
          <p:nvPr/>
        </p:nvSpPr>
        <p:spPr>
          <a:xfrm>
            <a:off x="3898324" y="2209800"/>
            <a:ext cx="826076" cy="782765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419601" y="3352801"/>
            <a:ext cx="1066799" cy="91549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4352925" y="2992564"/>
            <a:ext cx="295275" cy="360236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038600" y="1447800"/>
            <a:ext cx="914400" cy="6847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7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 animBg="1"/>
      <p:bldP spid="12" grpId="0" animBg="1"/>
      <p:bldP spid="13" grpId="0" animBg="1"/>
      <p:bldP spid="14" grpId="0"/>
      <p:bldP spid="14" grpId="1"/>
      <p:bldP spid="15" grpId="0" animBg="1"/>
      <p:bldP spid="15" grpId="1" animBg="1"/>
      <p:bldP spid="16" grpId="0"/>
      <p:bldP spid="5" grpId="0" animBg="1"/>
      <p:bldP spid="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838200" y="226368"/>
            <a:ext cx="74254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sz="2400" b="1">
                <a:cs typeface="Times New Roman" pitchFamily="18" charset="0"/>
              </a:rPr>
              <a:t>Các axit amin được liệt kê đầy đủ dưới bảng sau:</a:t>
            </a:r>
            <a:endParaRPr lang="vi-VN" sz="2400" b="1"/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887617"/>
              </p:ext>
            </p:extLst>
          </p:nvPr>
        </p:nvGraphicFramePr>
        <p:xfrm>
          <a:off x="1295400" y="838200"/>
          <a:ext cx="2895600" cy="5717887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2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axit amin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Gly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Ala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Val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Leu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Isoleucine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Ile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Methionine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Phenylalanine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Tryptophan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94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Proline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0089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663505"/>
              </p:ext>
            </p:extLst>
          </p:nvPr>
        </p:nvGraphicFramePr>
        <p:xfrm>
          <a:off x="4724400" y="838200"/>
          <a:ext cx="2847232" cy="58521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71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6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Tên axit amin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Viết tắt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Threonine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Cysteine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Tyrosine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Tyr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Asparagine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Gln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Aspartic acid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Asp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Glutamic acid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Glu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Lys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Arginine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Arg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5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Histidine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30135" name="AutoShape 87"/>
          <p:cNvSpPr>
            <a:spLocks noChangeArrowheads="1"/>
          </p:cNvSpPr>
          <p:nvPr/>
        </p:nvSpPr>
        <p:spPr bwMode="auto">
          <a:xfrm>
            <a:off x="3352800" y="45720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30136" name="AutoShape 88"/>
          <p:cNvSpPr>
            <a:spLocks noChangeArrowheads="1"/>
          </p:cNvSpPr>
          <p:nvPr/>
        </p:nvSpPr>
        <p:spPr bwMode="auto">
          <a:xfrm>
            <a:off x="6781800" y="58674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0137" name="AutoShape 89"/>
          <p:cNvSpPr>
            <a:spLocks noChangeArrowheads="1"/>
          </p:cNvSpPr>
          <p:nvPr/>
        </p:nvSpPr>
        <p:spPr bwMode="auto">
          <a:xfrm>
            <a:off x="3352800" y="29845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0138" name="AutoShape 90"/>
          <p:cNvSpPr>
            <a:spLocks noChangeArrowheads="1"/>
          </p:cNvSpPr>
          <p:nvPr/>
        </p:nvSpPr>
        <p:spPr bwMode="auto">
          <a:xfrm>
            <a:off x="6781800" y="3124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0139" name="AutoShape 91"/>
          <p:cNvSpPr>
            <a:spLocks noChangeArrowheads="1"/>
          </p:cNvSpPr>
          <p:nvPr/>
        </p:nvSpPr>
        <p:spPr bwMode="auto">
          <a:xfrm>
            <a:off x="6705600" y="1752599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0140" name="AutoShape 92"/>
          <p:cNvSpPr>
            <a:spLocks noChangeArrowheads="1"/>
          </p:cNvSpPr>
          <p:nvPr/>
        </p:nvSpPr>
        <p:spPr bwMode="auto">
          <a:xfrm>
            <a:off x="6781800" y="2209799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148227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AutoShape 2"/>
          <p:cNvSpPr>
            <a:spLocks noChangeArrowheads="1"/>
          </p:cNvSpPr>
          <p:nvPr/>
        </p:nvSpPr>
        <p:spPr bwMode="auto">
          <a:xfrm>
            <a:off x="1219200" y="7620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29027" name="AutoShape 3"/>
          <p:cNvSpPr>
            <a:spLocks noChangeArrowheads="1"/>
          </p:cNvSpPr>
          <p:nvPr/>
        </p:nvSpPr>
        <p:spPr bwMode="auto">
          <a:xfrm>
            <a:off x="381000" y="11430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29028" name="AutoShape 4"/>
          <p:cNvSpPr>
            <a:spLocks noChangeArrowheads="1"/>
          </p:cNvSpPr>
          <p:nvPr/>
        </p:nvSpPr>
        <p:spPr bwMode="auto">
          <a:xfrm>
            <a:off x="381000" y="6858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29029" name="AutoShape 5"/>
          <p:cNvSpPr>
            <a:spLocks noChangeArrowheads="1"/>
          </p:cNvSpPr>
          <p:nvPr/>
        </p:nvSpPr>
        <p:spPr bwMode="auto">
          <a:xfrm>
            <a:off x="1371600" y="11430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29030" name="AutoShape 6"/>
          <p:cNvSpPr>
            <a:spLocks noChangeArrowheads="1"/>
          </p:cNvSpPr>
          <p:nvPr/>
        </p:nvSpPr>
        <p:spPr bwMode="auto">
          <a:xfrm>
            <a:off x="1371600" y="2286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29031" name="AutoShape 7"/>
          <p:cNvSpPr>
            <a:spLocks noChangeArrowheads="1"/>
          </p:cNvSpPr>
          <p:nvPr/>
        </p:nvSpPr>
        <p:spPr bwMode="auto">
          <a:xfrm>
            <a:off x="228600" y="2286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  <p:grpSp>
        <p:nvGrpSpPr>
          <p:cNvPr id="129032" name="Group 8"/>
          <p:cNvGrpSpPr>
            <a:grpSpLocks/>
          </p:cNvGrpSpPr>
          <p:nvPr/>
        </p:nvGrpSpPr>
        <p:grpSpPr bwMode="auto">
          <a:xfrm>
            <a:off x="631825" y="2057400"/>
            <a:ext cx="2720975" cy="2819400"/>
            <a:chOff x="398" y="1296"/>
            <a:chExt cx="1714" cy="1776"/>
          </a:xfrm>
        </p:grpSpPr>
        <p:grpSp>
          <p:nvGrpSpPr>
            <p:cNvPr id="129033" name="Group 9"/>
            <p:cNvGrpSpPr>
              <a:grpSpLocks/>
            </p:cNvGrpSpPr>
            <p:nvPr/>
          </p:nvGrpSpPr>
          <p:grpSpPr bwMode="auto">
            <a:xfrm>
              <a:off x="398" y="1296"/>
              <a:ext cx="1714" cy="1776"/>
              <a:chOff x="974" y="1104"/>
              <a:chExt cx="2160" cy="2016"/>
            </a:xfrm>
          </p:grpSpPr>
          <p:sp>
            <p:nvSpPr>
              <p:cNvPr id="129034" name="AutoShape 10"/>
              <p:cNvSpPr>
                <a:spLocks noChangeArrowheads="1"/>
              </p:cNvSpPr>
              <p:nvPr/>
            </p:nvSpPr>
            <p:spPr bwMode="auto">
              <a:xfrm rot="16200000">
                <a:off x="1196" y="964"/>
                <a:ext cx="1668" cy="1948"/>
              </a:xfrm>
              <a:prstGeom prst="flowChartDelay">
                <a:avLst/>
              </a:prstGeom>
              <a:solidFill>
                <a:srgbClr val="F9B9A5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35" name="AutoShape 11"/>
              <p:cNvSpPr>
                <a:spLocks noChangeArrowheads="1"/>
              </p:cNvSpPr>
              <p:nvPr/>
            </p:nvSpPr>
            <p:spPr bwMode="auto">
              <a:xfrm>
                <a:off x="974" y="2696"/>
                <a:ext cx="2160" cy="424"/>
              </a:xfrm>
              <a:prstGeom prst="flowChartPunchedTape">
                <a:avLst/>
              </a:prstGeom>
              <a:solidFill>
                <a:srgbClr val="F9B9A5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036" name="Text Box 12"/>
            <p:cNvSpPr txBox="1">
              <a:spLocks noChangeArrowheads="1"/>
            </p:cNvSpPr>
            <p:nvPr/>
          </p:nvSpPr>
          <p:spPr bwMode="auto">
            <a:xfrm>
              <a:off x="830" y="2775"/>
              <a:ext cx="8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FF"/>
                  </a:solidFill>
                </a:rPr>
                <a:t>RIBÔXÔM</a:t>
              </a:r>
            </a:p>
          </p:txBody>
        </p:sp>
      </p:grpSp>
      <p:sp>
        <p:nvSpPr>
          <p:cNvPr id="129037" name="Text Box 13"/>
          <p:cNvSpPr txBox="1">
            <a:spLocks noChangeArrowheads="1"/>
          </p:cNvSpPr>
          <p:nvPr/>
        </p:nvSpPr>
        <p:spPr bwMode="auto">
          <a:xfrm>
            <a:off x="304800" y="1524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b="1">
                <a:solidFill>
                  <a:srgbClr val="0000FF"/>
                </a:solidFill>
              </a:rPr>
              <a:t>CÁC AXÍT AMIN</a:t>
            </a:r>
          </a:p>
        </p:txBody>
      </p:sp>
      <p:grpSp>
        <p:nvGrpSpPr>
          <p:cNvPr id="129038" name="Group 14"/>
          <p:cNvGrpSpPr>
            <a:grpSpLocks/>
          </p:cNvGrpSpPr>
          <p:nvPr/>
        </p:nvGrpSpPr>
        <p:grpSpPr bwMode="auto">
          <a:xfrm>
            <a:off x="3124200" y="0"/>
            <a:ext cx="5795963" cy="4038600"/>
            <a:chOff x="1968" y="0"/>
            <a:chExt cx="3651" cy="2544"/>
          </a:xfrm>
        </p:grpSpPr>
        <p:grpSp>
          <p:nvGrpSpPr>
            <p:cNvPr id="129039" name="Group 15"/>
            <p:cNvGrpSpPr>
              <a:grpSpLocks/>
            </p:cNvGrpSpPr>
            <p:nvPr/>
          </p:nvGrpSpPr>
          <p:grpSpPr bwMode="auto">
            <a:xfrm>
              <a:off x="4800" y="1275"/>
              <a:ext cx="771" cy="1269"/>
              <a:chOff x="1746" y="1344"/>
              <a:chExt cx="771" cy="1317"/>
            </a:xfrm>
          </p:grpSpPr>
          <p:sp>
            <p:nvSpPr>
              <p:cNvPr id="129040" name="Line 16"/>
              <p:cNvSpPr>
                <a:spLocks noChangeShapeType="1"/>
              </p:cNvSpPr>
              <p:nvPr/>
            </p:nvSpPr>
            <p:spPr bwMode="auto">
              <a:xfrm>
                <a:off x="2226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041" name="Group 17"/>
              <p:cNvGrpSpPr>
                <a:grpSpLocks/>
              </p:cNvGrpSpPr>
              <p:nvPr/>
            </p:nvGrpSpPr>
            <p:grpSpPr bwMode="auto">
              <a:xfrm>
                <a:off x="1746" y="1344"/>
                <a:ext cx="771" cy="1317"/>
                <a:chOff x="1746" y="1323"/>
                <a:chExt cx="771" cy="1317"/>
              </a:xfrm>
            </p:grpSpPr>
            <p:grpSp>
              <p:nvGrpSpPr>
                <p:cNvPr id="129042" name="Group 18"/>
                <p:cNvGrpSpPr>
                  <a:grpSpLocks/>
                </p:cNvGrpSpPr>
                <p:nvPr/>
              </p:nvGrpSpPr>
              <p:grpSpPr bwMode="auto">
                <a:xfrm>
                  <a:off x="1986" y="1608"/>
                  <a:ext cx="531" cy="1032"/>
                  <a:chOff x="2688" y="2328"/>
                  <a:chExt cx="531" cy="1032"/>
                </a:xfrm>
              </p:grpSpPr>
              <p:sp>
                <p:nvSpPr>
                  <p:cNvPr id="129043" name="AutoShape 19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517" y="2984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A</a:t>
                    </a:r>
                  </a:p>
                </p:txBody>
              </p:sp>
              <p:sp>
                <p:nvSpPr>
                  <p:cNvPr id="129044" name="AutoShape 20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682" y="300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U</a:t>
                    </a:r>
                  </a:p>
                </p:txBody>
              </p:sp>
              <p:sp>
                <p:nvSpPr>
                  <p:cNvPr id="129045" name="AutoShape 2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2827" y="2895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G</a:t>
                    </a:r>
                  </a:p>
                </p:txBody>
              </p:sp>
              <p:grpSp>
                <p:nvGrpSpPr>
                  <p:cNvPr id="12904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2688" y="2328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47" name="AutoShape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48" name="AutoShape 24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9049" name="AutoShape 25"/>
                <p:cNvSpPr>
                  <a:spLocks noChangeArrowheads="1"/>
                </p:cNvSpPr>
                <p:nvPr/>
              </p:nvSpPr>
              <p:spPr bwMode="auto">
                <a:xfrm>
                  <a:off x="1746" y="1323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21F1A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Tir</a:t>
                  </a:r>
                </a:p>
              </p:txBody>
            </p:sp>
          </p:grpSp>
        </p:grpSp>
        <p:grpSp>
          <p:nvGrpSpPr>
            <p:cNvPr id="129050" name="Group 26"/>
            <p:cNvGrpSpPr>
              <a:grpSpLocks/>
            </p:cNvGrpSpPr>
            <p:nvPr/>
          </p:nvGrpSpPr>
          <p:grpSpPr bwMode="auto">
            <a:xfrm>
              <a:off x="1968" y="144"/>
              <a:ext cx="771" cy="1200"/>
              <a:chOff x="3" y="1371"/>
              <a:chExt cx="771" cy="1269"/>
            </a:xfrm>
          </p:grpSpPr>
          <p:sp>
            <p:nvSpPr>
              <p:cNvPr id="129051" name="AutoShape 27"/>
              <p:cNvSpPr>
                <a:spLocks noChangeArrowheads="1"/>
              </p:cNvSpPr>
              <p:nvPr/>
            </p:nvSpPr>
            <p:spPr bwMode="auto">
              <a:xfrm>
                <a:off x="3" y="137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Met</a:t>
                </a:r>
              </a:p>
            </p:txBody>
          </p:sp>
          <p:grpSp>
            <p:nvGrpSpPr>
              <p:cNvPr id="129052" name="Group 28"/>
              <p:cNvGrpSpPr>
                <a:grpSpLocks/>
              </p:cNvGrpSpPr>
              <p:nvPr/>
            </p:nvGrpSpPr>
            <p:grpSpPr bwMode="auto">
              <a:xfrm>
                <a:off x="243" y="1419"/>
                <a:ext cx="531" cy="1221"/>
                <a:chOff x="3120" y="240"/>
                <a:chExt cx="531" cy="1221"/>
              </a:xfrm>
            </p:grpSpPr>
            <p:grpSp>
              <p:nvGrpSpPr>
                <p:cNvPr id="129053" name="Group 29"/>
                <p:cNvGrpSpPr>
                  <a:grpSpLocks/>
                </p:cNvGrpSpPr>
                <p:nvPr/>
              </p:nvGrpSpPr>
              <p:grpSpPr bwMode="auto">
                <a:xfrm>
                  <a:off x="3120" y="480"/>
                  <a:ext cx="531" cy="981"/>
                  <a:chOff x="1131" y="2349"/>
                  <a:chExt cx="531" cy="981"/>
                </a:xfrm>
              </p:grpSpPr>
              <p:sp>
                <p:nvSpPr>
                  <p:cNvPr id="129054" name="AutoShape 3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123" y="2975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A</a:t>
                    </a:r>
                  </a:p>
                </p:txBody>
              </p:sp>
              <p:sp>
                <p:nvSpPr>
                  <p:cNvPr id="129055" name="AutoShape 3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954" y="297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U</a:t>
                    </a:r>
                  </a:p>
                </p:txBody>
              </p:sp>
              <p:sp>
                <p:nvSpPr>
                  <p:cNvPr id="129056" name="AutoShape 3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265" y="2892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X</a:t>
                    </a:r>
                  </a:p>
                </p:txBody>
              </p:sp>
              <p:grpSp>
                <p:nvGrpSpPr>
                  <p:cNvPr id="129057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1131" y="2349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58" name="AutoShap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59" name="AutoShape 35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9060" name="Line 36"/>
                <p:cNvSpPr>
                  <a:spLocks noChangeShapeType="1"/>
                </p:cNvSpPr>
                <p:nvPr/>
              </p:nvSpPr>
              <p:spPr bwMode="auto">
                <a:xfrm>
                  <a:off x="3360" y="240"/>
                  <a:ext cx="0" cy="20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9061" name="Group 37"/>
            <p:cNvGrpSpPr>
              <a:grpSpLocks/>
            </p:cNvGrpSpPr>
            <p:nvPr/>
          </p:nvGrpSpPr>
          <p:grpSpPr bwMode="auto">
            <a:xfrm>
              <a:off x="4176" y="192"/>
              <a:ext cx="774" cy="1344"/>
              <a:chOff x="384" y="768"/>
              <a:chExt cx="774" cy="1425"/>
            </a:xfrm>
          </p:grpSpPr>
          <p:grpSp>
            <p:nvGrpSpPr>
              <p:cNvPr id="129062" name="Group 38"/>
              <p:cNvGrpSpPr>
                <a:grpSpLocks/>
              </p:cNvGrpSpPr>
              <p:nvPr/>
            </p:nvGrpSpPr>
            <p:grpSpPr bwMode="auto">
              <a:xfrm>
                <a:off x="624" y="1152"/>
                <a:ext cx="534" cy="1041"/>
                <a:chOff x="5334" y="2319"/>
                <a:chExt cx="534" cy="1041"/>
              </a:xfrm>
            </p:grpSpPr>
            <p:sp>
              <p:nvSpPr>
                <p:cNvPr id="129063" name="AutoShape 39"/>
                <p:cNvSpPr>
                  <a:spLocks noChangeArrowheads="1"/>
                </p:cNvSpPr>
                <p:nvPr/>
              </p:nvSpPr>
              <p:spPr bwMode="auto">
                <a:xfrm rot="5400000">
                  <a:off x="5305" y="298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29064" name="AutoShape 40"/>
                <p:cNvSpPr>
                  <a:spLocks noChangeArrowheads="1"/>
                </p:cNvSpPr>
                <p:nvPr/>
              </p:nvSpPr>
              <p:spPr bwMode="auto">
                <a:xfrm rot="16200000">
                  <a:off x="5131" y="2991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29065" name="AutoShape 41"/>
                <p:cNvSpPr>
                  <a:spLocks noChangeArrowheads="1"/>
                </p:cNvSpPr>
                <p:nvPr/>
              </p:nvSpPr>
              <p:spPr bwMode="auto">
                <a:xfrm rot="16200000">
                  <a:off x="5500" y="2991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29066" name="Group 42"/>
                <p:cNvGrpSpPr>
                  <a:grpSpLocks/>
                </p:cNvGrpSpPr>
                <p:nvPr/>
              </p:nvGrpSpPr>
              <p:grpSpPr bwMode="auto">
                <a:xfrm>
                  <a:off x="5334" y="2319"/>
                  <a:ext cx="531" cy="561"/>
                  <a:chOff x="909" y="1983"/>
                  <a:chExt cx="531" cy="561"/>
                </a:xfrm>
              </p:grpSpPr>
              <p:sp>
                <p:nvSpPr>
                  <p:cNvPr id="129067" name="AutoShape 43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068" name="AutoShape 44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069" name="Line 45"/>
              <p:cNvSpPr>
                <a:spLocks noChangeShapeType="1"/>
              </p:cNvSpPr>
              <p:nvPr/>
            </p:nvSpPr>
            <p:spPr bwMode="auto">
              <a:xfrm>
                <a:off x="864" y="91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70" name="AutoShape 46"/>
              <p:cNvSpPr>
                <a:spLocks noChangeArrowheads="1"/>
              </p:cNvSpPr>
              <p:nvPr/>
            </p:nvSpPr>
            <p:spPr bwMode="auto">
              <a:xfrm>
                <a:off x="384" y="76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  <p:grpSp>
          <p:nvGrpSpPr>
            <p:cNvPr id="129071" name="Group 47"/>
            <p:cNvGrpSpPr>
              <a:grpSpLocks/>
            </p:cNvGrpSpPr>
            <p:nvPr/>
          </p:nvGrpSpPr>
          <p:grpSpPr bwMode="auto">
            <a:xfrm>
              <a:off x="2544" y="0"/>
              <a:ext cx="783" cy="1191"/>
              <a:chOff x="1158" y="1344"/>
              <a:chExt cx="783" cy="1239"/>
            </a:xfrm>
          </p:grpSpPr>
          <p:sp>
            <p:nvSpPr>
              <p:cNvPr id="129072" name="Line 48"/>
              <p:cNvSpPr>
                <a:spLocks noChangeShapeType="1"/>
              </p:cNvSpPr>
              <p:nvPr/>
            </p:nvSpPr>
            <p:spPr bwMode="auto">
              <a:xfrm>
                <a:off x="1644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9073" name="Group 49"/>
              <p:cNvGrpSpPr>
                <a:grpSpLocks/>
              </p:cNvGrpSpPr>
              <p:nvPr/>
            </p:nvGrpSpPr>
            <p:grpSpPr bwMode="auto">
              <a:xfrm>
                <a:off x="1158" y="1344"/>
                <a:ext cx="783" cy="1239"/>
                <a:chOff x="1158" y="1338"/>
                <a:chExt cx="783" cy="1239"/>
              </a:xfrm>
            </p:grpSpPr>
            <p:grpSp>
              <p:nvGrpSpPr>
                <p:cNvPr id="129074" name="Group 50"/>
                <p:cNvGrpSpPr>
                  <a:grpSpLocks/>
                </p:cNvGrpSpPr>
                <p:nvPr/>
              </p:nvGrpSpPr>
              <p:grpSpPr bwMode="auto">
                <a:xfrm>
                  <a:off x="1410" y="1524"/>
                  <a:ext cx="531" cy="1053"/>
                  <a:chOff x="2178" y="2259"/>
                  <a:chExt cx="531" cy="1053"/>
                </a:xfrm>
              </p:grpSpPr>
              <p:sp>
                <p:nvSpPr>
                  <p:cNvPr id="129075" name="AutoShape 51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984" y="2943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G</a:t>
                    </a:r>
                  </a:p>
                </p:txBody>
              </p:sp>
              <p:sp>
                <p:nvSpPr>
                  <p:cNvPr id="129076" name="AutoShape 5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155" y="2892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X</a:t>
                    </a:r>
                  </a:p>
                </p:txBody>
              </p:sp>
              <p:sp>
                <p:nvSpPr>
                  <p:cNvPr id="129077" name="AutoShape 5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2320" y="2890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X</a:t>
                    </a:r>
                  </a:p>
                </p:txBody>
              </p:sp>
              <p:grpSp>
                <p:nvGrpSpPr>
                  <p:cNvPr id="129078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2178" y="2259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79" name="AutoShape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80" name="AutoShape 56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9081" name="AutoShape 57"/>
                <p:cNvSpPr>
                  <a:spLocks noChangeArrowheads="1"/>
                </p:cNvSpPr>
                <p:nvPr/>
              </p:nvSpPr>
              <p:spPr bwMode="auto">
                <a:xfrm>
                  <a:off x="1158" y="1338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66FF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Arg</a:t>
                  </a:r>
                </a:p>
              </p:txBody>
            </p:sp>
          </p:grpSp>
        </p:grpSp>
        <p:grpSp>
          <p:nvGrpSpPr>
            <p:cNvPr id="129082" name="Group 58"/>
            <p:cNvGrpSpPr>
              <a:grpSpLocks/>
            </p:cNvGrpSpPr>
            <p:nvPr/>
          </p:nvGrpSpPr>
          <p:grpSpPr bwMode="auto">
            <a:xfrm>
              <a:off x="3168" y="144"/>
              <a:ext cx="771" cy="1200"/>
              <a:chOff x="573" y="1392"/>
              <a:chExt cx="771" cy="1200"/>
            </a:xfrm>
          </p:grpSpPr>
          <p:grpSp>
            <p:nvGrpSpPr>
              <p:cNvPr id="129083" name="Group 59"/>
              <p:cNvGrpSpPr>
                <a:grpSpLocks/>
              </p:cNvGrpSpPr>
              <p:nvPr/>
            </p:nvGrpSpPr>
            <p:grpSpPr bwMode="auto">
              <a:xfrm>
                <a:off x="573" y="1392"/>
                <a:ext cx="771" cy="1200"/>
                <a:chOff x="573" y="1341"/>
                <a:chExt cx="771" cy="1251"/>
              </a:xfrm>
            </p:grpSpPr>
            <p:grpSp>
              <p:nvGrpSpPr>
                <p:cNvPr id="129084" name="Group 60"/>
                <p:cNvGrpSpPr>
                  <a:grpSpLocks/>
                </p:cNvGrpSpPr>
                <p:nvPr/>
              </p:nvGrpSpPr>
              <p:grpSpPr bwMode="auto">
                <a:xfrm>
                  <a:off x="813" y="1605"/>
                  <a:ext cx="531" cy="987"/>
                  <a:chOff x="1641" y="2373"/>
                  <a:chExt cx="531" cy="987"/>
                </a:xfrm>
              </p:grpSpPr>
              <p:sp>
                <p:nvSpPr>
                  <p:cNvPr id="129085" name="AutoShape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456" y="2913"/>
                    <a:ext cx="622" cy="115"/>
                  </a:xfrm>
                  <a:prstGeom prst="flowChartOnlineStorag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X</a:t>
                    </a:r>
                  </a:p>
                </p:txBody>
              </p:sp>
              <p:sp>
                <p:nvSpPr>
                  <p:cNvPr id="129086" name="AutoShape 6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1654" y="3014"/>
                    <a:ext cx="576" cy="115"/>
                  </a:xfrm>
                  <a:prstGeom prst="chevron">
                    <a:avLst>
                      <a:gd name="adj" fmla="val 125217"/>
                    </a:avLst>
                  </a:prstGeom>
                  <a:solidFill>
                    <a:srgbClr val="298B43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rot="10800000"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A</a:t>
                    </a:r>
                  </a:p>
                </p:txBody>
              </p:sp>
              <p:sp>
                <p:nvSpPr>
                  <p:cNvPr id="129087" name="AutoShape 6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1809" y="3003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U</a:t>
                    </a:r>
                  </a:p>
                </p:txBody>
              </p:sp>
              <p:grpSp>
                <p:nvGrpSpPr>
                  <p:cNvPr id="12908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641" y="2373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089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090" name="AutoShape 66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9091" name="AutoShape 67"/>
                <p:cNvSpPr>
                  <a:spLocks noChangeArrowheads="1"/>
                </p:cNvSpPr>
                <p:nvPr/>
              </p:nvSpPr>
              <p:spPr bwMode="auto">
                <a:xfrm>
                  <a:off x="573" y="1341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41479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Val</a:t>
                  </a:r>
                </a:p>
              </p:txBody>
            </p:sp>
          </p:grpSp>
          <p:sp>
            <p:nvSpPr>
              <p:cNvPr id="129092" name="Line 68"/>
              <p:cNvSpPr>
                <a:spLocks noChangeShapeType="1"/>
              </p:cNvSpPr>
              <p:nvPr/>
            </p:nvSpPr>
            <p:spPr bwMode="auto">
              <a:xfrm>
                <a:off x="1053" y="139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093" name="Group 69"/>
            <p:cNvGrpSpPr>
              <a:grpSpLocks/>
            </p:cNvGrpSpPr>
            <p:nvPr/>
          </p:nvGrpSpPr>
          <p:grpSpPr bwMode="auto">
            <a:xfrm>
              <a:off x="3696" y="144"/>
              <a:ext cx="762" cy="1200"/>
              <a:chOff x="2319" y="1308"/>
              <a:chExt cx="762" cy="1284"/>
            </a:xfrm>
          </p:grpSpPr>
          <p:grpSp>
            <p:nvGrpSpPr>
              <p:cNvPr id="129094" name="Group 70"/>
              <p:cNvGrpSpPr>
                <a:grpSpLocks/>
              </p:cNvGrpSpPr>
              <p:nvPr/>
            </p:nvGrpSpPr>
            <p:grpSpPr bwMode="auto">
              <a:xfrm>
                <a:off x="2550" y="1590"/>
                <a:ext cx="531" cy="1002"/>
                <a:chOff x="3207" y="2319"/>
                <a:chExt cx="531" cy="1002"/>
              </a:xfrm>
            </p:grpSpPr>
            <p:sp>
              <p:nvSpPr>
                <p:cNvPr id="129095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304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29096" name="AutoShape 72"/>
                <p:cNvSpPr>
                  <a:spLocks noChangeArrowheads="1"/>
                </p:cNvSpPr>
                <p:nvPr/>
              </p:nvSpPr>
              <p:spPr bwMode="auto">
                <a:xfrm rot="16200000">
                  <a:off x="3193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29097" name="AutoShape 73"/>
                <p:cNvSpPr>
                  <a:spLocks noChangeArrowheads="1"/>
                </p:cNvSpPr>
                <p:nvPr/>
              </p:nvSpPr>
              <p:spPr bwMode="auto">
                <a:xfrm rot="16200000">
                  <a:off x="336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29098" name="Group 74"/>
                <p:cNvGrpSpPr>
                  <a:grpSpLocks/>
                </p:cNvGrpSpPr>
                <p:nvPr/>
              </p:nvGrpSpPr>
              <p:grpSpPr bwMode="auto">
                <a:xfrm>
                  <a:off x="3207" y="2319"/>
                  <a:ext cx="531" cy="561"/>
                  <a:chOff x="909" y="1983"/>
                  <a:chExt cx="531" cy="561"/>
                </a:xfrm>
              </p:grpSpPr>
              <p:sp>
                <p:nvSpPr>
                  <p:cNvPr id="12909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9100" name="AutoShape 7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9101" name="AutoShape 77"/>
              <p:cNvSpPr>
                <a:spLocks noChangeArrowheads="1"/>
              </p:cNvSpPr>
              <p:nvPr/>
            </p:nvSpPr>
            <p:spPr bwMode="auto">
              <a:xfrm>
                <a:off x="2319" y="130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Ser</a:t>
                </a:r>
              </a:p>
            </p:txBody>
          </p:sp>
          <p:sp>
            <p:nvSpPr>
              <p:cNvPr id="129102" name="Line 78"/>
              <p:cNvSpPr>
                <a:spLocks noChangeShapeType="1"/>
              </p:cNvSpPr>
              <p:nvPr/>
            </p:nvSpPr>
            <p:spPr bwMode="auto">
              <a:xfrm>
                <a:off x="2793" y="1382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9103" name="Group 79"/>
            <p:cNvGrpSpPr>
              <a:grpSpLocks/>
            </p:cNvGrpSpPr>
            <p:nvPr/>
          </p:nvGrpSpPr>
          <p:grpSpPr bwMode="auto">
            <a:xfrm>
              <a:off x="4896" y="192"/>
              <a:ext cx="723" cy="1200"/>
              <a:chOff x="2955" y="1329"/>
              <a:chExt cx="723" cy="1263"/>
            </a:xfrm>
          </p:grpSpPr>
          <p:grpSp>
            <p:nvGrpSpPr>
              <p:cNvPr id="129104" name="Group 80"/>
              <p:cNvGrpSpPr>
                <a:grpSpLocks/>
              </p:cNvGrpSpPr>
              <p:nvPr/>
            </p:nvGrpSpPr>
            <p:grpSpPr bwMode="auto">
              <a:xfrm>
                <a:off x="2955" y="1329"/>
                <a:ext cx="723" cy="1263"/>
                <a:chOff x="2955" y="1326"/>
                <a:chExt cx="723" cy="1263"/>
              </a:xfrm>
            </p:grpSpPr>
            <p:grpSp>
              <p:nvGrpSpPr>
                <p:cNvPr id="129105" name="Group 81"/>
                <p:cNvGrpSpPr>
                  <a:grpSpLocks/>
                </p:cNvGrpSpPr>
                <p:nvPr/>
              </p:nvGrpSpPr>
              <p:grpSpPr bwMode="auto">
                <a:xfrm>
                  <a:off x="3147" y="1605"/>
                  <a:ext cx="531" cy="984"/>
                  <a:chOff x="3744" y="2376"/>
                  <a:chExt cx="531" cy="984"/>
                </a:xfrm>
              </p:grpSpPr>
              <p:sp>
                <p:nvSpPr>
                  <p:cNvPr id="129106" name="AutoShape 82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576" y="3009"/>
                    <a:ext cx="587" cy="115"/>
                  </a:xfrm>
                  <a:prstGeom prst="chevron">
                    <a:avLst>
                      <a:gd name="adj" fmla="val 127609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U</a:t>
                    </a:r>
                  </a:p>
                </p:txBody>
              </p:sp>
              <p:sp>
                <p:nvSpPr>
                  <p:cNvPr id="129107" name="AutoShape 83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722" y="2989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G</a:t>
                    </a:r>
                  </a:p>
                </p:txBody>
              </p:sp>
              <p:sp>
                <p:nvSpPr>
                  <p:cNvPr id="129108" name="AutoShape 84"/>
                  <p:cNvSpPr>
                    <a:spLocks noChangeArrowheads="1"/>
                  </p:cNvSpPr>
                  <p:nvPr/>
                </p:nvSpPr>
                <p:spPr bwMode="auto">
                  <a:xfrm rot="16200000">
                    <a:off x="3895" y="2989"/>
                    <a:ext cx="622" cy="115"/>
                  </a:xfrm>
                  <a:prstGeom prst="flowChartOnlineStorage">
                    <a:avLst/>
                  </a:prstGeom>
                  <a:solidFill>
                    <a:srgbClr val="FF66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pPr algn="ctr" eaLnBrk="0" hangingPunct="0"/>
                    <a:r>
                      <a:rPr lang="en-US" sz="1800" b="1"/>
                      <a:t>G</a:t>
                    </a:r>
                  </a:p>
                </p:txBody>
              </p:sp>
              <p:grpSp>
                <p:nvGrpSpPr>
                  <p:cNvPr id="129109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3744" y="2376"/>
                    <a:ext cx="531" cy="561"/>
                    <a:chOff x="909" y="1983"/>
                    <a:chExt cx="531" cy="561"/>
                  </a:xfrm>
                </p:grpSpPr>
                <p:sp>
                  <p:nvSpPr>
                    <p:cNvPr id="129110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2112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29111" name="AutoShape 87"/>
                    <p:cNvSpPr>
                      <a:spLocks noChangeArrowheads="1"/>
                    </p:cNvSpPr>
                    <p:nvPr/>
                  </p:nvSpPr>
                  <p:spPr bwMode="auto">
                    <a:xfrm rot="-24120579">
                      <a:off x="909" y="1983"/>
                      <a:ext cx="480" cy="432"/>
                    </a:xfrm>
                    <a:prstGeom prst="can">
                      <a:avLst>
                        <a:gd name="adj" fmla="val 25000"/>
                      </a:avLst>
                    </a:prstGeom>
                    <a:solidFill>
                      <a:srgbClr val="0066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29112" name="AutoShape 88"/>
                <p:cNvSpPr>
                  <a:spLocks noChangeArrowheads="1"/>
                </p:cNvSpPr>
                <p:nvPr/>
              </p:nvSpPr>
              <p:spPr bwMode="auto">
                <a:xfrm>
                  <a:off x="2955" y="1326"/>
                  <a:ext cx="480" cy="19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66FF33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US" sz="1800" b="1"/>
                    <a:t>Thr</a:t>
                  </a:r>
                </a:p>
              </p:txBody>
            </p:sp>
          </p:grpSp>
          <p:sp>
            <p:nvSpPr>
              <p:cNvPr id="129113" name="Line 89"/>
              <p:cNvSpPr>
                <a:spLocks noChangeShapeType="1"/>
              </p:cNvSpPr>
              <p:nvPr/>
            </p:nvSpPr>
            <p:spPr bwMode="auto">
              <a:xfrm>
                <a:off x="3438" y="1389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14" name="Text Box 90"/>
            <p:cNvSpPr txBox="1">
              <a:spLocks noChangeArrowheads="1"/>
            </p:cNvSpPr>
            <p:nvPr/>
          </p:nvSpPr>
          <p:spPr bwMode="auto">
            <a:xfrm>
              <a:off x="2409" y="1494"/>
              <a:ext cx="29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FF"/>
                  </a:solidFill>
                </a:rPr>
                <a:t>Các tARN mang AXÍT AMIN tương ứng</a:t>
              </a:r>
            </a:p>
          </p:txBody>
        </p:sp>
      </p:grpSp>
      <p:grpSp>
        <p:nvGrpSpPr>
          <p:cNvPr id="129115" name="Group 91"/>
          <p:cNvGrpSpPr>
            <a:grpSpLocks/>
          </p:cNvGrpSpPr>
          <p:nvPr/>
        </p:nvGrpSpPr>
        <p:grpSpPr bwMode="auto">
          <a:xfrm>
            <a:off x="471487" y="5190509"/>
            <a:ext cx="7696200" cy="1358900"/>
            <a:chOff x="288" y="3368"/>
            <a:chExt cx="4848" cy="856"/>
          </a:xfrm>
        </p:grpSpPr>
        <p:grpSp>
          <p:nvGrpSpPr>
            <p:cNvPr id="129116" name="Group 92"/>
            <p:cNvGrpSpPr>
              <a:grpSpLocks/>
            </p:cNvGrpSpPr>
            <p:nvPr/>
          </p:nvGrpSpPr>
          <p:grpSpPr bwMode="auto">
            <a:xfrm>
              <a:off x="353" y="3368"/>
              <a:ext cx="4783" cy="568"/>
              <a:chOff x="353" y="3176"/>
              <a:chExt cx="4783" cy="568"/>
            </a:xfrm>
          </p:grpSpPr>
          <p:sp>
            <p:nvSpPr>
              <p:cNvPr id="129117" name="AutoShape 93"/>
              <p:cNvSpPr>
                <a:spLocks noChangeArrowheads="1"/>
              </p:cNvSpPr>
              <p:nvPr/>
            </p:nvSpPr>
            <p:spPr bwMode="auto">
              <a:xfrm rot="5400000">
                <a:off x="833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18" name="AutoShape 94"/>
              <p:cNvSpPr>
                <a:spLocks noChangeArrowheads="1"/>
              </p:cNvSpPr>
              <p:nvPr/>
            </p:nvSpPr>
            <p:spPr bwMode="auto">
              <a:xfrm rot="5400000">
                <a:off x="1592" y="3405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19" name="AutoShape 95"/>
              <p:cNvSpPr>
                <a:spLocks noChangeArrowheads="1"/>
              </p:cNvSpPr>
              <p:nvPr/>
            </p:nvSpPr>
            <p:spPr bwMode="auto">
              <a:xfrm rot="5400000">
                <a:off x="1754" y="3403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20" name="AutoShape 96"/>
              <p:cNvSpPr>
                <a:spLocks noChangeArrowheads="1"/>
              </p:cNvSpPr>
              <p:nvPr/>
            </p:nvSpPr>
            <p:spPr bwMode="auto">
              <a:xfrm rot="5400000">
                <a:off x="4328" y="3389"/>
                <a:ext cx="538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21" name="AutoShape 97"/>
              <p:cNvSpPr>
                <a:spLocks noChangeArrowheads="1"/>
              </p:cNvSpPr>
              <p:nvPr/>
            </p:nvSpPr>
            <p:spPr bwMode="auto">
              <a:xfrm rot="5400000">
                <a:off x="4489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22" name="AutoShape 98"/>
              <p:cNvSpPr>
                <a:spLocks noChangeArrowheads="1"/>
              </p:cNvSpPr>
              <p:nvPr/>
            </p:nvSpPr>
            <p:spPr bwMode="auto">
              <a:xfrm rot="5400000">
                <a:off x="3911" y="3388"/>
                <a:ext cx="539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23" name="AutoShape 99"/>
              <p:cNvSpPr>
                <a:spLocks noChangeArrowheads="1"/>
              </p:cNvSpPr>
              <p:nvPr/>
            </p:nvSpPr>
            <p:spPr bwMode="auto">
              <a:xfrm rot="16200000">
                <a:off x="2331" y="3415"/>
                <a:ext cx="538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24" name="AutoShape 100"/>
              <p:cNvSpPr>
                <a:spLocks noChangeArrowheads="1"/>
              </p:cNvSpPr>
              <p:nvPr/>
            </p:nvSpPr>
            <p:spPr bwMode="auto">
              <a:xfrm rot="16200000">
                <a:off x="2733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25" name="AutoShape 101"/>
              <p:cNvSpPr>
                <a:spLocks noChangeArrowheads="1"/>
              </p:cNvSpPr>
              <p:nvPr/>
            </p:nvSpPr>
            <p:spPr bwMode="auto">
              <a:xfrm rot="16200000">
                <a:off x="2906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26" name="AutoShape 102"/>
              <p:cNvSpPr>
                <a:spLocks noChangeArrowheads="1"/>
              </p:cNvSpPr>
              <p:nvPr/>
            </p:nvSpPr>
            <p:spPr bwMode="auto">
              <a:xfrm rot="16200000">
                <a:off x="3329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27" name="AutoShape 103"/>
              <p:cNvSpPr>
                <a:spLocks noChangeArrowheads="1"/>
              </p:cNvSpPr>
              <p:nvPr/>
            </p:nvSpPr>
            <p:spPr bwMode="auto">
              <a:xfrm rot="16200000">
                <a:off x="3503" y="3414"/>
                <a:ext cx="539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28" name="AutoShape 104"/>
              <p:cNvSpPr>
                <a:spLocks noChangeArrowheads="1"/>
              </p:cNvSpPr>
              <p:nvPr/>
            </p:nvSpPr>
            <p:spPr bwMode="auto">
              <a:xfrm rot="5400000">
                <a:off x="1021" y="3432"/>
                <a:ext cx="508" cy="115"/>
              </a:xfrm>
              <a:prstGeom prst="chevron">
                <a:avLst>
                  <a:gd name="adj" fmla="val 11043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29" name="AutoShape 105"/>
              <p:cNvSpPr>
                <a:spLocks noChangeArrowheads="1"/>
              </p:cNvSpPr>
              <p:nvPr/>
            </p:nvSpPr>
            <p:spPr bwMode="auto">
              <a:xfrm rot="5400000">
                <a:off x="2013" y="3432"/>
                <a:ext cx="508" cy="115"/>
              </a:xfrm>
              <a:prstGeom prst="chevron">
                <a:avLst>
                  <a:gd name="adj" fmla="val 11043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30" name="AutoShape 106"/>
              <p:cNvSpPr>
                <a:spLocks noChangeArrowheads="1"/>
              </p:cNvSpPr>
              <p:nvPr/>
            </p:nvSpPr>
            <p:spPr bwMode="auto">
              <a:xfrm rot="5400000">
                <a:off x="2578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31" name="AutoShape 107"/>
              <p:cNvSpPr>
                <a:spLocks noChangeArrowheads="1"/>
              </p:cNvSpPr>
              <p:nvPr/>
            </p:nvSpPr>
            <p:spPr bwMode="auto">
              <a:xfrm rot="5400000">
                <a:off x="3762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32" name="AutoShape 108"/>
              <p:cNvSpPr>
                <a:spLocks noChangeArrowheads="1"/>
              </p:cNvSpPr>
              <p:nvPr/>
            </p:nvSpPr>
            <p:spPr bwMode="auto">
              <a:xfrm rot="5400000">
                <a:off x="4697" y="3414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33" name="AutoShape 109"/>
              <p:cNvSpPr>
                <a:spLocks noChangeArrowheads="1"/>
              </p:cNvSpPr>
              <p:nvPr/>
            </p:nvSpPr>
            <p:spPr bwMode="auto">
              <a:xfrm rot="16200000">
                <a:off x="4105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29134" name="AutoShape 110"/>
              <p:cNvSpPr>
                <a:spLocks noChangeArrowheads="1"/>
              </p:cNvSpPr>
              <p:nvPr/>
            </p:nvSpPr>
            <p:spPr bwMode="auto">
              <a:xfrm rot="16200000">
                <a:off x="3178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29135" name="AutoShape 111"/>
              <p:cNvSpPr>
                <a:spLocks noChangeArrowheads="1"/>
              </p:cNvSpPr>
              <p:nvPr/>
            </p:nvSpPr>
            <p:spPr bwMode="auto">
              <a:xfrm rot="16200000">
                <a:off x="2188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29136" name="AutoShape 112"/>
              <p:cNvSpPr>
                <a:spLocks noChangeArrowheads="1"/>
              </p:cNvSpPr>
              <p:nvPr/>
            </p:nvSpPr>
            <p:spPr bwMode="auto">
              <a:xfrm rot="16200000">
                <a:off x="1189" y="3409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29137" name="AutoShape 113"/>
              <p:cNvSpPr>
                <a:spLocks noChangeArrowheads="1"/>
              </p:cNvSpPr>
              <p:nvPr/>
            </p:nvSpPr>
            <p:spPr bwMode="auto">
              <a:xfrm rot="5400000">
                <a:off x="429" y="3420"/>
                <a:ext cx="509" cy="115"/>
              </a:xfrm>
              <a:prstGeom prst="chevron">
                <a:avLst>
                  <a:gd name="adj" fmla="val 110652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600" b="1"/>
                  <a:t>U</a:t>
                </a:r>
              </a:p>
            </p:txBody>
          </p:sp>
          <p:sp>
            <p:nvSpPr>
              <p:cNvPr id="129138" name="AutoShape 114"/>
              <p:cNvSpPr>
                <a:spLocks noChangeArrowheads="1"/>
              </p:cNvSpPr>
              <p:nvPr/>
            </p:nvSpPr>
            <p:spPr bwMode="auto">
              <a:xfrm rot="16200000">
                <a:off x="1419" y="3395"/>
                <a:ext cx="538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29139" name="AutoShape 115"/>
              <p:cNvSpPr>
                <a:spLocks noChangeArrowheads="1"/>
              </p:cNvSpPr>
              <p:nvPr/>
            </p:nvSpPr>
            <p:spPr bwMode="auto">
              <a:xfrm rot="16200000">
                <a:off x="270" y="3415"/>
                <a:ext cx="499" cy="115"/>
              </a:xfrm>
              <a:prstGeom prst="chevron">
                <a:avLst>
                  <a:gd name="adj" fmla="val 108478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29140" name="AutoShape 116"/>
              <p:cNvSpPr>
                <a:spLocks noChangeArrowheads="1"/>
              </p:cNvSpPr>
              <p:nvPr/>
            </p:nvSpPr>
            <p:spPr bwMode="auto">
              <a:xfrm rot="5400000">
                <a:off x="579" y="3402"/>
                <a:ext cx="538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29141" name="Rectangle 117"/>
              <p:cNvSpPr>
                <a:spLocks noChangeArrowheads="1"/>
              </p:cNvSpPr>
              <p:nvPr/>
            </p:nvSpPr>
            <p:spPr bwMode="auto">
              <a:xfrm>
                <a:off x="353" y="3608"/>
                <a:ext cx="4783" cy="136"/>
              </a:xfrm>
              <a:prstGeom prst="rect">
                <a:avLst/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142" name="Text Box 118"/>
            <p:cNvSpPr txBox="1">
              <a:spLocks noChangeArrowheads="1"/>
            </p:cNvSpPr>
            <p:nvPr/>
          </p:nvSpPr>
          <p:spPr bwMode="auto">
            <a:xfrm>
              <a:off x="288" y="4022"/>
              <a:ext cx="8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MỞ ĐẦU</a:t>
              </a:r>
            </a:p>
          </p:txBody>
        </p:sp>
        <p:sp>
          <p:nvSpPr>
            <p:cNvPr id="129143" name="Text Box 119"/>
            <p:cNvSpPr txBox="1">
              <a:spLocks noChangeArrowheads="1"/>
            </p:cNvSpPr>
            <p:nvPr/>
          </p:nvSpPr>
          <p:spPr bwMode="auto">
            <a:xfrm>
              <a:off x="3831" y="3976"/>
              <a:ext cx="1056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KẾT THÚC</a:t>
              </a:r>
            </a:p>
          </p:txBody>
        </p:sp>
        <p:sp>
          <p:nvSpPr>
            <p:cNvPr id="129144" name="Text Box 120"/>
            <p:cNvSpPr txBox="1">
              <a:spLocks noChangeArrowheads="1"/>
            </p:cNvSpPr>
            <p:nvPr/>
          </p:nvSpPr>
          <p:spPr bwMode="auto">
            <a:xfrm>
              <a:off x="2016" y="3993"/>
              <a:ext cx="16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1">
                  <a:solidFill>
                    <a:srgbClr val="0000FF"/>
                  </a:solidFill>
                </a:rPr>
                <a:t>mARN</a:t>
              </a:r>
              <a:r>
                <a:rPr lang="en-US" sz="1800" b="1"/>
                <a:t> (mạch khuôn)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43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9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9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9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9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6" grpId="0" animBg="1"/>
      <p:bldP spid="129027" grpId="0" animBg="1"/>
      <p:bldP spid="129028" grpId="0" animBg="1"/>
      <p:bldP spid="129029" grpId="0" animBg="1"/>
      <p:bldP spid="129030" grpId="0" animBg="1"/>
      <p:bldP spid="129031" grpId="0" animBg="1"/>
      <p:bldP spid="1290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0" y="1143000"/>
            <a:ext cx="5105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itchFamily="18" charset="0"/>
              </a:rPr>
              <a:t>2. Sự hình thành chuỗi axit amin: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25" y="1759803"/>
            <a:ext cx="4410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>
                <a:latin typeface="Arial" pitchFamily="34" charset="0"/>
                <a:cs typeface="Arial" pitchFamily="34" charset="0"/>
              </a:rPr>
              <a:t>- mARN rời khỏi nhân đến ribôxôm để tổng hợp prôtêin.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7" descr="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384" y="762000"/>
            <a:ext cx="4707615" cy="3757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/>
        </p:nvCxnSpPr>
        <p:spPr>
          <a:xfrm>
            <a:off x="4572000" y="1219200"/>
            <a:ext cx="0" cy="541020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6" descr="vie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552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82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AutoShape 2"/>
          <p:cNvSpPr>
            <a:spLocks noChangeArrowheads="1"/>
          </p:cNvSpPr>
          <p:nvPr/>
        </p:nvSpPr>
        <p:spPr bwMode="auto">
          <a:xfrm rot="16200000">
            <a:off x="-2236787" y="3054349"/>
            <a:ext cx="2647950" cy="3092451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1075" name="Group 3"/>
          <p:cNvGrpSpPr>
            <a:grpSpLocks/>
          </p:cNvGrpSpPr>
          <p:nvPr/>
        </p:nvGrpSpPr>
        <p:grpSpPr bwMode="auto">
          <a:xfrm>
            <a:off x="560388" y="5041900"/>
            <a:ext cx="7593012" cy="901700"/>
            <a:chOff x="353" y="3176"/>
            <a:chExt cx="4783" cy="568"/>
          </a:xfrm>
        </p:grpSpPr>
        <p:sp>
          <p:nvSpPr>
            <p:cNvPr id="131076" name="AutoShape 4"/>
            <p:cNvSpPr>
              <a:spLocks noChangeArrowheads="1"/>
            </p:cNvSpPr>
            <p:nvPr/>
          </p:nvSpPr>
          <p:spPr bwMode="auto">
            <a:xfrm rot="5400000">
              <a:off x="833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77" name="AutoShape 5"/>
            <p:cNvSpPr>
              <a:spLocks noChangeArrowheads="1"/>
            </p:cNvSpPr>
            <p:nvPr/>
          </p:nvSpPr>
          <p:spPr bwMode="auto">
            <a:xfrm rot="5400000">
              <a:off x="1592" y="340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78" name="AutoShape 6"/>
            <p:cNvSpPr>
              <a:spLocks noChangeArrowheads="1"/>
            </p:cNvSpPr>
            <p:nvPr/>
          </p:nvSpPr>
          <p:spPr bwMode="auto">
            <a:xfrm rot="5400000">
              <a:off x="1754" y="3403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79" name="AutoShape 7"/>
            <p:cNvSpPr>
              <a:spLocks noChangeArrowheads="1"/>
            </p:cNvSpPr>
            <p:nvPr/>
          </p:nvSpPr>
          <p:spPr bwMode="auto">
            <a:xfrm rot="5400000">
              <a:off x="4328" y="3389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80" name="AutoShape 8"/>
            <p:cNvSpPr>
              <a:spLocks noChangeArrowheads="1"/>
            </p:cNvSpPr>
            <p:nvPr/>
          </p:nvSpPr>
          <p:spPr bwMode="auto">
            <a:xfrm rot="5400000">
              <a:off x="4489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81" name="AutoShape 9"/>
            <p:cNvSpPr>
              <a:spLocks noChangeArrowheads="1"/>
            </p:cNvSpPr>
            <p:nvPr/>
          </p:nvSpPr>
          <p:spPr bwMode="auto">
            <a:xfrm rot="5400000">
              <a:off x="3911" y="3388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082" name="AutoShape 10"/>
            <p:cNvSpPr>
              <a:spLocks noChangeArrowheads="1"/>
            </p:cNvSpPr>
            <p:nvPr/>
          </p:nvSpPr>
          <p:spPr bwMode="auto">
            <a:xfrm rot="16200000">
              <a:off x="2331" y="341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83" name="AutoShape 11"/>
            <p:cNvSpPr>
              <a:spLocks noChangeArrowheads="1"/>
            </p:cNvSpPr>
            <p:nvPr/>
          </p:nvSpPr>
          <p:spPr bwMode="auto">
            <a:xfrm rot="16200000">
              <a:off x="2733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84" name="AutoShape 12"/>
            <p:cNvSpPr>
              <a:spLocks noChangeArrowheads="1"/>
            </p:cNvSpPr>
            <p:nvPr/>
          </p:nvSpPr>
          <p:spPr bwMode="auto">
            <a:xfrm rot="16200000">
              <a:off x="2906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85" name="AutoShape 13"/>
            <p:cNvSpPr>
              <a:spLocks noChangeArrowheads="1"/>
            </p:cNvSpPr>
            <p:nvPr/>
          </p:nvSpPr>
          <p:spPr bwMode="auto">
            <a:xfrm rot="16200000">
              <a:off x="3329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86" name="AutoShape 14"/>
            <p:cNvSpPr>
              <a:spLocks noChangeArrowheads="1"/>
            </p:cNvSpPr>
            <p:nvPr/>
          </p:nvSpPr>
          <p:spPr bwMode="auto">
            <a:xfrm rot="16200000">
              <a:off x="3503" y="3414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87" name="AutoShape 15"/>
            <p:cNvSpPr>
              <a:spLocks noChangeArrowheads="1"/>
            </p:cNvSpPr>
            <p:nvPr/>
          </p:nvSpPr>
          <p:spPr bwMode="auto">
            <a:xfrm rot="5400000">
              <a:off x="1021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88" name="AutoShape 16"/>
            <p:cNvSpPr>
              <a:spLocks noChangeArrowheads="1"/>
            </p:cNvSpPr>
            <p:nvPr/>
          </p:nvSpPr>
          <p:spPr bwMode="auto">
            <a:xfrm rot="5400000">
              <a:off x="2013" y="3432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89" name="AutoShape 17"/>
            <p:cNvSpPr>
              <a:spLocks noChangeArrowheads="1"/>
            </p:cNvSpPr>
            <p:nvPr/>
          </p:nvSpPr>
          <p:spPr bwMode="auto">
            <a:xfrm rot="5400000">
              <a:off x="2578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0" name="AutoShape 18"/>
            <p:cNvSpPr>
              <a:spLocks noChangeArrowheads="1"/>
            </p:cNvSpPr>
            <p:nvPr/>
          </p:nvSpPr>
          <p:spPr bwMode="auto">
            <a:xfrm rot="5400000">
              <a:off x="3762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1" name="AutoShape 19"/>
            <p:cNvSpPr>
              <a:spLocks noChangeArrowheads="1"/>
            </p:cNvSpPr>
            <p:nvPr/>
          </p:nvSpPr>
          <p:spPr bwMode="auto">
            <a:xfrm rot="5400000">
              <a:off x="4697" y="3414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2" name="AutoShape 20"/>
            <p:cNvSpPr>
              <a:spLocks noChangeArrowheads="1"/>
            </p:cNvSpPr>
            <p:nvPr/>
          </p:nvSpPr>
          <p:spPr bwMode="auto">
            <a:xfrm rot="16200000">
              <a:off x="4105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093" name="AutoShape 21"/>
            <p:cNvSpPr>
              <a:spLocks noChangeArrowheads="1"/>
            </p:cNvSpPr>
            <p:nvPr/>
          </p:nvSpPr>
          <p:spPr bwMode="auto">
            <a:xfrm rot="16200000">
              <a:off x="317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094" name="AutoShape 22"/>
            <p:cNvSpPr>
              <a:spLocks noChangeArrowheads="1"/>
            </p:cNvSpPr>
            <p:nvPr/>
          </p:nvSpPr>
          <p:spPr bwMode="auto">
            <a:xfrm rot="16200000">
              <a:off x="2188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095" name="AutoShape 23"/>
            <p:cNvSpPr>
              <a:spLocks noChangeArrowheads="1"/>
            </p:cNvSpPr>
            <p:nvPr/>
          </p:nvSpPr>
          <p:spPr bwMode="auto">
            <a:xfrm rot="16200000">
              <a:off x="1189" y="3409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096" name="AutoShape 24"/>
            <p:cNvSpPr>
              <a:spLocks noChangeArrowheads="1"/>
            </p:cNvSpPr>
            <p:nvPr/>
          </p:nvSpPr>
          <p:spPr bwMode="auto">
            <a:xfrm rot="5400000">
              <a:off x="429" y="3420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1097" name="AutoShape 25"/>
            <p:cNvSpPr>
              <a:spLocks noChangeArrowheads="1"/>
            </p:cNvSpPr>
            <p:nvPr/>
          </p:nvSpPr>
          <p:spPr bwMode="auto">
            <a:xfrm rot="16200000">
              <a:off x="1419" y="3395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098" name="AutoShape 26"/>
            <p:cNvSpPr>
              <a:spLocks noChangeArrowheads="1"/>
            </p:cNvSpPr>
            <p:nvPr/>
          </p:nvSpPr>
          <p:spPr bwMode="auto">
            <a:xfrm rot="16200000">
              <a:off x="270" y="3415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099" name="AutoShape 27"/>
            <p:cNvSpPr>
              <a:spLocks noChangeArrowheads="1"/>
            </p:cNvSpPr>
            <p:nvPr/>
          </p:nvSpPr>
          <p:spPr bwMode="auto">
            <a:xfrm rot="5400000">
              <a:off x="579" y="3402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1100" name="Rectangle 28"/>
            <p:cNvSpPr>
              <a:spLocks noChangeArrowheads="1"/>
            </p:cNvSpPr>
            <p:nvPr/>
          </p:nvSpPr>
          <p:spPr bwMode="auto">
            <a:xfrm>
              <a:off x="353" y="3608"/>
              <a:ext cx="4783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1" name="Group 29"/>
          <p:cNvGrpSpPr>
            <a:grpSpLocks/>
          </p:cNvGrpSpPr>
          <p:nvPr/>
        </p:nvGrpSpPr>
        <p:grpSpPr bwMode="auto">
          <a:xfrm>
            <a:off x="7794625" y="762000"/>
            <a:ext cx="842963" cy="1524000"/>
            <a:chOff x="4260" y="2328"/>
            <a:chExt cx="531" cy="1024"/>
          </a:xfrm>
        </p:grpSpPr>
        <p:sp>
          <p:nvSpPr>
            <p:cNvPr id="131102" name="AutoShape 30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1103" name="AutoShape 31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1104" name="AutoShape 32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1105" name="Group 33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1106" name="AutoShape 34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107" name="AutoShape 35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1108" name="Group 36"/>
          <p:cNvGrpSpPr>
            <a:grpSpLocks/>
          </p:cNvGrpSpPr>
          <p:nvPr/>
        </p:nvGrpSpPr>
        <p:grpSpPr bwMode="auto">
          <a:xfrm>
            <a:off x="2327275" y="762000"/>
            <a:ext cx="1223963" cy="1905000"/>
            <a:chOff x="3" y="1371"/>
            <a:chExt cx="771" cy="1269"/>
          </a:xfrm>
        </p:grpSpPr>
        <p:sp>
          <p:nvSpPr>
            <p:cNvPr id="131109" name="AutoShape 37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1110" name="Group 38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1111" name="Group 39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1112" name="AutoShape 40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1113" name="AutoShape 41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1114" name="AutoShape 42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1115" name="Group 43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1116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17" name="AutoShape 45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18" name="Line 46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1119" name="Group 47"/>
          <p:cNvGrpSpPr>
            <a:grpSpLocks/>
          </p:cNvGrpSpPr>
          <p:nvPr/>
        </p:nvGrpSpPr>
        <p:grpSpPr bwMode="auto">
          <a:xfrm>
            <a:off x="6503988" y="914400"/>
            <a:ext cx="1228725" cy="2133600"/>
            <a:chOff x="384" y="768"/>
            <a:chExt cx="774" cy="1425"/>
          </a:xfrm>
        </p:grpSpPr>
        <p:grpSp>
          <p:nvGrpSpPr>
            <p:cNvPr id="131120" name="Group 48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1121" name="AutoShape 49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1122" name="AutoShape 50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1123" name="AutoShape 51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1124" name="Group 52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1125" name="AutoShape 53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26" name="AutoShape 54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27" name="Line 55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28" name="AutoShape 56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1129" name="Group 57"/>
          <p:cNvGrpSpPr>
            <a:grpSpLocks/>
          </p:cNvGrpSpPr>
          <p:nvPr/>
        </p:nvGrpSpPr>
        <p:grpSpPr bwMode="auto">
          <a:xfrm>
            <a:off x="3227388" y="609600"/>
            <a:ext cx="1243012" cy="1890713"/>
            <a:chOff x="1158" y="1344"/>
            <a:chExt cx="783" cy="1239"/>
          </a:xfrm>
        </p:grpSpPr>
        <p:sp>
          <p:nvSpPr>
            <p:cNvPr id="131130" name="Line 58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31" name="Group 59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1132" name="Group 60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1133" name="AutoShape 61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1134" name="AutoShape 62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1135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1136" name="Group 64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1137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38" name="AutoShape 6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39" name="AutoShape 67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1140" name="Group 68"/>
          <p:cNvGrpSpPr>
            <a:grpSpLocks/>
          </p:cNvGrpSpPr>
          <p:nvPr/>
        </p:nvGrpSpPr>
        <p:grpSpPr bwMode="auto">
          <a:xfrm>
            <a:off x="4903788" y="533400"/>
            <a:ext cx="1223962" cy="1905000"/>
            <a:chOff x="573" y="1392"/>
            <a:chExt cx="771" cy="1200"/>
          </a:xfrm>
        </p:grpSpPr>
        <p:grpSp>
          <p:nvGrpSpPr>
            <p:cNvPr id="131141" name="Group 69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1142" name="Group 70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1143" name="AutoShape 71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1144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1145" name="AutoShape 73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1146" name="Group 74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1147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48" name="AutoShape 7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49" name="AutoShape 77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1150" name="Line 78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51" name="Group 79"/>
          <p:cNvGrpSpPr>
            <a:grpSpLocks/>
          </p:cNvGrpSpPr>
          <p:nvPr/>
        </p:nvGrpSpPr>
        <p:grpSpPr bwMode="auto">
          <a:xfrm>
            <a:off x="4294188" y="685800"/>
            <a:ext cx="1223962" cy="2014538"/>
            <a:chOff x="1746" y="1344"/>
            <a:chExt cx="771" cy="1317"/>
          </a:xfrm>
        </p:grpSpPr>
        <p:sp>
          <p:nvSpPr>
            <p:cNvPr id="131152" name="Line 80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1153" name="Group 81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1154" name="Group 82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1155" name="AutoShape 83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1156" name="AutoShape 84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1157" name="AutoShape 85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1158" name="Group 86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1159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60" name="AutoShape 8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61" name="AutoShape 89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1162" name="Group 90"/>
          <p:cNvGrpSpPr>
            <a:grpSpLocks/>
          </p:cNvGrpSpPr>
          <p:nvPr/>
        </p:nvGrpSpPr>
        <p:grpSpPr bwMode="auto">
          <a:xfrm>
            <a:off x="5437188" y="609600"/>
            <a:ext cx="1209675" cy="1905000"/>
            <a:chOff x="2319" y="1308"/>
            <a:chExt cx="762" cy="1284"/>
          </a:xfrm>
        </p:grpSpPr>
        <p:grpSp>
          <p:nvGrpSpPr>
            <p:cNvPr id="131163" name="Group 91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1164" name="AutoShape 92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1165" name="AutoShape 93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1166" name="AutoShape 94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1167" name="Group 95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1168" name="AutoShape 9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69" name="AutoShape 9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70" name="AutoShape 98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1171" name="Line 99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72" name="Group 100"/>
          <p:cNvGrpSpPr>
            <a:grpSpLocks/>
          </p:cNvGrpSpPr>
          <p:nvPr/>
        </p:nvGrpSpPr>
        <p:grpSpPr bwMode="auto">
          <a:xfrm>
            <a:off x="7418388" y="2209800"/>
            <a:ext cx="1295400" cy="1752600"/>
            <a:chOff x="4896" y="1200"/>
            <a:chExt cx="816" cy="1200"/>
          </a:xfrm>
        </p:grpSpPr>
        <p:grpSp>
          <p:nvGrpSpPr>
            <p:cNvPr id="131173" name="Group 101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1174" name="AutoShape 102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1175" name="AutoShape 103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1176" name="AutoShape 104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1177" name="Group 105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1178" name="AutoShape 106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1179" name="AutoShape 107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1180" name="AutoShape 108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1181" name="Line 109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82" name="Group 110"/>
          <p:cNvGrpSpPr>
            <a:grpSpLocks/>
          </p:cNvGrpSpPr>
          <p:nvPr/>
        </p:nvGrpSpPr>
        <p:grpSpPr bwMode="auto">
          <a:xfrm>
            <a:off x="6346825" y="457200"/>
            <a:ext cx="1147763" cy="1905000"/>
            <a:chOff x="2955" y="1329"/>
            <a:chExt cx="723" cy="1263"/>
          </a:xfrm>
        </p:grpSpPr>
        <p:grpSp>
          <p:nvGrpSpPr>
            <p:cNvPr id="131183" name="Group 111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1184" name="Group 112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1185" name="AutoShape 113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1186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1187" name="AutoShape 115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1188" name="Group 116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1189" name="AutoShape 117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1190" name="AutoShape 118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1191" name="AutoShape 119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1192" name="Line 120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1193" name="AutoShape 121"/>
          <p:cNvSpPr>
            <a:spLocks noChangeArrowheads="1"/>
          </p:cNvSpPr>
          <p:nvPr/>
        </p:nvSpPr>
        <p:spPr bwMode="auto">
          <a:xfrm>
            <a:off x="-2589213" y="5803900"/>
            <a:ext cx="3429001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94" name="AutoShape 122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31195" name="AutoShape 123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1196" name="AutoShape 124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1197" name="AutoShape 125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1198" name="AutoShape 126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1199" name="AutoShape 127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  <p:grpSp>
        <p:nvGrpSpPr>
          <p:cNvPr id="131200" name="Group 128"/>
          <p:cNvGrpSpPr>
            <a:grpSpLocks/>
          </p:cNvGrpSpPr>
          <p:nvPr/>
        </p:nvGrpSpPr>
        <p:grpSpPr bwMode="auto">
          <a:xfrm>
            <a:off x="437356" y="5837011"/>
            <a:ext cx="7105651" cy="533400"/>
            <a:chOff x="288" y="3888"/>
            <a:chExt cx="4476" cy="336"/>
          </a:xfrm>
        </p:grpSpPr>
        <p:sp>
          <p:nvSpPr>
            <p:cNvPr id="131201" name="Text Box 129"/>
            <p:cNvSpPr txBox="1">
              <a:spLocks noChangeArrowheads="1"/>
            </p:cNvSpPr>
            <p:nvPr/>
          </p:nvSpPr>
          <p:spPr bwMode="auto">
            <a:xfrm>
              <a:off x="288" y="4022"/>
              <a:ext cx="86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MỞ ĐẦU</a:t>
              </a:r>
            </a:p>
          </p:txBody>
        </p:sp>
        <p:sp>
          <p:nvSpPr>
            <p:cNvPr id="131202" name="Text Box 130"/>
            <p:cNvSpPr txBox="1">
              <a:spLocks noChangeArrowheads="1"/>
            </p:cNvSpPr>
            <p:nvPr/>
          </p:nvSpPr>
          <p:spPr bwMode="auto">
            <a:xfrm>
              <a:off x="3804" y="3984"/>
              <a:ext cx="960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500" b="1"/>
                <a:t>MÃ KẾT THÚC</a:t>
              </a:r>
            </a:p>
          </p:txBody>
        </p:sp>
        <p:sp>
          <p:nvSpPr>
            <p:cNvPr id="131203" name="Text Box 131"/>
            <p:cNvSpPr txBox="1">
              <a:spLocks noChangeArrowheads="1"/>
            </p:cNvSpPr>
            <p:nvPr/>
          </p:nvSpPr>
          <p:spPr bwMode="auto">
            <a:xfrm>
              <a:off x="1776" y="3888"/>
              <a:ext cx="21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FF"/>
                  </a:solidFill>
                </a:rPr>
                <a:t>mARN</a:t>
              </a:r>
              <a:r>
                <a:rPr lang="en-US" sz="2400" b="1"/>
                <a:t> (mạch khuôn)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834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1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1088 C -0.02899 0.11157 -0.05955 0.23403 -0.09791 0.30046 C -0.13594 0.36759 -0.20521 0.37569 -0.22587 0.3919 " pathEditMode="relative" rAng="1335168" ptsTypes="aaA">
                                      <p:cBhvr>
                                        <p:cTn id="12" dur="5000" fill="hold"/>
                                        <p:tgtEl>
                                          <p:spTgt spid="131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64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 animBg="1"/>
      <p:bldP spid="1311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AutoShape 2"/>
          <p:cNvSpPr>
            <a:spLocks noChangeArrowheads="1"/>
          </p:cNvSpPr>
          <p:nvPr/>
        </p:nvSpPr>
        <p:spPr bwMode="auto">
          <a:xfrm rot="16200000">
            <a:off x="-1590675" y="2940050"/>
            <a:ext cx="2724150" cy="3092450"/>
          </a:xfrm>
          <a:prstGeom prst="flowChartDelay">
            <a:avLst/>
          </a:prstGeom>
          <a:solidFill>
            <a:srgbClr val="F9B9A5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304800" y="4965700"/>
            <a:ext cx="7620000" cy="901700"/>
            <a:chOff x="192" y="3128"/>
            <a:chExt cx="4800" cy="568"/>
          </a:xfrm>
        </p:grpSpPr>
        <p:sp>
          <p:nvSpPr>
            <p:cNvPr id="132100" name="AutoShape 4"/>
            <p:cNvSpPr>
              <a:spLocks noChangeArrowheads="1"/>
            </p:cNvSpPr>
            <p:nvPr/>
          </p:nvSpPr>
          <p:spPr bwMode="auto">
            <a:xfrm rot="5400000">
              <a:off x="672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1" name="AutoShape 5"/>
            <p:cNvSpPr>
              <a:spLocks noChangeArrowheads="1"/>
            </p:cNvSpPr>
            <p:nvPr/>
          </p:nvSpPr>
          <p:spPr bwMode="auto">
            <a:xfrm rot="5400000">
              <a:off x="1431" y="3357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2" name="AutoShape 6"/>
            <p:cNvSpPr>
              <a:spLocks noChangeArrowheads="1"/>
            </p:cNvSpPr>
            <p:nvPr/>
          </p:nvSpPr>
          <p:spPr bwMode="auto">
            <a:xfrm rot="5400000">
              <a:off x="1593" y="3355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3" name="AutoShape 7"/>
            <p:cNvSpPr>
              <a:spLocks noChangeArrowheads="1"/>
            </p:cNvSpPr>
            <p:nvPr/>
          </p:nvSpPr>
          <p:spPr bwMode="auto">
            <a:xfrm rot="5400000">
              <a:off x="4167" y="3341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4" name="AutoShape 8"/>
            <p:cNvSpPr>
              <a:spLocks noChangeArrowheads="1"/>
            </p:cNvSpPr>
            <p:nvPr/>
          </p:nvSpPr>
          <p:spPr bwMode="auto">
            <a:xfrm rot="5400000">
              <a:off x="4328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5" name="AutoShape 9"/>
            <p:cNvSpPr>
              <a:spLocks noChangeArrowheads="1"/>
            </p:cNvSpPr>
            <p:nvPr/>
          </p:nvSpPr>
          <p:spPr bwMode="auto">
            <a:xfrm rot="5400000">
              <a:off x="3750" y="3340"/>
              <a:ext cx="539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06" name="AutoShape 10"/>
            <p:cNvSpPr>
              <a:spLocks noChangeArrowheads="1"/>
            </p:cNvSpPr>
            <p:nvPr/>
          </p:nvSpPr>
          <p:spPr bwMode="auto">
            <a:xfrm rot="16200000">
              <a:off x="2170" y="336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07" name="AutoShape 11"/>
            <p:cNvSpPr>
              <a:spLocks noChangeArrowheads="1"/>
            </p:cNvSpPr>
            <p:nvPr/>
          </p:nvSpPr>
          <p:spPr bwMode="auto">
            <a:xfrm rot="16200000">
              <a:off x="257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08" name="AutoShape 12"/>
            <p:cNvSpPr>
              <a:spLocks noChangeArrowheads="1"/>
            </p:cNvSpPr>
            <p:nvPr/>
          </p:nvSpPr>
          <p:spPr bwMode="auto">
            <a:xfrm rot="16200000">
              <a:off x="2745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09" name="AutoShape 13"/>
            <p:cNvSpPr>
              <a:spLocks noChangeArrowheads="1"/>
            </p:cNvSpPr>
            <p:nvPr/>
          </p:nvSpPr>
          <p:spPr bwMode="auto">
            <a:xfrm rot="16200000">
              <a:off x="3168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10" name="AutoShape 14"/>
            <p:cNvSpPr>
              <a:spLocks noChangeArrowheads="1"/>
            </p:cNvSpPr>
            <p:nvPr/>
          </p:nvSpPr>
          <p:spPr bwMode="auto">
            <a:xfrm rot="16200000">
              <a:off x="3342" y="3366"/>
              <a:ext cx="539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11" name="AutoShape 15"/>
            <p:cNvSpPr>
              <a:spLocks noChangeArrowheads="1"/>
            </p:cNvSpPr>
            <p:nvPr/>
          </p:nvSpPr>
          <p:spPr bwMode="auto">
            <a:xfrm rot="5400000">
              <a:off x="860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2" name="AutoShape 16"/>
            <p:cNvSpPr>
              <a:spLocks noChangeArrowheads="1"/>
            </p:cNvSpPr>
            <p:nvPr/>
          </p:nvSpPr>
          <p:spPr bwMode="auto">
            <a:xfrm rot="5400000">
              <a:off x="1852" y="3384"/>
              <a:ext cx="508" cy="115"/>
            </a:xfrm>
            <a:prstGeom prst="chevron">
              <a:avLst>
                <a:gd name="adj" fmla="val 11043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3" name="AutoShape 17"/>
            <p:cNvSpPr>
              <a:spLocks noChangeArrowheads="1"/>
            </p:cNvSpPr>
            <p:nvPr/>
          </p:nvSpPr>
          <p:spPr bwMode="auto">
            <a:xfrm rot="5400000">
              <a:off x="2417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4" name="AutoShape 18"/>
            <p:cNvSpPr>
              <a:spLocks noChangeArrowheads="1"/>
            </p:cNvSpPr>
            <p:nvPr/>
          </p:nvSpPr>
          <p:spPr bwMode="auto">
            <a:xfrm rot="5400000">
              <a:off x="3601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5" name="AutoShape 19"/>
            <p:cNvSpPr>
              <a:spLocks noChangeArrowheads="1"/>
            </p:cNvSpPr>
            <p:nvPr/>
          </p:nvSpPr>
          <p:spPr bwMode="auto">
            <a:xfrm rot="5400000">
              <a:off x="4536" y="3366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16" name="AutoShape 20"/>
            <p:cNvSpPr>
              <a:spLocks noChangeArrowheads="1"/>
            </p:cNvSpPr>
            <p:nvPr/>
          </p:nvSpPr>
          <p:spPr bwMode="auto">
            <a:xfrm rot="16200000">
              <a:off x="3944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17" name="AutoShape 21"/>
            <p:cNvSpPr>
              <a:spLocks noChangeArrowheads="1"/>
            </p:cNvSpPr>
            <p:nvPr/>
          </p:nvSpPr>
          <p:spPr bwMode="auto">
            <a:xfrm rot="16200000">
              <a:off x="301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18" name="AutoShape 22"/>
            <p:cNvSpPr>
              <a:spLocks noChangeArrowheads="1"/>
            </p:cNvSpPr>
            <p:nvPr/>
          </p:nvSpPr>
          <p:spPr bwMode="auto">
            <a:xfrm rot="16200000">
              <a:off x="2027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19" name="AutoShape 23"/>
            <p:cNvSpPr>
              <a:spLocks noChangeArrowheads="1"/>
            </p:cNvSpPr>
            <p:nvPr/>
          </p:nvSpPr>
          <p:spPr bwMode="auto">
            <a:xfrm rot="16200000">
              <a:off x="1028" y="3361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20" name="AutoShape 24"/>
            <p:cNvSpPr>
              <a:spLocks noChangeArrowheads="1"/>
            </p:cNvSpPr>
            <p:nvPr/>
          </p:nvSpPr>
          <p:spPr bwMode="auto">
            <a:xfrm rot="5400000">
              <a:off x="268" y="3372"/>
              <a:ext cx="509" cy="115"/>
            </a:xfrm>
            <a:prstGeom prst="chevron">
              <a:avLst>
                <a:gd name="adj" fmla="val 11065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600" b="1"/>
                <a:t>U</a:t>
              </a:r>
            </a:p>
          </p:txBody>
        </p:sp>
        <p:sp>
          <p:nvSpPr>
            <p:cNvPr id="132121" name="AutoShape 25"/>
            <p:cNvSpPr>
              <a:spLocks noChangeArrowheads="1"/>
            </p:cNvSpPr>
            <p:nvPr/>
          </p:nvSpPr>
          <p:spPr bwMode="auto">
            <a:xfrm rot="16200000">
              <a:off x="1258" y="3347"/>
              <a:ext cx="538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22" name="AutoShape 26"/>
            <p:cNvSpPr>
              <a:spLocks noChangeArrowheads="1"/>
            </p:cNvSpPr>
            <p:nvPr/>
          </p:nvSpPr>
          <p:spPr bwMode="auto">
            <a:xfrm rot="16200000">
              <a:off x="109" y="3367"/>
              <a:ext cx="499" cy="115"/>
            </a:xfrm>
            <a:prstGeom prst="chevron">
              <a:avLst>
                <a:gd name="adj" fmla="val 108478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23" name="AutoShape 27"/>
            <p:cNvSpPr>
              <a:spLocks noChangeArrowheads="1"/>
            </p:cNvSpPr>
            <p:nvPr/>
          </p:nvSpPr>
          <p:spPr bwMode="auto">
            <a:xfrm rot="5400000">
              <a:off x="418" y="3354"/>
              <a:ext cx="538" cy="115"/>
            </a:xfrm>
            <a:prstGeom prst="flowChartOnlineStorage">
              <a:avLst/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G</a:t>
              </a:r>
            </a:p>
          </p:txBody>
        </p:sp>
        <p:sp>
          <p:nvSpPr>
            <p:cNvPr id="132124" name="Rectangle 28"/>
            <p:cNvSpPr>
              <a:spLocks noChangeArrowheads="1"/>
            </p:cNvSpPr>
            <p:nvPr/>
          </p:nvSpPr>
          <p:spPr bwMode="auto">
            <a:xfrm>
              <a:off x="192" y="3560"/>
              <a:ext cx="4800" cy="136"/>
            </a:xfrm>
            <a:prstGeom prst="rect">
              <a:avLst/>
            </a:prstGeom>
            <a:solidFill>
              <a:srgbClr val="F21F1A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125" name="AutoShape 29"/>
          <p:cNvSpPr>
            <a:spLocks noChangeArrowheads="1"/>
          </p:cNvSpPr>
          <p:nvPr/>
        </p:nvSpPr>
        <p:spPr bwMode="auto">
          <a:xfrm>
            <a:off x="-1905000" y="5727700"/>
            <a:ext cx="3429000" cy="673100"/>
          </a:xfrm>
          <a:prstGeom prst="flowChartPunchedTape">
            <a:avLst/>
          </a:prstGeom>
          <a:solidFill>
            <a:srgbClr val="F9B9A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2126" name="Group 30"/>
          <p:cNvGrpSpPr>
            <a:grpSpLocks/>
          </p:cNvGrpSpPr>
          <p:nvPr/>
        </p:nvGrpSpPr>
        <p:grpSpPr bwMode="auto">
          <a:xfrm>
            <a:off x="7539038" y="1143000"/>
            <a:ext cx="842962" cy="1524000"/>
            <a:chOff x="4260" y="2328"/>
            <a:chExt cx="531" cy="1024"/>
          </a:xfrm>
        </p:grpSpPr>
        <p:sp>
          <p:nvSpPr>
            <p:cNvPr id="132127" name="AutoShape 31"/>
            <p:cNvSpPr>
              <a:spLocks noChangeArrowheads="1"/>
            </p:cNvSpPr>
            <p:nvPr/>
          </p:nvSpPr>
          <p:spPr bwMode="auto">
            <a:xfrm rot="5400000">
              <a:off x="4249" y="2983"/>
              <a:ext cx="622" cy="115"/>
            </a:xfrm>
            <a:prstGeom prst="flowChartOnlineStorag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X</a:t>
              </a:r>
            </a:p>
          </p:txBody>
        </p:sp>
        <p:sp>
          <p:nvSpPr>
            <p:cNvPr id="132128" name="AutoShape 32"/>
            <p:cNvSpPr>
              <a:spLocks noChangeArrowheads="1"/>
            </p:cNvSpPr>
            <p:nvPr/>
          </p:nvSpPr>
          <p:spPr bwMode="auto">
            <a:xfrm rot="5400000">
              <a:off x="4101" y="2975"/>
              <a:ext cx="576" cy="115"/>
            </a:xfrm>
            <a:prstGeom prst="chevron">
              <a:avLst>
                <a:gd name="adj" fmla="val 125217"/>
              </a:avLst>
            </a:prstGeom>
            <a:solidFill>
              <a:srgbClr val="298B4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r>
                <a:rPr lang="en-US" sz="1800" b="1"/>
                <a:t>A</a:t>
              </a:r>
            </a:p>
          </p:txBody>
        </p:sp>
        <p:sp>
          <p:nvSpPr>
            <p:cNvPr id="132129" name="AutoShape 33"/>
            <p:cNvSpPr>
              <a:spLocks noChangeArrowheads="1"/>
            </p:cNvSpPr>
            <p:nvPr/>
          </p:nvSpPr>
          <p:spPr bwMode="auto">
            <a:xfrm rot="16200000">
              <a:off x="4429" y="2961"/>
              <a:ext cx="587" cy="115"/>
            </a:xfrm>
            <a:prstGeom prst="chevron">
              <a:avLst>
                <a:gd name="adj" fmla="val 1276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r>
                <a:rPr lang="en-US" sz="1800" b="1"/>
                <a:t>U</a:t>
              </a:r>
            </a:p>
          </p:txBody>
        </p:sp>
        <p:grpSp>
          <p:nvGrpSpPr>
            <p:cNvPr id="132130" name="Group 34"/>
            <p:cNvGrpSpPr>
              <a:grpSpLocks/>
            </p:cNvGrpSpPr>
            <p:nvPr/>
          </p:nvGrpSpPr>
          <p:grpSpPr bwMode="auto">
            <a:xfrm>
              <a:off x="4260" y="2328"/>
              <a:ext cx="531" cy="561"/>
              <a:chOff x="909" y="1983"/>
              <a:chExt cx="531" cy="561"/>
            </a:xfrm>
          </p:grpSpPr>
          <p:sp>
            <p:nvSpPr>
              <p:cNvPr id="132131" name="AutoShape 35"/>
              <p:cNvSpPr>
                <a:spLocks noChangeArrowheads="1"/>
              </p:cNvSpPr>
              <p:nvPr/>
            </p:nvSpPr>
            <p:spPr bwMode="auto">
              <a:xfrm>
                <a:off x="960" y="2112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132" name="AutoShape 36"/>
              <p:cNvSpPr>
                <a:spLocks noChangeArrowheads="1"/>
              </p:cNvSpPr>
              <p:nvPr/>
            </p:nvSpPr>
            <p:spPr bwMode="auto">
              <a:xfrm rot="-24120579">
                <a:off x="909" y="1983"/>
                <a:ext cx="480" cy="432"/>
              </a:xfrm>
              <a:prstGeom prst="can">
                <a:avLst>
                  <a:gd name="adj" fmla="val 25000"/>
                </a:avLst>
              </a:prstGeom>
              <a:solidFill>
                <a:srgbClr val="0066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2133" name="Group 37"/>
          <p:cNvGrpSpPr>
            <a:grpSpLocks/>
          </p:cNvGrpSpPr>
          <p:nvPr/>
        </p:nvGrpSpPr>
        <p:grpSpPr bwMode="auto">
          <a:xfrm>
            <a:off x="4763" y="3352800"/>
            <a:ext cx="1223962" cy="1905000"/>
            <a:chOff x="3" y="1371"/>
            <a:chExt cx="771" cy="1269"/>
          </a:xfrm>
        </p:grpSpPr>
        <p:sp>
          <p:nvSpPr>
            <p:cNvPr id="132134" name="AutoShape 38"/>
            <p:cNvSpPr>
              <a:spLocks noChangeArrowheads="1"/>
            </p:cNvSpPr>
            <p:nvPr/>
          </p:nvSpPr>
          <p:spPr bwMode="auto">
            <a:xfrm>
              <a:off x="3" y="1371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Met</a:t>
              </a:r>
            </a:p>
          </p:txBody>
        </p:sp>
        <p:grpSp>
          <p:nvGrpSpPr>
            <p:cNvPr id="132135" name="Group 39"/>
            <p:cNvGrpSpPr>
              <a:grpSpLocks/>
            </p:cNvGrpSpPr>
            <p:nvPr/>
          </p:nvGrpSpPr>
          <p:grpSpPr bwMode="auto">
            <a:xfrm>
              <a:off x="243" y="1419"/>
              <a:ext cx="531" cy="1221"/>
              <a:chOff x="3120" y="240"/>
              <a:chExt cx="531" cy="1221"/>
            </a:xfrm>
          </p:grpSpPr>
          <p:grpSp>
            <p:nvGrpSpPr>
              <p:cNvPr id="132136" name="Group 40"/>
              <p:cNvGrpSpPr>
                <a:grpSpLocks/>
              </p:cNvGrpSpPr>
              <p:nvPr/>
            </p:nvGrpSpPr>
            <p:grpSpPr bwMode="auto">
              <a:xfrm>
                <a:off x="3120" y="480"/>
                <a:ext cx="531" cy="981"/>
                <a:chOff x="1131" y="2349"/>
                <a:chExt cx="531" cy="981"/>
              </a:xfrm>
            </p:grpSpPr>
            <p:sp>
              <p:nvSpPr>
                <p:cNvPr id="132137" name="AutoShape 41"/>
                <p:cNvSpPr>
                  <a:spLocks noChangeArrowheads="1"/>
                </p:cNvSpPr>
                <p:nvPr/>
              </p:nvSpPr>
              <p:spPr bwMode="auto">
                <a:xfrm rot="5400000">
                  <a:off x="1123" y="2975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2138" name="AutoShape 42"/>
                <p:cNvSpPr>
                  <a:spLocks noChangeArrowheads="1"/>
                </p:cNvSpPr>
                <p:nvPr/>
              </p:nvSpPr>
              <p:spPr bwMode="auto">
                <a:xfrm rot="16200000">
                  <a:off x="954" y="297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2139" name="AutoShape 43"/>
                <p:cNvSpPr>
                  <a:spLocks noChangeArrowheads="1"/>
                </p:cNvSpPr>
                <p:nvPr/>
              </p:nvSpPr>
              <p:spPr bwMode="auto">
                <a:xfrm rot="5400000">
                  <a:off x="126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2140" name="Group 44"/>
                <p:cNvGrpSpPr>
                  <a:grpSpLocks/>
                </p:cNvGrpSpPr>
                <p:nvPr/>
              </p:nvGrpSpPr>
              <p:grpSpPr bwMode="auto">
                <a:xfrm>
                  <a:off x="1131" y="2349"/>
                  <a:ext cx="531" cy="561"/>
                  <a:chOff x="909" y="1983"/>
                  <a:chExt cx="531" cy="561"/>
                </a:xfrm>
              </p:grpSpPr>
              <p:sp>
                <p:nvSpPr>
                  <p:cNvPr id="132141" name="AutoShape 45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42" name="AutoShape 46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43" name="Line 47"/>
              <p:cNvSpPr>
                <a:spLocks noChangeShapeType="1"/>
              </p:cNvSpPr>
              <p:nvPr/>
            </p:nvSpPr>
            <p:spPr bwMode="auto">
              <a:xfrm>
                <a:off x="3360" y="240"/>
                <a:ext cx="0" cy="20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32144" name="Group 48"/>
          <p:cNvGrpSpPr>
            <a:grpSpLocks/>
          </p:cNvGrpSpPr>
          <p:nvPr/>
        </p:nvGrpSpPr>
        <p:grpSpPr bwMode="auto">
          <a:xfrm>
            <a:off x="6248400" y="838200"/>
            <a:ext cx="1228725" cy="2133600"/>
            <a:chOff x="384" y="768"/>
            <a:chExt cx="774" cy="1425"/>
          </a:xfrm>
        </p:grpSpPr>
        <p:grpSp>
          <p:nvGrpSpPr>
            <p:cNvPr id="132145" name="Group 49"/>
            <p:cNvGrpSpPr>
              <a:grpSpLocks/>
            </p:cNvGrpSpPr>
            <p:nvPr/>
          </p:nvGrpSpPr>
          <p:grpSpPr bwMode="auto">
            <a:xfrm>
              <a:off x="624" y="1152"/>
              <a:ext cx="534" cy="1041"/>
              <a:chOff x="5334" y="2319"/>
              <a:chExt cx="534" cy="1041"/>
            </a:xfrm>
          </p:grpSpPr>
          <p:sp>
            <p:nvSpPr>
              <p:cNvPr id="132146" name="AutoShape 50"/>
              <p:cNvSpPr>
                <a:spLocks noChangeArrowheads="1"/>
              </p:cNvSpPr>
              <p:nvPr/>
            </p:nvSpPr>
            <p:spPr bwMode="auto">
              <a:xfrm rot="5400000">
                <a:off x="5305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2147" name="AutoShape 51"/>
              <p:cNvSpPr>
                <a:spLocks noChangeArrowheads="1"/>
              </p:cNvSpPr>
              <p:nvPr/>
            </p:nvSpPr>
            <p:spPr bwMode="auto">
              <a:xfrm rot="16200000">
                <a:off x="5131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2148" name="AutoShape 52"/>
              <p:cNvSpPr>
                <a:spLocks noChangeArrowheads="1"/>
              </p:cNvSpPr>
              <p:nvPr/>
            </p:nvSpPr>
            <p:spPr bwMode="auto">
              <a:xfrm rot="16200000">
                <a:off x="5500" y="2991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2149" name="Group 53"/>
              <p:cNvGrpSpPr>
                <a:grpSpLocks/>
              </p:cNvGrpSpPr>
              <p:nvPr/>
            </p:nvGrpSpPr>
            <p:grpSpPr bwMode="auto">
              <a:xfrm>
                <a:off x="5334" y="2319"/>
                <a:ext cx="531" cy="561"/>
                <a:chOff x="909" y="1983"/>
                <a:chExt cx="531" cy="561"/>
              </a:xfrm>
            </p:grpSpPr>
            <p:sp>
              <p:nvSpPr>
                <p:cNvPr id="132150" name="AutoShape 54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51" name="AutoShape 55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152" name="Line 56"/>
            <p:cNvSpPr>
              <a:spLocks noChangeShapeType="1"/>
            </p:cNvSpPr>
            <p:nvPr/>
          </p:nvSpPr>
          <p:spPr bwMode="auto">
            <a:xfrm>
              <a:off x="864" y="91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53" name="AutoShape 57"/>
            <p:cNvSpPr>
              <a:spLocks noChangeArrowheads="1"/>
            </p:cNvSpPr>
            <p:nvPr/>
          </p:nvSpPr>
          <p:spPr bwMode="auto">
            <a:xfrm>
              <a:off x="384" y="76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Arg</a:t>
              </a:r>
            </a:p>
          </p:txBody>
        </p:sp>
      </p:grpSp>
      <p:grpSp>
        <p:nvGrpSpPr>
          <p:cNvPr id="132154" name="Group 58"/>
          <p:cNvGrpSpPr>
            <a:grpSpLocks/>
          </p:cNvGrpSpPr>
          <p:nvPr/>
        </p:nvGrpSpPr>
        <p:grpSpPr bwMode="auto">
          <a:xfrm>
            <a:off x="3786188" y="457200"/>
            <a:ext cx="1243012" cy="1890713"/>
            <a:chOff x="1158" y="1344"/>
            <a:chExt cx="783" cy="1239"/>
          </a:xfrm>
        </p:grpSpPr>
        <p:sp>
          <p:nvSpPr>
            <p:cNvPr id="132155" name="Line 59"/>
            <p:cNvSpPr>
              <a:spLocks noChangeShapeType="1"/>
            </p:cNvSpPr>
            <p:nvPr/>
          </p:nvSpPr>
          <p:spPr bwMode="auto">
            <a:xfrm>
              <a:off x="1644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156" name="Group 60"/>
            <p:cNvGrpSpPr>
              <a:grpSpLocks/>
            </p:cNvGrpSpPr>
            <p:nvPr/>
          </p:nvGrpSpPr>
          <p:grpSpPr bwMode="auto">
            <a:xfrm>
              <a:off x="1158" y="1344"/>
              <a:ext cx="783" cy="1239"/>
              <a:chOff x="1158" y="1338"/>
              <a:chExt cx="783" cy="1239"/>
            </a:xfrm>
          </p:grpSpPr>
          <p:grpSp>
            <p:nvGrpSpPr>
              <p:cNvPr id="132157" name="Group 61"/>
              <p:cNvGrpSpPr>
                <a:grpSpLocks/>
              </p:cNvGrpSpPr>
              <p:nvPr/>
            </p:nvGrpSpPr>
            <p:grpSpPr bwMode="auto">
              <a:xfrm>
                <a:off x="1410" y="1524"/>
                <a:ext cx="531" cy="1053"/>
                <a:chOff x="2178" y="2259"/>
                <a:chExt cx="531" cy="1053"/>
              </a:xfrm>
            </p:grpSpPr>
            <p:sp>
              <p:nvSpPr>
                <p:cNvPr id="132158" name="AutoShape 62"/>
                <p:cNvSpPr>
                  <a:spLocks noChangeArrowheads="1"/>
                </p:cNvSpPr>
                <p:nvPr/>
              </p:nvSpPr>
              <p:spPr bwMode="auto">
                <a:xfrm rot="16200000">
                  <a:off x="1984" y="2943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2159" name="AutoShape 63"/>
                <p:cNvSpPr>
                  <a:spLocks noChangeArrowheads="1"/>
                </p:cNvSpPr>
                <p:nvPr/>
              </p:nvSpPr>
              <p:spPr bwMode="auto">
                <a:xfrm rot="5400000">
                  <a:off x="2155" y="2892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2160" name="AutoShape 64"/>
                <p:cNvSpPr>
                  <a:spLocks noChangeArrowheads="1"/>
                </p:cNvSpPr>
                <p:nvPr/>
              </p:nvSpPr>
              <p:spPr bwMode="auto">
                <a:xfrm rot="5400000">
                  <a:off x="2320" y="2890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grpSp>
              <p:nvGrpSpPr>
                <p:cNvPr id="132161" name="Group 65"/>
                <p:cNvGrpSpPr>
                  <a:grpSpLocks/>
                </p:cNvGrpSpPr>
                <p:nvPr/>
              </p:nvGrpSpPr>
              <p:grpSpPr bwMode="auto">
                <a:xfrm>
                  <a:off x="2178" y="2259"/>
                  <a:ext cx="531" cy="561"/>
                  <a:chOff x="909" y="1983"/>
                  <a:chExt cx="531" cy="561"/>
                </a:xfrm>
              </p:grpSpPr>
              <p:sp>
                <p:nvSpPr>
                  <p:cNvPr id="132162" name="AutoShape 6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63" name="AutoShape 6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64" name="AutoShape 68"/>
              <p:cNvSpPr>
                <a:spLocks noChangeArrowheads="1"/>
              </p:cNvSpPr>
              <p:nvPr/>
            </p:nvSpPr>
            <p:spPr bwMode="auto">
              <a:xfrm>
                <a:off x="1158" y="1338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0066FF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Arg</a:t>
                </a:r>
              </a:p>
            </p:txBody>
          </p:sp>
        </p:grpSp>
      </p:grpSp>
      <p:grpSp>
        <p:nvGrpSpPr>
          <p:cNvPr id="132165" name="Group 69"/>
          <p:cNvGrpSpPr>
            <a:grpSpLocks/>
          </p:cNvGrpSpPr>
          <p:nvPr/>
        </p:nvGrpSpPr>
        <p:grpSpPr bwMode="auto">
          <a:xfrm>
            <a:off x="4267200" y="1524000"/>
            <a:ext cx="1223963" cy="1905000"/>
            <a:chOff x="573" y="1392"/>
            <a:chExt cx="771" cy="1200"/>
          </a:xfrm>
        </p:grpSpPr>
        <p:grpSp>
          <p:nvGrpSpPr>
            <p:cNvPr id="132166" name="Group 70"/>
            <p:cNvGrpSpPr>
              <a:grpSpLocks/>
            </p:cNvGrpSpPr>
            <p:nvPr/>
          </p:nvGrpSpPr>
          <p:grpSpPr bwMode="auto">
            <a:xfrm>
              <a:off x="573" y="1392"/>
              <a:ext cx="771" cy="1200"/>
              <a:chOff x="573" y="1341"/>
              <a:chExt cx="771" cy="1251"/>
            </a:xfrm>
          </p:grpSpPr>
          <p:grpSp>
            <p:nvGrpSpPr>
              <p:cNvPr id="132167" name="Group 71"/>
              <p:cNvGrpSpPr>
                <a:grpSpLocks/>
              </p:cNvGrpSpPr>
              <p:nvPr/>
            </p:nvGrpSpPr>
            <p:grpSpPr bwMode="auto">
              <a:xfrm>
                <a:off x="813" y="1605"/>
                <a:ext cx="531" cy="987"/>
                <a:chOff x="1641" y="2373"/>
                <a:chExt cx="531" cy="987"/>
              </a:xfrm>
            </p:grpSpPr>
            <p:sp>
              <p:nvSpPr>
                <p:cNvPr id="132168" name="AutoShape 72"/>
                <p:cNvSpPr>
                  <a:spLocks noChangeArrowheads="1"/>
                </p:cNvSpPr>
                <p:nvPr/>
              </p:nvSpPr>
              <p:spPr bwMode="auto">
                <a:xfrm rot="5400000">
                  <a:off x="1456" y="2913"/>
                  <a:ext cx="622" cy="115"/>
                </a:xfrm>
                <a:prstGeom prst="flowChartOnlineStorag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X</a:t>
                  </a:r>
                </a:p>
              </p:txBody>
            </p:sp>
            <p:sp>
              <p:nvSpPr>
                <p:cNvPr id="132169" name="AutoShape 73"/>
                <p:cNvSpPr>
                  <a:spLocks noChangeArrowheads="1"/>
                </p:cNvSpPr>
                <p:nvPr/>
              </p:nvSpPr>
              <p:spPr bwMode="auto">
                <a:xfrm rot="5400000">
                  <a:off x="1654" y="301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2170" name="AutoShape 74"/>
                <p:cNvSpPr>
                  <a:spLocks noChangeArrowheads="1"/>
                </p:cNvSpPr>
                <p:nvPr/>
              </p:nvSpPr>
              <p:spPr bwMode="auto">
                <a:xfrm rot="16200000">
                  <a:off x="1809" y="3003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grpSp>
              <p:nvGrpSpPr>
                <p:cNvPr id="132171" name="Group 75"/>
                <p:cNvGrpSpPr>
                  <a:grpSpLocks/>
                </p:cNvGrpSpPr>
                <p:nvPr/>
              </p:nvGrpSpPr>
              <p:grpSpPr bwMode="auto">
                <a:xfrm>
                  <a:off x="1641" y="2373"/>
                  <a:ext cx="531" cy="561"/>
                  <a:chOff x="909" y="1983"/>
                  <a:chExt cx="531" cy="561"/>
                </a:xfrm>
              </p:grpSpPr>
              <p:sp>
                <p:nvSpPr>
                  <p:cNvPr id="132172" name="AutoShape 76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73" name="AutoShape 77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74" name="AutoShape 78"/>
              <p:cNvSpPr>
                <a:spLocks noChangeArrowheads="1"/>
              </p:cNvSpPr>
              <p:nvPr/>
            </p:nvSpPr>
            <p:spPr bwMode="auto">
              <a:xfrm>
                <a:off x="573" y="1341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41479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Val</a:t>
                </a:r>
              </a:p>
            </p:txBody>
          </p:sp>
        </p:grpSp>
        <p:sp>
          <p:nvSpPr>
            <p:cNvPr id="132175" name="Line 79"/>
            <p:cNvSpPr>
              <a:spLocks noChangeShapeType="1"/>
            </p:cNvSpPr>
            <p:nvPr/>
          </p:nvSpPr>
          <p:spPr bwMode="auto">
            <a:xfrm>
              <a:off x="1053" y="139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76" name="Group 80"/>
          <p:cNvGrpSpPr>
            <a:grpSpLocks/>
          </p:cNvGrpSpPr>
          <p:nvPr/>
        </p:nvGrpSpPr>
        <p:grpSpPr bwMode="auto">
          <a:xfrm>
            <a:off x="6019800" y="1828800"/>
            <a:ext cx="1223963" cy="2014538"/>
            <a:chOff x="1746" y="1344"/>
            <a:chExt cx="771" cy="1317"/>
          </a:xfrm>
        </p:grpSpPr>
        <p:sp>
          <p:nvSpPr>
            <p:cNvPr id="132177" name="Line 81"/>
            <p:cNvSpPr>
              <a:spLocks noChangeShapeType="1"/>
            </p:cNvSpPr>
            <p:nvPr/>
          </p:nvSpPr>
          <p:spPr bwMode="auto">
            <a:xfrm>
              <a:off x="2226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178" name="Group 82"/>
            <p:cNvGrpSpPr>
              <a:grpSpLocks/>
            </p:cNvGrpSpPr>
            <p:nvPr/>
          </p:nvGrpSpPr>
          <p:grpSpPr bwMode="auto">
            <a:xfrm>
              <a:off x="1746" y="1344"/>
              <a:ext cx="771" cy="1317"/>
              <a:chOff x="1746" y="1323"/>
              <a:chExt cx="771" cy="1317"/>
            </a:xfrm>
          </p:grpSpPr>
          <p:grpSp>
            <p:nvGrpSpPr>
              <p:cNvPr id="132179" name="Group 83"/>
              <p:cNvGrpSpPr>
                <a:grpSpLocks/>
              </p:cNvGrpSpPr>
              <p:nvPr/>
            </p:nvGrpSpPr>
            <p:grpSpPr bwMode="auto">
              <a:xfrm>
                <a:off x="1986" y="1608"/>
                <a:ext cx="531" cy="1032"/>
                <a:chOff x="2688" y="2328"/>
                <a:chExt cx="531" cy="1032"/>
              </a:xfrm>
            </p:grpSpPr>
            <p:sp>
              <p:nvSpPr>
                <p:cNvPr id="132180" name="AutoShape 84"/>
                <p:cNvSpPr>
                  <a:spLocks noChangeArrowheads="1"/>
                </p:cNvSpPr>
                <p:nvPr/>
              </p:nvSpPr>
              <p:spPr bwMode="auto">
                <a:xfrm rot="5400000">
                  <a:off x="2517" y="2984"/>
                  <a:ext cx="576" cy="115"/>
                </a:xfrm>
                <a:prstGeom prst="chevron">
                  <a:avLst>
                    <a:gd name="adj" fmla="val 125217"/>
                  </a:avLst>
                </a:prstGeom>
                <a:solidFill>
                  <a:srgbClr val="298B4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vert="eaVert" wrap="none" anchor="ctr"/>
                <a:lstStyle/>
                <a:p>
                  <a:pPr algn="ctr" eaLnBrk="0" hangingPunct="0"/>
                  <a:r>
                    <a:rPr lang="en-US" sz="1800" b="1"/>
                    <a:t>A</a:t>
                  </a:r>
                </a:p>
              </p:txBody>
            </p:sp>
            <p:sp>
              <p:nvSpPr>
                <p:cNvPr id="132181" name="AutoShape 85"/>
                <p:cNvSpPr>
                  <a:spLocks noChangeArrowheads="1"/>
                </p:cNvSpPr>
                <p:nvPr/>
              </p:nvSpPr>
              <p:spPr bwMode="auto">
                <a:xfrm rot="16200000">
                  <a:off x="2682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2182" name="AutoShape 86"/>
                <p:cNvSpPr>
                  <a:spLocks noChangeArrowheads="1"/>
                </p:cNvSpPr>
                <p:nvPr/>
              </p:nvSpPr>
              <p:spPr bwMode="auto">
                <a:xfrm rot="16200000">
                  <a:off x="2827" y="2895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2183" name="Group 87"/>
                <p:cNvGrpSpPr>
                  <a:grpSpLocks/>
                </p:cNvGrpSpPr>
                <p:nvPr/>
              </p:nvGrpSpPr>
              <p:grpSpPr bwMode="auto">
                <a:xfrm>
                  <a:off x="2688" y="2328"/>
                  <a:ext cx="531" cy="561"/>
                  <a:chOff x="909" y="1983"/>
                  <a:chExt cx="531" cy="561"/>
                </a:xfrm>
              </p:grpSpPr>
              <p:sp>
                <p:nvSpPr>
                  <p:cNvPr id="132184" name="AutoShape 8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185" name="AutoShape 8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186" name="AutoShape 90"/>
              <p:cNvSpPr>
                <a:spLocks noChangeArrowheads="1"/>
              </p:cNvSpPr>
              <p:nvPr/>
            </p:nvSpPr>
            <p:spPr bwMode="auto">
              <a:xfrm>
                <a:off x="1746" y="1323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F21F1A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Tir</a:t>
                </a:r>
              </a:p>
            </p:txBody>
          </p:sp>
        </p:grpSp>
      </p:grpSp>
      <p:grpSp>
        <p:nvGrpSpPr>
          <p:cNvPr id="132187" name="Group 91"/>
          <p:cNvGrpSpPr>
            <a:grpSpLocks/>
          </p:cNvGrpSpPr>
          <p:nvPr/>
        </p:nvGrpSpPr>
        <p:grpSpPr bwMode="auto">
          <a:xfrm>
            <a:off x="5257800" y="381000"/>
            <a:ext cx="1209675" cy="1905000"/>
            <a:chOff x="2319" y="1308"/>
            <a:chExt cx="762" cy="1284"/>
          </a:xfrm>
        </p:grpSpPr>
        <p:grpSp>
          <p:nvGrpSpPr>
            <p:cNvPr id="132188" name="Group 92"/>
            <p:cNvGrpSpPr>
              <a:grpSpLocks/>
            </p:cNvGrpSpPr>
            <p:nvPr/>
          </p:nvGrpSpPr>
          <p:grpSpPr bwMode="auto">
            <a:xfrm>
              <a:off x="2550" y="1590"/>
              <a:ext cx="531" cy="1002"/>
              <a:chOff x="3207" y="2319"/>
              <a:chExt cx="531" cy="1002"/>
            </a:xfrm>
          </p:grpSpPr>
          <p:sp>
            <p:nvSpPr>
              <p:cNvPr id="132189" name="AutoShape 93"/>
              <p:cNvSpPr>
                <a:spLocks noChangeArrowheads="1"/>
              </p:cNvSpPr>
              <p:nvPr/>
            </p:nvSpPr>
            <p:spPr bwMode="auto">
              <a:xfrm rot="5400000">
                <a:off x="3043" y="2975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sp>
            <p:nvSpPr>
              <p:cNvPr id="132190" name="AutoShape 94"/>
              <p:cNvSpPr>
                <a:spLocks noChangeArrowheads="1"/>
              </p:cNvSpPr>
              <p:nvPr/>
            </p:nvSpPr>
            <p:spPr bwMode="auto">
              <a:xfrm rot="16200000">
                <a:off x="3193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sp>
            <p:nvSpPr>
              <p:cNvPr id="132191" name="AutoShape 95"/>
              <p:cNvSpPr>
                <a:spLocks noChangeArrowheads="1"/>
              </p:cNvSpPr>
              <p:nvPr/>
            </p:nvSpPr>
            <p:spPr bwMode="auto">
              <a:xfrm rot="16200000">
                <a:off x="3367" y="2895"/>
                <a:ext cx="622" cy="115"/>
              </a:xfrm>
              <a:prstGeom prst="flowChartOnlineStorage">
                <a:avLst/>
              </a:prstGeom>
              <a:solidFill>
                <a:srgbClr val="FF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r>
                  <a:rPr lang="en-US" sz="1800" b="1"/>
                  <a:t>G</a:t>
                </a:r>
              </a:p>
            </p:txBody>
          </p:sp>
          <p:grpSp>
            <p:nvGrpSpPr>
              <p:cNvPr id="132192" name="Group 96"/>
              <p:cNvGrpSpPr>
                <a:grpSpLocks/>
              </p:cNvGrpSpPr>
              <p:nvPr/>
            </p:nvGrpSpPr>
            <p:grpSpPr bwMode="auto">
              <a:xfrm>
                <a:off x="3207" y="2319"/>
                <a:ext cx="531" cy="561"/>
                <a:chOff x="909" y="1983"/>
                <a:chExt cx="531" cy="561"/>
              </a:xfrm>
            </p:grpSpPr>
            <p:sp>
              <p:nvSpPr>
                <p:cNvPr id="132193" name="AutoShape 9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194" name="AutoShape 9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195" name="AutoShape 99"/>
            <p:cNvSpPr>
              <a:spLocks noChangeArrowheads="1"/>
            </p:cNvSpPr>
            <p:nvPr/>
          </p:nvSpPr>
          <p:spPr bwMode="auto">
            <a:xfrm>
              <a:off x="2319" y="1308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Ser</a:t>
              </a:r>
            </a:p>
          </p:txBody>
        </p:sp>
        <p:sp>
          <p:nvSpPr>
            <p:cNvPr id="132196" name="Line 100"/>
            <p:cNvSpPr>
              <a:spLocks noChangeShapeType="1"/>
            </p:cNvSpPr>
            <p:nvPr/>
          </p:nvSpPr>
          <p:spPr bwMode="auto">
            <a:xfrm>
              <a:off x="2793" y="1382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197" name="Group 101"/>
          <p:cNvGrpSpPr>
            <a:grpSpLocks/>
          </p:cNvGrpSpPr>
          <p:nvPr/>
        </p:nvGrpSpPr>
        <p:grpSpPr bwMode="auto">
          <a:xfrm>
            <a:off x="7162800" y="2133600"/>
            <a:ext cx="1295400" cy="1752600"/>
            <a:chOff x="4896" y="1200"/>
            <a:chExt cx="816" cy="1200"/>
          </a:xfrm>
        </p:grpSpPr>
        <p:grpSp>
          <p:nvGrpSpPr>
            <p:cNvPr id="132198" name="Group 102"/>
            <p:cNvGrpSpPr>
              <a:grpSpLocks/>
            </p:cNvGrpSpPr>
            <p:nvPr/>
          </p:nvGrpSpPr>
          <p:grpSpPr bwMode="auto">
            <a:xfrm>
              <a:off x="5181" y="1382"/>
              <a:ext cx="531" cy="1018"/>
              <a:chOff x="4806" y="2334"/>
              <a:chExt cx="531" cy="1018"/>
            </a:xfrm>
          </p:grpSpPr>
          <p:sp>
            <p:nvSpPr>
              <p:cNvPr id="132199" name="AutoShape 103"/>
              <p:cNvSpPr>
                <a:spLocks noChangeArrowheads="1"/>
              </p:cNvSpPr>
              <p:nvPr/>
            </p:nvSpPr>
            <p:spPr bwMode="auto">
              <a:xfrm rot="5400000">
                <a:off x="4604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2200" name="AutoShape 104"/>
              <p:cNvSpPr>
                <a:spLocks noChangeArrowheads="1"/>
              </p:cNvSpPr>
              <p:nvPr/>
            </p:nvSpPr>
            <p:spPr bwMode="auto">
              <a:xfrm rot="5400000">
                <a:off x="4768" y="2983"/>
                <a:ext cx="622" cy="115"/>
              </a:xfrm>
              <a:prstGeom prst="flowChartOnlineStorag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X</a:t>
                </a:r>
              </a:p>
            </p:txBody>
          </p:sp>
          <p:sp>
            <p:nvSpPr>
              <p:cNvPr id="132201" name="AutoShape 105"/>
              <p:cNvSpPr>
                <a:spLocks noChangeArrowheads="1"/>
              </p:cNvSpPr>
              <p:nvPr/>
            </p:nvSpPr>
            <p:spPr bwMode="auto">
              <a:xfrm rot="5400000">
                <a:off x="4983" y="2966"/>
                <a:ext cx="576" cy="115"/>
              </a:xfrm>
              <a:prstGeom prst="chevron">
                <a:avLst>
                  <a:gd name="adj" fmla="val 125217"/>
                </a:avLst>
              </a:prstGeom>
              <a:solidFill>
                <a:srgbClr val="298B4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vert="eaVert" wrap="none" anchor="ctr"/>
              <a:lstStyle/>
              <a:p>
                <a:pPr algn="ctr" eaLnBrk="0" hangingPunct="0"/>
                <a:r>
                  <a:rPr lang="en-US" sz="1800" b="1"/>
                  <a:t>A</a:t>
                </a:r>
              </a:p>
            </p:txBody>
          </p:sp>
          <p:grpSp>
            <p:nvGrpSpPr>
              <p:cNvPr id="132202" name="Group 106"/>
              <p:cNvGrpSpPr>
                <a:grpSpLocks/>
              </p:cNvGrpSpPr>
              <p:nvPr/>
            </p:nvGrpSpPr>
            <p:grpSpPr bwMode="auto">
              <a:xfrm>
                <a:off x="4806" y="2334"/>
                <a:ext cx="531" cy="561"/>
                <a:chOff x="909" y="1983"/>
                <a:chExt cx="531" cy="561"/>
              </a:xfrm>
            </p:grpSpPr>
            <p:sp>
              <p:nvSpPr>
                <p:cNvPr id="132203" name="AutoShape 107"/>
                <p:cNvSpPr>
                  <a:spLocks noChangeArrowheads="1"/>
                </p:cNvSpPr>
                <p:nvPr/>
              </p:nvSpPr>
              <p:spPr bwMode="auto">
                <a:xfrm>
                  <a:off x="960" y="2112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2204" name="AutoShape 108"/>
                <p:cNvSpPr>
                  <a:spLocks noChangeArrowheads="1"/>
                </p:cNvSpPr>
                <p:nvPr/>
              </p:nvSpPr>
              <p:spPr bwMode="auto">
                <a:xfrm rot="-24120579">
                  <a:off x="909" y="1983"/>
                  <a:ext cx="480" cy="432"/>
                </a:xfrm>
                <a:prstGeom prst="can">
                  <a:avLst>
                    <a:gd name="adj" fmla="val 25000"/>
                  </a:avLst>
                </a:prstGeom>
                <a:solidFill>
                  <a:srgbClr val="0066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32205" name="AutoShape 109"/>
            <p:cNvSpPr>
              <a:spLocks noChangeArrowheads="1"/>
            </p:cNvSpPr>
            <p:nvPr/>
          </p:nvSpPr>
          <p:spPr bwMode="auto">
            <a:xfrm>
              <a:off x="4896" y="1200"/>
              <a:ext cx="480" cy="192"/>
            </a:xfrm>
            <a:prstGeom prst="roundRect">
              <a:avLst>
                <a:gd name="adj" fmla="val 16667"/>
              </a:avLst>
            </a:prstGeom>
            <a:solidFill>
              <a:srgbClr val="BBE0E3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sz="1800" b="1"/>
                <a:t>Gly</a:t>
              </a:r>
            </a:p>
          </p:txBody>
        </p:sp>
        <p:sp>
          <p:nvSpPr>
            <p:cNvPr id="132206" name="Line 110"/>
            <p:cNvSpPr>
              <a:spLocks noChangeShapeType="1"/>
            </p:cNvSpPr>
            <p:nvPr/>
          </p:nvSpPr>
          <p:spPr bwMode="auto">
            <a:xfrm>
              <a:off x="5376" y="1296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2207" name="Group 111"/>
          <p:cNvGrpSpPr>
            <a:grpSpLocks/>
          </p:cNvGrpSpPr>
          <p:nvPr/>
        </p:nvGrpSpPr>
        <p:grpSpPr bwMode="auto">
          <a:xfrm>
            <a:off x="6858000" y="1524000"/>
            <a:ext cx="1147763" cy="1905000"/>
            <a:chOff x="2955" y="1329"/>
            <a:chExt cx="723" cy="1263"/>
          </a:xfrm>
        </p:grpSpPr>
        <p:grpSp>
          <p:nvGrpSpPr>
            <p:cNvPr id="132208" name="Group 112"/>
            <p:cNvGrpSpPr>
              <a:grpSpLocks/>
            </p:cNvGrpSpPr>
            <p:nvPr/>
          </p:nvGrpSpPr>
          <p:grpSpPr bwMode="auto">
            <a:xfrm>
              <a:off x="2955" y="1329"/>
              <a:ext cx="723" cy="1263"/>
              <a:chOff x="2955" y="1326"/>
              <a:chExt cx="723" cy="1263"/>
            </a:xfrm>
          </p:grpSpPr>
          <p:grpSp>
            <p:nvGrpSpPr>
              <p:cNvPr id="132209" name="Group 113"/>
              <p:cNvGrpSpPr>
                <a:grpSpLocks/>
              </p:cNvGrpSpPr>
              <p:nvPr/>
            </p:nvGrpSpPr>
            <p:grpSpPr bwMode="auto">
              <a:xfrm>
                <a:off x="3147" y="1605"/>
                <a:ext cx="531" cy="984"/>
                <a:chOff x="3744" y="2376"/>
                <a:chExt cx="531" cy="984"/>
              </a:xfrm>
            </p:grpSpPr>
            <p:sp>
              <p:nvSpPr>
                <p:cNvPr id="132210" name="AutoShape 114"/>
                <p:cNvSpPr>
                  <a:spLocks noChangeArrowheads="1"/>
                </p:cNvSpPr>
                <p:nvPr/>
              </p:nvSpPr>
              <p:spPr bwMode="auto">
                <a:xfrm rot="16200000">
                  <a:off x="3576" y="3009"/>
                  <a:ext cx="587" cy="115"/>
                </a:xfrm>
                <a:prstGeom prst="chevron">
                  <a:avLst>
                    <a:gd name="adj" fmla="val 127609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U</a:t>
                  </a:r>
                </a:p>
              </p:txBody>
            </p:sp>
            <p:sp>
              <p:nvSpPr>
                <p:cNvPr id="132211" name="AutoShape 115"/>
                <p:cNvSpPr>
                  <a:spLocks noChangeArrowheads="1"/>
                </p:cNvSpPr>
                <p:nvPr/>
              </p:nvSpPr>
              <p:spPr bwMode="auto">
                <a:xfrm rot="16200000">
                  <a:off x="3722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sp>
              <p:nvSpPr>
                <p:cNvPr id="132212" name="AutoShape 116"/>
                <p:cNvSpPr>
                  <a:spLocks noChangeArrowheads="1"/>
                </p:cNvSpPr>
                <p:nvPr/>
              </p:nvSpPr>
              <p:spPr bwMode="auto">
                <a:xfrm rot="16200000">
                  <a:off x="3895" y="2989"/>
                  <a:ext cx="622" cy="115"/>
                </a:xfrm>
                <a:prstGeom prst="flowChartOnlineStorag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pPr algn="ctr" eaLnBrk="0" hangingPunct="0"/>
                  <a:r>
                    <a:rPr lang="en-US" sz="1800" b="1"/>
                    <a:t>G</a:t>
                  </a:r>
                </a:p>
              </p:txBody>
            </p:sp>
            <p:grpSp>
              <p:nvGrpSpPr>
                <p:cNvPr id="132213" name="Group 117"/>
                <p:cNvGrpSpPr>
                  <a:grpSpLocks/>
                </p:cNvGrpSpPr>
                <p:nvPr/>
              </p:nvGrpSpPr>
              <p:grpSpPr bwMode="auto">
                <a:xfrm>
                  <a:off x="3744" y="2376"/>
                  <a:ext cx="531" cy="561"/>
                  <a:chOff x="909" y="1983"/>
                  <a:chExt cx="531" cy="561"/>
                </a:xfrm>
              </p:grpSpPr>
              <p:sp>
                <p:nvSpPr>
                  <p:cNvPr id="132214" name="AutoShape 118"/>
                  <p:cNvSpPr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2215" name="AutoShape 119"/>
                  <p:cNvSpPr>
                    <a:spLocks noChangeArrowheads="1"/>
                  </p:cNvSpPr>
                  <p:nvPr/>
                </p:nvSpPr>
                <p:spPr bwMode="auto">
                  <a:xfrm rot="-24120579">
                    <a:off x="909" y="1983"/>
                    <a:ext cx="480" cy="432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rgbClr val="0066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32216" name="AutoShape 120"/>
              <p:cNvSpPr>
                <a:spLocks noChangeArrowheads="1"/>
              </p:cNvSpPr>
              <p:nvPr/>
            </p:nvSpPr>
            <p:spPr bwMode="auto">
              <a:xfrm>
                <a:off x="2955" y="1326"/>
                <a:ext cx="480" cy="192"/>
              </a:xfrm>
              <a:prstGeom prst="roundRect">
                <a:avLst>
                  <a:gd name="adj" fmla="val 16667"/>
                </a:avLst>
              </a:prstGeom>
              <a:solidFill>
                <a:srgbClr val="66FF33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US" sz="1800" b="1"/>
                  <a:t>Thr</a:t>
                </a:r>
              </a:p>
            </p:txBody>
          </p:sp>
        </p:grpSp>
        <p:sp>
          <p:nvSpPr>
            <p:cNvPr id="132217" name="Line 121"/>
            <p:cNvSpPr>
              <a:spLocks noChangeShapeType="1"/>
            </p:cNvSpPr>
            <p:nvPr/>
          </p:nvSpPr>
          <p:spPr bwMode="auto">
            <a:xfrm>
              <a:off x="3438" y="1389"/>
              <a:ext cx="0" cy="20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2218" name="Line 122"/>
          <p:cNvSpPr>
            <a:spLocks noChangeShapeType="1"/>
          </p:cNvSpPr>
          <p:nvPr/>
        </p:nvSpPr>
        <p:spPr bwMode="auto">
          <a:xfrm>
            <a:off x="762000" y="3416300"/>
            <a:ext cx="20161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2219" name="AutoShape 123"/>
          <p:cNvSpPr>
            <a:spLocks noChangeArrowheads="1"/>
          </p:cNvSpPr>
          <p:nvPr/>
        </p:nvSpPr>
        <p:spPr bwMode="auto">
          <a:xfrm>
            <a:off x="609600" y="1219200"/>
            <a:ext cx="762000" cy="28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Met</a:t>
            </a:r>
          </a:p>
        </p:txBody>
      </p:sp>
      <p:sp>
        <p:nvSpPr>
          <p:cNvPr id="132220" name="AutoShape 124"/>
          <p:cNvSpPr>
            <a:spLocks noChangeArrowheads="1"/>
          </p:cNvSpPr>
          <p:nvPr/>
        </p:nvSpPr>
        <p:spPr bwMode="auto">
          <a:xfrm>
            <a:off x="228600" y="16002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0066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Arg</a:t>
            </a:r>
          </a:p>
        </p:txBody>
      </p:sp>
      <p:sp>
        <p:nvSpPr>
          <p:cNvPr id="132221" name="AutoShape 125"/>
          <p:cNvSpPr>
            <a:spLocks noChangeArrowheads="1"/>
          </p:cNvSpPr>
          <p:nvPr/>
        </p:nvSpPr>
        <p:spPr bwMode="auto">
          <a:xfrm>
            <a:off x="609600" y="762000"/>
            <a:ext cx="762000" cy="292100"/>
          </a:xfrm>
          <a:prstGeom prst="roundRect">
            <a:avLst>
              <a:gd name="adj" fmla="val 16667"/>
            </a:avLst>
          </a:prstGeom>
          <a:solidFill>
            <a:srgbClr val="F41479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Val</a:t>
            </a:r>
          </a:p>
        </p:txBody>
      </p:sp>
      <p:sp>
        <p:nvSpPr>
          <p:cNvPr id="132222" name="AutoShape 126"/>
          <p:cNvSpPr>
            <a:spLocks noChangeArrowheads="1"/>
          </p:cNvSpPr>
          <p:nvPr/>
        </p:nvSpPr>
        <p:spPr bwMode="auto">
          <a:xfrm>
            <a:off x="1371600" y="1828800"/>
            <a:ext cx="762000" cy="293688"/>
          </a:xfrm>
          <a:prstGeom prst="roundRect">
            <a:avLst>
              <a:gd name="adj" fmla="val 16667"/>
            </a:avLst>
          </a:prstGeom>
          <a:solidFill>
            <a:srgbClr val="F21F1A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Tir</a:t>
            </a:r>
          </a:p>
        </p:txBody>
      </p:sp>
      <p:sp>
        <p:nvSpPr>
          <p:cNvPr id="132223" name="AutoShape 127"/>
          <p:cNvSpPr>
            <a:spLocks noChangeArrowheads="1"/>
          </p:cNvSpPr>
          <p:nvPr/>
        </p:nvSpPr>
        <p:spPr bwMode="auto">
          <a:xfrm>
            <a:off x="990600" y="304800"/>
            <a:ext cx="762000" cy="28416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Ser</a:t>
            </a:r>
          </a:p>
        </p:txBody>
      </p:sp>
      <p:sp>
        <p:nvSpPr>
          <p:cNvPr id="132224" name="AutoShape 128"/>
          <p:cNvSpPr>
            <a:spLocks noChangeArrowheads="1"/>
          </p:cNvSpPr>
          <p:nvPr/>
        </p:nvSpPr>
        <p:spPr bwMode="auto">
          <a:xfrm>
            <a:off x="1524000" y="533400"/>
            <a:ext cx="762000" cy="288925"/>
          </a:xfrm>
          <a:prstGeom prst="roundRect">
            <a:avLst>
              <a:gd name="adj" fmla="val 16667"/>
            </a:avLst>
          </a:prstGeom>
          <a:solidFill>
            <a:srgbClr val="66FF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1800" b="1"/>
              <a:t>Thr</a:t>
            </a:r>
          </a:p>
        </p:txBody>
      </p:sp>
    </p:spTree>
    <p:extLst>
      <p:ext uri="{BB962C8B-B14F-4D97-AF65-F5344CB8AC3E}">
        <p14:creationId xmlns:p14="http://schemas.microsoft.com/office/powerpoint/2010/main" val="406075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1.48148E-6 L 0.09862 -0.0060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-30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9259E-6 L 0.09306 -0.0064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32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C -0.01597 0.06088 -0.03142 0.12199 -0.09236 0.16643 C -0.15347 0.21134 -0.26024 0.23958 -0.36649 0.26852 " pathEditMode="relative" rAng="0" ptsTypes="aaA">
                                      <p:cBhvr>
                                        <p:cTn id="12" dur="5000" fill="hold"/>
                                        <p:tgtEl>
                                          <p:spTgt spid="132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16" y="13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8" grpId="0" animBg="1"/>
      <p:bldP spid="132125" grpId="0" animBg="1"/>
      <p:bldP spid="1322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2493</Words>
  <Application>Microsoft Office PowerPoint</Application>
  <PresentationFormat>On-screen Show (4:3)</PresentationFormat>
  <Paragraphs>931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.VnArial Narrow</vt:lpstr>
      <vt:lpstr>.VnTimeH</vt:lpstr>
      <vt:lpstr>Arial</vt:lpstr>
      <vt:lpstr>Calibri</vt:lpstr>
      <vt:lpstr>Times New Roman</vt:lpstr>
      <vt:lpstr>VNI-Times</vt:lpstr>
      <vt:lpstr>Office Theme</vt:lpstr>
      <vt:lpstr>2_Default Design</vt:lpstr>
      <vt:lpstr>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viết ra mạch mARN và chuỗi axit amin được qui đinh bởi mạch  ADN sau 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78</cp:revision>
  <dcterms:created xsi:type="dcterms:W3CDTF">2006-08-16T00:00:00Z</dcterms:created>
  <dcterms:modified xsi:type="dcterms:W3CDTF">2024-03-11T12:46:09Z</dcterms:modified>
</cp:coreProperties>
</file>