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29"/>
  </p:notesMasterIdLst>
  <p:sldIdLst>
    <p:sldId id="378" r:id="rId2"/>
    <p:sldId id="339" r:id="rId3"/>
    <p:sldId id="341" r:id="rId4"/>
    <p:sldId id="342" r:id="rId5"/>
    <p:sldId id="324" r:id="rId6"/>
    <p:sldId id="364" r:id="rId7"/>
    <p:sldId id="374" r:id="rId8"/>
    <p:sldId id="357" r:id="rId9"/>
    <p:sldId id="347" r:id="rId10"/>
    <p:sldId id="349" r:id="rId11"/>
    <p:sldId id="375" r:id="rId12"/>
    <p:sldId id="366" r:id="rId13"/>
    <p:sldId id="369" r:id="rId14"/>
    <p:sldId id="376" r:id="rId15"/>
    <p:sldId id="351" r:id="rId16"/>
    <p:sldId id="338" r:id="rId17"/>
    <p:sldId id="360" r:id="rId18"/>
    <p:sldId id="377" r:id="rId19"/>
    <p:sldId id="286" r:id="rId20"/>
    <p:sldId id="370" r:id="rId21"/>
    <p:sldId id="350" r:id="rId22"/>
    <p:sldId id="345" r:id="rId23"/>
    <p:sldId id="387" r:id="rId24"/>
    <p:sldId id="383" r:id="rId25"/>
    <p:sldId id="384" r:id="rId26"/>
    <p:sldId id="385" r:id="rId27"/>
    <p:sldId id="38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CC66FF"/>
    <a:srgbClr val="FF00FF"/>
    <a:srgbClr val="6600CC"/>
    <a:srgbClr val="CC00FF"/>
    <a:srgbClr val="00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4728" autoAdjust="0"/>
  </p:normalViewPr>
  <p:slideViewPr>
    <p:cSldViewPr>
      <p:cViewPr varScale="1">
        <p:scale>
          <a:sx n="64" d="100"/>
          <a:sy n="64" d="100"/>
        </p:scale>
        <p:origin x="15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ACDEB7E-0AD6-4E17-A8E6-5E174CA60E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15DA88B-3E11-48D7-9DCD-FD7098770A13}" type="slidenum">
              <a:rPr lang="en-US" altLang="en-US" smtClean="0"/>
              <a:pPr/>
              <a:t>‹#›</a:t>
            </a:fld>
            <a:endParaRPr lang="en-US" altLang="en-US"/>
          </a:p>
        </p:txBody>
      </p:sp>
    </p:spTree>
    <p:extLst>
      <p:ext uri="{BB962C8B-B14F-4D97-AF65-F5344CB8AC3E}">
        <p14:creationId xmlns:p14="http://schemas.microsoft.com/office/powerpoint/2010/main" val="343194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0DB16F7-0A85-4F43-92D8-C332C683D2CE}" type="slidenum">
              <a:rPr lang="en-US" altLang="en-US" smtClean="0"/>
              <a:pPr/>
              <a:t>‹#›</a:t>
            </a:fld>
            <a:endParaRPr lang="en-US" altLang="en-US"/>
          </a:p>
        </p:txBody>
      </p:sp>
    </p:spTree>
    <p:extLst>
      <p:ext uri="{BB962C8B-B14F-4D97-AF65-F5344CB8AC3E}">
        <p14:creationId xmlns:p14="http://schemas.microsoft.com/office/powerpoint/2010/main" val="187906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B4E9D79-90A9-4CE6-9889-6AE1B0900577}" type="slidenum">
              <a:rPr lang="en-US" altLang="en-US" smtClean="0"/>
              <a:pPr/>
              <a:t>‹#›</a:t>
            </a:fld>
            <a:endParaRPr lang="en-US" altLang="en-US"/>
          </a:p>
        </p:txBody>
      </p:sp>
    </p:spTree>
    <p:extLst>
      <p:ext uri="{BB962C8B-B14F-4D97-AF65-F5344CB8AC3E}">
        <p14:creationId xmlns:p14="http://schemas.microsoft.com/office/powerpoint/2010/main" val="77209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AEEAFD7-83F3-4EBA-B801-AD20420ECA10}" type="slidenum">
              <a:rPr lang="en-US" altLang="en-US" smtClean="0"/>
              <a:pPr/>
              <a:t>‹#›</a:t>
            </a:fld>
            <a:endParaRPr lang="en-US" altLang="en-US"/>
          </a:p>
        </p:txBody>
      </p:sp>
    </p:spTree>
    <p:extLst>
      <p:ext uri="{BB962C8B-B14F-4D97-AF65-F5344CB8AC3E}">
        <p14:creationId xmlns:p14="http://schemas.microsoft.com/office/powerpoint/2010/main" val="63191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46ECA6F-9CDD-4A6A-BD31-F01586228CAC}" type="slidenum">
              <a:rPr lang="en-US" altLang="en-US" smtClean="0"/>
              <a:pPr/>
              <a:t>‹#›</a:t>
            </a:fld>
            <a:endParaRPr lang="en-US" altLang="en-US"/>
          </a:p>
        </p:txBody>
      </p:sp>
    </p:spTree>
    <p:extLst>
      <p:ext uri="{BB962C8B-B14F-4D97-AF65-F5344CB8AC3E}">
        <p14:creationId xmlns:p14="http://schemas.microsoft.com/office/powerpoint/2010/main" val="325061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75564EA-4CD1-48C9-91A4-DF57040AF5BB}" type="slidenum">
              <a:rPr lang="en-US" altLang="en-US" smtClean="0"/>
              <a:pPr/>
              <a:t>‹#›</a:t>
            </a:fld>
            <a:endParaRPr lang="en-US" altLang="en-US"/>
          </a:p>
        </p:txBody>
      </p:sp>
    </p:spTree>
    <p:extLst>
      <p:ext uri="{BB962C8B-B14F-4D97-AF65-F5344CB8AC3E}">
        <p14:creationId xmlns:p14="http://schemas.microsoft.com/office/powerpoint/2010/main" val="149491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7EB87FD4-570A-4380-9D02-E36C9ECCD464}" type="slidenum">
              <a:rPr lang="en-US" altLang="en-US" smtClean="0"/>
              <a:pPr/>
              <a:t>‹#›</a:t>
            </a:fld>
            <a:endParaRPr lang="en-US" altLang="en-US"/>
          </a:p>
        </p:txBody>
      </p:sp>
    </p:spTree>
    <p:extLst>
      <p:ext uri="{BB962C8B-B14F-4D97-AF65-F5344CB8AC3E}">
        <p14:creationId xmlns:p14="http://schemas.microsoft.com/office/powerpoint/2010/main" val="389039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CD9A21C-7D14-4222-B9F0-CCB1509D818C}" type="slidenum">
              <a:rPr lang="en-US" altLang="en-US" smtClean="0"/>
              <a:pPr/>
              <a:t>‹#›</a:t>
            </a:fld>
            <a:endParaRPr lang="en-US" altLang="en-US"/>
          </a:p>
        </p:txBody>
      </p:sp>
    </p:spTree>
    <p:extLst>
      <p:ext uri="{BB962C8B-B14F-4D97-AF65-F5344CB8AC3E}">
        <p14:creationId xmlns:p14="http://schemas.microsoft.com/office/powerpoint/2010/main" val="410400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C9E5B92-C4F2-414B-93F0-F859A85B0144}" type="slidenum">
              <a:rPr lang="en-US" altLang="en-US" smtClean="0"/>
              <a:pPr/>
              <a:t>‹#›</a:t>
            </a:fld>
            <a:endParaRPr lang="en-US" altLang="en-US"/>
          </a:p>
        </p:txBody>
      </p:sp>
    </p:spTree>
    <p:extLst>
      <p:ext uri="{BB962C8B-B14F-4D97-AF65-F5344CB8AC3E}">
        <p14:creationId xmlns:p14="http://schemas.microsoft.com/office/powerpoint/2010/main" val="151291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C498EA4-207E-41B2-8880-7F6548F072FA}" type="slidenum">
              <a:rPr lang="en-US" altLang="en-US" smtClean="0"/>
              <a:pPr/>
              <a:t>‹#›</a:t>
            </a:fld>
            <a:endParaRPr lang="en-US" altLang="en-US"/>
          </a:p>
        </p:txBody>
      </p:sp>
    </p:spTree>
    <p:extLst>
      <p:ext uri="{BB962C8B-B14F-4D97-AF65-F5344CB8AC3E}">
        <p14:creationId xmlns:p14="http://schemas.microsoft.com/office/powerpoint/2010/main" val="164601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B161D18-C65F-4AE3-AC7D-83D4BC3C2F93}" type="slidenum">
              <a:rPr lang="en-US" altLang="en-US" smtClean="0"/>
              <a:pPr/>
              <a:t>‹#›</a:t>
            </a:fld>
            <a:endParaRPr lang="en-US" altLang="en-US"/>
          </a:p>
        </p:txBody>
      </p:sp>
    </p:spTree>
    <p:extLst>
      <p:ext uri="{BB962C8B-B14F-4D97-AF65-F5344CB8AC3E}">
        <p14:creationId xmlns:p14="http://schemas.microsoft.com/office/powerpoint/2010/main" val="97059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B407B1-15F7-4DAB-BD2A-B70D08F9656B}" type="slidenum">
              <a:rPr lang="en-US" altLang="en-US" smtClean="0"/>
              <a:pPr/>
              <a:t>‹#›</a:t>
            </a:fld>
            <a:endParaRPr lang="en-US" altLang="en-US"/>
          </a:p>
        </p:txBody>
      </p:sp>
    </p:spTree>
    <p:extLst>
      <p:ext uri="{BB962C8B-B14F-4D97-AF65-F5344CB8AC3E}">
        <p14:creationId xmlns:p14="http://schemas.microsoft.com/office/powerpoint/2010/main" val="223875656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vnexpress.net/Vietnam/Khoa-hoc/2003/02/3B9C50D9/dolly.jpg" TargetMode="Externa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http://vnexpress.net/Vietnam/Khoa-hoc/2006/07/3B9EB837/dolly.jpg"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TextBox 4">
            <a:extLst>
              <a:ext uri="{FF2B5EF4-FFF2-40B4-BE49-F238E27FC236}">
                <a16:creationId xmlns:a16="http://schemas.microsoft.com/office/drawing/2014/main" id="{A9BD578C-203B-4800-9F42-A8734D75D1C0}"/>
              </a:ext>
            </a:extLst>
          </p:cNvPr>
          <p:cNvSpPr txBox="1">
            <a:spLocks noChangeArrowheads="1"/>
          </p:cNvSpPr>
          <p:nvPr/>
        </p:nvSpPr>
        <p:spPr bwMode="auto">
          <a:xfrm>
            <a:off x="2667000" y="3733800"/>
            <a:ext cx="507799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3750" b="1" dirty="0">
                <a:solidFill>
                  <a:srgbClr val="0070C0"/>
                </a:solidFill>
                <a:latin typeface="Times New Roman" panose="02020603050405020304" pitchFamily="18" charset="0"/>
                <a:cs typeface="Times New Roman" panose="02020603050405020304" pitchFamily="18" charset="0"/>
              </a:rPr>
              <a:t>Bài 31</a:t>
            </a:r>
            <a:endParaRPr lang="en-US" altLang="en-US" sz="3750"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vi-VN" altLang="en-US" sz="3750" b="1" dirty="0">
                <a:solidFill>
                  <a:srgbClr val="0070C0"/>
                </a:solidFill>
                <a:latin typeface="Times New Roman" panose="02020603050405020304" pitchFamily="18" charset="0"/>
                <a:cs typeface="Times New Roman" panose="02020603050405020304" pitchFamily="18" charset="0"/>
              </a:rPr>
              <a:t>CÔNG NGHỆ TẾ BÀO</a:t>
            </a:r>
            <a:endParaRPr lang="en-US" altLang="en-US" sz="3750" b="1" dirty="0">
              <a:solidFill>
                <a:srgbClr val="0070C0"/>
              </a:solidFill>
              <a:latin typeface="Times New Roman" panose="02020603050405020304" pitchFamily="18" charset="0"/>
              <a:cs typeface="Times New Roman" panose="02020603050405020304" pitchFamily="18" charset="0"/>
            </a:endParaRPr>
          </a:p>
        </p:txBody>
      </p:sp>
      <p:sp>
        <p:nvSpPr>
          <p:cNvPr id="7" name="TextBox 4">
            <a:extLst>
              <a:ext uri="{FF2B5EF4-FFF2-40B4-BE49-F238E27FC236}">
                <a16:creationId xmlns:a16="http://schemas.microsoft.com/office/drawing/2014/main" id="{A9BD578C-203B-4800-9F42-A8734D75D1C0}"/>
              </a:ext>
            </a:extLst>
          </p:cNvPr>
          <p:cNvSpPr txBox="1">
            <a:spLocks noChangeArrowheads="1"/>
          </p:cNvSpPr>
          <p:nvPr/>
        </p:nvSpPr>
        <p:spPr bwMode="auto">
          <a:xfrm>
            <a:off x="3048000" y="1752600"/>
            <a:ext cx="4079322"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3750" b="1" dirty="0">
                <a:solidFill>
                  <a:srgbClr val="FF0000"/>
                </a:solidFill>
                <a:latin typeface="Times New Roman" panose="02020603050405020304" pitchFamily="18" charset="0"/>
                <a:cs typeface="Times New Roman" panose="02020603050405020304" pitchFamily="18" charset="0"/>
              </a:rPr>
              <a:t>CHƯƠNG V</a:t>
            </a:r>
            <a:endParaRPr lang="en-US" altLang="en-US" sz="375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vi-VN" altLang="en-US" sz="3750" b="1" dirty="0">
                <a:solidFill>
                  <a:srgbClr val="FF0000"/>
                </a:solidFill>
                <a:latin typeface="Times New Roman" panose="02020603050405020304" pitchFamily="18" charset="0"/>
                <a:cs typeface="Times New Roman" panose="02020603050405020304" pitchFamily="18" charset="0"/>
              </a:rPr>
              <a:t>ỨNG </a:t>
            </a:r>
            <a:r>
              <a:rPr lang="vi-VN" altLang="en-US" sz="3750" b="1">
                <a:solidFill>
                  <a:srgbClr val="FF0000"/>
                </a:solidFill>
                <a:latin typeface="Times New Roman" panose="02020603050405020304" pitchFamily="18" charset="0"/>
                <a:cs typeface="Times New Roman" panose="02020603050405020304" pitchFamily="18" charset="0"/>
              </a:rPr>
              <a:t>DỤNG </a:t>
            </a:r>
            <a:endParaRPr lang="en-US" altLang="en-US" sz="3750" b="1">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vi-VN" altLang="en-US" sz="3750" b="1">
                <a:solidFill>
                  <a:srgbClr val="FF0000"/>
                </a:solidFill>
                <a:latin typeface="Times New Roman" panose="02020603050405020304" pitchFamily="18" charset="0"/>
                <a:cs typeface="Times New Roman" panose="02020603050405020304" pitchFamily="18" charset="0"/>
              </a:rPr>
              <a:t>DI </a:t>
            </a:r>
            <a:r>
              <a:rPr lang="vi-VN" altLang="en-US" sz="3750" b="1" dirty="0">
                <a:solidFill>
                  <a:srgbClr val="FF0000"/>
                </a:solidFill>
                <a:latin typeface="Times New Roman" panose="02020603050405020304" pitchFamily="18" charset="0"/>
                <a:cs typeface="Times New Roman" panose="02020603050405020304" pitchFamily="18" charset="0"/>
              </a:rPr>
              <a:t>TRUYỀN HỌC</a:t>
            </a:r>
            <a:endParaRPr lang="en-US" altLang="en-US" sz="375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1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H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382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40643" name="Text Box 3"/>
          <p:cNvSpPr txBox="1">
            <a:spLocks noChangeArrowheads="1"/>
          </p:cNvSpPr>
          <p:nvPr/>
        </p:nvSpPr>
        <p:spPr bwMode="auto">
          <a:xfrm>
            <a:off x="2895600" y="182563"/>
            <a:ext cx="3124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Cà chua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39" name="Text Box 15"/>
          <p:cNvSpPr txBox="1">
            <a:spLocks noChangeArrowheads="1"/>
          </p:cNvSpPr>
          <p:nvPr/>
        </p:nvSpPr>
        <p:spPr bwMode="auto">
          <a:xfrm>
            <a:off x="0" y="283454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200" b="1" dirty="0">
                <a:solidFill>
                  <a:srgbClr val="FF0000"/>
                </a:solidFill>
                <a:latin typeface="Times New Roman" panose="02020603050405020304" pitchFamily="18" charset="0"/>
                <a:cs typeface="Times New Roman" panose="02020603050405020304" pitchFamily="18" charset="0"/>
              </a:rPr>
              <a:t>? Người ta tiến hành nuôi cấy mô và tạo vật liệu mới cho chọn giống cây trồng b</a:t>
            </a:r>
            <a:r>
              <a:rPr lang="vi-VN" altLang="en-US" sz="2200" b="1" dirty="0">
                <a:solidFill>
                  <a:srgbClr val="FF0000"/>
                </a:solidFill>
                <a:latin typeface="Times New Roman" panose="02020603050405020304" pitchFamily="18" charset="0"/>
                <a:cs typeface="Times New Roman" panose="02020603050405020304" pitchFamily="18" charset="0"/>
              </a:rPr>
              <a:t>ằ</a:t>
            </a:r>
            <a:r>
              <a:rPr lang="en-US" altLang="en-US" sz="2200" b="1" dirty="0">
                <a:solidFill>
                  <a:srgbClr val="FF0000"/>
                </a:solidFill>
                <a:latin typeface="Times New Roman" panose="02020603050405020304" pitchFamily="18" charset="0"/>
                <a:cs typeface="Times New Roman" panose="02020603050405020304" pitchFamily="18" charset="0"/>
              </a:rPr>
              <a:t>ng cách nào</a:t>
            </a:r>
            <a:r>
              <a:rPr lang="vi-VN" altLang="en-US" sz="2200" b="1" dirty="0">
                <a:solidFill>
                  <a:srgbClr val="FF0000"/>
                </a:solidFill>
                <a:latin typeface="Times New Roman" panose="02020603050405020304" pitchFamily="18" charset="0"/>
                <a:cs typeface="Times New Roman" panose="02020603050405020304" pitchFamily="18" charset="0"/>
              </a:rPr>
              <a:t>?</a:t>
            </a:r>
            <a:endParaRPr lang="en-US" altLang="en-US" sz="2200" b="1" dirty="0">
              <a:solidFill>
                <a:srgbClr val="FF0000"/>
              </a:solidFill>
              <a:latin typeface="Times New Roman" panose="02020603050405020304" pitchFamily="18" charset="0"/>
              <a:cs typeface="Times New Roman" panose="02020603050405020304" pitchFamily="18" charset="0"/>
            </a:endParaRPr>
          </a:p>
        </p:txBody>
      </p:sp>
      <p:sp>
        <p:nvSpPr>
          <p:cNvPr id="308240" name="Text Box 16"/>
          <p:cNvSpPr txBox="1">
            <a:spLocks noChangeArrowheads="1"/>
          </p:cNvSpPr>
          <p:nvPr/>
        </p:nvSpPr>
        <p:spPr bwMode="auto">
          <a:xfrm>
            <a:off x="0" y="544048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000066"/>
                </a:solidFill>
                <a:latin typeface="VNI-Times" pitchFamily="2" charset="0"/>
              </a:rPr>
              <a:t>- Duøng phöông phaùp nuoâi caáy teá baøo ñeå taïo ra gioáng luùa môùi DR2 coù naêng suaát vaø ñoä thuaàn chuûng cao, chòu noùng vaø khoâ haïn toát.</a:t>
            </a:r>
          </a:p>
        </p:txBody>
      </p:sp>
      <p:sp>
        <p:nvSpPr>
          <p:cNvPr id="308241" name="Rectangle 17"/>
          <p:cNvSpPr>
            <a:spLocks noChangeArrowheads="1"/>
          </p:cNvSpPr>
          <p:nvPr/>
        </p:nvSpPr>
        <p:spPr bwMode="auto">
          <a:xfrm>
            <a:off x="0" y="3992685"/>
            <a:ext cx="9274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000066"/>
                </a:solidFill>
                <a:latin typeface="VNI-Times" pitchFamily="2" charset="0"/>
              </a:rPr>
              <a:t>- Gioáng luùa môùi DR2 coù naêng suaát vaø ñoä thuaàn chuûng cao, chòu noùng vaø khoâ haïn toát.</a:t>
            </a:r>
          </a:p>
        </p:txBody>
      </p:sp>
      <p:sp>
        <p:nvSpPr>
          <p:cNvPr id="308243" name="Text Box 19"/>
          <p:cNvSpPr txBox="1">
            <a:spLocks noChangeArrowheads="1"/>
          </p:cNvSpPr>
          <p:nvPr/>
        </p:nvSpPr>
        <p:spPr bwMode="auto">
          <a:xfrm>
            <a:off x="1707294" y="2984157"/>
            <a:ext cx="4419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200" b="1" dirty="0">
                <a:solidFill>
                  <a:srgbClr val="FF0000"/>
                </a:solidFill>
                <a:latin typeface="Times New Roman" panose="02020603050405020304" pitchFamily="18" charset="0"/>
                <a:cs typeface="Times New Roman" panose="02020603050405020304" pitchFamily="18" charset="0"/>
              </a:rPr>
              <a:t>? Giống lúa mới có đặc tính gì? </a:t>
            </a:r>
            <a:endParaRPr lang="en-US" altLang="en-US" sz="2200" b="1" dirty="0">
              <a:solidFill>
                <a:srgbClr val="FF0000"/>
              </a:solidFill>
              <a:latin typeface="Times New Roman" panose="02020603050405020304" pitchFamily="18" charset="0"/>
              <a:cs typeface="Times New Roman" panose="02020603050405020304" pitchFamily="18" charset="0"/>
            </a:endParaRPr>
          </a:p>
        </p:txBody>
      </p:sp>
      <p:sp>
        <p:nvSpPr>
          <p:cNvPr id="308244" name="Text Box 20"/>
          <p:cNvSpPr txBox="1">
            <a:spLocks noChangeArrowheads="1"/>
          </p:cNvSpPr>
          <p:nvPr/>
        </p:nvSpPr>
        <p:spPr bwMode="auto">
          <a:xfrm>
            <a:off x="92676" y="2418261"/>
            <a:ext cx="5622324"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rgbClr val="99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vi-VN" altLang="en-US" sz="2400" b="1" i="1" dirty="0">
                <a:solidFill>
                  <a:srgbClr val="FF0000"/>
                </a:solidFill>
                <a:latin typeface="Times New Roman" panose="02020603050405020304" pitchFamily="18" charset="0"/>
                <a:cs typeface="Times New Roman" panose="02020603050405020304" pitchFamily="18" charset="0"/>
              </a:rPr>
              <a:t>Đọc thông tin và trả lời câu hỏi sau.</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
        <p:nvSpPr>
          <p:cNvPr id="308245" name="Text Box 21"/>
          <p:cNvSpPr txBox="1">
            <a:spLocks noChangeArrowheads="1"/>
          </p:cNvSpPr>
          <p:nvPr/>
        </p:nvSpPr>
        <p:spPr bwMode="auto">
          <a:xfrm>
            <a:off x="0" y="473881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000066"/>
                </a:solidFill>
                <a:latin typeface="VNI-Times" pitchFamily="2" charset="0"/>
              </a:rPr>
              <a:t>- Choïn loïc ñöôïc doøng teá baøo xoâma chòu noùng vaø khoâ töø teá baøo phoâi cuûa gioáng luùa CR203.</a:t>
            </a:r>
          </a:p>
        </p:txBody>
      </p:sp>
      <p:sp>
        <p:nvSpPr>
          <p:cNvPr id="308246"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0" y="483972"/>
            <a:ext cx="9144000" cy="1431667"/>
            <a:chOff x="0" y="483972"/>
            <a:chExt cx="9144000" cy="1431667"/>
          </a:xfrm>
        </p:grpSpPr>
        <p:sp>
          <p:nvSpPr>
            <p:cNvPr id="15"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a:latin typeface="Times New Roman" panose="02020603050405020304" pitchFamily="18" charset="0"/>
                  <a:cs typeface="Times New Roman" panose="02020603050405020304" pitchFamily="18" charset="0"/>
                </a:rPr>
                <a:t>1</a:t>
              </a:r>
              <a:r>
                <a:rPr lang="en-US" altLang="en-US" sz="2400" b="1" i="1" dirty="0">
                  <a:latin typeface="Times New Roman" panose="02020603050405020304" pitchFamily="18" charset="0"/>
                  <a:cs typeface="Times New Roman" panose="02020603050405020304" pitchFamily="18" charset="0"/>
                </a:rPr>
                <a:t>.</a:t>
              </a:r>
              <a:r>
                <a:rPr lang="en-US" altLang="en-US" sz="2400" b="1" i="1">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16"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 Khái niệm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II/ Ứng dụng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22" name="Text Box 41"/>
          <p:cNvSpPr txBox="1">
            <a:spLocks noChangeArrowheads="1"/>
          </p:cNvSpPr>
          <p:nvPr/>
        </p:nvSpPr>
        <p:spPr bwMode="auto">
          <a:xfrm>
            <a:off x="0" y="196480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vi-VN" altLang="en-US" sz="2400" b="1" i="1">
                <a:latin typeface="Times New Roman" panose="02020603050405020304" pitchFamily="18" charset="0"/>
                <a:cs typeface="Times New Roman" panose="02020603050405020304" pitchFamily="18" charset="0"/>
              </a:rPr>
              <a:t>2</a:t>
            </a:r>
            <a:r>
              <a:rPr lang="en-US" altLang="en-US" sz="2400" b="1" i="1">
                <a:latin typeface="Times New Roman" panose="02020603050405020304" pitchFamily="18" charset="0"/>
                <a:cs typeface="Times New Roman" panose="02020603050405020304" pitchFamily="18" charset="0"/>
              </a:rPr>
              <a:t>. </a:t>
            </a:r>
            <a:r>
              <a:rPr lang="vi-VN" altLang="en-US" sz="2400" b="1" i="1" dirty="0">
                <a:latin typeface="Times New Roman" panose="02020603050405020304" pitchFamily="18" charset="0"/>
                <a:cs typeface="Times New Roman" panose="02020603050405020304" pitchFamily="18" charset="0"/>
              </a:rPr>
              <a:t>Ứng dụng nuôi cấy tế bào và mô trong chọn giống </a:t>
            </a:r>
            <a:r>
              <a:rPr lang="en-US" altLang="en-US" sz="2400" b="1" i="1" dirty="0">
                <a:latin typeface="Times New Roman" panose="02020603050405020304" pitchFamily="18" charset="0"/>
                <a:cs typeface="Times New Roman" panose="02020603050405020304" pitchFamily="18" charset="0"/>
              </a:rPr>
              <a:t>cây trồng:</a:t>
            </a:r>
          </a:p>
        </p:txBody>
      </p:sp>
      <p:sp>
        <p:nvSpPr>
          <p:cNvPr id="23" name="Text Box 19"/>
          <p:cNvSpPr txBox="1">
            <a:spLocks noChangeArrowheads="1"/>
          </p:cNvSpPr>
          <p:nvPr/>
        </p:nvSpPr>
        <p:spPr bwMode="auto">
          <a:xfrm>
            <a:off x="1707294" y="3469744"/>
            <a:ext cx="5943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200" b="1" dirty="0">
                <a:solidFill>
                  <a:srgbClr val="FF0000"/>
                </a:solidFill>
                <a:latin typeface="Times New Roman" panose="02020603050405020304" pitchFamily="18" charset="0"/>
                <a:cs typeface="Times New Roman" panose="02020603050405020304" pitchFamily="18" charset="0"/>
              </a:rPr>
              <a:t>? Người ta làm ntn để tạo ra giống lúa DR2?</a:t>
            </a:r>
            <a:endParaRPr lang="en-US" altLang="en-US" sz="2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8244"/>
                                        </p:tgtEl>
                                        <p:attrNameLst>
                                          <p:attrName>style.visibility</p:attrName>
                                        </p:attrNameLst>
                                      </p:cBhvr>
                                      <p:to>
                                        <p:strVal val="visible"/>
                                      </p:to>
                                    </p:set>
                                    <p:animEffect transition="in" filter="wipe(down)">
                                      <p:cBhvr>
                                        <p:cTn id="7" dur="500"/>
                                        <p:tgtEl>
                                          <p:spTgt spid="30824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08239"/>
                                        </p:tgtEl>
                                        <p:attrNameLst>
                                          <p:attrName>style.visibility</p:attrName>
                                        </p:attrNameLst>
                                      </p:cBhvr>
                                      <p:to>
                                        <p:strVal val="visible"/>
                                      </p:to>
                                    </p:set>
                                    <p:animEffect transition="in" filter="fade">
                                      <p:cBhvr>
                                        <p:cTn id="12" dur="770" decel="100000"/>
                                        <p:tgtEl>
                                          <p:spTgt spid="308239"/>
                                        </p:tgtEl>
                                      </p:cBhvr>
                                    </p:animEffect>
                                    <p:animScale>
                                      <p:cBhvr>
                                        <p:cTn id="13" dur="770" decel="100000"/>
                                        <p:tgtEl>
                                          <p:spTgt spid="308239"/>
                                        </p:tgtEl>
                                      </p:cBhvr>
                                      <p:from x="10000" y="10000"/>
                                      <p:to x="200000" y="450000"/>
                                    </p:animScale>
                                    <p:animScale>
                                      <p:cBhvr>
                                        <p:cTn id="14" dur="1230" accel="100000" fill="hold">
                                          <p:stCondLst>
                                            <p:cond delay="770"/>
                                          </p:stCondLst>
                                        </p:cTn>
                                        <p:tgtEl>
                                          <p:spTgt spid="308239"/>
                                        </p:tgtEl>
                                      </p:cBhvr>
                                      <p:from x="200000" y="450000"/>
                                      <p:to x="100000" y="100000"/>
                                    </p:animScale>
                                    <p:set>
                                      <p:cBhvr>
                                        <p:cTn id="15" dur="770" fill="hold"/>
                                        <p:tgtEl>
                                          <p:spTgt spid="308239"/>
                                        </p:tgtEl>
                                        <p:attrNameLst>
                                          <p:attrName>ppt_x</p:attrName>
                                        </p:attrNameLst>
                                      </p:cBhvr>
                                      <p:to>
                                        <p:strVal val="(0.5)"/>
                                      </p:to>
                                    </p:set>
                                    <p:anim from="(0.5)" to="(#ppt_x)" calcmode="lin" valueType="num">
                                      <p:cBhvr>
                                        <p:cTn id="16" dur="1230" accel="100000" fill="hold">
                                          <p:stCondLst>
                                            <p:cond delay="770"/>
                                          </p:stCondLst>
                                        </p:cTn>
                                        <p:tgtEl>
                                          <p:spTgt spid="308239"/>
                                        </p:tgtEl>
                                        <p:attrNameLst>
                                          <p:attrName>ppt_x</p:attrName>
                                        </p:attrNameLst>
                                      </p:cBhvr>
                                    </p:anim>
                                    <p:set>
                                      <p:cBhvr>
                                        <p:cTn id="17" dur="770" fill="hold"/>
                                        <p:tgtEl>
                                          <p:spTgt spid="308239"/>
                                        </p:tgtEl>
                                        <p:attrNameLst>
                                          <p:attrName>ppt_y</p:attrName>
                                        </p:attrNameLst>
                                      </p:cBhvr>
                                      <p:to>
                                        <p:strVal val="(#ppt_y+0.4)"/>
                                      </p:to>
                                    </p:set>
                                    <p:anim from="(#ppt_y+0.4)" to="(#ppt_y)" calcmode="lin" valueType="num">
                                      <p:cBhvr>
                                        <p:cTn id="18" dur="1230" accel="100000" fill="hold">
                                          <p:stCondLst>
                                            <p:cond delay="770"/>
                                          </p:stCondLst>
                                        </p:cTn>
                                        <p:tgtEl>
                                          <p:spTgt spid="308239"/>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308239"/>
                                        </p:tgtEl>
                                      </p:cBhvr>
                                    </p:animEffect>
                                    <p:set>
                                      <p:cBhvr>
                                        <p:cTn id="23" dur="1" fill="hold">
                                          <p:stCondLst>
                                            <p:cond delay="499"/>
                                          </p:stCondLst>
                                        </p:cTn>
                                        <p:tgtEl>
                                          <p:spTgt spid="30823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08243"/>
                                        </p:tgtEl>
                                        <p:attrNameLst>
                                          <p:attrName>style.visibility</p:attrName>
                                        </p:attrNameLst>
                                      </p:cBhvr>
                                      <p:to>
                                        <p:strVal val="visible"/>
                                      </p:to>
                                    </p:set>
                                    <p:anim calcmode="discrete" valueType="clr">
                                      <p:cBhvr override="childStyle">
                                        <p:cTn id="28" dur="80"/>
                                        <p:tgtEl>
                                          <p:spTgt spid="30824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08243"/>
                                        </p:tgtEl>
                                        <p:attrNameLst>
                                          <p:attrName>fillcolor</p:attrName>
                                        </p:attrNameLst>
                                      </p:cBhvr>
                                      <p:tavLst>
                                        <p:tav tm="0">
                                          <p:val>
                                            <p:clrVal>
                                              <a:schemeClr val="accent2"/>
                                            </p:clrVal>
                                          </p:val>
                                        </p:tav>
                                        <p:tav tm="50000">
                                          <p:val>
                                            <p:clrVal>
                                              <a:schemeClr val="hlink"/>
                                            </p:clrVal>
                                          </p:val>
                                        </p:tav>
                                      </p:tavLst>
                                    </p:anim>
                                    <p:set>
                                      <p:cBhvr>
                                        <p:cTn id="30" dur="80"/>
                                        <p:tgtEl>
                                          <p:spTgt spid="30824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3"/>
                                        </p:tgtEl>
                                        <p:attrNameLst>
                                          <p:attrName>style.visibility</p:attrName>
                                        </p:attrNameLst>
                                      </p:cBhvr>
                                      <p:to>
                                        <p:strVal val="visible"/>
                                      </p:to>
                                    </p:set>
                                    <p:anim calcmode="discrete" valueType="clr">
                                      <p:cBhvr override="childStyle">
                                        <p:cTn id="35"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3"/>
                                        </p:tgtEl>
                                        <p:attrNameLst>
                                          <p:attrName>fillcolor</p:attrName>
                                        </p:attrNameLst>
                                      </p:cBhvr>
                                      <p:tavLst>
                                        <p:tav tm="0">
                                          <p:val>
                                            <p:clrVal>
                                              <a:schemeClr val="accent2"/>
                                            </p:clrVal>
                                          </p:val>
                                        </p:tav>
                                        <p:tav tm="50000">
                                          <p:val>
                                            <p:clrVal>
                                              <a:schemeClr val="hlink"/>
                                            </p:clrVal>
                                          </p:val>
                                        </p:tav>
                                      </p:tavLst>
                                    </p:anim>
                                    <p:set>
                                      <p:cBhvr>
                                        <p:cTn id="37" dur="80"/>
                                        <p:tgtEl>
                                          <p:spTgt spid="2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8241"/>
                                        </p:tgtEl>
                                        <p:attrNameLst>
                                          <p:attrName>style.visibility</p:attrName>
                                        </p:attrNameLst>
                                      </p:cBhvr>
                                      <p:to>
                                        <p:strVal val="visible"/>
                                      </p:to>
                                    </p:set>
                                    <p:animEffect transition="in" filter="wipe(down)">
                                      <p:cBhvr>
                                        <p:cTn id="42" dur="500"/>
                                        <p:tgtEl>
                                          <p:spTgt spid="3082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08245"/>
                                        </p:tgtEl>
                                        <p:attrNameLst>
                                          <p:attrName>style.visibility</p:attrName>
                                        </p:attrNameLst>
                                      </p:cBhvr>
                                      <p:to>
                                        <p:strVal val="visible"/>
                                      </p:to>
                                    </p:set>
                                    <p:anim calcmode="lin" valueType="num">
                                      <p:cBhvr>
                                        <p:cTn id="47" dur="500" fill="hold"/>
                                        <p:tgtEl>
                                          <p:spTgt spid="308245"/>
                                        </p:tgtEl>
                                        <p:attrNameLst>
                                          <p:attrName>ppt_w</p:attrName>
                                        </p:attrNameLst>
                                      </p:cBhvr>
                                      <p:tavLst>
                                        <p:tav tm="0">
                                          <p:val>
                                            <p:fltVal val="0"/>
                                          </p:val>
                                        </p:tav>
                                        <p:tav tm="100000">
                                          <p:val>
                                            <p:strVal val="#ppt_w"/>
                                          </p:val>
                                        </p:tav>
                                      </p:tavLst>
                                    </p:anim>
                                    <p:anim calcmode="lin" valueType="num">
                                      <p:cBhvr>
                                        <p:cTn id="48" dur="500" fill="hold"/>
                                        <p:tgtEl>
                                          <p:spTgt spid="30824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08240"/>
                                        </p:tgtEl>
                                        <p:attrNameLst>
                                          <p:attrName>style.visibility</p:attrName>
                                        </p:attrNameLst>
                                      </p:cBhvr>
                                      <p:to>
                                        <p:strVal val="visible"/>
                                      </p:to>
                                    </p:set>
                                    <p:animEffect transition="in" filter="wipe(down)">
                                      <p:cBhvr>
                                        <p:cTn id="53" dur="580">
                                          <p:stCondLst>
                                            <p:cond delay="0"/>
                                          </p:stCondLst>
                                        </p:cTn>
                                        <p:tgtEl>
                                          <p:spTgt spid="308240"/>
                                        </p:tgtEl>
                                      </p:cBhvr>
                                    </p:animEffect>
                                    <p:anim calcmode="lin" valueType="num">
                                      <p:cBhvr>
                                        <p:cTn id="54" dur="1822" tmFilter="0,0; 0.14,0.36; 0.43,0.73; 0.71,0.91; 1.0,1.0">
                                          <p:stCondLst>
                                            <p:cond delay="0"/>
                                          </p:stCondLst>
                                        </p:cTn>
                                        <p:tgtEl>
                                          <p:spTgt spid="30824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0824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0824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0824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08240"/>
                                        </p:tgtEl>
                                        <p:attrNameLst>
                                          <p:attrName>ppt_y</p:attrName>
                                        </p:attrNameLst>
                                      </p:cBhvr>
                                      <p:tavLst>
                                        <p:tav tm="0" fmla="#ppt_y-sin(pi*$)/81">
                                          <p:val>
                                            <p:fltVal val="0"/>
                                          </p:val>
                                        </p:tav>
                                        <p:tav tm="100000">
                                          <p:val>
                                            <p:fltVal val="1"/>
                                          </p:val>
                                        </p:tav>
                                      </p:tavLst>
                                    </p:anim>
                                    <p:animScale>
                                      <p:cBhvr>
                                        <p:cTn id="59" dur="26">
                                          <p:stCondLst>
                                            <p:cond delay="650"/>
                                          </p:stCondLst>
                                        </p:cTn>
                                        <p:tgtEl>
                                          <p:spTgt spid="308240"/>
                                        </p:tgtEl>
                                      </p:cBhvr>
                                      <p:to x="100000" y="60000"/>
                                    </p:animScale>
                                    <p:animScale>
                                      <p:cBhvr>
                                        <p:cTn id="60" dur="166" decel="50000">
                                          <p:stCondLst>
                                            <p:cond delay="676"/>
                                          </p:stCondLst>
                                        </p:cTn>
                                        <p:tgtEl>
                                          <p:spTgt spid="308240"/>
                                        </p:tgtEl>
                                      </p:cBhvr>
                                      <p:to x="100000" y="100000"/>
                                    </p:animScale>
                                    <p:animScale>
                                      <p:cBhvr>
                                        <p:cTn id="61" dur="26">
                                          <p:stCondLst>
                                            <p:cond delay="1312"/>
                                          </p:stCondLst>
                                        </p:cTn>
                                        <p:tgtEl>
                                          <p:spTgt spid="308240"/>
                                        </p:tgtEl>
                                      </p:cBhvr>
                                      <p:to x="100000" y="80000"/>
                                    </p:animScale>
                                    <p:animScale>
                                      <p:cBhvr>
                                        <p:cTn id="62" dur="166" decel="50000">
                                          <p:stCondLst>
                                            <p:cond delay="1338"/>
                                          </p:stCondLst>
                                        </p:cTn>
                                        <p:tgtEl>
                                          <p:spTgt spid="308240"/>
                                        </p:tgtEl>
                                      </p:cBhvr>
                                      <p:to x="100000" y="100000"/>
                                    </p:animScale>
                                    <p:animScale>
                                      <p:cBhvr>
                                        <p:cTn id="63" dur="26">
                                          <p:stCondLst>
                                            <p:cond delay="1642"/>
                                          </p:stCondLst>
                                        </p:cTn>
                                        <p:tgtEl>
                                          <p:spTgt spid="308240"/>
                                        </p:tgtEl>
                                      </p:cBhvr>
                                      <p:to x="100000" y="90000"/>
                                    </p:animScale>
                                    <p:animScale>
                                      <p:cBhvr>
                                        <p:cTn id="64" dur="166" decel="50000">
                                          <p:stCondLst>
                                            <p:cond delay="1668"/>
                                          </p:stCondLst>
                                        </p:cTn>
                                        <p:tgtEl>
                                          <p:spTgt spid="308240"/>
                                        </p:tgtEl>
                                      </p:cBhvr>
                                      <p:to x="100000" y="100000"/>
                                    </p:animScale>
                                    <p:animScale>
                                      <p:cBhvr>
                                        <p:cTn id="65" dur="26">
                                          <p:stCondLst>
                                            <p:cond delay="1808"/>
                                          </p:stCondLst>
                                        </p:cTn>
                                        <p:tgtEl>
                                          <p:spTgt spid="308240"/>
                                        </p:tgtEl>
                                      </p:cBhvr>
                                      <p:to x="100000" y="95000"/>
                                    </p:animScale>
                                    <p:animScale>
                                      <p:cBhvr>
                                        <p:cTn id="66" dur="166" decel="50000">
                                          <p:stCondLst>
                                            <p:cond delay="1834"/>
                                          </p:stCondLst>
                                        </p:cTn>
                                        <p:tgtEl>
                                          <p:spTgt spid="3082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9" grpId="0"/>
      <p:bldP spid="308239" grpId="1"/>
      <p:bldP spid="308240" grpId="0"/>
      <p:bldP spid="308241" grpId="0"/>
      <p:bldP spid="308243" grpId="0"/>
      <p:bldP spid="308244" grpId="0"/>
      <p:bldP spid="308245"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61" name="Picture 13" descr="Thanh-long-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7162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83663" name="Text Box 15"/>
          <p:cNvSpPr txBox="1">
            <a:spLocks noChangeArrowheads="1"/>
          </p:cNvSpPr>
          <p:nvPr/>
        </p:nvSpPr>
        <p:spPr bwMode="auto">
          <a:xfrm>
            <a:off x="2362200" y="6172200"/>
            <a:ext cx="525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solidFill>
                  <a:srgbClr val="9900CC"/>
                </a:solidFill>
                <a:latin typeface="Tahoma" panose="020B0604030504040204" pitchFamily="34" charset="0"/>
              </a:rPr>
              <a:t>Tạo giống cây trồng ở cây Thanh Long</a:t>
            </a:r>
          </a:p>
        </p:txBody>
      </p:sp>
      <p:sp>
        <p:nvSpPr>
          <p:cNvPr id="5"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descr="gerberaclones"/>
          <p:cNvSpPr>
            <a:spLocks noChangeArrowheads="1"/>
          </p:cNvSpPr>
          <p:nvPr/>
        </p:nvSpPr>
        <p:spPr bwMode="auto">
          <a:xfrm>
            <a:off x="838200" y="381000"/>
            <a:ext cx="7543800" cy="51054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47" name="Text Box 3"/>
          <p:cNvSpPr txBox="1">
            <a:spLocks noChangeArrowheads="1"/>
          </p:cNvSpPr>
          <p:nvPr/>
        </p:nvSpPr>
        <p:spPr bwMode="auto">
          <a:xfrm>
            <a:off x="762000" y="56388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66"/>
                </a:solidFill>
                <a:latin typeface="Times New Roman" panose="02020603050405020304" pitchFamily="18" charset="0"/>
                <a:cs typeface="Times New Roman" panose="02020603050405020304" pitchFamily="18" charset="0"/>
              </a:rPr>
              <a:t>Nhân giống hoa đồng tiền bằng nuôi cấy mô</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9" name="Text Box 11"/>
          <p:cNvSpPr txBox="1">
            <a:spLocks noChangeArrowheads="1"/>
          </p:cNvSpPr>
          <p:nvPr/>
        </p:nvSpPr>
        <p:spPr bwMode="auto">
          <a:xfrm>
            <a:off x="952500" y="2959360"/>
            <a:ext cx="7239000" cy="523220"/>
          </a:xfrm>
          <a:prstGeom prst="rect">
            <a:avLst/>
          </a:prstGeom>
          <a:noFill/>
          <a:ln>
            <a:noFill/>
          </a:ln>
          <a:effectLst/>
          <a:extLst>
            <a:ext uri="{909E8E84-426E-40DD-AFC4-6F175D3DCCD1}">
              <a14:hiddenFill xmlns:a14="http://schemas.microsoft.com/office/drawing/2010/main">
                <a:solidFill>
                  <a:srgbClr val="66FFCC"/>
                </a:solidFill>
              </a14:hiddenFill>
            </a:ext>
            <a:ext uri="{91240B29-F687-4F45-9708-019B960494DF}">
              <a14:hiddenLine xmlns:a14="http://schemas.microsoft.com/office/drawing/2010/main" w="9525" algn="ctr">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 Nêu thành tựu nhân bản vô tính ở động vật.</a:t>
            </a:r>
          </a:p>
        </p:txBody>
      </p:sp>
      <p:sp>
        <p:nvSpPr>
          <p:cNvPr id="9"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483972"/>
            <a:ext cx="9144000" cy="2411628"/>
            <a:chOff x="0" y="483972"/>
            <a:chExt cx="9144000" cy="2411628"/>
          </a:xfrm>
        </p:grpSpPr>
        <p:grpSp>
          <p:nvGrpSpPr>
            <p:cNvPr id="10" name="Group 9"/>
            <p:cNvGrpSpPr/>
            <p:nvPr/>
          </p:nvGrpSpPr>
          <p:grpSpPr>
            <a:xfrm>
              <a:off x="0" y="483972"/>
              <a:ext cx="9144000" cy="1431667"/>
              <a:chOff x="0" y="483972"/>
              <a:chExt cx="9144000" cy="1431667"/>
            </a:xfrm>
          </p:grpSpPr>
          <p:sp>
            <p:nvSpPr>
              <p:cNvPr id="11"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a:latin typeface="Times New Roman" panose="02020603050405020304" pitchFamily="18" charset="0"/>
                    <a:cs typeface="Times New Roman" panose="02020603050405020304" pitchFamily="18" charset="0"/>
                  </a:rPr>
                  <a:t>1</a:t>
                </a:r>
                <a:r>
                  <a:rPr lang="en-US" altLang="en-US" sz="2400" b="1" i="1" dirty="0">
                    <a:latin typeface="Times New Roman" panose="02020603050405020304" pitchFamily="18" charset="0"/>
                    <a:cs typeface="Times New Roman" panose="02020603050405020304" pitchFamily="18" charset="0"/>
                  </a:rPr>
                  <a:t>.</a:t>
                </a:r>
                <a:r>
                  <a:rPr lang="en-US" altLang="en-US" sz="2400" b="1" i="1">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12"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 Khái niệm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II/ Ứng dụng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4" name="Text Box 41"/>
            <p:cNvSpPr txBox="1">
              <a:spLocks noChangeArrowheads="1"/>
            </p:cNvSpPr>
            <p:nvPr/>
          </p:nvSpPr>
          <p:spPr bwMode="auto">
            <a:xfrm>
              <a:off x="0" y="196480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vi-VN" altLang="en-US" sz="2400" b="1" i="1">
                  <a:latin typeface="Times New Roman" panose="02020603050405020304" pitchFamily="18" charset="0"/>
                  <a:cs typeface="Times New Roman" panose="02020603050405020304" pitchFamily="18" charset="0"/>
                </a:rPr>
                <a:t>2</a:t>
              </a:r>
              <a:r>
                <a:rPr lang="en-US" altLang="en-US" sz="2400" b="1" i="1">
                  <a:latin typeface="Times New Roman" panose="02020603050405020304" pitchFamily="18" charset="0"/>
                  <a:cs typeface="Times New Roman" panose="02020603050405020304" pitchFamily="18" charset="0"/>
                </a:rPr>
                <a:t>. </a:t>
              </a:r>
              <a:r>
                <a:rPr lang="vi-VN" altLang="en-US" sz="2400" b="1" i="1" dirty="0">
                  <a:latin typeface="Times New Roman" panose="02020603050405020304" pitchFamily="18" charset="0"/>
                  <a:cs typeface="Times New Roman" panose="02020603050405020304" pitchFamily="18" charset="0"/>
                </a:rPr>
                <a:t>Ứng dụng nuôi cấy tế bào và mô trong chọn giống </a:t>
              </a:r>
              <a:r>
                <a:rPr lang="en-US" altLang="en-US" sz="2400" b="1" i="1" dirty="0">
                  <a:latin typeface="Times New Roman" panose="02020603050405020304" pitchFamily="18" charset="0"/>
                  <a:cs typeface="Times New Roman" panose="02020603050405020304" pitchFamily="18" charset="0"/>
                </a:rPr>
                <a:t>cây trồng:</a:t>
              </a:r>
            </a:p>
          </p:txBody>
        </p:sp>
        <p:sp>
          <p:nvSpPr>
            <p:cNvPr id="15" name="Text Box 41"/>
            <p:cNvSpPr txBox="1">
              <a:spLocks noChangeArrowheads="1"/>
            </p:cNvSpPr>
            <p:nvPr/>
          </p:nvSpPr>
          <p:spPr bwMode="auto">
            <a:xfrm>
              <a:off x="0" y="2433935"/>
              <a:ext cx="434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vi-VN" altLang="en-US" sz="2400" b="1" i="1">
                  <a:latin typeface="Times New Roman" panose="02020603050405020304" pitchFamily="18" charset="0"/>
                  <a:cs typeface="Times New Roman" panose="02020603050405020304" pitchFamily="18" charset="0"/>
                </a:rPr>
                <a:t>3</a:t>
              </a:r>
              <a:r>
                <a:rPr lang="en-US" altLang="en-US" sz="2400" b="1" i="1">
                  <a:latin typeface="Times New Roman" panose="02020603050405020304" pitchFamily="18" charset="0"/>
                  <a:cs typeface="Times New Roman" panose="02020603050405020304" pitchFamily="18" charset="0"/>
                </a:rPr>
                <a:t>. </a:t>
              </a:r>
              <a:r>
                <a:rPr lang="vi-VN" altLang="en-US" sz="2400" b="1" i="1" dirty="0">
                  <a:latin typeface="Times New Roman" panose="02020603050405020304" pitchFamily="18" charset="0"/>
                  <a:cs typeface="Times New Roman" panose="02020603050405020304" pitchFamily="18" charset="0"/>
                </a:rPr>
                <a:t>Nhân bản vô tính ở động vật</a:t>
              </a:r>
              <a:r>
                <a:rPr lang="en-US" altLang="en-US" sz="2400" b="1" i="1" dirty="0">
                  <a:latin typeface="Times New Roman" panose="02020603050405020304" pitchFamily="18" charset="0"/>
                  <a:cs typeface="Times New Roman" panose="02020603050405020304" pitchFamily="18" charset="0"/>
                </a:rPr>
                <a:t>:</a:t>
              </a:r>
            </a:p>
          </p:txBody>
        </p:sp>
      </p:grpSp>
      <p:sp>
        <p:nvSpPr>
          <p:cNvPr id="3" name="TextBox 2"/>
          <p:cNvSpPr txBox="1"/>
          <p:nvPr/>
        </p:nvSpPr>
        <p:spPr>
          <a:xfrm>
            <a:off x="2552700" y="3505200"/>
            <a:ext cx="3581400" cy="461665"/>
          </a:xfrm>
          <a:prstGeom prst="rect">
            <a:avLst/>
          </a:prstGeom>
          <a:noFill/>
        </p:spPr>
        <p:txBody>
          <a:bodyPr wrap="square" rtlCol="0">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Em biết gì về Cừu Dolly?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4114800"/>
            <a:ext cx="9144000" cy="1938992"/>
          </a:xfrm>
          <a:prstGeom prst="rect">
            <a:avLst/>
          </a:prstGeom>
          <a:noFill/>
        </p:spPr>
        <p:txBody>
          <a:bodyPr wrap="square" rtlCol="0">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Cừu Dolly</a:t>
            </a:r>
            <a:r>
              <a:rPr lang="vi-VN" sz="2400" i="1" dirty="0">
                <a:latin typeface="Times New Roman" panose="02020603050405020304" pitchFamily="18" charset="0"/>
                <a:cs typeface="Times New Roman" panose="02020603050405020304" pitchFamily="18" charset="0"/>
              </a:rPr>
              <a:t> được tạo </a:t>
            </a:r>
            <a:r>
              <a:rPr lang="vi-VN" sz="2400" b="1" i="1" dirty="0">
                <a:latin typeface="Times New Roman" panose="02020603050405020304" pitchFamily="18" charset="0"/>
                <a:cs typeface="Times New Roman" panose="02020603050405020304" pitchFamily="18" charset="0"/>
              </a:rPr>
              <a:t>ra</a:t>
            </a:r>
            <a:r>
              <a:rPr lang="vi-VN" sz="2400" i="1" dirty="0">
                <a:latin typeface="Times New Roman" panose="02020603050405020304" pitchFamily="18" charset="0"/>
                <a:cs typeface="Times New Roman" panose="02020603050405020304" pitchFamily="18" charset="0"/>
              </a:rPr>
              <a:t> bởi Ian Wilmut, Keith Campbell và các cộng </a:t>
            </a:r>
            <a:r>
              <a:rPr lang="vi-VN" sz="2400" b="1" i="1" dirty="0">
                <a:latin typeface="Times New Roman" panose="02020603050405020304" pitchFamily="18" charset="0"/>
                <a:cs typeface="Times New Roman" panose="02020603050405020304" pitchFamily="18" charset="0"/>
              </a:rPr>
              <a:t>sự</a:t>
            </a:r>
            <a:r>
              <a:rPr lang="vi-VN" sz="2400" i="1" dirty="0">
                <a:latin typeface="Times New Roman" panose="02020603050405020304" pitchFamily="18" charset="0"/>
                <a:cs typeface="Times New Roman" panose="02020603050405020304" pitchFamily="18" charset="0"/>
              </a:rPr>
              <a:t> tại Viện Roslin ở Edinburgh, Scotland, là con </a:t>
            </a:r>
            <a:r>
              <a:rPr lang="vi-VN" sz="2400" b="1" i="1" dirty="0">
                <a:latin typeface="Times New Roman" panose="02020603050405020304" pitchFamily="18" charset="0"/>
                <a:cs typeface="Times New Roman" panose="02020603050405020304" pitchFamily="18" charset="0"/>
              </a:rPr>
              <a:t>cừu</a:t>
            </a:r>
            <a:r>
              <a:rPr lang="vi-VN" sz="2400" i="1" dirty="0">
                <a:latin typeface="Times New Roman" panose="02020603050405020304" pitchFamily="18" charset="0"/>
                <a:cs typeface="Times New Roman" panose="02020603050405020304" pitchFamily="18" charset="0"/>
              </a:rPr>
              <a:t> thuộc giống </a:t>
            </a:r>
            <a:r>
              <a:rPr lang="vi-VN" sz="2400" b="1" i="1" dirty="0">
                <a:latin typeface="Times New Roman" panose="02020603050405020304" pitchFamily="18" charset="0"/>
                <a:cs typeface="Times New Roman" panose="02020603050405020304" pitchFamily="18" charset="0"/>
              </a:rPr>
              <a:t>cừu</a:t>
            </a:r>
            <a:r>
              <a:rPr lang="vi-VN" sz="2400" i="1" dirty="0">
                <a:latin typeface="Times New Roman" panose="02020603050405020304" pitchFamily="18" charset="0"/>
                <a:cs typeface="Times New Roman" panose="02020603050405020304" pitchFamily="18" charset="0"/>
              </a:rPr>
              <a:t> Dorset Phần Lan. </a:t>
            </a:r>
            <a:r>
              <a:rPr lang="vi-VN" sz="2400" b="1" i="1" dirty="0">
                <a:latin typeface="Times New Roman" panose="02020603050405020304" pitchFamily="18" charset="0"/>
                <a:cs typeface="Times New Roman" panose="02020603050405020304" pitchFamily="18" charset="0"/>
              </a:rPr>
              <a:t>Dolly</a:t>
            </a:r>
            <a:r>
              <a:rPr lang="vi-VN" sz="2400" i="1" dirty="0">
                <a:latin typeface="Times New Roman" panose="02020603050405020304" pitchFamily="18" charset="0"/>
                <a:cs typeface="Times New Roman" panose="02020603050405020304" pitchFamily="18" charset="0"/>
              </a:rPr>
              <a:t> là động vật có vú được nhân bản vô tính đầu tiên và được tạo </a:t>
            </a:r>
            <a:r>
              <a:rPr lang="vi-VN" sz="2400" b="1" i="1" dirty="0">
                <a:latin typeface="Times New Roman" panose="02020603050405020304" pitchFamily="18" charset="0"/>
                <a:cs typeface="Times New Roman" panose="02020603050405020304" pitchFamily="18" charset="0"/>
              </a:rPr>
              <a:t>ra</a:t>
            </a:r>
            <a:r>
              <a:rPr lang="vi-VN" sz="2400" i="1" dirty="0">
                <a:latin typeface="Times New Roman" panose="02020603050405020304" pitchFamily="18" charset="0"/>
                <a:cs typeface="Times New Roman" panose="02020603050405020304" pitchFamily="18" charset="0"/>
              </a:rPr>
              <a:t> từ tế bào sinh dưỡng trưởng thành nhờ áp dụng phương pháp chuyển nhân.</a:t>
            </a:r>
            <a:endParaRPr lang="en-US" sz="24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9259"/>
                                        </p:tgtEl>
                                        <p:attrNameLst>
                                          <p:attrName>style.visibility</p:attrName>
                                        </p:attrNameLst>
                                      </p:cBhvr>
                                      <p:to>
                                        <p:strVal val="visible"/>
                                      </p:to>
                                    </p:set>
                                    <p:animEffect transition="in" filter="circle(in)">
                                      <p:cBhvr>
                                        <p:cTn id="7" dur="2000"/>
                                        <p:tgtEl>
                                          <p:spTgt spid="30925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9"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9" name="Text Box 11"/>
          <p:cNvSpPr txBox="1">
            <a:spLocks noChangeArrowheads="1"/>
          </p:cNvSpPr>
          <p:nvPr/>
        </p:nvSpPr>
        <p:spPr bwMode="auto">
          <a:xfrm>
            <a:off x="0" y="3750439"/>
            <a:ext cx="4876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000" dirty="0">
                <a:latin typeface="Times New Roman" panose="02020603050405020304" pitchFamily="18" charset="0"/>
                <a:cs typeface="Times New Roman" panose="02020603050405020304" pitchFamily="18" charset="0"/>
              </a:rPr>
              <a:t>- Dolly ra đời sau nhiều năm nghiên cứu, </a:t>
            </a:r>
            <a:r>
              <a:rPr lang="vi-VN" altLang="en-US" sz="2000" dirty="0">
                <a:latin typeface="Times New Roman" panose="02020603050405020304" pitchFamily="18" charset="0"/>
                <a:cs typeface="Times New Roman" panose="02020603050405020304" pitchFamily="18" charset="0"/>
              </a:rPr>
              <a:t>từ 277 quả trứng thì chỉ có 29 phôi được tạo thành, trong đó chỉ có 3 con cừu được sinh ra và có duy nhất Dolly sống sót. </a:t>
            </a:r>
            <a:r>
              <a:rPr lang="en-US" altLang="en-US" sz="2000" dirty="0">
                <a:latin typeface="Times New Roman" panose="02020603050405020304" pitchFamily="18" charset="0"/>
                <a:cs typeface="Times New Roman" panose="02020603050405020304" pitchFamily="18" charset="0"/>
              </a:rPr>
              <a:t>Nó giống hệt hình dáng đến tính cách của cừu mẹ cho gen</a:t>
            </a:r>
          </a:p>
          <a:p>
            <a:pPr algn="just">
              <a:spcBef>
                <a:spcPct val="50000"/>
              </a:spcBef>
              <a:buFontTx/>
              <a:buChar char="-"/>
            </a:pPr>
            <a:r>
              <a:rPr lang="en-US" altLang="en-US" sz="2000" dirty="0">
                <a:latin typeface="Times New Roman" panose="02020603050405020304" pitchFamily="18" charset="0"/>
                <a:cs typeface="Times New Roman" panose="02020603050405020304" pitchFamily="18" charset="0"/>
              </a:rPr>
              <a:t> Tháng 3/1998 nặng 45 kg</a:t>
            </a:r>
          </a:p>
          <a:p>
            <a:pPr algn="just">
              <a:spcBef>
                <a:spcPct val="50000"/>
              </a:spcBef>
              <a:buFontTx/>
              <a:buChar char="-"/>
            </a:pPr>
            <a:r>
              <a:rPr lang="en-US" altLang="en-US" sz="2000" dirty="0">
                <a:latin typeface="Times New Roman" panose="02020603050405020304" pitchFamily="18" charset="0"/>
                <a:cs typeface="Times New Roman" panose="02020603050405020304" pitchFamily="18" charset="0"/>
              </a:rPr>
              <a:t> Tháng 2/2003 Dolly chết do chững viêm khớp và sưng phổi nặng</a:t>
            </a:r>
          </a:p>
        </p:txBody>
      </p:sp>
      <p:pic>
        <p:nvPicPr>
          <p:cNvPr id="242700" name="Picture 12" descr="http://vnexpress.net/Vietnam/Khoa-hoc/2003/02/3B9C50D9/dolly.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1000" y="914400"/>
            <a:ext cx="3810000" cy="25146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42701" name="Picture 13" descr="http://vnexpress.net/Vietnam/Khoa-hoc/2006/07/3B9EB837/dolly.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105400" y="3581400"/>
            <a:ext cx="3962400" cy="32004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2702" name="Text Box 14"/>
          <p:cNvSpPr txBox="1">
            <a:spLocks noChangeArrowheads="1"/>
          </p:cNvSpPr>
          <p:nvPr/>
        </p:nvSpPr>
        <p:spPr bwMode="auto">
          <a:xfrm>
            <a:off x="4386649" y="694639"/>
            <a:ext cx="4648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000" dirty="0">
                <a:latin typeface="Times New Roman" panose="02020603050405020304" pitchFamily="18" charset="0"/>
                <a:cs typeface="Times New Roman" panose="02020603050405020304" pitchFamily="18" charset="0"/>
              </a:rPr>
              <a:t>Dolly là con cừu cái sinh ra từ kĩ thuật </a:t>
            </a:r>
            <a:r>
              <a:rPr lang="vi-VN" altLang="en-US" sz="2000" dirty="0">
                <a:latin typeface="Times New Roman" panose="02020603050405020304" pitchFamily="18" charset="0"/>
                <a:cs typeface="Times New Roman" panose="02020603050405020304" pitchFamily="18" charset="0"/>
              </a:rPr>
              <a:t>tách </a:t>
            </a:r>
            <a:r>
              <a:rPr lang="en-US" altLang="en-US" sz="2000" dirty="0">
                <a:latin typeface="Times New Roman" panose="02020603050405020304" pitchFamily="18" charset="0"/>
                <a:cs typeface="Times New Roman" panose="02020603050405020304" pitchFamily="18" charset="0"/>
              </a:rPr>
              <a:t>1 tế bào trưởng thành</a:t>
            </a:r>
          </a:p>
          <a:p>
            <a:pPr algn="just">
              <a:spcBef>
                <a:spcPct val="50000"/>
              </a:spcBef>
            </a:pPr>
            <a:r>
              <a:rPr lang="en-US" altLang="en-US" sz="2000" dirty="0">
                <a:latin typeface="Times New Roman" panose="02020603050405020304" pitchFamily="18" charset="0"/>
                <a:cs typeface="Times New Roman" panose="02020603050405020304" pitchFamily="18" charset="0"/>
              </a:rPr>
              <a:t>Nó có 3 bà mẹ</a:t>
            </a:r>
            <a:r>
              <a:rPr lang="vi-VN"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a:p>
            <a:pPr indent="976313" algn="just">
              <a:spcBef>
                <a:spcPct val="50000"/>
              </a:spcBef>
            </a:pPr>
            <a:r>
              <a:rPr lang="en-US" altLang="en-US" sz="2000" i="1" dirty="0">
                <a:latin typeface="Times New Roman" panose="02020603050405020304" pitchFamily="18" charset="0"/>
                <a:cs typeface="Times New Roman" panose="02020603050405020304" pitchFamily="18" charset="0"/>
              </a:rPr>
              <a:t> Mẹ cho gen</a:t>
            </a:r>
          </a:p>
          <a:p>
            <a:pPr indent="976313" algn="just">
              <a:spcBef>
                <a:spcPct val="50000"/>
              </a:spcBef>
            </a:pPr>
            <a:r>
              <a:rPr lang="en-US" altLang="en-US" sz="2000" i="1" dirty="0">
                <a:latin typeface="Times New Roman" panose="02020603050405020304" pitchFamily="18" charset="0"/>
                <a:cs typeface="Times New Roman" panose="02020603050405020304" pitchFamily="18" charset="0"/>
              </a:rPr>
              <a:t> Mẹ cho noãn</a:t>
            </a:r>
          </a:p>
          <a:p>
            <a:pPr indent="976313" algn="just">
              <a:spcBef>
                <a:spcPct val="50000"/>
              </a:spcBef>
            </a:pPr>
            <a:r>
              <a:rPr lang="en-US" altLang="en-US" sz="2000" i="1" dirty="0">
                <a:latin typeface="Times New Roman" panose="02020603050405020304" pitchFamily="18" charset="0"/>
                <a:cs typeface="Times New Roman" panose="02020603050405020304" pitchFamily="18" charset="0"/>
              </a:rPr>
              <a:t> Mẹ mang thai</a:t>
            </a:r>
          </a:p>
        </p:txBody>
      </p:sp>
      <p:sp>
        <p:nvSpPr>
          <p:cNvPr id="242703" name="Text Box 15"/>
          <p:cNvSpPr txBox="1">
            <a:spLocks noChangeArrowheads="1"/>
          </p:cNvSpPr>
          <p:nvPr/>
        </p:nvSpPr>
        <p:spPr bwMode="auto">
          <a:xfrm>
            <a:off x="2372497" y="131351"/>
            <a:ext cx="457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b="1" dirty="0">
                <a:solidFill>
                  <a:srgbClr val="FF0000"/>
                </a:solidFill>
                <a:latin typeface="Times New Roman" panose="02020603050405020304" pitchFamily="18" charset="0"/>
                <a:cs typeface="Times New Roman" panose="02020603050405020304" pitchFamily="18" charset="0"/>
              </a:rPr>
              <a:t>Một số thông tin bổ sung về cừu Dolly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lacda16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533400"/>
            <a:ext cx="3848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7" name="Text Box 3"/>
          <p:cNvSpPr txBox="1">
            <a:spLocks noChangeArrowheads="1"/>
          </p:cNvSpPr>
          <p:nvPr/>
        </p:nvSpPr>
        <p:spPr bwMode="auto">
          <a:xfrm>
            <a:off x="5257800" y="3276600"/>
            <a:ext cx="3886200"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solidFill>
                  <a:srgbClr val="FF0000"/>
                </a:solidFill>
                <a:latin typeface="Times New Roman" panose="02020603050405020304" pitchFamily="18" charset="0"/>
                <a:cs typeface="Times New Roman" panose="02020603050405020304" pitchFamily="18" charset="0"/>
              </a:rPr>
              <a:t>Các nhà khoa học tại Dubai (UAE) nhân bản vô tính một con lạc đà cái</a:t>
            </a:r>
            <a:r>
              <a:rPr lang="vi-VN" altLang="en-US"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180228" name="Text Box 4"/>
          <p:cNvSpPr txBox="1">
            <a:spLocks noChangeArrowheads="1"/>
          </p:cNvSpPr>
          <p:nvPr/>
        </p:nvSpPr>
        <p:spPr bwMode="auto">
          <a:xfrm>
            <a:off x="-19050" y="1510836"/>
            <a:ext cx="5257800"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dirty="0">
                <a:latin typeface="Times New Roman" panose="02020603050405020304" pitchFamily="18" charset="0"/>
                <a:cs typeface="Times New Roman" panose="02020603050405020304" pitchFamily="18" charset="0"/>
              </a:rPr>
              <a:t>Nghiên cứu nhân bản vô tính tại Việt Nam  đã được thực hiện trên các loài chuột, trâu, bò nhà, bò tót, gấu, lợn, khỉ và sao la. </a:t>
            </a:r>
          </a:p>
        </p:txBody>
      </p:sp>
      <p:sp>
        <p:nvSpPr>
          <p:cNvPr id="180229" name="Text Box 5"/>
          <p:cNvSpPr txBox="1">
            <a:spLocks noChangeArrowheads="1"/>
          </p:cNvSpPr>
          <p:nvPr/>
        </p:nvSpPr>
        <p:spPr bwMode="auto">
          <a:xfrm>
            <a:off x="1295400" y="0"/>
            <a:ext cx="7391400" cy="466725"/>
          </a:xfrm>
          <a:prstGeom prst="rect">
            <a:avLst/>
          </a:prstGeom>
          <a:noFill/>
          <a:ln w="9525">
            <a:noFill/>
            <a:miter lim="800000"/>
            <a:headEnd/>
            <a:tailEnd/>
          </a:ln>
          <a:effectLst/>
        </p:spPr>
        <p:txBody>
          <a:bodyPr>
            <a:spAutoFit/>
          </a:bodyPr>
          <a:lstStyle/>
          <a:p>
            <a:pPr algn="ctr">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Một số thành tựu nhân giống vô tính</a:t>
            </a:r>
          </a:p>
        </p:txBody>
      </p:sp>
      <p:sp>
        <p:nvSpPr>
          <p:cNvPr id="180230" name="Text Box 6"/>
          <p:cNvSpPr txBox="1">
            <a:spLocks noChangeArrowheads="1"/>
          </p:cNvSpPr>
          <p:nvPr/>
        </p:nvSpPr>
        <p:spPr bwMode="auto">
          <a:xfrm>
            <a:off x="0" y="762000"/>
            <a:ext cx="5181600"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dirty="0">
                <a:latin typeface="Times New Roman" panose="02020603050405020304" pitchFamily="18" charset="0"/>
                <a:cs typeface="Times New Roman" panose="02020603050405020304" pitchFamily="18" charset="0"/>
              </a:rPr>
              <a:t>Sau Dolly, Chó (2/1998 tại Nhật Bản, 12/1999 tại Hàn Quốc, 3/2000 tại Thái Lan),  </a:t>
            </a:r>
            <a:r>
              <a:rPr lang="en-US" altLang="en-US" b="1" dirty="0">
                <a:latin typeface="Times New Roman" panose="02020603050405020304" pitchFamily="18" charset="0"/>
                <a:cs typeface="Times New Roman" panose="02020603050405020304" pitchFamily="18" charset="0"/>
              </a:rPr>
              <a:t>chuột, bò, lợn</a:t>
            </a:r>
            <a:r>
              <a:rPr lang="en-US" altLang="en-US" dirty="0">
                <a:latin typeface="Times New Roman" panose="02020603050405020304" pitchFamily="18" charset="0"/>
                <a:cs typeface="Times New Roman" panose="02020603050405020304" pitchFamily="18" charset="0"/>
              </a:rPr>
              <a:t>. </a:t>
            </a:r>
          </a:p>
        </p:txBody>
      </p:sp>
      <p:pic>
        <p:nvPicPr>
          <p:cNvPr id="1802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05" y="2509044"/>
            <a:ext cx="3733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32" name="Text Box 8"/>
          <p:cNvSpPr txBox="1">
            <a:spLocks noChangeArrowheads="1"/>
          </p:cNvSpPr>
          <p:nvPr/>
        </p:nvSpPr>
        <p:spPr bwMode="auto">
          <a:xfrm>
            <a:off x="28832" y="2710761"/>
            <a:ext cx="838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solidFill>
                  <a:srgbClr val="FF0000"/>
                </a:solidFill>
                <a:latin typeface="Times New Roman" panose="02020603050405020304" pitchFamily="18" charset="0"/>
                <a:cs typeface="Times New Roman" panose="02020603050405020304" pitchFamily="18" charset="0"/>
              </a:rPr>
              <a:t>Heo nhân bản thế hệ thứ tư </a:t>
            </a:r>
          </a:p>
        </p:txBody>
      </p:sp>
      <p:pic>
        <p:nvPicPr>
          <p:cNvPr id="1802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593" y="4188089"/>
            <a:ext cx="3727622" cy="254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34" name="Text Box 10"/>
          <p:cNvSpPr txBox="1">
            <a:spLocks noChangeArrowheads="1"/>
          </p:cNvSpPr>
          <p:nvPr/>
        </p:nvSpPr>
        <p:spPr bwMode="auto">
          <a:xfrm>
            <a:off x="666750" y="5181600"/>
            <a:ext cx="4572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b="1" dirty="0">
                <a:solidFill>
                  <a:srgbClr val="FF0000"/>
                </a:solidFill>
                <a:latin typeface="Times New Roman" panose="02020603050405020304" pitchFamily="18" charset="0"/>
                <a:cs typeface="Times New Roman" panose="02020603050405020304" pitchFamily="18" charset="0"/>
              </a:rPr>
              <a:t>Vào tháng 8-2004</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tại Ý</a:t>
            </a:r>
            <a:r>
              <a:rPr lang="en-US" altLang="en-US" dirty="0">
                <a:solidFill>
                  <a:srgbClr val="FF0000"/>
                </a:solidFill>
                <a:latin typeface="Times New Roman" panose="02020603050405020304" pitchFamily="18" charset="0"/>
                <a:cs typeface="Times New Roman" panose="02020603050405020304" pitchFamily="18" charset="0"/>
              </a:rPr>
              <a:t> Con ngựa nhân bản đầu tiên </a:t>
            </a:r>
            <a:r>
              <a:rPr lang="en-US" altLang="en-US" b="1" dirty="0">
                <a:solidFill>
                  <a:srgbClr val="FF0000"/>
                </a:solidFill>
                <a:latin typeface="Times New Roman" panose="02020603050405020304" pitchFamily="18" charset="0"/>
                <a:cs typeface="Times New Roman" panose="02020603050405020304" pitchFamily="18" charset="0"/>
              </a:rPr>
              <a:t>bản sao của một con ngựa cái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giống </a:t>
            </a:r>
            <a:r>
              <a:rPr lang="en-US" altLang="en-US" b="1" i="1" dirty="0">
                <a:solidFill>
                  <a:srgbClr val="FF0000"/>
                </a:solidFill>
                <a:latin typeface="Times New Roman" panose="02020603050405020304" pitchFamily="18" charset="0"/>
                <a:cs typeface="Times New Roman" panose="02020603050405020304" pitchFamily="18" charset="0"/>
              </a:rPr>
              <a:t>Haflinger</a:t>
            </a:r>
            <a:r>
              <a:rPr lang="en-US" altLang="en-US" dirty="0">
                <a:solidFill>
                  <a:srgbClr val="FF0000"/>
                </a:solidFill>
                <a:latin typeface="Times New Roman" panose="02020603050405020304" pitchFamily="18" charset="0"/>
                <a:cs typeface="Times New Roman" panose="02020603050405020304" pitchFamily="18" charset="0"/>
              </a:rPr>
              <a:t> (trái) đang dạo chơi trên bãi cỏ.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0230"/>
                                        </p:tgtEl>
                                        <p:attrNameLst>
                                          <p:attrName>style.visibility</p:attrName>
                                        </p:attrNameLst>
                                      </p:cBhvr>
                                      <p:to>
                                        <p:strVal val="visible"/>
                                      </p:to>
                                    </p:set>
                                    <p:anim calcmode="lin" valueType="num">
                                      <p:cBhvr>
                                        <p:cTn id="7" dur="500" decel="50000" fill="hold">
                                          <p:stCondLst>
                                            <p:cond delay="0"/>
                                          </p:stCondLst>
                                        </p:cTn>
                                        <p:tgtEl>
                                          <p:spTgt spid="1802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02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0230"/>
                                        </p:tgtEl>
                                        <p:attrNameLst>
                                          <p:attrName>ppt_w</p:attrName>
                                        </p:attrNameLst>
                                      </p:cBhvr>
                                      <p:tavLst>
                                        <p:tav tm="0">
                                          <p:val>
                                            <p:strVal val="#ppt_w*.05"/>
                                          </p:val>
                                        </p:tav>
                                        <p:tav tm="100000">
                                          <p:val>
                                            <p:strVal val="#ppt_w"/>
                                          </p:val>
                                        </p:tav>
                                      </p:tavLst>
                                    </p:anim>
                                    <p:anim calcmode="lin" valueType="num">
                                      <p:cBhvr>
                                        <p:cTn id="10" dur="1000" fill="hold"/>
                                        <p:tgtEl>
                                          <p:spTgt spid="1802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02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02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02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023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0228"/>
                                        </p:tgtEl>
                                        <p:attrNameLst>
                                          <p:attrName>style.visibility</p:attrName>
                                        </p:attrNameLst>
                                      </p:cBhvr>
                                      <p:to>
                                        <p:strVal val="visible"/>
                                      </p:to>
                                    </p:set>
                                    <p:anim calcmode="lin" valueType="num">
                                      <p:cBhvr>
                                        <p:cTn id="19" dur="500" decel="50000" fill="hold">
                                          <p:stCondLst>
                                            <p:cond delay="0"/>
                                          </p:stCondLst>
                                        </p:cTn>
                                        <p:tgtEl>
                                          <p:spTgt spid="18022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022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0228"/>
                                        </p:tgtEl>
                                        <p:attrNameLst>
                                          <p:attrName>ppt_w</p:attrName>
                                        </p:attrNameLst>
                                      </p:cBhvr>
                                      <p:tavLst>
                                        <p:tav tm="0">
                                          <p:val>
                                            <p:strVal val="#ppt_w*.05"/>
                                          </p:val>
                                        </p:tav>
                                        <p:tav tm="100000">
                                          <p:val>
                                            <p:strVal val="#ppt_w"/>
                                          </p:val>
                                        </p:tav>
                                      </p:tavLst>
                                    </p:anim>
                                    <p:anim calcmode="lin" valueType="num">
                                      <p:cBhvr>
                                        <p:cTn id="22" dur="1000" fill="hold"/>
                                        <p:tgtEl>
                                          <p:spTgt spid="18022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022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022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022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02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0227"/>
                                        </p:tgtEl>
                                        <p:attrNameLst>
                                          <p:attrName>style.visibility</p:attrName>
                                        </p:attrNameLst>
                                      </p:cBhvr>
                                      <p:to>
                                        <p:strVal val="visible"/>
                                      </p:to>
                                    </p:set>
                                    <p:anim calcmode="lin" valueType="num">
                                      <p:cBhvr>
                                        <p:cTn id="31" dur="500" decel="50000" fill="hold">
                                          <p:stCondLst>
                                            <p:cond delay="0"/>
                                          </p:stCondLst>
                                        </p:cTn>
                                        <p:tgtEl>
                                          <p:spTgt spid="18022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022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0227"/>
                                        </p:tgtEl>
                                        <p:attrNameLst>
                                          <p:attrName>ppt_w</p:attrName>
                                        </p:attrNameLst>
                                      </p:cBhvr>
                                      <p:tavLst>
                                        <p:tav tm="0">
                                          <p:val>
                                            <p:strVal val="#ppt_w*.05"/>
                                          </p:val>
                                        </p:tav>
                                        <p:tav tm="100000">
                                          <p:val>
                                            <p:strVal val="#ppt_w"/>
                                          </p:val>
                                        </p:tav>
                                      </p:tavLst>
                                    </p:anim>
                                    <p:anim calcmode="lin" valueType="num">
                                      <p:cBhvr>
                                        <p:cTn id="34" dur="1000" fill="hold"/>
                                        <p:tgtEl>
                                          <p:spTgt spid="18022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022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022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022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0227"/>
                                        </p:tgtEl>
                                      </p:cBhvr>
                                    </p:animEffect>
                                  </p:childTnLst>
                                </p:cTn>
                              </p:par>
                              <p:par>
                                <p:cTn id="39" presetID="25" presetClass="entr" presetSubtype="0" fill="hold" nodeType="withEffect">
                                  <p:stCondLst>
                                    <p:cond delay="0"/>
                                  </p:stCondLst>
                                  <p:childTnLst>
                                    <p:set>
                                      <p:cBhvr>
                                        <p:cTn id="40" dur="1" fill="hold">
                                          <p:stCondLst>
                                            <p:cond delay="0"/>
                                          </p:stCondLst>
                                        </p:cTn>
                                        <p:tgtEl>
                                          <p:spTgt spid="180226"/>
                                        </p:tgtEl>
                                        <p:attrNameLst>
                                          <p:attrName>style.visibility</p:attrName>
                                        </p:attrNameLst>
                                      </p:cBhvr>
                                      <p:to>
                                        <p:strVal val="visible"/>
                                      </p:to>
                                    </p:set>
                                    <p:anim calcmode="lin" valueType="num">
                                      <p:cBhvr>
                                        <p:cTn id="41" dur="500" decel="50000" fill="hold">
                                          <p:stCondLst>
                                            <p:cond delay="0"/>
                                          </p:stCondLst>
                                        </p:cTn>
                                        <p:tgtEl>
                                          <p:spTgt spid="18022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8022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80226"/>
                                        </p:tgtEl>
                                        <p:attrNameLst>
                                          <p:attrName>ppt_w</p:attrName>
                                        </p:attrNameLst>
                                      </p:cBhvr>
                                      <p:tavLst>
                                        <p:tav tm="0">
                                          <p:val>
                                            <p:strVal val="#ppt_w*.05"/>
                                          </p:val>
                                        </p:tav>
                                        <p:tav tm="100000">
                                          <p:val>
                                            <p:strVal val="#ppt_w"/>
                                          </p:val>
                                        </p:tav>
                                      </p:tavLst>
                                    </p:anim>
                                    <p:anim calcmode="lin" valueType="num">
                                      <p:cBhvr>
                                        <p:cTn id="44" dur="1000" fill="hold"/>
                                        <p:tgtEl>
                                          <p:spTgt spid="18022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8022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8022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8022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802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ntr" presetSubtype="0" fill="hold" nodeType="clickEffect">
                                  <p:stCondLst>
                                    <p:cond delay="0"/>
                                  </p:stCondLst>
                                  <p:childTnLst>
                                    <p:set>
                                      <p:cBhvr>
                                        <p:cTn id="52" dur="1" fill="hold">
                                          <p:stCondLst>
                                            <p:cond delay="0"/>
                                          </p:stCondLst>
                                        </p:cTn>
                                        <p:tgtEl>
                                          <p:spTgt spid="180231"/>
                                        </p:tgtEl>
                                        <p:attrNameLst>
                                          <p:attrName>style.visibility</p:attrName>
                                        </p:attrNameLst>
                                      </p:cBhvr>
                                      <p:to>
                                        <p:strVal val="visible"/>
                                      </p:to>
                                    </p:set>
                                    <p:anim calcmode="lin" valueType="num">
                                      <p:cBhvr>
                                        <p:cTn id="53" dur="500" decel="50000" fill="hold">
                                          <p:stCondLst>
                                            <p:cond delay="0"/>
                                          </p:stCondLst>
                                        </p:cTn>
                                        <p:tgtEl>
                                          <p:spTgt spid="18023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8023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80231"/>
                                        </p:tgtEl>
                                        <p:attrNameLst>
                                          <p:attrName>ppt_w</p:attrName>
                                        </p:attrNameLst>
                                      </p:cBhvr>
                                      <p:tavLst>
                                        <p:tav tm="0">
                                          <p:val>
                                            <p:strVal val="#ppt_w*.05"/>
                                          </p:val>
                                        </p:tav>
                                        <p:tav tm="100000">
                                          <p:val>
                                            <p:strVal val="#ppt_w"/>
                                          </p:val>
                                        </p:tav>
                                      </p:tavLst>
                                    </p:anim>
                                    <p:anim calcmode="lin" valueType="num">
                                      <p:cBhvr>
                                        <p:cTn id="56" dur="1000" fill="hold"/>
                                        <p:tgtEl>
                                          <p:spTgt spid="18023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8023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8023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8023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80231"/>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80232"/>
                                        </p:tgtEl>
                                        <p:attrNameLst>
                                          <p:attrName>style.visibility</p:attrName>
                                        </p:attrNameLst>
                                      </p:cBhvr>
                                      <p:to>
                                        <p:strVal val="visible"/>
                                      </p:to>
                                    </p:set>
                                    <p:anim calcmode="lin" valueType="num">
                                      <p:cBhvr>
                                        <p:cTn id="63" dur="500" decel="50000" fill="hold">
                                          <p:stCondLst>
                                            <p:cond delay="0"/>
                                          </p:stCondLst>
                                        </p:cTn>
                                        <p:tgtEl>
                                          <p:spTgt spid="180232"/>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80232"/>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80232"/>
                                        </p:tgtEl>
                                        <p:attrNameLst>
                                          <p:attrName>ppt_w</p:attrName>
                                        </p:attrNameLst>
                                      </p:cBhvr>
                                      <p:tavLst>
                                        <p:tav tm="0">
                                          <p:val>
                                            <p:strVal val="#ppt_w*.05"/>
                                          </p:val>
                                        </p:tav>
                                        <p:tav tm="100000">
                                          <p:val>
                                            <p:strVal val="#ppt_w"/>
                                          </p:val>
                                        </p:tav>
                                      </p:tavLst>
                                    </p:anim>
                                    <p:anim calcmode="lin" valueType="num">
                                      <p:cBhvr>
                                        <p:cTn id="66" dur="1000" fill="hold"/>
                                        <p:tgtEl>
                                          <p:spTgt spid="180232"/>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80232"/>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80232"/>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80232"/>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80232"/>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nodeType="clickEffect">
                                  <p:stCondLst>
                                    <p:cond delay="0"/>
                                  </p:stCondLst>
                                  <p:childTnLst>
                                    <p:set>
                                      <p:cBhvr>
                                        <p:cTn id="74" dur="1" fill="hold">
                                          <p:stCondLst>
                                            <p:cond delay="0"/>
                                          </p:stCondLst>
                                        </p:cTn>
                                        <p:tgtEl>
                                          <p:spTgt spid="180233"/>
                                        </p:tgtEl>
                                        <p:attrNameLst>
                                          <p:attrName>style.visibility</p:attrName>
                                        </p:attrNameLst>
                                      </p:cBhvr>
                                      <p:to>
                                        <p:strVal val="visible"/>
                                      </p:to>
                                    </p:set>
                                    <p:anim calcmode="lin" valueType="num">
                                      <p:cBhvr>
                                        <p:cTn id="75" dur="500" decel="50000" fill="hold">
                                          <p:stCondLst>
                                            <p:cond delay="0"/>
                                          </p:stCondLst>
                                        </p:cTn>
                                        <p:tgtEl>
                                          <p:spTgt spid="180233"/>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80233"/>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80233"/>
                                        </p:tgtEl>
                                        <p:attrNameLst>
                                          <p:attrName>ppt_w</p:attrName>
                                        </p:attrNameLst>
                                      </p:cBhvr>
                                      <p:tavLst>
                                        <p:tav tm="0">
                                          <p:val>
                                            <p:strVal val="#ppt_w*.05"/>
                                          </p:val>
                                        </p:tav>
                                        <p:tav tm="100000">
                                          <p:val>
                                            <p:strVal val="#ppt_w"/>
                                          </p:val>
                                        </p:tav>
                                      </p:tavLst>
                                    </p:anim>
                                    <p:anim calcmode="lin" valueType="num">
                                      <p:cBhvr>
                                        <p:cTn id="78" dur="1000" fill="hold"/>
                                        <p:tgtEl>
                                          <p:spTgt spid="180233"/>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80233"/>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80233"/>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80233"/>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80233"/>
                                        </p:tgtEl>
                                      </p:cBhvr>
                                    </p:animEffect>
                                  </p:childTnLst>
                                </p:cTn>
                              </p:par>
                              <p:par>
                                <p:cTn id="83" presetID="25" presetClass="entr" presetSubtype="0" fill="hold" grpId="0" nodeType="withEffect">
                                  <p:stCondLst>
                                    <p:cond delay="0"/>
                                  </p:stCondLst>
                                  <p:childTnLst>
                                    <p:set>
                                      <p:cBhvr>
                                        <p:cTn id="84" dur="1" fill="hold">
                                          <p:stCondLst>
                                            <p:cond delay="0"/>
                                          </p:stCondLst>
                                        </p:cTn>
                                        <p:tgtEl>
                                          <p:spTgt spid="180234"/>
                                        </p:tgtEl>
                                        <p:attrNameLst>
                                          <p:attrName>style.visibility</p:attrName>
                                        </p:attrNameLst>
                                      </p:cBhvr>
                                      <p:to>
                                        <p:strVal val="visible"/>
                                      </p:to>
                                    </p:set>
                                    <p:anim calcmode="lin" valueType="num">
                                      <p:cBhvr>
                                        <p:cTn id="85" dur="500" decel="50000" fill="hold">
                                          <p:stCondLst>
                                            <p:cond delay="0"/>
                                          </p:stCondLst>
                                        </p:cTn>
                                        <p:tgtEl>
                                          <p:spTgt spid="180234"/>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80234"/>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80234"/>
                                        </p:tgtEl>
                                        <p:attrNameLst>
                                          <p:attrName>ppt_w</p:attrName>
                                        </p:attrNameLst>
                                      </p:cBhvr>
                                      <p:tavLst>
                                        <p:tav tm="0">
                                          <p:val>
                                            <p:strVal val="#ppt_w*.05"/>
                                          </p:val>
                                        </p:tav>
                                        <p:tav tm="100000">
                                          <p:val>
                                            <p:strVal val="#ppt_w"/>
                                          </p:val>
                                        </p:tav>
                                      </p:tavLst>
                                    </p:anim>
                                    <p:anim calcmode="lin" valueType="num">
                                      <p:cBhvr>
                                        <p:cTn id="88" dur="1000" fill="hold"/>
                                        <p:tgtEl>
                                          <p:spTgt spid="180234"/>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80234"/>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80234"/>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80234"/>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80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p:bldP spid="180228" grpId="0"/>
      <p:bldP spid="180230" grpId="0"/>
      <p:bldP spid="180232" grpId="0"/>
      <p:bldP spid="1802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images1448732_k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724400"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75459" name="Picture 3" descr="4228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49580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275460" name="Picture 4" descr="4120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
            <a:ext cx="4191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75461" name="Text Box 5"/>
          <p:cNvSpPr txBox="1">
            <a:spLocks noChangeArrowheads="1"/>
          </p:cNvSpPr>
          <p:nvPr/>
        </p:nvSpPr>
        <p:spPr bwMode="auto">
          <a:xfrm>
            <a:off x="1295400" y="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275462" name="Picture 6" descr="bo nhan b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505200"/>
            <a:ext cx="4648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75463" name="Text Box 7"/>
          <p:cNvSpPr txBox="1">
            <a:spLocks noChangeArrowheads="1"/>
          </p:cNvSpPr>
          <p:nvPr/>
        </p:nvSpPr>
        <p:spPr bwMode="auto">
          <a:xfrm>
            <a:off x="533400" y="6315075"/>
            <a:ext cx="7696200" cy="466725"/>
          </a:xfrm>
          <a:prstGeom prst="rect">
            <a:avLst/>
          </a:prstGeom>
          <a:solidFill>
            <a:srgbClr val="66FFCC"/>
          </a:solidFill>
          <a:ln w="9525" algn="ctr">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solidFill>
                  <a:srgbClr val="000066"/>
                </a:solidFill>
                <a:latin typeface="Tahoma" panose="020B0604030504040204" pitchFamily="34" charset="0"/>
              </a:rPr>
              <a:t>Một số động vật là kết quả của nhân bản vô tính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82" name="Text Box 10"/>
          <p:cNvSpPr txBox="1">
            <a:spLocks noChangeArrowheads="1"/>
          </p:cNvSpPr>
          <p:nvPr/>
        </p:nvSpPr>
        <p:spPr bwMode="auto">
          <a:xfrm>
            <a:off x="2286000" y="3042119"/>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i="1" dirty="0">
                <a:solidFill>
                  <a:srgbClr val="FF0000"/>
                </a:solidFill>
                <a:latin typeface="Times New Roman" panose="02020603050405020304" pitchFamily="18" charset="0"/>
                <a:cs typeface="Times New Roman" panose="02020603050405020304" pitchFamily="18" charset="0"/>
              </a:rPr>
              <a:t>? </a:t>
            </a:r>
            <a:r>
              <a:rPr lang="vi-VN" altLang="en-US" sz="2400" b="1" i="1" dirty="0">
                <a:solidFill>
                  <a:srgbClr val="FF0000"/>
                </a:solidFill>
                <a:latin typeface="Times New Roman" panose="02020603050405020304" pitchFamily="18" charset="0"/>
                <a:cs typeface="Times New Roman" panose="02020603050405020304" pitchFamily="18" charset="0"/>
              </a:rPr>
              <a:t>Ý nghĩa của nhân bản vô tính?</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
        <p:nvSpPr>
          <p:cNvPr id="310283" name="Text Box 11"/>
          <p:cNvSpPr txBox="1">
            <a:spLocks noChangeArrowheads="1"/>
          </p:cNvSpPr>
          <p:nvPr/>
        </p:nvSpPr>
        <p:spPr bwMode="auto">
          <a:xfrm>
            <a:off x="-30892" y="2869336"/>
            <a:ext cx="917489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 Ý nghĩa: Nhân nhanh nguồn gen động vật quý hiếm có nguy cơ tuyệt chủng.                   </a:t>
            </a:r>
          </a:p>
          <a:p>
            <a:pPr algn="just" eaLnBrk="0" hangingPunct="0">
              <a:spcBef>
                <a:spcPct val="50000"/>
              </a:spcBef>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 Tạo cơ quan nội tạng của động vật đã được chuyển gen người để chủ động cung cấp cơ quan thay thế cho các bệnh nhân bị hỏng cơ quan.</a:t>
            </a:r>
          </a:p>
        </p:txBody>
      </p:sp>
      <p:sp>
        <p:nvSpPr>
          <p:cNvPr id="10"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0" y="483972"/>
            <a:ext cx="9144000" cy="2411628"/>
            <a:chOff x="0" y="483972"/>
            <a:chExt cx="9144000" cy="2411628"/>
          </a:xfrm>
        </p:grpSpPr>
        <p:grpSp>
          <p:nvGrpSpPr>
            <p:cNvPr id="12" name="Group 11"/>
            <p:cNvGrpSpPr/>
            <p:nvPr/>
          </p:nvGrpSpPr>
          <p:grpSpPr>
            <a:xfrm>
              <a:off x="0" y="483972"/>
              <a:ext cx="9144000" cy="1431667"/>
              <a:chOff x="0" y="483972"/>
              <a:chExt cx="9144000" cy="1431667"/>
            </a:xfrm>
          </p:grpSpPr>
          <p:sp>
            <p:nvSpPr>
              <p:cNvPr id="15"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a:latin typeface="Times New Roman" panose="02020603050405020304" pitchFamily="18" charset="0"/>
                    <a:cs typeface="Times New Roman" panose="02020603050405020304" pitchFamily="18" charset="0"/>
                  </a:rPr>
                  <a:t>1</a:t>
                </a:r>
                <a:r>
                  <a:rPr lang="en-US" altLang="en-US" sz="2400" b="1" i="1" dirty="0">
                    <a:latin typeface="Times New Roman" panose="02020603050405020304" pitchFamily="18" charset="0"/>
                    <a:cs typeface="Times New Roman" panose="02020603050405020304" pitchFamily="18" charset="0"/>
                  </a:rPr>
                  <a:t>.</a:t>
                </a:r>
                <a:r>
                  <a:rPr lang="en-US" altLang="en-US" sz="2400" b="1" i="1">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16"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 Khái niệm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II/ Ứng dụng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3" name="Text Box 41"/>
            <p:cNvSpPr txBox="1">
              <a:spLocks noChangeArrowheads="1"/>
            </p:cNvSpPr>
            <p:nvPr/>
          </p:nvSpPr>
          <p:spPr bwMode="auto">
            <a:xfrm>
              <a:off x="0" y="196480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vi-VN" altLang="en-US" sz="2400" b="1" i="1">
                  <a:latin typeface="Times New Roman" panose="02020603050405020304" pitchFamily="18" charset="0"/>
                  <a:cs typeface="Times New Roman" panose="02020603050405020304" pitchFamily="18" charset="0"/>
                </a:rPr>
                <a:t>2</a:t>
              </a:r>
              <a:r>
                <a:rPr lang="en-US" altLang="en-US" sz="2400" b="1" i="1">
                  <a:latin typeface="Times New Roman" panose="02020603050405020304" pitchFamily="18" charset="0"/>
                  <a:cs typeface="Times New Roman" panose="02020603050405020304" pitchFamily="18" charset="0"/>
                </a:rPr>
                <a:t>. </a:t>
              </a:r>
              <a:r>
                <a:rPr lang="vi-VN" altLang="en-US" sz="2400" b="1" i="1" dirty="0">
                  <a:latin typeface="Times New Roman" panose="02020603050405020304" pitchFamily="18" charset="0"/>
                  <a:cs typeface="Times New Roman" panose="02020603050405020304" pitchFamily="18" charset="0"/>
                </a:rPr>
                <a:t>Ứng dụng nuôi cấy tế bào và mô trong chọn giống </a:t>
              </a:r>
              <a:r>
                <a:rPr lang="en-US" altLang="en-US" sz="2400" b="1" i="1" dirty="0">
                  <a:latin typeface="Times New Roman" panose="02020603050405020304" pitchFamily="18" charset="0"/>
                  <a:cs typeface="Times New Roman" panose="02020603050405020304" pitchFamily="18" charset="0"/>
                </a:rPr>
                <a:t>cây trồng:</a:t>
              </a:r>
            </a:p>
          </p:txBody>
        </p:sp>
        <p:sp>
          <p:nvSpPr>
            <p:cNvPr id="14" name="Text Box 41"/>
            <p:cNvSpPr txBox="1">
              <a:spLocks noChangeArrowheads="1"/>
            </p:cNvSpPr>
            <p:nvPr/>
          </p:nvSpPr>
          <p:spPr bwMode="auto">
            <a:xfrm>
              <a:off x="0" y="2433935"/>
              <a:ext cx="434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vi-VN" altLang="en-US" sz="2400" b="1" i="1">
                  <a:latin typeface="Times New Roman" panose="02020603050405020304" pitchFamily="18" charset="0"/>
                  <a:cs typeface="Times New Roman" panose="02020603050405020304" pitchFamily="18" charset="0"/>
                </a:rPr>
                <a:t>3</a:t>
              </a:r>
              <a:r>
                <a:rPr lang="en-US" altLang="en-US" sz="2400" b="1" i="1">
                  <a:latin typeface="Times New Roman" panose="02020603050405020304" pitchFamily="18" charset="0"/>
                  <a:cs typeface="Times New Roman" panose="02020603050405020304" pitchFamily="18" charset="0"/>
                </a:rPr>
                <a:t>. </a:t>
              </a:r>
              <a:r>
                <a:rPr lang="vi-VN" altLang="en-US" sz="2400" b="1" i="1" dirty="0">
                  <a:latin typeface="Times New Roman" panose="02020603050405020304" pitchFamily="18" charset="0"/>
                  <a:cs typeface="Times New Roman" panose="02020603050405020304" pitchFamily="18" charset="0"/>
                </a:rPr>
                <a:t>Nhân bản vô tính ở động vật</a:t>
              </a:r>
              <a:r>
                <a:rPr lang="en-US" altLang="en-US" sz="2400" b="1" i="1" dirty="0">
                  <a:latin typeface="Times New Roman" panose="02020603050405020304" pitchFamily="18" charset="0"/>
                  <a:cs typeface="Times New Roman" panose="02020603050405020304" pitchFamily="18" charset="0"/>
                </a:rPr>
                <a:t>:</a:t>
              </a:r>
            </a:p>
          </p:txBody>
        </p:sp>
      </p:grpSp>
      <p:sp>
        <p:nvSpPr>
          <p:cNvPr id="19" name="Text Box 11"/>
          <p:cNvSpPr txBox="1">
            <a:spLocks noChangeArrowheads="1"/>
          </p:cNvSpPr>
          <p:nvPr/>
        </p:nvSpPr>
        <p:spPr bwMode="auto">
          <a:xfrm>
            <a:off x="304800" y="4731603"/>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vi-VN" altLang="en-US" sz="2400" i="1" dirty="0">
                <a:latin typeface="Times New Roman" panose="02020603050405020304" pitchFamily="18" charset="0"/>
                <a:cs typeface="Times New Roman" panose="02020603050405020304" pitchFamily="18" charset="0"/>
              </a:rPr>
              <a:t>Ngoài ra, công nghệ tế bào còn được ứng dụng trong y học, xử lý ô nhiễm môi trường.</a:t>
            </a:r>
            <a:endParaRPr lang="en-US" altLang="en-US" sz="24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0282"/>
                                        </p:tgtEl>
                                        <p:attrNameLst>
                                          <p:attrName>style.visibility</p:attrName>
                                        </p:attrNameLst>
                                      </p:cBhvr>
                                      <p:to>
                                        <p:strVal val="visible"/>
                                      </p:to>
                                    </p:set>
                                    <p:anim calcmode="discrete" valueType="clr">
                                      <p:cBhvr override="childStyle">
                                        <p:cTn id="7" dur="80"/>
                                        <p:tgtEl>
                                          <p:spTgt spid="3102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0282"/>
                                        </p:tgtEl>
                                        <p:attrNameLst>
                                          <p:attrName>fillcolor</p:attrName>
                                        </p:attrNameLst>
                                      </p:cBhvr>
                                      <p:tavLst>
                                        <p:tav tm="0">
                                          <p:val>
                                            <p:clrVal>
                                              <a:schemeClr val="accent2"/>
                                            </p:clrVal>
                                          </p:val>
                                        </p:tav>
                                        <p:tav tm="50000">
                                          <p:val>
                                            <p:clrVal>
                                              <a:schemeClr val="hlink"/>
                                            </p:clrVal>
                                          </p:val>
                                        </p:tav>
                                      </p:tavLst>
                                    </p:anim>
                                    <p:set>
                                      <p:cBhvr>
                                        <p:cTn id="9" dur="80"/>
                                        <p:tgtEl>
                                          <p:spTgt spid="3102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1" nodeType="clickEffect">
                                  <p:stCondLst>
                                    <p:cond delay="0"/>
                                  </p:stCondLst>
                                  <p:iterate type="lt">
                                    <p:tmPct val="0"/>
                                  </p:iterate>
                                  <p:childTnLst>
                                    <p:animEffect transition="out" filter="blinds(horizontal)">
                                      <p:cBhvr>
                                        <p:cTn id="13" dur="500"/>
                                        <p:tgtEl>
                                          <p:spTgt spid="310282"/>
                                        </p:tgtEl>
                                      </p:cBhvr>
                                    </p:animEffect>
                                    <p:set>
                                      <p:cBhvr>
                                        <p:cTn id="14" dur="1" fill="hold">
                                          <p:stCondLst>
                                            <p:cond delay="499"/>
                                          </p:stCondLst>
                                        </p:cTn>
                                        <p:tgtEl>
                                          <p:spTgt spid="31028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310283"/>
                                        </p:tgtEl>
                                        <p:attrNameLst>
                                          <p:attrName>style.visibility</p:attrName>
                                        </p:attrNameLst>
                                      </p:cBhvr>
                                      <p:to>
                                        <p:strVal val="visible"/>
                                      </p:to>
                                    </p:set>
                                    <p:anim from="(-#ppt_w/2)" to="(#ppt_x)" calcmode="lin" valueType="num">
                                      <p:cBhvr>
                                        <p:cTn id="19" dur="600" fill="hold">
                                          <p:stCondLst>
                                            <p:cond delay="0"/>
                                          </p:stCondLst>
                                        </p:cTn>
                                        <p:tgtEl>
                                          <p:spTgt spid="310283"/>
                                        </p:tgtEl>
                                        <p:attrNameLst>
                                          <p:attrName>ppt_x</p:attrName>
                                        </p:attrNameLst>
                                      </p:cBhvr>
                                    </p:anim>
                                    <p:anim from="0" to="-1.0" calcmode="lin" valueType="num">
                                      <p:cBhvr>
                                        <p:cTn id="20" dur="200" decel="50000" autoRev="1" fill="hold">
                                          <p:stCondLst>
                                            <p:cond delay="600"/>
                                          </p:stCondLst>
                                        </p:cTn>
                                        <p:tgtEl>
                                          <p:spTgt spid="310283"/>
                                        </p:tgtEl>
                                        <p:attrNameLst>
                                          <p:attrName>xshear</p:attrName>
                                        </p:attrNameLst>
                                      </p:cBhvr>
                                    </p:anim>
                                    <p:animScale>
                                      <p:cBhvr>
                                        <p:cTn id="21" dur="200" decel="100000" autoRev="1" fill="hold">
                                          <p:stCondLst>
                                            <p:cond delay="600"/>
                                          </p:stCondLst>
                                        </p:cTn>
                                        <p:tgtEl>
                                          <p:spTgt spid="310283"/>
                                        </p:tgtEl>
                                      </p:cBhvr>
                                      <p:from x="100000" y="100000"/>
                                      <p:to x="80000" y="100000"/>
                                    </p:animScale>
                                    <p:anim by="(#ppt_h/3+#ppt_w*0.1)" calcmode="lin" valueType="num">
                                      <p:cBhvr additive="sum">
                                        <p:cTn id="22" dur="200" decel="100000" autoRev="1" fill="hold">
                                          <p:stCondLst>
                                            <p:cond delay="600"/>
                                          </p:stCondLst>
                                        </p:cTn>
                                        <p:tgtEl>
                                          <p:spTgt spid="310283"/>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from="(-#ppt_w/2)" to="(#ppt_x)" calcmode="lin" valueType="num">
                                      <p:cBhvr>
                                        <p:cTn id="27" dur="600" fill="hold">
                                          <p:stCondLst>
                                            <p:cond delay="0"/>
                                          </p:stCondLst>
                                        </p:cTn>
                                        <p:tgtEl>
                                          <p:spTgt spid="19"/>
                                        </p:tgtEl>
                                        <p:attrNameLst>
                                          <p:attrName>ppt_x</p:attrName>
                                        </p:attrNameLst>
                                      </p:cBhvr>
                                    </p:anim>
                                    <p:anim from="0" to="-1.0" calcmode="lin" valueType="num">
                                      <p:cBhvr>
                                        <p:cTn id="28" dur="200" decel="50000" autoRev="1" fill="hold">
                                          <p:stCondLst>
                                            <p:cond delay="600"/>
                                          </p:stCondLst>
                                        </p:cTn>
                                        <p:tgtEl>
                                          <p:spTgt spid="19"/>
                                        </p:tgtEl>
                                        <p:attrNameLst>
                                          <p:attrName>xshear</p:attrName>
                                        </p:attrNameLst>
                                      </p:cBhvr>
                                    </p:anim>
                                    <p:animScale>
                                      <p:cBhvr>
                                        <p:cTn id="29" dur="200" decel="100000" autoRev="1" fill="hold">
                                          <p:stCondLst>
                                            <p:cond delay="600"/>
                                          </p:stCondLst>
                                        </p:cTn>
                                        <p:tgtEl>
                                          <p:spTgt spid="19"/>
                                        </p:tgtEl>
                                      </p:cBhvr>
                                      <p:from x="100000" y="100000"/>
                                      <p:to x="80000" y="100000"/>
                                    </p:animScale>
                                    <p:anim by="(#ppt_h/3+#ppt_w*0.1)" calcmode="lin" valueType="num">
                                      <p:cBhvr additive="sum">
                                        <p:cTn id="30"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2" grpId="0"/>
      <p:bldP spid="310282" grpId="1"/>
      <p:bldP spid="310283"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8" name="Group 10"/>
          <p:cNvGrpSpPr>
            <a:grpSpLocks/>
          </p:cNvGrpSpPr>
          <p:nvPr/>
        </p:nvGrpSpPr>
        <p:grpSpPr bwMode="auto">
          <a:xfrm>
            <a:off x="228600" y="152400"/>
            <a:ext cx="8382000" cy="6717957"/>
            <a:chOff x="960" y="0"/>
            <a:chExt cx="4368" cy="4109"/>
          </a:xfrm>
        </p:grpSpPr>
        <p:pic>
          <p:nvPicPr>
            <p:cNvPr id="68615" name="Picture 7" descr="sinh trong ong nghi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0"/>
              <a:ext cx="4128" cy="3293"/>
            </a:xfrm>
            <a:prstGeom prst="rect">
              <a:avLst/>
            </a:prstGeom>
            <a:noFill/>
            <a:extLst>
              <a:ext uri="{909E8E84-426E-40DD-AFC4-6F175D3DCCD1}">
                <a14:hiddenFill xmlns:a14="http://schemas.microsoft.com/office/drawing/2010/main">
                  <a:solidFill>
                    <a:srgbClr val="FFFFFF"/>
                  </a:solidFill>
                </a14:hiddenFill>
              </a:ext>
            </a:extLst>
          </p:spPr>
        </p:pic>
        <p:sp>
          <p:nvSpPr>
            <p:cNvPr id="68616" name="Text Box 8"/>
            <p:cNvSpPr txBox="1">
              <a:spLocks noChangeArrowheads="1"/>
            </p:cNvSpPr>
            <p:nvPr/>
          </p:nvSpPr>
          <p:spPr bwMode="auto">
            <a:xfrm>
              <a:off x="960" y="3268"/>
              <a:ext cx="4368" cy="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VNI-Times" pitchFamily="2" charset="0"/>
                </a:rPr>
                <a:t>Louise Brown, em beù ñaàu tieân treân theá giôùi ñöôïc sinh ra trong oáng nghieäm, chuïp hình vôùi cha meï. (thaùng 7-1978)</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8618"/>
                                        </p:tgtEl>
                                        <p:attrNameLst>
                                          <p:attrName>style.visibility</p:attrName>
                                        </p:attrNameLst>
                                      </p:cBhvr>
                                      <p:to>
                                        <p:strVal val="visible"/>
                                      </p:to>
                                    </p:set>
                                    <p:anim calcmode="lin" valueType="num">
                                      <p:cBhvr>
                                        <p:cTn id="7" dur="500" fill="hold"/>
                                        <p:tgtEl>
                                          <p:spTgt spid="68618"/>
                                        </p:tgtEl>
                                        <p:attrNameLst>
                                          <p:attrName>ppt_w</p:attrName>
                                        </p:attrNameLst>
                                      </p:cBhvr>
                                      <p:tavLst>
                                        <p:tav tm="0">
                                          <p:val>
                                            <p:fltVal val="0"/>
                                          </p:val>
                                        </p:tav>
                                        <p:tav tm="100000">
                                          <p:val>
                                            <p:strVal val="#ppt_w"/>
                                          </p:val>
                                        </p:tav>
                                      </p:tavLst>
                                    </p:anim>
                                    <p:anim calcmode="lin" valueType="num">
                                      <p:cBhvr>
                                        <p:cTn id="8" dur="500" fill="hold"/>
                                        <p:tgtEl>
                                          <p:spTgt spid="686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5" name="Text Box 9"/>
          <p:cNvSpPr txBox="1">
            <a:spLocks noChangeArrowheads="1"/>
          </p:cNvSpPr>
          <p:nvPr/>
        </p:nvSpPr>
        <p:spPr bwMode="auto">
          <a:xfrm>
            <a:off x="0" y="533400"/>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 Khái niệm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08906" name="Rectangle 10"/>
          <p:cNvSpPr>
            <a:spLocks noChangeArrowheads="1"/>
          </p:cNvSpPr>
          <p:nvPr/>
        </p:nvSpPr>
        <p:spPr bwMode="auto">
          <a:xfrm>
            <a:off x="0" y="1371600"/>
            <a:ext cx="4800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 typeface="Wingdings" panose="05000000000000000000" pitchFamily="2" charset="2"/>
              <a:buChar char="@"/>
            </a:pPr>
            <a:r>
              <a:rPr lang="en-US" altLang="en-US" sz="2800" b="1" dirty="0">
                <a:latin typeface="VNI-Times" pitchFamily="2" charset="0"/>
              </a:rPr>
              <a:t> Coâng ngheä teá baøo laø ngaønh kó thuaät veà quy trình öùng duïng phöông phaùp nuoâi caáy teá baøo hoaëc moâ ñeå taïo ra cô quan hoaëc cô theå hoaøn chænh.</a:t>
            </a:r>
          </a:p>
        </p:txBody>
      </p:sp>
      <p:sp>
        <p:nvSpPr>
          <p:cNvPr id="208908" name="Line 12"/>
          <p:cNvSpPr>
            <a:spLocks noChangeShapeType="1"/>
          </p:cNvSpPr>
          <p:nvPr/>
        </p:nvSpPr>
        <p:spPr bwMode="auto">
          <a:xfrm>
            <a:off x="4800600" y="1219200"/>
            <a:ext cx="0" cy="563880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2" name="Text Box 16"/>
          <p:cNvSpPr txBox="1">
            <a:spLocks noChangeArrowheads="1"/>
          </p:cNvSpPr>
          <p:nvPr/>
        </p:nvSpPr>
        <p:spPr bwMode="auto">
          <a:xfrm>
            <a:off x="4876800" y="17526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i="1" dirty="0">
                <a:solidFill>
                  <a:srgbClr val="FF0000"/>
                </a:solidFill>
                <a:latin typeface="Times New Roman" panose="02020603050405020304" pitchFamily="18" charset="0"/>
                <a:cs typeface="Times New Roman" panose="02020603050405020304" pitchFamily="18" charset="0"/>
              </a:rPr>
              <a:t>?Công nghệ tế bào là gì.</a:t>
            </a:r>
          </a:p>
        </p:txBody>
      </p:sp>
      <p:sp>
        <p:nvSpPr>
          <p:cNvPr id="7"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8905"/>
                                        </p:tgtEl>
                                        <p:attrNameLst>
                                          <p:attrName>style.visibility</p:attrName>
                                        </p:attrNameLst>
                                      </p:cBhvr>
                                      <p:to>
                                        <p:strVal val="visible"/>
                                      </p:to>
                                    </p:set>
                                    <p:anim calcmode="lin" valueType="num">
                                      <p:cBhvr>
                                        <p:cTn id="7" dur="500" fill="hold"/>
                                        <p:tgtEl>
                                          <p:spTgt spid="208905"/>
                                        </p:tgtEl>
                                        <p:attrNameLst>
                                          <p:attrName>ppt_w</p:attrName>
                                        </p:attrNameLst>
                                      </p:cBhvr>
                                      <p:tavLst>
                                        <p:tav tm="0">
                                          <p:val>
                                            <p:fltVal val="0"/>
                                          </p:val>
                                        </p:tav>
                                        <p:tav tm="100000">
                                          <p:val>
                                            <p:strVal val="#ppt_w"/>
                                          </p:val>
                                        </p:tav>
                                      </p:tavLst>
                                    </p:anim>
                                    <p:anim calcmode="lin" valueType="num">
                                      <p:cBhvr>
                                        <p:cTn id="8" dur="500" fill="hold"/>
                                        <p:tgtEl>
                                          <p:spTgt spid="20890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8912"/>
                                        </p:tgtEl>
                                        <p:attrNameLst>
                                          <p:attrName>style.visibility</p:attrName>
                                        </p:attrNameLst>
                                      </p:cBhvr>
                                      <p:to>
                                        <p:strVal val="visible"/>
                                      </p:to>
                                    </p:set>
                                    <p:animEffect transition="in" filter="wipe(down)">
                                      <p:cBhvr>
                                        <p:cTn id="13" dur="500"/>
                                        <p:tgtEl>
                                          <p:spTgt spid="2089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08906"/>
                                        </p:tgtEl>
                                        <p:attrNameLst>
                                          <p:attrName>style.visibility</p:attrName>
                                        </p:attrNameLst>
                                      </p:cBhvr>
                                      <p:to>
                                        <p:strVal val="visible"/>
                                      </p:to>
                                    </p:set>
                                    <p:animEffect transition="in" filter="wipe(down)">
                                      <p:cBhvr>
                                        <p:cTn id="18" dur="580">
                                          <p:stCondLst>
                                            <p:cond delay="0"/>
                                          </p:stCondLst>
                                        </p:cTn>
                                        <p:tgtEl>
                                          <p:spTgt spid="208906"/>
                                        </p:tgtEl>
                                      </p:cBhvr>
                                    </p:animEffect>
                                    <p:anim calcmode="lin" valueType="num">
                                      <p:cBhvr>
                                        <p:cTn id="19" dur="1822" tmFilter="0,0; 0.14,0.36; 0.43,0.73; 0.71,0.91; 1.0,1.0">
                                          <p:stCondLst>
                                            <p:cond delay="0"/>
                                          </p:stCondLst>
                                        </p:cTn>
                                        <p:tgtEl>
                                          <p:spTgt spid="20890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0890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0890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0890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08906"/>
                                        </p:tgtEl>
                                        <p:attrNameLst>
                                          <p:attrName>ppt_y</p:attrName>
                                        </p:attrNameLst>
                                      </p:cBhvr>
                                      <p:tavLst>
                                        <p:tav tm="0" fmla="#ppt_y-sin(pi*$)/81">
                                          <p:val>
                                            <p:fltVal val="0"/>
                                          </p:val>
                                        </p:tav>
                                        <p:tav tm="100000">
                                          <p:val>
                                            <p:fltVal val="1"/>
                                          </p:val>
                                        </p:tav>
                                      </p:tavLst>
                                    </p:anim>
                                    <p:animScale>
                                      <p:cBhvr>
                                        <p:cTn id="24" dur="26">
                                          <p:stCondLst>
                                            <p:cond delay="650"/>
                                          </p:stCondLst>
                                        </p:cTn>
                                        <p:tgtEl>
                                          <p:spTgt spid="208906"/>
                                        </p:tgtEl>
                                      </p:cBhvr>
                                      <p:to x="100000" y="60000"/>
                                    </p:animScale>
                                    <p:animScale>
                                      <p:cBhvr>
                                        <p:cTn id="25" dur="166" decel="50000">
                                          <p:stCondLst>
                                            <p:cond delay="676"/>
                                          </p:stCondLst>
                                        </p:cTn>
                                        <p:tgtEl>
                                          <p:spTgt spid="208906"/>
                                        </p:tgtEl>
                                      </p:cBhvr>
                                      <p:to x="100000" y="100000"/>
                                    </p:animScale>
                                    <p:animScale>
                                      <p:cBhvr>
                                        <p:cTn id="26" dur="26">
                                          <p:stCondLst>
                                            <p:cond delay="1312"/>
                                          </p:stCondLst>
                                        </p:cTn>
                                        <p:tgtEl>
                                          <p:spTgt spid="208906"/>
                                        </p:tgtEl>
                                      </p:cBhvr>
                                      <p:to x="100000" y="80000"/>
                                    </p:animScale>
                                    <p:animScale>
                                      <p:cBhvr>
                                        <p:cTn id="27" dur="166" decel="50000">
                                          <p:stCondLst>
                                            <p:cond delay="1338"/>
                                          </p:stCondLst>
                                        </p:cTn>
                                        <p:tgtEl>
                                          <p:spTgt spid="208906"/>
                                        </p:tgtEl>
                                      </p:cBhvr>
                                      <p:to x="100000" y="100000"/>
                                    </p:animScale>
                                    <p:animScale>
                                      <p:cBhvr>
                                        <p:cTn id="28" dur="26">
                                          <p:stCondLst>
                                            <p:cond delay="1642"/>
                                          </p:stCondLst>
                                        </p:cTn>
                                        <p:tgtEl>
                                          <p:spTgt spid="208906"/>
                                        </p:tgtEl>
                                      </p:cBhvr>
                                      <p:to x="100000" y="90000"/>
                                    </p:animScale>
                                    <p:animScale>
                                      <p:cBhvr>
                                        <p:cTn id="29" dur="166" decel="50000">
                                          <p:stCondLst>
                                            <p:cond delay="1668"/>
                                          </p:stCondLst>
                                        </p:cTn>
                                        <p:tgtEl>
                                          <p:spTgt spid="208906"/>
                                        </p:tgtEl>
                                      </p:cBhvr>
                                      <p:to x="100000" y="100000"/>
                                    </p:animScale>
                                    <p:animScale>
                                      <p:cBhvr>
                                        <p:cTn id="30" dur="26">
                                          <p:stCondLst>
                                            <p:cond delay="1808"/>
                                          </p:stCondLst>
                                        </p:cTn>
                                        <p:tgtEl>
                                          <p:spTgt spid="208906"/>
                                        </p:tgtEl>
                                      </p:cBhvr>
                                      <p:to x="100000" y="95000"/>
                                    </p:animScale>
                                    <p:animScale>
                                      <p:cBhvr>
                                        <p:cTn id="31" dur="166" decel="50000">
                                          <p:stCondLst>
                                            <p:cond delay="1834"/>
                                          </p:stCondLst>
                                        </p:cTn>
                                        <p:tgtEl>
                                          <p:spTgt spid="2089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5" grpId="0"/>
      <p:bldP spid="208906" grpId="0"/>
      <p:bldP spid="2089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sinh trong ong nghi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90819" name="Text Box 3"/>
          <p:cNvSpPr txBox="1">
            <a:spLocks noChangeArrowheads="1"/>
          </p:cNvSpPr>
          <p:nvPr/>
        </p:nvSpPr>
        <p:spPr bwMode="auto">
          <a:xfrm>
            <a:off x="0" y="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a:solidFill>
                  <a:srgbClr val="FF0000"/>
                </a:solidFill>
                <a:latin typeface="VNI-Times" pitchFamily="2" charset="0"/>
              </a:rPr>
              <a:t>Ngaøy 17 / 12 / 2005, taïi coâng vieân vaên hoaù Ñaàm Sen (TP.HCM), ñaõ dieãn ra “ngaøy hoäi” cuûa nhöõng em beù chaøo ñôøi töø thuï tinh trong oáng nghieäm vaø möøng em beù thöù 2000 ra ñôøi baèng phöông phaùp khoa hoïc naøy taïi beänh vieän phuï saûn Töø Duõ (TP.HCM).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0819"/>
                                        </p:tgtEl>
                                        <p:attrNameLst>
                                          <p:attrName>style.visibility</p:attrName>
                                        </p:attrNameLst>
                                      </p:cBhvr>
                                      <p:to>
                                        <p:strVal val="visible"/>
                                      </p:to>
                                    </p:set>
                                    <p:anim calcmode="lin" valueType="num">
                                      <p:cBhvr>
                                        <p:cTn id="7" dur="500" decel="50000" fill="hold">
                                          <p:stCondLst>
                                            <p:cond delay="0"/>
                                          </p:stCondLst>
                                        </p:cTn>
                                        <p:tgtEl>
                                          <p:spTgt spid="2908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08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0819"/>
                                        </p:tgtEl>
                                        <p:attrNameLst>
                                          <p:attrName>ppt_w</p:attrName>
                                        </p:attrNameLst>
                                      </p:cBhvr>
                                      <p:tavLst>
                                        <p:tav tm="0">
                                          <p:val>
                                            <p:strVal val="#ppt_w*.05"/>
                                          </p:val>
                                        </p:tav>
                                        <p:tav tm="100000">
                                          <p:val>
                                            <p:strVal val="#ppt_w"/>
                                          </p:val>
                                        </p:tav>
                                      </p:tavLst>
                                    </p:anim>
                                    <p:anim calcmode="lin" valueType="num">
                                      <p:cBhvr>
                                        <p:cTn id="10" dur="1000" fill="hold"/>
                                        <p:tgtEl>
                                          <p:spTgt spid="2908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08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08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08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0819"/>
                                        </p:tgtEl>
                                      </p:cBhvr>
                                    </p:animEffect>
                                  </p:childTnLst>
                                </p:cTn>
                              </p:par>
                            </p:childTnLst>
                          </p:cTn>
                        </p:par>
                        <p:par>
                          <p:cTn id="15" fill="hold" nodeType="afterGroup">
                            <p:stCondLst>
                              <p:cond delay="1000"/>
                            </p:stCondLst>
                            <p:childTnLst>
                              <p:par>
                                <p:cTn id="16" presetID="23" presetClass="entr" presetSubtype="16" fill="hold" nodeType="afterEffect">
                                  <p:stCondLst>
                                    <p:cond delay="0"/>
                                  </p:stCondLst>
                                  <p:childTnLst>
                                    <p:set>
                                      <p:cBhvr>
                                        <p:cTn id="17" dur="1" fill="hold">
                                          <p:stCondLst>
                                            <p:cond delay="0"/>
                                          </p:stCondLst>
                                        </p:cTn>
                                        <p:tgtEl>
                                          <p:spTgt spid="290818"/>
                                        </p:tgtEl>
                                        <p:attrNameLst>
                                          <p:attrName>style.visibility</p:attrName>
                                        </p:attrNameLst>
                                      </p:cBhvr>
                                      <p:to>
                                        <p:strVal val="visible"/>
                                      </p:to>
                                    </p:set>
                                    <p:anim calcmode="lin" valueType="num">
                                      <p:cBhvr>
                                        <p:cTn id="18" dur="500" fill="hold"/>
                                        <p:tgtEl>
                                          <p:spTgt spid="290818"/>
                                        </p:tgtEl>
                                        <p:attrNameLst>
                                          <p:attrName>ppt_w</p:attrName>
                                        </p:attrNameLst>
                                      </p:cBhvr>
                                      <p:tavLst>
                                        <p:tav tm="0">
                                          <p:val>
                                            <p:fltVal val="0"/>
                                          </p:val>
                                        </p:tav>
                                        <p:tav tm="100000">
                                          <p:val>
                                            <p:strVal val="#ppt_w"/>
                                          </p:val>
                                        </p:tav>
                                      </p:tavLst>
                                    </p:anim>
                                    <p:anim calcmode="lin" valueType="num">
                                      <p:cBhvr>
                                        <p:cTn id="19" dur="500" fill="hold"/>
                                        <p:tgtEl>
                                          <p:spTgt spid="2908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2" name="Text Box 8"/>
          <p:cNvSpPr txBox="1">
            <a:spLocks noChangeArrowheads="1"/>
          </p:cNvSpPr>
          <p:nvPr/>
        </p:nvSpPr>
        <p:spPr bwMode="auto">
          <a:xfrm>
            <a:off x="0" y="14478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VNI-Times" pitchFamily="2" charset="0"/>
              </a:rPr>
              <a:t>Choïn töø, cuïm töø (hoocmoân sinh tröôûng, dinh döôõng ñaëc, moâ seïo, moâ phaân sinh) ñieàn vaøo choå troáng.</a:t>
            </a:r>
          </a:p>
        </p:txBody>
      </p:sp>
      <p:sp>
        <p:nvSpPr>
          <p:cNvPr id="241673" name="Text Box 9"/>
          <p:cNvSpPr txBox="1">
            <a:spLocks noChangeArrowheads="1"/>
          </p:cNvSpPr>
          <p:nvPr/>
        </p:nvSpPr>
        <p:spPr bwMode="auto">
          <a:xfrm>
            <a:off x="228600" y="2427744"/>
            <a:ext cx="868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a:latin typeface="VNI-Times" pitchFamily="2" charset="0"/>
              </a:rPr>
              <a:t>Ñeå nhaân gioáng voâ tính caây troàng trong oáng nghieäm, ngöôøi ta taùch .............................roài nuoâi treân moâi tröôøng ........................... trong oáng nghieäm ñeå taïo ra ............... Caùc moâ naøy tieáp tuïc ñöôïc nuoâi caáy trong oáng nghieäm chöùa moâi tröôøng ..............</a:t>
            </a:r>
            <a:r>
              <a:rPr lang="vi-VN" altLang="en-US" sz="2400" dirty="0">
                <a:latin typeface="VNI-Times" pitchFamily="2" charset="0"/>
              </a:rPr>
              <a:t>.............</a:t>
            </a:r>
            <a:r>
              <a:rPr lang="en-US" altLang="en-US" sz="2400" dirty="0">
                <a:latin typeface="VNI-Times" pitchFamily="2" charset="0"/>
              </a:rPr>
              <a:t>vaø coù ...................................... ñeå kích thích chuùng phaân hoaù thaønh caây con hoaøn chænh. Caùc caây non  naøy ñöôïc troàng trong vöôøn öôm sau ñoù ñöôïc troàng ngoaøi moâi tröôøng.</a:t>
            </a:r>
          </a:p>
        </p:txBody>
      </p:sp>
      <p:sp>
        <p:nvSpPr>
          <p:cNvPr id="241674" name="Text Box 10"/>
          <p:cNvSpPr txBox="1">
            <a:spLocks noChangeArrowheads="1"/>
          </p:cNvSpPr>
          <p:nvPr/>
        </p:nvSpPr>
        <p:spPr bwMode="auto">
          <a:xfrm>
            <a:off x="273994" y="2721581"/>
            <a:ext cx="2244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solidFill>
                  <a:srgbClr val="FF0000"/>
                </a:solidFill>
                <a:latin typeface="VNI-Times" pitchFamily="2" charset="0"/>
              </a:rPr>
              <a:t>moâ phaân sinh</a:t>
            </a:r>
          </a:p>
        </p:txBody>
      </p:sp>
      <p:sp>
        <p:nvSpPr>
          <p:cNvPr id="241675" name="Text Box 11"/>
          <p:cNvSpPr txBox="1">
            <a:spLocks noChangeArrowheads="1"/>
          </p:cNvSpPr>
          <p:nvPr/>
        </p:nvSpPr>
        <p:spPr bwMode="auto">
          <a:xfrm>
            <a:off x="190500" y="3845195"/>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solidFill>
                  <a:srgbClr val="FF0000"/>
                </a:solidFill>
                <a:latin typeface="VNI-Times" pitchFamily="2" charset="0"/>
              </a:rPr>
              <a:t>hoocmoân sinh tröôûng</a:t>
            </a:r>
          </a:p>
        </p:txBody>
      </p:sp>
      <p:sp>
        <p:nvSpPr>
          <p:cNvPr id="241676" name="Text Box 12"/>
          <p:cNvSpPr txBox="1">
            <a:spLocks noChangeArrowheads="1"/>
          </p:cNvSpPr>
          <p:nvPr/>
        </p:nvSpPr>
        <p:spPr bwMode="auto">
          <a:xfrm>
            <a:off x="5562600" y="35052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rgbClr val="FF0000"/>
                </a:solidFill>
                <a:latin typeface="VNI-Times" pitchFamily="2" charset="0"/>
              </a:rPr>
              <a:t>dinh döôõng ñaëc</a:t>
            </a:r>
          </a:p>
        </p:txBody>
      </p:sp>
      <p:sp>
        <p:nvSpPr>
          <p:cNvPr id="241677" name="Text Box 13"/>
          <p:cNvSpPr txBox="1">
            <a:spLocks noChangeArrowheads="1"/>
          </p:cNvSpPr>
          <p:nvPr/>
        </p:nvSpPr>
        <p:spPr bwMode="auto">
          <a:xfrm>
            <a:off x="5715000" y="2796080"/>
            <a:ext cx="262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rgbClr val="FF0000"/>
                </a:solidFill>
                <a:latin typeface="VNI-Times" pitchFamily="2" charset="0"/>
              </a:rPr>
              <a:t>dinh döôõng ñaëc</a:t>
            </a:r>
          </a:p>
        </p:txBody>
      </p:sp>
      <p:sp>
        <p:nvSpPr>
          <p:cNvPr id="241678" name="Text Box 14"/>
          <p:cNvSpPr txBox="1">
            <a:spLocks noChangeArrowheads="1"/>
          </p:cNvSpPr>
          <p:nvPr/>
        </p:nvSpPr>
        <p:spPr bwMode="auto">
          <a:xfrm>
            <a:off x="2971800" y="3118872"/>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rgbClr val="FF0000"/>
                </a:solidFill>
                <a:latin typeface="VNI-Times" pitchFamily="2" charset="0"/>
              </a:rPr>
              <a:t>moâ seïo</a:t>
            </a:r>
          </a:p>
        </p:txBody>
      </p:sp>
      <p:sp>
        <p:nvSpPr>
          <p:cNvPr id="241688" name="WordArt 24"/>
          <p:cNvSpPr>
            <a:spLocks noChangeArrowheads="1" noChangeShapeType="1" noTextEdit="1"/>
          </p:cNvSpPr>
          <p:nvPr/>
        </p:nvSpPr>
        <p:spPr bwMode="auto">
          <a:xfrm>
            <a:off x="2518719" y="437835"/>
            <a:ext cx="39624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b="1" kern="10" dirty="0">
                <a:ln w="9525">
                  <a:solidFill>
                    <a:srgbClr val="000066"/>
                  </a:solidFill>
                  <a:round/>
                  <a:headEnd/>
                  <a:tailEnd/>
                </a:ln>
                <a:solidFill>
                  <a:srgbClr val="0000CC"/>
                </a:solidFill>
                <a:latin typeface="Times New Roman" panose="02020603050405020304" pitchFamily="18" charset="0"/>
                <a:cs typeface="Times New Roman" panose="02020603050405020304" pitchFamily="18" charset="0"/>
              </a:rPr>
              <a:t>Luyện tập</a:t>
            </a:r>
            <a:endParaRPr lang="en-US" sz="3600" b="1" kern="10" dirty="0">
              <a:ln w="9525">
                <a:solidFill>
                  <a:srgbClr val="000066"/>
                </a:solidFill>
                <a:round/>
                <a:headEnd/>
                <a:tailEnd/>
              </a:ln>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1674"/>
                                        </p:tgtEl>
                                        <p:attrNameLst>
                                          <p:attrName>style.visibility</p:attrName>
                                        </p:attrNameLst>
                                      </p:cBhvr>
                                      <p:to>
                                        <p:strVal val="visible"/>
                                      </p:to>
                                    </p:set>
                                    <p:animEffect transition="in" filter="checkerboard(across)">
                                      <p:cBhvr>
                                        <p:cTn id="7" dur="500"/>
                                        <p:tgtEl>
                                          <p:spTgt spid="241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1677"/>
                                        </p:tgtEl>
                                        <p:attrNameLst>
                                          <p:attrName>style.visibility</p:attrName>
                                        </p:attrNameLst>
                                      </p:cBhvr>
                                      <p:to>
                                        <p:strVal val="visible"/>
                                      </p:to>
                                    </p:set>
                                    <p:animEffect transition="in" filter="randombar(horizontal)">
                                      <p:cBhvr>
                                        <p:cTn id="12" dur="500"/>
                                        <p:tgtEl>
                                          <p:spTgt spid="2416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1678"/>
                                        </p:tgtEl>
                                        <p:attrNameLst>
                                          <p:attrName>style.visibility</p:attrName>
                                        </p:attrNameLst>
                                      </p:cBhvr>
                                      <p:to>
                                        <p:strVal val="visible"/>
                                      </p:to>
                                    </p:set>
                                    <p:animEffect transition="in" filter="randombar(horizontal)">
                                      <p:cBhvr>
                                        <p:cTn id="17" dur="500"/>
                                        <p:tgtEl>
                                          <p:spTgt spid="2416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1676"/>
                                        </p:tgtEl>
                                        <p:attrNameLst>
                                          <p:attrName>style.visibility</p:attrName>
                                        </p:attrNameLst>
                                      </p:cBhvr>
                                      <p:to>
                                        <p:strVal val="visible"/>
                                      </p:to>
                                    </p:set>
                                    <p:animEffect transition="in" filter="randombar(horizontal)">
                                      <p:cBhvr>
                                        <p:cTn id="22" dur="500"/>
                                        <p:tgtEl>
                                          <p:spTgt spid="2416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1675"/>
                                        </p:tgtEl>
                                        <p:attrNameLst>
                                          <p:attrName>style.visibility</p:attrName>
                                        </p:attrNameLst>
                                      </p:cBhvr>
                                      <p:to>
                                        <p:strVal val="visible"/>
                                      </p:to>
                                    </p:set>
                                    <p:animEffect transition="in" filter="randombar(horizontal)">
                                      <p:cBhvr>
                                        <p:cTn id="27" dur="500"/>
                                        <p:tgtEl>
                                          <p:spTgt spid="241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4" grpId="0"/>
      <p:bldP spid="241675" grpId="0"/>
      <p:bldP spid="241676" grpId="0"/>
      <p:bldP spid="241677" grpId="0"/>
      <p:bldP spid="2416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228600" y="451237"/>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altLang="en-US" sz="2400" b="1" dirty="0">
                <a:solidFill>
                  <a:srgbClr val="FF0000"/>
                </a:solidFill>
                <a:latin typeface="VNI-Times" pitchFamily="2" charset="0"/>
              </a:rPr>
              <a:t>1</a:t>
            </a:r>
            <a:r>
              <a:rPr lang="en-US" altLang="en-US" sz="2400" b="1" dirty="0">
                <a:solidFill>
                  <a:srgbClr val="FF0000"/>
                </a:solidFill>
                <a:latin typeface="VNI-Times" pitchFamily="2" charset="0"/>
              </a:rPr>
              <a:t>. Coâng ngheä teá baøo goàm nhöõng coâng ñoaïn thieát yeáu naøo? </a:t>
            </a:r>
          </a:p>
        </p:txBody>
      </p:sp>
      <p:sp>
        <p:nvSpPr>
          <p:cNvPr id="225283" name="Text Box 3"/>
          <p:cNvSpPr txBox="1">
            <a:spLocks noChangeArrowheads="1"/>
          </p:cNvSpPr>
          <p:nvPr/>
        </p:nvSpPr>
        <p:spPr bwMode="auto">
          <a:xfrm>
            <a:off x="685800" y="990600"/>
            <a:ext cx="84582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lphaLcParenR"/>
            </a:pPr>
            <a:r>
              <a:rPr lang="en-US" altLang="en-US" sz="2400" dirty="0">
                <a:latin typeface="VNI-Times" pitchFamily="2" charset="0"/>
              </a:rPr>
              <a:t>Taùch teá baøo hoaëc moâ töø cô theå.</a:t>
            </a:r>
          </a:p>
          <a:p>
            <a:pPr>
              <a:spcBef>
                <a:spcPct val="50000"/>
              </a:spcBef>
              <a:buFontTx/>
              <a:buAutoNum type="alphaLcParenR"/>
            </a:pPr>
            <a:r>
              <a:rPr lang="en-US" altLang="en-US" sz="2400" dirty="0">
                <a:latin typeface="VNI-Times" pitchFamily="2" charset="0"/>
              </a:rPr>
              <a:t> Nuoâi caáy teá baøo treân moâi tröôøng nhaân taïo ñeå taïo moâ seïo.</a:t>
            </a:r>
          </a:p>
          <a:p>
            <a:pPr>
              <a:spcBef>
                <a:spcPct val="50000"/>
              </a:spcBef>
              <a:buFontTx/>
              <a:buAutoNum type="alphaLcParenR"/>
            </a:pPr>
            <a:r>
              <a:rPr lang="en-US" altLang="en-US" sz="2400" dirty="0">
                <a:latin typeface="VNI-Times" pitchFamily="2" charset="0"/>
              </a:rPr>
              <a:t> Duøng hoocmoân sinh tröôûng kích thích moâ seïo thaønh cô quan, cô theå hoaøn chænh.</a:t>
            </a:r>
          </a:p>
          <a:p>
            <a:pPr>
              <a:spcBef>
                <a:spcPct val="50000"/>
              </a:spcBef>
              <a:buFontTx/>
              <a:buAutoNum type="alphaLcParenR"/>
            </a:pPr>
            <a:r>
              <a:rPr lang="en-US" altLang="en-US" sz="2400" dirty="0">
                <a:latin typeface="VNI-Times" pitchFamily="2" charset="0"/>
              </a:rPr>
              <a:t> Caû 3 caâu a, b, c ñeàu ñuùng.</a:t>
            </a:r>
          </a:p>
        </p:txBody>
      </p:sp>
      <p:sp>
        <p:nvSpPr>
          <p:cNvPr id="225284" name="Oval 4"/>
          <p:cNvSpPr>
            <a:spLocks noChangeArrowheads="1"/>
          </p:cNvSpPr>
          <p:nvPr/>
        </p:nvSpPr>
        <p:spPr bwMode="auto">
          <a:xfrm>
            <a:off x="609600" y="3048000"/>
            <a:ext cx="457200" cy="457200"/>
          </a:xfrm>
          <a:prstGeom prst="ellipse">
            <a:avLst/>
          </a:prstGeom>
          <a:solidFill>
            <a:srgbClr val="FFFF00">
              <a:alpha val="19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285" name="Text Box 5"/>
          <p:cNvSpPr txBox="1">
            <a:spLocks noChangeArrowheads="1"/>
          </p:cNvSpPr>
          <p:nvPr/>
        </p:nvSpPr>
        <p:spPr bwMode="auto">
          <a:xfrm>
            <a:off x="304800" y="3879636"/>
            <a:ext cx="685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400" b="1" dirty="0">
                <a:solidFill>
                  <a:srgbClr val="FF0000"/>
                </a:solidFill>
                <a:latin typeface="VNI-Times" pitchFamily="2" charset="0"/>
              </a:rPr>
              <a:t>2</a:t>
            </a:r>
            <a:r>
              <a:rPr lang="en-US" altLang="en-US" sz="2400" b="1" dirty="0">
                <a:solidFill>
                  <a:srgbClr val="FF0000"/>
                </a:solidFill>
                <a:latin typeface="VNI-Times" pitchFamily="2" charset="0"/>
              </a:rPr>
              <a:t>. Ñieàu naøo sau ñaây laø ñuùng vôùi coâng ngheä teá baøo:</a:t>
            </a:r>
          </a:p>
        </p:txBody>
      </p:sp>
      <p:sp>
        <p:nvSpPr>
          <p:cNvPr id="225286" name="Text Box 6"/>
          <p:cNvSpPr txBox="1">
            <a:spLocks noChangeArrowheads="1"/>
          </p:cNvSpPr>
          <p:nvPr/>
        </p:nvSpPr>
        <p:spPr bwMode="auto">
          <a:xfrm>
            <a:off x="609600" y="4419600"/>
            <a:ext cx="8534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lphaLcParenR"/>
            </a:pPr>
            <a:r>
              <a:rPr lang="en-US" altLang="en-US" sz="2400" dirty="0">
                <a:latin typeface="VNI-Times" pitchFamily="2" charset="0"/>
              </a:rPr>
              <a:t> Phöông phaùp nuoâi caáy teá baøo, moâ trong moâi tröôøng nhaân taïo.</a:t>
            </a:r>
          </a:p>
          <a:p>
            <a:pPr>
              <a:spcBef>
                <a:spcPct val="50000"/>
              </a:spcBef>
              <a:buFontTx/>
              <a:buAutoNum type="alphaLcParenR"/>
            </a:pPr>
            <a:r>
              <a:rPr lang="en-US" altLang="en-US" sz="2400" dirty="0">
                <a:latin typeface="VNI-Times" pitchFamily="2" charset="0"/>
              </a:rPr>
              <a:t> Coù khaû naêng taïo ra moâ, cô quan hoaëc cô theå hoaøn chænh.</a:t>
            </a:r>
          </a:p>
          <a:p>
            <a:pPr>
              <a:spcBef>
                <a:spcPct val="50000"/>
              </a:spcBef>
              <a:buFontTx/>
              <a:buAutoNum type="alphaLcParenR"/>
            </a:pPr>
            <a:r>
              <a:rPr lang="en-US" altLang="en-US" sz="2400" dirty="0">
                <a:latin typeface="VNI-Times" pitchFamily="2" charset="0"/>
              </a:rPr>
              <a:t> Cô theå taïo ra coù kieåu gen cuûa cô theå goác.</a:t>
            </a:r>
          </a:p>
          <a:p>
            <a:pPr>
              <a:spcBef>
                <a:spcPct val="50000"/>
              </a:spcBef>
              <a:buFontTx/>
              <a:buAutoNum type="alphaLcParenR"/>
            </a:pPr>
            <a:r>
              <a:rPr lang="en-US" altLang="en-US" sz="2400" dirty="0">
                <a:latin typeface="VNI-Times" pitchFamily="2" charset="0"/>
              </a:rPr>
              <a:t> Caû 3 caâu a, b, c ñeàu ñuùng.</a:t>
            </a:r>
          </a:p>
        </p:txBody>
      </p:sp>
      <p:sp>
        <p:nvSpPr>
          <p:cNvPr id="225287" name="Oval 7"/>
          <p:cNvSpPr>
            <a:spLocks noChangeArrowheads="1"/>
          </p:cNvSpPr>
          <p:nvPr/>
        </p:nvSpPr>
        <p:spPr bwMode="auto">
          <a:xfrm>
            <a:off x="533400" y="6096000"/>
            <a:ext cx="457200" cy="533400"/>
          </a:xfrm>
          <a:prstGeom prst="ellipse">
            <a:avLst/>
          </a:prstGeom>
          <a:solidFill>
            <a:srgbClr val="FFFF00">
              <a:alpha val="19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fade">
                                      <p:cBhvr>
                                        <p:cTn id="7" dur="800" decel="100000"/>
                                        <p:tgtEl>
                                          <p:spTgt spid="225282"/>
                                        </p:tgtEl>
                                      </p:cBhvr>
                                    </p:animEffect>
                                    <p:anim calcmode="lin" valueType="num">
                                      <p:cBhvr>
                                        <p:cTn id="8" dur="800" decel="100000" fill="hold"/>
                                        <p:tgtEl>
                                          <p:spTgt spid="225282"/>
                                        </p:tgtEl>
                                        <p:attrNameLst>
                                          <p:attrName>style.rotation</p:attrName>
                                        </p:attrNameLst>
                                      </p:cBhvr>
                                      <p:tavLst>
                                        <p:tav tm="0">
                                          <p:val>
                                            <p:fltVal val="-90"/>
                                          </p:val>
                                        </p:tav>
                                        <p:tav tm="100000">
                                          <p:val>
                                            <p:fltVal val="0"/>
                                          </p:val>
                                        </p:tav>
                                      </p:tavLst>
                                    </p:anim>
                                    <p:anim calcmode="lin" valueType="num">
                                      <p:cBhvr>
                                        <p:cTn id="9" dur="800" decel="100000" fill="hold"/>
                                        <p:tgtEl>
                                          <p:spTgt spid="225282"/>
                                        </p:tgtEl>
                                        <p:attrNameLst>
                                          <p:attrName>ppt_x</p:attrName>
                                        </p:attrNameLst>
                                      </p:cBhvr>
                                      <p:tavLst>
                                        <p:tav tm="0">
                                          <p:val>
                                            <p:strVal val="#ppt_x+0.4"/>
                                          </p:val>
                                        </p:tav>
                                        <p:tav tm="100000">
                                          <p:val>
                                            <p:strVal val="#ppt_x-0.05"/>
                                          </p:val>
                                        </p:tav>
                                      </p:tavLst>
                                    </p:anim>
                                    <p:anim calcmode="lin" valueType="num">
                                      <p:cBhvr>
                                        <p:cTn id="10" dur="800" decel="100000" fill="hold"/>
                                        <p:tgtEl>
                                          <p:spTgt spid="2252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2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28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25283"/>
                                        </p:tgtEl>
                                        <p:attrNameLst>
                                          <p:attrName>style.visibility</p:attrName>
                                        </p:attrNameLst>
                                      </p:cBhvr>
                                      <p:to>
                                        <p:strVal val="visible"/>
                                      </p:to>
                                    </p:set>
                                    <p:anim calcmode="lin" valueType="num">
                                      <p:cBhvr>
                                        <p:cTn id="17" dur="500" fill="hold"/>
                                        <p:tgtEl>
                                          <p:spTgt spid="225283"/>
                                        </p:tgtEl>
                                        <p:attrNameLst>
                                          <p:attrName>ppt_w</p:attrName>
                                        </p:attrNameLst>
                                      </p:cBhvr>
                                      <p:tavLst>
                                        <p:tav tm="0">
                                          <p:val>
                                            <p:fltVal val="0"/>
                                          </p:val>
                                        </p:tav>
                                        <p:tav tm="100000">
                                          <p:val>
                                            <p:strVal val="#ppt_w"/>
                                          </p:val>
                                        </p:tav>
                                      </p:tavLst>
                                    </p:anim>
                                    <p:anim calcmode="lin" valueType="num">
                                      <p:cBhvr>
                                        <p:cTn id="18" dur="500" fill="hold"/>
                                        <p:tgtEl>
                                          <p:spTgt spid="22528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225284"/>
                                        </p:tgtEl>
                                        <p:attrNameLst>
                                          <p:attrName>style.visibility</p:attrName>
                                        </p:attrNameLst>
                                      </p:cBhvr>
                                      <p:to>
                                        <p:strVal val="visible"/>
                                      </p:to>
                                    </p:set>
                                    <p:anim calcmode="lin" valueType="num">
                                      <p:cBhvr>
                                        <p:cTn id="23" dur="500" fill="hold"/>
                                        <p:tgtEl>
                                          <p:spTgt spid="225284"/>
                                        </p:tgtEl>
                                        <p:attrNameLst>
                                          <p:attrName>ppt_w</p:attrName>
                                        </p:attrNameLst>
                                      </p:cBhvr>
                                      <p:tavLst>
                                        <p:tav tm="0">
                                          <p:val>
                                            <p:strVal val="#ppt_w*0.05"/>
                                          </p:val>
                                        </p:tav>
                                        <p:tav tm="100000">
                                          <p:val>
                                            <p:strVal val="#ppt_w"/>
                                          </p:val>
                                        </p:tav>
                                      </p:tavLst>
                                    </p:anim>
                                    <p:anim calcmode="lin" valueType="num">
                                      <p:cBhvr>
                                        <p:cTn id="24" dur="500" fill="hold"/>
                                        <p:tgtEl>
                                          <p:spTgt spid="225284"/>
                                        </p:tgtEl>
                                        <p:attrNameLst>
                                          <p:attrName>ppt_h</p:attrName>
                                        </p:attrNameLst>
                                      </p:cBhvr>
                                      <p:tavLst>
                                        <p:tav tm="0">
                                          <p:val>
                                            <p:strVal val="#ppt_h"/>
                                          </p:val>
                                        </p:tav>
                                        <p:tav tm="100000">
                                          <p:val>
                                            <p:strVal val="#ppt_h"/>
                                          </p:val>
                                        </p:tav>
                                      </p:tavLst>
                                    </p:anim>
                                    <p:anim calcmode="lin" valueType="num">
                                      <p:cBhvr>
                                        <p:cTn id="25" dur="500" fill="hold"/>
                                        <p:tgtEl>
                                          <p:spTgt spid="225284"/>
                                        </p:tgtEl>
                                        <p:attrNameLst>
                                          <p:attrName>ppt_x</p:attrName>
                                        </p:attrNameLst>
                                      </p:cBhvr>
                                      <p:tavLst>
                                        <p:tav tm="0">
                                          <p:val>
                                            <p:strVal val="#ppt_x-.2"/>
                                          </p:val>
                                        </p:tav>
                                        <p:tav tm="100000">
                                          <p:val>
                                            <p:strVal val="#ppt_x"/>
                                          </p:val>
                                        </p:tav>
                                      </p:tavLst>
                                    </p:anim>
                                    <p:anim calcmode="lin" valueType="num">
                                      <p:cBhvr>
                                        <p:cTn id="26" dur="500" fill="hold"/>
                                        <p:tgtEl>
                                          <p:spTgt spid="225284"/>
                                        </p:tgtEl>
                                        <p:attrNameLst>
                                          <p:attrName>ppt_y</p:attrName>
                                        </p:attrNameLst>
                                      </p:cBhvr>
                                      <p:tavLst>
                                        <p:tav tm="0">
                                          <p:val>
                                            <p:strVal val="#ppt_y"/>
                                          </p:val>
                                        </p:tav>
                                        <p:tav tm="100000">
                                          <p:val>
                                            <p:strVal val="#ppt_y"/>
                                          </p:val>
                                        </p:tav>
                                      </p:tavLst>
                                    </p:anim>
                                    <p:animEffect transition="in" filter="fade">
                                      <p:cBhvr>
                                        <p:cTn id="27" dur="500"/>
                                        <p:tgtEl>
                                          <p:spTgt spid="2252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225285"/>
                                        </p:tgtEl>
                                        <p:attrNameLst>
                                          <p:attrName>style.visibility</p:attrName>
                                        </p:attrNameLst>
                                      </p:cBhvr>
                                      <p:to>
                                        <p:strVal val="visible"/>
                                      </p:to>
                                    </p:set>
                                    <p:anim from="(-#ppt_w/2)" to="(#ppt_x)" calcmode="lin" valueType="num">
                                      <p:cBhvr>
                                        <p:cTn id="32" dur="600" fill="hold">
                                          <p:stCondLst>
                                            <p:cond delay="0"/>
                                          </p:stCondLst>
                                        </p:cTn>
                                        <p:tgtEl>
                                          <p:spTgt spid="225285"/>
                                        </p:tgtEl>
                                        <p:attrNameLst>
                                          <p:attrName>ppt_x</p:attrName>
                                        </p:attrNameLst>
                                      </p:cBhvr>
                                    </p:anim>
                                    <p:anim from="0" to="-1.0" calcmode="lin" valueType="num">
                                      <p:cBhvr>
                                        <p:cTn id="33" dur="200" decel="50000" autoRev="1" fill="hold">
                                          <p:stCondLst>
                                            <p:cond delay="600"/>
                                          </p:stCondLst>
                                        </p:cTn>
                                        <p:tgtEl>
                                          <p:spTgt spid="225285"/>
                                        </p:tgtEl>
                                        <p:attrNameLst>
                                          <p:attrName>xshear</p:attrName>
                                        </p:attrNameLst>
                                      </p:cBhvr>
                                    </p:anim>
                                    <p:animScale>
                                      <p:cBhvr>
                                        <p:cTn id="34" dur="200" decel="100000" autoRev="1" fill="hold">
                                          <p:stCondLst>
                                            <p:cond delay="600"/>
                                          </p:stCondLst>
                                        </p:cTn>
                                        <p:tgtEl>
                                          <p:spTgt spid="225285"/>
                                        </p:tgtEl>
                                      </p:cBhvr>
                                      <p:from x="100000" y="100000"/>
                                      <p:to x="80000" y="100000"/>
                                    </p:animScale>
                                    <p:anim by="(#ppt_h/3+#ppt_w*0.1)" calcmode="lin" valueType="num">
                                      <p:cBhvr additive="sum">
                                        <p:cTn id="35" dur="200" decel="100000" autoRev="1" fill="hold">
                                          <p:stCondLst>
                                            <p:cond delay="600"/>
                                          </p:stCondLst>
                                        </p:cTn>
                                        <p:tgtEl>
                                          <p:spTgt spid="225285"/>
                                        </p:tgtEl>
                                        <p:attrNameLst>
                                          <p:attrName>ppt_x</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225286"/>
                                        </p:tgtEl>
                                        <p:attrNameLst>
                                          <p:attrName>style.visibility</p:attrName>
                                        </p:attrNameLst>
                                      </p:cBhvr>
                                      <p:to>
                                        <p:strVal val="visible"/>
                                      </p:to>
                                    </p:set>
                                    <p:anim calcmode="lin" valueType="num">
                                      <p:cBhvr>
                                        <p:cTn id="40" dur="500" fill="hold"/>
                                        <p:tgtEl>
                                          <p:spTgt spid="225286"/>
                                        </p:tgtEl>
                                        <p:attrNameLst>
                                          <p:attrName>ppt_w</p:attrName>
                                        </p:attrNameLst>
                                      </p:cBhvr>
                                      <p:tavLst>
                                        <p:tav tm="0">
                                          <p:val>
                                            <p:fltVal val="0"/>
                                          </p:val>
                                        </p:tav>
                                        <p:tav tm="100000">
                                          <p:val>
                                            <p:strVal val="#ppt_w"/>
                                          </p:val>
                                        </p:tav>
                                      </p:tavLst>
                                    </p:anim>
                                    <p:anim calcmode="lin" valueType="num">
                                      <p:cBhvr>
                                        <p:cTn id="41" dur="500" fill="hold"/>
                                        <p:tgtEl>
                                          <p:spTgt spid="225286"/>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225287"/>
                                        </p:tgtEl>
                                        <p:attrNameLst>
                                          <p:attrName>style.visibility</p:attrName>
                                        </p:attrNameLst>
                                      </p:cBhvr>
                                      <p:to>
                                        <p:strVal val="visible"/>
                                      </p:to>
                                    </p:set>
                                    <p:anim calcmode="lin" valueType="num">
                                      <p:cBhvr>
                                        <p:cTn id="46" dur="500" fill="hold"/>
                                        <p:tgtEl>
                                          <p:spTgt spid="225287"/>
                                        </p:tgtEl>
                                        <p:attrNameLst>
                                          <p:attrName>ppt_w</p:attrName>
                                        </p:attrNameLst>
                                      </p:cBhvr>
                                      <p:tavLst>
                                        <p:tav tm="0">
                                          <p:val>
                                            <p:strVal val="#ppt_w*0.05"/>
                                          </p:val>
                                        </p:tav>
                                        <p:tav tm="100000">
                                          <p:val>
                                            <p:strVal val="#ppt_w"/>
                                          </p:val>
                                        </p:tav>
                                      </p:tavLst>
                                    </p:anim>
                                    <p:anim calcmode="lin" valueType="num">
                                      <p:cBhvr>
                                        <p:cTn id="47" dur="500" fill="hold"/>
                                        <p:tgtEl>
                                          <p:spTgt spid="225287"/>
                                        </p:tgtEl>
                                        <p:attrNameLst>
                                          <p:attrName>ppt_h</p:attrName>
                                        </p:attrNameLst>
                                      </p:cBhvr>
                                      <p:tavLst>
                                        <p:tav tm="0">
                                          <p:val>
                                            <p:strVal val="#ppt_h"/>
                                          </p:val>
                                        </p:tav>
                                        <p:tav tm="100000">
                                          <p:val>
                                            <p:strVal val="#ppt_h"/>
                                          </p:val>
                                        </p:tav>
                                      </p:tavLst>
                                    </p:anim>
                                    <p:anim calcmode="lin" valueType="num">
                                      <p:cBhvr>
                                        <p:cTn id="48" dur="500" fill="hold"/>
                                        <p:tgtEl>
                                          <p:spTgt spid="225287"/>
                                        </p:tgtEl>
                                        <p:attrNameLst>
                                          <p:attrName>ppt_x</p:attrName>
                                        </p:attrNameLst>
                                      </p:cBhvr>
                                      <p:tavLst>
                                        <p:tav tm="0">
                                          <p:val>
                                            <p:strVal val="#ppt_x-.2"/>
                                          </p:val>
                                        </p:tav>
                                        <p:tav tm="100000">
                                          <p:val>
                                            <p:strVal val="#ppt_x"/>
                                          </p:val>
                                        </p:tav>
                                      </p:tavLst>
                                    </p:anim>
                                    <p:anim calcmode="lin" valueType="num">
                                      <p:cBhvr>
                                        <p:cTn id="49" dur="500" fill="hold"/>
                                        <p:tgtEl>
                                          <p:spTgt spid="225287"/>
                                        </p:tgtEl>
                                        <p:attrNameLst>
                                          <p:attrName>ppt_y</p:attrName>
                                        </p:attrNameLst>
                                      </p:cBhvr>
                                      <p:tavLst>
                                        <p:tav tm="0">
                                          <p:val>
                                            <p:strVal val="#ppt_y"/>
                                          </p:val>
                                        </p:tav>
                                        <p:tav tm="100000">
                                          <p:val>
                                            <p:strVal val="#ppt_y"/>
                                          </p:val>
                                        </p:tav>
                                      </p:tavLst>
                                    </p:anim>
                                    <p:animEffect transition="in" filter="fade">
                                      <p:cBhvr>
                                        <p:cTn id="50" dur="500"/>
                                        <p:tgtEl>
                                          <p:spTgt spid="225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3" grpId="0"/>
      <p:bldP spid="225285" grpId="0"/>
      <p:bldP spid="2252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1300" y="1066800"/>
            <a:ext cx="3581400" cy="461665"/>
          </a:xfrm>
          <a:prstGeom prst="rect">
            <a:avLst/>
          </a:prstGeom>
          <a:noFill/>
        </p:spPr>
        <p:txBody>
          <a:bodyPr wrap="square" rtlCol="0">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Em biết gì về Cừu Dolly?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1905000"/>
            <a:ext cx="9144000" cy="1938992"/>
          </a:xfrm>
          <a:prstGeom prst="rect">
            <a:avLst/>
          </a:prstGeom>
          <a:noFill/>
        </p:spPr>
        <p:txBody>
          <a:bodyPr wrap="square" rtlCol="0">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Cừu Dolly</a:t>
            </a:r>
            <a:r>
              <a:rPr lang="vi-VN" sz="2400" i="1" dirty="0">
                <a:latin typeface="Times New Roman" panose="02020603050405020304" pitchFamily="18" charset="0"/>
                <a:cs typeface="Times New Roman" panose="02020603050405020304" pitchFamily="18" charset="0"/>
              </a:rPr>
              <a:t> được tạo </a:t>
            </a:r>
            <a:r>
              <a:rPr lang="vi-VN" sz="2400" b="1" i="1" dirty="0">
                <a:latin typeface="Times New Roman" panose="02020603050405020304" pitchFamily="18" charset="0"/>
                <a:cs typeface="Times New Roman" panose="02020603050405020304" pitchFamily="18" charset="0"/>
              </a:rPr>
              <a:t>ra</a:t>
            </a:r>
            <a:r>
              <a:rPr lang="vi-VN" sz="2400" i="1" dirty="0">
                <a:latin typeface="Times New Roman" panose="02020603050405020304" pitchFamily="18" charset="0"/>
                <a:cs typeface="Times New Roman" panose="02020603050405020304" pitchFamily="18" charset="0"/>
              </a:rPr>
              <a:t> bởi Ian Wilmut, Keith Campbell và các cộng </a:t>
            </a:r>
            <a:r>
              <a:rPr lang="vi-VN" sz="2400" b="1" i="1" dirty="0">
                <a:latin typeface="Times New Roman" panose="02020603050405020304" pitchFamily="18" charset="0"/>
                <a:cs typeface="Times New Roman" panose="02020603050405020304" pitchFamily="18" charset="0"/>
              </a:rPr>
              <a:t>sự</a:t>
            </a:r>
            <a:r>
              <a:rPr lang="vi-VN" sz="2400" i="1" dirty="0">
                <a:latin typeface="Times New Roman" panose="02020603050405020304" pitchFamily="18" charset="0"/>
                <a:cs typeface="Times New Roman" panose="02020603050405020304" pitchFamily="18" charset="0"/>
              </a:rPr>
              <a:t> tại Viện Roslin ở Edinburgh, Scotland, là con </a:t>
            </a:r>
            <a:r>
              <a:rPr lang="vi-VN" sz="2400" b="1" i="1" dirty="0">
                <a:latin typeface="Times New Roman" panose="02020603050405020304" pitchFamily="18" charset="0"/>
                <a:cs typeface="Times New Roman" panose="02020603050405020304" pitchFamily="18" charset="0"/>
              </a:rPr>
              <a:t>cừu</a:t>
            </a:r>
            <a:r>
              <a:rPr lang="vi-VN" sz="2400" i="1" dirty="0">
                <a:latin typeface="Times New Roman" panose="02020603050405020304" pitchFamily="18" charset="0"/>
                <a:cs typeface="Times New Roman" panose="02020603050405020304" pitchFamily="18" charset="0"/>
              </a:rPr>
              <a:t> thuộc giống </a:t>
            </a:r>
            <a:r>
              <a:rPr lang="vi-VN" sz="2400" b="1" i="1" dirty="0">
                <a:latin typeface="Times New Roman" panose="02020603050405020304" pitchFamily="18" charset="0"/>
                <a:cs typeface="Times New Roman" panose="02020603050405020304" pitchFamily="18" charset="0"/>
              </a:rPr>
              <a:t>cừu</a:t>
            </a:r>
            <a:r>
              <a:rPr lang="vi-VN" sz="2400" i="1" dirty="0">
                <a:latin typeface="Times New Roman" panose="02020603050405020304" pitchFamily="18" charset="0"/>
                <a:cs typeface="Times New Roman" panose="02020603050405020304" pitchFamily="18" charset="0"/>
              </a:rPr>
              <a:t> Dorset Phần Lan. </a:t>
            </a:r>
            <a:r>
              <a:rPr lang="vi-VN" sz="2400" b="1" i="1" dirty="0">
                <a:latin typeface="Times New Roman" panose="02020603050405020304" pitchFamily="18" charset="0"/>
                <a:cs typeface="Times New Roman" panose="02020603050405020304" pitchFamily="18" charset="0"/>
              </a:rPr>
              <a:t>Dolly</a:t>
            </a:r>
            <a:r>
              <a:rPr lang="vi-VN" sz="2400" i="1" dirty="0">
                <a:latin typeface="Times New Roman" panose="02020603050405020304" pitchFamily="18" charset="0"/>
                <a:cs typeface="Times New Roman" panose="02020603050405020304" pitchFamily="18" charset="0"/>
              </a:rPr>
              <a:t> là động vật có vú được nhân bản vô tính đầu tiên và được tạo </a:t>
            </a:r>
            <a:r>
              <a:rPr lang="vi-VN" sz="2400" b="1" i="1" dirty="0">
                <a:latin typeface="Times New Roman" panose="02020603050405020304" pitchFamily="18" charset="0"/>
                <a:cs typeface="Times New Roman" panose="02020603050405020304" pitchFamily="18" charset="0"/>
              </a:rPr>
              <a:t>ra</a:t>
            </a:r>
            <a:r>
              <a:rPr lang="vi-VN" sz="2400" i="1" dirty="0">
                <a:latin typeface="Times New Roman" panose="02020603050405020304" pitchFamily="18" charset="0"/>
                <a:cs typeface="Times New Roman" panose="02020603050405020304" pitchFamily="18" charset="0"/>
              </a:rPr>
              <a:t> từ tế bào sinh dưỡng trưởng thành nhờ áp dụng phương pháp chuyển nhân.</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31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973" y="0"/>
            <a:ext cx="8964827" cy="7171194"/>
          </a:xfrm>
          <a:prstGeom prst="rect">
            <a:avLst/>
          </a:prstGeom>
          <a:noFill/>
        </p:spPr>
        <p:txBody>
          <a:bodyPr wrap="square" rtlCol="0">
            <a:spAutoFit/>
          </a:bodyPr>
          <a:lstStyle/>
          <a:p>
            <a:pPr algn="ctr"/>
            <a:r>
              <a:rPr lang="vi-VN" sz="2000" b="1" i="1" dirty="0">
                <a:latin typeface="Times New Roman" panose="02020603050405020304" pitchFamily="18" charset="0"/>
                <a:cs typeface="Times New Roman" panose="02020603050405020304" pitchFamily="18" charset="0"/>
              </a:rPr>
              <a:t>KỲ VỌNG, HOÀI NGHI VÀ SỢ HÃI</a:t>
            </a:r>
          </a:p>
          <a:p>
            <a:pPr algn="just"/>
            <a:r>
              <a:rPr lang="vi-VN" sz="2000" i="1" dirty="0">
                <a:latin typeface="Times New Roman" panose="02020603050405020304" pitchFamily="18" charset="0"/>
                <a:cs typeface="Times New Roman" panose="02020603050405020304" pitchFamily="18" charset="0"/>
              </a:rPr>
              <a:t>Kỳ tích chấn động thế giới</a:t>
            </a:r>
          </a:p>
          <a:p>
            <a:pPr algn="just"/>
            <a:r>
              <a:rPr lang="vi-VN" sz="2000" i="1" dirty="0">
                <a:latin typeface="Times New Roman" panose="02020603050405020304" pitchFamily="18" charset="0"/>
                <a:cs typeface="Times New Roman" panose="02020603050405020304" pitchFamily="18" charset="0"/>
              </a:rPr>
              <a:t>Ngày 5/7/1996, cả thế giới chấn động khi các nhà khoa học Scotland phá vỡ quy luật tự nhiên để tạo ra một sinh vật có vú bằng phương pháp nhân bản vô tính.Từ gien của một con cừu cái 6 tuổi, các nhà khoa học đã tạo ra cừu Dolly, một phiên bản sao chép chính xác của nguyên mẫu gốc.</a:t>
            </a:r>
          </a:p>
          <a:p>
            <a:pPr algn="just"/>
            <a:r>
              <a:rPr lang="vi-VN" sz="2000" i="1" dirty="0">
                <a:latin typeface="Times New Roman" panose="02020603050405020304" pitchFamily="18" charset="0"/>
                <a:cs typeface="Times New Roman" panose="02020603050405020304" pitchFamily="18" charset="0"/>
              </a:rPr>
              <a:t>Đây không phải là lần đầu tiên giới nghiên cứu thành công trong việc nhân bản vô tính.Thật ra, việc tạo ra các sinh vật từ mô phôi đã xuất hiện từ năm 1958 với loài ếch Xenopus laevis. Tuy nhiên, Dolly là sinh vật nhân bản đầu tiên được tạo ra từ một tế bào động vật trưởng thành, điều trước đó tưởng như là “nhiệm vụ bất khả thi” đối với công nghệ hiện đại.</a:t>
            </a:r>
          </a:p>
          <a:p>
            <a:pPr algn="just"/>
            <a:endParaRPr lang="vi-VN" sz="2000" i="1"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Cừu Dolly và giáo sư Wilmut.</a:t>
            </a:r>
          </a:p>
          <a:p>
            <a:pPr algn="just"/>
            <a:endParaRPr lang="vi-VN" sz="2000" i="1"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Dolly là kết quả của một quá trình nghiên cứu lâu dài của Viện Roslin dưới sự tài trợ của Chính phủ Anh. Việc tạo ra Dolly sử dụng công nghệ chuyển nhân tế bào soma, trong đó nhân tế bào từ một tế bào trưởng thành (lấy từ một con cừu cái giống cừu Dorset Phần Lan - Finnish Dorset) được chuyển sang một tế bào trứng đang phát triển - lấy từ một con cừu cái giống Blackface). Tế bào lai sau đó được kích thích phân chia bằng phương pháp sốc điện và phát triển sang dạng phôi bào rồi được cấy vào tử cung của một con cừu thứ ba. Sau khi được sinh ra, Dolly giống hệt mẹ Finnish Dorset.</a:t>
            </a:r>
          </a:p>
          <a:p>
            <a:pPr algn="just"/>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9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0783"/>
            <a:ext cx="9144000" cy="6863417"/>
          </a:xfrm>
          <a:prstGeom prst="rect">
            <a:avLst/>
          </a:prstGeom>
          <a:noFill/>
        </p:spPr>
        <p:txBody>
          <a:bodyPr wrap="square" rtlCol="0">
            <a:spAutoFit/>
          </a:bodyPr>
          <a:lstStyle/>
          <a:p>
            <a:pPr algn="just"/>
            <a:r>
              <a:rPr lang="vi-VN" sz="2000" i="1" dirty="0">
                <a:latin typeface="Times New Roman" panose="02020603050405020304" pitchFamily="18" charset="0"/>
                <a:cs typeface="Times New Roman" panose="02020603050405020304" pitchFamily="18" charset="0"/>
              </a:rPr>
              <a:t>Dolly trải qua cả cuộc đời ở Viện Roslin, nơi nó được đặt dưới sự giám sát và theo dõi nghiêm ngặt. 10 tháng đầu đời, Dolly được cho sống chung với hai con cừu bình thường nhưng nó tỏ ra hung hăng giành hết thức ăn trong chuồng và sau đó được nuôi trong chuồng riêng. Dolly có ba lần sinh nở với một con cừu đực giống Welsh Mountain (tên là David) và có tổng cộng sáu đứa con: Lần đầu sinh một con mang tên Bonnie vào năm 1998, sau đó là sinh đôi năm 1999 và sinh ba vào năm 2000.</a:t>
            </a:r>
          </a:p>
          <a:p>
            <a:pPr algn="just"/>
            <a:r>
              <a:rPr lang="vi-VN" sz="2000" i="1" dirty="0">
                <a:latin typeface="Times New Roman" panose="02020603050405020304" pitchFamily="18" charset="0"/>
                <a:cs typeface="Times New Roman" panose="02020603050405020304" pitchFamily="18" charset="0"/>
              </a:rPr>
              <a:t>Nhưng từ năm này, các nhà khoa học phát hiện các tế bào của Dolly bắt đầu suy thoái nhanh, triệu chứng của một con vật có tuổi. Ngoài chứng béo phì, Dolly mắc bệnh viêm khớp, bệnh phổi và nhiều chứng bệnh khác liên quan đến tuổi tác. Thấy không thể kéo dài sự sống của Dolly, Giáo sư Wilmut - cha đẻ của dự án - đã quyết định cho Dolly chết nhân đạo vào ngày 14/2/2003.</a:t>
            </a:r>
          </a:p>
          <a:p>
            <a:pPr algn="just"/>
            <a:r>
              <a:rPr lang="vi-VN" sz="2000" i="1" dirty="0">
                <a:latin typeface="Times New Roman" panose="02020603050405020304" pitchFamily="18" charset="0"/>
                <a:cs typeface="Times New Roman" panose="02020603050405020304" pitchFamily="18" charset="0"/>
              </a:rPr>
              <a:t>Cũng như khi sinh ra, cái chết của Dolly lúc mới 6 tuổi thu hút sự quan tâm của toàn cầu. Thông thường một con cừu giống Finnish Dorset có vòng đời từ 12 đến 15 năm, tuy nhiên Dolly chỉ sống được đến 7 tuổi. Những nhà khoa học ở Roslin cho rằng không có mối liên quan giữa bệnh tật và việc Dolly là một con vật nhân bản. Tuy nhiên, một số người tin rằng tác nhân gây ra cái chết của Dolly là việc nó được sinh ra với bộ gine của một con cừu 6 tuổi, tương đương với tuổi của con cừu Finn Dorset khi được dùng để nhân bản. Điều này có nghĩa là khi mới sinh ra, cừu Dolly có tuổi thật là 6 tuổi về mặt gien. Cộng với 6 tuổi đời kể từ ngày sinh ra, có thể nói tuổi thật của cừu Dolly là 12 tuổi, đạt tuổi thọ trung bình của loài cừu. Cơ sở của ý kiến này là việc phát hiện ra rằng đoạn cuối ADN của Dolly rất ngắn, một điều được coi như kết quả của quá trình lão hóa.</a:t>
            </a:r>
          </a:p>
        </p:txBody>
      </p:sp>
    </p:spTree>
    <p:extLst>
      <p:ext uri="{BB962C8B-B14F-4D97-AF65-F5344CB8AC3E}">
        <p14:creationId xmlns:p14="http://schemas.microsoft.com/office/powerpoint/2010/main" val="3866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14" y="381000"/>
            <a:ext cx="8964827" cy="5632311"/>
          </a:xfrm>
          <a:prstGeom prst="rect">
            <a:avLst/>
          </a:prstGeom>
          <a:noFill/>
        </p:spPr>
        <p:txBody>
          <a:bodyPr wrap="square" rtlCol="0">
            <a:spAutoFit/>
          </a:bodyPr>
          <a:lstStyle/>
          <a:p>
            <a:pPr algn="ctr"/>
            <a:r>
              <a:rPr lang="vi-VN" sz="2000" b="1" dirty="0">
                <a:solidFill>
                  <a:srgbClr val="FF0000"/>
                </a:solidFill>
                <a:latin typeface="Times New Roman" panose="02020603050405020304" pitchFamily="18" charset="0"/>
                <a:cs typeface="Times New Roman" panose="02020603050405020304" pitchFamily="18" charset="0"/>
              </a:rPr>
              <a:t>Cơn ác mộng về “nhân bản người”</a:t>
            </a:r>
          </a:p>
          <a:p>
            <a:pPr algn="just"/>
            <a:r>
              <a:rPr lang="vi-VN" sz="2000" i="1" dirty="0">
                <a:latin typeface="Times New Roman" panose="02020603050405020304" pitchFamily="18" charset="0"/>
                <a:cs typeface="Times New Roman" panose="02020603050405020304" pitchFamily="18" charset="0"/>
              </a:rPr>
              <a:t>Giáo sư Ian Wilmut của Viện Khoa học Roslin tại Edinburg cho biết mục tiêu của công trình nghiên cứu nhằm phát triển công nghệ mới phục vụ cho sản xuất sản phẩm chăm sóc sức khỏe. Nhưng thực tế lại không đơn giản như mong muốn của nhóm nghiên cứu. Ngay sau khi được công bố, cừu Dolly đã thổi bùng lên những dự đoán “không tưởng đến đáng sợ” về tương lai của nhân loại.</a:t>
            </a:r>
          </a:p>
          <a:p>
            <a:pPr algn="just"/>
            <a:r>
              <a:rPr lang="vi-VN" sz="2000" i="1" dirty="0">
                <a:latin typeface="Times New Roman" panose="02020603050405020304" pitchFamily="18" charset="0"/>
                <a:cs typeface="Times New Roman" panose="02020603050405020304" pitchFamily="18" charset="0"/>
              </a:rPr>
              <a:t>Arthur Caplan, một chuyên gia hàng đầu của Trung tâm Đạo đức Sinh học tại Đại học Pensylvania, cho rằng cừu Dolly “là một câu chuyện thực sự chấn động, một phiên bản đời thực của câu chuyện nhân bản nổi tiếng trong ‘Công viên Kỷ Jura’”. Các nhà khoa học như Caplan tin rằng thí nghiệm trên chứng tỏ họ có thể thực sự “hồi sinh” khủng long trong thời hiện đại mặc dù các nhà nghiên cứu lúc bấy giờ khẳng định họ chỉ có thể nhân bản từ tế bào sống. </a:t>
            </a:r>
          </a:p>
          <a:p>
            <a:pPr algn="just"/>
            <a:r>
              <a:rPr lang="vi-VN" sz="2000" i="1" dirty="0">
                <a:latin typeface="Times New Roman" panose="02020603050405020304" pitchFamily="18" charset="0"/>
                <a:cs typeface="Times New Roman" panose="02020603050405020304" pitchFamily="18" charset="0"/>
              </a:rPr>
              <a:t>Nhưng hơn cả khủng long, khía cạnh đáng sợ nhưng cũng kích thích trí tò mò nhất mà kỳ tích của cừu Dolly mang tới là khả năng về “sản xuất con người”. Theo Patrick Dixon, một chuyên gia về công nghệ gien hiện đại, “Hầu hết mọi công nghệ ứng dụng được trên động vật có vú có thể sử dụng được trên con người. Công nghệ mới cho chúng ta cơ hội để tạo ra bản sao của người sống và thậm chí hồi sinh người chết sử dụng vật liệu đông lạnh”.</a:t>
            </a:r>
          </a:p>
        </p:txBody>
      </p:sp>
    </p:spTree>
    <p:extLst>
      <p:ext uri="{BB962C8B-B14F-4D97-AF65-F5344CB8AC3E}">
        <p14:creationId xmlns:p14="http://schemas.microsoft.com/office/powerpoint/2010/main" val="346471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173" y="0"/>
            <a:ext cx="8964827" cy="6863417"/>
          </a:xfrm>
          <a:prstGeom prst="rect">
            <a:avLst/>
          </a:prstGeom>
          <a:noFill/>
        </p:spPr>
        <p:txBody>
          <a:bodyPr wrap="square" rtlCol="0">
            <a:spAutoFit/>
          </a:bodyPr>
          <a:lstStyle/>
          <a:p>
            <a:pPr algn="ctr"/>
            <a:r>
              <a:rPr lang="vi-VN" sz="2000" b="1" dirty="0">
                <a:solidFill>
                  <a:srgbClr val="FF0000"/>
                </a:solidFill>
                <a:latin typeface="Times New Roman" panose="02020603050405020304" pitchFamily="18" charset="0"/>
                <a:cs typeface="Times New Roman" panose="02020603050405020304" pitchFamily="18" charset="0"/>
              </a:rPr>
              <a:t>Cơn ác mộng về “nhân bản người”</a:t>
            </a:r>
          </a:p>
          <a:p>
            <a:pPr algn="just"/>
            <a:r>
              <a:rPr lang="vi-VN" sz="2000" i="1" dirty="0">
                <a:latin typeface="Times New Roman" panose="02020603050405020304" pitchFamily="18" charset="0"/>
                <a:cs typeface="Times New Roman" panose="02020603050405020304" pitchFamily="18" charset="0"/>
              </a:rPr>
              <a:t>... Tại sao người ta coi nhân bản người là “trái cấm”? Nhân bản vô tính là một quá trình vô cùng phức tạp, một thách thức đầy cám dỗ đối với những bộ óc hàng đầu thế giới. Tuy nhiên, những thí nghiệm nhân bản vô tính có tỷ lệ rủi ro vô cùng lớn. Ở loài vật, chỉ khoảng 1% số cá thể nhân bản sống sót và thường có sức khỏe rất kém, bị ốm đau và chết sớm. Trong trường hợp của Dolly, từ 277 quả trứng thì chỉ có 29 phôi được tạo thành, trong đó chỉ có 3 con cừu được sinh ra và có duy nhất Dolly sống sót. </a:t>
            </a:r>
          </a:p>
          <a:p>
            <a:pPr algn="just"/>
            <a:endParaRPr lang="vi-VN" sz="2000" i="1"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Nhiều con sinh ra với bất thường gien khiến việc cấy phôi vào tử cung trở nên khó khăn, dễ gây sẩy thai. Ngoài ra, quá trình cấy phôi vô tính có thể tạo ra nhau thai quá khổ, khiến máu khó lưu thông bình thường, bào thai khó phát triển. Việc để cho những tình huống này xảy ra với bào thai người là một điều đáng sợ, khó chấp nhận về mặt đạo đức. Hơn thế nữa, không ai có thể đảm bảo rằng người nhân bản vô tính sẽ không có khuyết tật lớn.</a:t>
            </a:r>
          </a:p>
          <a:p>
            <a:pPr algn="just"/>
            <a:r>
              <a:rPr lang="vi-VN" sz="2000" i="1" dirty="0">
                <a:latin typeface="Times New Roman" panose="02020603050405020304" pitchFamily="18" charset="0"/>
                <a:cs typeface="Times New Roman" panose="02020603050405020304" pitchFamily="18" charset="0"/>
              </a:rPr>
              <a:t>Trên quan điểm đạo đức, nhân bản vô tính biến tướng việc sinh sản của loài người thành một quá trình sản xuất sản phẩm; các bào thai bị đối xử như những vật liệu thô cho quá trình cung ứng vật liệu để phục vụ nghiên cứu y sinh học. Nhiều nhà khoa học lo ngại rằng sẽ có những trường hợp lạm dụng công nghệ này.</a:t>
            </a:r>
          </a:p>
          <a:p>
            <a:pPr algn="just"/>
            <a:r>
              <a:rPr lang="vi-VN" sz="2000" i="1" dirty="0">
                <a:latin typeface="Times New Roman" panose="02020603050405020304" pitchFamily="18" charset="0"/>
                <a:cs typeface="Times New Roman" panose="02020603050405020304" pitchFamily="18" charset="0"/>
              </a:rPr>
              <a:t>Ngày Dolly chết, giáo sư Richard Gardner, Chủ tịch Hiệp hội Hoàng gia Anh đã tuyên bố: “Nếu việc Dolly chết non có liên quan tới công nghệ nhân bản, thì đây là bằng chứng cho thấy sự nguy hiểm tiềm tàng trong việc tạo bản sao người, và sự thiếu trách nhiệm của những ai đang ra sức mở rộng loại hình nghiên cứu này trên người”.</a:t>
            </a:r>
          </a:p>
        </p:txBody>
      </p:sp>
    </p:spTree>
    <p:extLst>
      <p:ext uri="{BB962C8B-B14F-4D97-AF65-F5344CB8AC3E}">
        <p14:creationId xmlns:p14="http://schemas.microsoft.com/office/powerpoint/2010/main" val="30023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60" name="Text Box 16"/>
          <p:cNvSpPr txBox="1">
            <a:spLocks noChangeArrowheads="1"/>
          </p:cNvSpPr>
          <p:nvPr/>
        </p:nvSpPr>
        <p:spPr bwMode="auto">
          <a:xfrm>
            <a:off x="4876800" y="2360144"/>
            <a:ext cx="426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210964" name="Line 20"/>
          <p:cNvSpPr>
            <a:spLocks noChangeShapeType="1"/>
          </p:cNvSpPr>
          <p:nvPr/>
        </p:nvSpPr>
        <p:spPr bwMode="auto">
          <a:xfrm>
            <a:off x="4724400" y="1371600"/>
            <a:ext cx="0" cy="5486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966" name="Text Box 22"/>
          <p:cNvSpPr txBox="1">
            <a:spLocks noChangeArrowheads="1"/>
          </p:cNvSpPr>
          <p:nvPr/>
        </p:nvSpPr>
        <p:spPr bwMode="auto">
          <a:xfrm>
            <a:off x="4833552" y="1537819"/>
            <a:ext cx="41923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?Công nghệ tế bào gồm những công đoạn nào.</a:t>
            </a:r>
          </a:p>
        </p:txBody>
      </p:sp>
      <p:sp>
        <p:nvSpPr>
          <p:cNvPr id="210967" name="Text Box 23"/>
          <p:cNvSpPr txBox="1">
            <a:spLocks noChangeArrowheads="1"/>
          </p:cNvSpPr>
          <p:nvPr/>
        </p:nvSpPr>
        <p:spPr bwMode="auto">
          <a:xfrm>
            <a:off x="-6177" y="1097695"/>
            <a:ext cx="4648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 typeface="Wingdings" panose="05000000000000000000" pitchFamily="2" charset="2"/>
              <a:buChar char="@"/>
            </a:pPr>
            <a:r>
              <a:rPr lang="en-US" altLang="en-US" sz="2400" b="1" dirty="0">
                <a:solidFill>
                  <a:srgbClr val="0000CC"/>
                </a:solidFill>
                <a:latin typeface="VNI-Times" pitchFamily="2" charset="0"/>
              </a:rPr>
              <a:t> Coâng ngheä teá baøo goàm hai coâng ñoaïn thieát yeáu laø:</a:t>
            </a:r>
          </a:p>
          <a:p>
            <a:pPr algn="just">
              <a:spcBef>
                <a:spcPct val="50000"/>
              </a:spcBef>
              <a:buFont typeface="Wingdings" panose="05000000000000000000" pitchFamily="2" charset="2"/>
              <a:buNone/>
            </a:pPr>
            <a:r>
              <a:rPr lang="vi-VN" altLang="en-US" sz="2400" b="1" dirty="0">
                <a:solidFill>
                  <a:srgbClr val="0000CC"/>
                </a:solidFill>
                <a:latin typeface="VNI-Times" pitchFamily="2" charset="0"/>
              </a:rPr>
              <a:t>+</a:t>
            </a:r>
            <a:r>
              <a:rPr lang="en-US" altLang="en-US" sz="2400" b="1" dirty="0">
                <a:solidFill>
                  <a:srgbClr val="0000CC"/>
                </a:solidFill>
                <a:latin typeface="VNI-Times" pitchFamily="2" charset="0"/>
              </a:rPr>
              <a:t> Taùch teá baøo hoaëc moâ töø cô theå roài mang nuoâi caáy ñeå taïo moâ seïo.</a:t>
            </a:r>
          </a:p>
          <a:p>
            <a:pPr algn="just">
              <a:spcBef>
                <a:spcPct val="50000"/>
              </a:spcBef>
              <a:buFont typeface="Wingdings" panose="05000000000000000000" pitchFamily="2" charset="2"/>
              <a:buNone/>
            </a:pPr>
            <a:r>
              <a:rPr lang="vi-VN" altLang="en-US" sz="2400" b="1" dirty="0">
                <a:solidFill>
                  <a:srgbClr val="0000CC"/>
                </a:solidFill>
                <a:latin typeface="VNI-Times" pitchFamily="2" charset="0"/>
              </a:rPr>
              <a:t>+</a:t>
            </a:r>
            <a:r>
              <a:rPr lang="en-US" altLang="en-US" sz="2400" b="1" dirty="0">
                <a:solidFill>
                  <a:srgbClr val="0000CC"/>
                </a:solidFill>
                <a:latin typeface="VNI-Times" pitchFamily="2" charset="0"/>
              </a:rPr>
              <a:t> Duøng hoocmoân sinh tröôûng kích thích moâ seïo phaân hoaù thaønh cô quan hoaëc cô theå hoaøn chænh.</a:t>
            </a:r>
          </a:p>
        </p:txBody>
      </p:sp>
      <p:sp>
        <p:nvSpPr>
          <p:cNvPr id="9"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0" y="533400"/>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 Khái niệm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1" nodeType="clickEffect" nodePh="1">
                                  <p:stCondLst>
                                    <p:cond delay="0"/>
                                  </p:stCondLst>
                                  <p:endCondLst>
                                    <p:cond evt="begin" delay="0">
                                      <p:tn val="5"/>
                                    </p:cond>
                                  </p:endCondLst>
                                  <p:childTnLst>
                                    <p:set>
                                      <p:cBhvr>
                                        <p:cTn id="6" dur="1" fill="hold">
                                          <p:stCondLst>
                                            <p:cond delay="0"/>
                                          </p:stCondLst>
                                        </p:cTn>
                                        <p:tgtEl>
                                          <p:spTgt spid="210960"/>
                                        </p:tgtEl>
                                        <p:attrNameLst>
                                          <p:attrName>style.visibility</p:attrName>
                                        </p:attrNameLst>
                                      </p:cBhvr>
                                      <p:to>
                                        <p:strVal val="visible"/>
                                      </p:to>
                                    </p:set>
                                    <p:anim from="(-#ppt_w/2)" to="(#ppt_x)" calcmode="lin" valueType="num">
                                      <p:cBhvr>
                                        <p:cTn id="7" dur="600" fill="hold">
                                          <p:stCondLst>
                                            <p:cond delay="0"/>
                                          </p:stCondLst>
                                        </p:cTn>
                                        <p:tgtEl>
                                          <p:spTgt spid="210960"/>
                                        </p:tgtEl>
                                        <p:attrNameLst>
                                          <p:attrName>ppt_x</p:attrName>
                                        </p:attrNameLst>
                                      </p:cBhvr>
                                    </p:anim>
                                    <p:anim from="0" to="-1.0" calcmode="lin" valueType="num">
                                      <p:cBhvr>
                                        <p:cTn id="8" dur="200" decel="50000" autoRev="1" fill="hold">
                                          <p:stCondLst>
                                            <p:cond delay="600"/>
                                          </p:stCondLst>
                                        </p:cTn>
                                        <p:tgtEl>
                                          <p:spTgt spid="210960"/>
                                        </p:tgtEl>
                                        <p:attrNameLst>
                                          <p:attrName>xshear</p:attrName>
                                        </p:attrNameLst>
                                      </p:cBhvr>
                                    </p:anim>
                                    <p:animScale>
                                      <p:cBhvr>
                                        <p:cTn id="9" dur="200" decel="100000" autoRev="1" fill="hold">
                                          <p:stCondLst>
                                            <p:cond delay="600"/>
                                          </p:stCondLst>
                                        </p:cTn>
                                        <p:tgtEl>
                                          <p:spTgt spid="210960"/>
                                        </p:tgtEl>
                                      </p:cBhvr>
                                      <p:from x="100000" y="100000"/>
                                      <p:to x="80000" y="100000"/>
                                    </p:animScale>
                                    <p:anim by="(#ppt_h/3+#ppt_w*0.1)" calcmode="lin" valueType="num">
                                      <p:cBhvr additive="sum">
                                        <p:cTn id="10" dur="200" decel="100000" autoRev="1" fill="hold">
                                          <p:stCondLst>
                                            <p:cond delay="600"/>
                                          </p:stCondLst>
                                        </p:cTn>
                                        <p:tgtEl>
                                          <p:spTgt spid="21096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210966"/>
                                        </p:tgtEl>
                                        <p:attrNameLst>
                                          <p:attrName>style.visibility</p:attrName>
                                        </p:attrNameLst>
                                      </p:cBhvr>
                                      <p:to>
                                        <p:strVal val="visible"/>
                                      </p:to>
                                    </p:set>
                                    <p:animEffect transition="in" filter="fade">
                                      <p:cBhvr>
                                        <p:cTn id="15" dur="770" decel="100000"/>
                                        <p:tgtEl>
                                          <p:spTgt spid="210966"/>
                                        </p:tgtEl>
                                      </p:cBhvr>
                                    </p:animEffect>
                                    <p:animScale>
                                      <p:cBhvr>
                                        <p:cTn id="16" dur="770" decel="100000"/>
                                        <p:tgtEl>
                                          <p:spTgt spid="210966"/>
                                        </p:tgtEl>
                                      </p:cBhvr>
                                      <p:from x="10000" y="10000"/>
                                      <p:to x="200000" y="450000"/>
                                    </p:animScale>
                                    <p:animScale>
                                      <p:cBhvr>
                                        <p:cTn id="17" dur="1230" accel="100000" fill="hold">
                                          <p:stCondLst>
                                            <p:cond delay="770"/>
                                          </p:stCondLst>
                                        </p:cTn>
                                        <p:tgtEl>
                                          <p:spTgt spid="210966"/>
                                        </p:tgtEl>
                                      </p:cBhvr>
                                      <p:from x="200000" y="450000"/>
                                      <p:to x="100000" y="100000"/>
                                    </p:animScale>
                                    <p:set>
                                      <p:cBhvr>
                                        <p:cTn id="18" dur="770" fill="hold"/>
                                        <p:tgtEl>
                                          <p:spTgt spid="210966"/>
                                        </p:tgtEl>
                                        <p:attrNameLst>
                                          <p:attrName>ppt_x</p:attrName>
                                        </p:attrNameLst>
                                      </p:cBhvr>
                                      <p:to>
                                        <p:strVal val="(0.5)"/>
                                      </p:to>
                                    </p:set>
                                    <p:anim from="(0.5)" to="(#ppt_x)" calcmode="lin" valueType="num">
                                      <p:cBhvr>
                                        <p:cTn id="19" dur="1230" accel="100000" fill="hold">
                                          <p:stCondLst>
                                            <p:cond delay="770"/>
                                          </p:stCondLst>
                                        </p:cTn>
                                        <p:tgtEl>
                                          <p:spTgt spid="210966"/>
                                        </p:tgtEl>
                                        <p:attrNameLst>
                                          <p:attrName>ppt_x</p:attrName>
                                        </p:attrNameLst>
                                      </p:cBhvr>
                                    </p:anim>
                                    <p:set>
                                      <p:cBhvr>
                                        <p:cTn id="20" dur="770" fill="hold"/>
                                        <p:tgtEl>
                                          <p:spTgt spid="210966"/>
                                        </p:tgtEl>
                                        <p:attrNameLst>
                                          <p:attrName>ppt_y</p:attrName>
                                        </p:attrNameLst>
                                      </p:cBhvr>
                                      <p:to>
                                        <p:strVal val="(#ppt_y+0.4)"/>
                                      </p:to>
                                    </p:set>
                                    <p:anim from="(#ppt_y+0.4)" to="(#ppt_y)" calcmode="lin" valueType="num">
                                      <p:cBhvr>
                                        <p:cTn id="21" dur="1230" accel="100000" fill="hold">
                                          <p:stCondLst>
                                            <p:cond delay="770"/>
                                          </p:stCondLst>
                                        </p:cTn>
                                        <p:tgtEl>
                                          <p:spTgt spid="210966"/>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nodePh="1">
                                  <p:stCondLst>
                                    <p:cond delay="0"/>
                                  </p:stCondLst>
                                  <p:endCondLst>
                                    <p:cond evt="begin" delay="0">
                                      <p:tn val="24"/>
                                    </p:cond>
                                  </p:endCondLst>
                                  <p:childTnLst>
                                    <p:animEffect transition="out" filter="diamond(in)">
                                      <p:cBhvr>
                                        <p:cTn id="25" dur="2000"/>
                                        <p:tgtEl>
                                          <p:spTgt spid="210960"/>
                                        </p:tgtEl>
                                      </p:cBhvr>
                                    </p:animEffect>
                                    <p:set>
                                      <p:cBhvr>
                                        <p:cTn id="26" dur="1" fill="hold">
                                          <p:stCondLst>
                                            <p:cond delay="1999"/>
                                          </p:stCondLst>
                                        </p:cTn>
                                        <p:tgtEl>
                                          <p:spTgt spid="2109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210966"/>
                                        </p:tgtEl>
                                      </p:cBhvr>
                                    </p:animEffect>
                                    <p:set>
                                      <p:cBhvr>
                                        <p:cTn id="31" dur="1" fill="hold">
                                          <p:stCondLst>
                                            <p:cond delay="499"/>
                                          </p:stCondLst>
                                        </p:cTn>
                                        <p:tgtEl>
                                          <p:spTgt spid="210966"/>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210967"/>
                                        </p:tgtEl>
                                        <p:attrNameLst>
                                          <p:attrName>style.visibility</p:attrName>
                                        </p:attrNameLst>
                                      </p:cBhvr>
                                      <p:to>
                                        <p:strVal val="visible"/>
                                      </p:to>
                                    </p:set>
                                    <p:anim calcmode="discrete" valueType="clr">
                                      <p:cBhvr override="childStyle">
                                        <p:cTn id="36" dur="80"/>
                                        <p:tgtEl>
                                          <p:spTgt spid="210967"/>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10967"/>
                                        </p:tgtEl>
                                        <p:attrNameLst>
                                          <p:attrName>fillcolor</p:attrName>
                                        </p:attrNameLst>
                                      </p:cBhvr>
                                      <p:tavLst>
                                        <p:tav tm="0">
                                          <p:val>
                                            <p:clrVal>
                                              <a:schemeClr val="accent2"/>
                                            </p:clrVal>
                                          </p:val>
                                        </p:tav>
                                        <p:tav tm="50000">
                                          <p:val>
                                            <p:clrVal>
                                              <a:schemeClr val="hlink"/>
                                            </p:clrVal>
                                          </p:val>
                                        </p:tav>
                                      </p:tavLst>
                                    </p:anim>
                                    <p:set>
                                      <p:cBhvr>
                                        <p:cTn id="38" dur="80"/>
                                        <p:tgtEl>
                                          <p:spTgt spid="2109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0" grpId="1"/>
      <p:bldP spid="210960" grpId="2"/>
      <p:bldP spid="210966" grpId="0"/>
      <p:bldP spid="210966" grpId="1"/>
      <p:bldP spid="2109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47" name="Text Box 39"/>
          <p:cNvSpPr txBox="1">
            <a:spLocks noChangeArrowheads="1"/>
          </p:cNvSpPr>
          <p:nvPr/>
        </p:nvSpPr>
        <p:spPr bwMode="auto">
          <a:xfrm>
            <a:off x="4765590" y="1981543"/>
            <a:ext cx="426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 Em hãy cho biết thành tựu công nghệ tế bào trong sản xuất.</a:t>
            </a:r>
          </a:p>
        </p:txBody>
      </p:sp>
      <p:sp>
        <p:nvSpPr>
          <p:cNvPr id="222248" name="Line 40"/>
          <p:cNvSpPr>
            <a:spLocks noChangeShapeType="1"/>
          </p:cNvSpPr>
          <p:nvPr/>
        </p:nvSpPr>
        <p:spPr bwMode="auto">
          <a:xfrm>
            <a:off x="4765590" y="1965067"/>
            <a:ext cx="0" cy="441960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249" name="Text Box 41"/>
          <p:cNvSpPr txBox="1">
            <a:spLocks noChangeArrowheads="1"/>
          </p:cNvSpPr>
          <p:nvPr/>
        </p:nvSpPr>
        <p:spPr bwMode="auto">
          <a:xfrm>
            <a:off x="0" y="150340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dirty="0">
                <a:latin typeface="Times New Roman" panose="02020603050405020304" pitchFamily="18" charset="0"/>
                <a:cs typeface="Times New Roman" panose="02020603050405020304" pitchFamily="18" charset="0"/>
              </a:rPr>
              <a:t>1</a:t>
            </a:r>
            <a:r>
              <a:rPr lang="vi-VN" altLang="en-US" sz="2400" b="1" i="1" dirty="0">
                <a:latin typeface="Times New Roman" panose="02020603050405020304" pitchFamily="18" charset="0"/>
                <a:cs typeface="Times New Roman" panose="02020603050405020304" pitchFamily="18" charset="0"/>
              </a:rPr>
              <a:t>,</a:t>
            </a:r>
            <a:r>
              <a:rPr lang="en-US" altLang="en-US" sz="2400" b="1" i="1" dirty="0">
                <a:latin typeface="Times New Roman" panose="02020603050405020304" pitchFamily="18" charset="0"/>
                <a:cs typeface="Times New Roman" panose="02020603050405020304" pitchFamily="18" charset="0"/>
              </a:rPr>
              <a:t> Nhân giống vô tính trong ống nghiệm (vi nhân giống) ở cây trồng:</a:t>
            </a:r>
          </a:p>
        </p:txBody>
      </p:sp>
      <p:sp>
        <p:nvSpPr>
          <p:cNvPr id="8"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0" y="533400"/>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 Khái niệm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0" y="1000780"/>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II/ Ứng dụng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2247"/>
                                        </p:tgtEl>
                                        <p:attrNameLst>
                                          <p:attrName>style.visibility</p:attrName>
                                        </p:attrNameLst>
                                      </p:cBhvr>
                                      <p:to>
                                        <p:strVal val="visible"/>
                                      </p:to>
                                    </p:set>
                                    <p:anim from="(-#ppt_w/2)" to="(#ppt_x)" calcmode="lin" valueType="num">
                                      <p:cBhvr>
                                        <p:cTn id="7" dur="600" fill="hold">
                                          <p:stCondLst>
                                            <p:cond delay="0"/>
                                          </p:stCondLst>
                                        </p:cTn>
                                        <p:tgtEl>
                                          <p:spTgt spid="222247"/>
                                        </p:tgtEl>
                                        <p:attrNameLst>
                                          <p:attrName>ppt_x</p:attrName>
                                        </p:attrNameLst>
                                      </p:cBhvr>
                                    </p:anim>
                                    <p:anim from="0" to="-1.0" calcmode="lin" valueType="num">
                                      <p:cBhvr>
                                        <p:cTn id="8" dur="200" decel="50000" autoRev="1" fill="hold">
                                          <p:stCondLst>
                                            <p:cond delay="600"/>
                                          </p:stCondLst>
                                        </p:cTn>
                                        <p:tgtEl>
                                          <p:spTgt spid="222247"/>
                                        </p:tgtEl>
                                        <p:attrNameLst>
                                          <p:attrName>xshear</p:attrName>
                                        </p:attrNameLst>
                                      </p:cBhvr>
                                    </p:anim>
                                    <p:animScale>
                                      <p:cBhvr>
                                        <p:cTn id="9" dur="200" decel="100000" autoRev="1" fill="hold">
                                          <p:stCondLst>
                                            <p:cond delay="600"/>
                                          </p:stCondLst>
                                        </p:cTn>
                                        <p:tgtEl>
                                          <p:spTgt spid="222247"/>
                                        </p:tgtEl>
                                      </p:cBhvr>
                                      <p:from x="100000" y="100000"/>
                                      <p:to x="80000" y="100000"/>
                                    </p:animScale>
                                    <p:anim by="(#ppt_h/3+#ppt_w*0.1)" calcmode="lin" valueType="num">
                                      <p:cBhvr additive="sum">
                                        <p:cTn id="10" dur="200" decel="100000" autoRev="1" fill="hold">
                                          <p:stCondLst>
                                            <p:cond delay="600"/>
                                          </p:stCondLst>
                                        </p:cTn>
                                        <p:tgtEl>
                                          <p:spTgt spid="22224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222247"/>
                                        </p:tgtEl>
                                      </p:cBhvr>
                                    </p:animEffect>
                                    <p:set>
                                      <p:cBhvr>
                                        <p:cTn id="15" dur="1" fill="hold">
                                          <p:stCondLst>
                                            <p:cond delay="499"/>
                                          </p:stCondLst>
                                        </p:cTn>
                                        <p:tgtEl>
                                          <p:spTgt spid="2222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47" grpId="0"/>
      <p:bldP spid="22224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897" name="Group 9"/>
          <p:cNvGrpSpPr>
            <a:grpSpLocks/>
          </p:cNvGrpSpPr>
          <p:nvPr/>
        </p:nvGrpSpPr>
        <p:grpSpPr bwMode="auto">
          <a:xfrm>
            <a:off x="114300" y="1993670"/>
            <a:ext cx="8915400" cy="4762500"/>
            <a:chOff x="-2304" y="-672"/>
            <a:chExt cx="4176" cy="2708"/>
          </a:xfrm>
        </p:grpSpPr>
        <p:pic>
          <p:nvPicPr>
            <p:cNvPr id="1658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672"/>
              <a:ext cx="4176" cy="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899" name="Text Box 11"/>
            <p:cNvSpPr txBox="1">
              <a:spLocks noChangeArrowheads="1"/>
            </p:cNvSpPr>
            <p:nvPr/>
          </p:nvSpPr>
          <p:spPr bwMode="auto">
            <a:xfrm>
              <a:off x="-2256" y="1776"/>
              <a:ext cx="4080"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a:latin typeface="VNI-Times" pitchFamily="2" charset="0"/>
              </a:endParaRPr>
            </a:p>
          </p:txBody>
        </p:sp>
      </p:grpSp>
      <p:sp>
        <p:nvSpPr>
          <p:cNvPr id="9"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483972"/>
            <a:ext cx="9144000" cy="1431667"/>
            <a:chOff x="0" y="483972"/>
            <a:chExt cx="9144000" cy="1431667"/>
          </a:xfrm>
        </p:grpSpPr>
        <p:sp>
          <p:nvSpPr>
            <p:cNvPr id="10"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a:latin typeface="Times New Roman" panose="02020603050405020304" pitchFamily="18" charset="0"/>
                  <a:cs typeface="Times New Roman" panose="02020603050405020304" pitchFamily="18" charset="0"/>
                </a:rPr>
                <a:t>1</a:t>
              </a:r>
              <a:r>
                <a:rPr lang="en-US" altLang="en-US" sz="2400" b="1" i="1" dirty="0">
                  <a:latin typeface="Times New Roman" panose="02020603050405020304" pitchFamily="18" charset="0"/>
                  <a:cs typeface="Times New Roman" panose="02020603050405020304" pitchFamily="18" charset="0"/>
                </a:rPr>
                <a:t>.</a:t>
              </a:r>
              <a:r>
                <a:rPr lang="en-US" altLang="en-US" sz="2400" b="1" i="1">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11"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 Khái niệm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II/ Ứng dụng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65897"/>
                                        </p:tgtEl>
                                        <p:attrNameLst>
                                          <p:attrName>style.visibility</p:attrName>
                                        </p:attrNameLst>
                                      </p:cBhvr>
                                      <p:to>
                                        <p:strVal val="visible"/>
                                      </p:to>
                                    </p:set>
                                    <p:anim calcmode="lin" valueType="num">
                                      <p:cBhvr>
                                        <p:cTn id="7" dur="500" fill="hold"/>
                                        <p:tgtEl>
                                          <p:spTgt spid="165897"/>
                                        </p:tgtEl>
                                        <p:attrNameLst>
                                          <p:attrName>ppt_w</p:attrName>
                                        </p:attrNameLst>
                                      </p:cBhvr>
                                      <p:tavLst>
                                        <p:tav tm="0">
                                          <p:val>
                                            <p:strVal val="#ppt_w*0.05"/>
                                          </p:val>
                                        </p:tav>
                                        <p:tav tm="100000">
                                          <p:val>
                                            <p:strVal val="#ppt_w"/>
                                          </p:val>
                                        </p:tav>
                                      </p:tavLst>
                                    </p:anim>
                                    <p:anim calcmode="lin" valueType="num">
                                      <p:cBhvr>
                                        <p:cTn id="8" dur="500" fill="hold"/>
                                        <p:tgtEl>
                                          <p:spTgt spid="165897"/>
                                        </p:tgtEl>
                                        <p:attrNameLst>
                                          <p:attrName>ppt_h</p:attrName>
                                        </p:attrNameLst>
                                      </p:cBhvr>
                                      <p:tavLst>
                                        <p:tav tm="0">
                                          <p:val>
                                            <p:strVal val="#ppt_h"/>
                                          </p:val>
                                        </p:tav>
                                        <p:tav tm="100000">
                                          <p:val>
                                            <p:strVal val="#ppt_h"/>
                                          </p:val>
                                        </p:tav>
                                      </p:tavLst>
                                    </p:anim>
                                    <p:anim calcmode="lin" valueType="num">
                                      <p:cBhvr>
                                        <p:cTn id="9" dur="500" fill="hold"/>
                                        <p:tgtEl>
                                          <p:spTgt spid="165897"/>
                                        </p:tgtEl>
                                        <p:attrNameLst>
                                          <p:attrName>ppt_x</p:attrName>
                                        </p:attrNameLst>
                                      </p:cBhvr>
                                      <p:tavLst>
                                        <p:tav tm="0">
                                          <p:val>
                                            <p:strVal val="#ppt_x-.2"/>
                                          </p:val>
                                        </p:tav>
                                        <p:tav tm="100000">
                                          <p:val>
                                            <p:strVal val="#ppt_x"/>
                                          </p:val>
                                        </p:tav>
                                      </p:tavLst>
                                    </p:anim>
                                    <p:anim calcmode="lin" valueType="num">
                                      <p:cBhvr>
                                        <p:cTn id="10" dur="500" fill="hold"/>
                                        <p:tgtEl>
                                          <p:spTgt spid="165897"/>
                                        </p:tgtEl>
                                        <p:attrNameLst>
                                          <p:attrName>ppt_y</p:attrName>
                                        </p:attrNameLst>
                                      </p:cBhvr>
                                      <p:tavLst>
                                        <p:tav tm="0">
                                          <p:val>
                                            <p:strVal val="#ppt_y"/>
                                          </p:val>
                                        </p:tav>
                                        <p:tav tm="100000">
                                          <p:val>
                                            <p:strVal val="#ppt_y"/>
                                          </p:val>
                                        </p:tav>
                                      </p:tavLst>
                                    </p:anim>
                                    <p:animEffect transition="in" filter="fade">
                                      <p:cBhvr>
                                        <p:cTn id="11" dur="500"/>
                                        <p:tgtEl>
                                          <p:spTgt spid="16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6" name="Text Box 6"/>
          <p:cNvSpPr txBox="1">
            <a:spLocks noChangeArrowheads="1"/>
          </p:cNvSpPr>
          <p:nvPr/>
        </p:nvSpPr>
        <p:spPr bwMode="auto">
          <a:xfrm>
            <a:off x="1714500" y="6359525"/>
            <a:ext cx="6324600" cy="457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rgbClr val="66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Qui trình nhân giống vô tính trong ống nghiệm</a:t>
            </a:r>
          </a:p>
        </p:txBody>
      </p:sp>
      <p:sp>
        <p:nvSpPr>
          <p:cNvPr id="281607" name="Text Box 7"/>
          <p:cNvSpPr txBox="1">
            <a:spLocks noChangeArrowheads="1"/>
          </p:cNvSpPr>
          <p:nvPr/>
        </p:nvSpPr>
        <p:spPr bwMode="auto">
          <a:xfrm>
            <a:off x="1219200" y="3768725"/>
            <a:ext cx="1828800" cy="376238"/>
          </a:xfrm>
          <a:prstGeom prst="rect">
            <a:avLst/>
          </a:prstGeom>
          <a:solidFill>
            <a:schemeClr val="accent3">
              <a:lumMod val="60000"/>
              <a:lumOff val="40000"/>
            </a:schemeClr>
          </a:solidFill>
          <a:ln w="9525" algn="ctr">
            <a:solidFill>
              <a:srgbClr val="9900CC"/>
            </a:solidFill>
            <a:miter lim="800000"/>
            <a:headEnd/>
            <a:tailEnd/>
          </a:ln>
          <a:effectLst/>
        </p:spPr>
        <p:txBody>
          <a:bodyPr>
            <a:spAutoFit/>
          </a:bodyPr>
          <a:lstStyle/>
          <a:p>
            <a:pPr algn="ctr" eaLnBrk="0" hangingPunct="0">
              <a:spcBef>
                <a:spcPct val="50000"/>
              </a:spcBef>
            </a:pPr>
            <a:r>
              <a:rPr lang="en-US" altLang="en-US" b="1"/>
              <a:t>Tế bào gốc </a:t>
            </a:r>
            <a:r>
              <a:rPr lang="en-US" altLang="en-US" b="1">
                <a:solidFill>
                  <a:srgbClr val="FF0000"/>
                </a:solidFill>
              </a:rPr>
              <a:t>(5)</a:t>
            </a:r>
          </a:p>
        </p:txBody>
      </p:sp>
      <p:sp>
        <p:nvSpPr>
          <p:cNvPr id="281608" name="Line 8"/>
          <p:cNvSpPr>
            <a:spLocks noChangeShapeType="1"/>
          </p:cNvSpPr>
          <p:nvPr/>
        </p:nvSpPr>
        <p:spPr bwMode="auto">
          <a:xfrm>
            <a:off x="3048000" y="3997325"/>
            <a:ext cx="990600" cy="1588"/>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1609" name="Text Box 9"/>
          <p:cNvSpPr txBox="1">
            <a:spLocks noChangeArrowheads="1"/>
          </p:cNvSpPr>
          <p:nvPr/>
        </p:nvSpPr>
        <p:spPr bwMode="auto">
          <a:xfrm>
            <a:off x="4114800" y="3768725"/>
            <a:ext cx="1524000" cy="376238"/>
          </a:xfrm>
          <a:prstGeom prst="rect">
            <a:avLst/>
          </a:prstGeom>
          <a:solidFill>
            <a:schemeClr val="accent3">
              <a:lumMod val="60000"/>
              <a:lumOff val="40000"/>
            </a:schemeClr>
          </a:solidFill>
          <a:ln w="9525" algn="ctr">
            <a:solidFill>
              <a:srgbClr val="9900CC"/>
            </a:solidFill>
            <a:miter lim="800000"/>
            <a:headEnd/>
            <a:tailEnd/>
          </a:ln>
          <a:effectLst/>
        </p:spPr>
        <p:txBody>
          <a:bodyPr>
            <a:spAutoFit/>
          </a:bodyPr>
          <a:lstStyle/>
          <a:p>
            <a:pPr algn="ctr" eaLnBrk="0" hangingPunct="0">
              <a:spcBef>
                <a:spcPct val="50000"/>
              </a:spcBef>
            </a:pPr>
            <a:r>
              <a:rPr lang="en-US" altLang="en-US" b="1">
                <a:solidFill>
                  <a:srgbClr val="660033"/>
                </a:solidFill>
              </a:rPr>
              <a:t>Mô sẹo </a:t>
            </a:r>
            <a:r>
              <a:rPr lang="en-US" altLang="en-US" b="1">
                <a:solidFill>
                  <a:srgbClr val="FF0000"/>
                </a:solidFill>
              </a:rPr>
              <a:t>(2)</a:t>
            </a:r>
          </a:p>
        </p:txBody>
      </p:sp>
      <p:sp>
        <p:nvSpPr>
          <p:cNvPr id="281610" name="Text Box 10"/>
          <p:cNvSpPr txBox="1">
            <a:spLocks noChangeArrowheads="1"/>
          </p:cNvSpPr>
          <p:nvPr/>
        </p:nvSpPr>
        <p:spPr bwMode="auto">
          <a:xfrm>
            <a:off x="6477000" y="3812659"/>
            <a:ext cx="1562100" cy="369332"/>
          </a:xfrm>
          <a:prstGeom prst="rect">
            <a:avLst/>
          </a:prstGeom>
          <a:solidFill>
            <a:schemeClr val="accent3">
              <a:lumMod val="60000"/>
              <a:lumOff val="40000"/>
            </a:schemeClr>
          </a:solidFill>
          <a:ln w="9525" algn="ctr">
            <a:solidFill>
              <a:srgbClr val="9900CC"/>
            </a:solidFill>
            <a:miter lim="800000"/>
            <a:headEnd/>
            <a:tailEnd/>
          </a:ln>
          <a:effectLst/>
        </p:spPr>
        <p:txBody>
          <a:bodyPr wrap="square">
            <a:spAutoFit/>
          </a:bodyPr>
          <a:lstStyle/>
          <a:p>
            <a:pPr algn="ctr" eaLnBrk="0" hangingPunct="0">
              <a:spcBef>
                <a:spcPct val="50000"/>
              </a:spcBef>
            </a:pPr>
            <a:r>
              <a:rPr lang="en-US" altLang="en-US" b="1"/>
              <a:t>Cây con </a:t>
            </a:r>
            <a:r>
              <a:rPr lang="en-US" altLang="en-US" b="1">
                <a:solidFill>
                  <a:srgbClr val="FF0000"/>
                </a:solidFill>
              </a:rPr>
              <a:t>(6)</a:t>
            </a:r>
            <a:r>
              <a:rPr lang="en-US" altLang="en-US"/>
              <a:t> </a:t>
            </a:r>
          </a:p>
        </p:txBody>
      </p:sp>
      <p:sp>
        <p:nvSpPr>
          <p:cNvPr id="281611" name="Text Box 11"/>
          <p:cNvSpPr txBox="1">
            <a:spLocks noChangeArrowheads="1"/>
          </p:cNvSpPr>
          <p:nvPr/>
        </p:nvSpPr>
        <p:spPr bwMode="auto">
          <a:xfrm>
            <a:off x="152400" y="5445125"/>
            <a:ext cx="2743200" cy="376238"/>
          </a:xfrm>
          <a:prstGeom prst="rect">
            <a:avLst/>
          </a:prstGeom>
          <a:solidFill>
            <a:schemeClr val="accent3">
              <a:lumMod val="60000"/>
              <a:lumOff val="40000"/>
            </a:schemeClr>
          </a:solidFill>
          <a:ln w="9525" algn="ctr">
            <a:solidFill>
              <a:srgbClr val="9900CC"/>
            </a:solidFill>
            <a:miter lim="800000"/>
            <a:headEnd/>
            <a:tailEnd/>
          </a:ln>
          <a:effectLst/>
        </p:spPr>
        <p:txBody>
          <a:bodyPr>
            <a:spAutoFit/>
          </a:bodyPr>
          <a:lstStyle/>
          <a:p>
            <a:pPr algn="ctr" eaLnBrk="0" hangingPunct="0">
              <a:spcBef>
                <a:spcPct val="50000"/>
              </a:spcBef>
            </a:pPr>
            <a:r>
              <a:rPr lang="en-US" altLang="en-US" b="1"/>
              <a:t>Cây con  hoàn chỉnh</a:t>
            </a:r>
            <a:r>
              <a:rPr lang="en-US" altLang="en-US" b="1">
                <a:solidFill>
                  <a:srgbClr val="FF0000"/>
                </a:solidFill>
              </a:rPr>
              <a:t>(4)</a:t>
            </a:r>
          </a:p>
        </p:txBody>
      </p:sp>
      <p:sp>
        <p:nvSpPr>
          <p:cNvPr id="281612" name="Text Box 12"/>
          <p:cNvSpPr txBox="1">
            <a:spLocks noChangeArrowheads="1"/>
          </p:cNvSpPr>
          <p:nvPr/>
        </p:nvSpPr>
        <p:spPr bwMode="auto">
          <a:xfrm>
            <a:off x="3581400" y="5292725"/>
            <a:ext cx="2362200" cy="650875"/>
          </a:xfrm>
          <a:prstGeom prst="rect">
            <a:avLst/>
          </a:prstGeom>
          <a:solidFill>
            <a:schemeClr val="accent3">
              <a:lumMod val="60000"/>
              <a:lumOff val="40000"/>
            </a:schemeClr>
          </a:solidFill>
          <a:ln w="9525" algn="ctr">
            <a:solidFill>
              <a:srgbClr val="9900CC"/>
            </a:solidFill>
            <a:miter lim="800000"/>
            <a:headEnd/>
            <a:tailEnd/>
          </a:ln>
          <a:effectLst/>
        </p:spPr>
        <p:txBody>
          <a:bodyPr>
            <a:spAutoFit/>
          </a:bodyPr>
          <a:lstStyle/>
          <a:p>
            <a:pPr algn="ctr" eaLnBrk="0" hangingPunct="0">
              <a:spcBef>
                <a:spcPct val="50000"/>
              </a:spcBef>
            </a:pPr>
            <a:r>
              <a:rPr lang="en-US" altLang="en-US" b="1"/>
              <a:t>Cây con  nuôi trong     nhà lưới  </a:t>
            </a:r>
            <a:r>
              <a:rPr lang="en-US" altLang="en-US" b="1">
                <a:solidFill>
                  <a:srgbClr val="FF0000"/>
                </a:solidFill>
              </a:rPr>
              <a:t>(1)</a:t>
            </a:r>
          </a:p>
        </p:txBody>
      </p:sp>
      <p:sp>
        <p:nvSpPr>
          <p:cNvPr id="281613" name="Text Box 13"/>
          <p:cNvSpPr txBox="1">
            <a:spLocks noChangeArrowheads="1"/>
          </p:cNvSpPr>
          <p:nvPr/>
        </p:nvSpPr>
        <p:spPr bwMode="auto">
          <a:xfrm>
            <a:off x="6629400" y="5216525"/>
            <a:ext cx="2362200" cy="650875"/>
          </a:xfrm>
          <a:prstGeom prst="rect">
            <a:avLst/>
          </a:prstGeom>
          <a:solidFill>
            <a:schemeClr val="accent3">
              <a:lumMod val="60000"/>
              <a:lumOff val="40000"/>
            </a:schemeClr>
          </a:solidFill>
          <a:ln w="9525" algn="ctr">
            <a:solidFill>
              <a:srgbClr val="9900CC"/>
            </a:solidFill>
            <a:miter lim="800000"/>
            <a:headEnd/>
            <a:tailEnd/>
          </a:ln>
          <a:effectLst/>
        </p:spPr>
        <p:txBody>
          <a:bodyPr>
            <a:spAutoFit/>
          </a:bodyPr>
          <a:lstStyle/>
          <a:p>
            <a:pPr algn="ctr" eaLnBrk="0" hangingPunct="0">
              <a:spcBef>
                <a:spcPct val="50000"/>
              </a:spcBef>
            </a:pPr>
            <a:r>
              <a:rPr lang="en-US" altLang="en-US" b="1"/>
              <a:t>Cây con  trồng trên đồng ruộng </a:t>
            </a:r>
            <a:r>
              <a:rPr lang="en-US" altLang="en-US" b="1">
                <a:solidFill>
                  <a:srgbClr val="FF0000"/>
                </a:solidFill>
              </a:rPr>
              <a:t>(3)</a:t>
            </a:r>
          </a:p>
        </p:txBody>
      </p:sp>
      <p:sp>
        <p:nvSpPr>
          <p:cNvPr id="281614" name="Line 14"/>
          <p:cNvSpPr>
            <a:spLocks noChangeShapeType="1"/>
          </p:cNvSpPr>
          <p:nvPr/>
        </p:nvSpPr>
        <p:spPr bwMode="auto">
          <a:xfrm>
            <a:off x="2895600" y="5597525"/>
            <a:ext cx="609600" cy="1588"/>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1615" name="Line 15"/>
          <p:cNvSpPr>
            <a:spLocks noChangeShapeType="1"/>
          </p:cNvSpPr>
          <p:nvPr/>
        </p:nvSpPr>
        <p:spPr bwMode="auto">
          <a:xfrm>
            <a:off x="6019800" y="5597525"/>
            <a:ext cx="609600" cy="1588"/>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1616" name="Line 16"/>
          <p:cNvSpPr>
            <a:spLocks noChangeShapeType="1"/>
          </p:cNvSpPr>
          <p:nvPr/>
        </p:nvSpPr>
        <p:spPr bwMode="auto">
          <a:xfrm>
            <a:off x="5715000" y="3997325"/>
            <a:ext cx="762000" cy="1588"/>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81617" name="Line 17"/>
          <p:cNvSpPr>
            <a:spLocks noChangeShapeType="1"/>
          </p:cNvSpPr>
          <p:nvPr/>
        </p:nvSpPr>
        <p:spPr bwMode="auto">
          <a:xfrm flipH="1">
            <a:off x="1828800" y="4181991"/>
            <a:ext cx="5257800" cy="1193284"/>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8"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0" y="483972"/>
            <a:ext cx="9144000" cy="1431667"/>
            <a:chOff x="0" y="483972"/>
            <a:chExt cx="9144000" cy="1431667"/>
          </a:xfrm>
        </p:grpSpPr>
        <p:sp>
          <p:nvSpPr>
            <p:cNvPr id="20"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a:latin typeface="Times New Roman" panose="02020603050405020304" pitchFamily="18" charset="0"/>
                  <a:cs typeface="Times New Roman" panose="02020603050405020304" pitchFamily="18" charset="0"/>
                </a:rPr>
                <a:t>1</a:t>
              </a:r>
              <a:r>
                <a:rPr lang="en-US" altLang="en-US" sz="2400" b="1" i="1" dirty="0">
                  <a:latin typeface="Times New Roman" panose="02020603050405020304" pitchFamily="18" charset="0"/>
                  <a:cs typeface="Times New Roman" panose="02020603050405020304" pitchFamily="18" charset="0"/>
                </a:rPr>
                <a:t>.</a:t>
              </a:r>
              <a:r>
                <a:rPr lang="en-US" altLang="en-US" sz="2400" b="1" i="1">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21"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 Khái niệm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II/ Ứng dụng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1606"/>
                                        </p:tgtEl>
                                        <p:attrNameLst>
                                          <p:attrName>style.visibility</p:attrName>
                                        </p:attrNameLst>
                                      </p:cBhvr>
                                      <p:to>
                                        <p:strVal val="visible"/>
                                      </p:to>
                                    </p:set>
                                    <p:animEffect transition="in" filter="box(in)">
                                      <p:cBhvr>
                                        <p:cTn id="7" dur="500"/>
                                        <p:tgtEl>
                                          <p:spTgt spid="281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1607"/>
                                        </p:tgtEl>
                                        <p:attrNameLst>
                                          <p:attrName>style.visibility</p:attrName>
                                        </p:attrNameLst>
                                      </p:cBhvr>
                                      <p:to>
                                        <p:strVal val="visible"/>
                                      </p:to>
                                    </p:set>
                                    <p:animEffect transition="in" filter="box(in)">
                                      <p:cBhvr>
                                        <p:cTn id="12" dur="500"/>
                                        <p:tgtEl>
                                          <p:spTgt spid="2816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81608"/>
                                        </p:tgtEl>
                                        <p:attrNameLst>
                                          <p:attrName>style.visibility</p:attrName>
                                        </p:attrNameLst>
                                      </p:cBhvr>
                                      <p:to>
                                        <p:strVal val="visible"/>
                                      </p:to>
                                    </p:set>
                                    <p:animEffect transition="in" filter="checkerboard(across)">
                                      <p:cBhvr>
                                        <p:cTn id="17" dur="500"/>
                                        <p:tgtEl>
                                          <p:spTgt spid="2816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1609"/>
                                        </p:tgtEl>
                                        <p:attrNameLst>
                                          <p:attrName>style.visibility</p:attrName>
                                        </p:attrNameLst>
                                      </p:cBhvr>
                                      <p:to>
                                        <p:strVal val="visible"/>
                                      </p:to>
                                    </p:set>
                                    <p:animEffect transition="in" filter="box(in)">
                                      <p:cBhvr>
                                        <p:cTn id="22" dur="500"/>
                                        <p:tgtEl>
                                          <p:spTgt spid="2816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81616"/>
                                        </p:tgtEl>
                                        <p:attrNameLst>
                                          <p:attrName>style.visibility</p:attrName>
                                        </p:attrNameLst>
                                      </p:cBhvr>
                                      <p:to>
                                        <p:strVal val="visible"/>
                                      </p:to>
                                    </p:set>
                                    <p:animEffect transition="in" filter="checkerboard(across)">
                                      <p:cBhvr>
                                        <p:cTn id="27" dur="500"/>
                                        <p:tgtEl>
                                          <p:spTgt spid="2816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81610"/>
                                        </p:tgtEl>
                                        <p:attrNameLst>
                                          <p:attrName>style.visibility</p:attrName>
                                        </p:attrNameLst>
                                      </p:cBhvr>
                                      <p:to>
                                        <p:strVal val="visible"/>
                                      </p:to>
                                    </p:set>
                                    <p:animEffect transition="in" filter="box(in)">
                                      <p:cBhvr>
                                        <p:cTn id="32" dur="500"/>
                                        <p:tgtEl>
                                          <p:spTgt spid="2816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81617"/>
                                        </p:tgtEl>
                                        <p:attrNameLst>
                                          <p:attrName>style.visibility</p:attrName>
                                        </p:attrNameLst>
                                      </p:cBhvr>
                                      <p:to>
                                        <p:strVal val="visible"/>
                                      </p:to>
                                    </p:set>
                                    <p:animEffect transition="in" filter="checkerboard(across)">
                                      <p:cBhvr>
                                        <p:cTn id="37" dur="500"/>
                                        <p:tgtEl>
                                          <p:spTgt spid="2816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81611"/>
                                        </p:tgtEl>
                                        <p:attrNameLst>
                                          <p:attrName>style.visibility</p:attrName>
                                        </p:attrNameLst>
                                      </p:cBhvr>
                                      <p:to>
                                        <p:strVal val="visible"/>
                                      </p:to>
                                    </p:set>
                                    <p:animEffect transition="in" filter="box(in)">
                                      <p:cBhvr>
                                        <p:cTn id="42" dur="500"/>
                                        <p:tgtEl>
                                          <p:spTgt spid="2816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281614"/>
                                        </p:tgtEl>
                                        <p:attrNameLst>
                                          <p:attrName>style.visibility</p:attrName>
                                        </p:attrNameLst>
                                      </p:cBhvr>
                                      <p:to>
                                        <p:strVal val="visible"/>
                                      </p:to>
                                    </p:set>
                                    <p:animEffect transition="in" filter="checkerboard(across)">
                                      <p:cBhvr>
                                        <p:cTn id="47" dur="500"/>
                                        <p:tgtEl>
                                          <p:spTgt spid="2816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81612"/>
                                        </p:tgtEl>
                                        <p:attrNameLst>
                                          <p:attrName>style.visibility</p:attrName>
                                        </p:attrNameLst>
                                      </p:cBhvr>
                                      <p:to>
                                        <p:strVal val="visible"/>
                                      </p:to>
                                    </p:set>
                                    <p:animEffect transition="in" filter="box(in)">
                                      <p:cBhvr>
                                        <p:cTn id="52" dur="500"/>
                                        <p:tgtEl>
                                          <p:spTgt spid="2816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281615"/>
                                        </p:tgtEl>
                                        <p:attrNameLst>
                                          <p:attrName>style.visibility</p:attrName>
                                        </p:attrNameLst>
                                      </p:cBhvr>
                                      <p:to>
                                        <p:strVal val="visible"/>
                                      </p:to>
                                    </p:set>
                                    <p:animEffect transition="in" filter="checkerboard(across)">
                                      <p:cBhvr>
                                        <p:cTn id="57" dur="500"/>
                                        <p:tgtEl>
                                          <p:spTgt spid="2816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81613"/>
                                        </p:tgtEl>
                                        <p:attrNameLst>
                                          <p:attrName>style.visibility</p:attrName>
                                        </p:attrNameLst>
                                      </p:cBhvr>
                                      <p:to>
                                        <p:strVal val="visible"/>
                                      </p:to>
                                    </p:set>
                                    <p:animEffect transition="in" filter="box(in)">
                                      <p:cBhvr>
                                        <p:cTn id="62" dur="500"/>
                                        <p:tgtEl>
                                          <p:spTgt spid="281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p:bldP spid="281607" grpId="0" animBg="1"/>
      <p:bldP spid="281609" grpId="0" animBg="1"/>
      <p:bldP spid="281610" grpId="0" animBg="1"/>
      <p:bldP spid="281611" grpId="0" animBg="1"/>
      <p:bldP spid="281612" grpId="0" animBg="1"/>
      <p:bldP spid="2816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0" name="Line 20"/>
          <p:cNvSpPr>
            <a:spLocks noChangeShapeType="1"/>
          </p:cNvSpPr>
          <p:nvPr/>
        </p:nvSpPr>
        <p:spPr bwMode="auto">
          <a:xfrm>
            <a:off x="4953000" y="1891789"/>
            <a:ext cx="0" cy="4368965"/>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21" name="Text Box 21"/>
          <p:cNvSpPr txBox="1">
            <a:spLocks noChangeArrowheads="1"/>
          </p:cNvSpPr>
          <p:nvPr/>
        </p:nvSpPr>
        <p:spPr bwMode="auto">
          <a:xfrm>
            <a:off x="5115697" y="1933575"/>
            <a:ext cx="3962400" cy="10156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cmpd="dbl"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i="1" dirty="0">
                <a:solidFill>
                  <a:srgbClr val="FF0000"/>
                </a:solidFill>
                <a:latin typeface="Times New Roman" panose="02020603050405020304" pitchFamily="18" charset="0"/>
                <a:cs typeface="Times New Roman" panose="02020603050405020304" pitchFamily="18" charset="0"/>
              </a:rPr>
              <a:t>? Ưu điểm và triển vọng của phương pháp nhân giống vô tính trong ống nghiệm là gì.</a:t>
            </a:r>
          </a:p>
        </p:txBody>
      </p:sp>
      <p:sp>
        <p:nvSpPr>
          <p:cNvPr id="307222" name="Text Box 22"/>
          <p:cNvSpPr txBox="1">
            <a:spLocks noChangeArrowheads="1"/>
          </p:cNvSpPr>
          <p:nvPr/>
        </p:nvSpPr>
        <p:spPr bwMode="auto">
          <a:xfrm>
            <a:off x="0" y="1913899"/>
            <a:ext cx="480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Quy trình </a:t>
            </a:r>
            <a:r>
              <a:rPr lang="en-US" altLang="en-US" sz="2400" dirty="0">
                <a:latin typeface="Times New Roman" panose="02020603050405020304" pitchFamily="18" charset="0"/>
                <a:cs typeface="Times New Roman" panose="02020603050405020304" pitchFamily="18" charset="0"/>
              </a:rPr>
              <a:t>nhân giống vô tính: SGK.Tr </a:t>
            </a:r>
          </a:p>
        </p:txBody>
      </p:sp>
      <p:sp>
        <p:nvSpPr>
          <p:cNvPr id="307223" name="Text Box 23"/>
          <p:cNvSpPr txBox="1">
            <a:spLocks noChangeArrowheads="1"/>
          </p:cNvSpPr>
          <p:nvPr/>
        </p:nvSpPr>
        <p:spPr bwMode="auto">
          <a:xfrm>
            <a:off x="0" y="2744896"/>
            <a:ext cx="4953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 typeface="Wingdings" panose="05000000000000000000" pitchFamily="2" charset="2"/>
              <a:buChar char="@"/>
            </a:pP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Ưu điểm: </a:t>
            </a:r>
          </a:p>
          <a:p>
            <a:pPr eaLnBrk="0" hangingPunct="0">
              <a:spcBef>
                <a:spcPct val="50000"/>
              </a:spcBef>
              <a:buFont typeface="Wingdings" panose="05000000000000000000" pitchFamily="2" charset="2"/>
              <a:buNone/>
            </a:pP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Tăng nhanh số lượng và rút ngắn thời gian tạo cây con.</a:t>
            </a:r>
          </a:p>
          <a:p>
            <a:pPr eaLnBrk="0" hangingPunct="0">
              <a:spcBef>
                <a:spcPct val="50000"/>
              </a:spcBef>
            </a:pP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Bảo tồn một số nguồn gen thực vật quý hiếm.</a:t>
            </a:r>
          </a:p>
        </p:txBody>
      </p:sp>
      <p:sp>
        <p:nvSpPr>
          <p:cNvPr id="307224" name="Text Box 24"/>
          <p:cNvSpPr txBox="1">
            <a:spLocks noChangeArrowheads="1"/>
          </p:cNvSpPr>
          <p:nvPr/>
        </p:nvSpPr>
        <p:spPr bwMode="auto">
          <a:xfrm>
            <a:off x="5119816" y="3181795"/>
            <a:ext cx="3962400" cy="10156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cmpd="dbl"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i="1" dirty="0">
                <a:solidFill>
                  <a:srgbClr val="FF0000"/>
                </a:solidFill>
                <a:latin typeface="Times New Roman" panose="02020603050405020304" pitchFamily="18" charset="0"/>
                <a:cs typeface="Times New Roman" panose="02020603050405020304" pitchFamily="18" charset="0"/>
              </a:rPr>
              <a:t>? Phương pháp nhân giống vô tính trong ống nghiệm có những thành t</a:t>
            </a:r>
            <a:r>
              <a:rPr lang="vi-VN" altLang="en-US" sz="2000" b="1" i="1" dirty="0">
                <a:solidFill>
                  <a:srgbClr val="FF0000"/>
                </a:solidFill>
                <a:latin typeface="Times New Roman" panose="02020603050405020304" pitchFamily="18" charset="0"/>
                <a:cs typeface="Times New Roman" panose="02020603050405020304" pitchFamily="18" charset="0"/>
              </a:rPr>
              <a:t>ựu</a:t>
            </a:r>
            <a:r>
              <a:rPr lang="en-US" altLang="en-US" sz="2000" b="1" i="1" dirty="0">
                <a:solidFill>
                  <a:srgbClr val="FF0000"/>
                </a:solidFill>
                <a:latin typeface="Times New Roman" panose="02020603050405020304" pitchFamily="18" charset="0"/>
                <a:cs typeface="Times New Roman" panose="02020603050405020304" pitchFamily="18" charset="0"/>
              </a:rPr>
              <a:t> nào.</a:t>
            </a:r>
          </a:p>
        </p:txBody>
      </p:sp>
      <p:sp>
        <p:nvSpPr>
          <p:cNvPr id="307225" name="Text Box 25"/>
          <p:cNvSpPr txBox="1">
            <a:spLocks noChangeArrowheads="1"/>
          </p:cNvSpPr>
          <p:nvPr/>
        </p:nvSpPr>
        <p:spPr bwMode="auto">
          <a:xfrm>
            <a:off x="12358" y="5080354"/>
            <a:ext cx="49406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 typeface="Wingdings" panose="05000000000000000000" pitchFamily="2" charset="2"/>
              <a:buNone/>
            </a:pPr>
            <a:r>
              <a:rPr lang="vi-VN"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Thành tựu: </a:t>
            </a:r>
            <a:r>
              <a:rPr lang="en-US" altLang="en-US" sz="2400" dirty="0">
                <a:latin typeface="Times New Roman" panose="02020603050405020304" pitchFamily="18" charset="0"/>
                <a:cs typeface="Times New Roman" panose="02020603050405020304" pitchFamily="18" charset="0"/>
              </a:rPr>
              <a:t>Nhân giống ở cây khoai tây,</a:t>
            </a: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mía,</a:t>
            </a: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hoa phong lan,</a:t>
            </a: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cây gỗ quý.</a:t>
            </a:r>
          </a:p>
        </p:txBody>
      </p:sp>
      <p:sp>
        <p:nvSpPr>
          <p:cNvPr id="307226" name="Text Box 26"/>
          <p:cNvSpPr txBox="1">
            <a:spLocks noChangeArrowheads="1"/>
          </p:cNvSpPr>
          <p:nvPr/>
        </p:nvSpPr>
        <p:spPr bwMode="auto">
          <a:xfrm>
            <a:off x="5067299" y="4572522"/>
            <a:ext cx="3962400" cy="10156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i="1" dirty="0">
                <a:solidFill>
                  <a:srgbClr val="FF0000"/>
                </a:solidFill>
                <a:latin typeface="Times New Roman" panose="02020603050405020304" pitchFamily="18" charset="0"/>
                <a:cs typeface="Times New Roman" panose="02020603050405020304" pitchFamily="18" charset="0"/>
              </a:rPr>
              <a:t>? Tại sao trong nhân giống vô tính ở thực vật người ta không tách tế bào già hay mô đã già.</a:t>
            </a:r>
          </a:p>
        </p:txBody>
      </p:sp>
      <p:sp>
        <p:nvSpPr>
          <p:cNvPr id="13"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0" y="483972"/>
            <a:ext cx="9144000" cy="1431667"/>
            <a:chOff x="0" y="483972"/>
            <a:chExt cx="9144000" cy="1431667"/>
          </a:xfrm>
        </p:grpSpPr>
        <p:sp>
          <p:nvSpPr>
            <p:cNvPr id="15"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a:latin typeface="Times New Roman" panose="02020603050405020304" pitchFamily="18" charset="0"/>
                  <a:cs typeface="Times New Roman" panose="02020603050405020304" pitchFamily="18" charset="0"/>
                </a:rPr>
                <a:t>1</a:t>
              </a:r>
              <a:r>
                <a:rPr lang="en-US" altLang="en-US" sz="2400" b="1" i="1" dirty="0">
                  <a:latin typeface="Times New Roman" panose="02020603050405020304" pitchFamily="18" charset="0"/>
                  <a:cs typeface="Times New Roman" panose="02020603050405020304" pitchFamily="18" charset="0"/>
                </a:rPr>
                <a:t>.</a:t>
              </a:r>
              <a:r>
                <a:rPr lang="en-US" altLang="en-US" sz="2400" b="1" i="1">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16"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 Khái niệm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a:solidFill>
                    <a:srgbClr val="FF0000"/>
                  </a:solidFill>
                  <a:latin typeface="Times New Roman" panose="02020603050405020304" pitchFamily="18" charset="0"/>
                  <a:cs typeface="Times New Roman" panose="02020603050405020304" pitchFamily="18" charset="0"/>
                </a:rPr>
                <a:t>II/ Ứng dụng công nghệ tế bào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22"/>
                                        </p:tgtEl>
                                        <p:attrNameLst>
                                          <p:attrName>style.visibility</p:attrName>
                                        </p:attrNameLst>
                                      </p:cBhvr>
                                      <p:to>
                                        <p:strVal val="visible"/>
                                      </p:to>
                                    </p:set>
                                    <p:animEffect transition="in" filter="box(in)">
                                      <p:cBhvr>
                                        <p:cTn id="7" dur="500"/>
                                        <p:tgtEl>
                                          <p:spTgt spid="3072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21"/>
                                        </p:tgtEl>
                                        <p:attrNameLst>
                                          <p:attrName>style.visibility</p:attrName>
                                        </p:attrNameLst>
                                      </p:cBhvr>
                                      <p:to>
                                        <p:strVal val="visible"/>
                                      </p:to>
                                    </p:set>
                                    <p:animEffect transition="in" filter="box(in)">
                                      <p:cBhvr>
                                        <p:cTn id="12" dur="500"/>
                                        <p:tgtEl>
                                          <p:spTgt spid="307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307223"/>
                                        </p:tgtEl>
                                        <p:attrNameLst>
                                          <p:attrName>style.visibility</p:attrName>
                                        </p:attrNameLst>
                                      </p:cBhvr>
                                      <p:to>
                                        <p:strVal val="visible"/>
                                      </p:to>
                                    </p:set>
                                    <p:animEffect transition="in" filter="fade">
                                      <p:cBhvr>
                                        <p:cTn id="17" dur="1000"/>
                                        <p:tgtEl>
                                          <p:spTgt spid="307223"/>
                                        </p:tgtEl>
                                      </p:cBhvr>
                                    </p:animEffect>
                                    <p:anim calcmode="lin" valueType="num">
                                      <p:cBhvr>
                                        <p:cTn id="18" dur="1000" fill="hold"/>
                                        <p:tgtEl>
                                          <p:spTgt spid="307223"/>
                                        </p:tgtEl>
                                        <p:attrNameLst>
                                          <p:attrName>ppt_x</p:attrName>
                                        </p:attrNameLst>
                                      </p:cBhvr>
                                      <p:tavLst>
                                        <p:tav tm="0">
                                          <p:val>
                                            <p:strVal val="#ppt_x-.1"/>
                                          </p:val>
                                        </p:tav>
                                        <p:tav tm="100000">
                                          <p:val>
                                            <p:strVal val="#ppt_x"/>
                                          </p:val>
                                        </p:tav>
                                      </p:tavLst>
                                    </p:anim>
                                    <p:anim calcmode="lin" valueType="num">
                                      <p:cBhvr>
                                        <p:cTn id="19" dur="1000" fill="hold"/>
                                        <p:tgtEl>
                                          <p:spTgt spid="30722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xit" presetSubtype="16" fill="hold" grpId="1" nodeType="clickEffect">
                                  <p:stCondLst>
                                    <p:cond delay="0"/>
                                  </p:stCondLst>
                                  <p:childTnLst>
                                    <p:animEffect transition="out" filter="diamond(in)">
                                      <p:cBhvr>
                                        <p:cTn id="23" dur="2000"/>
                                        <p:tgtEl>
                                          <p:spTgt spid="307221"/>
                                        </p:tgtEl>
                                      </p:cBhvr>
                                    </p:animEffect>
                                    <p:set>
                                      <p:cBhvr>
                                        <p:cTn id="24" dur="1" fill="hold">
                                          <p:stCondLst>
                                            <p:cond delay="1999"/>
                                          </p:stCondLst>
                                        </p:cTn>
                                        <p:tgtEl>
                                          <p:spTgt spid="30722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07224"/>
                                        </p:tgtEl>
                                        <p:attrNameLst>
                                          <p:attrName>style.visibility</p:attrName>
                                        </p:attrNameLst>
                                      </p:cBhvr>
                                      <p:to>
                                        <p:strVal val="visible"/>
                                      </p:to>
                                    </p:set>
                                    <p:animEffect transition="in" filter="box(in)">
                                      <p:cBhvr>
                                        <p:cTn id="29" dur="500"/>
                                        <p:tgtEl>
                                          <p:spTgt spid="3072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grpId="1" nodeType="clickEffect">
                                  <p:stCondLst>
                                    <p:cond delay="0"/>
                                  </p:stCondLst>
                                  <p:childTnLst>
                                    <p:animEffect transition="out" filter="diamond(in)">
                                      <p:cBhvr>
                                        <p:cTn id="33" dur="2000"/>
                                        <p:tgtEl>
                                          <p:spTgt spid="307224"/>
                                        </p:tgtEl>
                                      </p:cBhvr>
                                    </p:animEffect>
                                    <p:set>
                                      <p:cBhvr>
                                        <p:cTn id="34" dur="1" fill="hold">
                                          <p:stCondLst>
                                            <p:cond delay="1999"/>
                                          </p:stCondLst>
                                        </p:cTn>
                                        <p:tgtEl>
                                          <p:spTgt spid="30722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307225"/>
                                        </p:tgtEl>
                                        <p:attrNameLst>
                                          <p:attrName>style.visibility</p:attrName>
                                        </p:attrNameLst>
                                      </p:cBhvr>
                                      <p:to>
                                        <p:strVal val="visible"/>
                                      </p:to>
                                    </p:set>
                                    <p:anim calcmode="discrete" valueType="clr">
                                      <p:cBhvr override="childStyle">
                                        <p:cTn id="39" dur="80"/>
                                        <p:tgtEl>
                                          <p:spTgt spid="30722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07225"/>
                                        </p:tgtEl>
                                        <p:attrNameLst>
                                          <p:attrName>fillcolor</p:attrName>
                                        </p:attrNameLst>
                                      </p:cBhvr>
                                      <p:tavLst>
                                        <p:tav tm="0">
                                          <p:val>
                                            <p:clrVal>
                                              <a:schemeClr val="accent2"/>
                                            </p:clrVal>
                                          </p:val>
                                        </p:tav>
                                        <p:tav tm="50000">
                                          <p:val>
                                            <p:clrVal>
                                              <a:schemeClr val="hlink"/>
                                            </p:clrVal>
                                          </p:val>
                                        </p:tav>
                                      </p:tavLst>
                                    </p:anim>
                                    <p:set>
                                      <p:cBhvr>
                                        <p:cTn id="41" dur="80"/>
                                        <p:tgtEl>
                                          <p:spTgt spid="307225"/>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07226"/>
                                        </p:tgtEl>
                                        <p:attrNameLst>
                                          <p:attrName>style.visibility</p:attrName>
                                        </p:attrNameLst>
                                      </p:cBhvr>
                                      <p:to>
                                        <p:strVal val="visible"/>
                                      </p:to>
                                    </p:set>
                                    <p:animEffect transition="in" filter="blinds(horizontal)">
                                      <p:cBhvr>
                                        <p:cTn id="46" dur="500"/>
                                        <p:tgtEl>
                                          <p:spTgt spid="307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1" grpId="0"/>
      <p:bldP spid="307221" grpId="1"/>
      <p:bldP spid="307222" grpId="0"/>
      <p:bldP spid="307223" grpId="0"/>
      <p:bldP spid="307224" grpId="0"/>
      <p:bldP spid="307224" grpId="1"/>
      <p:bldP spid="307225" grpId="0"/>
      <p:bldP spid="3072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descr="Tissue%20Culture%20Pineapple%20Seedlings%20at%20an%20Advanced%20Stage%20in%20H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338"/>
            <a:ext cx="4038600" cy="5021262"/>
          </a:xfrm>
          <a:prstGeom prst="rect">
            <a:avLst/>
          </a:prstGeom>
          <a:noFill/>
          <a:extLst>
            <a:ext uri="{909E8E84-426E-40DD-AFC4-6F175D3DCCD1}">
              <a14:hiddenFill xmlns:a14="http://schemas.microsoft.com/office/drawing/2010/main">
                <a:solidFill>
                  <a:srgbClr val="FFFFFF"/>
                </a:solidFill>
              </a14:hiddenFill>
            </a:ext>
          </a:extLst>
        </p:spPr>
      </p:pic>
      <p:pic>
        <p:nvPicPr>
          <p:cNvPr id="272388" name="Picture 4" descr="dứa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4038600" cy="49530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72389" name="AutoShape 5"/>
          <p:cNvSpPr>
            <a:spLocks noChangeArrowheads="1"/>
          </p:cNvSpPr>
          <p:nvPr/>
        </p:nvSpPr>
        <p:spPr bwMode="auto">
          <a:xfrm>
            <a:off x="4267200" y="3810000"/>
            <a:ext cx="685800" cy="76200"/>
          </a:xfrm>
          <a:prstGeom prst="right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solidFill>
                <a:srgbClr val="CC0000"/>
              </a:solidFill>
            </a:endParaRPr>
          </a:p>
        </p:txBody>
      </p:sp>
      <p:sp>
        <p:nvSpPr>
          <p:cNvPr id="9"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p:spPr>
        <p:txBody>
          <a:bodyPr wrap="square">
            <a:spAutoFit/>
          </a:bodyPr>
          <a:lstStyle/>
          <a:p>
            <a:pPr algn="ctr">
              <a:spcBef>
                <a:spcPct val="50000"/>
              </a:spcBef>
            </a:pPr>
            <a:r>
              <a:rPr lang="vi-VN" altLang="en-US" sz="3000" b="1" dirty="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chai_nuoi_mo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44196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38595" name="Picture 3" descr="Hoa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838200"/>
            <a:ext cx="46482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38596" name="Picture 4"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86200"/>
            <a:ext cx="46482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38597" name="Picture 5" descr="images45566_la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6200"/>
            <a:ext cx="44196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38599" name="Text Box 7"/>
          <p:cNvSpPr txBox="1">
            <a:spLocks noChangeArrowheads="1"/>
          </p:cNvSpPr>
          <p:nvPr/>
        </p:nvSpPr>
        <p:spPr bwMode="auto">
          <a:xfrm>
            <a:off x="2971800" y="152400"/>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Phong lan</a:t>
            </a:r>
          </a:p>
        </p:txBody>
      </p:sp>
    </p:spTree>
  </p:cSld>
  <p:clrMapOvr>
    <a:masterClrMapping/>
  </p:clrMapOvr>
  <p:transition>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4393</TotalTime>
  <Words>3099</Words>
  <Application>Microsoft Office PowerPoint</Application>
  <PresentationFormat>On-screen Show (4:3)</PresentationFormat>
  <Paragraphs>143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Tahoma</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 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VIET HAI</dc:creator>
  <cp:lastModifiedBy>Administrator</cp:lastModifiedBy>
  <cp:revision>142</cp:revision>
  <dcterms:created xsi:type="dcterms:W3CDTF">2005-11-05T02:02:37Z</dcterms:created>
  <dcterms:modified xsi:type="dcterms:W3CDTF">2022-12-18T06:23:15Z</dcterms:modified>
</cp:coreProperties>
</file>