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6"/>
  </p:notesMasterIdLst>
  <p:sldIdLst>
    <p:sldId id="259" r:id="rId3"/>
    <p:sldId id="284" r:id="rId4"/>
    <p:sldId id="257" r:id="rId5"/>
    <p:sldId id="288" r:id="rId6"/>
    <p:sldId id="262" r:id="rId7"/>
    <p:sldId id="315" r:id="rId8"/>
    <p:sldId id="294" r:id="rId9"/>
    <p:sldId id="299" r:id="rId10"/>
    <p:sldId id="295" r:id="rId11"/>
    <p:sldId id="300" r:id="rId12"/>
    <p:sldId id="266" r:id="rId13"/>
    <p:sldId id="306" r:id="rId14"/>
    <p:sldId id="30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50" autoAdjust="0"/>
    <p:restoredTop sz="94249" autoAdjust="0"/>
  </p:normalViewPr>
  <p:slideViewPr>
    <p:cSldViewPr snapToGrid="0" showGuides="1">
      <p:cViewPr>
        <p:scale>
          <a:sx n="70" d="100"/>
          <a:sy n="70" d="100"/>
        </p:scale>
        <p:origin x="894" y="18"/>
      </p:cViewPr>
      <p:guideLst>
        <p:guide orient="horz" pos="2160"/>
        <p:guide pos="381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BB717-DBF9-402B-91EB-DE640FAD5C1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CEB88-0723-4DA8-A904-7AE298419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841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402E4B8A-079D-DA74-1639-C623EE3FF3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BFCFFD4-7F23-4EF0-98F5-1EDB36EEB56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D8EF2D00-A584-0AFF-E848-9E0712AA02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BBDE71EB-DEA2-AE48-0197-0ACF26EEA0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dangtrunggian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E7EE3A-0E06-4FEC-A15F-E641FA0F532C}" type="slidenum">
              <a:rPr lang="en-US" smtClean="0"/>
              <a:pPr>
                <a:spcBef>
                  <a:spcPct val="0"/>
                </a:spcBef>
              </a:pPr>
              <a:t>5</a:t>
            </a:fld>
            <a:endParaRPr 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dangtrunggian</a:t>
            </a:r>
          </a:p>
        </p:txBody>
      </p:sp>
    </p:spTree>
    <p:extLst>
      <p:ext uri="{BB962C8B-B14F-4D97-AF65-F5344CB8AC3E}">
        <p14:creationId xmlns:p14="http://schemas.microsoft.com/office/powerpoint/2010/main" val="1803049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D6215134-AFC9-17FB-2572-9039433C36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C18A45B-5BB3-4BE5-BC9E-221281D872E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090DA611-631E-D5A9-4EA9-F3D0A576F0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DB2C5585-77A9-8A04-E25D-C9C20EAC56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dangtrunggian</a:t>
            </a:r>
          </a:p>
        </p:txBody>
      </p:sp>
    </p:spTree>
    <p:extLst>
      <p:ext uri="{BB962C8B-B14F-4D97-AF65-F5344CB8AC3E}">
        <p14:creationId xmlns:p14="http://schemas.microsoft.com/office/powerpoint/2010/main" val="3363249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D6215134-AFC9-17FB-2572-9039433C36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C18A45B-5BB3-4BE5-BC9E-221281D872E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090DA611-631E-D5A9-4EA9-F3D0A576F0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DB2C5585-77A9-8A04-E25D-C9C20EAC56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dangtrunggian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6691D220-7A55-DFA8-5C88-3B1CAC4CB9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E41B405-41CA-4656-AEA2-4312AA88E09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8B17D720-4C0F-FBB5-2454-778B03E169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5D5E3157-A238-B044-7D85-5228F37C20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dangtrunggian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9D7146-8180-448D-890D-ECFAFC4977EE}" type="slidenum">
              <a:rPr lang="en-US" smtClean="0"/>
              <a:pPr>
                <a:spcBef>
                  <a:spcPct val="0"/>
                </a:spcBef>
              </a:pPr>
              <a:t>11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dangtrunggian</a:t>
            </a:r>
          </a:p>
        </p:txBody>
      </p:sp>
    </p:spTree>
    <p:extLst>
      <p:ext uri="{BB962C8B-B14F-4D97-AF65-F5344CB8AC3E}">
        <p14:creationId xmlns:p14="http://schemas.microsoft.com/office/powerpoint/2010/main" val="27619964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03427ACF-3B47-B51E-DF5A-92D24D9D7F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CDD37A-DE66-4427-AB06-2B7974DE5EB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6513651A-8FBA-AA35-D262-52B51101F6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A176A1A2-2B84-13F8-8AFF-C80290BE1C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dangtrunggian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987B19F4-E0FB-8B06-674C-AD28E29E84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5CCA4E6-A435-4EFB-8B97-0E7DF49532E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8B4624B9-37BB-9FBD-D572-8657C71102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B950ED35-1689-3D93-5005-CDBA82877B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dangtrunggian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9A7AA-2D6C-4437-84DD-0C44802E4ACD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686D-E750-4FE1-AA0E-FAD47A6A8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439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9A7AA-2D6C-4437-84DD-0C44802E4ACD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686D-E750-4FE1-AA0E-FAD47A6A8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6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9A7AA-2D6C-4437-84DD-0C44802E4ACD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686D-E750-4FE1-AA0E-FAD47A6A8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33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FF3C5-9DEB-4536-810D-B39248FC13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66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D2513-5EE8-4E6F-B8C5-7D2C0B004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234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E33658-0551-242B-F88B-43B1780611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7AC332-16A9-5E5F-DBE5-9BCFAB4142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5F86D00-0C11-F441-2D46-F46F711FF1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85C01E-0091-465F-AF4A-0982BC78C4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7286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7F50ED-1C0D-0359-F4B2-E831476416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23F6B4-CAE7-7F27-C6FB-B34A913D0D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F2C76AD-C930-D43E-F083-4CA81C0178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433F11-A9B4-4805-897E-A31DA3C034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63839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62206B-79D1-402B-9FAE-590992C385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72AB31-4C83-70B2-07D9-3296B57F95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B29621-0944-7F35-BAC7-D43FCFA2FE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3AD6E-52CE-4E1F-AA8F-E3E79A64A8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3114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E2A92C-574A-FC04-BB95-7A9B991AF3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5B5CC1-5D4F-B831-1735-F819880DA5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A38EA9-3047-BFB3-844F-F9DA122B07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902E76-727E-4D81-B44F-960FBD1A4C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4069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EB6BE39-FDE3-2BF3-19A4-84A7935A90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9B0D02B-17B3-A8FA-F594-66E4942070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A5B0CED-B073-1DBA-A144-91FFCAB0D4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3D8ABA-A406-48FB-AAA0-36F663AA70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01260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CECC65B-739C-615D-8756-7C850FE97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460D7C6-7060-B38F-DA5E-958D39449F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E8B3B23-BB23-B4E9-0835-5241651AE4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B8E0DF-0E63-4E0E-9FF7-2E2C06864B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6172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9A7AA-2D6C-4437-84DD-0C44802E4ACD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686D-E750-4FE1-AA0E-FAD47A6A8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8380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2F2A157-5DFC-490B-8F72-D8958C66FC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FAAE9C3-F53C-3AD3-BCD7-8B421916F8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D8D7848-66E2-6EF0-1D5A-5D63250CEA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9AB016-4A7E-49BD-A5E4-0D995957F8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15292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A7921A-ABC9-CDFE-81B5-945D60CACD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071990-437C-B7FF-C243-998D382570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43C9C9-96AA-9C50-1EFE-12C9693556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353547-8CF2-4AB6-B476-9D26DA644F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3000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6F7C0D-D77B-3054-9362-9D8A9512B1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9D4EB4-CAF4-16E8-DC8F-B95C4895C6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BBC9AA-5572-3F39-924E-DA92A234C4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2E3406-2229-4EB0-AF2C-56254E7647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10103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1817D6-DF49-848F-E695-417EE4A09E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FB78F4-7AD7-88C2-53A0-1824A0AD7C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74D034-C63E-328F-9973-4EFF58BF0C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55823F-CAF3-4CBC-930E-9344737AF2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455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1E1AFB3-002C-D0CF-760D-94873211B7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3D4F38-15F7-F923-7243-832B46D165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13ABCA-95AE-5C4C-F7DE-68FC6B5731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876191-18C0-4B31-A89E-298175CAAE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38483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CDD7EFE-2D35-ADF4-EF19-E0C230E92A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9FC147A-D405-70ED-30D6-883AA251F0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8AF03FC-3DE3-A854-CC62-3833DFF605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13EC1F-0696-426D-A439-1266052D93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9166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9A7AA-2D6C-4437-84DD-0C44802E4ACD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686D-E750-4FE1-AA0E-FAD47A6A8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403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9A7AA-2D6C-4437-84DD-0C44802E4ACD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686D-E750-4FE1-AA0E-FAD47A6A8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424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9A7AA-2D6C-4437-84DD-0C44802E4ACD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686D-E750-4FE1-AA0E-FAD47A6A8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3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9A7AA-2D6C-4437-84DD-0C44802E4ACD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686D-E750-4FE1-AA0E-FAD47A6A8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15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9A7AA-2D6C-4437-84DD-0C44802E4ACD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686D-E750-4FE1-AA0E-FAD47A6A8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505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9A7AA-2D6C-4437-84DD-0C44802E4ACD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686D-E750-4FE1-AA0E-FAD47A6A8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83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9A7AA-2D6C-4437-84DD-0C44802E4ACD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7686D-E750-4FE1-AA0E-FAD47A6A8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24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9A7AA-2D6C-4437-84DD-0C44802E4ACD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7686D-E750-4FE1-AA0E-FAD47A6A8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E5E436C-9A48-30B1-858A-99CE5A4E85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1AC6481-B8EC-1A35-900A-4040475D1D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F656A7B-832D-14CC-0D7A-8D3A2F1D040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0BB5601-38AA-A755-EC53-69D487DFBCC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A660CEB-05DE-263C-F570-1682398EB2D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593CD07-56D3-4A06-A4BF-7E40107CF5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4108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wmf"/><Relationship Id="rId4" Type="http://schemas.openxmlformats.org/officeDocument/2006/relationships/image" Target="../media/image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828800" y="158750"/>
            <a:ext cx="82804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Hãy 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viết sơ đồ lai </a:t>
            </a:r>
            <a:r>
              <a:rPr lang="vi-V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của những phép lai sau: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   Hoa đỏ      x        Hoa trắng	</a:t>
            </a:r>
            <a:r>
              <a:rPr 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   Hoa đỏ    x      Hoa trắng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AA		   aa	</a:t>
            </a:r>
            <a:r>
              <a:rPr lang="vi-VN" sz="2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vi-VN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1752600" y="1843088"/>
            <a:ext cx="762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G:</a:t>
            </a:r>
          </a:p>
        </p:txBody>
      </p:sp>
      <p:sp>
        <p:nvSpPr>
          <p:cNvPr id="5124" name="Text Box 8"/>
          <p:cNvSpPr txBox="1">
            <a:spLocks noChangeArrowheads="1"/>
          </p:cNvSpPr>
          <p:nvPr/>
        </p:nvSpPr>
        <p:spPr bwMode="auto">
          <a:xfrm>
            <a:off x="1752600" y="2732089"/>
            <a:ext cx="762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1847850" y="4797426"/>
            <a:ext cx="3816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6" name="Text Box 11"/>
          <p:cNvSpPr txBox="1">
            <a:spLocks noChangeArrowheads="1"/>
          </p:cNvSpPr>
          <p:nvPr/>
        </p:nvSpPr>
        <p:spPr bwMode="auto">
          <a:xfrm>
            <a:off x="1622425" y="3684589"/>
            <a:ext cx="4356100" cy="249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KG: 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KH: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 KG của cá thể đem lai: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sz="240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7" name="Text Box 12"/>
          <p:cNvSpPr txBox="1">
            <a:spLocks noChangeArrowheads="1"/>
          </p:cNvSpPr>
          <p:nvPr/>
        </p:nvSpPr>
        <p:spPr bwMode="auto">
          <a:xfrm>
            <a:off x="6527800" y="3213101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8" name="Text Box 13"/>
          <p:cNvSpPr txBox="1">
            <a:spLocks noChangeArrowheads="1"/>
          </p:cNvSpPr>
          <p:nvPr/>
        </p:nvSpPr>
        <p:spPr bwMode="auto">
          <a:xfrm>
            <a:off x="6122989" y="1903414"/>
            <a:ext cx="8096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G:</a:t>
            </a:r>
          </a:p>
        </p:txBody>
      </p:sp>
      <p:sp>
        <p:nvSpPr>
          <p:cNvPr id="5129" name="Text Box 18"/>
          <p:cNvSpPr txBox="1">
            <a:spLocks noChangeArrowheads="1"/>
          </p:cNvSpPr>
          <p:nvPr/>
        </p:nvSpPr>
        <p:spPr bwMode="auto">
          <a:xfrm>
            <a:off x="6151563" y="2728914"/>
            <a:ext cx="81121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130" name="Text Box 21"/>
          <p:cNvSpPr txBox="1">
            <a:spLocks noChangeArrowheads="1"/>
          </p:cNvSpPr>
          <p:nvPr/>
        </p:nvSpPr>
        <p:spPr bwMode="auto">
          <a:xfrm>
            <a:off x="6046789" y="3684588"/>
            <a:ext cx="4643437" cy="286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KG:  </a:t>
            </a:r>
            <a:endParaRPr lang="en-US" sz="24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KH:</a:t>
            </a:r>
            <a:endParaRPr lang="en-US" sz="24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 kiểu gen của cá thể đem lai:</a:t>
            </a:r>
            <a:endParaRPr lang="vi-VN" sz="240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sz="240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19940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>
            <a:extLst>
              <a:ext uri="{FF2B5EF4-FFF2-40B4-BE49-F238E27FC236}">
                <a16:creationId xmlns:a16="http://schemas.microsoft.com/office/drawing/2014/main" id="{A94AF640-56FE-560B-5058-44A082FEC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4581525"/>
            <a:ext cx="2449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675" name="Text Box 8">
            <a:extLst>
              <a:ext uri="{FF2B5EF4-FFF2-40B4-BE49-F238E27FC236}">
                <a16:creationId xmlns:a16="http://schemas.microsoft.com/office/drawing/2014/main" id="{6D128436-C0D3-D00E-E747-EA6B78888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200400"/>
            <a:ext cx="3886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676" name="Text Box 16">
            <a:extLst>
              <a:ext uri="{FF2B5EF4-FFF2-40B4-BE49-F238E27FC236}">
                <a16:creationId xmlns:a16="http://schemas.microsoft.com/office/drawing/2014/main" id="{942E3475-4FF8-2299-D3D7-8B743C790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4838" y="763588"/>
            <a:ext cx="3673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 Phân tích kết quả F2:</a:t>
            </a:r>
          </a:p>
        </p:txBody>
      </p:sp>
      <p:sp>
        <p:nvSpPr>
          <p:cNvPr id="28677" name="TextBox 5">
            <a:extLst>
              <a:ext uri="{FF2B5EF4-FFF2-40B4-BE49-F238E27FC236}">
                <a16:creationId xmlns:a16="http://schemas.microsoft.com/office/drawing/2014/main" id="{CC14E3D4-5E92-863A-2558-36F7DF44A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057400"/>
            <a:ext cx="906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→ TLKH ở F2 là         9 V-T : 3 V-N : 3 X-T : 1X-N</a:t>
            </a:r>
          </a:p>
        </p:txBody>
      </p:sp>
      <p:sp>
        <p:nvSpPr>
          <p:cNvPr id="28678" name="TextBox 34">
            <a:extLst>
              <a:ext uri="{FF2B5EF4-FFF2-40B4-BE49-F238E27FC236}">
                <a16:creationId xmlns:a16="http://schemas.microsoft.com/office/drawing/2014/main" id="{DE880920-A052-A84E-215A-9539D855E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438" y="1370013"/>
            <a:ext cx="929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Tỉ lệ của từng cặp tính trạng: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( 3 V : 1 X ) ( 3T : 1N )</a:t>
            </a:r>
          </a:p>
        </p:txBody>
      </p:sp>
      <p:sp>
        <p:nvSpPr>
          <p:cNvPr id="28679" name="Text Box 19">
            <a:extLst>
              <a:ext uri="{FF2B5EF4-FFF2-40B4-BE49-F238E27FC236}">
                <a16:creationId xmlns:a16="http://schemas.microsoft.com/office/drawing/2014/main" id="{48D5046E-B2C3-8069-BA4F-9AE6D8D10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641600"/>
            <a:ext cx="8458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Tỉ lệ mỗi KH ở F2 =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tích tỉ lệ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của các tính trạng hợp thành nó. </a:t>
            </a:r>
          </a:p>
        </p:txBody>
      </p:sp>
      <p:sp>
        <p:nvSpPr>
          <p:cNvPr id="12" name="Text Box 19">
            <a:extLst>
              <a:ext uri="{FF2B5EF4-FFF2-40B4-BE49-F238E27FC236}">
                <a16:creationId xmlns:a16="http://schemas.microsoft.com/office/drawing/2014/main" id="{DA62ABAA-D850-8BDE-4257-8E7FDA5627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0050" y="3657600"/>
            <a:ext cx="84582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Menden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kết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luận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gì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về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sự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di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truyền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tính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trạng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màu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sắc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dạng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hạt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tính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trạng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màu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sắc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dạng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hạt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di </a:t>
            </a:r>
            <a:r>
              <a:rPr kumimoji="0" lang="en-US" alt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truyền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độc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lập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với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nhau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US" alt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không</a:t>
            </a:r>
            <a:r>
              <a:rPr kumimoji="0" lang="en-US" altLang="en-US" sz="2800" b="1" i="0" u="sng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sng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phụ</a:t>
            </a:r>
            <a:r>
              <a:rPr kumimoji="0" lang="en-US" altLang="en-US" sz="2800" b="1" i="0" u="sng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sng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thuộc</a:t>
            </a:r>
            <a:r>
              <a:rPr kumimoji="0" lang="en-US" altLang="en-US" sz="2800" b="1" i="0" u="sng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sng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vào</a:t>
            </a:r>
            <a:r>
              <a:rPr kumimoji="0" lang="en-US" altLang="en-US" sz="2800" b="1" i="0" u="sng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sng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nhau</a:t>
            </a:r>
            <a:r>
              <a:rPr kumimoji="0" lang="en-US" altLang="en-US" sz="2800" b="1" i="0" u="sng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2" name="Right Arrow 1">
            <a:extLst>
              <a:ext uri="{FF2B5EF4-FFF2-40B4-BE49-F238E27FC236}">
                <a16:creationId xmlns:a16="http://schemas.microsoft.com/office/drawing/2014/main" id="{86481ECC-1DE3-5403-3CEC-881AC154B884}"/>
              </a:ext>
            </a:extLst>
          </p:cNvPr>
          <p:cNvSpPr/>
          <p:nvPr/>
        </p:nvSpPr>
        <p:spPr>
          <a:xfrm>
            <a:off x="1677988" y="3922713"/>
            <a:ext cx="1201737" cy="52387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8682" name="Text Box 163">
            <a:extLst>
              <a:ext uri="{FF2B5EF4-FFF2-40B4-BE49-F238E27FC236}">
                <a16:creationId xmlns:a16="http://schemas.microsoft.com/office/drawing/2014/main" id="{72DDCDA5-39C3-8559-3A2E-AA4F31232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9938" y="44450"/>
            <a:ext cx="8113712" cy="523875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Bài 4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LAI HAI CẶP TÍNH TRẠNG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660526" y="4581526"/>
            <a:ext cx="2449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sz="2800">
              <a:latin typeface="VNI-Times" pitchFamily="2" charset="0"/>
            </a:endParaRP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2057400" y="533400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u="sng" dirty="0">
                <a:solidFill>
                  <a:srgbClr val="C00000"/>
                </a:solidFill>
              </a:rPr>
              <a:t>I. </a:t>
            </a:r>
            <a:r>
              <a:rPr lang="en-US" sz="2400" b="1" u="sng" dirty="0" err="1">
                <a:solidFill>
                  <a:srgbClr val="C00000"/>
                </a:solidFill>
              </a:rPr>
              <a:t>THÍ</a:t>
            </a:r>
            <a:r>
              <a:rPr lang="en-US" sz="2400" b="1" u="sng" dirty="0">
                <a:solidFill>
                  <a:srgbClr val="C00000"/>
                </a:solidFill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</a:rPr>
              <a:t>NGHIỆM</a:t>
            </a:r>
            <a:r>
              <a:rPr lang="en-US" sz="2400" b="1" u="sng" dirty="0">
                <a:solidFill>
                  <a:srgbClr val="C00000"/>
                </a:solidFill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</a:rPr>
              <a:t>CỦA</a:t>
            </a:r>
            <a:r>
              <a:rPr lang="en-US" sz="2400" b="1" u="sng" dirty="0">
                <a:solidFill>
                  <a:srgbClr val="C00000"/>
                </a:solidFill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</a:rPr>
              <a:t>MENĐEN</a:t>
            </a:r>
            <a:endParaRPr lang="en-US" sz="2400" b="1" u="sng" dirty="0">
              <a:solidFill>
                <a:srgbClr val="C00000"/>
              </a:solidFill>
            </a:endParaRP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1524000" y="914401"/>
            <a:ext cx="891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dirty="0"/>
              <a:t> </a:t>
            </a:r>
          </a:p>
        </p:txBody>
      </p:sp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4114800" y="3200401"/>
            <a:ext cx="3886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sz="1800"/>
          </a:p>
        </p:txBody>
      </p:sp>
      <p:sp>
        <p:nvSpPr>
          <p:cNvPr id="17414" name="Text Box 33"/>
          <p:cNvSpPr txBox="1">
            <a:spLocks noChangeArrowheads="1"/>
          </p:cNvSpPr>
          <p:nvPr/>
        </p:nvSpPr>
        <p:spPr bwMode="auto">
          <a:xfrm>
            <a:off x="1752600" y="1752600"/>
            <a:ext cx="845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* </a:t>
            </a:r>
            <a:r>
              <a:rPr lang="en-US" sz="2400" b="1" dirty="0" err="1"/>
              <a:t>Kết</a:t>
            </a:r>
            <a:r>
              <a:rPr lang="en-US" sz="2400" b="1" dirty="0"/>
              <a:t> </a:t>
            </a:r>
            <a:r>
              <a:rPr lang="en-US" sz="2400" b="1" dirty="0" err="1"/>
              <a:t>luận</a:t>
            </a:r>
            <a:r>
              <a:rPr lang="en-US" sz="2400" b="1" dirty="0"/>
              <a:t>:</a:t>
            </a:r>
          </a:p>
        </p:txBody>
      </p:sp>
      <p:sp>
        <p:nvSpPr>
          <p:cNvPr id="24613" name="Text Box 37"/>
          <p:cNvSpPr txBox="1">
            <a:spLocks noChangeArrowheads="1"/>
          </p:cNvSpPr>
          <p:nvPr/>
        </p:nvSpPr>
        <p:spPr bwMode="auto">
          <a:xfrm>
            <a:off x="1905000" y="2286001"/>
            <a:ext cx="876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>
                <a:solidFill>
                  <a:srgbClr val="CC0099"/>
                </a:solidFill>
              </a:rPr>
              <a:t>Hãy điền cụm từ hợp lý vào chỗ trống trong câu sau</a:t>
            </a:r>
          </a:p>
        </p:txBody>
      </p:sp>
      <p:sp>
        <p:nvSpPr>
          <p:cNvPr id="24614" name="Text Box 38"/>
          <p:cNvSpPr txBox="1">
            <a:spLocks noChangeArrowheads="1"/>
          </p:cNvSpPr>
          <p:nvPr/>
        </p:nvSpPr>
        <p:spPr bwMode="auto">
          <a:xfrm>
            <a:off x="1981200" y="3048001"/>
            <a:ext cx="9371428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1800" dirty="0"/>
              <a:t> </a:t>
            </a:r>
            <a:r>
              <a:rPr lang="en-US" sz="3600" dirty="0"/>
              <a:t>Khi </a:t>
            </a:r>
            <a:r>
              <a:rPr lang="en-US" sz="3600" dirty="0" err="1"/>
              <a:t>lai</a:t>
            </a:r>
            <a:r>
              <a:rPr lang="en-US" sz="3600" dirty="0"/>
              <a:t> </a:t>
            </a:r>
            <a:r>
              <a:rPr lang="en-US" sz="3600" dirty="0" err="1"/>
              <a:t>cặp</a:t>
            </a:r>
            <a:r>
              <a:rPr lang="en-US" sz="3600" dirty="0"/>
              <a:t> </a:t>
            </a:r>
            <a:r>
              <a:rPr lang="en-US" sz="3600" dirty="0" err="1"/>
              <a:t>bố</a:t>
            </a:r>
            <a:r>
              <a:rPr lang="en-US" sz="3600" dirty="0"/>
              <a:t> </a:t>
            </a:r>
            <a:r>
              <a:rPr lang="en-US" sz="3600" dirty="0" err="1"/>
              <a:t>mẹ</a:t>
            </a:r>
            <a:r>
              <a:rPr lang="en-US" sz="3600" dirty="0"/>
              <a:t> </a:t>
            </a:r>
            <a:r>
              <a:rPr lang="en-US" sz="3600" dirty="0" err="1"/>
              <a:t>khác</a:t>
            </a:r>
            <a:r>
              <a:rPr lang="en-US" sz="3600" dirty="0"/>
              <a:t> </a:t>
            </a:r>
            <a:r>
              <a:rPr lang="en-US" sz="3600" dirty="0" err="1"/>
              <a:t>nhau</a:t>
            </a:r>
            <a:r>
              <a:rPr lang="en-US" sz="3600" dirty="0"/>
              <a:t> </a:t>
            </a:r>
            <a:r>
              <a:rPr lang="en-US" sz="3600" dirty="0" err="1"/>
              <a:t>về</a:t>
            </a:r>
            <a:r>
              <a:rPr lang="en-US" sz="3600" dirty="0"/>
              <a:t> </a:t>
            </a:r>
            <a:r>
              <a:rPr lang="en-US" sz="3600" dirty="0" err="1"/>
              <a:t>hai</a:t>
            </a:r>
            <a:r>
              <a:rPr lang="en-US" sz="3600" dirty="0"/>
              <a:t> </a:t>
            </a:r>
            <a:r>
              <a:rPr lang="en-US" sz="3600" dirty="0" err="1"/>
              <a:t>cặp</a:t>
            </a:r>
            <a:r>
              <a:rPr lang="en-US" sz="3600" dirty="0"/>
              <a:t> </a:t>
            </a:r>
            <a:r>
              <a:rPr lang="en-US" sz="3600" dirty="0" err="1"/>
              <a:t>tính</a:t>
            </a:r>
            <a:r>
              <a:rPr lang="en-US" sz="3600" dirty="0"/>
              <a:t> </a:t>
            </a:r>
            <a:r>
              <a:rPr lang="en-US" sz="3600" dirty="0" err="1"/>
              <a:t>trạng</a:t>
            </a:r>
            <a:r>
              <a:rPr lang="en-US" sz="3600" dirty="0"/>
              <a:t> </a:t>
            </a:r>
            <a:r>
              <a:rPr lang="en-US" sz="3600" dirty="0" err="1"/>
              <a:t>thuần</a:t>
            </a:r>
            <a:r>
              <a:rPr lang="en-US" sz="3600" dirty="0"/>
              <a:t> </a:t>
            </a:r>
            <a:r>
              <a:rPr lang="en-US" sz="3600" dirty="0" err="1"/>
              <a:t>chủng</a:t>
            </a:r>
            <a:r>
              <a:rPr lang="en-US" sz="3600" dirty="0"/>
              <a:t> </a:t>
            </a:r>
            <a:r>
              <a:rPr lang="en-US" sz="3600" dirty="0" err="1"/>
              <a:t>tương</a:t>
            </a:r>
            <a:r>
              <a:rPr lang="en-US" sz="3600" dirty="0"/>
              <a:t> </a:t>
            </a:r>
            <a:r>
              <a:rPr lang="en-US" sz="3600" dirty="0" err="1"/>
              <a:t>phản</a:t>
            </a:r>
            <a:r>
              <a:rPr lang="en-US" sz="3600" dirty="0"/>
              <a:t> di </a:t>
            </a:r>
            <a:r>
              <a:rPr lang="en-US" sz="3600" dirty="0" err="1"/>
              <a:t>truyền</a:t>
            </a:r>
            <a:r>
              <a:rPr lang="en-US" sz="3600" dirty="0"/>
              <a:t> </a:t>
            </a:r>
            <a:r>
              <a:rPr lang="en-US" sz="3600" dirty="0" err="1"/>
              <a:t>độc</a:t>
            </a:r>
            <a:r>
              <a:rPr lang="en-US" sz="3600" dirty="0"/>
              <a:t> </a:t>
            </a:r>
            <a:r>
              <a:rPr lang="en-US" sz="3600" dirty="0" err="1"/>
              <a:t>lập</a:t>
            </a:r>
            <a:r>
              <a:rPr lang="en-US" sz="3600" dirty="0"/>
              <a:t> </a:t>
            </a:r>
            <a:r>
              <a:rPr lang="en-US" sz="3600" dirty="0" err="1"/>
              <a:t>với</a:t>
            </a:r>
            <a:r>
              <a:rPr lang="en-US" sz="3600" dirty="0"/>
              <a:t> </a:t>
            </a:r>
            <a:r>
              <a:rPr lang="en-US" sz="3600" dirty="0" err="1"/>
              <a:t>nhau</a:t>
            </a:r>
            <a:r>
              <a:rPr lang="en-US" sz="3600" dirty="0"/>
              <a:t> </a:t>
            </a:r>
            <a:r>
              <a:rPr lang="en-US" sz="3600" dirty="0" err="1"/>
              <a:t>thì</a:t>
            </a:r>
            <a:r>
              <a:rPr lang="en-US" sz="3600" dirty="0"/>
              <a:t> </a:t>
            </a:r>
            <a:r>
              <a:rPr lang="en-US" sz="3600" dirty="0" err="1"/>
              <a:t>kiểu</a:t>
            </a:r>
            <a:r>
              <a:rPr lang="en-US" sz="3600" dirty="0"/>
              <a:t> </a:t>
            </a:r>
            <a:r>
              <a:rPr lang="en-US" sz="3600" dirty="0" err="1"/>
              <a:t>hình</a:t>
            </a:r>
            <a:r>
              <a:rPr lang="en-US" sz="3600" dirty="0"/>
              <a:t> F</a:t>
            </a:r>
            <a:r>
              <a:rPr lang="en-US" sz="3600" baseline="-25000" dirty="0"/>
              <a:t>2</a:t>
            </a:r>
            <a:r>
              <a:rPr lang="en-US" sz="3600" dirty="0"/>
              <a:t> </a:t>
            </a:r>
            <a:r>
              <a:rPr lang="en-US" sz="3600" dirty="0" err="1"/>
              <a:t>có</a:t>
            </a:r>
            <a:r>
              <a:rPr lang="en-US" sz="3600" dirty="0"/>
              <a:t> </a:t>
            </a:r>
            <a:r>
              <a:rPr lang="en-US" sz="3600" dirty="0" err="1"/>
              <a:t>tỉ</a:t>
            </a:r>
            <a:r>
              <a:rPr lang="en-US" sz="3600" dirty="0"/>
              <a:t> </a:t>
            </a:r>
            <a:r>
              <a:rPr lang="en-US" sz="3600" dirty="0" err="1"/>
              <a:t>lệ</a:t>
            </a:r>
            <a:r>
              <a:rPr lang="en-US" sz="3600" dirty="0"/>
              <a:t> </a:t>
            </a:r>
            <a:r>
              <a:rPr lang="en-US" sz="3600" dirty="0" err="1"/>
              <a:t>mỗi</a:t>
            </a:r>
            <a:r>
              <a:rPr lang="en-US" sz="3600" dirty="0"/>
              <a:t> </a:t>
            </a:r>
            <a:r>
              <a:rPr lang="en-US" sz="3600" dirty="0" err="1"/>
              <a:t>kiểu</a:t>
            </a:r>
            <a:r>
              <a:rPr lang="en-US" sz="3600" dirty="0"/>
              <a:t> </a:t>
            </a:r>
            <a:r>
              <a:rPr lang="en-US" sz="3600" dirty="0" err="1"/>
              <a:t>hình</a:t>
            </a:r>
            <a:r>
              <a:rPr lang="en-US" sz="3600" dirty="0"/>
              <a:t> </a:t>
            </a:r>
            <a:r>
              <a:rPr lang="en-US" sz="3600" dirty="0" err="1"/>
              <a:t>bằng</a:t>
            </a:r>
            <a:r>
              <a:rPr lang="en-US" sz="3600" dirty="0"/>
              <a:t>....................... </a:t>
            </a:r>
            <a:r>
              <a:rPr lang="en-US" sz="3600" dirty="0" err="1"/>
              <a:t>của</a:t>
            </a:r>
            <a:r>
              <a:rPr lang="en-US" sz="3600" dirty="0"/>
              <a:t> </a:t>
            </a:r>
            <a:r>
              <a:rPr lang="en-US" sz="3600" dirty="0" err="1"/>
              <a:t>các</a:t>
            </a:r>
            <a:r>
              <a:rPr lang="en-US" sz="3600" dirty="0"/>
              <a:t> </a:t>
            </a:r>
            <a:r>
              <a:rPr lang="en-US" sz="3600" dirty="0" err="1"/>
              <a:t>tính</a:t>
            </a:r>
            <a:r>
              <a:rPr lang="en-US" sz="3600" dirty="0"/>
              <a:t> </a:t>
            </a:r>
            <a:r>
              <a:rPr lang="en-US" sz="3600" dirty="0" err="1"/>
              <a:t>trạng</a:t>
            </a:r>
            <a:r>
              <a:rPr lang="en-US" sz="3600" dirty="0"/>
              <a:t> </a:t>
            </a:r>
            <a:r>
              <a:rPr lang="en-US" sz="3600" dirty="0" err="1"/>
              <a:t>hợp</a:t>
            </a:r>
            <a:r>
              <a:rPr lang="en-US" sz="3600" dirty="0"/>
              <a:t> </a:t>
            </a:r>
            <a:r>
              <a:rPr lang="en-US" sz="3600" dirty="0" err="1"/>
              <a:t>thành</a:t>
            </a:r>
            <a:r>
              <a:rPr lang="en-US" sz="3600" dirty="0"/>
              <a:t> </a:t>
            </a:r>
            <a:r>
              <a:rPr lang="en-US" sz="3600" dirty="0" err="1"/>
              <a:t>nó</a:t>
            </a:r>
            <a:r>
              <a:rPr lang="en-US" sz="3600" dirty="0"/>
              <a:t>. </a:t>
            </a:r>
          </a:p>
        </p:txBody>
      </p:sp>
      <p:sp>
        <p:nvSpPr>
          <p:cNvPr id="24615" name="Text Box 39"/>
          <p:cNvSpPr txBox="1">
            <a:spLocks noChangeArrowheads="1"/>
          </p:cNvSpPr>
          <p:nvPr/>
        </p:nvSpPr>
        <p:spPr bwMode="auto">
          <a:xfrm>
            <a:off x="4430713" y="4659924"/>
            <a:ext cx="2743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b="1" dirty="0" err="1">
                <a:solidFill>
                  <a:srgbClr val="C00000"/>
                </a:solidFill>
              </a:rPr>
              <a:t>tích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các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tỉ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lệ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14" name="Picture 41" descr="cây viế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1371600"/>
            <a:ext cx="1066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42" descr="J009917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867400"/>
            <a:ext cx="85344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2168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4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4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13" grpId="0"/>
      <p:bldP spid="24613" grpId="1"/>
      <p:bldP spid="246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>
            <a:extLst>
              <a:ext uri="{FF2B5EF4-FFF2-40B4-BE49-F238E27FC236}">
                <a16:creationId xmlns:a16="http://schemas.microsoft.com/office/drawing/2014/main" id="{B63C4810-1288-A498-DEBD-12DC43C41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4581525"/>
            <a:ext cx="2449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47" name="Text Box 4">
            <a:extLst>
              <a:ext uri="{FF2B5EF4-FFF2-40B4-BE49-F238E27FC236}">
                <a16:creationId xmlns:a16="http://schemas.microsoft.com/office/drawing/2014/main" id="{21998AC1-9956-FDE7-D75C-8261DC661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33400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I/ Thí nghiệm của Men đen</a:t>
            </a:r>
          </a:p>
        </p:txBody>
      </p:sp>
      <p:sp>
        <p:nvSpPr>
          <p:cNvPr id="31748" name="Text Box 6">
            <a:extLst>
              <a:ext uri="{FF2B5EF4-FFF2-40B4-BE49-F238E27FC236}">
                <a16:creationId xmlns:a16="http://schemas.microsoft.com/office/drawing/2014/main" id="{C90079CD-2D28-A6FC-FD1B-DF95A1FDD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200400"/>
            <a:ext cx="3886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49" name="Text Box 12">
            <a:extLst>
              <a:ext uri="{FF2B5EF4-FFF2-40B4-BE49-F238E27FC236}">
                <a16:creationId xmlns:a16="http://schemas.microsoft.com/office/drawing/2014/main" id="{A0F08521-300A-CC72-6A72-8A29DF41F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9906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II/ Biến dị tổ hợp:</a:t>
            </a: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1750" name="Picture 13" descr="Lai hai cap tinh trang">
            <a:extLst>
              <a:ext uri="{FF2B5EF4-FFF2-40B4-BE49-F238E27FC236}">
                <a16:creationId xmlns:a16="http://schemas.microsoft.com/office/drawing/2014/main" id="{C314E9AF-70E6-85FA-DFD2-CA32E5334D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0050" y="1016000"/>
            <a:ext cx="544195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1" name="Line 21">
            <a:extLst>
              <a:ext uri="{FF2B5EF4-FFF2-40B4-BE49-F238E27FC236}">
                <a16:creationId xmlns:a16="http://schemas.microsoft.com/office/drawing/2014/main" id="{C8832D8E-F16A-8F5E-54DB-94C3C9982D19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915988"/>
            <a:ext cx="0" cy="60198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52" name="Text Box 2">
            <a:extLst>
              <a:ext uri="{FF2B5EF4-FFF2-40B4-BE49-F238E27FC236}">
                <a16:creationId xmlns:a16="http://schemas.microsoft.com/office/drawing/2014/main" id="{B9188585-978C-9446-C858-BDE4A87E1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0875" y="4591050"/>
            <a:ext cx="33289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 20">
            <a:extLst>
              <a:ext uri="{FF2B5EF4-FFF2-40B4-BE49-F238E27FC236}">
                <a16:creationId xmlns:a16="http://schemas.microsoft.com/office/drawing/2014/main" id="{BB086150-FF50-4F2B-F175-26BB9AE57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3" y="1533525"/>
            <a:ext cx="507365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- Thế nào là biến dị tổ hợp 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- Nguyên nhân nào làm xuất hiện biến dị tổ hợp?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- Hãy chỉ ra các biến dị tổ hợp trong thí nghiệm của Menđen  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0B8F8A40-92E2-457E-4BF3-B974440AA4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3" y="2033588"/>
            <a:ext cx="55435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- Biến dị tổ hợp là những</a:t>
            </a:r>
            <a:r>
              <a:rPr kumimoji="0" lang="vi-V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tổ hợp kiểu hình khác P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86D8E832-7C19-AD42-81EE-10D4A7A2D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538" y="3925888"/>
            <a:ext cx="56022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- Do sự phân li độc lập của các cặp tính trạng và sự tổ hợp lại các tính trạng của P, làm xuất hiện các biến dị tổ hợp.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F99D24-564E-8561-112F-AC39C9870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142038"/>
            <a:ext cx="3962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Xanh – Trơn; Vàng – Nhăn </a:t>
            </a:r>
          </a:p>
        </p:txBody>
      </p:sp>
      <p:sp>
        <p:nvSpPr>
          <p:cNvPr id="31757" name="Text Box 163">
            <a:extLst>
              <a:ext uri="{FF2B5EF4-FFF2-40B4-BE49-F238E27FC236}">
                <a16:creationId xmlns:a16="http://schemas.microsoft.com/office/drawing/2014/main" id="{AA92BEB5-580F-87A5-5C89-8934B8F2B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9938" y="44450"/>
            <a:ext cx="8113712" cy="523875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Bài 4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LAI HAI CẶP TÍNH TRẠNG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>
            <a:extLst>
              <a:ext uri="{FF2B5EF4-FFF2-40B4-BE49-F238E27FC236}">
                <a16:creationId xmlns:a16="http://schemas.microsoft.com/office/drawing/2014/main" id="{696C0B0F-8AA7-6908-9E50-E3D7D7A46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005" y="4591746"/>
            <a:ext cx="2449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2771" name="Text Box 4">
            <a:extLst>
              <a:ext uri="{FF2B5EF4-FFF2-40B4-BE49-F238E27FC236}">
                <a16:creationId xmlns:a16="http://schemas.microsoft.com/office/drawing/2014/main" id="{3EFB69B8-A09E-7B24-35E2-9336739F4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623888"/>
            <a:ext cx="480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I/ </a:t>
            </a: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Thí nghiệm của Men đen</a:t>
            </a:r>
          </a:p>
        </p:txBody>
      </p:sp>
      <p:sp>
        <p:nvSpPr>
          <p:cNvPr id="32772" name="Text Box 5">
            <a:extLst>
              <a:ext uri="{FF2B5EF4-FFF2-40B4-BE49-F238E27FC236}">
                <a16:creationId xmlns:a16="http://schemas.microsoft.com/office/drawing/2014/main" id="{045FCEA0-C10D-BB71-D96F-1A48FF9E3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5" y="3200400"/>
            <a:ext cx="3886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2773" name="Text Box 7">
            <a:extLst>
              <a:ext uri="{FF2B5EF4-FFF2-40B4-BE49-F238E27FC236}">
                <a16:creationId xmlns:a16="http://schemas.microsoft.com/office/drawing/2014/main" id="{C0EC3C73-81B2-1733-9B49-CF9B1C56D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157288"/>
            <a:ext cx="4038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II/</a:t>
            </a: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Biến dị tổ hợp: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0734" name="Text Box 14">
            <a:extLst>
              <a:ext uri="{FF2B5EF4-FFF2-40B4-BE49-F238E27FC236}">
                <a16:creationId xmlns:a16="http://schemas.microsoft.com/office/drawing/2014/main" id="{34120479-B705-42D1-550A-F13D9BD92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8977" y="3500362"/>
            <a:ext cx="1045368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Ví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dụ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:  F</a:t>
            </a:r>
            <a:r>
              <a:rPr kumimoji="0" lang="en-US" altLang="en-US" sz="2800" b="0" i="0" u="none" strike="noStrike" kern="1200" cap="none" spc="0" normalizeH="0" baseline="-250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2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thí</a:t>
            </a:r>
            <a:r>
              <a:rPr lang="en-US" altLang="en-US" sz="28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nghiệm</a:t>
            </a:r>
            <a:r>
              <a:rPr lang="en-US" altLang="en-US" sz="28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MenĐen</a:t>
            </a:r>
            <a:r>
              <a:rPr lang="en-US" altLang="en-US" sz="28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xuất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hiện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kiểu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mới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hạt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vàng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nhăn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xanh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trơn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2775" name="TextBox 10">
            <a:extLst>
              <a:ext uri="{FF2B5EF4-FFF2-40B4-BE49-F238E27FC236}">
                <a16:creationId xmlns:a16="http://schemas.microsoft.com/office/drawing/2014/main" id="{ED2CFD00-E8E2-4EDF-D2BA-9C7BBB5D0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959" y="1859813"/>
            <a:ext cx="1045368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Khái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niệm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: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li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độc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lập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cặp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trạng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đã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đưa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tổ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trạng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P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xuất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kiểu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khác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kiểu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này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gọi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biến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dị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tổ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2776" name="TextBox 11">
            <a:extLst>
              <a:ext uri="{FF2B5EF4-FFF2-40B4-BE49-F238E27FC236}">
                <a16:creationId xmlns:a16="http://schemas.microsoft.com/office/drawing/2014/main" id="{4A42F213-F0C9-63D1-FF83-A7A091599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959" y="4374248"/>
            <a:ext cx="998620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CC"/>
                </a:solidFill>
                <a:cs typeface="Times New Roman" panose="02020603050405020304" pitchFamily="18" charset="0"/>
              </a:rPr>
              <a:t>-Ý </a:t>
            </a:r>
            <a:r>
              <a:rPr lang="en-US" altLang="en-US" sz="2800" dirty="0" err="1">
                <a:solidFill>
                  <a:srgbClr val="0000CC"/>
                </a:solidFill>
                <a:cs typeface="Times New Roman" panose="02020603050405020304" pitchFamily="18" charset="0"/>
              </a:rPr>
              <a:t>nghĩa</a:t>
            </a:r>
            <a:r>
              <a:rPr lang="en-US" altLang="en-US" sz="2800" dirty="0">
                <a:solidFill>
                  <a:srgbClr val="0000CC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sz="2800" dirty="0" err="1">
                <a:cs typeface="Times New Roman" panose="02020603050405020304" pitchFamily="18" charset="0"/>
              </a:rPr>
              <a:t>Làm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phong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phú</a:t>
            </a:r>
            <a:r>
              <a:rPr lang="en-US" altLang="en-US" sz="2800" dirty="0">
                <a:cs typeface="Times New Roman" panose="02020603050405020304" pitchFamily="18" charset="0"/>
              </a:rPr>
              <a:t> di </a:t>
            </a:r>
            <a:r>
              <a:rPr lang="en-US" altLang="en-US" sz="2800" dirty="0" err="1">
                <a:cs typeface="Times New Roman" panose="02020603050405020304" pitchFamily="18" charset="0"/>
              </a:rPr>
              <a:t>truyền</a:t>
            </a:r>
            <a:r>
              <a:rPr lang="en-US" altLang="en-US" sz="2800" dirty="0"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loài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sinh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vật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sinh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sản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hữu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cs typeface="Times New Roman" panose="02020603050405020304" pitchFamily="18" charset="0"/>
              </a:rPr>
              <a:t>  (</a:t>
            </a:r>
            <a:r>
              <a:rPr lang="en-US" altLang="en-US" sz="2800" dirty="0" err="1">
                <a:cs typeface="Times New Roman" panose="02020603050405020304" pitchFamily="18" charset="0"/>
              </a:rPr>
              <a:t>giao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phối</a:t>
            </a:r>
            <a:r>
              <a:rPr lang="en-US" altLang="en-US" sz="2800" dirty="0">
                <a:cs typeface="Times New Roman" panose="02020603050405020304" pitchFamily="18" charset="0"/>
              </a:rPr>
              <a:t>)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2777" name="Text Box 163">
            <a:extLst>
              <a:ext uri="{FF2B5EF4-FFF2-40B4-BE49-F238E27FC236}">
                <a16:creationId xmlns:a16="http://schemas.microsoft.com/office/drawing/2014/main" id="{A08F334F-D440-7261-01C3-3AAF5A511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9938" y="44450"/>
            <a:ext cx="8113712" cy="523875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Bài 4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LAI HAI CẶP TÍNH TRẠNG</a:t>
            </a:r>
          </a:p>
        </p:txBody>
      </p:sp>
      <p:pic>
        <p:nvPicPr>
          <p:cNvPr id="10" name="Picture 22" descr="Book-09">
            <a:extLst>
              <a:ext uri="{FF2B5EF4-FFF2-40B4-BE49-F238E27FC236}">
                <a16:creationId xmlns:a16="http://schemas.microsoft.com/office/drawing/2014/main" id="{68027DED-C0B3-2D15-17E8-5589713FAF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835025"/>
            <a:ext cx="949325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 descr="9k=">
            <a:extLst>
              <a:ext uri="{FF2B5EF4-FFF2-40B4-BE49-F238E27FC236}">
                <a16:creationId xmlns:a16="http://schemas.microsoft.com/office/drawing/2014/main" id="{9D86E381-D1A0-4AD8-0372-E3DBA32DC4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59" name="AutoShape 3" descr="9k=">
            <a:extLst>
              <a:ext uri="{FF2B5EF4-FFF2-40B4-BE49-F238E27FC236}">
                <a16:creationId xmlns:a16="http://schemas.microsoft.com/office/drawing/2014/main" id="{1325B1A6-710F-A96B-EC99-94C96AB729E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60" name="AutoShape 4" descr="9k=">
            <a:extLst>
              <a:ext uri="{FF2B5EF4-FFF2-40B4-BE49-F238E27FC236}">
                <a16:creationId xmlns:a16="http://schemas.microsoft.com/office/drawing/2014/main" id="{9EDE5554-B4B1-D350-E173-A2864FC4C6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61" name="AutoShape 5" descr="9k=">
            <a:extLst>
              <a:ext uri="{FF2B5EF4-FFF2-40B4-BE49-F238E27FC236}">
                <a16:creationId xmlns:a16="http://schemas.microsoft.com/office/drawing/2014/main" id="{2D6ED5CD-1909-5555-9F13-F5DF97E770A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62" name="AutoShape 6" descr="9k=">
            <a:extLst>
              <a:ext uri="{FF2B5EF4-FFF2-40B4-BE49-F238E27FC236}">
                <a16:creationId xmlns:a16="http://schemas.microsoft.com/office/drawing/2014/main" id="{2A519842-6039-F1E5-1A67-F20914E86C4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63" name="AutoShape 7" descr="9k=">
            <a:extLst>
              <a:ext uri="{FF2B5EF4-FFF2-40B4-BE49-F238E27FC236}">
                <a16:creationId xmlns:a16="http://schemas.microsoft.com/office/drawing/2014/main" id="{DC7BA0BD-7B0B-6729-58E4-5370696F0C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64" name="AutoShape 8" descr="9k=">
            <a:extLst>
              <a:ext uri="{FF2B5EF4-FFF2-40B4-BE49-F238E27FC236}">
                <a16:creationId xmlns:a16="http://schemas.microsoft.com/office/drawing/2014/main" id="{972B051F-BBF6-6D2D-4CFA-D42DD37B69F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65" name="AutoShape 2">
            <a:extLst>
              <a:ext uri="{FF2B5EF4-FFF2-40B4-BE49-F238E27FC236}">
                <a16:creationId xmlns:a16="http://schemas.microsoft.com/office/drawing/2014/main" id="{DB9A394A-D3E5-D29B-6B40-AC445556379D}"/>
              </a:ext>
            </a:extLst>
          </p:cNvPr>
          <p:cNvSpPr>
            <a:spLocks noChangeArrowheads="1"/>
          </p:cNvSpPr>
          <p:nvPr/>
        </p:nvSpPr>
        <p:spPr bwMode="ltGray">
          <a:xfrm rot="5400000">
            <a:off x="-889001" y="1512888"/>
            <a:ext cx="4824413" cy="4770438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401 w 21600"/>
              <a:gd name="T13" fmla="*/ 0 h 21600"/>
              <a:gd name="T14" fmla="*/ 21199 w 21600"/>
              <a:gd name="T15" fmla="*/ 1362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lnTo>
                  <a:pt x="323" y="10641"/>
                </a:lnTo>
                <a:close/>
              </a:path>
            </a:pathLst>
          </a:custGeom>
          <a:gradFill rotWithShape="0">
            <a:gsLst>
              <a:gs pos="0">
                <a:srgbClr val="DBE0ED"/>
              </a:gs>
              <a:gs pos="100000">
                <a:srgbClr val="B0BAD8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66" name="AutoShape 3">
            <a:extLst>
              <a:ext uri="{FF2B5EF4-FFF2-40B4-BE49-F238E27FC236}">
                <a16:creationId xmlns:a16="http://schemas.microsoft.com/office/drawing/2014/main" id="{A7977ED4-7597-3108-8FAA-3D8AC175816E}"/>
              </a:ext>
            </a:extLst>
          </p:cNvPr>
          <p:cNvSpPr>
            <a:spLocks noChangeArrowheads="1"/>
          </p:cNvSpPr>
          <p:nvPr/>
        </p:nvSpPr>
        <p:spPr bwMode="ltGray">
          <a:xfrm rot="5400000" flipH="1">
            <a:off x="-492918" y="1918493"/>
            <a:ext cx="4032250" cy="392906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10744" y="10800"/>
                </a:lnTo>
                <a:close/>
              </a:path>
            </a:pathLst>
          </a:custGeom>
          <a:gradFill rotWithShape="0">
            <a:gsLst>
              <a:gs pos="0">
                <a:srgbClr val="E3EBFF"/>
              </a:gs>
              <a:gs pos="100000">
                <a:srgbClr val="B8CCFE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2036" name="AutoShape 4">
            <a:extLst>
              <a:ext uri="{FF2B5EF4-FFF2-40B4-BE49-F238E27FC236}">
                <a16:creationId xmlns:a16="http://schemas.microsoft.com/office/drawing/2014/main" id="{53D96456-D46B-16F4-8ED9-0B865C31FCF4}"/>
              </a:ext>
            </a:extLst>
          </p:cNvPr>
          <p:cNvSpPr>
            <a:spLocks noChangeArrowheads="1"/>
          </p:cNvSpPr>
          <p:nvPr/>
        </p:nvSpPr>
        <p:spPr bwMode="gray">
          <a:xfrm>
            <a:off x="3695700" y="4454525"/>
            <a:ext cx="6629400" cy="9906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B7E7FF"/>
              </a:gs>
            </a:gsLst>
            <a:lin ang="0" scaled="1"/>
          </a:gradFill>
          <a:ln w="28575" algn="ctr">
            <a:solidFill>
              <a:srgbClr val="B2B2B2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   Biến dị tổ hợp</a:t>
            </a:r>
          </a:p>
        </p:txBody>
      </p:sp>
      <p:sp>
        <p:nvSpPr>
          <p:cNvPr id="172037" name="AutoShape 5">
            <a:extLst>
              <a:ext uri="{FF2B5EF4-FFF2-40B4-BE49-F238E27FC236}">
                <a16:creationId xmlns:a16="http://schemas.microsoft.com/office/drawing/2014/main" id="{6F04D38A-8AA0-30E1-0A47-5ADED779AE2D}"/>
              </a:ext>
            </a:extLst>
          </p:cNvPr>
          <p:cNvSpPr>
            <a:spLocks noChangeArrowheads="1"/>
          </p:cNvSpPr>
          <p:nvPr/>
        </p:nvSpPr>
        <p:spPr bwMode="gray">
          <a:xfrm>
            <a:off x="3835400" y="2676525"/>
            <a:ext cx="6489700" cy="9525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E7F5CF"/>
              </a:gs>
            </a:gsLst>
            <a:lin ang="0" scaled="1"/>
          </a:gradFill>
          <a:ln w="28575" algn="ctr">
            <a:solidFill>
              <a:srgbClr val="B2B2B2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Thí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nghiệm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của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Menđen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9469" name="Group 6">
            <a:extLst>
              <a:ext uri="{FF2B5EF4-FFF2-40B4-BE49-F238E27FC236}">
                <a16:creationId xmlns:a16="http://schemas.microsoft.com/office/drawing/2014/main" id="{48C7C327-82BF-DA4E-CE35-B5D5F893EB01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1655763"/>
            <a:ext cx="381000" cy="650875"/>
            <a:chOff x="2078" y="1108"/>
            <a:chExt cx="1615" cy="2760"/>
          </a:xfrm>
        </p:grpSpPr>
        <p:sp>
          <p:nvSpPr>
            <p:cNvPr id="19515" name="Oval 7">
              <a:extLst>
                <a:ext uri="{FF2B5EF4-FFF2-40B4-BE49-F238E27FC236}">
                  <a16:creationId xmlns:a16="http://schemas.microsoft.com/office/drawing/2014/main" id="{14927574-3F97-A502-5E37-9F0A58CBBE5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516" name="Oval 8">
              <a:extLst>
                <a:ext uri="{FF2B5EF4-FFF2-40B4-BE49-F238E27FC236}">
                  <a16:creationId xmlns:a16="http://schemas.microsoft.com/office/drawing/2014/main" id="{0865347B-FC57-E443-01EF-955C46AEBA5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2041" name="Oval 9">
              <a:extLst>
                <a:ext uri="{FF2B5EF4-FFF2-40B4-BE49-F238E27FC236}">
                  <a16:creationId xmlns:a16="http://schemas.microsoft.com/office/drawing/2014/main" id="{D4E66AD2-313E-1D24-277A-0ABF719A27E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27" y="1108"/>
              <a:ext cx="1104" cy="275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518" name="Oval 10">
              <a:extLst>
                <a:ext uri="{FF2B5EF4-FFF2-40B4-BE49-F238E27FC236}">
                  <a16:creationId xmlns:a16="http://schemas.microsoft.com/office/drawing/2014/main" id="{AF1E5982-79FF-FF1E-D61F-48903371D80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27" y="1108"/>
              <a:ext cx="1101" cy="2753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2043" name="Oval 11">
              <a:extLst>
                <a:ext uri="{FF2B5EF4-FFF2-40B4-BE49-F238E27FC236}">
                  <a16:creationId xmlns:a16="http://schemas.microsoft.com/office/drawing/2014/main" id="{DA3F93AF-3559-AA42-C75D-6A84E1865C7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40" y="1115"/>
              <a:ext cx="1097" cy="275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520" name="Oval 12">
              <a:extLst>
                <a:ext uri="{FF2B5EF4-FFF2-40B4-BE49-F238E27FC236}">
                  <a16:creationId xmlns:a16="http://schemas.microsoft.com/office/drawing/2014/main" id="{94061604-44C8-C235-3B3C-056AA6DEF5F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34" y="1115"/>
              <a:ext cx="1097" cy="2753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9470" name="Group 13">
            <a:extLst>
              <a:ext uri="{FF2B5EF4-FFF2-40B4-BE49-F238E27FC236}">
                <a16:creationId xmlns:a16="http://schemas.microsoft.com/office/drawing/2014/main" id="{95B3AE5D-35AF-B064-E533-D570B76DB6EE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2265363"/>
            <a:ext cx="381000" cy="650875"/>
            <a:chOff x="2078" y="1108"/>
            <a:chExt cx="1615" cy="2760"/>
          </a:xfrm>
        </p:grpSpPr>
        <p:sp>
          <p:nvSpPr>
            <p:cNvPr id="19509" name="Oval 14">
              <a:extLst>
                <a:ext uri="{FF2B5EF4-FFF2-40B4-BE49-F238E27FC236}">
                  <a16:creationId xmlns:a16="http://schemas.microsoft.com/office/drawing/2014/main" id="{7749FFE3-783C-CB32-FA6C-CBD0C02888D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510" name="Oval 15">
              <a:extLst>
                <a:ext uri="{FF2B5EF4-FFF2-40B4-BE49-F238E27FC236}">
                  <a16:creationId xmlns:a16="http://schemas.microsoft.com/office/drawing/2014/main" id="{417615BF-C60E-2207-E5E7-C63B6333FDF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2048" name="Oval 16">
              <a:extLst>
                <a:ext uri="{FF2B5EF4-FFF2-40B4-BE49-F238E27FC236}">
                  <a16:creationId xmlns:a16="http://schemas.microsoft.com/office/drawing/2014/main" id="{1E10303C-0736-4B55-2C1E-40D27842911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27" y="1108"/>
              <a:ext cx="1104" cy="275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512" name="Oval 17">
              <a:extLst>
                <a:ext uri="{FF2B5EF4-FFF2-40B4-BE49-F238E27FC236}">
                  <a16:creationId xmlns:a16="http://schemas.microsoft.com/office/drawing/2014/main" id="{F0E38B99-2F87-A2A9-2F3B-88CC3391D40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27" y="1108"/>
              <a:ext cx="1101" cy="2753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2050" name="Oval 18">
              <a:extLst>
                <a:ext uri="{FF2B5EF4-FFF2-40B4-BE49-F238E27FC236}">
                  <a16:creationId xmlns:a16="http://schemas.microsoft.com/office/drawing/2014/main" id="{8AD4F574-376D-153C-1357-A7F23353A21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40" y="1115"/>
              <a:ext cx="1097" cy="275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514" name="Oval 19">
              <a:extLst>
                <a:ext uri="{FF2B5EF4-FFF2-40B4-BE49-F238E27FC236}">
                  <a16:creationId xmlns:a16="http://schemas.microsoft.com/office/drawing/2014/main" id="{3C5A4E77-0489-7966-4149-09CAED22B74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34" y="1115"/>
              <a:ext cx="1097" cy="2753"/>
            </a:xfrm>
            <a:prstGeom prst="ellipse">
              <a:avLst/>
            </a:prstGeom>
            <a:gradFill rotWithShape="1">
              <a:gsLst>
                <a:gs pos="0">
                  <a:srgbClr val="48BE67"/>
                </a:gs>
                <a:gs pos="100000">
                  <a:srgbClr val="235C3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9471" name="Group 20">
            <a:extLst>
              <a:ext uri="{FF2B5EF4-FFF2-40B4-BE49-F238E27FC236}">
                <a16:creationId xmlns:a16="http://schemas.microsoft.com/office/drawing/2014/main" id="{448DA17E-69B5-CD8A-2D1F-EB8E86CE47F3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3332163"/>
            <a:ext cx="381000" cy="650875"/>
            <a:chOff x="2078" y="1108"/>
            <a:chExt cx="1615" cy="2760"/>
          </a:xfrm>
        </p:grpSpPr>
        <p:sp>
          <p:nvSpPr>
            <p:cNvPr id="19503" name="Oval 21">
              <a:extLst>
                <a:ext uri="{FF2B5EF4-FFF2-40B4-BE49-F238E27FC236}">
                  <a16:creationId xmlns:a16="http://schemas.microsoft.com/office/drawing/2014/main" id="{0B87CC5D-A5F4-D14C-774C-95F6C7AC6EE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504" name="Oval 22">
              <a:extLst>
                <a:ext uri="{FF2B5EF4-FFF2-40B4-BE49-F238E27FC236}">
                  <a16:creationId xmlns:a16="http://schemas.microsoft.com/office/drawing/2014/main" id="{783A1327-CA26-0D3E-363E-A91CF7EA74D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2055" name="Oval 23">
              <a:extLst>
                <a:ext uri="{FF2B5EF4-FFF2-40B4-BE49-F238E27FC236}">
                  <a16:creationId xmlns:a16="http://schemas.microsoft.com/office/drawing/2014/main" id="{0767393A-9DDE-EBF7-7DCA-DEE3C9DABC4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27" y="1108"/>
              <a:ext cx="1104" cy="275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506" name="Oval 24">
              <a:extLst>
                <a:ext uri="{FF2B5EF4-FFF2-40B4-BE49-F238E27FC236}">
                  <a16:creationId xmlns:a16="http://schemas.microsoft.com/office/drawing/2014/main" id="{EF258620-9576-120A-45F8-15AD44F3D2A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27" y="1108"/>
              <a:ext cx="1101" cy="2753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2057" name="Oval 25">
              <a:extLst>
                <a:ext uri="{FF2B5EF4-FFF2-40B4-BE49-F238E27FC236}">
                  <a16:creationId xmlns:a16="http://schemas.microsoft.com/office/drawing/2014/main" id="{1283423B-BB33-BB7F-FD16-09EC36FE4B8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40" y="1115"/>
              <a:ext cx="1097" cy="275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508" name="Oval 26">
              <a:extLst>
                <a:ext uri="{FF2B5EF4-FFF2-40B4-BE49-F238E27FC236}">
                  <a16:creationId xmlns:a16="http://schemas.microsoft.com/office/drawing/2014/main" id="{2AC88923-1F80-0892-C118-61DD5850E41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34" y="1115"/>
              <a:ext cx="1097" cy="2753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9472" name="Group 27">
            <a:extLst>
              <a:ext uri="{FF2B5EF4-FFF2-40B4-BE49-F238E27FC236}">
                <a16:creationId xmlns:a16="http://schemas.microsoft.com/office/drawing/2014/main" id="{5848195F-5EB7-536B-F76D-5F4749E894E0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5313363"/>
            <a:ext cx="381000" cy="650875"/>
            <a:chOff x="2078" y="1108"/>
            <a:chExt cx="1615" cy="2760"/>
          </a:xfrm>
        </p:grpSpPr>
        <p:sp>
          <p:nvSpPr>
            <p:cNvPr id="19497" name="Oval 28">
              <a:extLst>
                <a:ext uri="{FF2B5EF4-FFF2-40B4-BE49-F238E27FC236}">
                  <a16:creationId xmlns:a16="http://schemas.microsoft.com/office/drawing/2014/main" id="{32AA2D75-6BAB-68CA-4F9D-2E8A85258C5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498" name="Oval 29">
              <a:extLst>
                <a:ext uri="{FF2B5EF4-FFF2-40B4-BE49-F238E27FC236}">
                  <a16:creationId xmlns:a16="http://schemas.microsoft.com/office/drawing/2014/main" id="{3624C9BC-B546-5094-6C42-7E0CF882DE7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2062" name="Oval 30">
              <a:extLst>
                <a:ext uri="{FF2B5EF4-FFF2-40B4-BE49-F238E27FC236}">
                  <a16:creationId xmlns:a16="http://schemas.microsoft.com/office/drawing/2014/main" id="{7CFD4E3D-91CA-34C4-29CF-00231AA48EE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27" y="1108"/>
              <a:ext cx="1104" cy="275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500" name="Oval 31">
              <a:extLst>
                <a:ext uri="{FF2B5EF4-FFF2-40B4-BE49-F238E27FC236}">
                  <a16:creationId xmlns:a16="http://schemas.microsoft.com/office/drawing/2014/main" id="{4CD5E9CA-4F55-7C35-ED1C-5165035006C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27" y="1108"/>
              <a:ext cx="1101" cy="2753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8D67E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2064" name="Oval 32">
              <a:extLst>
                <a:ext uri="{FF2B5EF4-FFF2-40B4-BE49-F238E27FC236}">
                  <a16:creationId xmlns:a16="http://schemas.microsoft.com/office/drawing/2014/main" id="{10C9694B-FEB3-B1D8-CCA1-E9D360CDE0C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40" y="1115"/>
              <a:ext cx="1097" cy="275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502" name="Oval 33">
              <a:extLst>
                <a:ext uri="{FF2B5EF4-FFF2-40B4-BE49-F238E27FC236}">
                  <a16:creationId xmlns:a16="http://schemas.microsoft.com/office/drawing/2014/main" id="{D85D8D23-F2E9-BBA1-D51F-8AB7E949E49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34" y="1115"/>
              <a:ext cx="1097" cy="2753"/>
            </a:xfrm>
            <a:prstGeom prst="ellipse">
              <a:avLst/>
            </a:prstGeom>
            <a:gradFill rotWithShape="1">
              <a:gsLst>
                <a:gs pos="0">
                  <a:srgbClr val="8D67E1"/>
                </a:gs>
                <a:gs pos="100000">
                  <a:srgbClr val="45326D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9473" name="AutoShape 35">
            <a:extLst>
              <a:ext uri="{FF2B5EF4-FFF2-40B4-BE49-F238E27FC236}">
                <a16:creationId xmlns:a16="http://schemas.microsoft.com/office/drawing/2014/main" id="{3EFC2999-3D18-98FC-9B23-418CD026D2A5}"/>
              </a:ext>
            </a:extLst>
          </p:cNvPr>
          <p:cNvSpPr>
            <a:spLocks noChangeArrowheads="1"/>
          </p:cNvSpPr>
          <p:nvPr/>
        </p:nvSpPr>
        <p:spPr bwMode="ltGray">
          <a:xfrm rot="5400000" flipH="1">
            <a:off x="-492918" y="1955006"/>
            <a:ext cx="4032250" cy="392906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10744" y="10800"/>
                </a:lnTo>
                <a:close/>
              </a:path>
            </a:pathLst>
          </a:custGeom>
          <a:gradFill rotWithShape="0">
            <a:gsLst>
              <a:gs pos="0">
                <a:srgbClr val="E3EBFF"/>
              </a:gs>
              <a:gs pos="100000">
                <a:srgbClr val="B8CCFE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2068" name="Rectangle 36">
            <a:extLst>
              <a:ext uri="{FF2B5EF4-FFF2-40B4-BE49-F238E27FC236}">
                <a16:creationId xmlns:a16="http://schemas.microsoft.com/office/drawing/2014/main" id="{369582D6-BCB4-3205-FB2F-5B058EC5C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649538"/>
            <a:ext cx="1981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NỘI DUNG BÀI HỌC</a:t>
            </a:r>
          </a:p>
        </p:txBody>
      </p:sp>
      <p:grpSp>
        <p:nvGrpSpPr>
          <p:cNvPr id="19475" name="Group 37">
            <a:extLst>
              <a:ext uri="{FF2B5EF4-FFF2-40B4-BE49-F238E27FC236}">
                <a16:creationId xmlns:a16="http://schemas.microsoft.com/office/drawing/2014/main" id="{3711A897-0320-0F43-F585-21B23AE2CC51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5846763"/>
            <a:ext cx="381000" cy="650875"/>
            <a:chOff x="2078" y="1108"/>
            <a:chExt cx="1615" cy="2760"/>
          </a:xfrm>
        </p:grpSpPr>
        <p:sp>
          <p:nvSpPr>
            <p:cNvPr id="19491" name="Oval 38">
              <a:extLst>
                <a:ext uri="{FF2B5EF4-FFF2-40B4-BE49-F238E27FC236}">
                  <a16:creationId xmlns:a16="http://schemas.microsoft.com/office/drawing/2014/main" id="{C440176C-AB0A-9391-6125-4C714DC8C10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492" name="Oval 39">
              <a:extLst>
                <a:ext uri="{FF2B5EF4-FFF2-40B4-BE49-F238E27FC236}">
                  <a16:creationId xmlns:a16="http://schemas.microsoft.com/office/drawing/2014/main" id="{F756B872-D6CD-3B6B-AA3F-426E1736601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2072" name="Oval 40">
              <a:extLst>
                <a:ext uri="{FF2B5EF4-FFF2-40B4-BE49-F238E27FC236}">
                  <a16:creationId xmlns:a16="http://schemas.microsoft.com/office/drawing/2014/main" id="{5555DB2C-8670-ABB1-D5EC-6B96A03AA84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27" y="1108"/>
              <a:ext cx="1104" cy="275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494" name="Oval 41">
              <a:extLst>
                <a:ext uri="{FF2B5EF4-FFF2-40B4-BE49-F238E27FC236}">
                  <a16:creationId xmlns:a16="http://schemas.microsoft.com/office/drawing/2014/main" id="{15754A16-B15E-CBC2-F74E-E245E8D1197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27" y="1108"/>
              <a:ext cx="1101" cy="2753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2074" name="Oval 42">
              <a:extLst>
                <a:ext uri="{FF2B5EF4-FFF2-40B4-BE49-F238E27FC236}">
                  <a16:creationId xmlns:a16="http://schemas.microsoft.com/office/drawing/2014/main" id="{23CFCDDB-4725-3CA1-96CC-2F969FC1B70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40" y="1115"/>
              <a:ext cx="1097" cy="275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496" name="Oval 43">
              <a:extLst>
                <a:ext uri="{FF2B5EF4-FFF2-40B4-BE49-F238E27FC236}">
                  <a16:creationId xmlns:a16="http://schemas.microsoft.com/office/drawing/2014/main" id="{40200A27-5F4E-CE2C-D7AE-C4B5CBE65AE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34" y="1115"/>
              <a:ext cx="1097" cy="2753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9476" name="Group 44">
            <a:extLst>
              <a:ext uri="{FF2B5EF4-FFF2-40B4-BE49-F238E27FC236}">
                <a16:creationId xmlns:a16="http://schemas.microsoft.com/office/drawing/2014/main" id="{EE174D46-FBA8-82EC-8D50-1B2548806C49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1274763"/>
            <a:ext cx="381000" cy="650875"/>
            <a:chOff x="2078" y="1108"/>
            <a:chExt cx="1615" cy="2760"/>
          </a:xfrm>
        </p:grpSpPr>
        <p:sp>
          <p:nvSpPr>
            <p:cNvPr id="19485" name="Oval 45">
              <a:extLst>
                <a:ext uri="{FF2B5EF4-FFF2-40B4-BE49-F238E27FC236}">
                  <a16:creationId xmlns:a16="http://schemas.microsoft.com/office/drawing/2014/main" id="{8028D761-A0F8-EFEA-10B9-19D5F09CAD8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486" name="Oval 46">
              <a:extLst>
                <a:ext uri="{FF2B5EF4-FFF2-40B4-BE49-F238E27FC236}">
                  <a16:creationId xmlns:a16="http://schemas.microsoft.com/office/drawing/2014/main" id="{6B81C22A-40E2-AF3D-3D56-F1A0D5AFA1A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2079" name="Oval 47">
              <a:extLst>
                <a:ext uri="{FF2B5EF4-FFF2-40B4-BE49-F238E27FC236}">
                  <a16:creationId xmlns:a16="http://schemas.microsoft.com/office/drawing/2014/main" id="{2EF21D0A-754A-882C-DD74-0D281B733BE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27" y="1108"/>
              <a:ext cx="1104" cy="275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488" name="Oval 48">
              <a:extLst>
                <a:ext uri="{FF2B5EF4-FFF2-40B4-BE49-F238E27FC236}">
                  <a16:creationId xmlns:a16="http://schemas.microsoft.com/office/drawing/2014/main" id="{31686AE9-9C31-C4E1-FA48-907A700E527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27" y="1108"/>
              <a:ext cx="1101" cy="2753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8D67E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2081" name="Oval 49">
              <a:extLst>
                <a:ext uri="{FF2B5EF4-FFF2-40B4-BE49-F238E27FC236}">
                  <a16:creationId xmlns:a16="http://schemas.microsoft.com/office/drawing/2014/main" id="{A9A5BC70-5014-B255-945A-37C3CE2FD9D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40" y="1115"/>
              <a:ext cx="1097" cy="275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490" name="Oval 50">
              <a:extLst>
                <a:ext uri="{FF2B5EF4-FFF2-40B4-BE49-F238E27FC236}">
                  <a16:creationId xmlns:a16="http://schemas.microsoft.com/office/drawing/2014/main" id="{77DDCE73-8BEC-03B1-9FE0-0BDD02DDCAC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34" y="1115"/>
              <a:ext cx="1097" cy="2753"/>
            </a:xfrm>
            <a:prstGeom prst="ellipse">
              <a:avLst/>
            </a:prstGeom>
            <a:gradFill rotWithShape="1">
              <a:gsLst>
                <a:gs pos="0">
                  <a:srgbClr val="8D67E1"/>
                </a:gs>
                <a:gs pos="100000">
                  <a:srgbClr val="45326D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9477" name="Group 51">
            <a:extLst>
              <a:ext uri="{FF2B5EF4-FFF2-40B4-BE49-F238E27FC236}">
                <a16:creationId xmlns:a16="http://schemas.microsoft.com/office/drawing/2014/main" id="{8A7B84C2-D1C3-2A5D-3958-9DEEB1112014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4475163"/>
            <a:ext cx="381000" cy="650875"/>
            <a:chOff x="2078" y="1108"/>
            <a:chExt cx="1615" cy="2760"/>
          </a:xfrm>
        </p:grpSpPr>
        <p:sp>
          <p:nvSpPr>
            <p:cNvPr id="19479" name="Oval 52">
              <a:extLst>
                <a:ext uri="{FF2B5EF4-FFF2-40B4-BE49-F238E27FC236}">
                  <a16:creationId xmlns:a16="http://schemas.microsoft.com/office/drawing/2014/main" id="{1703B646-31B8-9D42-B3EA-3E096661DB7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480" name="Oval 53">
              <a:extLst>
                <a:ext uri="{FF2B5EF4-FFF2-40B4-BE49-F238E27FC236}">
                  <a16:creationId xmlns:a16="http://schemas.microsoft.com/office/drawing/2014/main" id="{9FE1311D-7A5B-EA17-00F1-2575B5A4E7B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2086" name="Oval 54">
              <a:extLst>
                <a:ext uri="{FF2B5EF4-FFF2-40B4-BE49-F238E27FC236}">
                  <a16:creationId xmlns:a16="http://schemas.microsoft.com/office/drawing/2014/main" id="{F0ED973B-7071-3DEC-1002-CEE9DED95F0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27" y="1108"/>
              <a:ext cx="1104" cy="275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482" name="Oval 55">
              <a:extLst>
                <a:ext uri="{FF2B5EF4-FFF2-40B4-BE49-F238E27FC236}">
                  <a16:creationId xmlns:a16="http://schemas.microsoft.com/office/drawing/2014/main" id="{A569A599-D609-FA01-897A-8EAE8D11F36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27" y="1108"/>
              <a:ext cx="1101" cy="2753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2088" name="Oval 56">
              <a:extLst>
                <a:ext uri="{FF2B5EF4-FFF2-40B4-BE49-F238E27FC236}">
                  <a16:creationId xmlns:a16="http://schemas.microsoft.com/office/drawing/2014/main" id="{344F4E34-33E8-2BBB-0552-9F5B0372444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40" y="1115"/>
              <a:ext cx="1097" cy="275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484" name="Oval 57">
              <a:extLst>
                <a:ext uri="{FF2B5EF4-FFF2-40B4-BE49-F238E27FC236}">
                  <a16:creationId xmlns:a16="http://schemas.microsoft.com/office/drawing/2014/main" id="{039113A1-6780-588E-B4FD-54BE1811982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34" y="1115"/>
              <a:ext cx="1097" cy="2753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9478" name="Text Box 163">
            <a:extLst>
              <a:ext uri="{FF2B5EF4-FFF2-40B4-BE49-F238E27FC236}">
                <a16:creationId xmlns:a16="http://schemas.microsoft.com/office/drawing/2014/main" id="{B18D7A28-F82E-3253-E0A5-50DBB6D26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9938" y="44450"/>
            <a:ext cx="8113712" cy="5842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sng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Bài 4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LAI HAI CẶP TÍNH TRẠNG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7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20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6" grpId="0" animBg="1"/>
      <p:bldP spid="172037" grpId="0" animBg="1"/>
      <p:bldP spid="1720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>
            <a:extLst>
              <a:ext uri="{FF2B5EF4-FFF2-40B4-BE49-F238E27FC236}">
                <a16:creationId xmlns:a16="http://schemas.microsoft.com/office/drawing/2014/main" id="{DB7C987D-40D4-A068-D064-196C97ADA7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4581525"/>
            <a:ext cx="2449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6148" name="Picture 4" descr="Lai hai cap tinh trang">
            <a:extLst>
              <a:ext uri="{FF2B5EF4-FFF2-40B4-BE49-F238E27FC236}">
                <a16:creationId xmlns:a16="http://schemas.microsoft.com/office/drawing/2014/main" id="{3A53C6AB-C6E3-D6C2-B7EC-EFA89656E0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1452563"/>
            <a:ext cx="630237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8">
            <a:extLst>
              <a:ext uri="{FF2B5EF4-FFF2-40B4-BE49-F238E27FC236}">
                <a16:creationId xmlns:a16="http://schemas.microsoft.com/office/drawing/2014/main" id="{E857020E-0883-CE1C-23A8-3E47D53B3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609600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I/ Thí nghiệm của Men đen</a:t>
            </a:r>
          </a:p>
        </p:txBody>
      </p:sp>
      <p:sp>
        <p:nvSpPr>
          <p:cNvPr id="11270" name="TextBox 1">
            <a:extLst>
              <a:ext uri="{FF2B5EF4-FFF2-40B4-BE49-F238E27FC236}">
                <a16:creationId xmlns:a16="http://schemas.microsoft.com/office/drawing/2014/main" id="{F23CCDDC-70CE-C95F-A21F-C6D2EC03E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1143000"/>
            <a:ext cx="5334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Em hãy nêu 2 cặp tính trạng tương phản trong thí nghiệm trên?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E49A2A-A42A-C1C3-0DD0-F21F5C0CF67D}"/>
              </a:ext>
            </a:extLst>
          </p:cNvPr>
          <p:cNvSpPr txBox="1"/>
          <p:nvPr/>
        </p:nvSpPr>
        <p:spPr>
          <a:xfrm>
            <a:off x="7010400" y="2533650"/>
            <a:ext cx="1828800" cy="2678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itchFamily="18" charset="0"/>
              </a:rPr>
              <a:t>Vàng, xanh.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itchFamily="18" charset="0"/>
              </a:rPr>
              <a:t>Trơn, nhăn.</a:t>
            </a:r>
          </a:p>
        </p:txBody>
      </p:sp>
      <p:sp>
        <p:nvSpPr>
          <p:cNvPr id="11272" name="TextBox 2">
            <a:extLst>
              <a:ext uri="{FF2B5EF4-FFF2-40B4-BE49-F238E27FC236}">
                <a16:creationId xmlns:a16="http://schemas.microsoft.com/office/drawing/2014/main" id="{4CB0AEC5-DBB7-E55A-53B1-8778399F7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5750" y="2608263"/>
            <a:ext cx="1655763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Vàng: trội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Xanh: lặn</a:t>
            </a:r>
          </a:p>
        </p:txBody>
      </p:sp>
      <p:sp>
        <p:nvSpPr>
          <p:cNvPr id="11273" name="TextBox 8">
            <a:extLst>
              <a:ext uri="{FF2B5EF4-FFF2-40B4-BE49-F238E27FC236}">
                <a16:creationId xmlns:a16="http://schemas.microsoft.com/office/drawing/2014/main" id="{84E6FFCE-0C20-C091-31C9-546016A41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1300" y="4313238"/>
            <a:ext cx="1655763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Trơn: trội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Nhăn: lặn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456024-E670-C511-A16F-4946BDC08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990600"/>
            <a:ext cx="2895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1. Thí nghiệm</a:t>
            </a:r>
          </a:p>
        </p:txBody>
      </p:sp>
      <p:sp>
        <p:nvSpPr>
          <p:cNvPr id="20490" name="Text Box 163">
            <a:extLst>
              <a:ext uri="{FF2B5EF4-FFF2-40B4-BE49-F238E27FC236}">
                <a16:creationId xmlns:a16="http://schemas.microsoft.com/office/drawing/2014/main" id="{58A178A2-9BA8-794D-704F-1EFCF1113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9938" y="44450"/>
            <a:ext cx="8113712" cy="523875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Bài 4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LAI HAI CẶP TÍNH TRẠNG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/>
      <p:bldP spid="11270" grpId="0"/>
      <p:bldP spid="7" grpId="0"/>
      <p:bldP spid="11272" grpId="0" animBg="1"/>
      <p:bldP spid="11273" grpId="0" animBg="1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tn_laic2ap">
            <a:extLst>
              <a:ext uri="{FF2B5EF4-FFF2-40B4-BE49-F238E27FC236}">
                <a16:creationId xmlns:a16="http://schemas.microsoft.com/office/drawing/2014/main" id="{6514C39B-DDE7-58EB-ECAE-B475C92479E5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1524000" y="-14287"/>
            <a:ext cx="9144000" cy="6858000"/>
          </a:xfrm>
          <a:ln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9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  <a:miter lim="800000"/>
            <a:headEnd/>
            <a:tailEnd/>
          </a:ln>
        </p:spPr>
      </p:pic>
      <p:sp>
        <p:nvSpPr>
          <p:cNvPr id="21507" name="Text Box 3">
            <a:extLst>
              <a:ext uri="{FF2B5EF4-FFF2-40B4-BE49-F238E27FC236}">
                <a16:creationId xmlns:a16="http://schemas.microsoft.com/office/drawing/2014/main" id="{9E3CEB0D-4FC4-8756-4560-88A9A2E67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-125413"/>
            <a:ext cx="39719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Lai hai cặp tính trạng</a:t>
            </a:r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AF108BB3-F0E9-37F4-897C-A956F82C2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6038" y="2484438"/>
            <a:ext cx="1879600" cy="523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Vàng, trơn</a:t>
            </a:r>
          </a:p>
        </p:txBody>
      </p:sp>
      <p:sp>
        <p:nvSpPr>
          <p:cNvPr id="22533" name="Text Box 5">
            <a:extLst>
              <a:ext uri="{FF2B5EF4-FFF2-40B4-BE49-F238E27FC236}">
                <a16:creationId xmlns:a16="http://schemas.microsoft.com/office/drawing/2014/main" id="{55CCEC1D-AD7F-BE94-4B80-CEFC36C92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7988" y="2484438"/>
            <a:ext cx="2014537" cy="523875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Xanh, nhăn</a:t>
            </a:r>
          </a:p>
        </p:txBody>
      </p:sp>
      <p:sp>
        <p:nvSpPr>
          <p:cNvPr id="22534" name="Text Box 6">
            <a:extLst>
              <a:ext uri="{FF2B5EF4-FFF2-40B4-BE49-F238E27FC236}">
                <a16:creationId xmlns:a16="http://schemas.microsoft.com/office/drawing/2014/main" id="{583743AC-9E36-EC7F-3F74-B3EB87286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8988" y="3276600"/>
            <a:ext cx="2898775" cy="523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Vàng, trơn</a:t>
            </a:r>
          </a:p>
        </p:txBody>
      </p:sp>
      <p:sp>
        <p:nvSpPr>
          <p:cNvPr id="22535" name="Text Box 7">
            <a:extLst>
              <a:ext uri="{FF2B5EF4-FFF2-40B4-BE49-F238E27FC236}">
                <a16:creationId xmlns:a16="http://schemas.microsoft.com/office/drawing/2014/main" id="{D37AE48C-05CD-989E-7A89-1EFED2F06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9663" y="4864100"/>
            <a:ext cx="2971800" cy="18161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315 vàng, trơn.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108 xanh, trơn.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101 vàng, nhăn.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32 xanh, nhăn. </a:t>
            </a:r>
          </a:p>
        </p:txBody>
      </p:sp>
      <p:sp>
        <p:nvSpPr>
          <p:cNvPr id="21512" name="Text Box 15">
            <a:extLst>
              <a:ext uri="{FF2B5EF4-FFF2-40B4-BE49-F238E27FC236}">
                <a16:creationId xmlns:a16="http://schemas.microsoft.com/office/drawing/2014/main" id="{C3A12BD0-0D41-BF34-0C6A-A5C2304CCE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6725" y="-122238"/>
            <a:ext cx="22129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Thí nghiệm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  <p:bldP spid="22533" grpId="0" animBg="1"/>
      <p:bldP spid="22534" grpId="0" animBg="1"/>
      <p:bldP spid="225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660526" y="4581526"/>
            <a:ext cx="2449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sz="2800">
              <a:latin typeface="VNI-Times" pitchFamily="2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810000" y="365127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u="sng" dirty="0">
                <a:solidFill>
                  <a:srgbClr val="C00000"/>
                </a:solidFill>
              </a:rPr>
              <a:t>I. </a:t>
            </a:r>
            <a:r>
              <a:rPr lang="en-US" sz="2400" b="1" u="sng" dirty="0" err="1">
                <a:solidFill>
                  <a:srgbClr val="C00000"/>
                </a:solidFill>
              </a:rPr>
              <a:t>THÍ</a:t>
            </a:r>
            <a:r>
              <a:rPr lang="en-US" sz="2400" b="1" u="sng" dirty="0">
                <a:solidFill>
                  <a:srgbClr val="C00000"/>
                </a:solidFill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</a:rPr>
              <a:t>NGHIỆM</a:t>
            </a:r>
            <a:r>
              <a:rPr lang="en-US" sz="2400" b="1" u="sng" dirty="0">
                <a:solidFill>
                  <a:srgbClr val="C00000"/>
                </a:solidFill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</a:rPr>
              <a:t>CỦA</a:t>
            </a:r>
            <a:r>
              <a:rPr lang="en-US" sz="2400" b="1" u="sng" dirty="0">
                <a:solidFill>
                  <a:srgbClr val="C00000"/>
                </a:solidFill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</a:rPr>
              <a:t>MENĐEN</a:t>
            </a:r>
            <a:endParaRPr lang="en-US" sz="2400" b="1" u="sng" dirty="0">
              <a:solidFill>
                <a:srgbClr val="C00000"/>
              </a:solidFill>
            </a:endParaRP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286000" y="1143001"/>
            <a:ext cx="8153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/>
              <a:t>Lai hai thứ đậu Hà Lan thuần chủng khác nhau về 2 cặp tính trạng tương phản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667000" y="2133600"/>
            <a:ext cx="647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sz="2400">
                <a:latin typeface=".VnTime" panose="020B7200000000000000" pitchFamily="34" charset="0"/>
              </a:rPr>
              <a:t>P(t/c) :      </a:t>
            </a:r>
            <a:r>
              <a:rPr lang="pt-BR" sz="2400">
                <a:solidFill>
                  <a:srgbClr val="A50021"/>
                </a:solidFill>
                <a:latin typeface=".VnTime" panose="020B7200000000000000" pitchFamily="34" charset="0"/>
              </a:rPr>
              <a:t>Vµng, tr¬n</a:t>
            </a:r>
            <a:r>
              <a:rPr lang="pt-BR" sz="2400">
                <a:latin typeface=".VnTime" panose="020B7200000000000000" pitchFamily="34" charset="0"/>
              </a:rPr>
              <a:t>     x          </a:t>
            </a:r>
            <a:r>
              <a:rPr lang="pt-BR" sz="2400">
                <a:solidFill>
                  <a:srgbClr val="0000CC"/>
                </a:solidFill>
                <a:latin typeface=".VnTime" panose="020B7200000000000000" pitchFamily="34" charset="0"/>
              </a:rPr>
              <a:t>xanh, nh</a:t>
            </a:r>
            <a:r>
              <a:rPr lang="pt-BR" sz="2400">
                <a:solidFill>
                  <a:srgbClr val="0000CC"/>
                </a:solidFill>
              </a:rPr>
              <a:t>ă</a:t>
            </a:r>
            <a:r>
              <a:rPr lang="pt-BR" sz="2400">
                <a:solidFill>
                  <a:srgbClr val="0000CC"/>
                </a:solidFill>
                <a:latin typeface=".VnTime" panose="020B7200000000000000" pitchFamily="34" charset="0"/>
              </a:rPr>
              <a:t>n</a:t>
            </a:r>
            <a:endParaRPr lang="en-US" sz="2400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752600" y="2895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/>
              <a:t>F</a:t>
            </a:r>
            <a:r>
              <a:rPr lang="en-US" sz="2400" b="1" baseline="-25000"/>
              <a:t>1</a:t>
            </a:r>
            <a:endParaRPr lang="en-US" sz="2400" b="1"/>
          </a:p>
        </p:txBody>
      </p:sp>
      <p:sp>
        <p:nvSpPr>
          <p:cNvPr id="9223" name="Text Box 11"/>
          <p:cNvSpPr txBox="1">
            <a:spLocks noChangeArrowheads="1"/>
          </p:cNvSpPr>
          <p:nvPr/>
        </p:nvSpPr>
        <p:spPr bwMode="auto">
          <a:xfrm>
            <a:off x="4114800" y="3200401"/>
            <a:ext cx="3886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sz="1800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4267200" y="28956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/>
              <a:t>Hạt </a:t>
            </a:r>
            <a:r>
              <a:rPr lang="en-US" sz="2400" b="1">
                <a:solidFill>
                  <a:srgbClr val="A50021"/>
                </a:solidFill>
              </a:rPr>
              <a:t>vàng , trơn</a:t>
            </a:r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5715000" y="2514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3810000" y="3429000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/>
              <a:t>15 cây F</a:t>
            </a:r>
            <a:r>
              <a:rPr lang="en-US" sz="2400" b="1" baseline="-25000"/>
              <a:t>1</a:t>
            </a:r>
            <a:r>
              <a:rPr lang="en-US" sz="2400" b="1"/>
              <a:t> tự thụ phấn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1752600" y="4419601"/>
            <a:ext cx="8915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/>
              <a:t>F</a:t>
            </a:r>
            <a:r>
              <a:rPr lang="en-US" sz="2400" b="1" baseline="-25000"/>
              <a:t>2 </a:t>
            </a:r>
            <a:r>
              <a:rPr lang="en-US" sz="2400" b="1"/>
              <a:t>:315 hạt </a:t>
            </a:r>
            <a:r>
              <a:rPr lang="en-US" sz="2400" b="1">
                <a:solidFill>
                  <a:srgbClr val="A50021"/>
                </a:solidFill>
              </a:rPr>
              <a:t>vàng, trơn</a:t>
            </a:r>
            <a:r>
              <a:rPr lang="en-US" sz="2400" b="1"/>
              <a:t>, 108 </a:t>
            </a:r>
            <a:r>
              <a:rPr lang="en-US" sz="2400" b="1">
                <a:solidFill>
                  <a:srgbClr val="0000CC"/>
                </a:solidFill>
              </a:rPr>
              <a:t>xanh trơn</a:t>
            </a:r>
            <a:r>
              <a:rPr lang="en-US" sz="2400" b="1"/>
              <a:t>, 101 vàng nhăn,  32 </a:t>
            </a:r>
            <a:r>
              <a:rPr lang="en-US" sz="2400" b="1">
                <a:solidFill>
                  <a:srgbClr val="0000CC"/>
                </a:solidFill>
              </a:rPr>
              <a:t>xanh nhăn</a:t>
            </a:r>
            <a:r>
              <a:rPr lang="en-US" sz="2400" b="1"/>
              <a:t> </a:t>
            </a:r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5486400" y="3810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7467600" y="2743200"/>
            <a:ext cx="25146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>
                <a:solidFill>
                  <a:srgbClr val="CC0000"/>
                </a:solidFill>
              </a:rPr>
              <a:t>Chứng tỏ hạt vàng, vỏ trơn là trội</a:t>
            </a:r>
          </a:p>
        </p:txBody>
      </p:sp>
      <p:sp>
        <p:nvSpPr>
          <p:cNvPr id="8212" name="AutoShape 20"/>
          <p:cNvSpPr>
            <a:spLocks noChangeArrowheads="1"/>
          </p:cNvSpPr>
          <p:nvPr/>
        </p:nvSpPr>
        <p:spPr bwMode="auto">
          <a:xfrm>
            <a:off x="3200400" y="5791200"/>
            <a:ext cx="6477000" cy="609600"/>
          </a:xfrm>
          <a:prstGeom prst="wedgeRectCallout">
            <a:avLst>
              <a:gd name="adj1" fmla="val -26690"/>
              <a:gd name="adj2" fmla="val -16094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CC"/>
                </a:solidFill>
              </a:rPr>
              <a:t>Bốn loại kiểu hình</a:t>
            </a:r>
          </a:p>
        </p:txBody>
      </p:sp>
      <p:pic>
        <p:nvPicPr>
          <p:cNvPr id="14" name="Picture 41" descr="cây viế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228600"/>
            <a:ext cx="1066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9408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8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200" grpId="0"/>
      <p:bldP spid="8201" grpId="0"/>
      <p:bldP spid="8204" grpId="0"/>
      <p:bldP spid="8205" grpId="0" animBg="1"/>
      <p:bldP spid="8207" grpId="0"/>
      <p:bldP spid="8208" grpId="0" animBg="1"/>
      <p:bldP spid="8211" grpId="0"/>
      <p:bldP spid="8211" grpId="1"/>
      <p:bldP spid="8212" grpId="0" animBg="1"/>
      <p:bldP spid="821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>
            <a:extLst>
              <a:ext uri="{FF2B5EF4-FFF2-40B4-BE49-F238E27FC236}">
                <a16:creationId xmlns:a16="http://schemas.microsoft.com/office/drawing/2014/main" id="{A71E7FED-A80F-C408-A2CB-E56C46B06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5191125"/>
            <a:ext cx="2449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603" name="Text Box 4">
            <a:extLst>
              <a:ext uri="{FF2B5EF4-FFF2-40B4-BE49-F238E27FC236}">
                <a16:creationId xmlns:a16="http://schemas.microsoft.com/office/drawing/2014/main" id="{5D7A7C00-531B-2A1E-3FAC-A8ACAF0FF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609600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I/ </a:t>
            </a:r>
            <a:r>
              <a:rPr kumimoji="0" lang="en-US" altLang="en-US" sz="24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Thí nghiệm của Men đen</a:t>
            </a:r>
          </a:p>
        </p:txBody>
      </p:sp>
      <p:sp>
        <p:nvSpPr>
          <p:cNvPr id="25604" name="Text Box 8">
            <a:extLst>
              <a:ext uri="{FF2B5EF4-FFF2-40B4-BE49-F238E27FC236}">
                <a16:creationId xmlns:a16="http://schemas.microsoft.com/office/drawing/2014/main" id="{B31F2362-C04C-EBF7-33D9-315CC706F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810000"/>
            <a:ext cx="3886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605" name="Text Box 14">
            <a:extLst>
              <a:ext uri="{FF2B5EF4-FFF2-40B4-BE49-F238E27FC236}">
                <a16:creationId xmlns:a16="http://schemas.microsoft.com/office/drawing/2014/main" id="{BFC7FAC2-C460-EC46-D62E-E987CF448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75260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Phân tích kết quả thí nghiệm cuả Men đen</a:t>
            </a:r>
          </a:p>
        </p:txBody>
      </p:sp>
      <p:graphicFrame>
        <p:nvGraphicFramePr>
          <p:cNvPr id="11355" name="Group 91">
            <a:extLst>
              <a:ext uri="{FF2B5EF4-FFF2-40B4-BE49-F238E27FC236}">
                <a16:creationId xmlns:a16="http://schemas.microsoft.com/office/drawing/2014/main" id="{91084015-E5E8-B78B-4256-9DC3FB695027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387624253"/>
              </p:ext>
            </p:extLst>
          </p:nvPr>
        </p:nvGraphicFramePr>
        <p:xfrm>
          <a:off x="609600" y="2286000"/>
          <a:ext cx="11049000" cy="4443414"/>
        </p:xfrm>
        <a:graphic>
          <a:graphicData uri="http://schemas.openxmlformats.org/drawingml/2006/table">
            <a:tbl>
              <a:tblPr/>
              <a:tblGrid>
                <a:gridCol w="151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0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19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051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Kiểu hình F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Số hạt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Tỉ lệ kiểu hình F</a:t>
                      </a:r>
                      <a:r>
                        <a:rPr kumimoji="0" lang="en-US" sz="20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Tỉ lệ cặp tính trạng ở F</a:t>
                      </a:r>
                      <a:r>
                        <a:rPr kumimoji="0" lang="en-US" sz="20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Vàng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,  trơn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Vàng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nhăn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0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Xanh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Trơn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Xanh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nhăn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5636" name="Text Box 83">
            <a:extLst>
              <a:ext uri="{FF2B5EF4-FFF2-40B4-BE49-F238E27FC236}">
                <a16:creationId xmlns:a16="http://schemas.microsoft.com/office/drawing/2014/main" id="{A6B7E020-5CEB-A869-1DFA-C1DCC92CF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00400"/>
            <a:ext cx="106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315</a:t>
            </a:r>
          </a:p>
        </p:txBody>
      </p:sp>
      <p:sp>
        <p:nvSpPr>
          <p:cNvPr id="25637" name="Text Box 84">
            <a:extLst>
              <a:ext uri="{FF2B5EF4-FFF2-40B4-BE49-F238E27FC236}">
                <a16:creationId xmlns:a16="http://schemas.microsoft.com/office/drawing/2014/main" id="{7D9C6038-FFC5-52C8-0198-A760F4395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1910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638" name="Text Box 85">
            <a:extLst>
              <a:ext uri="{FF2B5EF4-FFF2-40B4-BE49-F238E27FC236}">
                <a16:creationId xmlns:a16="http://schemas.microsoft.com/office/drawing/2014/main" id="{75BD1BA4-3C9F-6F29-4A2F-8EB68DE494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191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639" name="Text Box 87">
            <a:extLst>
              <a:ext uri="{FF2B5EF4-FFF2-40B4-BE49-F238E27FC236}">
                <a16:creationId xmlns:a16="http://schemas.microsoft.com/office/drawing/2014/main" id="{B485FAA9-336C-7153-FDA1-BD8BA593A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191000"/>
            <a:ext cx="106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101</a:t>
            </a:r>
          </a:p>
        </p:txBody>
      </p:sp>
      <p:sp>
        <p:nvSpPr>
          <p:cNvPr id="25640" name="Text Box 88">
            <a:extLst>
              <a:ext uri="{FF2B5EF4-FFF2-40B4-BE49-F238E27FC236}">
                <a16:creationId xmlns:a16="http://schemas.microsoft.com/office/drawing/2014/main" id="{91B7F410-DC36-2FE8-816B-3E638E6DB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1054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108</a:t>
            </a:r>
          </a:p>
        </p:txBody>
      </p:sp>
      <p:sp>
        <p:nvSpPr>
          <p:cNvPr id="25641" name="Text Box 89">
            <a:extLst>
              <a:ext uri="{FF2B5EF4-FFF2-40B4-BE49-F238E27FC236}">
                <a16:creationId xmlns:a16="http://schemas.microsoft.com/office/drawing/2014/main" id="{AC811D23-DF71-0FCF-AE08-2F2E380E2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3513" y="6129338"/>
            <a:ext cx="685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32</a:t>
            </a:r>
          </a:p>
        </p:txBody>
      </p:sp>
      <p:sp>
        <p:nvSpPr>
          <p:cNvPr id="68" name="Text Box 93">
            <a:extLst>
              <a:ext uri="{FF2B5EF4-FFF2-40B4-BE49-F238E27FC236}">
                <a16:creationId xmlns:a16="http://schemas.microsoft.com/office/drawing/2014/main" id="{0CB91FD5-F791-8D2D-57E9-DAE0D16E81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0137" y="4158111"/>
            <a:ext cx="207000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b="1" dirty="0">
                <a:solidFill>
                  <a:srgbClr val="FF0000"/>
                </a:solidFill>
              </a:rPr>
              <a:t>101 : 32 = 3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</a:rPr>
              <a:t> 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A50021"/>
              </a:solidFill>
              <a:effectLst/>
              <a:uLnTx/>
              <a:uFillTx/>
            </a:endParaRPr>
          </a:p>
        </p:txBody>
      </p:sp>
      <p:sp>
        <p:nvSpPr>
          <p:cNvPr id="71" name="Text Box 93">
            <a:extLst>
              <a:ext uri="{FF2B5EF4-FFF2-40B4-BE49-F238E27FC236}">
                <a16:creationId xmlns:a16="http://schemas.microsoft.com/office/drawing/2014/main" id="{78DEBF06-05B9-9432-CB11-B0D4D7463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4741" y="5215084"/>
            <a:ext cx="27280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b="1" dirty="0">
                <a:solidFill>
                  <a:srgbClr val="FF0000"/>
                </a:solidFill>
              </a:rPr>
              <a:t>108 : 32 = 3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73" name="Text Box 93">
            <a:extLst>
              <a:ext uri="{FF2B5EF4-FFF2-40B4-BE49-F238E27FC236}">
                <a16:creationId xmlns:a16="http://schemas.microsoft.com/office/drawing/2014/main" id="{2082A75B-A326-6BD7-C4E1-938DB9FB1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0038" y="6080185"/>
            <a:ext cx="181054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b="1" dirty="0">
                <a:solidFill>
                  <a:srgbClr val="FF0000"/>
                </a:solidFill>
              </a:rPr>
              <a:t>32 : 32 = 1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4" name="Text Box 93">
            <a:extLst>
              <a:ext uri="{FF2B5EF4-FFF2-40B4-BE49-F238E27FC236}">
                <a16:creationId xmlns:a16="http://schemas.microsoft.com/office/drawing/2014/main" id="{4613B818-FB58-B356-F6C0-E5E439D46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7649" y="3224213"/>
            <a:ext cx="22145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lang="en-US" altLang="en-US" sz="2400" b="1" dirty="0">
                <a:solidFill>
                  <a:srgbClr val="FF0000"/>
                </a:solidFill>
              </a:rPr>
              <a:t>315 : 32 = 9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655" name="TextBox 66">
            <a:extLst>
              <a:ext uri="{FF2B5EF4-FFF2-40B4-BE49-F238E27FC236}">
                <a16:creationId xmlns:a16="http://schemas.microsoft.com/office/drawing/2014/main" id="{C2486328-061B-F8CD-8C7D-C161D8E41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062038"/>
            <a:ext cx="2895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1. Thí nghiệm</a:t>
            </a:r>
          </a:p>
        </p:txBody>
      </p:sp>
      <p:grpSp>
        <p:nvGrpSpPr>
          <p:cNvPr id="25656" name="Group 100">
            <a:extLst>
              <a:ext uri="{FF2B5EF4-FFF2-40B4-BE49-F238E27FC236}">
                <a16:creationId xmlns:a16="http://schemas.microsoft.com/office/drawing/2014/main" id="{2C7AB96C-3B06-D7DB-C3A4-33A555BDE462}"/>
              </a:ext>
            </a:extLst>
          </p:cNvPr>
          <p:cNvGrpSpPr>
            <a:grpSpLocks/>
          </p:cNvGrpSpPr>
          <p:nvPr/>
        </p:nvGrpSpPr>
        <p:grpSpPr bwMode="auto">
          <a:xfrm>
            <a:off x="9332913" y="4025899"/>
            <a:ext cx="2063750" cy="895825"/>
            <a:chOff x="4785" y="1380"/>
            <a:chExt cx="1113" cy="582"/>
          </a:xfrm>
        </p:grpSpPr>
        <p:grpSp>
          <p:nvGrpSpPr>
            <p:cNvPr id="25691" name="Group 101">
              <a:extLst>
                <a:ext uri="{FF2B5EF4-FFF2-40B4-BE49-F238E27FC236}">
                  <a16:creationId xmlns:a16="http://schemas.microsoft.com/office/drawing/2014/main" id="{B9A78FE2-CEC7-9E0C-C3A6-8986F264FF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30" y="1380"/>
              <a:ext cx="499" cy="527"/>
              <a:chOff x="2925" y="3203"/>
              <a:chExt cx="499" cy="527"/>
            </a:xfrm>
          </p:grpSpPr>
          <p:sp>
            <p:nvSpPr>
              <p:cNvPr id="25698" name="Text Box 102">
                <a:extLst>
                  <a:ext uri="{FF2B5EF4-FFF2-40B4-BE49-F238E27FC236}">
                    <a16:creationId xmlns:a16="http://schemas.microsoft.com/office/drawing/2014/main" id="{D10B65EF-F95B-429D-7DC0-4BE086EF06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5" y="3203"/>
                <a:ext cx="499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416</a:t>
                </a:r>
              </a:p>
            </p:txBody>
          </p:sp>
          <p:sp>
            <p:nvSpPr>
              <p:cNvPr id="25699" name="Text Box 103">
                <a:extLst>
                  <a:ext uri="{FF2B5EF4-FFF2-40B4-BE49-F238E27FC236}">
                    <a16:creationId xmlns:a16="http://schemas.microsoft.com/office/drawing/2014/main" id="{DEA03E8E-2A33-135A-EFC2-2E8FA86B2B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5" y="3430"/>
                <a:ext cx="499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140</a:t>
                </a:r>
              </a:p>
            </p:txBody>
          </p:sp>
          <p:sp>
            <p:nvSpPr>
              <p:cNvPr id="25700" name="Line 104">
                <a:extLst>
                  <a:ext uri="{FF2B5EF4-FFF2-40B4-BE49-F238E27FC236}">
                    <a16:creationId xmlns:a16="http://schemas.microsoft.com/office/drawing/2014/main" id="{5939A461-E614-0D74-5E20-E3A0ED4AB9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0" y="3475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5692" name="Group 105">
              <a:extLst>
                <a:ext uri="{FF2B5EF4-FFF2-40B4-BE49-F238E27FC236}">
                  <a16:creationId xmlns:a16="http://schemas.microsoft.com/office/drawing/2014/main" id="{46F456FE-D5C4-918B-EBE7-C2A221E91F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99" y="1401"/>
              <a:ext cx="499" cy="561"/>
              <a:chOff x="5091" y="1392"/>
              <a:chExt cx="499" cy="561"/>
            </a:xfrm>
          </p:grpSpPr>
          <p:sp>
            <p:nvSpPr>
              <p:cNvPr id="25695" name="Text Box 106">
                <a:extLst>
                  <a:ext uri="{FF2B5EF4-FFF2-40B4-BE49-F238E27FC236}">
                    <a16:creationId xmlns:a16="http://schemas.microsoft.com/office/drawing/2014/main" id="{CE4AFE88-AB3F-CA21-1FC4-1FFEF08B9F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99" y="1653"/>
                <a:ext cx="32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5696" name="Text Box 107">
                <a:extLst>
                  <a:ext uri="{FF2B5EF4-FFF2-40B4-BE49-F238E27FC236}">
                    <a16:creationId xmlns:a16="http://schemas.microsoft.com/office/drawing/2014/main" id="{F7F78086-C23F-10A6-555E-0AFAFB0762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91" y="1392"/>
                <a:ext cx="499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</a:t>
                </a: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25697" name="Line 108">
                <a:extLst>
                  <a:ext uri="{FF2B5EF4-FFF2-40B4-BE49-F238E27FC236}">
                    <a16:creationId xmlns:a16="http://schemas.microsoft.com/office/drawing/2014/main" id="{1790E49E-1896-6429-7FF4-F916430637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02" y="1643"/>
                <a:ext cx="2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5693" name="Text Box 109">
              <a:extLst>
                <a:ext uri="{FF2B5EF4-FFF2-40B4-BE49-F238E27FC236}">
                  <a16:creationId xmlns:a16="http://schemas.microsoft.com/office/drawing/2014/main" id="{5048D05C-BB97-EDB1-3A7E-902677B90A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5" y="1507"/>
              <a:ext cx="22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  <p:sp>
          <p:nvSpPr>
            <p:cNvPr id="25694" name="Text Box 110">
              <a:extLst>
                <a:ext uri="{FF2B5EF4-FFF2-40B4-BE49-F238E27FC236}">
                  <a16:creationId xmlns:a16="http://schemas.microsoft.com/office/drawing/2014/main" id="{20B6D2F6-47F3-3203-FFDB-E410ED199D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4" y="1507"/>
              <a:ext cx="22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≈</a:t>
              </a:r>
            </a:p>
          </p:txBody>
        </p:sp>
      </p:grpSp>
      <p:grpSp>
        <p:nvGrpSpPr>
          <p:cNvPr id="25657" name="Group 111">
            <a:extLst>
              <a:ext uri="{FF2B5EF4-FFF2-40B4-BE49-F238E27FC236}">
                <a16:creationId xmlns:a16="http://schemas.microsoft.com/office/drawing/2014/main" id="{974AA98E-3E0C-475B-F0A1-BE8BBA0AF639}"/>
              </a:ext>
            </a:extLst>
          </p:cNvPr>
          <p:cNvGrpSpPr>
            <a:grpSpLocks/>
          </p:cNvGrpSpPr>
          <p:nvPr/>
        </p:nvGrpSpPr>
        <p:grpSpPr bwMode="auto">
          <a:xfrm>
            <a:off x="7239000" y="4025900"/>
            <a:ext cx="935038" cy="822325"/>
            <a:chOff x="1882" y="3203"/>
            <a:chExt cx="589" cy="518"/>
          </a:xfrm>
        </p:grpSpPr>
        <p:sp>
          <p:nvSpPr>
            <p:cNvPr id="25688" name="Text Box 112">
              <a:extLst>
                <a:ext uri="{FF2B5EF4-FFF2-40B4-BE49-F238E27FC236}">
                  <a16:creationId xmlns:a16="http://schemas.microsoft.com/office/drawing/2014/main" id="{E25C696C-BE64-BE15-F211-C4FD061899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2" y="3203"/>
              <a:ext cx="58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V</a:t>
              </a:r>
              <a:r>
                <a:rPr kumimoji="0" lang="en-US" alt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à</a:t>
              </a: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ng</a:t>
              </a:r>
            </a:p>
          </p:txBody>
        </p:sp>
        <p:sp>
          <p:nvSpPr>
            <p:cNvPr id="25689" name="Text Box 113">
              <a:extLst>
                <a:ext uri="{FF2B5EF4-FFF2-40B4-BE49-F238E27FC236}">
                  <a16:creationId xmlns:a16="http://schemas.microsoft.com/office/drawing/2014/main" id="{9F545CB8-0661-083D-9877-D9FDAB0267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2" y="3430"/>
              <a:ext cx="58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Xanh</a:t>
              </a:r>
            </a:p>
          </p:txBody>
        </p:sp>
        <p:sp>
          <p:nvSpPr>
            <p:cNvPr id="25690" name="Line 114">
              <a:extLst>
                <a:ext uri="{FF2B5EF4-FFF2-40B4-BE49-F238E27FC236}">
                  <a16:creationId xmlns:a16="http://schemas.microsoft.com/office/drawing/2014/main" id="{AD1AE8A6-7A26-7995-E57B-3136BD7925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7" y="3475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5658" name="Group 115">
            <a:extLst>
              <a:ext uri="{FF2B5EF4-FFF2-40B4-BE49-F238E27FC236}">
                <a16:creationId xmlns:a16="http://schemas.microsoft.com/office/drawing/2014/main" id="{7EF314A0-1FBD-C187-2B1A-93A6BB5181FC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025900"/>
            <a:ext cx="1741850" cy="830263"/>
            <a:chOff x="4040" y="1380"/>
            <a:chExt cx="999" cy="523"/>
          </a:xfrm>
        </p:grpSpPr>
        <p:grpSp>
          <p:nvGrpSpPr>
            <p:cNvPr id="25683" name="Group 116">
              <a:extLst>
                <a:ext uri="{FF2B5EF4-FFF2-40B4-BE49-F238E27FC236}">
                  <a16:creationId xmlns:a16="http://schemas.microsoft.com/office/drawing/2014/main" id="{47E82699-3CC5-B68E-0361-E639A5814E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77" y="1380"/>
              <a:ext cx="862" cy="523"/>
              <a:chOff x="4241" y="1389"/>
              <a:chExt cx="862" cy="523"/>
            </a:xfrm>
          </p:grpSpPr>
          <p:sp>
            <p:nvSpPr>
              <p:cNvPr id="25685" name="Text Box 117">
                <a:extLst>
                  <a:ext uri="{FF2B5EF4-FFF2-40B4-BE49-F238E27FC236}">
                    <a16:creationId xmlns:a16="http://schemas.microsoft.com/office/drawing/2014/main" id="{3799AEE7-0FFF-2E1A-C492-7D2FC3B44FC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1" y="1389"/>
                <a:ext cx="862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315+101</a:t>
                </a:r>
              </a:p>
            </p:txBody>
          </p:sp>
          <p:sp>
            <p:nvSpPr>
              <p:cNvPr id="25686" name="Text Box 118">
                <a:extLst>
                  <a:ext uri="{FF2B5EF4-FFF2-40B4-BE49-F238E27FC236}">
                    <a16:creationId xmlns:a16="http://schemas.microsoft.com/office/drawing/2014/main" id="{A1C6E5E1-761D-96F2-7C61-CB25D5E8F6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1" y="1616"/>
                <a:ext cx="77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108+32</a:t>
                </a:r>
              </a:p>
            </p:txBody>
          </p:sp>
          <p:sp>
            <p:nvSpPr>
              <p:cNvPr id="25687" name="Line 119">
                <a:extLst>
                  <a:ext uri="{FF2B5EF4-FFF2-40B4-BE49-F238E27FC236}">
                    <a16:creationId xmlns:a16="http://schemas.microsoft.com/office/drawing/2014/main" id="{48115002-8D41-2021-2E69-CC01B783CB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86" y="1661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5684" name="Text Box 120">
              <a:extLst>
                <a:ext uri="{FF2B5EF4-FFF2-40B4-BE49-F238E27FC236}">
                  <a16:creationId xmlns:a16="http://schemas.microsoft.com/office/drawing/2014/main" id="{208BF5AC-E7EE-5A79-3397-1B1BA92C87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0" y="1507"/>
              <a:ext cx="22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</p:grpSp>
      <p:grpSp>
        <p:nvGrpSpPr>
          <p:cNvPr id="25659" name="Group 127">
            <a:extLst>
              <a:ext uri="{FF2B5EF4-FFF2-40B4-BE49-F238E27FC236}">
                <a16:creationId xmlns:a16="http://schemas.microsoft.com/office/drawing/2014/main" id="{6CF693C2-0765-196E-6A72-31032AD6D969}"/>
              </a:ext>
            </a:extLst>
          </p:cNvPr>
          <p:cNvGrpSpPr>
            <a:grpSpLocks/>
          </p:cNvGrpSpPr>
          <p:nvPr/>
        </p:nvGrpSpPr>
        <p:grpSpPr bwMode="auto">
          <a:xfrm>
            <a:off x="6873875" y="5867400"/>
            <a:ext cx="914400" cy="822325"/>
            <a:chOff x="3624" y="2461"/>
            <a:chExt cx="589" cy="518"/>
          </a:xfrm>
        </p:grpSpPr>
        <p:sp>
          <p:nvSpPr>
            <p:cNvPr id="25680" name="Text Box 128">
              <a:extLst>
                <a:ext uri="{FF2B5EF4-FFF2-40B4-BE49-F238E27FC236}">
                  <a16:creationId xmlns:a16="http://schemas.microsoft.com/office/drawing/2014/main" id="{8A5AA5B6-BFF0-54E2-94B6-F2589C5773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4" y="2461"/>
              <a:ext cx="58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Trơn</a:t>
              </a:r>
            </a:p>
          </p:txBody>
        </p:sp>
        <p:sp>
          <p:nvSpPr>
            <p:cNvPr id="25681" name="Text Box 129">
              <a:extLst>
                <a:ext uri="{FF2B5EF4-FFF2-40B4-BE49-F238E27FC236}">
                  <a16:creationId xmlns:a16="http://schemas.microsoft.com/office/drawing/2014/main" id="{DCAF3B44-8DC7-FD5F-5012-8BA89A6899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4" y="2688"/>
              <a:ext cx="58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Nh</a:t>
              </a: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ă</a:t>
              </a: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</a:t>
              </a:r>
            </a:p>
          </p:txBody>
        </p:sp>
        <p:sp>
          <p:nvSpPr>
            <p:cNvPr id="25682" name="Line 130">
              <a:extLst>
                <a:ext uri="{FF2B5EF4-FFF2-40B4-BE49-F238E27FC236}">
                  <a16:creationId xmlns:a16="http://schemas.microsoft.com/office/drawing/2014/main" id="{774F79B5-11B1-C979-CDF5-AB2E30CB4C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2733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5660" name="Group 131">
            <a:extLst>
              <a:ext uri="{FF2B5EF4-FFF2-40B4-BE49-F238E27FC236}">
                <a16:creationId xmlns:a16="http://schemas.microsoft.com/office/drawing/2014/main" id="{F5293E4D-76B7-9019-2FB4-A67261B16751}"/>
              </a:ext>
            </a:extLst>
          </p:cNvPr>
          <p:cNvGrpSpPr>
            <a:grpSpLocks/>
          </p:cNvGrpSpPr>
          <p:nvPr/>
        </p:nvGrpSpPr>
        <p:grpSpPr bwMode="auto">
          <a:xfrm>
            <a:off x="7635875" y="5867400"/>
            <a:ext cx="2155825" cy="1154113"/>
            <a:chOff x="4014" y="2391"/>
            <a:chExt cx="1025" cy="809"/>
          </a:xfrm>
        </p:grpSpPr>
        <p:grpSp>
          <p:nvGrpSpPr>
            <p:cNvPr id="25675" name="Group 132">
              <a:extLst>
                <a:ext uri="{FF2B5EF4-FFF2-40B4-BE49-F238E27FC236}">
                  <a16:creationId xmlns:a16="http://schemas.microsoft.com/office/drawing/2014/main" id="{E6994029-8282-0D79-2E28-283CD6FD18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77" y="2391"/>
              <a:ext cx="862" cy="809"/>
              <a:chOff x="4422" y="3430"/>
              <a:chExt cx="862" cy="809"/>
            </a:xfrm>
          </p:grpSpPr>
          <p:sp>
            <p:nvSpPr>
              <p:cNvPr id="25677" name="Text Box 133">
                <a:extLst>
                  <a:ext uri="{FF2B5EF4-FFF2-40B4-BE49-F238E27FC236}">
                    <a16:creationId xmlns:a16="http://schemas.microsoft.com/office/drawing/2014/main" id="{0593B479-97A0-1296-FBBE-BE4F529692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22" y="3430"/>
                <a:ext cx="862" cy="5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315+108</a:t>
                </a:r>
              </a:p>
            </p:txBody>
          </p:sp>
          <p:sp>
            <p:nvSpPr>
              <p:cNvPr id="25678" name="Text Box 134">
                <a:extLst>
                  <a:ext uri="{FF2B5EF4-FFF2-40B4-BE49-F238E27FC236}">
                    <a16:creationId xmlns:a16="http://schemas.microsoft.com/office/drawing/2014/main" id="{C839F22C-35AD-DB4A-57AC-AC096A8659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22" y="3657"/>
                <a:ext cx="771" cy="5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101+32</a:t>
                </a:r>
              </a:p>
            </p:txBody>
          </p:sp>
          <p:sp>
            <p:nvSpPr>
              <p:cNvPr id="25679" name="Line 135">
                <a:extLst>
                  <a:ext uri="{FF2B5EF4-FFF2-40B4-BE49-F238E27FC236}">
                    <a16:creationId xmlns:a16="http://schemas.microsoft.com/office/drawing/2014/main" id="{C8491881-4D97-8FA6-019D-76B2A20640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67" y="3702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5676" name="Text Box 136">
              <a:extLst>
                <a:ext uri="{FF2B5EF4-FFF2-40B4-BE49-F238E27FC236}">
                  <a16:creationId xmlns:a16="http://schemas.microsoft.com/office/drawing/2014/main" id="{4E7F7B12-AF80-A2AD-5F43-FB38CA1224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4" y="2527"/>
              <a:ext cx="227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</p:grpSp>
      <p:grpSp>
        <p:nvGrpSpPr>
          <p:cNvPr id="25661" name="Group 137">
            <a:extLst>
              <a:ext uri="{FF2B5EF4-FFF2-40B4-BE49-F238E27FC236}">
                <a16:creationId xmlns:a16="http://schemas.microsoft.com/office/drawing/2014/main" id="{1C28C139-5A25-D651-6F65-8466B11551A5}"/>
              </a:ext>
            </a:extLst>
          </p:cNvPr>
          <p:cNvGrpSpPr>
            <a:grpSpLocks/>
          </p:cNvGrpSpPr>
          <p:nvPr/>
        </p:nvGrpSpPr>
        <p:grpSpPr bwMode="auto">
          <a:xfrm>
            <a:off x="9261475" y="5824538"/>
            <a:ext cx="2286000" cy="887412"/>
            <a:chOff x="4786" y="2391"/>
            <a:chExt cx="1078" cy="559"/>
          </a:xfrm>
        </p:grpSpPr>
        <p:grpSp>
          <p:nvGrpSpPr>
            <p:cNvPr id="25665" name="Group 138">
              <a:extLst>
                <a:ext uri="{FF2B5EF4-FFF2-40B4-BE49-F238E27FC236}">
                  <a16:creationId xmlns:a16="http://schemas.microsoft.com/office/drawing/2014/main" id="{05E90313-5A87-03DA-814E-31D4867E89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20" y="2391"/>
              <a:ext cx="499" cy="518"/>
              <a:chOff x="2925" y="3203"/>
              <a:chExt cx="499" cy="518"/>
            </a:xfrm>
          </p:grpSpPr>
          <p:sp>
            <p:nvSpPr>
              <p:cNvPr id="25672" name="Text Box 139">
                <a:extLst>
                  <a:ext uri="{FF2B5EF4-FFF2-40B4-BE49-F238E27FC236}">
                    <a16:creationId xmlns:a16="http://schemas.microsoft.com/office/drawing/2014/main" id="{FB78E8EA-BF61-0340-18BA-3BB72A1835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5" y="3203"/>
                <a:ext cx="49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423</a:t>
                </a:r>
              </a:p>
            </p:txBody>
          </p:sp>
          <p:sp>
            <p:nvSpPr>
              <p:cNvPr id="25673" name="Text Box 140">
                <a:extLst>
                  <a:ext uri="{FF2B5EF4-FFF2-40B4-BE49-F238E27FC236}">
                    <a16:creationId xmlns:a16="http://schemas.microsoft.com/office/drawing/2014/main" id="{392A6FE1-641A-119C-DB21-EB2F60D6E2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5" y="3430"/>
                <a:ext cx="49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133</a:t>
                </a:r>
              </a:p>
            </p:txBody>
          </p:sp>
          <p:sp>
            <p:nvSpPr>
              <p:cNvPr id="25674" name="Line 141">
                <a:extLst>
                  <a:ext uri="{FF2B5EF4-FFF2-40B4-BE49-F238E27FC236}">
                    <a16:creationId xmlns:a16="http://schemas.microsoft.com/office/drawing/2014/main" id="{B4D25FAA-F61A-9ADA-06AA-A3CCEBDDC0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0" y="3475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5666" name="Text Box 142">
              <a:extLst>
                <a:ext uri="{FF2B5EF4-FFF2-40B4-BE49-F238E27FC236}">
                  <a16:creationId xmlns:a16="http://schemas.microsoft.com/office/drawing/2014/main" id="{A1358B50-8729-768E-9316-AF4ECD512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6" y="2517"/>
              <a:ext cx="22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  <p:sp>
          <p:nvSpPr>
            <p:cNvPr id="25667" name="Text Box 143">
              <a:extLst>
                <a:ext uri="{FF2B5EF4-FFF2-40B4-BE49-F238E27FC236}">
                  <a16:creationId xmlns:a16="http://schemas.microsoft.com/office/drawing/2014/main" id="{8C513EC8-ED7B-4E90-2E2C-D18745B157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6" y="2518"/>
              <a:ext cx="22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≈</a:t>
              </a:r>
            </a:p>
          </p:txBody>
        </p:sp>
        <p:grpSp>
          <p:nvGrpSpPr>
            <p:cNvPr id="25668" name="Group 144">
              <a:extLst>
                <a:ext uri="{FF2B5EF4-FFF2-40B4-BE49-F238E27FC236}">
                  <a16:creationId xmlns:a16="http://schemas.microsoft.com/office/drawing/2014/main" id="{DBA87415-48D3-5468-FFBD-65AD4BAFDA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56" y="2427"/>
              <a:ext cx="508" cy="523"/>
              <a:chOff x="5048" y="1407"/>
              <a:chExt cx="508" cy="523"/>
            </a:xfrm>
          </p:grpSpPr>
          <p:sp>
            <p:nvSpPr>
              <p:cNvPr id="25669" name="Text Box 145">
                <a:extLst>
                  <a:ext uri="{FF2B5EF4-FFF2-40B4-BE49-F238E27FC236}">
                    <a16:creationId xmlns:a16="http://schemas.microsoft.com/office/drawing/2014/main" id="{003FAC58-1D86-578E-C144-81FD6679CA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48" y="1407"/>
                <a:ext cx="327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</a:t>
                </a: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25670" name="Text Box 146">
                <a:extLst>
                  <a:ext uri="{FF2B5EF4-FFF2-40B4-BE49-F238E27FC236}">
                    <a16:creationId xmlns:a16="http://schemas.microsoft.com/office/drawing/2014/main" id="{826F6375-8FA2-41B8-9FB6-374A920758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57" y="1616"/>
                <a:ext cx="49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1</a:t>
                </a:r>
              </a:p>
            </p:txBody>
          </p:sp>
          <p:sp>
            <p:nvSpPr>
              <p:cNvPr id="25671" name="Line 147">
                <a:extLst>
                  <a:ext uri="{FF2B5EF4-FFF2-40B4-BE49-F238E27FC236}">
                    <a16:creationId xmlns:a16="http://schemas.microsoft.com/office/drawing/2014/main" id="{354CA659-8DAE-DEC1-65CD-FD9166E3C1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02" y="1643"/>
                <a:ext cx="2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5662" name="Oval 148">
            <a:extLst>
              <a:ext uri="{FF2B5EF4-FFF2-40B4-BE49-F238E27FC236}">
                <a16:creationId xmlns:a16="http://schemas.microsoft.com/office/drawing/2014/main" id="{2B0110CC-9313-9058-E4F8-779695F9D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213" y="3195638"/>
            <a:ext cx="17526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Màu hạt</a:t>
            </a:r>
          </a:p>
        </p:txBody>
      </p:sp>
      <p:sp>
        <p:nvSpPr>
          <p:cNvPr id="118" name="Oval 149">
            <a:extLst>
              <a:ext uri="{FF2B5EF4-FFF2-40B4-BE49-F238E27FC236}">
                <a16:creationId xmlns:a16="http://schemas.microsoft.com/office/drawing/2014/main" id="{C7227468-64B9-BCCE-50B4-A2373E48E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6863" y="5072063"/>
            <a:ext cx="2286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t>Hình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t>dạng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t>hạt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95000"/>
                  <a:lumOff val="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25664" name="Text Box 163">
            <a:extLst>
              <a:ext uri="{FF2B5EF4-FFF2-40B4-BE49-F238E27FC236}">
                <a16:creationId xmlns:a16="http://schemas.microsoft.com/office/drawing/2014/main" id="{052E75A2-C117-731A-B91A-4EE1C94E6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9938" y="44450"/>
            <a:ext cx="8113712" cy="523875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Bài 4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LAI HAI CẶP TÍNH TRẠNG</a:t>
            </a:r>
          </a:p>
        </p:txBody>
      </p:sp>
    </p:spTree>
    <p:extLst>
      <p:ext uri="{BB962C8B-B14F-4D97-AF65-F5344CB8AC3E}">
        <p14:creationId xmlns:p14="http://schemas.microsoft.com/office/powerpoint/2010/main" val="248400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1" grpId="0"/>
      <p:bldP spid="73" grpId="0"/>
      <p:bldP spid="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>
            <a:extLst>
              <a:ext uri="{FF2B5EF4-FFF2-40B4-BE49-F238E27FC236}">
                <a16:creationId xmlns:a16="http://schemas.microsoft.com/office/drawing/2014/main" id="{A71E7FED-A80F-C408-A2CB-E56C46B06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5191125"/>
            <a:ext cx="2449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603" name="Text Box 4">
            <a:extLst>
              <a:ext uri="{FF2B5EF4-FFF2-40B4-BE49-F238E27FC236}">
                <a16:creationId xmlns:a16="http://schemas.microsoft.com/office/drawing/2014/main" id="{5D7A7C00-531B-2A1E-3FAC-A8ACAF0FF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609600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I/ </a:t>
            </a:r>
            <a:r>
              <a:rPr kumimoji="0" lang="en-US" altLang="en-US" sz="24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Thí nghiệm của Men đen</a:t>
            </a:r>
          </a:p>
        </p:txBody>
      </p:sp>
      <p:sp>
        <p:nvSpPr>
          <p:cNvPr id="25604" name="Text Box 8">
            <a:extLst>
              <a:ext uri="{FF2B5EF4-FFF2-40B4-BE49-F238E27FC236}">
                <a16:creationId xmlns:a16="http://schemas.microsoft.com/office/drawing/2014/main" id="{B31F2362-C04C-EBF7-33D9-315CC706F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810000"/>
            <a:ext cx="3886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605" name="Text Box 14">
            <a:extLst>
              <a:ext uri="{FF2B5EF4-FFF2-40B4-BE49-F238E27FC236}">
                <a16:creationId xmlns:a16="http://schemas.microsoft.com/office/drawing/2014/main" id="{BFC7FAC2-C460-EC46-D62E-E987CF448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75260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Phân tích kết quả thí nghiệm cuả Men đen</a:t>
            </a:r>
          </a:p>
        </p:txBody>
      </p:sp>
      <p:graphicFrame>
        <p:nvGraphicFramePr>
          <p:cNvPr id="11355" name="Group 91">
            <a:extLst>
              <a:ext uri="{FF2B5EF4-FFF2-40B4-BE49-F238E27FC236}">
                <a16:creationId xmlns:a16="http://schemas.microsoft.com/office/drawing/2014/main" id="{91084015-E5E8-B78B-4256-9DC3FB695027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207102757"/>
              </p:ext>
            </p:extLst>
          </p:nvPr>
        </p:nvGraphicFramePr>
        <p:xfrm>
          <a:off x="609600" y="2286000"/>
          <a:ext cx="11049000" cy="4443414"/>
        </p:xfrm>
        <a:graphic>
          <a:graphicData uri="http://schemas.openxmlformats.org/drawingml/2006/table">
            <a:tbl>
              <a:tblPr/>
              <a:tblGrid>
                <a:gridCol w="151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97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3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051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Kiểu hình F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Số hạt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Tỉ lệ kiểu hình F</a:t>
                      </a:r>
                      <a:r>
                        <a:rPr kumimoji="0" lang="en-US" sz="20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Tỉ lệ cặp tính trạng ở F</a:t>
                      </a:r>
                      <a:r>
                        <a:rPr kumimoji="0" lang="en-US" sz="20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Vàng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trơn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Vàng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nhăn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0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Xanh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Trơn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Xanh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nhăn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5636" name="Text Box 83">
            <a:extLst>
              <a:ext uri="{FF2B5EF4-FFF2-40B4-BE49-F238E27FC236}">
                <a16:creationId xmlns:a16="http://schemas.microsoft.com/office/drawing/2014/main" id="{A6B7E020-5CEB-A869-1DFA-C1DCC92CF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3401" y="3200618"/>
            <a:ext cx="106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315</a:t>
            </a:r>
          </a:p>
        </p:txBody>
      </p:sp>
      <p:sp>
        <p:nvSpPr>
          <p:cNvPr id="25637" name="Text Box 84">
            <a:extLst>
              <a:ext uri="{FF2B5EF4-FFF2-40B4-BE49-F238E27FC236}">
                <a16:creationId xmlns:a16="http://schemas.microsoft.com/office/drawing/2014/main" id="{7D9C6038-FFC5-52C8-0198-A760F4395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1910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638" name="Text Box 85">
            <a:extLst>
              <a:ext uri="{FF2B5EF4-FFF2-40B4-BE49-F238E27FC236}">
                <a16:creationId xmlns:a16="http://schemas.microsoft.com/office/drawing/2014/main" id="{75BD1BA4-3C9F-6F29-4A2F-8EB68DE494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191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639" name="Text Box 87">
            <a:extLst>
              <a:ext uri="{FF2B5EF4-FFF2-40B4-BE49-F238E27FC236}">
                <a16:creationId xmlns:a16="http://schemas.microsoft.com/office/drawing/2014/main" id="{B485FAA9-336C-7153-FDA1-BD8BA593A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0576" y="4175319"/>
            <a:ext cx="106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101</a:t>
            </a:r>
          </a:p>
        </p:txBody>
      </p:sp>
      <p:sp>
        <p:nvSpPr>
          <p:cNvPr id="25640" name="Text Box 88">
            <a:extLst>
              <a:ext uri="{FF2B5EF4-FFF2-40B4-BE49-F238E27FC236}">
                <a16:creationId xmlns:a16="http://schemas.microsoft.com/office/drawing/2014/main" id="{91B7F410-DC36-2FE8-816B-3E638E6DB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9191" y="509016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108</a:t>
            </a:r>
          </a:p>
        </p:txBody>
      </p:sp>
      <p:sp>
        <p:nvSpPr>
          <p:cNvPr id="25641" name="Text Box 89">
            <a:extLst>
              <a:ext uri="{FF2B5EF4-FFF2-40B4-BE49-F238E27FC236}">
                <a16:creationId xmlns:a16="http://schemas.microsoft.com/office/drawing/2014/main" id="{AC811D23-DF71-0FCF-AE08-2F2E380E2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1599" y="6128400"/>
            <a:ext cx="685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32</a:t>
            </a:r>
          </a:p>
        </p:txBody>
      </p:sp>
      <p:sp>
        <p:nvSpPr>
          <p:cNvPr id="11357" name="Text Box 93">
            <a:extLst>
              <a:ext uri="{FF2B5EF4-FFF2-40B4-BE49-F238E27FC236}">
                <a16:creationId xmlns:a16="http://schemas.microsoft.com/office/drawing/2014/main" id="{36D71F04-57F5-3003-CDBE-21EFA7E2B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6951" y="3143277"/>
            <a:ext cx="533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¾  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643" name="Text Box 94">
            <a:extLst>
              <a:ext uri="{FF2B5EF4-FFF2-40B4-BE49-F238E27FC236}">
                <a16:creationId xmlns:a16="http://schemas.microsoft.com/office/drawing/2014/main" id="{8A7B28E6-2A72-1547-3850-B05A01502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1267" y="4190324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3/16</a:t>
            </a: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644" name="Text Box 96">
            <a:extLst>
              <a:ext uri="{FF2B5EF4-FFF2-40B4-BE49-F238E27FC236}">
                <a16:creationId xmlns:a16="http://schemas.microsoft.com/office/drawing/2014/main" id="{88897D18-76A1-94BA-CA2C-5B0BADF1D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3539" y="6070596"/>
            <a:ext cx="14589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 1/16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645" name="Text Box 93">
            <a:extLst>
              <a:ext uri="{FF2B5EF4-FFF2-40B4-BE49-F238E27FC236}">
                <a16:creationId xmlns:a16="http://schemas.microsoft.com/office/drawing/2014/main" id="{20063016-BC46-B453-9A22-51D4A703C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651" y="3212306"/>
            <a:ext cx="1346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9/16 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6" name="Text Box 93">
            <a:extLst>
              <a:ext uri="{FF2B5EF4-FFF2-40B4-BE49-F238E27FC236}">
                <a16:creationId xmlns:a16="http://schemas.microsoft.com/office/drawing/2014/main" id="{DA9DF8C0-90DF-CC87-DE50-BBDD2F799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2109" y="3135779"/>
            <a:ext cx="11804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¾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7" name="Text Box 93">
            <a:extLst>
              <a:ext uri="{FF2B5EF4-FFF2-40B4-BE49-F238E27FC236}">
                <a16:creationId xmlns:a16="http://schemas.microsoft.com/office/drawing/2014/main" id="{91641E50-2052-D810-9881-7EA25FCE7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992" y="4094945"/>
            <a:ext cx="98804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¾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8" name="Text Box 93">
            <a:extLst>
              <a:ext uri="{FF2B5EF4-FFF2-40B4-BE49-F238E27FC236}">
                <a16:creationId xmlns:a16="http://schemas.microsoft.com/office/drawing/2014/main" id="{0CB91FD5-F791-8D2D-57E9-DAE0D16E81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5695" y="4044728"/>
            <a:ext cx="14100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¼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649" name="Text Box 94">
            <a:extLst>
              <a:ext uri="{FF2B5EF4-FFF2-40B4-BE49-F238E27FC236}">
                <a16:creationId xmlns:a16="http://schemas.microsoft.com/office/drawing/2014/main" id="{5A79D11A-1D03-43F0-FB9A-BBFADD129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8461" y="5085630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3/16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0" name="Text Box 93">
            <a:extLst>
              <a:ext uri="{FF2B5EF4-FFF2-40B4-BE49-F238E27FC236}">
                <a16:creationId xmlns:a16="http://schemas.microsoft.com/office/drawing/2014/main" id="{5F41975E-4797-A557-B34A-564AD4B33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6462" y="4961984"/>
            <a:ext cx="147957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¾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" name="Text Box 93">
            <a:extLst>
              <a:ext uri="{FF2B5EF4-FFF2-40B4-BE49-F238E27FC236}">
                <a16:creationId xmlns:a16="http://schemas.microsoft.com/office/drawing/2014/main" id="{78DEBF06-05B9-9432-CB11-B0D4D7463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4789" y="5013324"/>
            <a:ext cx="10937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¼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2" name="Text Box 93">
            <a:extLst>
              <a:ext uri="{FF2B5EF4-FFF2-40B4-BE49-F238E27FC236}">
                <a16:creationId xmlns:a16="http://schemas.microsoft.com/office/drawing/2014/main" id="{013A154F-47EE-39C9-BEB1-B1C1497C3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3084" y="5972295"/>
            <a:ext cx="11646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¼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 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3" name="Text Box 93">
            <a:extLst>
              <a:ext uri="{FF2B5EF4-FFF2-40B4-BE49-F238E27FC236}">
                <a16:creationId xmlns:a16="http://schemas.microsoft.com/office/drawing/2014/main" id="{2082A75B-A326-6BD7-C4E1-938DB9FB1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6046788"/>
            <a:ext cx="1295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¼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 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4" name="Text Box 93">
            <a:extLst>
              <a:ext uri="{FF2B5EF4-FFF2-40B4-BE49-F238E27FC236}">
                <a16:creationId xmlns:a16="http://schemas.microsoft.com/office/drawing/2014/main" id="{4613B818-FB58-B356-F6C0-E5E439D46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5482" y="3238649"/>
            <a:ext cx="908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 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655" name="TextBox 66">
            <a:extLst>
              <a:ext uri="{FF2B5EF4-FFF2-40B4-BE49-F238E27FC236}">
                <a16:creationId xmlns:a16="http://schemas.microsoft.com/office/drawing/2014/main" id="{C2486328-061B-F8CD-8C7D-C161D8E41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062038"/>
            <a:ext cx="2895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1. Thí nghiệm</a:t>
            </a:r>
          </a:p>
        </p:txBody>
      </p:sp>
      <p:grpSp>
        <p:nvGrpSpPr>
          <p:cNvPr id="25656" name="Group 100">
            <a:extLst>
              <a:ext uri="{FF2B5EF4-FFF2-40B4-BE49-F238E27FC236}">
                <a16:creationId xmlns:a16="http://schemas.microsoft.com/office/drawing/2014/main" id="{2C7AB96C-3B06-D7DB-C3A4-33A555BDE462}"/>
              </a:ext>
            </a:extLst>
          </p:cNvPr>
          <p:cNvGrpSpPr>
            <a:grpSpLocks/>
          </p:cNvGrpSpPr>
          <p:nvPr/>
        </p:nvGrpSpPr>
        <p:grpSpPr bwMode="auto">
          <a:xfrm>
            <a:off x="9332913" y="4025899"/>
            <a:ext cx="2063750" cy="895825"/>
            <a:chOff x="4785" y="1380"/>
            <a:chExt cx="1113" cy="582"/>
          </a:xfrm>
        </p:grpSpPr>
        <p:grpSp>
          <p:nvGrpSpPr>
            <p:cNvPr id="25691" name="Group 101">
              <a:extLst>
                <a:ext uri="{FF2B5EF4-FFF2-40B4-BE49-F238E27FC236}">
                  <a16:creationId xmlns:a16="http://schemas.microsoft.com/office/drawing/2014/main" id="{B9A78FE2-CEC7-9E0C-C3A6-8986F264FF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30" y="1380"/>
              <a:ext cx="499" cy="527"/>
              <a:chOff x="2925" y="3203"/>
              <a:chExt cx="499" cy="527"/>
            </a:xfrm>
          </p:grpSpPr>
          <p:sp>
            <p:nvSpPr>
              <p:cNvPr id="25698" name="Text Box 102">
                <a:extLst>
                  <a:ext uri="{FF2B5EF4-FFF2-40B4-BE49-F238E27FC236}">
                    <a16:creationId xmlns:a16="http://schemas.microsoft.com/office/drawing/2014/main" id="{D10B65EF-F95B-429D-7DC0-4BE086EF06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5" y="3203"/>
                <a:ext cx="499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416</a:t>
                </a:r>
              </a:p>
            </p:txBody>
          </p:sp>
          <p:sp>
            <p:nvSpPr>
              <p:cNvPr id="25699" name="Text Box 103">
                <a:extLst>
                  <a:ext uri="{FF2B5EF4-FFF2-40B4-BE49-F238E27FC236}">
                    <a16:creationId xmlns:a16="http://schemas.microsoft.com/office/drawing/2014/main" id="{DEA03E8E-2A33-135A-EFC2-2E8FA86B2B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5" y="3430"/>
                <a:ext cx="499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140</a:t>
                </a:r>
              </a:p>
            </p:txBody>
          </p:sp>
          <p:sp>
            <p:nvSpPr>
              <p:cNvPr id="25700" name="Line 104">
                <a:extLst>
                  <a:ext uri="{FF2B5EF4-FFF2-40B4-BE49-F238E27FC236}">
                    <a16:creationId xmlns:a16="http://schemas.microsoft.com/office/drawing/2014/main" id="{5939A461-E614-0D74-5E20-E3A0ED4AB9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0" y="3475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5692" name="Group 105">
              <a:extLst>
                <a:ext uri="{FF2B5EF4-FFF2-40B4-BE49-F238E27FC236}">
                  <a16:creationId xmlns:a16="http://schemas.microsoft.com/office/drawing/2014/main" id="{46F456FE-D5C4-918B-EBE7-C2A221E91F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99" y="1401"/>
              <a:ext cx="499" cy="561"/>
              <a:chOff x="5091" y="1392"/>
              <a:chExt cx="499" cy="561"/>
            </a:xfrm>
          </p:grpSpPr>
          <p:sp>
            <p:nvSpPr>
              <p:cNvPr id="25695" name="Text Box 106">
                <a:extLst>
                  <a:ext uri="{FF2B5EF4-FFF2-40B4-BE49-F238E27FC236}">
                    <a16:creationId xmlns:a16="http://schemas.microsoft.com/office/drawing/2014/main" id="{CE4AFE88-AB3F-CA21-1FC4-1FFEF08B9F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99" y="1653"/>
                <a:ext cx="32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</a:t>
                </a:r>
                <a:r>
                  <a:rPr lang="en-US" altLang="en-US" sz="2400" dirty="0">
                    <a:solidFill>
                      <a:srgbClr val="A50021"/>
                    </a:solidFill>
                  </a:rPr>
                  <a:t>1</a:t>
                </a:r>
                <a:endParaRPr kumimoji="0" lang="en-US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5696" name="Text Box 107">
                <a:extLst>
                  <a:ext uri="{FF2B5EF4-FFF2-40B4-BE49-F238E27FC236}">
                    <a16:creationId xmlns:a16="http://schemas.microsoft.com/office/drawing/2014/main" id="{F7F78086-C23F-10A6-555E-0AFAFB0762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91" y="1392"/>
                <a:ext cx="499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</a:t>
                </a:r>
                <a:r>
                  <a:rPr lang="en-US" altLang="en-US" sz="2400" dirty="0">
                    <a:solidFill>
                      <a:srgbClr val="A50021"/>
                    </a:solidFill>
                  </a:rPr>
                  <a:t>3</a:t>
                </a:r>
                <a:endParaRPr kumimoji="0" lang="en-US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5697" name="Line 108">
                <a:extLst>
                  <a:ext uri="{FF2B5EF4-FFF2-40B4-BE49-F238E27FC236}">
                    <a16:creationId xmlns:a16="http://schemas.microsoft.com/office/drawing/2014/main" id="{1790E49E-1896-6429-7FF4-F916430637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02" y="1643"/>
                <a:ext cx="2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5693" name="Text Box 109">
              <a:extLst>
                <a:ext uri="{FF2B5EF4-FFF2-40B4-BE49-F238E27FC236}">
                  <a16:creationId xmlns:a16="http://schemas.microsoft.com/office/drawing/2014/main" id="{5048D05C-BB97-EDB1-3A7E-902677B90A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5" y="1507"/>
              <a:ext cx="22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  <p:sp>
          <p:nvSpPr>
            <p:cNvPr id="25694" name="Text Box 110">
              <a:extLst>
                <a:ext uri="{FF2B5EF4-FFF2-40B4-BE49-F238E27FC236}">
                  <a16:creationId xmlns:a16="http://schemas.microsoft.com/office/drawing/2014/main" id="{20B6D2F6-47F3-3203-FFDB-E410ED199D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4" y="1507"/>
              <a:ext cx="22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≈</a:t>
              </a:r>
            </a:p>
          </p:txBody>
        </p:sp>
      </p:grpSp>
      <p:grpSp>
        <p:nvGrpSpPr>
          <p:cNvPr id="25657" name="Group 111">
            <a:extLst>
              <a:ext uri="{FF2B5EF4-FFF2-40B4-BE49-F238E27FC236}">
                <a16:creationId xmlns:a16="http://schemas.microsoft.com/office/drawing/2014/main" id="{974AA98E-3E0C-475B-F0A1-BE8BBA0AF639}"/>
              </a:ext>
            </a:extLst>
          </p:cNvPr>
          <p:cNvGrpSpPr>
            <a:grpSpLocks/>
          </p:cNvGrpSpPr>
          <p:nvPr/>
        </p:nvGrpSpPr>
        <p:grpSpPr bwMode="auto">
          <a:xfrm>
            <a:off x="7239000" y="4025900"/>
            <a:ext cx="935038" cy="822325"/>
            <a:chOff x="1882" y="3203"/>
            <a:chExt cx="589" cy="518"/>
          </a:xfrm>
        </p:grpSpPr>
        <p:sp>
          <p:nvSpPr>
            <p:cNvPr id="25688" name="Text Box 112">
              <a:extLst>
                <a:ext uri="{FF2B5EF4-FFF2-40B4-BE49-F238E27FC236}">
                  <a16:creationId xmlns:a16="http://schemas.microsoft.com/office/drawing/2014/main" id="{E25C696C-BE64-BE15-F211-C4FD061899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2" y="3203"/>
              <a:ext cx="58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V</a:t>
              </a:r>
              <a:r>
                <a:rPr kumimoji="0" lang="en-US" alt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à</a:t>
              </a: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ng</a:t>
              </a:r>
            </a:p>
          </p:txBody>
        </p:sp>
        <p:sp>
          <p:nvSpPr>
            <p:cNvPr id="25689" name="Text Box 113">
              <a:extLst>
                <a:ext uri="{FF2B5EF4-FFF2-40B4-BE49-F238E27FC236}">
                  <a16:creationId xmlns:a16="http://schemas.microsoft.com/office/drawing/2014/main" id="{9F545CB8-0661-083D-9877-D9FDAB0267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2" y="3430"/>
              <a:ext cx="58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Xanh</a:t>
              </a:r>
            </a:p>
          </p:txBody>
        </p:sp>
        <p:sp>
          <p:nvSpPr>
            <p:cNvPr id="25690" name="Line 114">
              <a:extLst>
                <a:ext uri="{FF2B5EF4-FFF2-40B4-BE49-F238E27FC236}">
                  <a16:creationId xmlns:a16="http://schemas.microsoft.com/office/drawing/2014/main" id="{AD1AE8A6-7A26-7995-E57B-3136BD7925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7" y="3475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5658" name="Group 115">
            <a:extLst>
              <a:ext uri="{FF2B5EF4-FFF2-40B4-BE49-F238E27FC236}">
                <a16:creationId xmlns:a16="http://schemas.microsoft.com/office/drawing/2014/main" id="{7EF314A0-1FBD-C187-2B1A-93A6BB5181FC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025900"/>
            <a:ext cx="1741850" cy="830263"/>
            <a:chOff x="4040" y="1380"/>
            <a:chExt cx="999" cy="523"/>
          </a:xfrm>
        </p:grpSpPr>
        <p:grpSp>
          <p:nvGrpSpPr>
            <p:cNvPr id="25683" name="Group 116">
              <a:extLst>
                <a:ext uri="{FF2B5EF4-FFF2-40B4-BE49-F238E27FC236}">
                  <a16:creationId xmlns:a16="http://schemas.microsoft.com/office/drawing/2014/main" id="{47E82699-3CC5-B68E-0361-E639A5814E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77" y="1380"/>
              <a:ext cx="862" cy="523"/>
              <a:chOff x="4241" y="1389"/>
              <a:chExt cx="862" cy="523"/>
            </a:xfrm>
          </p:grpSpPr>
          <p:sp>
            <p:nvSpPr>
              <p:cNvPr id="25685" name="Text Box 117">
                <a:extLst>
                  <a:ext uri="{FF2B5EF4-FFF2-40B4-BE49-F238E27FC236}">
                    <a16:creationId xmlns:a16="http://schemas.microsoft.com/office/drawing/2014/main" id="{3799AEE7-0FFF-2E1A-C492-7D2FC3B44FC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1" y="1389"/>
                <a:ext cx="862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315+101</a:t>
                </a:r>
              </a:p>
            </p:txBody>
          </p:sp>
          <p:sp>
            <p:nvSpPr>
              <p:cNvPr id="25686" name="Text Box 118">
                <a:extLst>
                  <a:ext uri="{FF2B5EF4-FFF2-40B4-BE49-F238E27FC236}">
                    <a16:creationId xmlns:a16="http://schemas.microsoft.com/office/drawing/2014/main" id="{A1C6E5E1-761D-96F2-7C61-CB25D5E8F6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1" y="1616"/>
                <a:ext cx="77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108+32</a:t>
                </a:r>
              </a:p>
            </p:txBody>
          </p:sp>
          <p:sp>
            <p:nvSpPr>
              <p:cNvPr id="25687" name="Line 119">
                <a:extLst>
                  <a:ext uri="{FF2B5EF4-FFF2-40B4-BE49-F238E27FC236}">
                    <a16:creationId xmlns:a16="http://schemas.microsoft.com/office/drawing/2014/main" id="{48115002-8D41-2021-2E69-CC01B783CB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86" y="1661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5684" name="Text Box 120">
              <a:extLst>
                <a:ext uri="{FF2B5EF4-FFF2-40B4-BE49-F238E27FC236}">
                  <a16:creationId xmlns:a16="http://schemas.microsoft.com/office/drawing/2014/main" id="{208BF5AC-E7EE-5A79-3397-1B1BA92C87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0" y="1507"/>
              <a:ext cx="22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</p:grpSp>
      <p:grpSp>
        <p:nvGrpSpPr>
          <p:cNvPr id="25659" name="Group 127">
            <a:extLst>
              <a:ext uri="{FF2B5EF4-FFF2-40B4-BE49-F238E27FC236}">
                <a16:creationId xmlns:a16="http://schemas.microsoft.com/office/drawing/2014/main" id="{6CF693C2-0765-196E-6A72-31032AD6D969}"/>
              </a:ext>
            </a:extLst>
          </p:cNvPr>
          <p:cNvGrpSpPr>
            <a:grpSpLocks/>
          </p:cNvGrpSpPr>
          <p:nvPr/>
        </p:nvGrpSpPr>
        <p:grpSpPr bwMode="auto">
          <a:xfrm>
            <a:off x="6873875" y="5867400"/>
            <a:ext cx="914400" cy="822325"/>
            <a:chOff x="3624" y="2461"/>
            <a:chExt cx="589" cy="518"/>
          </a:xfrm>
        </p:grpSpPr>
        <p:sp>
          <p:nvSpPr>
            <p:cNvPr id="25680" name="Text Box 128">
              <a:extLst>
                <a:ext uri="{FF2B5EF4-FFF2-40B4-BE49-F238E27FC236}">
                  <a16:creationId xmlns:a16="http://schemas.microsoft.com/office/drawing/2014/main" id="{8A5AA5B6-BFF0-54E2-94B6-F2589C5773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4" y="2461"/>
              <a:ext cx="58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Trơn</a:t>
              </a:r>
            </a:p>
          </p:txBody>
        </p:sp>
        <p:sp>
          <p:nvSpPr>
            <p:cNvPr id="25681" name="Text Box 129">
              <a:extLst>
                <a:ext uri="{FF2B5EF4-FFF2-40B4-BE49-F238E27FC236}">
                  <a16:creationId xmlns:a16="http://schemas.microsoft.com/office/drawing/2014/main" id="{DCAF3B44-8DC7-FD5F-5012-8BA89A6899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4" y="2688"/>
              <a:ext cx="58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Nh</a:t>
              </a: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ă</a:t>
              </a: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</a:t>
              </a:r>
            </a:p>
          </p:txBody>
        </p:sp>
        <p:sp>
          <p:nvSpPr>
            <p:cNvPr id="25682" name="Line 130">
              <a:extLst>
                <a:ext uri="{FF2B5EF4-FFF2-40B4-BE49-F238E27FC236}">
                  <a16:creationId xmlns:a16="http://schemas.microsoft.com/office/drawing/2014/main" id="{774F79B5-11B1-C979-CDF5-AB2E30CB4C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2733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5660" name="Group 131">
            <a:extLst>
              <a:ext uri="{FF2B5EF4-FFF2-40B4-BE49-F238E27FC236}">
                <a16:creationId xmlns:a16="http://schemas.microsoft.com/office/drawing/2014/main" id="{F5293E4D-76B7-9019-2FB4-A67261B16751}"/>
              </a:ext>
            </a:extLst>
          </p:cNvPr>
          <p:cNvGrpSpPr>
            <a:grpSpLocks/>
          </p:cNvGrpSpPr>
          <p:nvPr/>
        </p:nvGrpSpPr>
        <p:grpSpPr bwMode="auto">
          <a:xfrm>
            <a:off x="7635875" y="5867400"/>
            <a:ext cx="2155825" cy="1154113"/>
            <a:chOff x="4014" y="2391"/>
            <a:chExt cx="1025" cy="809"/>
          </a:xfrm>
        </p:grpSpPr>
        <p:grpSp>
          <p:nvGrpSpPr>
            <p:cNvPr id="25675" name="Group 132">
              <a:extLst>
                <a:ext uri="{FF2B5EF4-FFF2-40B4-BE49-F238E27FC236}">
                  <a16:creationId xmlns:a16="http://schemas.microsoft.com/office/drawing/2014/main" id="{E6994029-8282-0D79-2E28-283CD6FD18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77" y="2391"/>
              <a:ext cx="862" cy="809"/>
              <a:chOff x="4422" y="3430"/>
              <a:chExt cx="862" cy="809"/>
            </a:xfrm>
          </p:grpSpPr>
          <p:sp>
            <p:nvSpPr>
              <p:cNvPr id="25677" name="Text Box 133">
                <a:extLst>
                  <a:ext uri="{FF2B5EF4-FFF2-40B4-BE49-F238E27FC236}">
                    <a16:creationId xmlns:a16="http://schemas.microsoft.com/office/drawing/2014/main" id="{0593B479-97A0-1296-FBBE-BE4F529692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22" y="3430"/>
                <a:ext cx="862" cy="5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315+108</a:t>
                </a:r>
              </a:p>
            </p:txBody>
          </p:sp>
          <p:sp>
            <p:nvSpPr>
              <p:cNvPr id="25678" name="Text Box 134">
                <a:extLst>
                  <a:ext uri="{FF2B5EF4-FFF2-40B4-BE49-F238E27FC236}">
                    <a16:creationId xmlns:a16="http://schemas.microsoft.com/office/drawing/2014/main" id="{C839F22C-35AD-DB4A-57AC-AC096A8659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22" y="3657"/>
                <a:ext cx="771" cy="5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101+32</a:t>
                </a:r>
              </a:p>
            </p:txBody>
          </p:sp>
          <p:sp>
            <p:nvSpPr>
              <p:cNvPr id="25679" name="Line 135">
                <a:extLst>
                  <a:ext uri="{FF2B5EF4-FFF2-40B4-BE49-F238E27FC236}">
                    <a16:creationId xmlns:a16="http://schemas.microsoft.com/office/drawing/2014/main" id="{C8491881-4D97-8FA6-019D-76B2A20640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67" y="3702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5676" name="Text Box 136">
              <a:extLst>
                <a:ext uri="{FF2B5EF4-FFF2-40B4-BE49-F238E27FC236}">
                  <a16:creationId xmlns:a16="http://schemas.microsoft.com/office/drawing/2014/main" id="{4E7F7B12-AF80-A2AD-5F43-FB38CA1224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4" y="2527"/>
              <a:ext cx="227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</p:grpSp>
      <p:grpSp>
        <p:nvGrpSpPr>
          <p:cNvPr id="25661" name="Group 137">
            <a:extLst>
              <a:ext uri="{FF2B5EF4-FFF2-40B4-BE49-F238E27FC236}">
                <a16:creationId xmlns:a16="http://schemas.microsoft.com/office/drawing/2014/main" id="{1C28C139-5A25-D651-6F65-8466B11551A5}"/>
              </a:ext>
            </a:extLst>
          </p:cNvPr>
          <p:cNvGrpSpPr>
            <a:grpSpLocks/>
          </p:cNvGrpSpPr>
          <p:nvPr/>
        </p:nvGrpSpPr>
        <p:grpSpPr bwMode="auto">
          <a:xfrm>
            <a:off x="9261475" y="5824538"/>
            <a:ext cx="2286000" cy="887412"/>
            <a:chOff x="4786" y="2391"/>
            <a:chExt cx="1078" cy="559"/>
          </a:xfrm>
        </p:grpSpPr>
        <p:grpSp>
          <p:nvGrpSpPr>
            <p:cNvPr id="25665" name="Group 138">
              <a:extLst>
                <a:ext uri="{FF2B5EF4-FFF2-40B4-BE49-F238E27FC236}">
                  <a16:creationId xmlns:a16="http://schemas.microsoft.com/office/drawing/2014/main" id="{05E90313-5A87-03DA-814E-31D4867E89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20" y="2391"/>
              <a:ext cx="499" cy="518"/>
              <a:chOff x="2925" y="3203"/>
              <a:chExt cx="499" cy="518"/>
            </a:xfrm>
          </p:grpSpPr>
          <p:sp>
            <p:nvSpPr>
              <p:cNvPr id="25672" name="Text Box 139">
                <a:extLst>
                  <a:ext uri="{FF2B5EF4-FFF2-40B4-BE49-F238E27FC236}">
                    <a16:creationId xmlns:a16="http://schemas.microsoft.com/office/drawing/2014/main" id="{FB78E8EA-BF61-0340-18BA-3BB72A1835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5" y="3203"/>
                <a:ext cx="49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423</a:t>
                </a:r>
              </a:p>
            </p:txBody>
          </p:sp>
          <p:sp>
            <p:nvSpPr>
              <p:cNvPr id="25673" name="Text Box 140">
                <a:extLst>
                  <a:ext uri="{FF2B5EF4-FFF2-40B4-BE49-F238E27FC236}">
                    <a16:creationId xmlns:a16="http://schemas.microsoft.com/office/drawing/2014/main" id="{392A6FE1-641A-119C-DB21-EB2F60D6E2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5" y="3430"/>
                <a:ext cx="49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133</a:t>
                </a:r>
              </a:p>
            </p:txBody>
          </p:sp>
          <p:sp>
            <p:nvSpPr>
              <p:cNvPr id="25674" name="Line 141">
                <a:extLst>
                  <a:ext uri="{FF2B5EF4-FFF2-40B4-BE49-F238E27FC236}">
                    <a16:creationId xmlns:a16="http://schemas.microsoft.com/office/drawing/2014/main" id="{B4D25FAA-F61A-9ADA-06AA-A3CCEBDDC0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0" y="3475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5666" name="Text Box 142">
              <a:extLst>
                <a:ext uri="{FF2B5EF4-FFF2-40B4-BE49-F238E27FC236}">
                  <a16:creationId xmlns:a16="http://schemas.microsoft.com/office/drawing/2014/main" id="{A1358B50-8729-768E-9316-AF4ECD512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6" y="2517"/>
              <a:ext cx="22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  <p:sp>
          <p:nvSpPr>
            <p:cNvPr id="25667" name="Text Box 143">
              <a:extLst>
                <a:ext uri="{FF2B5EF4-FFF2-40B4-BE49-F238E27FC236}">
                  <a16:creationId xmlns:a16="http://schemas.microsoft.com/office/drawing/2014/main" id="{8C513EC8-ED7B-4E90-2E2C-D18745B157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6" y="2518"/>
              <a:ext cx="22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≈</a:t>
              </a:r>
            </a:p>
          </p:txBody>
        </p:sp>
        <p:grpSp>
          <p:nvGrpSpPr>
            <p:cNvPr id="25668" name="Group 144">
              <a:extLst>
                <a:ext uri="{FF2B5EF4-FFF2-40B4-BE49-F238E27FC236}">
                  <a16:creationId xmlns:a16="http://schemas.microsoft.com/office/drawing/2014/main" id="{DBA87415-48D3-5468-FFBD-65AD4BAFDA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56" y="2427"/>
              <a:ext cx="508" cy="523"/>
              <a:chOff x="5048" y="1407"/>
              <a:chExt cx="508" cy="523"/>
            </a:xfrm>
          </p:grpSpPr>
          <p:sp>
            <p:nvSpPr>
              <p:cNvPr id="25669" name="Text Box 145">
                <a:extLst>
                  <a:ext uri="{FF2B5EF4-FFF2-40B4-BE49-F238E27FC236}">
                    <a16:creationId xmlns:a16="http://schemas.microsoft.com/office/drawing/2014/main" id="{003FAC58-1D86-578E-C144-81FD6679CA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48" y="1407"/>
                <a:ext cx="327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</a:t>
                </a: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25670" name="Text Box 146">
                <a:extLst>
                  <a:ext uri="{FF2B5EF4-FFF2-40B4-BE49-F238E27FC236}">
                    <a16:creationId xmlns:a16="http://schemas.microsoft.com/office/drawing/2014/main" id="{826F6375-8FA2-41B8-9FB6-374A920758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57" y="1616"/>
                <a:ext cx="49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1</a:t>
                </a:r>
              </a:p>
            </p:txBody>
          </p:sp>
          <p:sp>
            <p:nvSpPr>
              <p:cNvPr id="25671" name="Line 147">
                <a:extLst>
                  <a:ext uri="{FF2B5EF4-FFF2-40B4-BE49-F238E27FC236}">
                    <a16:creationId xmlns:a16="http://schemas.microsoft.com/office/drawing/2014/main" id="{354CA659-8DAE-DEC1-65CD-FD9166E3C1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02" y="1643"/>
                <a:ext cx="2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5662" name="Oval 148">
            <a:extLst>
              <a:ext uri="{FF2B5EF4-FFF2-40B4-BE49-F238E27FC236}">
                <a16:creationId xmlns:a16="http://schemas.microsoft.com/office/drawing/2014/main" id="{2B0110CC-9313-9058-E4F8-779695F9D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213" y="3195638"/>
            <a:ext cx="17526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Màu hạt</a:t>
            </a:r>
          </a:p>
        </p:txBody>
      </p:sp>
      <p:sp>
        <p:nvSpPr>
          <p:cNvPr id="118" name="Oval 149">
            <a:extLst>
              <a:ext uri="{FF2B5EF4-FFF2-40B4-BE49-F238E27FC236}">
                <a16:creationId xmlns:a16="http://schemas.microsoft.com/office/drawing/2014/main" id="{C7227468-64B9-BCCE-50B4-A2373E48E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6863" y="5072063"/>
            <a:ext cx="2286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t>Hình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t>dạng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t>hạt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95000"/>
                  <a:lumOff val="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25664" name="Text Box 163">
            <a:extLst>
              <a:ext uri="{FF2B5EF4-FFF2-40B4-BE49-F238E27FC236}">
                <a16:creationId xmlns:a16="http://schemas.microsoft.com/office/drawing/2014/main" id="{052E75A2-C117-731A-B91A-4EE1C94E6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9938" y="44450"/>
            <a:ext cx="8113712" cy="523875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Bài 4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LAI HAI CẶP TÍNH TRẠNG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57" grpId="0"/>
      <p:bldP spid="66" grpId="0"/>
      <p:bldP spid="67" grpId="0"/>
      <p:bldP spid="68" grpId="0"/>
      <p:bldP spid="70" grpId="0"/>
      <p:bldP spid="71" grpId="0"/>
      <p:bldP spid="72" grpId="0"/>
      <p:bldP spid="73" grpId="0"/>
      <p:bldP spid="7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Box 4">
            <a:extLst>
              <a:ext uri="{FF2B5EF4-FFF2-40B4-BE49-F238E27FC236}">
                <a16:creationId xmlns:a16="http://schemas.microsoft.com/office/drawing/2014/main" id="{0C3904ED-EE94-A39B-A891-EBFC73C44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407558"/>
            <a:ext cx="769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Hạt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vàng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trơn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= 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¾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vàng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  x   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¾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trơn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= 9/16  </a:t>
            </a:r>
          </a:p>
        </p:txBody>
      </p:sp>
      <p:sp>
        <p:nvSpPr>
          <p:cNvPr id="24581" name="TextBox 5">
            <a:extLst>
              <a:ext uri="{FF2B5EF4-FFF2-40B4-BE49-F238E27FC236}">
                <a16:creationId xmlns:a16="http://schemas.microsoft.com/office/drawing/2014/main" id="{E9DCE2A3-05C3-A3C2-1B8D-96A5F65B1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899683"/>
            <a:ext cx="769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Hạt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vàng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nhăn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= 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¾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vàng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  x   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¼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nhăn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= 3/16  </a:t>
            </a:r>
          </a:p>
        </p:txBody>
      </p:sp>
      <p:sp>
        <p:nvSpPr>
          <p:cNvPr id="24582" name="TextBox 6">
            <a:extLst>
              <a:ext uri="{FF2B5EF4-FFF2-40B4-BE49-F238E27FC236}">
                <a16:creationId xmlns:a16="http://schemas.microsoft.com/office/drawing/2014/main" id="{41791096-1163-9D59-5B3E-908B402F0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1066" y="5398973"/>
            <a:ext cx="769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Hạt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xanh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trơn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= 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¼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xanh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  x   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¾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trơn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= 3/16  </a:t>
            </a:r>
          </a:p>
        </p:txBody>
      </p:sp>
      <p:sp>
        <p:nvSpPr>
          <p:cNvPr id="24583" name="TextBox 7">
            <a:extLst>
              <a:ext uri="{FF2B5EF4-FFF2-40B4-BE49-F238E27FC236}">
                <a16:creationId xmlns:a16="http://schemas.microsoft.com/office/drawing/2014/main" id="{3E45CB7C-DA25-3C20-A4B7-A5FB1D7F8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947635"/>
            <a:ext cx="7696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Hạt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xanh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nhăn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= 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¼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xanh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  x   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¼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nhăn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= 1/16  </a:t>
            </a:r>
          </a:p>
        </p:txBody>
      </p:sp>
      <p:grpSp>
        <p:nvGrpSpPr>
          <p:cNvPr id="26631" name="Group 100">
            <a:extLst>
              <a:ext uri="{FF2B5EF4-FFF2-40B4-BE49-F238E27FC236}">
                <a16:creationId xmlns:a16="http://schemas.microsoft.com/office/drawing/2014/main" id="{8D17F576-4E48-1B2E-893F-6CAAF65AB429}"/>
              </a:ext>
            </a:extLst>
          </p:cNvPr>
          <p:cNvGrpSpPr>
            <a:grpSpLocks/>
          </p:cNvGrpSpPr>
          <p:nvPr/>
        </p:nvGrpSpPr>
        <p:grpSpPr bwMode="auto">
          <a:xfrm>
            <a:off x="4755621" y="1340503"/>
            <a:ext cx="2590800" cy="885825"/>
            <a:chOff x="4785" y="1380"/>
            <a:chExt cx="1173" cy="576"/>
          </a:xfrm>
        </p:grpSpPr>
        <p:grpSp>
          <p:nvGrpSpPr>
            <p:cNvPr id="26665" name="Group 101">
              <a:extLst>
                <a:ext uri="{FF2B5EF4-FFF2-40B4-BE49-F238E27FC236}">
                  <a16:creationId xmlns:a16="http://schemas.microsoft.com/office/drawing/2014/main" id="{D84D2824-EC62-8CE4-2D84-8AA74A8C23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30" y="1380"/>
              <a:ext cx="499" cy="527"/>
              <a:chOff x="2925" y="3203"/>
              <a:chExt cx="499" cy="527"/>
            </a:xfrm>
          </p:grpSpPr>
          <p:sp>
            <p:nvSpPr>
              <p:cNvPr id="26672" name="Text Box 102">
                <a:extLst>
                  <a:ext uri="{FF2B5EF4-FFF2-40B4-BE49-F238E27FC236}">
                    <a16:creationId xmlns:a16="http://schemas.microsoft.com/office/drawing/2014/main" id="{9A69F045-CFC7-B1D2-339D-9B846D1D95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5" y="3203"/>
                <a:ext cx="499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416</a:t>
                </a:r>
              </a:p>
            </p:txBody>
          </p:sp>
          <p:sp>
            <p:nvSpPr>
              <p:cNvPr id="26673" name="Text Box 103">
                <a:extLst>
                  <a:ext uri="{FF2B5EF4-FFF2-40B4-BE49-F238E27FC236}">
                    <a16:creationId xmlns:a16="http://schemas.microsoft.com/office/drawing/2014/main" id="{C38DB487-3099-424E-8459-F5E9B27A91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5" y="3430"/>
                <a:ext cx="499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140</a:t>
                </a:r>
              </a:p>
            </p:txBody>
          </p:sp>
          <p:sp>
            <p:nvSpPr>
              <p:cNvPr id="26674" name="Line 104">
                <a:extLst>
                  <a:ext uri="{FF2B5EF4-FFF2-40B4-BE49-F238E27FC236}">
                    <a16:creationId xmlns:a16="http://schemas.microsoft.com/office/drawing/2014/main" id="{925029CB-8DD7-149D-8152-2DF77D8B7E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0" y="3475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6666" name="Group 105">
              <a:extLst>
                <a:ext uri="{FF2B5EF4-FFF2-40B4-BE49-F238E27FC236}">
                  <a16:creationId xmlns:a16="http://schemas.microsoft.com/office/drawing/2014/main" id="{E99114A8-1A80-59CF-2EBA-D214F96D93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56" y="1416"/>
              <a:ext cx="602" cy="540"/>
              <a:chOff x="5048" y="1407"/>
              <a:chExt cx="602" cy="540"/>
            </a:xfrm>
          </p:grpSpPr>
          <p:sp>
            <p:nvSpPr>
              <p:cNvPr id="26669" name="Text Box 106">
                <a:extLst>
                  <a:ext uri="{FF2B5EF4-FFF2-40B4-BE49-F238E27FC236}">
                    <a16:creationId xmlns:a16="http://schemas.microsoft.com/office/drawing/2014/main" id="{7B37F661-79D5-5E9A-2815-49E652176E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48" y="1407"/>
                <a:ext cx="327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</a:t>
                </a: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26670" name="Text Box 107">
                <a:extLst>
                  <a:ext uri="{FF2B5EF4-FFF2-40B4-BE49-F238E27FC236}">
                    <a16:creationId xmlns:a16="http://schemas.microsoft.com/office/drawing/2014/main" id="{C7E59B2D-AC50-1B28-F27A-D2A06836EC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57" y="1616"/>
                <a:ext cx="593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</a:t>
                </a: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671" name="Line 108">
                <a:extLst>
                  <a:ext uri="{FF2B5EF4-FFF2-40B4-BE49-F238E27FC236}">
                    <a16:creationId xmlns:a16="http://schemas.microsoft.com/office/drawing/2014/main" id="{6D46D0F9-7502-58BC-F37C-3B1A72DD63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02" y="1643"/>
                <a:ext cx="2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6667" name="Text Box 109">
              <a:extLst>
                <a:ext uri="{FF2B5EF4-FFF2-40B4-BE49-F238E27FC236}">
                  <a16:creationId xmlns:a16="http://schemas.microsoft.com/office/drawing/2014/main" id="{860F4991-C1D0-A1B6-8F72-BD43BA4087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5" y="1507"/>
              <a:ext cx="22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  <p:sp>
          <p:nvSpPr>
            <p:cNvPr id="26668" name="Text Box 110">
              <a:extLst>
                <a:ext uri="{FF2B5EF4-FFF2-40B4-BE49-F238E27FC236}">
                  <a16:creationId xmlns:a16="http://schemas.microsoft.com/office/drawing/2014/main" id="{5F83C708-2EFB-BBC9-53D4-369A2D1A6F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0" y="1507"/>
              <a:ext cx="22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≈</a:t>
              </a:r>
            </a:p>
          </p:txBody>
        </p:sp>
      </p:grpSp>
      <p:grpSp>
        <p:nvGrpSpPr>
          <p:cNvPr id="26632" name="Group 111">
            <a:extLst>
              <a:ext uri="{FF2B5EF4-FFF2-40B4-BE49-F238E27FC236}">
                <a16:creationId xmlns:a16="http://schemas.microsoft.com/office/drawing/2014/main" id="{935D7DA3-E88F-629B-AF93-1B1962BFD912}"/>
              </a:ext>
            </a:extLst>
          </p:cNvPr>
          <p:cNvGrpSpPr>
            <a:grpSpLocks/>
          </p:cNvGrpSpPr>
          <p:nvPr/>
        </p:nvGrpSpPr>
        <p:grpSpPr bwMode="auto">
          <a:xfrm>
            <a:off x="2152326" y="1325034"/>
            <a:ext cx="935038" cy="822325"/>
            <a:chOff x="1882" y="3203"/>
            <a:chExt cx="589" cy="518"/>
          </a:xfrm>
        </p:grpSpPr>
        <p:sp>
          <p:nvSpPr>
            <p:cNvPr id="32806" name="Text Box 112">
              <a:extLst>
                <a:ext uri="{FF2B5EF4-FFF2-40B4-BE49-F238E27FC236}">
                  <a16:creationId xmlns:a16="http://schemas.microsoft.com/office/drawing/2014/main" id="{355D9FC7-14E3-459B-B964-1ABE289FEB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2" y="3203"/>
              <a:ext cx="589" cy="29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V</a:t>
              </a:r>
              <a:r>
                <a:rPr kumimoji="0" lang="en-US" alt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rPr>
                <a:t>à</a:t>
              </a:r>
              <a:r>
                <a:rPr kumimoji="0" lang="en-US" altLang="en-US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ng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663" name="Text Box 113">
              <a:extLst>
                <a:ext uri="{FF2B5EF4-FFF2-40B4-BE49-F238E27FC236}">
                  <a16:creationId xmlns:a16="http://schemas.microsoft.com/office/drawing/2014/main" id="{E0C4C7EC-0BD4-27F1-263E-57FF3BF5F0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2" y="3430"/>
              <a:ext cx="58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Xanh</a:t>
              </a:r>
            </a:p>
          </p:txBody>
        </p:sp>
        <p:sp>
          <p:nvSpPr>
            <p:cNvPr id="26664" name="Line 114">
              <a:extLst>
                <a:ext uri="{FF2B5EF4-FFF2-40B4-BE49-F238E27FC236}">
                  <a16:creationId xmlns:a16="http://schemas.microsoft.com/office/drawing/2014/main" id="{E4D5E3A4-CEFA-4943-6148-CB61F90847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7" y="3475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6633" name="Group 115">
            <a:extLst>
              <a:ext uri="{FF2B5EF4-FFF2-40B4-BE49-F238E27FC236}">
                <a16:creationId xmlns:a16="http://schemas.microsoft.com/office/drawing/2014/main" id="{9992D83B-95B3-4F06-0D45-A11C00B82183}"/>
              </a:ext>
            </a:extLst>
          </p:cNvPr>
          <p:cNvGrpSpPr>
            <a:grpSpLocks/>
          </p:cNvGrpSpPr>
          <p:nvPr/>
        </p:nvGrpSpPr>
        <p:grpSpPr bwMode="auto">
          <a:xfrm>
            <a:off x="3049421" y="1380994"/>
            <a:ext cx="1835150" cy="830263"/>
            <a:chOff x="4040" y="1380"/>
            <a:chExt cx="999" cy="523"/>
          </a:xfrm>
        </p:grpSpPr>
        <p:grpSp>
          <p:nvGrpSpPr>
            <p:cNvPr id="26657" name="Group 116">
              <a:extLst>
                <a:ext uri="{FF2B5EF4-FFF2-40B4-BE49-F238E27FC236}">
                  <a16:creationId xmlns:a16="http://schemas.microsoft.com/office/drawing/2014/main" id="{F83370D7-ED2E-333D-7174-C6B25CC156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77" y="1380"/>
              <a:ext cx="862" cy="523"/>
              <a:chOff x="4241" y="1389"/>
              <a:chExt cx="862" cy="523"/>
            </a:xfrm>
          </p:grpSpPr>
          <p:sp>
            <p:nvSpPr>
              <p:cNvPr id="26659" name="Text Box 117">
                <a:extLst>
                  <a:ext uri="{FF2B5EF4-FFF2-40B4-BE49-F238E27FC236}">
                    <a16:creationId xmlns:a16="http://schemas.microsoft.com/office/drawing/2014/main" id="{A5D0A547-F9E5-F23B-7815-550007514A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1" y="1389"/>
                <a:ext cx="862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315+101</a:t>
                </a:r>
              </a:p>
            </p:txBody>
          </p:sp>
          <p:sp>
            <p:nvSpPr>
              <p:cNvPr id="26660" name="Text Box 118">
                <a:extLst>
                  <a:ext uri="{FF2B5EF4-FFF2-40B4-BE49-F238E27FC236}">
                    <a16:creationId xmlns:a16="http://schemas.microsoft.com/office/drawing/2014/main" id="{C4DBCFB5-427C-58DF-1C5E-996107E685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1" y="1616"/>
                <a:ext cx="77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108+32</a:t>
                </a:r>
              </a:p>
            </p:txBody>
          </p:sp>
          <p:sp>
            <p:nvSpPr>
              <p:cNvPr id="26661" name="Line 119">
                <a:extLst>
                  <a:ext uri="{FF2B5EF4-FFF2-40B4-BE49-F238E27FC236}">
                    <a16:creationId xmlns:a16="http://schemas.microsoft.com/office/drawing/2014/main" id="{0A6DD434-74D4-6D79-4D82-6B2755D317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86" y="1661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6658" name="Text Box 120">
              <a:extLst>
                <a:ext uri="{FF2B5EF4-FFF2-40B4-BE49-F238E27FC236}">
                  <a16:creationId xmlns:a16="http://schemas.microsoft.com/office/drawing/2014/main" id="{8C016BEA-3C4D-883B-2E2D-6EB8A332CD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0" y="1507"/>
              <a:ext cx="22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</p:grpSp>
      <p:grpSp>
        <p:nvGrpSpPr>
          <p:cNvPr id="26634" name="Group 127">
            <a:extLst>
              <a:ext uri="{FF2B5EF4-FFF2-40B4-BE49-F238E27FC236}">
                <a16:creationId xmlns:a16="http://schemas.microsoft.com/office/drawing/2014/main" id="{096F7AB2-9EE2-6838-3469-7C7671F877A5}"/>
              </a:ext>
            </a:extLst>
          </p:cNvPr>
          <p:cNvGrpSpPr>
            <a:grpSpLocks/>
          </p:cNvGrpSpPr>
          <p:nvPr/>
        </p:nvGrpSpPr>
        <p:grpSpPr bwMode="auto">
          <a:xfrm>
            <a:off x="2193347" y="2797991"/>
            <a:ext cx="914400" cy="822325"/>
            <a:chOff x="3624" y="2461"/>
            <a:chExt cx="589" cy="518"/>
          </a:xfrm>
        </p:grpSpPr>
        <p:sp>
          <p:nvSpPr>
            <p:cNvPr id="26654" name="Text Box 128">
              <a:extLst>
                <a:ext uri="{FF2B5EF4-FFF2-40B4-BE49-F238E27FC236}">
                  <a16:creationId xmlns:a16="http://schemas.microsoft.com/office/drawing/2014/main" id="{58ECFBE0-E31E-F8D2-13F7-2140537CAE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4" y="2461"/>
              <a:ext cx="58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Trơn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655" name="Text Box 129">
              <a:extLst>
                <a:ext uri="{FF2B5EF4-FFF2-40B4-BE49-F238E27FC236}">
                  <a16:creationId xmlns:a16="http://schemas.microsoft.com/office/drawing/2014/main" id="{3A7BAD87-D912-E057-9BF3-98FDEABEF1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4" y="2688"/>
              <a:ext cx="58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Nhăn</a:t>
              </a:r>
            </a:p>
          </p:txBody>
        </p:sp>
        <p:sp>
          <p:nvSpPr>
            <p:cNvPr id="26656" name="Line 130">
              <a:extLst>
                <a:ext uri="{FF2B5EF4-FFF2-40B4-BE49-F238E27FC236}">
                  <a16:creationId xmlns:a16="http://schemas.microsoft.com/office/drawing/2014/main" id="{4A11104C-90D7-DB80-E4FE-F3749C3E3A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2733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6635" name="Group 131">
            <a:extLst>
              <a:ext uri="{FF2B5EF4-FFF2-40B4-BE49-F238E27FC236}">
                <a16:creationId xmlns:a16="http://schemas.microsoft.com/office/drawing/2014/main" id="{2FF0851A-D3AE-1125-928B-07982B8E4BF0}"/>
              </a:ext>
            </a:extLst>
          </p:cNvPr>
          <p:cNvGrpSpPr>
            <a:grpSpLocks/>
          </p:cNvGrpSpPr>
          <p:nvPr/>
        </p:nvGrpSpPr>
        <p:grpSpPr bwMode="auto">
          <a:xfrm>
            <a:off x="3113300" y="2762453"/>
            <a:ext cx="2166938" cy="821759"/>
            <a:chOff x="4014" y="2365"/>
            <a:chExt cx="1185" cy="577"/>
          </a:xfrm>
        </p:grpSpPr>
        <p:grpSp>
          <p:nvGrpSpPr>
            <p:cNvPr id="26649" name="Group 132">
              <a:extLst>
                <a:ext uri="{FF2B5EF4-FFF2-40B4-BE49-F238E27FC236}">
                  <a16:creationId xmlns:a16="http://schemas.microsoft.com/office/drawing/2014/main" id="{E75297EA-65AD-EA27-003A-5DAA82E353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1" y="2365"/>
              <a:ext cx="1058" cy="577"/>
              <a:chOff x="4386" y="3404"/>
              <a:chExt cx="1058" cy="577"/>
            </a:xfrm>
          </p:grpSpPr>
          <p:sp>
            <p:nvSpPr>
              <p:cNvPr id="26651" name="Text Box 133">
                <a:extLst>
                  <a:ext uri="{FF2B5EF4-FFF2-40B4-BE49-F238E27FC236}">
                    <a16:creationId xmlns:a16="http://schemas.microsoft.com/office/drawing/2014/main" id="{E136239A-E433-E17E-AE20-98A60132AC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86" y="3404"/>
                <a:ext cx="1058" cy="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315+108</a:t>
                </a:r>
              </a:p>
            </p:txBody>
          </p:sp>
          <p:sp>
            <p:nvSpPr>
              <p:cNvPr id="26652" name="Text Box 134">
                <a:extLst>
                  <a:ext uri="{FF2B5EF4-FFF2-40B4-BE49-F238E27FC236}">
                    <a16:creationId xmlns:a16="http://schemas.microsoft.com/office/drawing/2014/main" id="{56067E70-39E7-62E6-2899-62F43B0930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22" y="3657"/>
                <a:ext cx="771" cy="3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101+32</a:t>
                </a:r>
              </a:p>
            </p:txBody>
          </p:sp>
          <p:sp>
            <p:nvSpPr>
              <p:cNvPr id="26653" name="Line 135">
                <a:extLst>
                  <a:ext uri="{FF2B5EF4-FFF2-40B4-BE49-F238E27FC236}">
                    <a16:creationId xmlns:a16="http://schemas.microsoft.com/office/drawing/2014/main" id="{0BD86290-A618-10C5-4550-86A830C936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67" y="3702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6650" name="Text Box 136">
              <a:extLst>
                <a:ext uri="{FF2B5EF4-FFF2-40B4-BE49-F238E27FC236}">
                  <a16:creationId xmlns:a16="http://schemas.microsoft.com/office/drawing/2014/main" id="{CF34FBB1-E315-F196-4192-BD17BAC879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4" y="2527"/>
              <a:ext cx="227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</p:grpSp>
      <p:grpSp>
        <p:nvGrpSpPr>
          <p:cNvPr id="26636" name="Group 137">
            <a:extLst>
              <a:ext uri="{FF2B5EF4-FFF2-40B4-BE49-F238E27FC236}">
                <a16:creationId xmlns:a16="http://schemas.microsoft.com/office/drawing/2014/main" id="{6D4C2522-082A-7DF0-862B-6FA785E9E044}"/>
              </a:ext>
            </a:extLst>
          </p:cNvPr>
          <p:cNvGrpSpPr>
            <a:grpSpLocks/>
          </p:cNvGrpSpPr>
          <p:nvPr/>
        </p:nvGrpSpPr>
        <p:grpSpPr bwMode="auto">
          <a:xfrm>
            <a:off x="4732153" y="2778758"/>
            <a:ext cx="2895600" cy="850900"/>
            <a:chOff x="4786" y="2391"/>
            <a:chExt cx="1078" cy="536"/>
          </a:xfrm>
        </p:grpSpPr>
        <p:grpSp>
          <p:nvGrpSpPr>
            <p:cNvPr id="26639" name="Group 138">
              <a:extLst>
                <a:ext uri="{FF2B5EF4-FFF2-40B4-BE49-F238E27FC236}">
                  <a16:creationId xmlns:a16="http://schemas.microsoft.com/office/drawing/2014/main" id="{2B9FE93C-F93A-50E6-ABB0-B0806A4AF6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20" y="2391"/>
              <a:ext cx="499" cy="518"/>
              <a:chOff x="2925" y="3203"/>
              <a:chExt cx="499" cy="518"/>
            </a:xfrm>
          </p:grpSpPr>
          <p:sp>
            <p:nvSpPr>
              <p:cNvPr id="26646" name="Text Box 139">
                <a:extLst>
                  <a:ext uri="{FF2B5EF4-FFF2-40B4-BE49-F238E27FC236}">
                    <a16:creationId xmlns:a16="http://schemas.microsoft.com/office/drawing/2014/main" id="{949EC5CB-98CF-5405-CBE1-F214582991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5" y="3203"/>
                <a:ext cx="49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423</a:t>
                </a:r>
              </a:p>
            </p:txBody>
          </p:sp>
          <p:sp>
            <p:nvSpPr>
              <p:cNvPr id="26647" name="Text Box 140">
                <a:extLst>
                  <a:ext uri="{FF2B5EF4-FFF2-40B4-BE49-F238E27FC236}">
                    <a16:creationId xmlns:a16="http://schemas.microsoft.com/office/drawing/2014/main" id="{B72E1EDA-F21F-927D-5C4F-E580BC9E9D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5" y="3430"/>
                <a:ext cx="49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133</a:t>
                </a:r>
              </a:p>
            </p:txBody>
          </p:sp>
          <p:sp>
            <p:nvSpPr>
              <p:cNvPr id="26648" name="Line 141">
                <a:extLst>
                  <a:ext uri="{FF2B5EF4-FFF2-40B4-BE49-F238E27FC236}">
                    <a16:creationId xmlns:a16="http://schemas.microsoft.com/office/drawing/2014/main" id="{342D6763-DCDB-1528-FCC6-1EF9D57C7F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0" y="3475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6640" name="Text Box 142">
              <a:extLst>
                <a:ext uri="{FF2B5EF4-FFF2-40B4-BE49-F238E27FC236}">
                  <a16:creationId xmlns:a16="http://schemas.microsoft.com/office/drawing/2014/main" id="{E4F30662-761D-2DA5-24A2-5C0A077832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6" y="2517"/>
              <a:ext cx="22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  <p:sp>
          <p:nvSpPr>
            <p:cNvPr id="26641" name="Text Box 143">
              <a:extLst>
                <a:ext uri="{FF2B5EF4-FFF2-40B4-BE49-F238E27FC236}">
                  <a16:creationId xmlns:a16="http://schemas.microsoft.com/office/drawing/2014/main" id="{FD6CB730-C4C9-54EB-C817-813EA8A80A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77" y="2518"/>
              <a:ext cx="22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≈</a:t>
              </a:r>
            </a:p>
          </p:txBody>
        </p:sp>
        <p:grpSp>
          <p:nvGrpSpPr>
            <p:cNvPr id="26642" name="Group 144">
              <a:extLst>
                <a:ext uri="{FF2B5EF4-FFF2-40B4-BE49-F238E27FC236}">
                  <a16:creationId xmlns:a16="http://schemas.microsoft.com/office/drawing/2014/main" id="{D7009753-887C-755A-DD8E-D5EB99766D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56" y="2427"/>
              <a:ext cx="508" cy="500"/>
              <a:chOff x="5048" y="1407"/>
              <a:chExt cx="508" cy="500"/>
            </a:xfrm>
          </p:grpSpPr>
          <p:sp>
            <p:nvSpPr>
              <p:cNvPr id="26643" name="Text Box 145">
                <a:extLst>
                  <a:ext uri="{FF2B5EF4-FFF2-40B4-BE49-F238E27FC236}">
                    <a16:creationId xmlns:a16="http://schemas.microsoft.com/office/drawing/2014/main" id="{82E1372C-7EE8-F42C-11DB-079E650A8C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48" y="1407"/>
                <a:ext cx="327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3</a:t>
                </a:r>
              </a:p>
            </p:txBody>
          </p:sp>
          <p:sp>
            <p:nvSpPr>
              <p:cNvPr id="26644" name="Text Box 146">
                <a:extLst>
                  <a:ext uri="{FF2B5EF4-FFF2-40B4-BE49-F238E27FC236}">
                    <a16:creationId xmlns:a16="http://schemas.microsoft.com/office/drawing/2014/main" id="{77BF974A-2735-8B58-2275-E486A4147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57" y="1616"/>
                <a:ext cx="49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1</a:t>
                </a:r>
              </a:p>
            </p:txBody>
          </p:sp>
          <p:sp>
            <p:nvSpPr>
              <p:cNvPr id="26645" name="Line 147">
                <a:extLst>
                  <a:ext uri="{FF2B5EF4-FFF2-40B4-BE49-F238E27FC236}">
                    <a16:creationId xmlns:a16="http://schemas.microsoft.com/office/drawing/2014/main" id="{9DEF8366-EF3A-46E7-8701-6349E288E2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02" y="1643"/>
                <a:ext cx="2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6637" name="TextBox 66">
            <a:extLst>
              <a:ext uri="{FF2B5EF4-FFF2-40B4-BE49-F238E27FC236}">
                <a16:creationId xmlns:a16="http://schemas.microsoft.com/office/drawing/2014/main" id="{67F71620-F27F-E6DA-65BF-B63471D3EE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454" y="66811"/>
            <a:ext cx="786713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b="1" dirty="0">
                <a:solidFill>
                  <a:srgbClr val="0000CC"/>
                </a:solidFill>
                <a:cs typeface="Times New Roman" panose="02020603050405020304" pitchFamily="18" charset="0"/>
              </a:rPr>
              <a:t>*</a:t>
            </a:r>
            <a:r>
              <a:rPr lang="en-US" altLang="en-US" sz="24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Phân</a:t>
            </a:r>
            <a:r>
              <a:rPr lang="en-US" altLang="en-US" sz="24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tích</a:t>
            </a:r>
            <a:r>
              <a:rPr lang="en-US" altLang="en-US" sz="24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kết</a:t>
            </a:r>
            <a:r>
              <a:rPr lang="en-US" altLang="en-US" sz="24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quả</a:t>
            </a:r>
            <a:r>
              <a:rPr lang="en-US" altLang="en-US" sz="2400" b="1" dirty="0">
                <a:solidFill>
                  <a:srgbClr val="0000CC"/>
                </a:solidFill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b="1" dirty="0">
                <a:solidFill>
                  <a:srgbClr val="0000CC"/>
                </a:solidFill>
                <a:cs typeface="Times New Roman" panose="02020603050405020304" pitchFamily="18" charset="0"/>
              </a:rPr>
              <a:t>- </a:t>
            </a:r>
            <a:r>
              <a:rPr lang="en-US" altLang="en-US" sz="24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Tính</a:t>
            </a:r>
            <a:r>
              <a:rPr lang="en-US" altLang="en-US" sz="24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trạng</a:t>
            </a:r>
            <a:r>
              <a:rPr lang="en-US" altLang="en-US" sz="24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màu</a:t>
            </a:r>
            <a:r>
              <a:rPr lang="en-US" altLang="en-US" sz="24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sắc</a:t>
            </a:r>
            <a:r>
              <a:rPr lang="en-US" altLang="en-US" sz="24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hạt</a:t>
            </a:r>
            <a:r>
              <a:rPr lang="en-US" altLang="en-US" sz="24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tỉ</a:t>
            </a:r>
            <a:r>
              <a:rPr lang="en-US" altLang="en-US" sz="24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lệ</a:t>
            </a:r>
            <a:r>
              <a:rPr lang="en-US" altLang="en-US" sz="24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kiểu</a:t>
            </a:r>
            <a:r>
              <a:rPr lang="en-US" altLang="en-US" sz="24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hình</a:t>
            </a:r>
            <a:r>
              <a:rPr lang="en-US" altLang="en-US" sz="2400" b="1" dirty="0">
                <a:solidFill>
                  <a:srgbClr val="0000CC"/>
                </a:solidFill>
                <a:cs typeface="Times New Roman" panose="02020603050405020304" pitchFamily="18" charset="0"/>
              </a:rPr>
              <a:t> ở F2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187457-52D8-0EA4-6BA4-CD274C7A1E5D}"/>
              </a:ext>
            </a:extLst>
          </p:cNvPr>
          <p:cNvSpPr txBox="1"/>
          <p:nvPr/>
        </p:nvSpPr>
        <p:spPr>
          <a:xfrm>
            <a:off x="1249415" y="3826412"/>
            <a:ext cx="7374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- </a:t>
            </a:r>
            <a:r>
              <a:rPr lang="en-US" sz="2400" b="1" dirty="0" err="1">
                <a:solidFill>
                  <a:schemeClr val="accent2"/>
                </a:solidFill>
              </a:rPr>
              <a:t>Tỉ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</a:rPr>
              <a:t>lệ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</a:rPr>
              <a:t>kiểu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</a:rPr>
              <a:t>hình</a:t>
            </a:r>
            <a:r>
              <a:rPr lang="en-US" sz="2400" b="1" dirty="0">
                <a:solidFill>
                  <a:schemeClr val="accent2"/>
                </a:solidFill>
              </a:rPr>
              <a:t> ở F2: 9VT – 3VN – 3XT – 1 XN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560773-B7DA-F801-0069-66D51CD5E657}"/>
              </a:ext>
            </a:extLst>
          </p:cNvPr>
          <p:cNvSpPr txBox="1"/>
          <p:nvPr/>
        </p:nvSpPr>
        <p:spPr>
          <a:xfrm>
            <a:off x="1286444" y="2290780"/>
            <a:ext cx="83217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- </a:t>
            </a:r>
            <a:r>
              <a:rPr lang="en-US" sz="2400" b="1" dirty="0" err="1">
                <a:solidFill>
                  <a:schemeClr val="accent2"/>
                </a:solidFill>
              </a:rPr>
              <a:t>Tính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</a:rPr>
              <a:t>trạng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</a:rPr>
              <a:t>hình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</a:rPr>
              <a:t>dạng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</a:rPr>
              <a:t>vỏ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</a:rPr>
              <a:t>hạt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</a:rPr>
              <a:t>có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</a:rPr>
              <a:t>tỉ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</a:rPr>
              <a:t>lệ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</a:rPr>
              <a:t>kiểu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</a:rPr>
              <a:t>hình</a:t>
            </a:r>
            <a:r>
              <a:rPr lang="en-US" sz="2400" b="1" dirty="0">
                <a:solidFill>
                  <a:schemeClr val="accent2"/>
                </a:solidFill>
              </a:rPr>
              <a:t> ở F2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FE1DB1-61A1-D991-245C-1C00FAAB6533}"/>
              </a:ext>
            </a:extLst>
          </p:cNvPr>
          <p:cNvSpPr txBox="1"/>
          <p:nvPr/>
        </p:nvSpPr>
        <p:spPr>
          <a:xfrm>
            <a:off x="7264216" y="1366438"/>
            <a:ext cx="4400102" cy="646331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/>
              <a:t>Vàng</a:t>
            </a:r>
            <a:r>
              <a:rPr lang="en-US" sz="2800" dirty="0"/>
              <a:t>: </a:t>
            </a:r>
            <a:r>
              <a:rPr lang="en-US" sz="3600" dirty="0"/>
              <a:t>¾</a:t>
            </a:r>
            <a:r>
              <a:rPr lang="en-US" sz="2800" dirty="0"/>
              <a:t>          </a:t>
            </a:r>
            <a:r>
              <a:rPr lang="en-US" sz="2800" dirty="0" err="1"/>
              <a:t>Xanh</a:t>
            </a:r>
            <a:r>
              <a:rPr lang="en-US" sz="2800" dirty="0"/>
              <a:t>: </a:t>
            </a:r>
            <a:r>
              <a:rPr lang="en-US" sz="3200" dirty="0"/>
              <a:t>¼</a:t>
            </a:r>
            <a:r>
              <a:rPr lang="en-US" sz="28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3F773E-07D5-937B-DA52-7C2B41877F7F}"/>
              </a:ext>
            </a:extLst>
          </p:cNvPr>
          <p:cNvSpPr txBox="1"/>
          <p:nvPr/>
        </p:nvSpPr>
        <p:spPr>
          <a:xfrm>
            <a:off x="7264216" y="2906625"/>
            <a:ext cx="4400102" cy="6463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/>
              <a:t>Trơn</a:t>
            </a:r>
            <a:r>
              <a:rPr lang="en-US" sz="2800" dirty="0"/>
              <a:t>: </a:t>
            </a:r>
            <a:r>
              <a:rPr lang="en-US" sz="3600" dirty="0"/>
              <a:t>¾</a:t>
            </a:r>
            <a:r>
              <a:rPr lang="en-US" sz="2800" dirty="0"/>
              <a:t>          Nh: </a:t>
            </a:r>
            <a:r>
              <a:rPr lang="en-US" sz="3200" dirty="0"/>
              <a:t>¼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  <p:bldP spid="24581" grpId="0"/>
      <p:bldP spid="24582" grpId="0"/>
      <p:bldP spid="245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>
            <a:extLst>
              <a:ext uri="{FF2B5EF4-FFF2-40B4-BE49-F238E27FC236}">
                <a16:creationId xmlns:a16="http://schemas.microsoft.com/office/drawing/2014/main" id="{0AA3813B-B91B-A56C-03FA-C98F8EBB1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33400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I/ </a:t>
            </a:r>
            <a:r>
              <a:rPr kumimoji="0" lang="en-US" altLang="en-US" sz="24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Thí nghiệm của Men đen</a:t>
            </a:r>
          </a:p>
        </p:txBody>
      </p:sp>
      <p:grpSp>
        <p:nvGrpSpPr>
          <p:cNvPr id="27651" name="Group 100">
            <a:extLst>
              <a:ext uri="{FF2B5EF4-FFF2-40B4-BE49-F238E27FC236}">
                <a16:creationId xmlns:a16="http://schemas.microsoft.com/office/drawing/2014/main" id="{13BA8F56-BA63-2C87-24FE-E09885064EC5}"/>
              </a:ext>
            </a:extLst>
          </p:cNvPr>
          <p:cNvGrpSpPr>
            <a:grpSpLocks/>
          </p:cNvGrpSpPr>
          <p:nvPr/>
        </p:nvGrpSpPr>
        <p:grpSpPr bwMode="auto">
          <a:xfrm>
            <a:off x="4891088" y="1306513"/>
            <a:ext cx="2271712" cy="885825"/>
            <a:chOff x="4785" y="1380"/>
            <a:chExt cx="1079" cy="576"/>
          </a:xfrm>
        </p:grpSpPr>
        <p:grpSp>
          <p:nvGrpSpPr>
            <p:cNvPr id="27691" name="Group 101">
              <a:extLst>
                <a:ext uri="{FF2B5EF4-FFF2-40B4-BE49-F238E27FC236}">
                  <a16:creationId xmlns:a16="http://schemas.microsoft.com/office/drawing/2014/main" id="{1F919C97-1E92-E468-664C-549EA070D8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30" y="1380"/>
              <a:ext cx="499" cy="527"/>
              <a:chOff x="2925" y="3203"/>
              <a:chExt cx="499" cy="527"/>
            </a:xfrm>
          </p:grpSpPr>
          <p:sp>
            <p:nvSpPr>
              <p:cNvPr id="27698" name="Text Box 102">
                <a:extLst>
                  <a:ext uri="{FF2B5EF4-FFF2-40B4-BE49-F238E27FC236}">
                    <a16:creationId xmlns:a16="http://schemas.microsoft.com/office/drawing/2014/main" id="{457BE06F-07FD-A438-81C6-F05ABF84A5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5" y="3203"/>
                <a:ext cx="499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416</a:t>
                </a:r>
              </a:p>
            </p:txBody>
          </p:sp>
          <p:sp>
            <p:nvSpPr>
              <p:cNvPr id="27699" name="Text Box 103">
                <a:extLst>
                  <a:ext uri="{FF2B5EF4-FFF2-40B4-BE49-F238E27FC236}">
                    <a16:creationId xmlns:a16="http://schemas.microsoft.com/office/drawing/2014/main" id="{1204D36E-9D10-B605-1E08-9D51B79356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5" y="3430"/>
                <a:ext cx="499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140</a:t>
                </a:r>
              </a:p>
            </p:txBody>
          </p:sp>
          <p:sp>
            <p:nvSpPr>
              <p:cNvPr id="27700" name="Line 104">
                <a:extLst>
                  <a:ext uri="{FF2B5EF4-FFF2-40B4-BE49-F238E27FC236}">
                    <a16:creationId xmlns:a16="http://schemas.microsoft.com/office/drawing/2014/main" id="{B7B46B22-EBF9-F59A-C207-99BD73A952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0" y="3475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7692" name="Group 105">
              <a:extLst>
                <a:ext uri="{FF2B5EF4-FFF2-40B4-BE49-F238E27FC236}">
                  <a16:creationId xmlns:a16="http://schemas.microsoft.com/office/drawing/2014/main" id="{2CAC1223-0EDC-1C78-FBA8-6D499E3B57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56" y="1416"/>
              <a:ext cx="508" cy="540"/>
              <a:chOff x="5048" y="1407"/>
              <a:chExt cx="508" cy="540"/>
            </a:xfrm>
          </p:grpSpPr>
          <p:sp>
            <p:nvSpPr>
              <p:cNvPr id="27695" name="Text Box 106">
                <a:extLst>
                  <a:ext uri="{FF2B5EF4-FFF2-40B4-BE49-F238E27FC236}">
                    <a16:creationId xmlns:a16="http://schemas.microsoft.com/office/drawing/2014/main" id="{327EA84D-B164-88E4-FB49-5C1ACF8C94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48" y="1407"/>
                <a:ext cx="327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</a:t>
                </a: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27696" name="Text Box 107">
                <a:extLst>
                  <a:ext uri="{FF2B5EF4-FFF2-40B4-BE49-F238E27FC236}">
                    <a16:creationId xmlns:a16="http://schemas.microsoft.com/office/drawing/2014/main" id="{11CA73D4-64E9-5E6B-9896-3ABBD709D4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57" y="1616"/>
                <a:ext cx="499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</a:t>
                </a: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7697" name="Line 108">
                <a:extLst>
                  <a:ext uri="{FF2B5EF4-FFF2-40B4-BE49-F238E27FC236}">
                    <a16:creationId xmlns:a16="http://schemas.microsoft.com/office/drawing/2014/main" id="{6FB92B5D-64E5-5C69-80FD-E4581D808C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02" y="1643"/>
                <a:ext cx="2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693" name="Text Box 109">
              <a:extLst>
                <a:ext uri="{FF2B5EF4-FFF2-40B4-BE49-F238E27FC236}">
                  <a16:creationId xmlns:a16="http://schemas.microsoft.com/office/drawing/2014/main" id="{768DD4B3-95F0-1821-D518-0839F556E5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5" y="1507"/>
              <a:ext cx="22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  <p:sp>
          <p:nvSpPr>
            <p:cNvPr id="27694" name="Text Box 110">
              <a:extLst>
                <a:ext uri="{FF2B5EF4-FFF2-40B4-BE49-F238E27FC236}">
                  <a16:creationId xmlns:a16="http://schemas.microsoft.com/office/drawing/2014/main" id="{7B17286C-D029-C9EC-6ACA-1A8F10CE02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47" y="1507"/>
              <a:ext cx="22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≈</a:t>
              </a:r>
            </a:p>
          </p:txBody>
        </p:sp>
      </p:grpSp>
      <p:grpSp>
        <p:nvGrpSpPr>
          <p:cNvPr id="27652" name="Group 111">
            <a:extLst>
              <a:ext uri="{FF2B5EF4-FFF2-40B4-BE49-F238E27FC236}">
                <a16:creationId xmlns:a16="http://schemas.microsoft.com/office/drawing/2014/main" id="{16AF4F26-118D-03FA-6C25-9B87AEE8CC93}"/>
              </a:ext>
            </a:extLst>
          </p:cNvPr>
          <p:cNvGrpSpPr>
            <a:grpSpLocks/>
          </p:cNvGrpSpPr>
          <p:nvPr/>
        </p:nvGrpSpPr>
        <p:grpSpPr bwMode="auto">
          <a:xfrm>
            <a:off x="2422525" y="1306513"/>
            <a:ext cx="935038" cy="822325"/>
            <a:chOff x="1882" y="3203"/>
            <a:chExt cx="589" cy="518"/>
          </a:xfrm>
        </p:grpSpPr>
        <p:sp>
          <p:nvSpPr>
            <p:cNvPr id="33832" name="Text Box 112">
              <a:extLst>
                <a:ext uri="{FF2B5EF4-FFF2-40B4-BE49-F238E27FC236}">
                  <a16:creationId xmlns:a16="http://schemas.microsoft.com/office/drawing/2014/main" id="{0D498106-C257-1E9B-D8F6-008A30EF68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2" y="3203"/>
              <a:ext cx="589" cy="29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/>
                  <a:ea typeface="+mn-ea"/>
                  <a:cs typeface="Times New Roman" panose="02020603050405020304" pitchFamily="18" charset="0"/>
                </a:rPr>
                <a:t>Vàng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27689" name="Text Box 113">
              <a:extLst>
                <a:ext uri="{FF2B5EF4-FFF2-40B4-BE49-F238E27FC236}">
                  <a16:creationId xmlns:a16="http://schemas.microsoft.com/office/drawing/2014/main" id="{EC3822F7-4853-5812-6482-C4BF050A0A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2" y="3430"/>
              <a:ext cx="58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Xanh</a:t>
              </a:r>
            </a:p>
          </p:txBody>
        </p:sp>
        <p:sp>
          <p:nvSpPr>
            <p:cNvPr id="27690" name="Line 114">
              <a:extLst>
                <a:ext uri="{FF2B5EF4-FFF2-40B4-BE49-F238E27FC236}">
                  <a16:creationId xmlns:a16="http://schemas.microsoft.com/office/drawing/2014/main" id="{022E12E7-7AE7-D701-C6EC-57BE55431E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7" y="3475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7653" name="Group 115">
            <a:extLst>
              <a:ext uri="{FF2B5EF4-FFF2-40B4-BE49-F238E27FC236}">
                <a16:creationId xmlns:a16="http://schemas.microsoft.com/office/drawing/2014/main" id="{0B82B25F-7848-86BE-ED69-485D497D621C}"/>
              </a:ext>
            </a:extLst>
          </p:cNvPr>
          <p:cNvGrpSpPr>
            <a:grpSpLocks/>
          </p:cNvGrpSpPr>
          <p:nvPr/>
        </p:nvGrpSpPr>
        <p:grpSpPr bwMode="auto">
          <a:xfrm>
            <a:off x="3290888" y="1306513"/>
            <a:ext cx="2149475" cy="830262"/>
            <a:chOff x="4040" y="1380"/>
            <a:chExt cx="999" cy="523"/>
          </a:xfrm>
        </p:grpSpPr>
        <p:grpSp>
          <p:nvGrpSpPr>
            <p:cNvPr id="27683" name="Group 116">
              <a:extLst>
                <a:ext uri="{FF2B5EF4-FFF2-40B4-BE49-F238E27FC236}">
                  <a16:creationId xmlns:a16="http://schemas.microsoft.com/office/drawing/2014/main" id="{3734FF85-5CD5-5AC5-5645-7EAAE42341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77" y="1380"/>
              <a:ext cx="862" cy="523"/>
              <a:chOff x="4241" y="1389"/>
              <a:chExt cx="862" cy="523"/>
            </a:xfrm>
          </p:grpSpPr>
          <p:sp>
            <p:nvSpPr>
              <p:cNvPr id="27685" name="Text Box 117">
                <a:extLst>
                  <a:ext uri="{FF2B5EF4-FFF2-40B4-BE49-F238E27FC236}">
                    <a16:creationId xmlns:a16="http://schemas.microsoft.com/office/drawing/2014/main" id="{CBBD9260-8251-8367-FC12-906EF8AC7D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1" y="1389"/>
                <a:ext cx="862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315+101</a:t>
                </a:r>
              </a:p>
            </p:txBody>
          </p:sp>
          <p:sp>
            <p:nvSpPr>
              <p:cNvPr id="27686" name="Text Box 118">
                <a:extLst>
                  <a:ext uri="{FF2B5EF4-FFF2-40B4-BE49-F238E27FC236}">
                    <a16:creationId xmlns:a16="http://schemas.microsoft.com/office/drawing/2014/main" id="{C8782D1E-6CE7-25ED-C37F-9B742D5629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1" y="1616"/>
                <a:ext cx="77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A5002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108+32</a:t>
                </a:r>
              </a:p>
            </p:txBody>
          </p:sp>
          <p:sp>
            <p:nvSpPr>
              <p:cNvPr id="27687" name="Line 119">
                <a:extLst>
                  <a:ext uri="{FF2B5EF4-FFF2-40B4-BE49-F238E27FC236}">
                    <a16:creationId xmlns:a16="http://schemas.microsoft.com/office/drawing/2014/main" id="{35147DFB-0BB3-2A82-A8AE-37E5CD19F1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86" y="1661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684" name="Text Box 120">
              <a:extLst>
                <a:ext uri="{FF2B5EF4-FFF2-40B4-BE49-F238E27FC236}">
                  <a16:creationId xmlns:a16="http://schemas.microsoft.com/office/drawing/2014/main" id="{DF7AEFDE-EC66-1B9D-A5E6-0EF54244FA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0" y="1507"/>
              <a:ext cx="22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A5002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</p:grpSp>
      <p:grpSp>
        <p:nvGrpSpPr>
          <p:cNvPr id="27654" name="Group 127">
            <a:extLst>
              <a:ext uri="{FF2B5EF4-FFF2-40B4-BE49-F238E27FC236}">
                <a16:creationId xmlns:a16="http://schemas.microsoft.com/office/drawing/2014/main" id="{C20B27C4-2FDE-3F62-371D-9A07881B8EE2}"/>
              </a:ext>
            </a:extLst>
          </p:cNvPr>
          <p:cNvGrpSpPr>
            <a:grpSpLocks/>
          </p:cNvGrpSpPr>
          <p:nvPr/>
        </p:nvGrpSpPr>
        <p:grpSpPr bwMode="auto">
          <a:xfrm>
            <a:off x="2422525" y="2173288"/>
            <a:ext cx="914400" cy="822325"/>
            <a:chOff x="3624" y="2461"/>
            <a:chExt cx="589" cy="518"/>
          </a:xfrm>
        </p:grpSpPr>
        <p:sp>
          <p:nvSpPr>
            <p:cNvPr id="27680" name="Text Box 128">
              <a:extLst>
                <a:ext uri="{FF2B5EF4-FFF2-40B4-BE49-F238E27FC236}">
                  <a16:creationId xmlns:a16="http://schemas.microsoft.com/office/drawing/2014/main" id="{AE6C9624-D50A-062F-31F7-C278A73946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4" y="2461"/>
              <a:ext cx="58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Times New Roman" panose="02020603050405020304" pitchFamily="18" charset="0"/>
                </a:rPr>
                <a:t>Trơn</a:t>
              </a:r>
            </a:p>
          </p:txBody>
        </p:sp>
        <p:sp>
          <p:nvSpPr>
            <p:cNvPr id="27681" name="Text Box 129">
              <a:extLst>
                <a:ext uri="{FF2B5EF4-FFF2-40B4-BE49-F238E27FC236}">
                  <a16:creationId xmlns:a16="http://schemas.microsoft.com/office/drawing/2014/main" id="{6A9F77FA-7C81-52F7-7B3D-4CD7AF299C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4" y="2688"/>
              <a:ext cx="58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Times New Roman" panose="02020603050405020304" pitchFamily="18" charset="0"/>
                </a:rPr>
                <a:t>Nhăn</a:t>
              </a:r>
            </a:p>
          </p:txBody>
        </p:sp>
        <p:sp>
          <p:nvSpPr>
            <p:cNvPr id="27682" name="Line 130">
              <a:extLst>
                <a:ext uri="{FF2B5EF4-FFF2-40B4-BE49-F238E27FC236}">
                  <a16:creationId xmlns:a16="http://schemas.microsoft.com/office/drawing/2014/main" id="{45A080B0-9DBF-55E8-2646-73606F5556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1" y="2733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7655" name="Group 131">
            <a:extLst>
              <a:ext uri="{FF2B5EF4-FFF2-40B4-BE49-F238E27FC236}">
                <a16:creationId xmlns:a16="http://schemas.microsoft.com/office/drawing/2014/main" id="{839411E6-DE06-19DA-A74F-5A1926BAA5E3}"/>
              </a:ext>
            </a:extLst>
          </p:cNvPr>
          <p:cNvGrpSpPr>
            <a:grpSpLocks/>
          </p:cNvGrpSpPr>
          <p:nvPr/>
        </p:nvGrpSpPr>
        <p:grpSpPr bwMode="auto">
          <a:xfrm>
            <a:off x="3343275" y="2136775"/>
            <a:ext cx="2389188" cy="1190625"/>
            <a:chOff x="4014" y="2365"/>
            <a:chExt cx="1185" cy="836"/>
          </a:xfrm>
        </p:grpSpPr>
        <p:grpSp>
          <p:nvGrpSpPr>
            <p:cNvPr id="27675" name="Group 132">
              <a:extLst>
                <a:ext uri="{FF2B5EF4-FFF2-40B4-BE49-F238E27FC236}">
                  <a16:creationId xmlns:a16="http://schemas.microsoft.com/office/drawing/2014/main" id="{81EF6E0F-5ABE-D6E9-E261-B49118EEF3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1" y="2365"/>
              <a:ext cx="1058" cy="836"/>
              <a:chOff x="4386" y="3404"/>
              <a:chExt cx="1058" cy="836"/>
            </a:xfrm>
          </p:grpSpPr>
          <p:sp>
            <p:nvSpPr>
              <p:cNvPr id="27677" name="Text Box 133">
                <a:extLst>
                  <a:ext uri="{FF2B5EF4-FFF2-40B4-BE49-F238E27FC236}">
                    <a16:creationId xmlns:a16="http://schemas.microsoft.com/office/drawing/2014/main" id="{635E0025-58B5-D02F-1884-AED50502A8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86" y="3404"/>
                <a:ext cx="1058" cy="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315+108</a:t>
                </a:r>
              </a:p>
            </p:txBody>
          </p:sp>
          <p:sp>
            <p:nvSpPr>
              <p:cNvPr id="27678" name="Text Box 134">
                <a:extLst>
                  <a:ext uri="{FF2B5EF4-FFF2-40B4-BE49-F238E27FC236}">
                    <a16:creationId xmlns:a16="http://schemas.microsoft.com/office/drawing/2014/main" id="{491EC62D-F355-2BC9-936C-449ABE5B00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22" y="3657"/>
                <a:ext cx="771" cy="5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101+32</a:t>
                </a:r>
              </a:p>
            </p:txBody>
          </p:sp>
          <p:sp>
            <p:nvSpPr>
              <p:cNvPr id="27679" name="Line 135">
                <a:extLst>
                  <a:ext uri="{FF2B5EF4-FFF2-40B4-BE49-F238E27FC236}">
                    <a16:creationId xmlns:a16="http://schemas.microsoft.com/office/drawing/2014/main" id="{3C9B5556-6C30-0CD7-DD5F-C632A60151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67" y="3702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676" name="Text Box 136">
              <a:extLst>
                <a:ext uri="{FF2B5EF4-FFF2-40B4-BE49-F238E27FC236}">
                  <a16:creationId xmlns:a16="http://schemas.microsoft.com/office/drawing/2014/main" id="{7D8056EB-AE60-FD31-C8F9-176A26E528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4" y="2527"/>
              <a:ext cx="227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</p:grpSp>
      <p:grpSp>
        <p:nvGrpSpPr>
          <p:cNvPr id="27656" name="Group 137">
            <a:extLst>
              <a:ext uri="{FF2B5EF4-FFF2-40B4-BE49-F238E27FC236}">
                <a16:creationId xmlns:a16="http://schemas.microsoft.com/office/drawing/2014/main" id="{D5B74E53-7560-72D6-235F-E98BB123A269}"/>
              </a:ext>
            </a:extLst>
          </p:cNvPr>
          <p:cNvGrpSpPr>
            <a:grpSpLocks/>
          </p:cNvGrpSpPr>
          <p:nvPr/>
        </p:nvGrpSpPr>
        <p:grpSpPr bwMode="auto">
          <a:xfrm>
            <a:off x="4891088" y="2109788"/>
            <a:ext cx="2271712" cy="887412"/>
            <a:chOff x="4786" y="2391"/>
            <a:chExt cx="1078" cy="559"/>
          </a:xfrm>
        </p:grpSpPr>
        <p:grpSp>
          <p:nvGrpSpPr>
            <p:cNvPr id="27665" name="Group 138">
              <a:extLst>
                <a:ext uri="{FF2B5EF4-FFF2-40B4-BE49-F238E27FC236}">
                  <a16:creationId xmlns:a16="http://schemas.microsoft.com/office/drawing/2014/main" id="{54F9BD3E-4056-AB87-8C18-273CF18E26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20" y="2391"/>
              <a:ext cx="499" cy="518"/>
              <a:chOff x="2925" y="3203"/>
              <a:chExt cx="499" cy="518"/>
            </a:xfrm>
          </p:grpSpPr>
          <p:sp>
            <p:nvSpPr>
              <p:cNvPr id="27672" name="Text Box 139">
                <a:extLst>
                  <a:ext uri="{FF2B5EF4-FFF2-40B4-BE49-F238E27FC236}">
                    <a16:creationId xmlns:a16="http://schemas.microsoft.com/office/drawing/2014/main" id="{B0511FCD-5A37-476F-E70D-3B5FCB45CD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5" y="3203"/>
                <a:ext cx="49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423</a:t>
                </a:r>
              </a:p>
            </p:txBody>
          </p:sp>
          <p:sp>
            <p:nvSpPr>
              <p:cNvPr id="27673" name="Text Box 140">
                <a:extLst>
                  <a:ext uri="{FF2B5EF4-FFF2-40B4-BE49-F238E27FC236}">
                    <a16:creationId xmlns:a16="http://schemas.microsoft.com/office/drawing/2014/main" id="{2CBAB345-D2B4-3EBD-3D66-D6C89AB124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5" y="3430"/>
                <a:ext cx="49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133</a:t>
                </a:r>
              </a:p>
            </p:txBody>
          </p:sp>
          <p:sp>
            <p:nvSpPr>
              <p:cNvPr id="27674" name="Line 141">
                <a:extLst>
                  <a:ext uri="{FF2B5EF4-FFF2-40B4-BE49-F238E27FC236}">
                    <a16:creationId xmlns:a16="http://schemas.microsoft.com/office/drawing/2014/main" id="{E65A02FB-3070-00BD-FCA9-ABC068FEF0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0" y="3475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666" name="Text Box 142">
              <a:extLst>
                <a:ext uri="{FF2B5EF4-FFF2-40B4-BE49-F238E27FC236}">
                  <a16:creationId xmlns:a16="http://schemas.microsoft.com/office/drawing/2014/main" id="{B058F796-213B-F0D0-FBE6-E6E144D638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6" y="2517"/>
              <a:ext cx="22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  <p:sp>
          <p:nvSpPr>
            <p:cNvPr id="27667" name="Text Box 143">
              <a:extLst>
                <a:ext uri="{FF2B5EF4-FFF2-40B4-BE49-F238E27FC236}">
                  <a16:creationId xmlns:a16="http://schemas.microsoft.com/office/drawing/2014/main" id="{504042AC-3964-D1A0-2710-D2A65881BC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6" y="2518"/>
              <a:ext cx="22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≈</a:t>
              </a:r>
            </a:p>
          </p:txBody>
        </p:sp>
        <p:grpSp>
          <p:nvGrpSpPr>
            <p:cNvPr id="27668" name="Group 144">
              <a:extLst>
                <a:ext uri="{FF2B5EF4-FFF2-40B4-BE49-F238E27FC236}">
                  <a16:creationId xmlns:a16="http://schemas.microsoft.com/office/drawing/2014/main" id="{F5E274D7-E376-E031-0385-D8E484FABC8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56" y="2427"/>
              <a:ext cx="508" cy="523"/>
              <a:chOff x="5048" y="1407"/>
              <a:chExt cx="508" cy="523"/>
            </a:xfrm>
          </p:grpSpPr>
          <p:sp>
            <p:nvSpPr>
              <p:cNvPr id="27669" name="Text Box 145">
                <a:extLst>
                  <a:ext uri="{FF2B5EF4-FFF2-40B4-BE49-F238E27FC236}">
                    <a16:creationId xmlns:a16="http://schemas.microsoft.com/office/drawing/2014/main" id="{7EC0154D-C8B4-8738-FED8-D155B9C961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48" y="1407"/>
                <a:ext cx="327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</a:t>
                </a: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27670" name="Text Box 146">
                <a:extLst>
                  <a:ext uri="{FF2B5EF4-FFF2-40B4-BE49-F238E27FC236}">
                    <a16:creationId xmlns:a16="http://schemas.microsoft.com/office/drawing/2014/main" id="{29BFE121-AEE3-C53B-8A91-5079AEF798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57" y="1616"/>
                <a:ext cx="49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1</a:t>
                </a:r>
              </a:p>
            </p:txBody>
          </p:sp>
          <p:sp>
            <p:nvSpPr>
              <p:cNvPr id="27671" name="Line 147">
                <a:extLst>
                  <a:ext uri="{FF2B5EF4-FFF2-40B4-BE49-F238E27FC236}">
                    <a16:creationId xmlns:a16="http://schemas.microsoft.com/office/drawing/2014/main" id="{0ABA948E-FD34-12A5-8B2B-4F37B15BC3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02" y="1643"/>
                <a:ext cx="2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7657" name="TextBox 1">
            <a:extLst>
              <a:ext uri="{FF2B5EF4-FFF2-40B4-BE49-F238E27FC236}">
                <a16:creationId xmlns:a16="http://schemas.microsoft.com/office/drawing/2014/main" id="{E2CA2E54-8F22-E9E9-8957-EE73B2C2E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498600"/>
            <a:ext cx="3200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≈ 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3 vàng: 1 xanh</a:t>
            </a:r>
          </a:p>
        </p:txBody>
      </p:sp>
      <p:sp>
        <p:nvSpPr>
          <p:cNvPr id="27658" name="TextBox 55">
            <a:extLst>
              <a:ext uri="{FF2B5EF4-FFF2-40B4-BE49-F238E27FC236}">
                <a16:creationId xmlns:a16="http://schemas.microsoft.com/office/drawing/2014/main" id="{9EAA71DE-9B22-58EE-4A6A-00560AB75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2290763"/>
            <a:ext cx="3200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≈ 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3 Trơn: 1 nhăn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9F8ADEE-F7C8-7676-9084-B6CAC16D6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038600"/>
            <a:ext cx="960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→ Tỉ lệ kiểu hình ở F2 là:       9 V-T : 3 V-N : 3 X-T : 1X-N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C7E4374-AEE9-CC57-2978-DF13D7680B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0913" y="3060700"/>
            <a:ext cx="626268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Tỉ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lệ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từng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cặp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tính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trạng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( 3 V : 1 X ) ( 3T : 1N )</a:t>
            </a:r>
          </a:p>
        </p:txBody>
      </p:sp>
      <p:sp>
        <p:nvSpPr>
          <p:cNvPr id="59" name="Text Box 19">
            <a:extLst>
              <a:ext uri="{FF2B5EF4-FFF2-40B4-BE49-F238E27FC236}">
                <a16:creationId xmlns:a16="http://schemas.microsoft.com/office/drawing/2014/main" id="{B208A8E2-ACA1-BE0A-C2B0-990EC35B9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743450"/>
            <a:ext cx="7772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Tỉ lệ mỗi KH ở F2 được tính như thế nào ?</a:t>
            </a:r>
          </a:p>
        </p:txBody>
      </p:sp>
      <p:sp>
        <p:nvSpPr>
          <p:cNvPr id="60" name="Text Box 19">
            <a:extLst>
              <a:ext uri="{FF2B5EF4-FFF2-40B4-BE49-F238E27FC236}">
                <a16:creationId xmlns:a16="http://schemas.microsoft.com/office/drawing/2014/main" id="{04160785-5B01-49A3-4C11-8963D7DA3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257800"/>
            <a:ext cx="8458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Tỉ lệ mỗi KH ở F2 =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tích tỉ lệ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của các tính trạng hợp thành nó. </a:t>
            </a:r>
          </a:p>
        </p:txBody>
      </p:sp>
      <p:sp>
        <p:nvSpPr>
          <p:cNvPr id="27663" name="TextBox 66">
            <a:extLst>
              <a:ext uri="{FF2B5EF4-FFF2-40B4-BE49-F238E27FC236}">
                <a16:creationId xmlns:a16="http://schemas.microsoft.com/office/drawing/2014/main" id="{911124FD-9AFE-23E9-DD2C-ACCA5D569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914400"/>
            <a:ext cx="2895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1. Thí nghiệm</a:t>
            </a:r>
          </a:p>
        </p:txBody>
      </p:sp>
      <p:sp>
        <p:nvSpPr>
          <p:cNvPr id="27664" name="Text Box 163">
            <a:extLst>
              <a:ext uri="{FF2B5EF4-FFF2-40B4-BE49-F238E27FC236}">
                <a16:creationId xmlns:a16="http://schemas.microsoft.com/office/drawing/2014/main" id="{6DF167D4-D907-3577-B8EA-A0C47E02B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9938" y="44450"/>
            <a:ext cx="8113712" cy="523875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Bài 4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LAI HAI CẶP TÍNH TRẠNG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0"/>
      <p:bldP spid="59" grpId="0"/>
      <p:bldP spid="59" grpId="1"/>
      <p:bldP spid="6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1199</Words>
  <Application>Microsoft Office PowerPoint</Application>
  <PresentationFormat>Widescreen</PresentationFormat>
  <Paragraphs>268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.VnTime</vt:lpstr>
      <vt:lpstr>Arial</vt:lpstr>
      <vt:lpstr>Calibri</vt:lpstr>
      <vt:lpstr>Calibri Light</vt:lpstr>
      <vt:lpstr>Times New Roman</vt:lpstr>
      <vt:lpstr>VNI-Times</vt:lpstr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CtrlSoft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Administrator</cp:lastModifiedBy>
  <cp:revision>29</cp:revision>
  <dcterms:created xsi:type="dcterms:W3CDTF">2019-08-25T16:08:27Z</dcterms:created>
  <dcterms:modified xsi:type="dcterms:W3CDTF">2024-03-11T16:44:31Z</dcterms:modified>
</cp:coreProperties>
</file>