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6"/>
  </p:notesMasterIdLst>
  <p:sldIdLst>
    <p:sldId id="256" r:id="rId6"/>
    <p:sldId id="287" r:id="rId7"/>
    <p:sldId id="288" r:id="rId8"/>
    <p:sldId id="314" r:id="rId9"/>
    <p:sldId id="302" r:id="rId10"/>
    <p:sldId id="303" r:id="rId11"/>
    <p:sldId id="258" r:id="rId12"/>
    <p:sldId id="297" r:id="rId13"/>
    <p:sldId id="296" r:id="rId14"/>
    <p:sldId id="305" r:id="rId15"/>
    <p:sldId id="306" r:id="rId16"/>
    <p:sldId id="270" r:id="rId17"/>
    <p:sldId id="283" r:id="rId18"/>
    <p:sldId id="284" r:id="rId19"/>
    <p:sldId id="312" r:id="rId20"/>
    <p:sldId id="315" r:id="rId21"/>
    <p:sldId id="316" r:id="rId22"/>
    <p:sldId id="317" r:id="rId23"/>
    <p:sldId id="318" r:id="rId24"/>
    <p:sldId id="27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D0E"/>
    <a:srgbClr val="A7FDFF"/>
    <a:srgbClr val="B9B9B9"/>
    <a:srgbClr val="15142A"/>
    <a:srgbClr val="FAED3B"/>
    <a:srgbClr val="70AD47"/>
    <a:srgbClr val="3CDFE6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87" autoAdjust="0"/>
    <p:restoredTop sz="84954" autoAdjust="0"/>
  </p:normalViewPr>
  <p:slideViewPr>
    <p:cSldViewPr snapToGrid="0">
      <p:cViewPr varScale="1">
        <p:scale>
          <a:sx n="49" d="100"/>
          <a:sy n="49" d="100"/>
        </p:scale>
        <p:origin x="69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2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883" indent="-285724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2898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05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217" indent="-22858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200">
                <a:solidFill>
                  <a:prstClr val="black"/>
                </a:solidFill>
              </a:rPr>
              <a:pPr/>
              <a:t>15</a:t>
            </a:fld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6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4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2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C426-5E33-4B67-9AC8-A8E664F34E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8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78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98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8087-EA8E-41B5-9C90-7FFD0DE95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BA11D-A020-47E7-9E08-2642C23F5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9D102-2FEB-4D1E-A496-72AF1245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CED3-4497-4145-AA9F-0E9E5B683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3667C-1AAC-4CC2-A26E-7031576F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11C63-8C3D-48B9-B291-9E681386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8F12-7973-4E72-A6DC-F1741EE1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397C6-CE41-4CFB-AB04-7EC953206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919DF-05E7-4007-80D9-860E744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DEA2-E905-4FB7-8454-8F38906069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86C42-CC04-444E-A7F9-0F0882F3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8D3DA-9710-47AD-9738-112E9B60E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3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F16E-CA68-4C4F-9EB2-31653BF6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5A072-8F9B-45BE-90F6-71869E6B7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14310-312B-4CA2-A584-0A8EFE45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9F71-F4EC-4BC2-9A68-41D73F0B73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9C836-45CD-4F2B-8058-01136A3D3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A751B-4EF7-4576-9B78-2A513266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44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FE93-048D-46AE-8523-424BDB08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B7BD1-ACCB-4F07-9355-793E7E13D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07C33-E829-43C7-8366-ABC284889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F6125-9F3D-43BD-AB17-25BCF00F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4198-29DF-4E0D-AE5C-E7A6C769F7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2C208-8CC8-4DC0-921E-062560205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25908-48CC-42A5-8F66-33C4F093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93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2F06-5FB0-4D2D-B93C-F090A541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C51BC-BF67-4C0B-B425-63BCE6C67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31486B-74A9-4651-B5EA-D70135B15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17C649-5C34-4A03-88AE-9D8B03F9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A4600-E6CE-42C1-B012-116AB3824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0CB1D4-6388-4D7F-83F1-65FC37C9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003A4-74E1-4351-A57D-00ED5C4207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C4207-BBF3-4CCF-92A6-9B1D6020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4DB4B-0101-4AE2-B8A6-14F05048B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68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1B22-86F6-402E-B198-8EE4A4376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19BAF9-3C42-4EC7-B24C-9655A19E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F261-9DDA-4F85-A373-E1EED04D17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4B16E-5335-4A7B-AE18-90D2346B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12858-C89F-48D3-972E-5D7FF566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63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BB657-95D4-400C-A856-500224508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4D832-DBAA-47FD-82D0-809E981669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CA7BE1-66CA-4355-B24F-D092BA0D1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A144B-863D-4908-B66B-4EB2FEAF2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5DA9-E72F-4AE4-8440-75314E715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9952-9C8C-4802-9734-FE0AB33B3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B0786-8C47-473C-8400-57514DB7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2A145-CC03-40C5-92EB-75828520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11509-00A6-4EA5-8205-DBECF7ED25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994D5-CAA3-4454-BA30-DE5A1D6A8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E872-B835-4150-834C-6EB71AE35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57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72A08-F791-4891-BC37-C01F518F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1B6B1-635B-4EC5-85A6-AF5FC2326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D94D40-6E16-49BA-83F9-0C54A3E2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B894B-4AB0-472A-9E2C-73BC9F77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8AB1-E4D8-469B-9235-F42576CFA8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732C0-C632-4D15-B4CB-88CBBB59E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1952F-C634-49E4-AD4F-F468CE3C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36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C602-EEB7-491A-A487-870A9747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E695DE-D8F9-478F-89C9-81997A216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CD61C-C87B-4350-8C28-08150D221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3326-5213-4B29-A711-949AFFF947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C205C-41A9-47C6-828E-C0DA773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E9E44-E0CE-4D15-8CEF-1AE1B807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A6DE53-8849-43AF-B379-9D23C51F1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5C7DA2-B187-42BD-A8F7-FAC8A7EA2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A0A44-A066-4B9B-89E2-CDACF2DE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6957-2BE0-405D-8F9A-01B1D36ACE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0EE30-D1FB-42BB-BE9E-0DDA2A59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C0EE1-B7A1-4135-B729-C43D849E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7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12/8/2023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EC4983-2A6C-4BA0-BCEA-E7816DA9B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C51C2-4159-4E7A-ADF0-D081A42EB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DD5B2-E45C-4A76-890F-E67EECA2C8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5968-CAA5-49CD-8AAE-34BFDF1C9C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F5509-6DE8-4FB8-AA7A-E4D40F06C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B699-FA60-4F1F-A613-982A3D96E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7655C-75C4-43D0-BEC6-951BFF3347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1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816655"/>
            <a:ext cx="11952372" cy="1924303"/>
          </a:xfrm>
        </p:spPr>
        <p:txBody>
          <a:bodyPr>
            <a:noAutofit/>
          </a:bodyPr>
          <a:lstStyle/>
          <a:p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991157" y="384875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viên:Phạm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Chung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634919" y="5607087"/>
            <a:ext cx="3136324" cy="675919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45" y="5786233"/>
            <a:ext cx="895521" cy="107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37" y="3959048"/>
            <a:ext cx="3330748" cy="2213550"/>
          </a:xfrm>
          <a:prstGeom prst="rect">
            <a:avLst/>
          </a:prstGeom>
        </p:spPr>
      </p:pic>
      <p:sp>
        <p:nvSpPr>
          <p:cNvPr id="16" name="Cloud Callout 15"/>
          <p:cNvSpPr/>
          <p:nvPr/>
        </p:nvSpPr>
        <p:spPr>
          <a:xfrm>
            <a:off x="0" y="291507"/>
            <a:ext cx="4146064" cy="3646802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Những nội dung trong phần kiến thức quan hệ chia hết</a:t>
            </a:r>
          </a:p>
        </p:txBody>
      </p:sp>
    </p:spTree>
    <p:extLst>
      <p:ext uri="{BB962C8B-B14F-4D97-AF65-F5344CB8AC3E}">
        <p14:creationId xmlns:p14="http://schemas.microsoft.com/office/powerpoint/2010/main" val="1620020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0348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02759" y="202353"/>
            <a:ext cx="6931369" cy="493723"/>
          </a:xfrm>
          <a:prstGeom prst="roundRect">
            <a:avLst>
              <a:gd name="adj" fmla="val 41361"/>
            </a:avLst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71441" y="2393242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2: Thực hiện phép tính.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05577" y="3643261"/>
            <a:ext cx="1488402" cy="1488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5781" y="1757926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vi-V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 hợp số nguyên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65780" y="3026027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956200" y="3646941"/>
            <a:ext cx="121558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340" y="1086258"/>
            <a:ext cx="2813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vi-VN" sz="3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792" y="5079330"/>
            <a:ext cx="5222767" cy="18536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077" y="-63091"/>
            <a:ext cx="2525874" cy="18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71962" y="224923"/>
            <a:ext cx="93647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Dạng</a:t>
            </a:r>
            <a:r>
              <a:rPr lang="en-US" sz="3600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3600" b="1" u="sng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1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r>
              <a:rPr lang="vi-VN" sz="3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Tập hợp số nguyên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171962" y="1664601"/>
            <a:ext cx="98999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1(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/88).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59" y="2808171"/>
            <a:ext cx="8982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PHIẾU HỌC TẬP SỐ 1</a:t>
            </a:r>
            <a:r>
              <a:rPr lang="en-US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.</a:t>
            </a:r>
            <a:r>
              <a:rPr lang="vi-VN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 Hoàn thành cột bên phải</a:t>
            </a:r>
            <a:r>
              <a:rPr lang="en-US" sz="2800" b="1" kern="0" dirty="0">
                <a:latin typeface="Arial" panose="020B0604020202020204" pitchFamily="34" charset="0"/>
                <a:ea typeface="Arabia" panose="00000400000000000000" pitchFamily="2" charset="-93"/>
                <a:cs typeface="Arial" panose="020B0604020202020204" pitchFamily="34" charset="0"/>
              </a:rPr>
              <a:t>:</a:t>
            </a:r>
            <a:endParaRPr lang="vi-VN" sz="2800" b="1" kern="0" dirty="0">
              <a:effectLst/>
              <a:latin typeface="Arial" panose="020B0604020202020204" pitchFamily="34" charset="0"/>
              <a:ea typeface="Arabia" panose="00000400000000000000" pitchFamily="2" charset="-93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610809"/>
              </p:ext>
            </p:extLst>
          </p:nvPr>
        </p:nvGraphicFramePr>
        <p:xfrm>
          <a:off x="91814" y="3573420"/>
          <a:ext cx="9165674" cy="3272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2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endParaRPr lang="vi-VN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trả lời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268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Nợ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150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nghìn đồng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dưới mực</a:t>
                      </a:r>
                      <a:r>
                        <a:rPr lang="en-US" sz="28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 biển;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574">
                <a:tc>
                  <a:txBody>
                    <a:bodyPr/>
                    <a:lstStyle/>
                    <a:p>
                      <a:pPr marL="30480" marR="3048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 </a:t>
                      </a:r>
                      <a:r>
                        <a:rPr lang="vi-VN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2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dưới 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2800" b="1" kern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endParaRPr lang="vi-VN" sz="2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6" y="0"/>
            <a:ext cx="2119091" cy="1935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00804" y="4378576"/>
            <a:ext cx="3047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-150 (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8707" y="5303151"/>
            <a:ext cx="1744388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- 600 (m)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0661" y="6133186"/>
            <a:ext cx="1537601" cy="519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 (</a:t>
            </a:r>
            <a:r>
              <a:rPr lang="en-US" sz="2800" baseline="30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377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3148892" y="710269"/>
            <a:ext cx="60946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/88).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1796194"/>
            <a:ext cx="4821382" cy="49687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752" y="2075011"/>
            <a:ext cx="9118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28320" algn="l"/>
              </a:tabLst>
            </a:pPr>
            <a:r>
              <a:rPr lang="vi-VN" sz="2800" b="1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PHIẾU HỌC TẬP SỐ 2: Hoàn thành cột bên phải</a:t>
            </a:r>
            <a:endParaRPr lang="vi-VN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29399"/>
              </p:ext>
            </p:extLst>
          </p:nvPr>
        </p:nvGraphicFramePr>
        <p:xfrm>
          <a:off x="80753" y="2941319"/>
          <a:ext cx="7965967" cy="38236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3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</a:rPr>
                        <a:t>a) Khoảng cách giữa rặng san hô và người thợ lặn;</a:t>
                      </a:r>
                      <a:endParaRPr lang="vi-VN" sz="2800" b="0" dirty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b) Khoảng cách giữa người thợ lặn và mặt nước;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c) Khoảng cách giữa mặt nước và con chim;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902"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d) Khoảng cách giữa rặng san hô và con chim</a:t>
                      </a:r>
                      <a:r>
                        <a:rPr lang="vi-VN" sz="2800" b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vi-VN" sz="2800" b="0"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b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77448" y="3164189"/>
            <a:ext cx="1083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1115" y="4117556"/>
            <a:ext cx="1087157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7652" y="5081548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mét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77346" y="6001640"/>
            <a:ext cx="1186543" cy="55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175" algn="ctr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332F7B-3A9D-4D0C-BB69-4AE17CCB3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2" y="-64357"/>
            <a:ext cx="2591889" cy="14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520" y="1016258"/>
            <a:ext cx="1721816" cy="1721816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41808" y="0"/>
            <a:ext cx="11563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(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/88). </a:t>
            </a:r>
            <a:r>
              <a:rPr lang="vi-VN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các phát biểu sau, phát biểu nào đúng, phát biểu nào sai? Giải thích.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8" y="844064"/>
            <a:ext cx="9083040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a) Kết quả của phép trừ số nguyên dương cho số nguyên dương là một số nguyên dương.</a:t>
            </a:r>
            <a:endParaRPr lang="vi-VN" sz="28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40" y="1804194"/>
            <a:ext cx="8243923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b) Kết quả của phép trừ số nguyên dương cho số nguyên âm là một số nguyên dương.</a:t>
            </a:r>
            <a:endParaRPr lang="vi-VN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60" y="2674640"/>
            <a:ext cx="9610192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" marR="27305">
              <a:lnSpc>
                <a:spcPct val="105000"/>
              </a:lnSpc>
              <a:spcAft>
                <a:spcPts val="0"/>
              </a:spcAft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c) Kết quả của phép nhân số nguyên dương cho số nguyên âm là một số nguyên âm.</a:t>
            </a:r>
            <a:endParaRPr lang="vi-VN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915771"/>
      </p:ext>
    </p:extLst>
  </p:cSld>
  <p:clrMapOvr>
    <a:masterClrMapping/>
  </p:clrMapOvr>
  <p:transition spd="slow">
    <p:spli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BADD324-99D8-52DC-7892-9572452CCA9A}"/>
              </a:ext>
            </a:extLst>
          </p:cNvPr>
          <p:cNvSpPr/>
          <p:nvPr/>
        </p:nvSpPr>
        <p:spPr>
          <a:xfrm>
            <a:off x="2607013" y="2607013"/>
            <a:ext cx="5369668" cy="2295727"/>
          </a:xfrm>
          <a:prstGeom prst="cloud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DD98E-1B1F-B20F-5F86-C2CB4525A0B0}"/>
              </a:ext>
            </a:extLst>
          </p:cNvPr>
          <p:cNvSpPr txBox="1"/>
          <p:nvPr/>
        </p:nvSpPr>
        <p:spPr>
          <a:xfrm>
            <a:off x="0" y="1556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+mj-lt"/>
              </a:rPr>
              <a:t>Dạng 2. Thực hiện phép tính </a:t>
            </a:r>
            <a:endParaRPr lang="en-US" sz="2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D84FBB-0EB9-1616-FFE8-E03D57CFDD45}"/>
              </a:ext>
            </a:extLst>
          </p:cNvPr>
          <p:cNvSpPr txBox="1"/>
          <p:nvPr/>
        </p:nvSpPr>
        <p:spPr>
          <a:xfrm>
            <a:off x="-1" y="678863"/>
            <a:ext cx="103696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i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5 trang 88 </a:t>
            </a:r>
            <a:r>
              <a:rPr lang="vi-VN" sz="3000" b="1" i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Tính:</a:t>
            </a:r>
          </a:p>
          <a:p>
            <a:pPr algn="just"/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(– 15) . 4 – 240 : 6 + 36 : (– 2) . 3; </a:t>
            </a:r>
          </a:p>
          <a:p>
            <a:pPr algn="just"/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(– 2</a:t>
            </a:r>
            <a:r>
              <a:rPr lang="en-US" sz="3000" b="0" i="0" baseline="3000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+ [(– 69) : 3 + 53)] . (– 2) – 8.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D021C-8D32-3341-0CCD-A64C3ED6BCCC}"/>
              </a:ext>
            </a:extLst>
          </p:cNvPr>
          <p:cNvSpPr txBox="1"/>
          <p:nvPr/>
        </p:nvSpPr>
        <p:spPr>
          <a:xfrm>
            <a:off x="3249039" y="3277822"/>
            <a:ext cx="439690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tx2">
                    <a:lumMod val="20000"/>
                    <a:lumOff val="80000"/>
                  </a:schemeClr>
                </a:solidFill>
              </a:rPr>
              <a:t>Nêu thứ tự thực hiện với từng biểu thức</a:t>
            </a:r>
            <a:endParaRPr lang="en-US" sz="2800" b="1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A8A812-A0FE-F46D-780F-C8190F9A253A}"/>
              </a:ext>
            </a:extLst>
          </p:cNvPr>
          <p:cNvSpPr txBox="1"/>
          <p:nvPr/>
        </p:nvSpPr>
        <p:spPr>
          <a:xfrm>
            <a:off x="0" y="1556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+mj-lt"/>
              </a:rPr>
              <a:t>Dạng 3. Tìm x biết</a:t>
            </a:r>
            <a:endParaRPr lang="en-US" sz="2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F9711-C3F6-B926-9C42-36D6086153DF}"/>
              </a:ext>
            </a:extLst>
          </p:cNvPr>
          <p:cNvSpPr txBox="1"/>
          <p:nvPr/>
        </p:nvSpPr>
        <p:spPr>
          <a:xfrm>
            <a:off x="0" y="853961"/>
            <a:ext cx="103696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>
                <a:solidFill>
                  <a:srgbClr val="008000"/>
                </a:solidFill>
                <a:latin typeface="Open Sans" panose="020B0606030504020204" pitchFamily="34" charset="0"/>
              </a:rPr>
              <a:t>Bài 6 trang 88:</a:t>
            </a:r>
            <a:r>
              <a:rPr lang="en-US" sz="2800">
                <a:solidFill>
                  <a:srgbClr val="000000"/>
                </a:solidFill>
                <a:latin typeface="Open Sans" panose="020B0606030504020204" pitchFamily="34" charset="0"/>
              </a:rPr>
              <a:t> Tìm số nguyên x, biết:</a:t>
            </a:r>
          </a:p>
          <a:p>
            <a:pPr algn="just"/>
            <a:r>
              <a:rPr lang="en-US" sz="2800">
                <a:solidFill>
                  <a:srgbClr val="000000"/>
                </a:solidFill>
                <a:latin typeface="Open Sans" panose="020B0606030504020204" pitchFamily="34" charset="0"/>
              </a:rPr>
              <a:t>a) </a:t>
            </a:r>
            <a:r>
              <a:rPr lang="vi-VN" sz="2800">
                <a:solidFill>
                  <a:srgbClr val="000000"/>
                </a:solidFill>
                <a:latin typeface="Open Sans" panose="020B0606030504020204" pitchFamily="34" charset="0"/>
              </a:rPr>
              <a:t>(-3).x=36				b) </a:t>
            </a:r>
            <a:r>
              <a:rPr lang="en-US" sz="2800">
                <a:solidFill>
                  <a:srgbClr val="000000"/>
                </a:solidFill>
                <a:latin typeface="Open Sans" panose="020B0606030504020204" pitchFamily="34" charset="0"/>
              </a:rPr>
              <a:t>4 . x + 15 = – 5; </a:t>
            </a:r>
          </a:p>
          <a:p>
            <a:pPr algn="just"/>
            <a:r>
              <a:rPr lang="vi-VN" sz="2800">
                <a:solidFill>
                  <a:srgbClr val="000000"/>
                </a:solidFill>
                <a:latin typeface="Open Sans" panose="020B0606030504020204" pitchFamily="34" charset="0"/>
              </a:rPr>
              <a:t>c</a:t>
            </a:r>
            <a:r>
              <a:rPr lang="en-US" sz="2800">
                <a:solidFill>
                  <a:srgbClr val="000000"/>
                </a:solidFill>
                <a:latin typeface="Open Sans" panose="020B0606030504020204" pitchFamily="34" charset="0"/>
              </a:rPr>
              <a:t>) (– 270) : x – 20 = 70.</a:t>
            </a:r>
            <a:r>
              <a:rPr lang="vi-VN" sz="2800">
                <a:solidFill>
                  <a:srgbClr val="000000"/>
                </a:solidFill>
                <a:latin typeface="Open Sans" panose="020B0606030504020204" pitchFamily="34" charset="0"/>
              </a:rPr>
              <a:t>		d) (-100)</a:t>
            </a:r>
            <a:r>
              <a:rPr lang="vi-VN" sz="2800">
                <a:solidFill>
                  <a:srgbClr val="000000"/>
                </a:solidFill>
                <a:latin typeface="Open Sans" panose="020B0606030504020204" pitchFamily="34" charset="0"/>
                <a:sym typeface="Wingdings" panose="05000000000000000000" pitchFamily="2" charset="2"/>
              </a:rPr>
              <a:t> : (x+5) = -5</a:t>
            </a:r>
            <a:endParaRPr lang="en-US" sz="2800">
              <a:solidFill>
                <a:srgbClr val="000000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303176CC-B88C-2117-2E5C-35257E634DDB}"/>
              </a:ext>
            </a:extLst>
          </p:cNvPr>
          <p:cNvSpPr/>
          <p:nvPr/>
        </p:nvSpPr>
        <p:spPr>
          <a:xfrm>
            <a:off x="2607013" y="2607013"/>
            <a:ext cx="5369668" cy="2295727"/>
          </a:xfrm>
          <a:prstGeom prst="cloud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872A6-D9C0-CAE1-0C12-9063882CB92B}"/>
              </a:ext>
            </a:extLst>
          </p:cNvPr>
          <p:cNvSpPr txBox="1"/>
          <p:nvPr/>
        </p:nvSpPr>
        <p:spPr>
          <a:xfrm>
            <a:off x="3249039" y="3277822"/>
            <a:ext cx="439690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chemeClr val="tx2">
                    <a:lumMod val="20000"/>
                    <a:lumOff val="80000"/>
                  </a:schemeClr>
                </a:solidFill>
              </a:rPr>
              <a:t>Nêu thứ tự thực hiện với từng biểu thức</a:t>
            </a:r>
            <a:endParaRPr lang="en-US" sz="2800" b="1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A8A812-A0FE-F46D-780F-C8190F9A253A}"/>
              </a:ext>
            </a:extLst>
          </p:cNvPr>
          <p:cNvSpPr txBox="1"/>
          <p:nvPr/>
        </p:nvSpPr>
        <p:spPr>
          <a:xfrm>
            <a:off x="0" y="1556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+mj-lt"/>
              </a:rPr>
              <a:t>Dạng 4. Bài toán thực tế</a:t>
            </a:r>
            <a:endParaRPr lang="en-US" sz="2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F9711-C3F6-B926-9C42-36D6086153DF}"/>
              </a:ext>
            </a:extLst>
          </p:cNvPr>
          <p:cNvSpPr txBox="1"/>
          <p:nvPr/>
        </p:nvSpPr>
        <p:spPr>
          <a:xfrm>
            <a:off x="0" y="853961"/>
            <a:ext cx="1036968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7 trang 88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Công ty An Bình có lợi nhuận ở mỗi tháng trong 4 tháng đầu năm là – 70 triệu đồng. Trong 8 tháng tiếp theo lợi nhuận mỗi tháng của công ty là 60 triệu đồng. Sau 12 tháng kinh doanh, lợi nhuận của công ty An Bình là bao nhiêu tiền?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B5F8C-2476-7112-9FC1-B83CB0B962F8}"/>
              </a:ext>
            </a:extLst>
          </p:cNvPr>
          <p:cNvSpPr txBox="1"/>
          <p:nvPr/>
        </p:nvSpPr>
        <p:spPr>
          <a:xfrm>
            <a:off x="0" y="2669843"/>
            <a:ext cx="99124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just"/>
            <a:r>
              <a:rPr lang="en-US" sz="2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 nhuận của công ty An Bình sau 12 tháng kinh doanh là:</a:t>
            </a:r>
          </a:p>
          <a:p>
            <a:pPr algn="ctr"/>
            <a:r>
              <a:rPr lang="en-US" sz="2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(– 70) . 4 + 60 . 8 = 200 (triệu đồng)</a:t>
            </a:r>
          </a:p>
          <a:p>
            <a:pPr algn="just"/>
            <a:r>
              <a:rPr lang="en-US" sz="28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sau 12 tháng kinh doanh, lợi nhuận của công ty An Bình là 200 triệu đồng. </a:t>
            </a:r>
          </a:p>
        </p:txBody>
      </p:sp>
    </p:spTree>
    <p:extLst>
      <p:ext uri="{BB962C8B-B14F-4D97-AF65-F5344CB8AC3E}">
        <p14:creationId xmlns:p14="http://schemas.microsoft.com/office/powerpoint/2010/main" val="25346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26C904-DBCB-8B38-2DF7-2DC77250537C}"/>
              </a:ext>
            </a:extLst>
          </p:cNvPr>
          <p:cNvSpPr txBox="1"/>
          <p:nvPr/>
        </p:nvSpPr>
        <p:spPr>
          <a:xfrm>
            <a:off x="272374" y="153570"/>
            <a:ext cx="929964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tập bổ sung: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1) Ông Py-ta-go được sinh ra vào khoảng 582 trước công nguyên. Ông Newton năm 1643 công nguyên. Họ sinh ra cách nhau khoảng bao nhiêu năm?</a:t>
            </a:r>
          </a:p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23355B-8439-8CF1-32CF-3DEA6C9B2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233" y="2345712"/>
            <a:ext cx="6025766" cy="15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96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1-原创素材\1_mm1102\PPT\PPT_014\materaials\pageimg_g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90" y="214085"/>
            <a:ext cx="7818937" cy="658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791144">
            <a:off x="5152572" y="2077964"/>
            <a:ext cx="3773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8" name="TextBox 7"/>
          <p:cNvSpPr txBox="1"/>
          <p:nvPr/>
        </p:nvSpPr>
        <p:spPr>
          <a:xfrm rot="845797">
            <a:off x="4872013" y="2957382"/>
            <a:ext cx="3556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LẬT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MẢNH GHÉP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Aral"/>
                <a:cs typeface="Times New Roman" pitchFamily="18" charset="0"/>
              </a:rPr>
              <a:t>TÌM CHỦ ĐỀ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0" y="0"/>
            <a:ext cx="5114559" cy="838200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81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1930104" y="1257847"/>
            <a:ext cx="8021616" cy="95611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2999740" y="2428726"/>
            <a:ext cx="96012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lại toàn bộ nội dung bài đã học.</a:t>
            </a:r>
          </a:p>
          <a:p>
            <a:pPr>
              <a:lnSpc>
                <a:spcPct val="150000"/>
              </a:lnSpc>
            </a:pP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Làm bài tập </a:t>
            </a: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5; 6; 7; 8</a:t>
            </a: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</a:t>
            </a:r>
            <a:r>
              <a:rPr lang="vi-V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fr-FR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94217B-78A9-4C33-9C54-D02BCAD604BA}"/>
              </a:ext>
            </a:extLst>
          </p:cNvPr>
          <p:cNvSpPr/>
          <p:nvPr/>
        </p:nvSpPr>
        <p:spPr>
          <a:xfrm>
            <a:off x="225083" y="200463"/>
            <a:ext cx="1759634" cy="657665"/>
          </a:xfrm>
          <a:prstGeom prst="rect">
            <a:avLst/>
          </a:prstGeom>
          <a:noFill/>
          <a:scene3d>
            <a:camera prst="perspectiveRight"/>
            <a:lightRig rig="harsh" dir="t"/>
          </a:scene3d>
          <a:sp3d>
            <a:bevelT w="139700" prst="cross"/>
            <a:bevelB w="139700" prst="cross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Giới</a:t>
            </a:r>
            <a:r>
              <a:rPr kumimoji="0" lang="en-US" sz="5400" b="1" i="0" u="none" strike="noStrike" kern="1200" cap="none" spc="0" normalizeH="0" baseline="0" noProof="0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Thiệu</a:t>
            </a:r>
            <a:endParaRPr kumimoji="0" lang="en-US" sz="5400" b="1" i="0" u="none" strike="noStrike" kern="1200" cap="none" spc="0" normalizeH="0" baseline="0" noProof="0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rgbClr val="E48312">
                    <a:satMod val="175000"/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1554480" y="1178168"/>
            <a:ext cx="94792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LẬT MẢNH GHÉP TÌM CHỦ ĐỀ</a:t>
            </a:r>
          </a:p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BGK: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BGK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MC: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7728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794217B-78A9-4C33-9C54-D02BCAD604BA}"/>
              </a:ext>
            </a:extLst>
          </p:cNvPr>
          <p:cNvSpPr/>
          <p:nvPr/>
        </p:nvSpPr>
        <p:spPr>
          <a:xfrm>
            <a:off x="174283" y="200463"/>
            <a:ext cx="1759634" cy="657665"/>
          </a:xfrm>
          <a:prstGeom prst="rect">
            <a:avLst/>
          </a:prstGeom>
          <a:noFill/>
          <a:scene3d>
            <a:camera prst="perspectiveRight"/>
            <a:lightRig rig="harsh" dir="t"/>
          </a:scene3d>
          <a:sp3d>
            <a:bevelT w="139700" prst="cross"/>
            <a:bevelB w="139700" prst="cross"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p3d extrusionH="57150" prstMaterial="matte">
              <a:bevelT w="63500" h="12700" prst="cross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5400" b="1" dirty="0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n w="3810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rgbClr val="E48312">
                      <a:satMod val="175000"/>
                      <a:alpha val="4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endParaRPr lang="en-US" sz="5400" b="1" dirty="0">
              <a:ln w="38100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rgbClr val="E48312">
                    <a:satMod val="175000"/>
                    <a:alpha val="4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624115" y="1001749"/>
            <a:ext cx="95504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83199A-4B6C-47F1-B1D5-73F450521DA3}"/>
              </a:ext>
            </a:extLst>
          </p:cNvPr>
          <p:cNvSpPr txBox="1"/>
          <p:nvPr/>
        </p:nvSpPr>
        <p:spPr>
          <a:xfrm>
            <a:off x="638629" y="4526697"/>
            <a:ext cx="1049382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8341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0059851" y="32326"/>
            <a:ext cx="1423678" cy="86398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Vertical Scroll 41"/>
          <p:cNvSpPr/>
          <p:nvPr/>
        </p:nvSpPr>
        <p:spPr>
          <a:xfrm flipH="1">
            <a:off x="8893666" y="2214452"/>
            <a:ext cx="3236685" cy="3682505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  <a:r>
              <a:rPr lang="vi-VN" sz="2800" b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trừ 2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5" y="847723"/>
            <a:ext cx="4949372" cy="5146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70" y="97602"/>
            <a:ext cx="935579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ĐỀ: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9942" y="972457"/>
            <a:ext cx="271417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30574" y="1550894"/>
            <a:ext cx="2714171" cy="58477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sp>
        <p:nvSpPr>
          <p:cNvPr id="18" name="Vertical Scroll 17"/>
          <p:cNvSpPr/>
          <p:nvPr/>
        </p:nvSpPr>
        <p:spPr>
          <a:xfrm flipH="1">
            <a:off x="8766489" y="2240425"/>
            <a:ext cx="3421782" cy="3682504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Vertical Scroll 18"/>
          <p:cNvSpPr/>
          <p:nvPr/>
        </p:nvSpPr>
        <p:spPr>
          <a:xfrm>
            <a:off x="1" y="1781626"/>
            <a:ext cx="3294742" cy="4249057"/>
          </a:xfrm>
          <a:prstGeom prst="verticalScroll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LẬT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MẢNH GHÉP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</a:p>
          <a:p>
            <a:pPr algn="ctr"/>
            <a:r>
              <a:rPr lang="en-US" sz="3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59200" y="905411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226628" y="841829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759200" y="2569029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26628" y="2554515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44687" y="4281715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94148" y="4267201"/>
            <a:ext cx="2467429" cy="17272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hlinkClick r:id="" action="ppaction://noaction"/>
          </p:cNvPr>
          <p:cNvSpPr/>
          <p:nvPr/>
        </p:nvSpPr>
        <p:spPr>
          <a:xfrm>
            <a:off x="3906138" y="1011053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C1</a:t>
            </a:r>
          </a:p>
        </p:txBody>
      </p:sp>
      <p:sp>
        <p:nvSpPr>
          <p:cNvPr id="37" name="Rounded Rectangle 36">
            <a:hlinkClick r:id="" action="ppaction://noaction"/>
          </p:cNvPr>
          <p:cNvSpPr/>
          <p:nvPr/>
        </p:nvSpPr>
        <p:spPr>
          <a:xfrm>
            <a:off x="6294148" y="96119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C2</a:t>
            </a:r>
          </a:p>
        </p:txBody>
      </p:sp>
      <p:sp>
        <p:nvSpPr>
          <p:cNvPr id="38" name="Rounded Rectangle 37">
            <a:hlinkClick r:id="" action="ppaction://noaction"/>
          </p:cNvPr>
          <p:cNvSpPr/>
          <p:nvPr/>
        </p:nvSpPr>
        <p:spPr>
          <a:xfrm>
            <a:off x="3906138" y="2660816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C3</a:t>
            </a:r>
          </a:p>
        </p:txBody>
      </p:sp>
      <p:sp>
        <p:nvSpPr>
          <p:cNvPr id="39" name="Rounded Rectangle 38">
            <a:hlinkClick r:id="" action="ppaction://noaction"/>
          </p:cNvPr>
          <p:cNvSpPr/>
          <p:nvPr/>
        </p:nvSpPr>
        <p:spPr>
          <a:xfrm>
            <a:off x="6350000" y="259424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C4</a:t>
            </a:r>
          </a:p>
        </p:txBody>
      </p:sp>
      <p:sp>
        <p:nvSpPr>
          <p:cNvPr id="40" name="Rounded Rectangle 39">
            <a:hlinkClick r:id="" action="ppaction://noaction"/>
          </p:cNvPr>
          <p:cNvSpPr/>
          <p:nvPr/>
        </p:nvSpPr>
        <p:spPr>
          <a:xfrm>
            <a:off x="3889383" y="4398929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</a:t>
            </a:r>
          </a:p>
        </p:txBody>
      </p:sp>
      <p:sp>
        <p:nvSpPr>
          <p:cNvPr id="41" name="Rounded Rectangle 40">
            <a:hlinkClick r:id="" action="ppaction://noaction"/>
          </p:cNvPr>
          <p:cNvSpPr/>
          <p:nvPr/>
        </p:nvSpPr>
        <p:spPr>
          <a:xfrm>
            <a:off x="6333677" y="4386934"/>
            <a:ext cx="2220685" cy="1524000"/>
          </a:xfrm>
          <a:prstGeom prst="round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C6</a:t>
            </a:r>
          </a:p>
        </p:txBody>
      </p:sp>
      <p:pic>
        <p:nvPicPr>
          <p:cNvPr id="23" name="Picture 22" descr="A picture containing toy, doll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50" y="5888182"/>
            <a:ext cx="969817" cy="969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51720" y="2609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73751" y="3146395"/>
            <a:ext cx="2491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C1: 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 số nguyên là gì?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79673" y="3048603"/>
            <a:ext cx="2385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C2: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trừ 2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64249" y="2804062"/>
            <a:ext cx="24009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C3: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nhân 2 số nguyên khác dấu?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55736" y="2656649"/>
            <a:ext cx="2377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C4: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cộng 2 số nguyên cùng dấu?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573099" y="2910103"/>
            <a:ext cx="24401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C5:</a:t>
            </a:r>
            <a:endParaRPr lang="vi-VN" sz="2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quy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 dấu ngoặc?</a:t>
            </a:r>
          </a:p>
          <a:p>
            <a:pPr algn="ctr"/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23491" y="3650187"/>
            <a:ext cx="2540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C6:</a:t>
            </a:r>
            <a:r>
              <a:rPr lang="vi-VN" sz="2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vi-VN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</a:t>
            </a:r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của phép cộng số nguyên?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30574" y="3367241"/>
            <a:ext cx="2777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đỉnh núi Phan-xi-păng</a:t>
            </a:r>
            <a:endParaRPr lang="vi-VN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244700" y="-14972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249864" y="7649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254825" y="9438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223293" y="29701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0181636" y="-8117"/>
            <a:ext cx="1124439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0226833" y="41412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54825" y="33785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63324" y="155386"/>
            <a:ext cx="2921583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0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HẾT GIỜ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215281" y="63857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247321" y="32326"/>
            <a:ext cx="1041126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0" name="Oval 117"/>
          <p:cNvSpPr>
            <a:spLocks noChangeArrowheads="1"/>
          </p:cNvSpPr>
          <p:nvPr/>
        </p:nvSpPr>
        <p:spPr bwMode="auto">
          <a:xfrm>
            <a:off x="10401646" y="900404"/>
            <a:ext cx="762000" cy="4000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986446" y="27449"/>
            <a:ext cx="1544381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000" b="1" spc="50" dirty="0">
                <a:ln w="11430">
                  <a:solidFill>
                    <a:srgbClr val="FF000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354404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6" presetClass="exit" presetSubtype="21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" grpId="0"/>
      <p:bldP spid="5" grpId="1"/>
      <p:bldP spid="35" grpId="0"/>
      <p:bldP spid="35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30" grpId="0"/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  <p:bldP spid="6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497" y="4657674"/>
            <a:ext cx="2162629" cy="1881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EC043A-E96E-4E7C-AFEE-18F4530E53FB}"/>
              </a:ext>
            </a:extLst>
          </p:cNvPr>
          <p:cNvSpPr txBox="1"/>
          <p:nvPr/>
        </p:nvSpPr>
        <p:spPr>
          <a:xfrm>
            <a:off x="2887798" y="60613"/>
            <a:ext cx="5936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HUY HIỆU CHIẾN THẮNG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7655C-75C4-43D0-BEC6-951BFF334753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811" y="2860676"/>
            <a:ext cx="2128308" cy="386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1075640"/>
            <a:ext cx="1847850" cy="2476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1136600"/>
            <a:ext cx="1847850" cy="2476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273" y="1075640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98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16" y="1127760"/>
            <a:ext cx="7823791" cy="5730240"/>
          </a:xfrm>
          <a:prstGeom prst="rect">
            <a:avLst/>
          </a:prstGeom>
        </p:spPr>
      </p:pic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8" y="99749"/>
            <a:ext cx="1772437" cy="212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363716" y="435618"/>
            <a:ext cx="820327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II: Số nguyên, các em được học những kiến thức nào?</a:t>
            </a:r>
            <a:endParaRPr lang="en-US" sz="32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04" y="-266878"/>
            <a:ext cx="6792677" cy="5954170"/>
          </a:xfrm>
          <a:prstGeom prst="rect">
            <a:avLst/>
          </a:prstGeom>
        </p:spPr>
      </p:pic>
      <p:pic>
        <p:nvPicPr>
          <p:cNvPr id="17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7" y="2922603"/>
            <a:ext cx="2310053" cy="27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80256" y="4829848"/>
            <a:ext cx="3136324" cy="675919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0" y="-849674"/>
            <a:ext cx="4542765" cy="3419752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55598" y="-116720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Những nội dung trong phần kiến thức Tập hợp số nguyên</a:t>
            </a:r>
            <a:r>
              <a:rPr lang="en-US" sz="2800" b="1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366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85" y="928800"/>
            <a:ext cx="4921419" cy="5195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9152"/>
            <a:ext cx="3226662" cy="3664208"/>
          </a:xfrm>
          <a:prstGeom prst="rect">
            <a:avLst/>
          </a:prstGeom>
        </p:spPr>
      </p:pic>
      <p:pic>
        <p:nvPicPr>
          <p:cNvPr id="13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78" y="4346216"/>
            <a:ext cx="2082346" cy="24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-76200"/>
            <a:ext cx="4315460" cy="68280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2108505" y="5144614"/>
            <a:ext cx="3136324" cy="3085443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7125893" y="473736"/>
            <a:ext cx="5066107" cy="2609336"/>
          </a:xfrm>
          <a:prstGeom prst="cloudCallout">
            <a:avLst/>
          </a:prstGeom>
          <a:solidFill>
            <a:srgbClr val="A7FDFF"/>
          </a:solidFill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</a:rPr>
              <a:t>? Các phép tính trong tập hợp số nguyên</a:t>
            </a:r>
          </a:p>
        </p:txBody>
      </p:sp>
    </p:spTree>
    <p:extLst>
      <p:ext uri="{BB962C8B-B14F-4D97-AF65-F5344CB8AC3E}">
        <p14:creationId xmlns:p14="http://schemas.microsoft.com/office/powerpoint/2010/main" val="110741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1EA972E-67A0-4DFB-BB2C-CA86DF4F5A1A}"/>
  <p:tag name="ISPRING_RESOURCE_FOLDER" val="D:\Day hoc\Soan bai\lop 6\PPT CD6 gop kho tai lieu\C2- On tap chuong\C2- OTC- T1\"/>
  <p:tag name="ISPRING_PRESENTATION_PATH" val="D:\Day hoc\Soan bai\lop 6\PPT CD6 gop kho tai lieu\C2- On tap chuong\C2- OTC- T1.pptx"/>
  <p:tag name="ISPRING_PROJECT_VERSION" val="9.3"/>
  <p:tag name="ISPRING_PROJECT_FOLDER_UPDATED" val="1"/>
  <p:tag name="ISPRING_SCREEN_RECS_UPDATED" val="D:\Day hoc\Soan bai\lop 6\PPT CD6 gop kho tai lieu\C2- On tap chuong\C2- OTC- T1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17018</TotalTime>
  <Words>1055</Words>
  <Application>Microsoft Office PowerPoint</Application>
  <PresentationFormat>Widescreen</PresentationFormat>
  <Paragraphs>139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.VnTime</vt:lpstr>
      <vt:lpstr>Aral</vt:lpstr>
      <vt:lpstr>Arial</vt:lpstr>
      <vt:lpstr>Calibri</vt:lpstr>
      <vt:lpstr>Calibri Light</vt:lpstr>
      <vt:lpstr>Open Sans</vt:lpstr>
      <vt:lpstr>Times New Roman</vt:lpstr>
      <vt:lpstr>Tw Cen MT</vt:lpstr>
      <vt:lpstr>Office Theme</vt:lpstr>
      <vt:lpstr>1_Office Theme</vt:lpstr>
      <vt:lpstr> Bài tập cuối chương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Vân Nguyễn</cp:lastModifiedBy>
  <cp:revision>110</cp:revision>
  <dcterms:created xsi:type="dcterms:W3CDTF">2021-06-07T13:44:30Z</dcterms:created>
  <dcterms:modified xsi:type="dcterms:W3CDTF">2023-12-08T14:27:05Z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