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19" r:id="rId2"/>
    <p:sldMasterId id="2147483932" r:id="rId3"/>
    <p:sldMasterId id="2147483946" r:id="rId4"/>
    <p:sldMasterId id="2147483958" r:id="rId5"/>
  </p:sldMasterIdLst>
  <p:notesMasterIdLst>
    <p:notesMasterId r:id="rId23"/>
  </p:notesMasterIdLst>
  <p:sldIdLst>
    <p:sldId id="259" r:id="rId6"/>
    <p:sldId id="305" r:id="rId7"/>
    <p:sldId id="306" r:id="rId8"/>
    <p:sldId id="307" r:id="rId9"/>
    <p:sldId id="308" r:id="rId10"/>
    <p:sldId id="310" r:id="rId11"/>
    <p:sldId id="312" r:id="rId12"/>
    <p:sldId id="265" r:id="rId13"/>
    <p:sldId id="314" r:id="rId14"/>
    <p:sldId id="316" r:id="rId15"/>
    <p:sldId id="318" r:id="rId16"/>
    <p:sldId id="322" r:id="rId17"/>
    <p:sldId id="319" r:id="rId18"/>
    <p:sldId id="320" r:id="rId19"/>
    <p:sldId id="323" r:id="rId20"/>
    <p:sldId id="324" r:id="rId21"/>
    <p:sldId id="325" r:id="rId22"/>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5" d="100"/>
          <a:sy n="75" d="100"/>
        </p:scale>
        <p:origin x="37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9/14/2023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3587-7ADF-465F-9047-942B4A425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4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CB6A6-F459-4892-A082-B8D0EFDD3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0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C2D01-8CBD-4B2F-8D11-E74739144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ADFAD-A933-4AA8-AB35-D1CBB8B4B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9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F8577-F2C9-4B94-AD9A-C0448A3B9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4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172D16-0E68-4E86-89AD-8AFCB5AC1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8A4BC-319C-4EE6-A6CA-3DC1530F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14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B4F86B-4059-49E3-B7DD-240FC0DFF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37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11582-EACF-4C8B-A0A8-5E00B277B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60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AEF9F-F9B3-413E-B7F2-378E85BE4F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6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E37E1-537F-4119-868C-C06D2B3CE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84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6EE6C-9654-4CE7-9B35-8EE7E95A3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01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F96681-9D36-485A-859A-0E00BB56B228}" type="datetimeFigureOut">
              <a:rPr lang="en-US">
                <a:solidFill>
                  <a:srgbClr val="000000"/>
                </a:solidFill>
              </a:rPr>
              <a:pPr>
                <a:defRPr/>
              </a:pPr>
              <a:t>9/14/2023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724DD-FE89-4851-81B1-80FB41B22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ACF356-69E5-454A-98DB-C5C3CA11D87D}" type="datetimeFigureOut">
              <a:rPr lang="en-US">
                <a:solidFill>
                  <a:srgbClr val="000000"/>
                </a:solidFill>
              </a:rPr>
              <a:pPr>
                <a:defRPr/>
              </a:pPr>
              <a:t>9/14/2023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CD1AB-D950-401C-98E9-59DE009AD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7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ADF464-F79A-414F-8570-D4C67058FA15}" type="datetimeFigureOut">
              <a:rPr lang="en-US">
                <a:solidFill>
                  <a:srgbClr val="000000"/>
                </a:solidFill>
              </a:rPr>
              <a:pPr>
                <a:defRPr/>
              </a:pPr>
              <a:t>9/14/2023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E0DE5-A50F-4BE3-8120-148D37B2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43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DCD0743-E556-4CD8-90EA-36FADE5296C9}" type="datetimeFigureOut">
              <a:rPr lang="en-US">
                <a:solidFill>
                  <a:srgbClr val="000000"/>
                </a:solidFill>
              </a:rPr>
              <a:pPr>
                <a:defRPr/>
              </a:pPr>
              <a:t>9/14/2023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1554B-491F-460A-B302-72600FBB5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97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4BC4EF9-D016-4E7E-914A-CB41CBF1F48E}" type="datetimeFigureOut">
              <a:rPr lang="en-US">
                <a:solidFill>
                  <a:srgbClr val="000000"/>
                </a:solidFill>
              </a:rPr>
              <a:pPr>
                <a:defRPr/>
              </a:pPr>
              <a:t>9/14/2023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41A318-E9E2-4578-9756-6F0B08EAF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71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D57D124-A52E-4DF3-8113-B911047144A3}" type="datetimeFigureOut">
              <a:rPr lang="en-US">
                <a:solidFill>
                  <a:srgbClr val="000000"/>
                </a:solidFill>
              </a:rPr>
              <a:pPr>
                <a:defRPr/>
              </a:pPr>
              <a:t>9/14/2023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1CD6FD-E48F-490A-AB6A-A0F7A2922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2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63D2C-5B5E-4D3B-B150-0383DCDED467}" type="datetimeFigureOut">
              <a:rPr lang="en-US">
                <a:solidFill>
                  <a:srgbClr val="000000"/>
                </a:solidFill>
              </a:rPr>
              <a:pPr>
                <a:defRPr/>
              </a:pPr>
              <a:t>9/14/2023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6F53-7774-41A2-93D0-F92D1931E3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6C3F2A-001D-47A4-803D-A44C12FB858A}" type="datetimeFigureOut">
              <a:rPr lang="en-US">
                <a:solidFill>
                  <a:srgbClr val="000000"/>
                </a:solidFill>
              </a:rPr>
              <a:pPr>
                <a:defRPr/>
              </a:pPr>
              <a:t>9/14/2023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00318-10AB-4C99-97EE-75B5CEADD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EB6BD-B0F5-4BE3-9383-1423B2A683E6}" type="datetimeFigureOut">
              <a:rPr lang="en-US">
                <a:solidFill>
                  <a:srgbClr val="000000"/>
                </a:solidFill>
              </a:rPr>
              <a:pPr>
                <a:defRPr/>
              </a:pPr>
              <a:t>9/14/2023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980F4-3602-418B-BD4A-D4B68F140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67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F8F45F-874C-4212-B9CB-DF6C28A516B9}" type="datetimeFigureOut">
              <a:rPr lang="en-US">
                <a:solidFill>
                  <a:srgbClr val="000000"/>
                </a:solidFill>
              </a:rPr>
              <a:pPr>
                <a:defRPr/>
              </a:pPr>
              <a:t>9/14/2023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52729-9BB2-49E9-81A6-909855AE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6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3CC30E-9426-4179-9EC2-069D3BEA0F98}" type="datetimeFigureOut">
              <a:rPr lang="en-US">
                <a:solidFill>
                  <a:srgbClr val="000000"/>
                </a:solidFill>
              </a:rPr>
              <a:pPr>
                <a:defRPr/>
              </a:pPr>
              <a:t>9/14/2023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A7B-C954-429D-BF1B-B34FC2D70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11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E5162CE-A6A7-4689-B1E6-995E6F03C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0B51FC15-9827-4F0D-A099-F12F9F95AEC8}" type="datetimeFigureOut">
              <a:rPr lang="en-US">
                <a:solidFill>
                  <a:srgbClr val="000000"/>
                </a:solidFill>
              </a:rPr>
              <a:pPr>
                <a:defRPr/>
              </a:pPr>
              <a:t>9/14/2023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3AE4A4-FE24-4A56-B8E8-D826221DA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04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9/14/2023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CA4688-3EF6-4C63-B197-3D2A3E9C788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71459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35F420AE-FB55-4DBA-A788-88AB0FB9ABF6}" type="datetimeFigureOut">
              <a:rPr lang="en-US">
                <a:solidFill>
                  <a:srgbClr val="000000"/>
                </a:solidFill>
              </a:rPr>
              <a:pPr defTabSz="914400" fontAlgn="base">
                <a:spcBef>
                  <a:spcPct val="0"/>
                </a:spcBef>
                <a:spcAft>
                  <a:spcPct val="0"/>
                </a:spcAft>
                <a:defRPr/>
              </a:pPr>
              <a:t>9/14/2023</a:t>
            </a:fld>
            <a:endParaRPr lang="en-U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A52D73A3-0ED5-4D77-808F-1ADF2B43ED6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64855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9/14/2023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a:solidFill>
                  <a:srgbClr val="FF0000"/>
                </a:solidFill>
                <a:latin typeface="Times New Roman"/>
                <a:ea typeface="Calibri"/>
                <a:cs typeface="Times New Roman"/>
              </a:rPr>
              <a:t>Quan</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sát</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vuông</a:t>
            </a:r>
            <a:r>
              <a:rPr lang="en-US" b="1" i="1" dirty="0">
                <a:solidFill>
                  <a:srgbClr val="FF0000"/>
                </a:solidFill>
                <a:latin typeface="Times New Roman"/>
                <a:ea typeface="Calibri"/>
                <a:cs typeface="Times New Roman"/>
              </a:rPr>
              <a:t> ABCD  </a:t>
            </a:r>
            <a:r>
              <a:rPr lang="en-US" b="1" i="1" dirty="0" err="1">
                <a:solidFill>
                  <a:srgbClr val="FF0000"/>
                </a:solidFill>
                <a:latin typeface="Times New Roman"/>
                <a:ea typeface="Calibri"/>
                <a:cs typeface="Times New Roman"/>
              </a:rPr>
              <a:t>hãy</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nêu</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đặc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điểm</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về</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cạnh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đường</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chéo</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và</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các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góc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của</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a:solidFill>
                  <a:srgbClr val="FF0000"/>
                </a:solidFill>
                <a:latin typeface="Times New Roman"/>
                <a:ea typeface="Calibri"/>
                <a:cs typeface="Times New Roman"/>
              </a:rPr>
              <a:t>Nhận</a:t>
            </a:r>
            <a:r>
              <a:rPr lang="en-US" sz="2000" b="1" i="1" dirty="0">
                <a:solidFill>
                  <a:srgbClr val="FF0000"/>
                </a:solidFill>
                <a:latin typeface="Times New Roman"/>
                <a:ea typeface="Calibri"/>
                <a:cs typeface="Times New Roman"/>
              </a:rPr>
              <a:t> </a:t>
            </a:r>
            <a:r>
              <a:rPr lang="en-US" sz="2000" b="1" i="1" dirty="0" err="1">
                <a:solidFill>
                  <a:srgbClr val="FF0000"/>
                </a:solidFill>
                <a:latin typeface="Times New Roman"/>
                <a:ea typeface="Calibri"/>
                <a:cs typeface="Times New Roman"/>
              </a:rPr>
              <a:t>xét</a:t>
            </a:r>
            <a:r>
              <a:rPr lang="en-US" sz="2000" b="1" i="1" dirty="0">
                <a:solidFill>
                  <a:srgbClr val="FF0000"/>
                </a:solidFill>
                <a:latin typeface="Times New Roman"/>
                <a:ea typeface="Calibri"/>
                <a:cs typeface="Times New Roman"/>
              </a:rPr>
              <a:t>: </a:t>
            </a:r>
            <a:r>
              <a:rPr lang="en-US" sz="2000" i="1" dirty="0" err="1">
                <a:solidFill>
                  <a:srgbClr val="000000"/>
                </a:solidFill>
                <a:latin typeface="Times New Roman"/>
                <a:ea typeface="Calibri"/>
                <a:cs typeface="Times New Roman"/>
              </a:rPr>
              <a:t>Hình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r>
              <a:rPr lang="en-US" sz="2000" i="1" dirty="0">
                <a:solidFill>
                  <a:srgbClr val="000000"/>
                </a:solidFill>
                <a:latin typeface="Times New Roman"/>
                <a:ea typeface="Calibri"/>
                <a:cs typeface="Times New Roman"/>
              </a:rPr>
              <a:t> ABCD </a:t>
            </a:r>
            <a:r>
              <a:rPr lang="en-US" sz="2000" i="1" dirty="0" err="1">
                <a:solidFill>
                  <a:srgbClr val="000000"/>
                </a:solidFill>
                <a:latin typeface="Times New Roman"/>
                <a:ea typeface="Calibri"/>
                <a:cs typeface="Times New Roman"/>
              </a:rPr>
              <a:t>có</a:t>
            </a:r>
            <a:r>
              <a:rPr lang="en-US" sz="2000" i="1" dirty="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đối</a:t>
            </a:r>
            <a:r>
              <a:rPr lang="en-US" sz="2000" i="1" dirty="0">
                <a:solidFill>
                  <a:srgbClr val="000000"/>
                </a:solidFill>
                <a:latin typeface="Times New Roman"/>
                <a:ea typeface="Calibri"/>
                <a:cs typeface="Times New Roman"/>
              </a:rPr>
              <a:t> AB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CD; AD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BC song </a:t>
            </a:r>
            <a:r>
              <a:rPr lang="en-US" sz="2000" i="1" dirty="0" err="1">
                <a:solidFill>
                  <a:srgbClr val="000000"/>
                </a:solidFill>
                <a:latin typeface="Times New Roman"/>
                <a:ea typeface="Calibri"/>
                <a:cs typeface="Times New Roman"/>
              </a:rPr>
              <a:t>song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với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endParaRPr lang="en-US" sz="2000" i="1" dirty="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đường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cheo</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dirty="0">
                <a:ea typeface="Calibri"/>
                <a:cs typeface="Times New Roman"/>
              </a:rPr>
              <a:t>: AC= BD</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ở </a:t>
            </a:r>
            <a:r>
              <a:rPr lang="en-US" sz="2000" i="1" dirty="0" err="1">
                <a:solidFill>
                  <a:srgbClr val="000000"/>
                </a:solidFill>
                <a:latin typeface="Times New Roman"/>
                <a:ea typeface="Calibri"/>
                <a:cs typeface="Times New Roman"/>
              </a:rPr>
              <a:t>các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đỉnh</a:t>
            </a:r>
            <a:r>
              <a:rPr lang="en-US" sz="2000" i="1" dirty="0">
                <a:solidFill>
                  <a:srgbClr val="000000"/>
                </a:solidFill>
                <a:latin typeface="Times New Roman"/>
                <a:ea typeface="Calibri"/>
                <a:cs typeface="Times New Roman"/>
              </a:rPr>
              <a:t> A, B, C, D </a:t>
            </a:r>
            <a:r>
              <a:rPr lang="en-US" sz="2000" i="1" dirty="0" err="1">
                <a:solidFill>
                  <a:srgbClr val="000000"/>
                </a:solidFill>
                <a:latin typeface="Times New Roman"/>
                <a:ea typeface="Calibri"/>
                <a:cs typeface="Times New Roman"/>
              </a:rPr>
              <a:t>là</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endParaRPr lang="en-US" sz="2000" i="1"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Effect transition="in" filter="wipe(down)">
                                      <p:cBhvr>
                                        <p:cTn id="52" dur="500"/>
                                        <p:tgtEl>
                                          <p:spTgt spid="1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xEl>
                                              <p:pRg st="3" end="3"/>
                                            </p:txEl>
                                          </p:spTgt>
                                        </p:tgtEl>
                                        <p:attrNameLst>
                                          <p:attrName>style.visibility</p:attrName>
                                        </p:attrNameLst>
                                      </p:cBhvr>
                                      <p:to>
                                        <p:strVal val="visible"/>
                                      </p:to>
                                    </p:set>
                                    <p:animEffect transition="in" filter="wipe(down)">
                                      <p:cBhvr>
                                        <p:cTn id="57" dur="500"/>
                                        <p:tgtEl>
                                          <p:spTgt spid="1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5">
                                            <p:txEl>
                                              <p:pRg st="4" end="4"/>
                                            </p:txEl>
                                          </p:spTgt>
                                        </p:tgtEl>
                                        <p:attrNameLst>
                                          <p:attrName>style.visibility</p:attrName>
                                        </p:attrNameLst>
                                      </p:cBhvr>
                                      <p:to>
                                        <p:strVal val="visible"/>
                                      </p:to>
                                    </p:set>
                                    <p:animEffect transition="in" filter="wipe(down)">
                                      <p:cBhvr>
                                        <p:cTn id="6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AB=7cm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A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AB,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AD=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BC=7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CD</a:t>
            </a: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G</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E</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H</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EG=7cm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E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EG,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EI</a:t>
            </a:r>
            <a:r>
              <a:rPr lang="en-US" sz="2400">
                <a:solidFill>
                  <a:srgbClr val="0000FF"/>
                </a:solidFill>
                <a:latin typeface="Times New Roman" pitchFamily="18" charset="0"/>
              </a:rPr>
              <a:t>= 5cm</a:t>
            </a:r>
            <a:endParaRPr lang="en-US" sz="2400" dirty="0">
              <a:solidFill>
                <a:srgbClr val="0000FF"/>
              </a:solidFill>
              <a:latin typeface="Times New Roman" pitchFamily="18" charset="0"/>
            </a:endParaRP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a:solidFill>
                  <a:srgbClr val="0000FF"/>
                </a:solidFill>
                <a:latin typeface="Times New Roman" pitchFamily="18" charset="0"/>
              </a:rPr>
              <a:t>GH=5 </a:t>
            </a:r>
            <a:r>
              <a:rPr lang="en-US" sz="2400" dirty="0">
                <a:solidFill>
                  <a:srgbClr val="0000FF"/>
                </a:solidFill>
                <a:latin typeface="Times New Roman" pitchFamily="18" charset="0"/>
              </a:rPr>
              <a:t>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HI</a:t>
            </a: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a:solidFill>
                  <a:srgbClr val="FF0000"/>
                </a:solidFill>
                <a:latin typeface="Times New Roman" pitchFamily="18" charset="0"/>
                <a:ea typeface="Calibri"/>
                <a:cs typeface="Times New Roman" pitchFamily="18" charset="0"/>
              </a:rPr>
              <a:t>Luyện</a:t>
            </a:r>
            <a:r>
              <a:rPr lang="en-US" sz="2400" b="1" i="1" u="sng" dirty="0">
                <a:solidFill>
                  <a:srgbClr val="FF0000"/>
                </a:solidFill>
                <a:latin typeface="Times New Roman" pitchFamily="18" charset="0"/>
                <a:ea typeface="Calibri"/>
                <a:cs typeface="Times New Roman" pitchFamily="18" charset="0"/>
              </a:rPr>
              <a:t> </a:t>
            </a:r>
            <a:r>
              <a:rPr lang="en-US" sz="2400" b="1" i="1" u="sng" dirty="0" err="1">
                <a:solidFill>
                  <a:srgbClr val="FF0000"/>
                </a:solidFill>
                <a:latin typeface="Times New Roman" pitchFamily="18" charset="0"/>
                <a:ea typeface="Calibri"/>
                <a:cs typeface="Times New Roman" pitchFamily="18" charset="0"/>
              </a:rPr>
              <a:t>tập</a:t>
            </a:r>
            <a:r>
              <a:rPr lang="en-US" sz="2400" b="1" i="1" u="sng" dirty="0">
                <a:solidFill>
                  <a:srgbClr val="FF0000"/>
                </a:solidFill>
                <a:latin typeface="Times New Roman" pitchFamily="18" charset="0"/>
                <a:ea typeface="Calibri"/>
                <a:cs typeface="Times New Roman" pitchFamily="18" charset="0"/>
              </a:rPr>
              <a:t> 2</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Dùng</a:t>
            </a:r>
            <a:r>
              <a:rPr lang="en-US" sz="2400" b="1" i="1" dirty="0">
                <a:solidFill>
                  <a:srgbClr val="FF0000"/>
                </a:solidFill>
                <a:latin typeface="Times New Roman" pitchFamily="18" charset="0"/>
                <a:ea typeface="Calibri"/>
                <a:cs typeface="Times New Roman" pitchFamily="18" charset="0"/>
              </a:rPr>
              <a:t> ê </a:t>
            </a:r>
            <a:r>
              <a:rPr lang="en-US" sz="2400" b="1" i="1" dirty="0" err="1">
                <a:solidFill>
                  <a:srgbClr val="FF0000"/>
                </a:solidFill>
                <a:latin typeface="Times New Roman" pitchFamily="18" charset="0"/>
                <a:ea typeface="Calibri"/>
                <a:cs typeface="Times New Roman" pitchFamily="18" charset="0"/>
              </a:rPr>
              <a:t>ke</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vẽ</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hình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vuông</a:t>
            </a:r>
            <a:r>
              <a:rPr lang="en-US" sz="2400" b="1" i="1" dirty="0">
                <a:solidFill>
                  <a:srgbClr val="FF0000"/>
                </a:solidFill>
                <a:latin typeface="Times New Roman" pitchFamily="18" charset="0"/>
                <a:ea typeface="Calibri"/>
                <a:cs typeface="Times New Roman" pitchFamily="18" charset="0"/>
              </a:rPr>
              <a:t> EGHI </a:t>
            </a:r>
            <a:r>
              <a:rPr lang="en-US" sz="2400" b="1" i="1" dirty="0" err="1">
                <a:solidFill>
                  <a:srgbClr val="FF0000"/>
                </a:solidFill>
                <a:latin typeface="Times New Roman" pitchFamily="18" charset="0"/>
                <a:ea typeface="Calibri"/>
                <a:cs typeface="Times New Roman" pitchFamily="18" charset="0"/>
              </a:rPr>
              <a:t>có</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độ</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dài</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cạnh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bằng</a:t>
            </a:r>
            <a:r>
              <a:rPr lang="en-US" sz="2400" b="1" i="1" dirty="0">
                <a:solidFill>
                  <a:srgbClr val="FF0000"/>
                </a:solidFill>
                <a:latin typeface="Times New Roman" pitchFamily="18" charset="0"/>
                <a:ea typeface="Calibri"/>
                <a:cs typeface="Times New Roman" pitchFamily="18" charset="0"/>
              </a:rPr>
              <a:t> 6cm</a:t>
            </a: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8" name="Rectangle 7"/>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9" name="Rectangle 8"/>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0" name="Rectangle 9"/>
          <p:cNvSpPr/>
          <p:nvPr/>
        </p:nvSpPr>
        <p:spPr>
          <a:xfrm>
            <a:off x="228600" y="1639669"/>
            <a:ext cx="54102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3. Chu vi </a:t>
            </a:r>
            <a:r>
              <a:rPr lang="en-US" sz="2400" b="1" dirty="0" err="1">
                <a:solidFill>
                  <a:prstClr val="black"/>
                </a:solidFill>
                <a:latin typeface="Times New Roman" pitchFamily="18" charset="0"/>
                <a:ea typeface="Calibri"/>
                <a:cs typeface="Times New Roman" pitchFamily="18" charset="0"/>
              </a:rPr>
              <a:t>và</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diện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tích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của</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762000" y="25146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a:solidFill>
                  <a:srgbClr val="FF0000"/>
                </a:solidFill>
                <a:latin typeface="Times New Roman"/>
                <a:ea typeface="Calibri"/>
                <a:cs typeface="Times New Roman"/>
              </a:rPr>
              <a:t>- Chu 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a:solidFill>
                  <a:srgbClr val="000000"/>
                </a:solidFill>
                <a:latin typeface="Times New Roman"/>
                <a:ea typeface="Calibri"/>
              </a:rPr>
              <a:t>a.a</a:t>
            </a:r>
            <a:r>
              <a:rPr lang="en-US" sz="2800" dirty="0">
                <a:solidFill>
                  <a:srgbClr val="000000"/>
                </a:solidFill>
                <a:latin typeface="Times New Roman"/>
                <a:ea typeface="Calibri"/>
              </a:rPr>
              <a:t> = a</a:t>
            </a:r>
            <a:r>
              <a:rPr lang="en-US" sz="2800" baseline="30000" dirty="0">
                <a:solidFill>
                  <a:srgbClr val="000000"/>
                </a:solidFill>
                <a:latin typeface="Times New Roman"/>
                <a:ea typeface="Calibri"/>
              </a:rPr>
              <a:t>2</a:t>
            </a:r>
            <a:endParaRPr lang="en-US" sz="2800" dirty="0"/>
          </a:p>
        </p:txBody>
      </p:sp>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III. LỤC GIÁC ĐỀU</a:t>
            </a:r>
          </a:p>
        </p:txBody>
      </p:sp>
      <p:sp>
        <p:nvSpPr>
          <p:cNvPr id="8" name="Rectangle 7"/>
          <p:cNvSpPr/>
          <p:nvPr/>
        </p:nvSpPr>
        <p:spPr>
          <a:xfrm>
            <a:off x="190500" y="914400"/>
            <a:ext cx="6629400" cy="923330"/>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Thực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hành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ghép</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lục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từ</a:t>
            </a:r>
            <a:r>
              <a:rPr lang="en-US" i="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miếng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phẳng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của</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tam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7 – SGK)</a:t>
            </a:r>
            <a:endParaRPr lang="en-US" sz="1400" dirty="0">
              <a:ea typeface="Calibri"/>
              <a:cs typeface="Times New Roman"/>
            </a:endParaRPr>
          </a:p>
        </p:txBody>
      </p:sp>
      <p:sp>
        <p:nvSpPr>
          <p:cNvPr id="9" name="Rectangle 8"/>
          <p:cNvSpPr/>
          <p:nvPr/>
        </p:nvSpPr>
        <p:spPr>
          <a:xfrm>
            <a:off x="265924" y="2057400"/>
            <a:ext cx="1524776" cy="369332"/>
          </a:xfrm>
          <a:prstGeom prst="rect">
            <a:avLst/>
          </a:prstGeom>
        </p:spPr>
        <p:txBody>
          <a:bodyPr wrap="none">
            <a:spAutoFit/>
          </a:bodyPr>
          <a:lstStyle/>
          <a:p>
            <a:r>
              <a:rPr lang="en-US" b="1" dirty="0" err="1">
                <a:solidFill>
                  <a:srgbClr val="000000"/>
                </a:solidFill>
                <a:latin typeface="Times New Roman"/>
                <a:ea typeface="Calibri"/>
              </a:rPr>
              <a:t>Hoạt</a:t>
            </a:r>
            <a:r>
              <a:rPr lang="en-US" b="1" dirty="0">
                <a:solidFill>
                  <a:srgbClr val="000000"/>
                </a:solidFill>
                <a:latin typeface="Times New Roman"/>
                <a:ea typeface="Calibri"/>
              </a:rPr>
              <a:t> </a:t>
            </a:r>
            <a:r>
              <a:rPr lang="en-US" b="1" dirty="0" err="1">
                <a:solidFill>
                  <a:srgbClr val="000000"/>
                </a:solidFill>
                <a:latin typeface="Times New Roman"/>
                <a:ea typeface="Calibri"/>
              </a:rPr>
              <a:t>động</a:t>
            </a:r>
            <a:r>
              <a:rPr lang="en-US" b="1" dirty="0">
                <a:solidFill>
                  <a:srgbClr val="000000"/>
                </a:solidFill>
                <a:latin typeface="Times New Roman"/>
                <a:ea typeface="Calibri"/>
              </a:rPr>
              <a:t> 7: </a:t>
            </a:r>
            <a:endParaRPr lang="en-US" dirty="0"/>
          </a:p>
        </p:txBody>
      </p:sp>
      <p:sp>
        <p:nvSpPr>
          <p:cNvPr id="10" name="Rectangle 9"/>
          <p:cNvSpPr/>
          <p:nvPr/>
        </p:nvSpPr>
        <p:spPr>
          <a:xfrm>
            <a:off x="337603" y="2450158"/>
            <a:ext cx="3954993" cy="507831"/>
          </a:xfrm>
          <a:prstGeom prst="rect">
            <a:avLst/>
          </a:prstGeom>
        </p:spPr>
        <p:txBody>
          <a:bodyPr wrap="none">
            <a:spAutoFit/>
          </a:bodyPr>
          <a:lstStyle/>
          <a:p>
            <a:pPr>
              <a:lnSpc>
                <a:spcPct val="150000"/>
              </a:lnSpc>
              <a:spcBef>
                <a:spcPts val="600"/>
              </a:spcBef>
              <a:spcAft>
                <a:spcPts val="600"/>
              </a:spcAft>
            </a:pPr>
            <a:r>
              <a:rPr lang="en-US" b="1" i="1" u="sng" dirty="0">
                <a:solidFill>
                  <a:srgbClr val="FF0000"/>
                </a:solidFill>
                <a:latin typeface="Times New Roman"/>
                <a:ea typeface="Calibri"/>
                <a:cs typeface="Times New Roman"/>
              </a:rPr>
              <a:t>*</a:t>
            </a:r>
            <a:r>
              <a:rPr lang="en-US" b="1" i="1" u="sng" dirty="0" err="1">
                <a:solidFill>
                  <a:srgbClr val="FF0000"/>
                </a:solidFill>
                <a:latin typeface="Times New Roman"/>
                <a:ea typeface="Calibri"/>
                <a:cs typeface="Times New Roman"/>
              </a:rPr>
              <a:t>Nhận</a:t>
            </a:r>
            <a:r>
              <a:rPr lang="en-US" b="1" i="1" u="sng" dirty="0">
                <a:solidFill>
                  <a:srgbClr val="FF0000"/>
                </a:solidFill>
                <a:latin typeface="Times New Roman"/>
                <a:ea typeface="Calibri"/>
                <a:cs typeface="Times New Roman"/>
              </a:rPr>
              <a:t> </a:t>
            </a:r>
            <a:r>
              <a:rPr lang="en-US" b="1" i="1" u="sng" dirty="0" err="1">
                <a:solidFill>
                  <a:srgbClr val="FF0000"/>
                </a:solidFill>
                <a:latin typeface="Times New Roman"/>
                <a:ea typeface="Calibri"/>
                <a:cs typeface="Times New Roman"/>
              </a:rPr>
              <a:t>xét</a:t>
            </a:r>
            <a:r>
              <a:rPr lang="en-US" b="1" i="1" u="sng" dirty="0">
                <a:solidFill>
                  <a:srgbClr val="FF0000"/>
                </a:solidFill>
                <a:latin typeface="Times New Roman"/>
                <a:ea typeface="Calibri"/>
                <a:cs typeface="Times New Roman"/>
              </a:rPr>
              <a:t>:</a:t>
            </a:r>
            <a:r>
              <a:rPr lang="en-US" b="1" dirty="0">
                <a:solidFill>
                  <a:srgbClr val="FF0000"/>
                </a:solidFill>
                <a:latin typeface="Times New Roman"/>
                <a:ea typeface="Calibri"/>
                <a:cs typeface="Times New Roman"/>
              </a:rPr>
              <a:t> </a:t>
            </a:r>
            <a:r>
              <a:rPr lang="en-US" b="1" dirty="0" err="1">
                <a:solidFill>
                  <a:srgbClr val="000000"/>
                </a:solidFill>
                <a:latin typeface="Times New Roman"/>
                <a:ea typeface="Calibri"/>
                <a:cs typeface="Times New Roman"/>
              </a:rPr>
              <a:t>Lục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giác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đều</a:t>
            </a:r>
            <a:r>
              <a:rPr lang="en-US" b="1" dirty="0">
                <a:solidFill>
                  <a:srgbClr val="000000"/>
                </a:solidFill>
                <a:latin typeface="Times New Roman"/>
                <a:ea typeface="Calibri"/>
                <a:cs typeface="Times New Roman"/>
              </a:rPr>
              <a:t> ABCDEG </a:t>
            </a:r>
            <a:r>
              <a:rPr lang="en-US" b="1" dirty="0" err="1">
                <a:solidFill>
                  <a:srgbClr val="000000"/>
                </a:solidFill>
                <a:latin typeface="Times New Roman"/>
                <a:ea typeface="Calibri"/>
                <a:cs typeface="Times New Roman"/>
              </a:rPr>
              <a:t>có</a:t>
            </a:r>
            <a:r>
              <a:rPr lang="en-US" b="1" dirty="0">
                <a:solidFill>
                  <a:srgbClr val="000000"/>
                </a:solidFill>
                <a:latin typeface="Times New Roman"/>
                <a:ea typeface="Calibri"/>
                <a:cs typeface="Times New Roman"/>
              </a:rPr>
              <a:t>:</a:t>
            </a:r>
            <a:endParaRPr lang="en-US" sz="1400" dirty="0">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4472" y="3048000"/>
            <a:ext cx="4513800"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Sáu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cạnh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AB = BC = CD = EG;</a:t>
            </a:r>
            <a:endParaRPr lang="en-US" sz="1400" dirty="0">
              <a:ea typeface="Calibri"/>
              <a:cs typeface="Times New Roman"/>
            </a:endParaRPr>
          </a:p>
        </p:txBody>
      </p:sp>
      <p:sp>
        <p:nvSpPr>
          <p:cNvPr id="14" name="Rectangle 13"/>
          <p:cNvSpPr/>
          <p:nvPr/>
        </p:nvSpPr>
        <p:spPr>
          <a:xfrm>
            <a:off x="407625" y="3584663"/>
            <a:ext cx="4402167"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cắt</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tại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điểm</a:t>
            </a:r>
            <a:r>
              <a:rPr lang="en-US" b="1" i="1" dirty="0">
                <a:solidFill>
                  <a:srgbClr val="000000"/>
                </a:solidFill>
                <a:latin typeface="Times New Roman"/>
                <a:ea typeface="Calibri"/>
                <a:cs typeface="Times New Roman"/>
              </a:rPr>
              <a:t> O;</a:t>
            </a:r>
            <a:endParaRPr lang="en-US" sz="1400" dirty="0">
              <a:ea typeface="Calibri"/>
              <a:cs typeface="Times New Roman"/>
            </a:endParaRPr>
          </a:p>
        </p:txBody>
      </p:sp>
      <p:sp>
        <p:nvSpPr>
          <p:cNvPr id="15" name="Rectangle 14"/>
          <p:cNvSpPr/>
          <p:nvPr/>
        </p:nvSpPr>
        <p:spPr>
          <a:xfrm>
            <a:off x="407624" y="4188594"/>
            <a:ext cx="5459776" cy="507831"/>
          </a:xfrm>
          <a:prstGeom prst="rect">
            <a:avLst/>
          </a:prstGeom>
        </p:spPr>
        <p:txBody>
          <a:bodyPr wrap="squar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AD = BE = CG;</a:t>
            </a:r>
            <a:endParaRPr lang="en-US" sz="1400" dirty="0">
              <a:ea typeface="Calibri"/>
              <a:cs typeface="Times New Roman"/>
            </a:endParaRPr>
          </a:p>
        </p:txBody>
      </p:sp>
      <p:sp>
        <p:nvSpPr>
          <p:cNvPr id="16" name="Rectangle 15"/>
          <p:cNvSpPr/>
          <p:nvPr/>
        </p:nvSpPr>
        <p:spPr>
          <a:xfrm>
            <a:off x="460375" y="4936187"/>
            <a:ext cx="4572000" cy="646331"/>
          </a:xfrm>
          <a:prstGeom prst="rect">
            <a:avLst/>
          </a:prstGeom>
        </p:spPr>
        <p:txBody>
          <a:bodyPr>
            <a:spAutoFit/>
          </a:bodyPr>
          <a:lstStyle/>
          <a:p>
            <a:r>
              <a:rPr lang="en-US" b="1" i="1" dirty="0">
                <a:solidFill>
                  <a:srgbClr val="000000"/>
                </a:solidFill>
                <a:latin typeface="Times New Roman"/>
                <a:ea typeface="Calibri"/>
              </a:rPr>
              <a:t>- </a:t>
            </a:r>
            <a:r>
              <a:rPr lang="en-US" b="1" i="1" dirty="0" err="1">
                <a:solidFill>
                  <a:srgbClr val="000000"/>
                </a:solidFill>
                <a:latin typeface="Times New Roman"/>
                <a:ea typeface="Calibri"/>
              </a:rPr>
              <a:t>Sáu</a:t>
            </a:r>
            <a:r>
              <a:rPr lang="en-US" b="1" i="1" dirty="0">
                <a:solidFill>
                  <a:srgbClr val="000000"/>
                </a:solidFill>
                <a:latin typeface="Times New Roman"/>
                <a:ea typeface="Calibri"/>
              </a:rPr>
              <a:t> </a:t>
            </a:r>
            <a:r>
              <a:rPr lang="en-US" b="1" i="1" dirty="0" err="1">
                <a:solidFill>
                  <a:srgbClr val="000000"/>
                </a:solidFill>
                <a:latin typeface="Times New Roman"/>
                <a:ea typeface="Calibri"/>
              </a:rPr>
              <a:t>góc</a:t>
            </a:r>
            <a:r>
              <a:rPr lang="en-US" b="1" i="1" dirty="0">
                <a:solidFill>
                  <a:srgbClr val="000000"/>
                </a:solidFill>
                <a:latin typeface="Times New Roman"/>
                <a:ea typeface="Calibri"/>
              </a:rPr>
              <a:t> ở </a:t>
            </a:r>
            <a:r>
              <a:rPr lang="en-US" b="1" i="1" dirty="0" err="1">
                <a:solidFill>
                  <a:srgbClr val="000000"/>
                </a:solidFill>
                <a:latin typeface="Times New Roman"/>
                <a:ea typeface="Calibri"/>
              </a:rPr>
              <a:t>các</a:t>
            </a:r>
            <a:r>
              <a:rPr lang="en-US" b="1" i="1" dirty="0">
                <a:solidFill>
                  <a:srgbClr val="000000"/>
                </a:solidFill>
                <a:latin typeface="Times New Roman"/>
                <a:ea typeface="Calibri"/>
              </a:rPr>
              <a:t> </a:t>
            </a:r>
            <a:r>
              <a:rPr lang="en-US" b="1" i="1" dirty="0" err="1">
                <a:solidFill>
                  <a:srgbClr val="000000"/>
                </a:solidFill>
                <a:latin typeface="Times New Roman"/>
                <a:ea typeface="Calibri"/>
              </a:rPr>
              <a:t>đỉnh</a:t>
            </a:r>
            <a:r>
              <a:rPr lang="en-US" b="1" i="1" dirty="0">
                <a:solidFill>
                  <a:srgbClr val="000000"/>
                </a:solidFill>
                <a:latin typeface="Times New Roman"/>
                <a:ea typeface="Calibri"/>
              </a:rPr>
              <a:t> A, B, C, D, E, G </a:t>
            </a:r>
            <a:r>
              <a:rPr lang="en-US" b="1" i="1" dirty="0" err="1">
                <a:solidFill>
                  <a:srgbClr val="000000"/>
                </a:solidFill>
                <a:latin typeface="Times New Roman"/>
                <a:ea typeface="Calibri"/>
              </a:rPr>
              <a:t>bằng</a:t>
            </a:r>
            <a:r>
              <a:rPr lang="en-US" b="1" i="1" dirty="0">
                <a:solidFill>
                  <a:srgbClr val="000000"/>
                </a:solidFill>
                <a:latin typeface="Times New Roman"/>
                <a:ea typeface="Calibri"/>
              </a:rPr>
              <a:t> </a:t>
            </a:r>
            <a:r>
              <a:rPr lang="en-US" b="1" i="1" dirty="0" err="1">
                <a:solidFill>
                  <a:srgbClr val="000000"/>
                </a:solidFill>
                <a:latin typeface="Times New Roman"/>
                <a:ea typeface="Calibri"/>
              </a:rPr>
              <a:t>nhau</a:t>
            </a:r>
            <a:r>
              <a:rPr lang="en-US" b="1" i="1" dirty="0">
                <a:solidFill>
                  <a:srgbClr val="000000"/>
                </a:solidFill>
                <a:latin typeface="Times New Roman"/>
                <a:ea typeface="Calibri"/>
              </a:rPr>
              <a:t>.</a:t>
            </a:r>
            <a:endParaRPr lang="en-US" dirty="0"/>
          </a:p>
        </p:txBody>
      </p:sp>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6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III. LỤC GIÁC ĐỀU</a:t>
            </a:r>
          </a:p>
        </p:txBody>
      </p:sp>
      <p:sp>
        <p:nvSpPr>
          <p:cNvPr id="10" name="Rectangle 9"/>
          <p:cNvSpPr/>
          <p:nvPr/>
        </p:nvSpPr>
        <p:spPr>
          <a:xfrm>
            <a:off x="155575" y="833976"/>
            <a:ext cx="6222601" cy="669542"/>
          </a:xfrm>
          <a:prstGeom prst="rect">
            <a:avLst/>
          </a:prstGeom>
        </p:spPr>
        <p:txBody>
          <a:bodyPr wrap="none">
            <a:spAutoFit/>
          </a:bodyPr>
          <a:lstStyle/>
          <a:p>
            <a:pPr>
              <a:lnSpc>
                <a:spcPct val="150000"/>
              </a:lnSpc>
              <a:spcBef>
                <a:spcPts val="600"/>
              </a:spcBef>
              <a:spcAft>
                <a:spcPts val="600"/>
              </a:spcAft>
            </a:pPr>
            <a:r>
              <a:rPr lang="vi-VN" sz="2800">
                <a:latin typeface="+mj-lt"/>
                <a:ea typeface="Calibri"/>
                <a:cs typeface="Times New Roman"/>
              </a:rPr>
              <a:t>Vì sao OA = OB = OC = OD = OE = OF?</a:t>
            </a:r>
            <a:endParaRPr lang="en-US" sz="2800" dirty="0">
              <a:latin typeface="+mj-lt"/>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204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Effect transition="in" filter="fade">
                                      <p:cBhvr>
                                        <p:cTn id="23" dur="500"/>
                                        <p:tgtEl>
                                          <p:spTgt spid="308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A29C37-11B6-DA13-DA5B-080C7BBE129C}"/>
              </a:ext>
            </a:extLst>
          </p:cNvPr>
          <p:cNvSpPr txBox="1"/>
          <p:nvPr/>
        </p:nvSpPr>
        <p:spPr>
          <a:xfrm>
            <a:off x="152400" y="152400"/>
            <a:ext cx="8991600" cy="1815882"/>
          </a:xfrm>
          <a:prstGeom prst="rect">
            <a:avLst/>
          </a:prstGeom>
          <a:noFill/>
        </p:spPr>
        <p:txBody>
          <a:bodyPr wrap="square" rtlCol="0">
            <a:spAutoFit/>
          </a:bodyPr>
          <a:lstStyle/>
          <a:p>
            <a:r>
              <a:rPr lang="vi-VN" sz="2800" b="1" i="0">
                <a:effectLst/>
                <a:latin typeface="arial" panose="020B0604020202020204" pitchFamily="34" charset="0"/>
              </a:rPr>
              <a:t>Bài 2 (SGK trang 97):</a:t>
            </a:r>
            <a:r>
              <a:rPr lang="vi-VN" sz="2800" b="0" i="0">
                <a:effectLst/>
                <a:latin typeface="arial" panose="020B0604020202020204" pitchFamily="34" charset="0"/>
              </a:rPr>
              <a:t> Một mảnh vườn có dạng hình vuông với chiều dài cạnh bằng 25m. Người ta để một phần của mảnh vườn làm lối đi rộng 2m như Hình 10, phần còn lại để trồng rau.</a:t>
            </a:r>
            <a:endParaRPr lang="en-US" sz="2800"/>
          </a:p>
        </p:txBody>
      </p:sp>
      <p:pic>
        <p:nvPicPr>
          <p:cNvPr id="9" name="Picture 8">
            <a:extLst>
              <a:ext uri="{FF2B5EF4-FFF2-40B4-BE49-F238E27FC236}">
                <a16:creationId xmlns:a16="http://schemas.microsoft.com/office/drawing/2014/main" id="{34EED2A8-2669-99F1-BBBF-2D6E598803CB}"/>
              </a:ext>
            </a:extLst>
          </p:cNvPr>
          <p:cNvPicPr>
            <a:picLocks noChangeAspect="1"/>
          </p:cNvPicPr>
          <p:nvPr/>
        </p:nvPicPr>
        <p:blipFill>
          <a:blip r:embed="rId2"/>
          <a:stretch>
            <a:fillRect/>
          </a:stretch>
        </p:blipFill>
        <p:spPr>
          <a:xfrm>
            <a:off x="5029200" y="1752599"/>
            <a:ext cx="3962400" cy="4341779"/>
          </a:xfrm>
          <a:prstGeom prst="rect">
            <a:avLst/>
          </a:prstGeom>
        </p:spPr>
      </p:pic>
    </p:spTree>
    <p:extLst>
      <p:ext uri="{BB962C8B-B14F-4D97-AF65-F5344CB8AC3E}">
        <p14:creationId xmlns:p14="http://schemas.microsoft.com/office/powerpoint/2010/main" val="52468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59D6DF-2A87-8EA8-EB23-2030D9F47F7D}"/>
              </a:ext>
            </a:extLst>
          </p:cNvPr>
          <p:cNvSpPr txBox="1"/>
          <p:nvPr/>
        </p:nvSpPr>
        <p:spPr>
          <a:xfrm>
            <a:off x="381000" y="228600"/>
            <a:ext cx="8610600" cy="923330"/>
          </a:xfrm>
          <a:prstGeom prst="rect">
            <a:avLst/>
          </a:prstGeom>
          <a:noFill/>
        </p:spPr>
        <p:txBody>
          <a:bodyPr wrap="square" rtlCol="0">
            <a:spAutoFit/>
          </a:bodyPr>
          <a:lstStyle/>
          <a:p>
            <a:r>
              <a:rPr lang="vi-VN"/>
              <a:t>Hướng dẫn về nhà tuần 2:</a:t>
            </a:r>
          </a:p>
          <a:p>
            <a:r>
              <a:rPr lang="vi-VN"/>
              <a:t>Hình:  Ôn tập về tam giác đều, hình vuông, lục giác đều (học thuộc đặc điểm)</a:t>
            </a:r>
          </a:p>
          <a:p>
            <a:r>
              <a:rPr lang="vi-VN"/>
              <a:t>- Làm bài tập </a:t>
            </a:r>
          </a:p>
        </p:txBody>
      </p:sp>
    </p:spTree>
    <p:extLst>
      <p:ext uri="{BB962C8B-B14F-4D97-AF65-F5344CB8AC3E}">
        <p14:creationId xmlns:p14="http://schemas.microsoft.com/office/powerpoint/2010/main" val="220231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VUÔNG</a:t>
            </a:r>
          </a:p>
          <a:p>
            <a:pPr lvl="0" algn="ctr">
              <a:lnSpc>
                <a:spcPct val="150000"/>
              </a:lnSpc>
              <a:spcBef>
                <a:spcPts val="600"/>
              </a:spcBef>
            </a:pPr>
            <a:r>
              <a:rPr lang="nl-NL" sz="2400" b="1" cap="all" dirty="0">
                <a:solidFill>
                  <a:srgbClr val="0000CC"/>
                </a:solidFill>
                <a:latin typeface="Times New Roman"/>
                <a:ea typeface="Times New Roman"/>
                <a:cs typeface="Times New Roman"/>
              </a:rPr>
              <a:t> 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VUÔNG</a:t>
            </a:r>
          </a:p>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 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14" name="Rectangle 13"/>
          <p:cNvSpPr/>
          <p:nvPr/>
        </p:nvSpPr>
        <p:spPr>
          <a:xfrm>
            <a:off x="381000" y="3124200"/>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2" name="Rectangle 1"/>
          <p:cNvSpPr/>
          <p:nvPr/>
        </p:nvSpPr>
        <p:spPr>
          <a:xfrm>
            <a:off x="533400" y="3877270"/>
            <a:ext cx="4572000" cy="923330"/>
          </a:xfrm>
          <a:prstGeom prst="rect">
            <a:avLst/>
          </a:prstGeom>
        </p:spPr>
        <p:txBody>
          <a:bodyPr>
            <a:spAutoFit/>
          </a:bodyPr>
          <a:lstStyle/>
          <a:p>
            <a:pPr lvl="0">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xếp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chiếc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dài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như</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1</a:t>
            </a: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877270"/>
            <a:ext cx="2633662" cy="121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5257800"/>
            <a:ext cx="1497205" cy="463397"/>
          </a:xfrm>
          <a:prstGeom prst="rect">
            <a:avLst/>
          </a:prstGeom>
        </p:spPr>
        <p:txBody>
          <a:bodyPr wrap="none">
            <a:spAutoFit/>
          </a:bodyPr>
          <a:lstStyle/>
          <a:p>
            <a:pPr>
              <a:lnSpc>
                <a:spcPct val="150000"/>
              </a:lnSpc>
              <a:spcBef>
                <a:spcPts val="600"/>
              </a:spcBef>
              <a:spcAft>
                <a:spcPts val="600"/>
              </a:spcAft>
            </a:pPr>
            <a:r>
              <a:rPr lang="en-US" b="1" dirty="0">
                <a:solidFill>
                  <a:srgbClr val="FF0000"/>
                </a:solidFill>
                <a:latin typeface="Times New Roman"/>
                <a:ea typeface="Calibri"/>
                <a:cs typeface="Times New Roman"/>
              </a:rPr>
              <a:t>Tam </a:t>
            </a:r>
            <a:r>
              <a:rPr lang="en-US" b="1" dirty="0" err="1">
                <a:solidFill>
                  <a:srgbClr val="FF0000"/>
                </a:solidFill>
                <a:latin typeface="Times New Roman"/>
                <a:ea typeface="Calibri"/>
                <a:cs typeface="Times New Roman"/>
              </a:rPr>
              <a:t>giác</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đều</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7620000" cy="507831"/>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pitchFamily="18" charset="0"/>
                <a:ea typeface="Calibri"/>
                <a:cs typeface="Times New Roman" pitchFamily="18" charset="0"/>
              </a:rPr>
              <a:t>Hoạt</a:t>
            </a:r>
            <a:r>
              <a:rPr lang="en-US" b="1" dirty="0">
                <a:solidFill>
                  <a:srgbClr val="000000"/>
                </a:solidFill>
                <a:latin typeface="Times New Roman" pitchFamily="18" charset="0"/>
                <a:ea typeface="Calibri"/>
                <a:cs typeface="Times New Roman" pitchFamily="18" charset="0"/>
              </a:rPr>
              <a:t> </a:t>
            </a:r>
            <a:r>
              <a:rPr lang="en-US" b="1" dirty="0" err="1">
                <a:solidFill>
                  <a:srgbClr val="000000"/>
                </a:solidFill>
                <a:latin typeface="Times New Roman" pitchFamily="18" charset="0"/>
                <a:ea typeface="Calibri"/>
                <a:cs typeface="Times New Roman" pitchFamily="18" charset="0"/>
              </a:rPr>
              <a:t>động</a:t>
            </a:r>
            <a:r>
              <a:rPr lang="en-US" b="1" dirty="0">
                <a:solidFill>
                  <a:srgbClr val="000000"/>
                </a:solidFill>
                <a:latin typeface="Times New Roman" pitchFamily="18" charset="0"/>
                <a:ea typeface="Calibri"/>
                <a:cs typeface="Times New Roman" pitchFamily="18" charset="0"/>
              </a:rPr>
              <a:t> 2:</a:t>
            </a:r>
            <a:endParaRPr lang="en-US" sz="1400" dirty="0">
              <a:latin typeface="Times New Roman" pitchFamily="18" charset="0"/>
              <a:ea typeface="Calibri"/>
              <a:cs typeface="Times New Roman" pitchFamily="18" charset="0"/>
            </a:endParaRPr>
          </a:p>
        </p:txBody>
      </p:sp>
      <p:pic>
        <p:nvPicPr>
          <p:cNvPr id="7" name="Picture 6"/>
          <p:cNvPicPr/>
          <p:nvPr/>
        </p:nvPicPr>
        <p:blipFill>
          <a:blip r:embed="rId2"/>
          <a:stretch>
            <a:fillRect/>
          </a:stretch>
        </p:blipFill>
        <p:spPr>
          <a:xfrm>
            <a:off x="152400" y="1081086"/>
            <a:ext cx="1276350" cy="14954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58946"/>
            <a:ext cx="1923632" cy="149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0" y="330369"/>
            <a:ext cx="8686800" cy="507831"/>
          </a:xfrm>
          <a:prstGeom prst="rect">
            <a:avLst/>
          </a:prstGeom>
        </p:spPr>
        <p:txBody>
          <a:bodyPr wrap="square">
            <a:spAutoFit/>
          </a:bodyPr>
          <a:lstStyle/>
          <a:p>
            <a:pPr lvl="0">
              <a:lnSpc>
                <a:spcPct val="150000"/>
              </a:lnSpc>
              <a:spcBef>
                <a:spcPts val="600"/>
              </a:spcBef>
              <a:spcAft>
                <a:spcPts val="600"/>
              </a:spcAft>
            </a:pPr>
            <a:r>
              <a:rPr lang="vi-VN" dirty="0">
                <a:solidFill>
                  <a:srgbClr val="000000"/>
                </a:solidFill>
                <a:latin typeface="Times New Roman" pitchFamily="18" charset="0"/>
                <a:cs typeface="Times New Roman" pitchFamily="18" charset="0"/>
              </a:rPr>
              <a:t>Gấp tam giác ABC sao cho cạnh AB trùng với cạnh AC, đỉnh B trùng với đỉnh C</a:t>
            </a:r>
            <a:endParaRPr lang="en-US" dirty="0">
              <a:solidFill>
                <a:srgbClr val="000000"/>
              </a:solidFill>
              <a:latin typeface="Times New Roman" pitchFamily="18" charset="0"/>
              <a:cs typeface="Times New Roman" pitchFamily="18" charset="0"/>
            </a:endParaRPr>
          </a:p>
        </p:txBody>
      </p:sp>
      <p:sp>
        <p:nvSpPr>
          <p:cNvPr id="12" name="Rectangle 11"/>
          <p:cNvSpPr/>
          <p:nvPr/>
        </p:nvSpPr>
        <p:spPr>
          <a:xfrm>
            <a:off x="3962400" y="1367133"/>
            <a:ext cx="4953000"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3" name="Rectangle 12"/>
          <p:cNvSpPr/>
          <p:nvPr/>
        </p:nvSpPr>
        <p:spPr>
          <a:xfrm>
            <a:off x="4534930" y="1482022"/>
            <a:ext cx="4572000" cy="8874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AC</a:t>
            </a:r>
            <a:endParaRPr lang="en-US" sz="1400" b="1" dirty="0">
              <a:solidFill>
                <a:srgbClr val="FF0000"/>
              </a:solidFill>
              <a:latin typeface="Times New Roman" pitchFamily="18" charset="0"/>
              <a:ea typeface="Calibri"/>
              <a:cs typeface="Times New Roman" pitchFamily="18" charset="0"/>
            </a:endParaRPr>
          </a:p>
          <a:p>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ACB</a:t>
            </a:r>
            <a:endParaRPr lang="en-US" b="1" dirty="0">
              <a:solidFill>
                <a:srgbClr val="FF0000"/>
              </a:solidFill>
              <a:latin typeface="Times New Roman" pitchFamily="18" charset="0"/>
              <a:cs typeface="Times New Roman" pitchFamily="18" charset="0"/>
            </a:endParaRPr>
          </a:p>
        </p:txBody>
      </p:sp>
      <p:sp>
        <p:nvSpPr>
          <p:cNvPr id="14" name="Rectangle 13"/>
          <p:cNvSpPr/>
          <p:nvPr/>
        </p:nvSpPr>
        <p:spPr>
          <a:xfrm>
            <a:off x="304800" y="3105835"/>
            <a:ext cx="8229600" cy="369332"/>
          </a:xfrm>
          <a:prstGeom prst="rect">
            <a:avLst/>
          </a:prstGeom>
        </p:spPr>
        <p:txBody>
          <a:bodyPr wrap="square">
            <a:spAutoFit/>
          </a:bodyPr>
          <a:lstStyle/>
          <a:p>
            <a:r>
              <a:rPr lang="vi-VN" dirty="0">
                <a:solidFill>
                  <a:srgbClr val="000000"/>
                </a:solidFill>
                <a:latin typeface="Times New Roman" pitchFamily="18" charset="0"/>
                <a:cs typeface="Times New Roman" pitchFamily="18" charset="0"/>
              </a:rPr>
              <a:t>Gấp tam giác ABC sao cho cạnh BC trùng với cạnh BA, đỉnh C trùng với đỉnh A</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 y="3475167"/>
            <a:ext cx="12747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a:stretch>
            <a:fillRect/>
          </a:stretch>
        </p:blipFill>
        <p:spPr>
          <a:xfrm>
            <a:off x="2304117" y="3429000"/>
            <a:ext cx="1314450" cy="1485900"/>
          </a:xfrm>
          <a:prstGeom prst="rect">
            <a:avLst/>
          </a:prstGeom>
        </p:spPr>
      </p:pic>
      <p:sp>
        <p:nvSpPr>
          <p:cNvPr id="15" name="Rectangle 14"/>
          <p:cNvSpPr/>
          <p:nvPr/>
        </p:nvSpPr>
        <p:spPr>
          <a:xfrm>
            <a:off x="3970638" y="3710285"/>
            <a:ext cx="4944762"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6" name="Rectangle 15"/>
          <p:cNvSpPr/>
          <p:nvPr/>
        </p:nvSpPr>
        <p:spPr>
          <a:xfrm>
            <a:off x="3930478" y="3735952"/>
            <a:ext cx="4572000" cy="10259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BA</a:t>
            </a:r>
            <a:endParaRPr lang="en-US" sz="1400" b="1" dirty="0">
              <a:solidFill>
                <a:srgbClr val="FF0000"/>
              </a:solidFill>
              <a:latin typeface="Times New Roman" pitchFamily="18" charset="0"/>
              <a:ea typeface="Calibri"/>
              <a:cs typeface="Times New Roman" pitchFamily="18" charset="0"/>
            </a:endParaRPr>
          </a:p>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BAC</a:t>
            </a:r>
            <a:endParaRPr lang="en-US" sz="1400" b="1" dirty="0">
              <a:solidFill>
                <a:srgbClr val="FF0000"/>
              </a:solidFill>
              <a:latin typeface="Times New Roman" pitchFamily="18" charset="0"/>
              <a:ea typeface="Calibri"/>
              <a:cs typeface="Times New Roman" pitchFamily="18" charset="0"/>
            </a:endParaRPr>
          </a:p>
        </p:txBody>
      </p:sp>
      <p:sp>
        <p:nvSpPr>
          <p:cNvPr id="20" name="Rectangle 19"/>
          <p:cNvSpPr/>
          <p:nvPr/>
        </p:nvSpPr>
        <p:spPr>
          <a:xfrm>
            <a:off x="609600" y="5360978"/>
            <a:ext cx="8001000" cy="923330"/>
          </a:xfrm>
          <a:prstGeom prst="rect">
            <a:avLst/>
          </a:prstGeom>
        </p:spPr>
        <p:txBody>
          <a:bodyPr wrap="square">
            <a:spAutoFit/>
          </a:bodyPr>
          <a:lstStyle/>
          <a:p>
            <a:pPr>
              <a:lnSpc>
                <a:spcPct val="150000"/>
              </a:lnSpc>
              <a:spcAft>
                <a:spcPts val="800"/>
              </a:spcAft>
            </a:pPr>
            <a:r>
              <a:rPr lang="en-US" b="1" dirty="0">
                <a:solidFill>
                  <a:srgbClr val="FF0000"/>
                </a:solidFill>
                <a:latin typeface="Times New Roman" pitchFamily="18" charset="0"/>
                <a:ea typeface="Calibri"/>
                <a:cs typeface="Times New Roman" pitchFamily="18" charset="0"/>
              </a:rPr>
              <a:t>Qua </a:t>
            </a:r>
            <a:r>
              <a:rPr lang="en-US" b="1" dirty="0" err="1">
                <a:solidFill>
                  <a:srgbClr val="FF0000"/>
                </a:solidFill>
                <a:latin typeface="Times New Roman" pitchFamily="18" charset="0"/>
                <a:ea typeface="Calibri"/>
                <a:cs typeface="Times New Roman" pitchFamily="18" charset="0"/>
              </a:rPr>
              <a:t>hoạt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em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xét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gì</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về</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dài</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số</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đo</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endParaRPr lang="en-US" b="1" dirty="0">
              <a:solidFill>
                <a:srgbClr val="FF0000"/>
              </a:solidFill>
              <a:latin typeface="Times New Roman" pitchFamily="18" charset="0"/>
              <a:cs typeface="Times New Roman" pitchFamily="18" charset="0"/>
            </a:endParaRPr>
          </a:p>
        </p:txBody>
      </p:sp>
      <p:sp>
        <p:nvSpPr>
          <p:cNvPr id="18" name="Rectangle 17"/>
          <p:cNvSpPr/>
          <p:nvPr/>
        </p:nvSpPr>
        <p:spPr>
          <a:xfrm>
            <a:off x="1905000" y="5169694"/>
            <a:ext cx="6629400" cy="1231106"/>
          </a:xfrm>
          <a:prstGeom prst="rect">
            <a:avLst/>
          </a:prstGeom>
        </p:spPr>
        <p:txBody>
          <a:bodyPr wrap="square">
            <a:spAutoFit/>
          </a:bodyPr>
          <a:lstStyle/>
          <a:p>
            <a:pPr>
              <a:spcBef>
                <a:spcPts val="600"/>
              </a:spcBef>
              <a:spcAft>
                <a:spcPts val="600"/>
              </a:spcAft>
            </a:pPr>
            <a:r>
              <a:rPr lang="en-US" i="1" u="sng" dirty="0">
                <a:solidFill>
                  <a:srgbClr val="FF0000"/>
                </a:solidFill>
                <a:latin typeface="Times New Roman" pitchFamily="18" charset="0"/>
                <a:ea typeface="Calibri"/>
                <a:cs typeface="Times New Roman" pitchFamily="18" charset="0"/>
              </a:rPr>
              <a:t>*</a:t>
            </a:r>
            <a:r>
              <a:rPr lang="en-US" b="1" i="1" u="sng" dirty="0" err="1">
                <a:solidFill>
                  <a:srgbClr val="FF0000"/>
                </a:solidFill>
                <a:latin typeface="Times New Roman" pitchFamily="18" charset="0"/>
                <a:ea typeface="Calibri"/>
                <a:cs typeface="Times New Roman" pitchFamily="18" charset="0"/>
              </a:rPr>
              <a:t>Nhận</a:t>
            </a:r>
            <a:r>
              <a:rPr lang="en-US" b="1" i="1" u="sng" dirty="0">
                <a:solidFill>
                  <a:srgbClr val="FF0000"/>
                </a:solidFill>
                <a:latin typeface="Times New Roman" pitchFamily="18" charset="0"/>
                <a:ea typeface="Calibri"/>
                <a:cs typeface="Times New Roman" pitchFamily="18" charset="0"/>
              </a:rPr>
              <a:t> </a:t>
            </a:r>
            <a:r>
              <a:rPr lang="en-US" b="1" i="1" u="sng" dirty="0" err="1">
                <a:solidFill>
                  <a:srgbClr val="FF0000"/>
                </a:solidFill>
                <a:latin typeface="Times New Roman" pitchFamily="18" charset="0"/>
                <a:ea typeface="Calibri"/>
                <a:cs typeface="Times New Roman" pitchFamily="18" charset="0"/>
              </a:rPr>
              <a:t>xét</a:t>
            </a:r>
            <a:r>
              <a:rPr lang="en-US" b="1" i="1" u="sng" dirty="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 AB = BC = CA.</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ở </a:t>
            </a:r>
            <a:r>
              <a:rPr lang="en-US" b="1" dirty="0" err="1">
                <a:solidFill>
                  <a:srgbClr val="FF0000"/>
                </a:solidFill>
                <a:latin typeface="Times New Roman" pitchFamily="18" charset="0"/>
                <a:ea typeface="Calibri"/>
                <a:cs typeface="Times New Roman" pitchFamily="18" charset="0"/>
              </a:rPr>
              <a:t>các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đỉnh</a:t>
            </a:r>
            <a:r>
              <a:rPr lang="en-US" b="1" dirty="0">
                <a:solidFill>
                  <a:srgbClr val="FF0000"/>
                </a:solidFill>
                <a:latin typeface="Times New Roman" pitchFamily="18" charset="0"/>
                <a:ea typeface="Calibri"/>
                <a:cs typeface="Times New Roman" pitchFamily="18" charset="0"/>
              </a:rPr>
              <a:t> A, B, 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a:t>
            </a:r>
            <a:endParaRPr lang="en-US" sz="1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218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500"/>
                                        <p:tgtEl>
                                          <p:spTgt spid="5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2" grpId="1"/>
      <p:bldP spid="13" grpId="0"/>
      <p:bldP spid="14" grpId="0"/>
      <p:bldP spid="15" grpId="0"/>
      <p:bldP spid="15" grpId="1"/>
      <p:bldP spid="16" grpId="0"/>
      <p:bldP spid="20" grpId="0"/>
      <p:bldP spid="20" grpId="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38902"/>
            <a:ext cx="8382000" cy="878895"/>
          </a:xfrm>
          <a:prstGeom prst="rect">
            <a:avLst/>
          </a:prstGeom>
        </p:spPr>
        <p:txBody>
          <a:bodyPr wrap="square">
            <a:spAutoFit/>
          </a:bodyPr>
          <a:lstStyle/>
          <a:p>
            <a:pPr>
              <a:lnSpc>
                <a:spcPct val="150000"/>
              </a:lnSpc>
              <a:spcBef>
                <a:spcPts val="600"/>
              </a:spcBef>
              <a:spcAft>
                <a:spcPts val="600"/>
              </a:spcAft>
            </a:pPr>
            <a:r>
              <a:rPr lang="en-US" b="1" i="1" u="sng" dirty="0">
                <a:solidFill>
                  <a:srgbClr val="000000"/>
                </a:solidFill>
                <a:latin typeface="Times New Roman"/>
                <a:ea typeface="Calibri"/>
                <a:cs typeface="Times New Roman"/>
              </a:rPr>
              <a:t>*</a:t>
            </a:r>
            <a:r>
              <a:rPr lang="en-US" b="1" i="1" u="sng" dirty="0" err="1">
                <a:solidFill>
                  <a:srgbClr val="000000"/>
                </a:solidFill>
                <a:latin typeface="Times New Roman"/>
                <a:ea typeface="Calibri"/>
                <a:cs typeface="Times New Roman"/>
              </a:rPr>
              <a:t>Chú</a:t>
            </a:r>
            <a:r>
              <a:rPr lang="en-US" b="1" i="1" u="sng" dirty="0">
                <a:solidFill>
                  <a:srgbClr val="000000"/>
                </a:solidFill>
                <a:latin typeface="Times New Roman"/>
                <a:ea typeface="Calibri"/>
                <a:cs typeface="Times New Roman"/>
              </a:rPr>
              <a:t> ý:</a:t>
            </a:r>
            <a:r>
              <a:rPr lang="en-US" b="1"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Trong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học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chung</a:t>
            </a:r>
            <a:r>
              <a:rPr lang="en-US" dirty="0">
                <a:solidFill>
                  <a:srgbClr val="000000"/>
                </a:solidFill>
                <a:latin typeface="Times New Roman"/>
                <a:ea typeface="Calibri"/>
                <a:cs typeface="Times New Roman"/>
              </a:rPr>
              <a:t>, tam </a:t>
            </a:r>
            <a:r>
              <a:rPr lang="en-US" dirty="0" err="1">
                <a:solidFill>
                  <a:srgbClr val="000000"/>
                </a:solidFill>
                <a:latin typeface="Times New Roman"/>
                <a:ea typeface="Calibri"/>
                <a:cs typeface="Times New Roman"/>
              </a:rPr>
              <a:t>giác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riêng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cạnh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haycác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góc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được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chỉ</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rõ</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hiệu</a:t>
            </a:r>
            <a:r>
              <a:rPr lang="en-US" dirty="0">
                <a:solidFill>
                  <a:srgbClr val="000000"/>
                </a:solidFill>
                <a:latin typeface="Times New Roman"/>
                <a:ea typeface="Calibri"/>
                <a:cs typeface="Times New Roman"/>
              </a:rPr>
              <a:t> (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4)</a:t>
            </a:r>
            <a:endParaRPr lang="en-US" sz="1400" dirty="0">
              <a:ea typeface="Calibri"/>
              <a:cs typeface="Times New Roman"/>
            </a:endParaRPr>
          </a:p>
        </p:txBody>
      </p:sp>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6" name="Rectangle 5"/>
          <p:cNvSpPr/>
          <p:nvPr/>
        </p:nvSpPr>
        <p:spPr>
          <a:xfrm>
            <a:off x="216243" y="1295400"/>
            <a:ext cx="7086600" cy="1231106"/>
          </a:xfrm>
          <a:prstGeom prst="rect">
            <a:avLst/>
          </a:prstGeom>
        </p:spPr>
        <p:txBody>
          <a:bodyPr wrap="square">
            <a:spAutoFit/>
          </a:bodyPr>
          <a:lstStyle/>
          <a:p>
            <a:pPr>
              <a:spcBef>
                <a:spcPts val="600"/>
              </a:spcBef>
              <a:spcAft>
                <a:spcPts val="600"/>
              </a:spcAft>
            </a:pPr>
            <a:r>
              <a:rPr lang="en-US" i="1" u="sng" dirty="0">
                <a:latin typeface="Times New Roman" pitchFamily="18" charset="0"/>
                <a:ea typeface="Calibri"/>
                <a:cs typeface="Times New Roman" pitchFamily="18" charset="0"/>
              </a:rPr>
              <a:t>*</a:t>
            </a:r>
            <a:r>
              <a:rPr lang="en-US" b="1" i="1" u="sng" dirty="0" err="1">
                <a:latin typeface="Times New Roman" pitchFamily="18" charset="0"/>
                <a:ea typeface="Calibri"/>
                <a:cs typeface="Times New Roman" pitchFamily="18" charset="0"/>
              </a:rPr>
              <a:t>Nhận</a:t>
            </a:r>
            <a:r>
              <a:rPr lang="en-US" b="1" i="1" u="sng" dirty="0">
                <a:latin typeface="Times New Roman" pitchFamily="18" charset="0"/>
                <a:ea typeface="Calibri"/>
                <a:cs typeface="Times New Roman" pitchFamily="18" charset="0"/>
              </a:rPr>
              <a:t> </a:t>
            </a:r>
            <a:r>
              <a:rPr lang="en-US" b="1" i="1" u="sng" dirty="0" err="1">
                <a:latin typeface="Times New Roman" pitchFamily="18" charset="0"/>
                <a:ea typeface="Calibri"/>
                <a:cs typeface="Times New Roman" pitchFamily="18" charset="0"/>
              </a:rPr>
              <a:t>xét</a:t>
            </a:r>
            <a:r>
              <a:rPr lang="en-US" b="1" i="1" u="sng" dirty="0">
                <a:latin typeface="Times New Roman" pitchFamily="18" charset="0"/>
                <a:ea typeface="Calibri"/>
                <a:cs typeface="Times New Roman" pitchFamily="18" charset="0"/>
              </a:rPr>
              <a:t>:</a:t>
            </a:r>
            <a:r>
              <a:rPr lang="en-US" b="1" dirty="0">
                <a:latin typeface="Times New Roman" pitchFamily="18" charset="0"/>
                <a:ea typeface="Calibri"/>
                <a:cs typeface="Times New Roman" pitchFamily="18" charset="0"/>
              </a:rPr>
              <a:t> </a:t>
            </a:r>
            <a:r>
              <a:rPr lang="en-US" dirty="0">
                <a:latin typeface="Times New Roman" pitchFamily="18" charset="0"/>
                <a:ea typeface="Calibri"/>
                <a:cs typeface="Times New Roman" pitchFamily="18" charset="0"/>
              </a:rPr>
              <a:t>Tam </a:t>
            </a:r>
            <a:r>
              <a:rPr lang="en-US" dirty="0" err="1">
                <a:latin typeface="Times New Roman" pitchFamily="18" charset="0"/>
                <a:ea typeface="Calibri"/>
                <a:cs typeface="Times New Roman" pitchFamily="18" charset="0"/>
              </a:rPr>
              <a:t>giác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đều</a:t>
            </a:r>
            <a:r>
              <a:rPr lang="en-US" dirty="0">
                <a:latin typeface="Times New Roman" pitchFamily="18" charset="0"/>
                <a:ea typeface="Calibri"/>
                <a:cs typeface="Times New Roman" pitchFamily="18" charset="0"/>
              </a:rPr>
              <a:t> ABC ở </a:t>
            </a:r>
            <a:r>
              <a:rPr lang="en-US" dirty="0" err="1">
                <a:latin typeface="Times New Roman" pitchFamily="18" charset="0"/>
                <a:ea typeface="Calibri"/>
                <a:cs typeface="Times New Roman" pitchFamily="18" charset="0"/>
              </a:rPr>
              <a:t>Hình</a:t>
            </a:r>
            <a:r>
              <a:rPr lang="en-US" dirty="0">
                <a:latin typeface="Times New Roman" pitchFamily="18" charset="0"/>
                <a:ea typeface="Calibri"/>
                <a:cs typeface="Times New Roman" pitchFamily="18" charset="0"/>
              </a:rPr>
              <a:t> 2 </a:t>
            </a:r>
            <a:r>
              <a:rPr lang="en-US" dirty="0" err="1">
                <a:latin typeface="Times New Roman" pitchFamily="18" charset="0"/>
                <a:ea typeface="Calibri"/>
                <a:cs typeface="Times New Roman" pitchFamily="18" charset="0"/>
              </a:rPr>
              <a:t>có</a:t>
            </a:r>
            <a:r>
              <a:rPr lang="en-US" dirty="0">
                <a:latin typeface="Times New Roman" pitchFamily="18" charset="0"/>
                <a:ea typeface="Calibri"/>
                <a:cs typeface="Times New Roman" pitchFamily="18" charset="0"/>
              </a:rPr>
              <a:t>: </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cạnh</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 AB = BC = CA.</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góc</a:t>
            </a:r>
            <a:r>
              <a:rPr lang="en-US" dirty="0">
                <a:latin typeface="Times New Roman" pitchFamily="18" charset="0"/>
                <a:ea typeface="Calibri"/>
                <a:cs typeface="Times New Roman" pitchFamily="18" charset="0"/>
              </a:rPr>
              <a:t> ở </a:t>
            </a:r>
            <a:r>
              <a:rPr lang="en-US" dirty="0" err="1">
                <a:latin typeface="Times New Roman" pitchFamily="18" charset="0"/>
                <a:ea typeface="Calibri"/>
                <a:cs typeface="Times New Roman" pitchFamily="18" charset="0"/>
              </a:rPr>
              <a:t>các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đỉnh</a:t>
            </a:r>
            <a:r>
              <a:rPr lang="en-US" dirty="0">
                <a:latin typeface="Times New Roman" pitchFamily="18" charset="0"/>
                <a:ea typeface="Calibri"/>
                <a:cs typeface="Times New Roman" pitchFamily="18" charset="0"/>
              </a:rPr>
              <a:t> A, B, C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049462" cy="225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398463" y="3157538"/>
            <a:ext cx="4114800" cy="388620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2205038" y="3141663"/>
            <a:ext cx="4114800" cy="388620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3001963"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2439988"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2444750"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3352800"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2825750"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3749675"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2425700" y="5029200"/>
            <a:ext cx="1838325" cy="11430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4321175" y="49530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B</a:t>
            </a:r>
            <a:endParaRPr lang="en-US" altLang="en-US" dirty="0">
              <a:solidFill>
                <a:srgbClr val="000000"/>
              </a:solidFill>
            </a:endParaRPr>
          </a:p>
        </p:txBody>
      </p:sp>
      <p:sp>
        <p:nvSpPr>
          <p:cNvPr id="9232" name="Rectangle 16"/>
          <p:cNvSpPr>
            <a:spLocks noChangeArrowheads="1"/>
          </p:cNvSpPr>
          <p:nvPr/>
        </p:nvSpPr>
        <p:spPr bwMode="auto">
          <a:xfrm>
            <a:off x="2235200" y="4962525"/>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A</a:t>
            </a:r>
            <a:endParaRPr lang="en-US" altLang="en-US" dirty="0">
              <a:solidFill>
                <a:srgbClr val="000000"/>
              </a:solidFill>
            </a:endParaRPr>
          </a:p>
        </p:txBody>
      </p:sp>
      <p:sp>
        <p:nvSpPr>
          <p:cNvPr id="9233" name="Rectangle 17"/>
          <p:cNvSpPr>
            <a:spLocks noChangeArrowheads="1"/>
          </p:cNvSpPr>
          <p:nvPr/>
        </p:nvSpPr>
        <p:spPr bwMode="auto">
          <a:xfrm>
            <a:off x="3282950" y="3238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C</a:t>
            </a:r>
            <a:endParaRPr lang="en-US" altLang="en-US" dirty="0">
              <a:solidFill>
                <a:srgbClr val="000000"/>
              </a:solidFill>
            </a:endParaRPr>
          </a:p>
        </p:txBody>
      </p:sp>
      <p:sp>
        <p:nvSpPr>
          <p:cNvPr id="50" name="Oval 18"/>
          <p:cNvSpPr>
            <a:spLocks noChangeArrowheads="1"/>
          </p:cNvSpPr>
          <p:nvPr/>
        </p:nvSpPr>
        <p:spPr bwMode="auto">
          <a:xfrm>
            <a:off x="3321050"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nvGrpSpPr>
          <p:cNvPr id="6" name="Group 4"/>
          <p:cNvGrpSpPr>
            <a:grpSpLocks/>
          </p:cNvGrpSpPr>
          <p:nvPr/>
        </p:nvGrpSpPr>
        <p:grpSpPr bwMode="auto">
          <a:xfrm rot="2798637">
            <a:off x="372270" y="3132931"/>
            <a:ext cx="4144962" cy="3946525"/>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343400" y="1599056"/>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AB.</a:t>
            </a:r>
            <a:endParaRPr lang="en-US" sz="1400" dirty="0">
              <a:effectLst/>
              <a:latin typeface="Calibri"/>
              <a:ea typeface="Calibri"/>
              <a:cs typeface="Times New Roman"/>
            </a:endParaRPr>
          </a:p>
        </p:txBody>
      </p:sp>
      <p:sp>
        <p:nvSpPr>
          <p:cNvPr id="29" name="Rectangle 28"/>
          <p:cNvSpPr/>
          <p:nvPr/>
        </p:nvSpPr>
        <p:spPr>
          <a:xfrm>
            <a:off x="4343400" y="1091225"/>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AB = 3cm.</a:t>
            </a:r>
            <a:endParaRPr lang="en-US" sz="1400" dirty="0">
              <a:ea typeface="Calibri"/>
              <a:cs typeface="Times New Roman"/>
            </a:endParaRPr>
          </a:p>
        </p:txBody>
      </p:sp>
      <p:sp>
        <p:nvSpPr>
          <p:cNvPr id="7" name="Rectangle 6"/>
          <p:cNvSpPr/>
          <p:nvPr/>
        </p:nvSpPr>
        <p:spPr>
          <a:xfrm>
            <a:off x="4343400" y="2406855"/>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B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BA;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C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8" name="Rectangle 7"/>
          <p:cNvSpPr/>
          <p:nvPr/>
        </p:nvSpPr>
        <p:spPr>
          <a:xfrm>
            <a:off x="4343400" y="3847860"/>
            <a:ext cx="4865499"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AC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BC.</a:t>
            </a:r>
            <a:endParaRPr lang="en-US" sz="1400" dirty="0">
              <a:effectLst/>
              <a:latin typeface="Calibri"/>
              <a:ea typeface="Calibri"/>
              <a:cs typeface="Times New Roman"/>
            </a:endParaRPr>
          </a:p>
        </p:txBody>
      </p:sp>
      <p:sp>
        <p:nvSpPr>
          <p:cNvPr id="32" name="Rectangle 31"/>
          <p:cNvSpPr/>
          <p:nvPr/>
        </p:nvSpPr>
        <p:spPr>
          <a:xfrm>
            <a:off x="1796278" y="472016"/>
            <a:ext cx="48006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2. </a:t>
            </a:r>
            <a:r>
              <a:rPr lang="en-US" sz="2400" b="1" dirty="0" err="1">
                <a:solidFill>
                  <a:srgbClr val="FF0000"/>
                </a:solidFill>
                <a:latin typeface="Times New Roman" pitchFamily="18" charset="0"/>
                <a:ea typeface="Calibri"/>
                <a:cs typeface="Times New Roman" pitchFamily="18" charset="0"/>
              </a:rPr>
              <a:t>Vẽ</a:t>
            </a:r>
            <a:r>
              <a:rPr lang="en-US" sz="2400" b="1" dirty="0">
                <a:solidFill>
                  <a:srgbClr val="FF0000"/>
                </a:solidFill>
                <a:latin typeface="Times New Roman" pitchFamily="18" charset="0"/>
                <a:ea typeface="Calibri"/>
                <a:cs typeface="Times New Roman" pitchFamily="18" charset="0"/>
              </a:rPr>
              <a:t> tam </a:t>
            </a:r>
            <a:r>
              <a:rPr lang="en-US" sz="2400" b="1" dirty="0" err="1">
                <a:solidFill>
                  <a:srgbClr val="FF0000"/>
                </a:solidFill>
                <a:latin typeface="Times New Roman" pitchFamily="18" charset="0"/>
                <a:ea typeface="Calibri"/>
                <a:cs typeface="Times New Roman" pitchFamily="18" charset="0"/>
              </a:rPr>
              <a:t>giác</a:t>
            </a:r>
            <a:r>
              <a:rPr lang="en-US" sz="2400" b="1" dirty="0">
                <a:solidFill>
                  <a:srgbClr val="FF0000"/>
                </a:solidFill>
                <a:latin typeface="Times New Roman" pitchFamily="18" charset="0"/>
                <a:ea typeface="Calibri"/>
                <a:cs typeface="Times New Roman" pitchFamily="18" charset="0"/>
              </a:rPr>
              <a:t> </a:t>
            </a:r>
            <a:r>
              <a:rPr lang="en-US" sz="2400" b="1" dirty="0" err="1">
                <a:solidFill>
                  <a:srgbClr val="FF0000"/>
                </a:solidFill>
                <a:latin typeface="Times New Roman" pitchFamily="18" charset="0"/>
                <a:ea typeface="Calibri"/>
                <a:cs typeface="Times New Roman" pitchFamily="18" charset="0"/>
              </a:rPr>
              <a:t>đều</a:t>
            </a:r>
            <a:endParaRPr lang="en-US" sz="2400" b="1" dirty="0">
              <a:solidFill>
                <a:srgbClr val="FF0000"/>
              </a:solidFill>
              <a:latin typeface="Times New Roman" pitchFamily="18" charset="0"/>
              <a:ea typeface="Calibri"/>
              <a:cs typeface="Times New Roman" pitchFamily="18" charset="0"/>
            </a:endParaRPr>
          </a:p>
        </p:txBody>
      </p:sp>
      <p:sp>
        <p:nvSpPr>
          <p:cNvPr id="9" name="Rectangle 8"/>
          <p:cNvSpPr/>
          <p:nvPr/>
        </p:nvSpPr>
        <p:spPr>
          <a:xfrm>
            <a:off x="2937304" y="5029200"/>
            <a:ext cx="767491" cy="56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3 cm</a:t>
            </a:r>
          </a:p>
        </p:txBody>
      </p:sp>
      <p:sp>
        <p:nvSpPr>
          <p:cNvPr id="151" name="Rectangle 150"/>
          <p:cNvSpPr/>
          <p:nvPr/>
        </p:nvSpPr>
        <p:spPr>
          <a:xfrm>
            <a:off x="5505435" y="584432"/>
            <a:ext cx="1467068" cy="507831"/>
          </a:xfrm>
          <a:prstGeom prst="rect">
            <a:avLst/>
          </a:prstGeom>
        </p:spPr>
        <p:txBody>
          <a:bodyPr wrap="non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3:</a:t>
            </a:r>
            <a:endParaRPr lang="en-US" sz="1400" dirty="0">
              <a:ea typeface="Calibri"/>
              <a:cs typeface="Times New Roman"/>
            </a:endParaRPr>
          </a:p>
        </p:txBody>
      </p:sp>
      <p:grpSp>
        <p:nvGrpSpPr>
          <p:cNvPr id="269" name="Group 238"/>
          <p:cNvGrpSpPr>
            <a:grpSpLocks/>
          </p:cNvGrpSpPr>
          <p:nvPr/>
        </p:nvGrpSpPr>
        <p:grpSpPr bwMode="auto">
          <a:xfrm>
            <a:off x="2313628" y="5109748"/>
            <a:ext cx="6373172" cy="569325"/>
            <a:chOff x="576" y="816"/>
            <a:chExt cx="5040" cy="576"/>
          </a:xfrm>
        </p:grpSpPr>
        <p:sp>
          <p:nvSpPr>
            <p:cNvPr id="27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27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2"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3"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4"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5"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6"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7"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8"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9"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0"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1"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2"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3"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4"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5"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6"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7"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8"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9"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0"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1"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2"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3"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4"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5"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7"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9"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0"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2"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3"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4"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5"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6"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7"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9"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0"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1"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2"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4" name="Text Box 333"/>
            <p:cNvSpPr txBox="1">
              <a:spLocks noChangeArrowheads="1"/>
            </p:cNvSpPr>
            <p:nvPr/>
          </p:nvSpPr>
          <p:spPr bwMode="auto">
            <a:xfrm>
              <a:off x="576" y="969"/>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0 Cm</a:t>
              </a:r>
            </a:p>
          </p:txBody>
        </p:sp>
        <p:sp>
          <p:nvSpPr>
            <p:cNvPr id="365"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366"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367"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3</a:t>
              </a:r>
            </a:p>
          </p:txBody>
        </p:sp>
        <p:sp>
          <p:nvSpPr>
            <p:cNvPr id="368"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369"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370"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371"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372"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373"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374"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7"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8"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9"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2"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10</a:t>
              </a:r>
            </a:p>
          </p:txBody>
        </p:sp>
        <p:sp>
          <p:nvSpPr>
            <p:cNvPr id="383"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384"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625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fade">
                                      <p:cBhvr>
                                        <p:cTn id="26" dur="2000"/>
                                        <p:tgtEl>
                                          <p:spTgt spid="92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fade">
                                      <p:cBhvr>
                                        <p:cTn id="29" dur="2000"/>
                                        <p:tgtEl>
                                          <p:spTgt spid="92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9"/>
                                        </p:tgtEl>
                                      </p:cBhvr>
                                    </p:animEffect>
                                    <p:set>
                                      <p:cBhvr>
                                        <p:cTn id="34" dur="1" fill="hold">
                                          <p:stCondLst>
                                            <p:cond delay="499"/>
                                          </p:stCondLst>
                                        </p:cTn>
                                        <p:tgtEl>
                                          <p:spTgt spid="2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4200000">
                                      <p:cBhvr>
                                        <p:cTn id="54" dur="500" fill="hold"/>
                                        <p:tgtEl>
                                          <p:spTgt spid="6"/>
                                        </p:tgtEl>
                                        <p:attrNameLst>
                                          <p:attrName>r</p:attrName>
                                        </p:attrNameLst>
                                      </p:cBhvr>
                                    </p:animRot>
                                  </p:childTnLst>
                                </p:cTn>
                              </p:par>
                            </p:childTnLst>
                          </p:cTn>
                        </p:par>
                        <p:par>
                          <p:cTn id="55" fill="hold" nodeType="afterGroup">
                            <p:stCondLst>
                              <p:cond delay="500"/>
                            </p:stCondLst>
                            <p:childTnLst>
                              <p:par>
                                <p:cTn id="56" presetID="10" presetClass="exit" presetSubtype="0" fill="hold"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1800000">
                                      <p:cBhvr>
                                        <p:cTn id="65" dur="1000" fill="hold"/>
                                        <p:tgtEl>
                                          <p:spTgt spid="2"/>
                                        </p:tgtEl>
                                        <p:attrNameLst>
                                          <p:attrName>r</p:attrName>
                                        </p:attrNameLst>
                                      </p:cBhvr>
                                    </p:animRot>
                                  </p:childTnLst>
                                </p:cTn>
                              </p:par>
                              <p:par>
                                <p:cTn id="66" presetID="22" presetClass="entr" presetSubtype="8" fill="hold" grpId="0" nodeType="withEffect">
                                  <p:stCondLst>
                                    <p:cond delay="0"/>
                                  </p:stCondLst>
                                  <p:childTnLst>
                                    <p:set>
                                      <p:cBhvr>
                                        <p:cTn id="67" dur="1" fill="hold">
                                          <p:stCondLst>
                                            <p:cond delay="0"/>
                                          </p:stCondLst>
                                        </p:cTn>
                                        <p:tgtEl>
                                          <p:spTgt spid="9224"/>
                                        </p:tgtEl>
                                        <p:attrNameLst>
                                          <p:attrName>style.visibility</p:attrName>
                                        </p:attrNameLst>
                                      </p:cBhvr>
                                      <p:to>
                                        <p:strVal val="visible"/>
                                      </p:to>
                                    </p:set>
                                    <p:animEffect transition="in" filter="wipe(left)">
                                      <p:cBhvr>
                                        <p:cTn id="68" dur="1000"/>
                                        <p:tgtEl>
                                          <p:spTgt spid="9224"/>
                                        </p:tgtEl>
                                      </p:cBhvr>
                                    </p:animEffec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mph" presetSubtype="0" fill="hold" nodeType="clickEffect">
                                  <p:stCondLst>
                                    <p:cond delay="0"/>
                                  </p:stCondLst>
                                  <p:childTnLst>
                                    <p:animRot by="4500000">
                                      <p:cBhvr>
                                        <p:cTn id="87" dur="1000" fill="hold"/>
                                        <p:tgtEl>
                                          <p:spTgt spid="3"/>
                                        </p:tgtEl>
                                        <p:attrNameLst>
                                          <p:attrName>r</p:attrName>
                                        </p:attrNameLst>
                                      </p:cBhvr>
                                    </p:animRot>
                                  </p:childTnLst>
                                </p:cTn>
                              </p:par>
                              <p:par>
                                <p:cTn id="88" presetID="22" presetClass="entr" presetSubtype="8" fill="hold" grpId="0" nodeType="withEffect">
                                  <p:stCondLst>
                                    <p:cond delay="500"/>
                                  </p:stCondLst>
                                  <p:childTnLst>
                                    <p:set>
                                      <p:cBhvr>
                                        <p:cTn id="89" dur="1" fill="hold">
                                          <p:stCondLst>
                                            <p:cond delay="0"/>
                                          </p:stCondLst>
                                        </p:cTn>
                                        <p:tgtEl>
                                          <p:spTgt spid="9223"/>
                                        </p:tgtEl>
                                        <p:attrNameLst>
                                          <p:attrName>style.visibility</p:attrName>
                                        </p:attrNameLst>
                                      </p:cBhvr>
                                      <p:to>
                                        <p:strVal val="visible"/>
                                      </p:to>
                                    </p:set>
                                    <p:animEffect transition="in" filter="wipe(left)">
                                      <p:cBhvr>
                                        <p:cTn id="90" dur="600"/>
                                        <p:tgtEl>
                                          <p:spTgt spid="9223"/>
                                        </p:tgtEl>
                                      </p:cBhvr>
                                    </p:animEffect>
                                  </p:childTnLst>
                                </p:cTn>
                              </p:par>
                            </p:childTnLst>
                          </p:cTn>
                        </p:par>
                        <p:par>
                          <p:cTn id="91" fill="hold" nodeType="afterGroup">
                            <p:stCondLst>
                              <p:cond delay="1100"/>
                            </p:stCondLst>
                            <p:childTnLst>
                              <p:par>
                                <p:cTn id="92" presetID="10" presetClass="exit" presetSubtype="0" fill="hold" nodeType="afterEffect">
                                  <p:stCondLst>
                                    <p:cond delay="0"/>
                                  </p:stCondLst>
                                  <p:childTnLst>
                                    <p:animEffect transition="out" filter="fade">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33"/>
                                        </p:tgtEl>
                                        <p:attrNameLst>
                                          <p:attrName>style.visibility</p:attrName>
                                        </p:attrNameLst>
                                      </p:cBhvr>
                                      <p:to>
                                        <p:strVal val="visible"/>
                                      </p:to>
                                    </p:set>
                                    <p:animEffect transition="in" filter="fade">
                                      <p:cBhvr>
                                        <p:cTn id="102" dur="500"/>
                                        <p:tgtEl>
                                          <p:spTgt spid="92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5" grpId="0"/>
      <p:bldP spid="29" grpId="0"/>
      <p:bldP spid="7" grpId="0"/>
      <p:bldP spid="8" grpId="0"/>
      <p:bldP spid="3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1295400" y="3157538"/>
            <a:ext cx="4114800" cy="3886200"/>
            <a:chOff x="576" y="960"/>
            <a:chExt cx="1872" cy="1872"/>
          </a:xfrm>
        </p:grpSpPr>
        <p:sp>
          <p:nvSpPr>
            <p:cNvPr id="14367"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solidFill>
                  <a:srgbClr val="000000"/>
                </a:solidFill>
              </a:endParaRPr>
            </a:p>
          </p:txBody>
        </p:sp>
        <p:pic>
          <p:nvPicPr>
            <p:cNvPr id="143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523875" y="3141663"/>
            <a:ext cx="4114800" cy="3886200"/>
            <a:chOff x="576" y="960"/>
            <a:chExt cx="1872" cy="1872"/>
          </a:xfrm>
        </p:grpSpPr>
        <p:sp>
          <p:nvSpPr>
            <p:cNvPr id="14365"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p>
              <a:pPr defTabSz="914400" fontAlgn="base">
                <a:spcBef>
                  <a:spcPct val="0"/>
                </a:spcBef>
                <a:spcAft>
                  <a:spcPct val="0"/>
                </a:spcAft>
              </a:pPr>
              <a:endParaRPr lang="en-US">
                <a:solidFill>
                  <a:srgbClr val="000000"/>
                </a:solidFill>
              </a:endParaRPr>
            </a:p>
          </p:txBody>
        </p:sp>
        <p:pic>
          <p:nvPicPr>
            <p:cNvPr id="14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1328738"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766763"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771525"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1679575"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1152525"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2076450"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752475" y="5029200"/>
            <a:ext cx="1838325" cy="114300"/>
            <a:chOff x="2228850" y="5029200"/>
            <a:chExt cx="1838325" cy="114300"/>
          </a:xfrm>
        </p:grpSpPr>
        <p:grpSp>
          <p:nvGrpSpPr>
            <p:cNvPr id="14360" name="Group 50"/>
            <p:cNvGrpSpPr>
              <a:grpSpLocks/>
            </p:cNvGrpSpPr>
            <p:nvPr/>
          </p:nvGrpSpPr>
          <p:grpSpPr bwMode="auto">
            <a:xfrm>
              <a:off x="2228850" y="5067300"/>
              <a:ext cx="1838325" cy="38100"/>
              <a:chOff x="2228850" y="5067300"/>
              <a:chExt cx="1838325" cy="38100"/>
            </a:xfrm>
          </p:grpSpPr>
          <p:sp>
            <p:nvSpPr>
              <p:cNvPr id="14362"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4363"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sp>
            <p:nvSpPr>
              <p:cNvPr id="14364"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sp>
          <p:nvSpPr>
            <p:cNvPr id="14361"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2633663" y="4983163"/>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G</a:t>
            </a:r>
            <a:endParaRPr lang="en-US" dirty="0">
              <a:solidFill>
                <a:srgbClr val="000000"/>
              </a:solidFill>
            </a:endParaRPr>
          </a:p>
        </p:txBody>
      </p:sp>
      <p:sp>
        <p:nvSpPr>
          <p:cNvPr id="9232" name="Rectangle 16"/>
          <p:cNvSpPr>
            <a:spLocks noChangeArrowheads="1"/>
          </p:cNvSpPr>
          <p:nvPr/>
        </p:nvSpPr>
        <p:spPr bwMode="auto">
          <a:xfrm>
            <a:off x="561975" y="496252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E</a:t>
            </a:r>
            <a:endParaRPr lang="en-US" dirty="0">
              <a:solidFill>
                <a:srgbClr val="000000"/>
              </a:solidFill>
            </a:endParaRPr>
          </a:p>
        </p:txBody>
      </p:sp>
      <p:sp>
        <p:nvSpPr>
          <p:cNvPr id="9233" name="Rectangle 17"/>
          <p:cNvSpPr>
            <a:spLocks noChangeArrowheads="1"/>
          </p:cNvSpPr>
          <p:nvPr/>
        </p:nvSpPr>
        <p:spPr bwMode="auto">
          <a:xfrm>
            <a:off x="1609725" y="323850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H</a:t>
            </a:r>
            <a:endParaRPr lang="en-US" dirty="0">
              <a:solidFill>
                <a:srgbClr val="000000"/>
              </a:solidFill>
            </a:endParaRPr>
          </a:p>
        </p:txBody>
      </p:sp>
      <p:sp>
        <p:nvSpPr>
          <p:cNvPr id="50" name="Oval 18"/>
          <p:cNvSpPr>
            <a:spLocks noChangeArrowheads="1"/>
          </p:cNvSpPr>
          <p:nvPr/>
        </p:nvSpPr>
        <p:spPr bwMode="auto">
          <a:xfrm>
            <a:off x="1647825"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nvGrpSpPr>
          <p:cNvPr id="6" name="Group 4"/>
          <p:cNvGrpSpPr>
            <a:grpSpLocks/>
          </p:cNvGrpSpPr>
          <p:nvPr/>
        </p:nvGrpSpPr>
        <p:grpSpPr bwMode="auto">
          <a:xfrm rot="2798637">
            <a:off x="-1316832" y="3118644"/>
            <a:ext cx="4144963" cy="3946526"/>
            <a:chOff x="576" y="960"/>
            <a:chExt cx="1872" cy="1872"/>
          </a:xfrm>
        </p:grpSpPr>
        <p:sp>
          <p:nvSpPr>
            <p:cNvPr id="1435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defTabSz="914400" fontAlgn="base">
                <a:spcBef>
                  <a:spcPct val="0"/>
                </a:spcBef>
                <a:spcAft>
                  <a:spcPct val="0"/>
                </a:spcAft>
              </a:pPr>
              <a:endParaRPr lang="en-US">
                <a:solidFill>
                  <a:srgbClr val="000000"/>
                </a:solidFill>
              </a:endParaRPr>
            </a:p>
          </p:txBody>
        </p:sp>
        <p:pic>
          <p:nvPicPr>
            <p:cNvPr id="143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p:nvPr/>
        </p:nvSpPr>
        <p:spPr>
          <a:xfrm>
            <a:off x="457200" y="533400"/>
            <a:ext cx="7556877" cy="1295035"/>
          </a:xfrm>
          <a:prstGeom prst="rect">
            <a:avLst/>
          </a:prstGeom>
        </p:spPr>
        <p:txBody>
          <a:bodyPr wrap="none">
            <a:spAutoFit/>
          </a:bodyPr>
          <a:lstStyle/>
          <a:p>
            <a:pPr>
              <a:lnSpc>
                <a:spcPct val="150000"/>
              </a:lnSpc>
              <a:spcBef>
                <a:spcPts val="600"/>
              </a:spcBef>
              <a:spcAft>
                <a:spcPts val="600"/>
              </a:spcAft>
            </a:pPr>
            <a:r>
              <a:rPr lang="en-US" sz="2400" b="1" i="1" u="sng" dirty="0" err="1">
                <a:solidFill>
                  <a:srgbClr val="FF0000"/>
                </a:solidFill>
                <a:latin typeface="Times New Roman"/>
                <a:ea typeface="Calibri"/>
                <a:cs typeface="Times New Roman"/>
              </a:rPr>
              <a:t>Luyện</a:t>
            </a:r>
            <a:r>
              <a:rPr lang="en-US" sz="2400" b="1" i="1" u="sng" dirty="0">
                <a:solidFill>
                  <a:srgbClr val="FF0000"/>
                </a:solidFill>
                <a:latin typeface="Times New Roman"/>
                <a:ea typeface="Calibri"/>
                <a:cs typeface="Times New Roman"/>
              </a:rPr>
              <a:t> </a:t>
            </a:r>
            <a:r>
              <a:rPr lang="en-US" sz="2400" b="1" i="1" u="sng" dirty="0" err="1">
                <a:solidFill>
                  <a:srgbClr val="FF0000"/>
                </a:solidFill>
                <a:latin typeface="Times New Roman"/>
                <a:ea typeface="Calibri"/>
                <a:cs typeface="Times New Roman"/>
              </a:rPr>
              <a:t>tập</a:t>
            </a:r>
            <a:r>
              <a:rPr lang="en-US" sz="2400" b="1" i="1" u="sng" dirty="0">
                <a:solidFill>
                  <a:srgbClr val="FF0000"/>
                </a:solidFill>
                <a:latin typeface="Times New Roman"/>
                <a:ea typeface="Calibri"/>
                <a:cs typeface="Times New Roman"/>
              </a:rPr>
              <a:t> 1</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Dùng</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thước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và</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compa</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vẽ</a:t>
            </a:r>
            <a:r>
              <a:rPr lang="en-US" sz="2400" b="1" i="1" dirty="0">
                <a:solidFill>
                  <a:srgbClr val="FF0000"/>
                </a:solidFill>
                <a:latin typeface="Times New Roman"/>
                <a:ea typeface="Calibri"/>
                <a:cs typeface="Times New Roman"/>
              </a:rPr>
              <a:t> tam </a:t>
            </a:r>
            <a:r>
              <a:rPr lang="en-US" sz="2400" b="1" i="1" dirty="0" err="1">
                <a:solidFill>
                  <a:srgbClr val="FF0000"/>
                </a:solidFill>
                <a:latin typeface="Times New Roman"/>
                <a:ea typeface="Calibri"/>
                <a:cs typeface="Times New Roman"/>
              </a:rPr>
              <a:t>giác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đều</a:t>
            </a:r>
            <a:r>
              <a:rPr lang="en-US" sz="2400" b="1" i="1" dirty="0">
                <a:solidFill>
                  <a:srgbClr val="FF0000"/>
                </a:solidFill>
                <a:latin typeface="Times New Roman"/>
                <a:ea typeface="Calibri"/>
                <a:cs typeface="Times New Roman"/>
              </a:rPr>
              <a:t> EGH </a:t>
            </a:r>
          </a:p>
          <a:p>
            <a:pPr>
              <a:lnSpc>
                <a:spcPct val="150000"/>
              </a:lnSpc>
              <a:spcBef>
                <a:spcPts val="600"/>
              </a:spcBef>
              <a:spcAft>
                <a:spcPts val="600"/>
              </a:spcAft>
            </a:pPr>
            <a:r>
              <a:rPr lang="en-US" sz="2400" b="1" i="1" dirty="0" err="1">
                <a:solidFill>
                  <a:srgbClr val="FF0000"/>
                </a:solidFill>
                <a:latin typeface="Times New Roman"/>
                <a:ea typeface="Calibri"/>
                <a:cs typeface="Times New Roman"/>
              </a:rPr>
              <a:t>có</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độ</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dài</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cạnh</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bằng</a:t>
            </a:r>
            <a:r>
              <a:rPr lang="en-US" sz="2400" b="1" i="1" dirty="0">
                <a:solidFill>
                  <a:srgbClr val="FF0000"/>
                </a:solidFill>
                <a:latin typeface="Times New Roman"/>
                <a:ea typeface="Calibri"/>
                <a:cs typeface="Times New Roman"/>
              </a:rPr>
              <a:t> 4 cm</a:t>
            </a:r>
            <a:endParaRPr lang="en-US" sz="2400" dirty="0">
              <a:solidFill>
                <a:srgbClr val="FF0000"/>
              </a:solidFill>
              <a:ea typeface="Calibri"/>
              <a:cs typeface="Times New Roman"/>
            </a:endParaRPr>
          </a:p>
        </p:txBody>
      </p:sp>
      <p:sp>
        <p:nvSpPr>
          <p:cNvPr id="34" name="Rectangle 33"/>
          <p:cNvSpPr/>
          <p:nvPr/>
        </p:nvSpPr>
        <p:spPr>
          <a:xfrm>
            <a:off x="3975853" y="2230298"/>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EG = 4 cm.</a:t>
            </a:r>
            <a:endParaRPr lang="en-US" sz="1400" dirty="0">
              <a:ea typeface="Calibri"/>
              <a:cs typeface="Times New Roman"/>
            </a:endParaRPr>
          </a:p>
        </p:txBody>
      </p:sp>
      <p:sp>
        <p:nvSpPr>
          <p:cNvPr id="35" name="Rectangle 34"/>
          <p:cNvSpPr/>
          <p:nvPr/>
        </p:nvSpPr>
        <p:spPr>
          <a:xfrm>
            <a:off x="3975853" y="2915334"/>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EG.</a:t>
            </a:r>
            <a:endParaRPr lang="en-US" sz="1400" dirty="0">
              <a:effectLst/>
              <a:latin typeface="Calibri"/>
              <a:ea typeface="Calibri"/>
              <a:cs typeface="Times New Roman"/>
            </a:endParaRPr>
          </a:p>
        </p:txBody>
      </p:sp>
      <p:sp>
        <p:nvSpPr>
          <p:cNvPr id="36" name="Rectangle 35"/>
          <p:cNvSpPr/>
          <p:nvPr/>
        </p:nvSpPr>
        <p:spPr>
          <a:xfrm>
            <a:off x="4002626" y="4034593"/>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G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GE;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H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37" name="Rectangle 36"/>
          <p:cNvSpPr/>
          <p:nvPr/>
        </p:nvSpPr>
        <p:spPr>
          <a:xfrm>
            <a:off x="3955258" y="5509974"/>
            <a:ext cx="4891083"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HE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HG.</a:t>
            </a:r>
            <a:endParaRPr lang="en-US" sz="1400" dirty="0">
              <a:effectLst/>
              <a:latin typeface="Calibri"/>
              <a:ea typeface="Calibri"/>
              <a:cs typeface="Times New Roman"/>
            </a:endParaRPr>
          </a:p>
        </p:txBody>
      </p:sp>
      <p:sp>
        <p:nvSpPr>
          <p:cNvPr id="38" name="Rectangle 37"/>
          <p:cNvSpPr/>
          <p:nvPr/>
        </p:nvSpPr>
        <p:spPr>
          <a:xfrm>
            <a:off x="1295400" y="5001482"/>
            <a:ext cx="767491" cy="56111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itchFamily="18" charset="0"/>
                <a:cs typeface="Times New Roman" pitchFamily="18" charset="0"/>
              </a:rPr>
              <a:t>4</a:t>
            </a:r>
            <a:r>
              <a:rPr kumimoji="0" lang="en-US" sz="1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cm</a:t>
            </a:r>
          </a:p>
        </p:txBody>
      </p:sp>
      <p:grpSp>
        <p:nvGrpSpPr>
          <p:cNvPr id="39" name="Group 238"/>
          <p:cNvGrpSpPr>
            <a:grpSpLocks/>
          </p:cNvGrpSpPr>
          <p:nvPr/>
        </p:nvGrpSpPr>
        <p:grpSpPr bwMode="auto">
          <a:xfrm>
            <a:off x="673568" y="5144530"/>
            <a:ext cx="4863940" cy="539353"/>
            <a:chOff x="576" y="816"/>
            <a:chExt cx="5040" cy="576"/>
          </a:xfrm>
        </p:grpSpPr>
        <p:sp>
          <p:nvSpPr>
            <p:cNvPr id="4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4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Text Box 333"/>
            <p:cNvSpPr txBox="1">
              <a:spLocks noChangeArrowheads="1"/>
            </p:cNvSpPr>
            <p:nvPr/>
          </p:nvSpPr>
          <p:spPr bwMode="auto">
            <a:xfrm>
              <a:off x="576" y="969"/>
              <a:ext cx="32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0</a:t>
              </a:r>
            </a:p>
          </p:txBody>
        </p:sp>
        <p:sp>
          <p:nvSpPr>
            <p:cNvPr id="136"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137"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138"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3</a:t>
              </a:r>
            </a:p>
          </p:txBody>
        </p:sp>
        <p:sp>
          <p:nvSpPr>
            <p:cNvPr id="139"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140"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141"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142"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143"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144"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145"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10</a:t>
              </a:r>
            </a:p>
          </p:txBody>
        </p:sp>
        <p:sp>
          <p:nvSpPr>
            <p:cNvPr id="154"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155"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2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2000"/>
                                        <p:tgtEl>
                                          <p:spTgt spid="92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4200000">
                                      <p:cBhvr>
                                        <p:cTn id="64" dur="500" fill="hold"/>
                                        <p:tgtEl>
                                          <p:spTgt spid="6"/>
                                        </p:tgtEl>
                                        <p:attrNameLst>
                                          <p:attrName>r</p:attrName>
                                        </p:attrNameLst>
                                      </p:cBhvr>
                                    </p:animRo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1800000">
                                      <p:cBhvr>
                                        <p:cTn id="75" dur="1000" fill="hold"/>
                                        <p:tgtEl>
                                          <p:spTgt spid="2"/>
                                        </p:tgtEl>
                                        <p:attrNameLst>
                                          <p:attrName>r</p:attrName>
                                        </p:attrNameLst>
                                      </p:cBhvr>
                                    </p:animRot>
                                  </p:childTnLst>
                                </p:cTn>
                              </p:par>
                              <p:par>
                                <p:cTn id="76" presetID="22" presetClass="entr" presetSubtype="8" fill="hold" grpId="0" nodeType="withEffect">
                                  <p:stCondLst>
                                    <p:cond delay="0"/>
                                  </p:stCondLst>
                                  <p:childTnLst>
                                    <p:set>
                                      <p:cBhvr>
                                        <p:cTn id="77" dur="1" fill="hold">
                                          <p:stCondLst>
                                            <p:cond delay="0"/>
                                          </p:stCondLst>
                                        </p:cTn>
                                        <p:tgtEl>
                                          <p:spTgt spid="9224"/>
                                        </p:tgtEl>
                                        <p:attrNameLst>
                                          <p:attrName>style.visibility</p:attrName>
                                        </p:attrNameLst>
                                      </p:cBhvr>
                                      <p:to>
                                        <p:strVal val="visible"/>
                                      </p:to>
                                    </p:set>
                                    <p:animEffect transition="in" filter="wipe(left)">
                                      <p:cBhvr>
                                        <p:cTn id="78" dur="1000"/>
                                        <p:tgtEl>
                                          <p:spTgt spid="9224"/>
                                        </p:tgtEl>
                                      </p:cBhvr>
                                    </p:animEffect>
                                  </p:childTnLst>
                                </p:cTn>
                              </p:par>
                            </p:childTnLst>
                          </p:cTn>
                        </p:par>
                        <p:par>
                          <p:cTn id="79" fill="hold" nodeType="afterGroup">
                            <p:stCondLst>
                              <p:cond delay="1000"/>
                            </p:stCondLst>
                            <p:childTnLst>
                              <p:par>
                                <p:cTn id="80" presetID="10" presetClass="exit" presetSubtype="0" fill="hold" nodeType="afterEffect">
                                  <p:stCondLst>
                                    <p:cond delay="0"/>
                                  </p:stCondLst>
                                  <p:childTnLst>
                                    <p:animEffect transition="out" filter="fade">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4500000">
                                      <p:cBhvr>
                                        <p:cTn id="92" dur="1000" fill="hold"/>
                                        <p:tgtEl>
                                          <p:spTgt spid="3"/>
                                        </p:tgtEl>
                                        <p:attrNameLst>
                                          <p:attrName>r</p:attrName>
                                        </p:attrNameLst>
                                      </p:cBhvr>
                                    </p:animRot>
                                  </p:childTnLst>
                                </p:cTn>
                              </p:par>
                              <p:par>
                                <p:cTn id="93" presetID="22" presetClass="entr" presetSubtype="8" fill="hold" grpId="0" nodeType="withEffect">
                                  <p:stCondLst>
                                    <p:cond delay="500"/>
                                  </p:stCondLst>
                                  <p:childTnLst>
                                    <p:set>
                                      <p:cBhvr>
                                        <p:cTn id="94" dur="1" fill="hold">
                                          <p:stCondLst>
                                            <p:cond delay="0"/>
                                          </p:stCondLst>
                                        </p:cTn>
                                        <p:tgtEl>
                                          <p:spTgt spid="9223"/>
                                        </p:tgtEl>
                                        <p:attrNameLst>
                                          <p:attrName>style.visibility</p:attrName>
                                        </p:attrNameLst>
                                      </p:cBhvr>
                                      <p:to>
                                        <p:strVal val="visible"/>
                                      </p:to>
                                    </p:set>
                                    <p:animEffect transition="in" filter="wipe(left)">
                                      <p:cBhvr>
                                        <p:cTn id="95" dur="600"/>
                                        <p:tgtEl>
                                          <p:spTgt spid="9223"/>
                                        </p:tgtEl>
                                      </p:cBhvr>
                                    </p:animEffect>
                                  </p:childTnLst>
                                </p:cTn>
                              </p:par>
                            </p:childTnLst>
                          </p:cTn>
                        </p:par>
                        <p:par>
                          <p:cTn id="96" fill="hold" nodeType="afterGroup">
                            <p:stCondLst>
                              <p:cond delay="1100"/>
                            </p:stCondLst>
                            <p:childTnLst>
                              <p:par>
                                <p:cTn id="97" presetID="10" presetClass="exit" presetSubtype="0" fill="hold" nodeType="afterEffect">
                                  <p:stCondLst>
                                    <p:cond delay="0"/>
                                  </p:stCondLst>
                                  <p:childTnLst>
                                    <p:animEffect transition="out" filter="fade">
                                      <p:cBhvr>
                                        <p:cTn id="98" dur="2000"/>
                                        <p:tgtEl>
                                          <p:spTgt spid="3"/>
                                        </p:tgtEl>
                                      </p:cBhvr>
                                    </p:animEffect>
                                    <p:set>
                                      <p:cBhvr>
                                        <p:cTn id="99" dur="1" fill="hold">
                                          <p:stCondLst>
                                            <p:cond delay="1999"/>
                                          </p:stCondLst>
                                        </p:cTn>
                                        <p:tgtEl>
                                          <p:spTgt spid="3"/>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33"/>
                                        </p:tgtEl>
                                        <p:attrNameLst>
                                          <p:attrName>style.visibility</p:attrName>
                                        </p:attrNameLst>
                                      </p:cBhvr>
                                      <p:to>
                                        <p:strVal val="visible"/>
                                      </p:to>
                                    </p:set>
                                    <p:animEffect transition="in" filter="fade">
                                      <p:cBhvr>
                                        <p:cTn id="107" dur="500"/>
                                        <p:tgtEl>
                                          <p:spTgt spid="92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4: </a:t>
            </a:r>
            <a:r>
              <a:rPr lang="en-US" dirty="0" err="1">
                <a:solidFill>
                  <a:srgbClr val="000000"/>
                </a:solidFill>
                <a:latin typeface="Times New Roman"/>
                <a:ea typeface="Calibri"/>
                <a:cs typeface="Times New Roman"/>
              </a:rPr>
              <a:t>Với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p>
          <a:p>
            <a:pPr lvl="0">
              <a:lnSpc>
                <a:spcPct val="150000"/>
              </a:lnSpc>
              <a:spcAft>
                <a:spcPts val="800"/>
              </a:spcAft>
            </a:pP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a)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b) </a:t>
            </a:r>
            <a:r>
              <a:rPr lang="en-US" dirty="0" err="1">
                <a:solidFill>
                  <a:srgbClr val="0000CC"/>
                </a:solidFill>
                <a:latin typeface="Times New Roman"/>
                <a:ea typeface="Calibri"/>
                <a:cs typeface="Times New Roman"/>
              </a:rPr>
              <a:t>Quan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sát</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a:solidFill>
                  <a:srgbClr val="0000CC"/>
                </a:solidFill>
                <a:latin typeface="Times New Roman"/>
                <a:ea typeface="Calibri"/>
                <a:cs typeface="Times New Roman"/>
              </a:rPr>
              <a:t>của</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hình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HKLM </a:t>
            </a:r>
            <a:r>
              <a:rPr lang="en-US" dirty="0" err="1">
                <a:solidFill>
                  <a:srgbClr val="0000CC"/>
                </a:solidFill>
                <a:latin typeface="Times New Roman"/>
                <a:ea typeface="Calibri"/>
                <a:cs typeface="Times New Roman"/>
              </a:rPr>
              <a:t>có</a:t>
            </a:r>
            <a:r>
              <a:rPr lang="en-US" dirty="0">
                <a:solidFill>
                  <a:srgbClr val="0000CC"/>
                </a:solidFill>
                <a:latin typeface="Times New Roman"/>
                <a:ea typeface="Calibri"/>
                <a:cs typeface="Times New Roman"/>
              </a:rPr>
              <a:t> 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không</a:t>
            </a:r>
            <a:r>
              <a:rPr lang="en-US" dirty="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c)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HL</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a:solidFill>
                  <a:srgbClr val="0000CC"/>
                </a:solidFill>
                <a:latin typeface="Times New Roman"/>
                <a:ea typeface="Calibri"/>
                <a:cs typeface="Times New Roman"/>
              </a:rPr>
              <a:t>d) </a:t>
            </a:r>
            <a:r>
              <a:rPr lang="en-US" dirty="0" err="1">
                <a:solidFill>
                  <a:srgbClr val="0000CC"/>
                </a:solidFill>
                <a:latin typeface="Times New Roman"/>
                <a:ea typeface="Calibri"/>
                <a:cs typeface="Times New Roman"/>
              </a:rPr>
              <a:t>Nêu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đặc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điểm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góc</a:t>
            </a:r>
            <a:r>
              <a:rPr lang="en-US" dirty="0">
                <a:solidFill>
                  <a:srgbClr val="0000CC"/>
                </a:solidFill>
                <a:latin typeface="Times New Roman"/>
                <a:ea typeface="Calibri"/>
                <a:cs typeface="Times New Roman"/>
              </a:rPr>
              <a:t> ở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đỉnh</a:t>
            </a:r>
            <a:r>
              <a:rPr lang="en-US" dirty="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đối</a:t>
            </a:r>
            <a:r>
              <a:rPr lang="en-US" dirty="0">
                <a:solidFill>
                  <a:srgbClr val="FF0000"/>
                </a:solidFill>
                <a:latin typeface="Times New Roman"/>
                <a:ea typeface="Calibri"/>
                <a:cs typeface="Times New Roman"/>
              </a:rPr>
              <a:t> HK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ML; HM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KL song </a:t>
            </a:r>
            <a:r>
              <a:rPr lang="en-US" dirty="0" err="1">
                <a:solidFill>
                  <a:srgbClr val="FF0000"/>
                </a:solidFill>
                <a:latin typeface="Times New Roman"/>
                <a:ea typeface="Calibri"/>
                <a:cs typeface="Times New Roman"/>
              </a:rPr>
              <a:t>song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với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đường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chéo</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ở </a:t>
            </a:r>
            <a:r>
              <a:rPr lang="en-US" dirty="0" err="1">
                <a:solidFill>
                  <a:srgbClr val="FF0000"/>
                </a:solidFill>
                <a:latin typeface="Times New Roman"/>
                <a:ea typeface="Calibri"/>
                <a:cs typeface="Times New Roman"/>
              </a:rPr>
              <a:t>các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đỉnh</a:t>
            </a:r>
            <a:r>
              <a:rPr lang="en-US" dirty="0">
                <a:solidFill>
                  <a:srgbClr val="FF0000"/>
                </a:solidFill>
                <a:latin typeface="Times New Roman"/>
                <a:ea typeface="Calibri"/>
                <a:cs typeface="Times New Roman"/>
              </a:rPr>
              <a:t>   H, K, L, M </a:t>
            </a:r>
            <a:r>
              <a:rPr lang="en-US" dirty="0" err="1">
                <a:solidFill>
                  <a:srgbClr val="FF0000"/>
                </a:solidFill>
                <a:latin typeface="Times New Roman"/>
                <a:ea typeface="Calibri"/>
                <a:cs typeface="Times New Roman"/>
              </a:rPr>
              <a:t>là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3167</TotalTime>
  <Words>1430</Words>
  <Application>Microsoft Office PowerPoint</Application>
  <PresentationFormat>On-screen Show (4:3)</PresentationFormat>
  <Paragraphs>181</Paragraphs>
  <Slides>17</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Arial</vt:lpstr>
      <vt:lpstr>Calibri</vt:lpstr>
      <vt:lpstr>Calibri Light</vt:lpstr>
      <vt:lpstr>Times New Roman</vt:lpstr>
      <vt:lpstr>Office Theme</vt:lpstr>
      <vt:lpstr>Default Design</vt:lpstr>
      <vt:lpstr>1_Default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Vân Nguyễn</cp:lastModifiedBy>
  <cp:revision>354</cp:revision>
  <dcterms:created xsi:type="dcterms:W3CDTF">2020-08-05T03:57:15Z</dcterms:created>
  <dcterms:modified xsi:type="dcterms:W3CDTF">2023-09-14T13:45:28Z</dcterms:modified>
</cp:coreProperties>
</file>