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37"/>
  </p:notesMasterIdLst>
  <p:sldIdLst>
    <p:sldId id="302" r:id="rId2"/>
    <p:sldId id="283" r:id="rId3"/>
    <p:sldId id="313" r:id="rId4"/>
    <p:sldId id="314" r:id="rId5"/>
    <p:sldId id="315" r:id="rId6"/>
    <p:sldId id="316" r:id="rId7"/>
    <p:sldId id="317" r:id="rId8"/>
    <p:sldId id="318" r:id="rId9"/>
    <p:sldId id="319"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82" r:id="rId23"/>
    <p:sldId id="268" r:id="rId24"/>
    <p:sldId id="269" r:id="rId25"/>
    <p:sldId id="270" r:id="rId26"/>
    <p:sldId id="271" r:id="rId27"/>
    <p:sldId id="272" r:id="rId28"/>
    <p:sldId id="273" r:id="rId29"/>
    <p:sldId id="320" r:id="rId30"/>
    <p:sldId id="277" r:id="rId31"/>
    <p:sldId id="278" r:id="rId32"/>
    <p:sldId id="279" r:id="rId33"/>
    <p:sldId id="280" r:id="rId34"/>
    <p:sldId id="281" r:id="rId35"/>
    <p:sldId id="275"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683"/>
    <a:srgbClr val="657055"/>
    <a:srgbClr val="FAF8F6"/>
    <a:srgbClr val="DDE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30A952-025F-42B0-B844-E71F0D8076E9}">
  <a:tblStyle styleId="{1330A952-025F-42B0-B844-E71F0D8076E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42"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55821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Để xem bài giảng, vui lòng ấn biểu tượng [PLAY].</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Để chuyển slide, vui lòng ấn nút [TẾP THEO].</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Để tải file nguồn bài giảng, file trình chiếu powerPoint quý thầy cô chọn vào mục [Tài nguyên/…/ Tệp/Tải xuống]. </a:t>
            </a:r>
            <a:endParaRPr sz="1800">
              <a:latin typeface="Times New Roman"/>
              <a:ea typeface="Times New Roman"/>
              <a:cs typeface="Times New Roman"/>
              <a:sym typeface="Times New Roman"/>
            </a:endParaRPr>
          </a:p>
        </p:txBody>
      </p:sp>
      <p:sp>
        <p:nvSpPr>
          <p:cNvPr id="88" name="Google Shape;8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Để xem bài giảng, vui lòng ấn biểu tượng [PLAY].</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Để chuyển slide, vui lòng ấn nút [TẾP THEO].</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 Để tải file nguồn bài giảng, file trình chiếu powerPoint quý thầy cô chọn vào mục [Tài nguyên/…/ Tệp/Tải xuống]. </a:t>
            </a:r>
            <a:endParaRPr sz="1800">
              <a:latin typeface="Times New Roman"/>
              <a:ea typeface="Times New Roman"/>
              <a:cs typeface="Times New Roman"/>
              <a:sym typeface="Times New Roman"/>
            </a:endParaRPr>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763658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2"/>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jp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slide" Target="slide3.xm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5.jpe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5.xml"/><Relationship Id="rId2"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slide" Target="slide6.xml"/><Relationship Id="rId2" Type="http://schemas.openxmlformats.org/officeDocument/2006/relationships/image" Target="../media/image6.jpeg"/><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slide" Target="slide9.xml"/><Relationship Id="rId10" Type="http://schemas.openxmlformats.org/officeDocument/2006/relationships/image" Target="../media/image20.png"/><Relationship Id="rId4" Type="http://schemas.openxmlformats.org/officeDocument/2006/relationships/slide" Target="slide10.xml"/><Relationship Id="rId9" Type="http://schemas.openxmlformats.org/officeDocument/2006/relationships/image" Target="../media/image19.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em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7.e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6.emf"/><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1.wdp"/><Relationship Id="rId14" Type="http://schemas.openxmlformats.org/officeDocument/2006/relationships/image" Target="../media/image29.em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0.emf"/><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6" y="-42157"/>
            <a:ext cx="1174215" cy="1174215"/>
          </a:xfrm>
          <a:prstGeom prst="rect">
            <a:avLst/>
          </a:prstGeom>
        </p:spPr>
      </p:pic>
      <p:sp>
        <p:nvSpPr>
          <p:cNvPr id="24" name="TextBox 23">
            <a:extLst>
              <a:ext uri="{FF2B5EF4-FFF2-40B4-BE49-F238E27FC236}">
                <a16:creationId xmlns:a16="http://schemas.microsoft.com/office/drawing/2014/main" id="{9B4F7621-EB53-4EA0-8B39-2A714D435A6A}"/>
              </a:ext>
            </a:extLst>
          </p:cNvPr>
          <p:cNvSpPr txBox="1"/>
          <p:nvPr/>
        </p:nvSpPr>
        <p:spPr>
          <a:xfrm>
            <a:off x="1221301" y="289495"/>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err="1">
                <a:latin typeface="Times New Roman" pitchFamily="18" charset="0"/>
                <a:cs typeface="Times New Roman" pitchFamily="18" charset="0"/>
              </a:rPr>
              <a:t>ình</a:t>
            </a:r>
            <a:r>
              <a:rPr lang="en-US" sz="2600">
                <a:latin typeface="Times New Roman" pitchFamily="18" charset="0"/>
                <a:cs typeface="Times New Roman" pitchFamily="18" charset="0"/>
              </a:rPr>
              <a:t> </a:t>
            </a:r>
            <a:r>
              <a:rPr lang="vi-VN" sz="2600">
                <a:latin typeface="Times New Roman" pitchFamily="18" charset="0"/>
                <a:cs typeface="Times New Roman" pitchFamily="18" charset="0"/>
              </a:rPr>
              <a:t>sau hãy</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F5C02EB2-72DE-4F8D-BB9E-55DE4622A10B}"/>
              </a:ext>
            </a:extLst>
          </p:cNvPr>
          <p:cNvPicPr>
            <a:picLocks noChangeAspect="1"/>
          </p:cNvPicPr>
          <p:nvPr/>
        </p:nvPicPr>
        <p:blipFill rotWithShape="1">
          <a:blip r:embed="rId4"/>
          <a:srcRect b="19869"/>
          <a:stretch/>
        </p:blipFill>
        <p:spPr>
          <a:xfrm>
            <a:off x="7211532" y="1756159"/>
            <a:ext cx="5140507" cy="2995724"/>
          </a:xfrm>
          <a:prstGeom prst="rect">
            <a:avLst/>
          </a:prstGeom>
        </p:spPr>
      </p:pic>
      <p:sp>
        <p:nvSpPr>
          <p:cNvPr id="13" name="TextBox 12">
            <a:extLst>
              <a:ext uri="{FF2B5EF4-FFF2-40B4-BE49-F238E27FC236}">
                <a16:creationId xmlns:a16="http://schemas.microsoft.com/office/drawing/2014/main"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id="{01B0EA6F-78F7-42F8-87F9-75127CDEF8D2}"/>
              </a:ext>
            </a:extLst>
          </p:cNvPr>
          <p:cNvSpPr txBox="1"/>
          <p:nvPr/>
        </p:nvSpPr>
        <p:spPr>
          <a:xfrm>
            <a:off x="1221301" y="1132056"/>
            <a:ext cx="5579069" cy="529375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600" b="1">
                <a:solidFill>
                  <a:srgbClr val="FF0000"/>
                </a:solidFill>
                <a:latin typeface="Times New Roman" panose="02020603050405020304" pitchFamily="18" charset="0"/>
                <a:cs typeface="Times New Roman" panose="02020603050405020304" pitchFamily="18" charset="0"/>
              </a:rPr>
              <a:t>- Đọc tên hình</a:t>
            </a:r>
          </a:p>
          <a:p>
            <a:r>
              <a:rPr lang="vi-VN" sz="2600" b="1">
                <a:solidFill>
                  <a:srgbClr val="FF0000"/>
                </a:solidFill>
                <a:latin typeface="Times New Roman" panose="02020603050405020304" pitchFamily="18" charset="0"/>
                <a:cs typeface="Times New Roman" panose="02020603050405020304" pitchFamily="18" charset="0"/>
              </a:rPr>
              <a:t>- Nêu đặc điểm về cạnh đối, đường chéo và góc:</a:t>
            </a:r>
          </a:p>
          <a:p>
            <a:r>
              <a:rPr lang="en-US" sz="2600">
                <a:latin typeface="Times New Roman" panose="02020603050405020304" pitchFamily="18" charset="0"/>
                <a:cs typeface="Times New Roman" panose="02020603050405020304" pitchFamily="18" charset="0"/>
              </a:rPr>
              <a:t>Hình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wipe(down)">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wipe(down)">
                                      <p:cBhvr>
                                        <p:cTn id="42" dur="500"/>
                                        <p:tgtEl>
                                          <p:spTgt spid="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wipe(down)">
                                      <p:cBhvr>
                                        <p:cTn id="47"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a:stretch>
        </a:blipFill>
        <a:effectLst/>
      </p:bgPr>
    </p:bg>
    <p:spTree>
      <p:nvGrpSpPr>
        <p:cNvPr id="1" name="Shape 76"/>
        <p:cNvGrpSpPr/>
        <p:nvPr/>
      </p:nvGrpSpPr>
      <p:grpSpPr>
        <a:xfrm>
          <a:off x="0" y="0"/>
          <a:ext cx="0" cy="0"/>
          <a:chOff x="0" y="0"/>
          <a:chExt cx="0" cy="0"/>
        </a:xfrm>
      </p:grpSpPr>
      <p:pic>
        <p:nvPicPr>
          <p:cNvPr id="80" name="Google Shape;80;p11" descr="Clipboard"/>
          <p:cNvPicPr preferRelativeResize="0"/>
          <p:nvPr/>
        </p:nvPicPr>
        <p:blipFill rotWithShape="1">
          <a:blip r:embed="rId4">
            <a:alphaModFix/>
          </a:blip>
          <a:srcRect/>
          <a:stretch/>
        </p:blipFill>
        <p:spPr>
          <a:xfrm rot="631394">
            <a:off x="-634327" y="3883012"/>
            <a:ext cx="3194131" cy="3194131"/>
          </a:xfrm>
          <a:prstGeom prst="rect">
            <a:avLst/>
          </a:prstGeom>
          <a:noFill/>
          <a:ln>
            <a:noFill/>
          </a:ln>
        </p:spPr>
      </p:pic>
      <p:pic>
        <p:nvPicPr>
          <p:cNvPr id="81" name="Google Shape;81;p11" descr="Ruler"/>
          <p:cNvPicPr preferRelativeResize="0"/>
          <p:nvPr/>
        </p:nvPicPr>
        <p:blipFill rotWithShape="1">
          <a:blip r:embed="rId5">
            <a:alphaModFix/>
          </a:blip>
          <a:srcRect/>
          <a:stretch/>
        </p:blipFill>
        <p:spPr>
          <a:xfrm rot="-2710505">
            <a:off x="10171718" y="145767"/>
            <a:ext cx="1574403" cy="1574403"/>
          </a:xfrm>
          <a:prstGeom prst="rect">
            <a:avLst/>
          </a:prstGeom>
          <a:noFill/>
          <a:ln>
            <a:noFill/>
          </a:ln>
        </p:spPr>
      </p:pic>
      <p:pic>
        <p:nvPicPr>
          <p:cNvPr id="82" name="Google Shape;82;p11" descr="Pencil"/>
          <p:cNvPicPr preferRelativeResize="0"/>
          <p:nvPr/>
        </p:nvPicPr>
        <p:blipFill rotWithShape="1">
          <a:blip r:embed="rId6">
            <a:alphaModFix/>
          </a:blip>
          <a:srcRect/>
          <a:stretch/>
        </p:blipFill>
        <p:spPr>
          <a:xfrm rot="-1079210">
            <a:off x="10917677" y="783939"/>
            <a:ext cx="1488402" cy="1488402"/>
          </a:xfrm>
          <a:prstGeom prst="rect">
            <a:avLst/>
          </a:prstGeom>
          <a:noFill/>
          <a:ln>
            <a:noFill/>
          </a:ln>
        </p:spPr>
      </p:pic>
      <p:sp>
        <p:nvSpPr>
          <p:cNvPr id="84" name="Google Shape;84;p11"/>
          <p:cNvSpPr txBox="1"/>
          <p:nvPr/>
        </p:nvSpPr>
        <p:spPr>
          <a:xfrm>
            <a:off x="1056495" y="2329923"/>
            <a:ext cx="10208913" cy="1661953"/>
          </a:xfrm>
          <a:prstGeom prst="rect">
            <a:avLst/>
          </a:prstGeom>
          <a:noFill/>
          <a:ln>
            <a:noFill/>
          </a:ln>
        </p:spPr>
        <p:txBody>
          <a:bodyPr spcFirstLastPara="1" wrap="square" lIns="91425" tIns="45700" rIns="91425" bIns="45700" anchor="t" anchorCtr="0">
            <a:spAutoFit/>
          </a:bodyPr>
          <a:lstStyle/>
          <a:p>
            <a:pPr lvl="0"/>
            <a:r>
              <a:rPr lang="en-US" sz="4800" b="1" i="0" u="none" strike="noStrike" cap="none" dirty="0" err="1">
                <a:solidFill>
                  <a:srgbClr val="FFC000"/>
                </a:solidFill>
                <a:latin typeface="Times New Roman" pitchFamily="18" charset="0"/>
                <a:cs typeface="Times New Roman" pitchFamily="18" charset="0"/>
                <a:sym typeface="Arial"/>
              </a:rPr>
              <a:t>Bài</a:t>
            </a:r>
            <a:r>
              <a:rPr lang="en-US" sz="4800" b="1" i="0" u="none" strike="noStrike" cap="none" dirty="0">
                <a:solidFill>
                  <a:srgbClr val="FFC000"/>
                </a:solidFill>
                <a:latin typeface="Times New Roman" pitchFamily="18" charset="0"/>
                <a:cs typeface="Times New Roman" pitchFamily="18" charset="0"/>
                <a:sym typeface="Arial"/>
              </a:rPr>
              <a:t> 3.</a:t>
            </a:r>
            <a:r>
              <a:rPr lang="en-US" sz="4800" dirty="0">
                <a:solidFill>
                  <a:srgbClr val="FFC000"/>
                </a:solidFill>
                <a:latin typeface="Times New Roman" pitchFamily="18" charset="0"/>
                <a:cs typeface="Times New Roman" pitchFamily="18" charset="0"/>
                <a:sym typeface="Calibri"/>
              </a:rPr>
              <a:t> </a:t>
            </a:r>
            <a:r>
              <a:rPr lang="en-US" sz="5400" b="1" dirty="0" err="1">
                <a:solidFill>
                  <a:srgbClr val="FFC000"/>
                </a:solidFill>
                <a:latin typeface="Times New Roman" pitchFamily="18" charset="0"/>
                <a:cs typeface="Times New Roman" pitchFamily="18" charset="0"/>
              </a:rPr>
              <a:t>Hình</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chữ</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nhật</a:t>
            </a:r>
            <a:r>
              <a:rPr lang="en-US" sz="5400" b="1" dirty="0">
                <a:solidFill>
                  <a:srgbClr val="FFC000"/>
                </a:solidFill>
                <a:latin typeface="Times New Roman" pitchFamily="18" charset="0"/>
                <a:cs typeface="Times New Roman" pitchFamily="18" charset="0"/>
              </a:rPr>
              <a:t> – </a:t>
            </a:r>
            <a:r>
              <a:rPr lang="en-US" sz="5400" b="1" dirty="0" err="1">
                <a:solidFill>
                  <a:srgbClr val="FFC000"/>
                </a:solidFill>
                <a:latin typeface="Times New Roman" pitchFamily="18" charset="0"/>
                <a:cs typeface="Times New Roman" pitchFamily="18" charset="0"/>
              </a:rPr>
              <a:t>Hình</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thoi</a:t>
            </a:r>
            <a:r>
              <a:rPr lang="en-US" sz="4800" b="1" dirty="0">
                <a:solidFill>
                  <a:srgbClr val="FFC000"/>
                </a:solidFill>
              </a:rPr>
              <a:t> </a:t>
            </a:r>
          </a:p>
          <a:p>
            <a:pPr lvl="0"/>
            <a:r>
              <a:rPr lang="en-US" sz="4800" b="1" i="0" u="none" strike="noStrike" cap="none" dirty="0">
                <a:solidFill>
                  <a:srgbClr val="FFC000"/>
                </a:solidFill>
                <a:latin typeface="Arial"/>
                <a:ea typeface="Arial"/>
                <a:cs typeface="Arial"/>
                <a:sym typeface="Arial"/>
              </a:rPr>
              <a:t>                        </a:t>
            </a:r>
            <a:r>
              <a:rPr lang="en-US" sz="4800" i="0" u="none" strike="noStrike" cap="none" dirty="0">
                <a:solidFill>
                  <a:srgbClr val="FFC000"/>
                </a:solidFill>
                <a:latin typeface="Times New Roman" pitchFamily="18" charset="0"/>
                <a:cs typeface="Times New Roman" pitchFamily="18" charset="0"/>
                <a:sym typeface="Arial"/>
              </a:rPr>
              <a:t>(</a:t>
            </a:r>
            <a:r>
              <a:rPr lang="en-US" sz="4800" i="0" u="none" strike="noStrike" cap="none" dirty="0" err="1">
                <a:solidFill>
                  <a:srgbClr val="FFC000"/>
                </a:solidFill>
                <a:latin typeface="Times New Roman" pitchFamily="18" charset="0"/>
                <a:cs typeface="Times New Roman" pitchFamily="18" charset="0"/>
                <a:sym typeface="Arial"/>
              </a:rPr>
              <a:t>tiết</a:t>
            </a:r>
            <a:r>
              <a:rPr lang="en-US" sz="4800" i="0" u="none" strike="noStrike" cap="none" dirty="0">
                <a:solidFill>
                  <a:srgbClr val="FFC000"/>
                </a:solidFill>
                <a:latin typeface="Times New Roman" pitchFamily="18" charset="0"/>
                <a:cs typeface="Times New Roman" pitchFamily="18" charset="0"/>
                <a:sym typeface="Arial"/>
              </a:rPr>
              <a:t> 2)</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sp>
        <p:nvSpPr>
          <p:cNvPr id="90" name="Google Shape;90;p12"/>
          <p:cNvSpPr/>
          <p:nvPr/>
        </p:nvSpPr>
        <p:spPr>
          <a:xfrm>
            <a:off x="83518" y="49875"/>
            <a:ext cx="2476802" cy="653685"/>
          </a:xfrm>
          <a:prstGeom prst="roundRect">
            <a:avLst>
              <a:gd name="adj" fmla="val 16667"/>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2"/>
          <p:cNvSpPr txBox="1"/>
          <p:nvPr/>
        </p:nvSpPr>
        <p:spPr>
          <a:xfrm>
            <a:off x="244204" y="107270"/>
            <a:ext cx="2316116" cy="52322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dirty="0">
                <a:solidFill>
                  <a:srgbClr val="0070C0"/>
                </a:solidFill>
                <a:latin typeface="Times New Roman" pitchFamily="18" charset="0"/>
                <a:cs typeface="Times New Roman" pitchFamily="18" charset="0"/>
                <a:sym typeface="Arial"/>
              </a:rPr>
              <a:t>CHÚ THÍCH</a:t>
            </a:r>
            <a:endParaRPr sz="2800" dirty="0">
              <a:solidFill>
                <a:srgbClr val="0070C0"/>
              </a:solidFill>
              <a:latin typeface="Times New Roman" pitchFamily="18" charset="0"/>
              <a:ea typeface="Calibri"/>
              <a:cs typeface="Times New Roman" pitchFamily="18" charset="0"/>
              <a:sym typeface="Calibri"/>
            </a:endParaRPr>
          </a:p>
        </p:txBody>
      </p:sp>
      <p:pic>
        <p:nvPicPr>
          <p:cNvPr id="98" name="Google Shape;98;p12" descr="Thinking Hyuke GIF - Thinking Hyuke Question - Discover &amp;amp; Share GIFs"/>
          <p:cNvPicPr preferRelativeResize="0"/>
          <p:nvPr/>
        </p:nvPicPr>
        <p:blipFill rotWithShape="1">
          <a:blip r:embed="rId4">
            <a:alphaModFix/>
          </a:blip>
          <a:srcRect/>
          <a:stretch/>
        </p:blipFill>
        <p:spPr>
          <a:xfrm>
            <a:off x="2032055" y="981019"/>
            <a:ext cx="1343912" cy="1407088"/>
          </a:xfrm>
          <a:prstGeom prst="rect">
            <a:avLst/>
          </a:prstGeom>
          <a:noFill/>
          <a:ln>
            <a:noFill/>
          </a:ln>
        </p:spPr>
      </p:pic>
      <p:pic>
        <p:nvPicPr>
          <p:cNvPr id="99" name="Google Shape;99;p12" descr="A picture containing toy, doll&#10;&#10;Description automatically generated"/>
          <p:cNvPicPr preferRelativeResize="0"/>
          <p:nvPr/>
        </p:nvPicPr>
        <p:blipFill rotWithShape="1">
          <a:blip r:embed="rId5">
            <a:alphaModFix/>
          </a:blip>
          <a:srcRect/>
          <a:stretch/>
        </p:blipFill>
        <p:spPr>
          <a:xfrm>
            <a:off x="1847813" y="4497516"/>
            <a:ext cx="1942211" cy="1942211"/>
          </a:xfrm>
          <a:prstGeom prst="rect">
            <a:avLst/>
          </a:prstGeom>
          <a:noFill/>
          <a:ln>
            <a:noFill/>
          </a:ln>
        </p:spPr>
      </p:pic>
      <p:pic>
        <p:nvPicPr>
          <p:cNvPr id="100" name="Google Shape;100;p12"/>
          <p:cNvPicPr preferRelativeResize="0"/>
          <p:nvPr/>
        </p:nvPicPr>
        <p:blipFill rotWithShape="1">
          <a:blip r:embed="rId6">
            <a:alphaModFix/>
          </a:blip>
          <a:srcRect/>
          <a:stretch/>
        </p:blipFill>
        <p:spPr>
          <a:xfrm>
            <a:off x="1945723" y="2723502"/>
            <a:ext cx="1746392" cy="1746392"/>
          </a:xfrm>
          <a:prstGeom prst="rect">
            <a:avLst/>
          </a:prstGeom>
          <a:noFill/>
          <a:ln>
            <a:noFill/>
          </a:ln>
        </p:spPr>
      </p:pic>
      <p:sp>
        <p:nvSpPr>
          <p:cNvPr id="101" name="Google Shape;101;p12"/>
          <p:cNvSpPr/>
          <p:nvPr/>
        </p:nvSpPr>
        <p:spPr>
          <a:xfrm>
            <a:off x="3953996" y="1465545"/>
            <a:ext cx="3983784" cy="6309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0" cap="none">
                <a:solidFill>
                  <a:schemeClr val="dk1"/>
                </a:solidFill>
                <a:latin typeface="Arial"/>
                <a:ea typeface="Arial"/>
                <a:cs typeface="Arial"/>
                <a:sym typeface="Arial"/>
              </a:rPr>
              <a:t>Hoạt động cá nhân</a:t>
            </a:r>
            <a:endParaRPr/>
          </a:p>
        </p:txBody>
      </p:sp>
      <p:sp>
        <p:nvSpPr>
          <p:cNvPr id="102" name="Google Shape;102;p12"/>
          <p:cNvSpPr/>
          <p:nvPr/>
        </p:nvSpPr>
        <p:spPr>
          <a:xfrm>
            <a:off x="4100419" y="3429000"/>
            <a:ext cx="4232249" cy="6309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0" cap="none">
                <a:solidFill>
                  <a:schemeClr val="dk1"/>
                </a:solidFill>
                <a:latin typeface="Arial"/>
                <a:ea typeface="Arial"/>
                <a:cs typeface="Arial"/>
                <a:sym typeface="Arial"/>
              </a:rPr>
              <a:t>Hoạt động nhóm đôi</a:t>
            </a:r>
            <a:endParaRPr/>
          </a:p>
        </p:txBody>
      </p:sp>
      <p:sp>
        <p:nvSpPr>
          <p:cNvPr id="103" name="Google Shape;103;p12"/>
          <p:cNvSpPr/>
          <p:nvPr/>
        </p:nvSpPr>
        <p:spPr>
          <a:xfrm>
            <a:off x="4495566" y="5468621"/>
            <a:ext cx="3507692" cy="6309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0" cap="none">
                <a:solidFill>
                  <a:schemeClr val="dk1"/>
                </a:solidFill>
                <a:latin typeface="Arial"/>
                <a:ea typeface="Arial"/>
                <a:cs typeface="Arial"/>
                <a:sym typeface="Arial"/>
              </a:rPr>
              <a:t>Hoạt động nhóm</a:t>
            </a:r>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08"/>
        <p:cNvGrpSpPr/>
        <p:nvPr/>
      </p:nvGrpSpPr>
      <p:grpSpPr>
        <a:xfrm>
          <a:off x="0" y="0"/>
          <a:ext cx="0" cy="0"/>
          <a:chOff x="0" y="0"/>
          <a:chExt cx="0" cy="0"/>
        </a:xfrm>
      </p:grpSpPr>
      <p:sp>
        <p:nvSpPr>
          <p:cNvPr id="109" name="Google Shape;109;p13"/>
          <p:cNvSpPr/>
          <p:nvPr/>
        </p:nvSpPr>
        <p:spPr>
          <a:xfrm>
            <a:off x="83518" y="49875"/>
            <a:ext cx="2001314" cy="653685"/>
          </a:xfrm>
          <a:prstGeom prst="roundRect">
            <a:avLst>
              <a:gd name="adj" fmla="val 16667"/>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3"/>
          <p:cNvSpPr txBox="1"/>
          <p:nvPr/>
        </p:nvSpPr>
        <p:spPr>
          <a:xfrm>
            <a:off x="244204" y="107270"/>
            <a:ext cx="18406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0070C0"/>
                </a:solidFill>
                <a:ea typeface="Calibri"/>
              </a:rPr>
              <a:t>Trò</a:t>
            </a:r>
            <a:r>
              <a:rPr lang="en-US" sz="2800" b="1" dirty="0">
                <a:solidFill>
                  <a:srgbClr val="0070C0"/>
                </a:solidFill>
                <a:ea typeface="Calibri"/>
              </a:rPr>
              <a:t> </a:t>
            </a:r>
            <a:r>
              <a:rPr lang="en-US" sz="2800" b="1" dirty="0" err="1">
                <a:solidFill>
                  <a:srgbClr val="0070C0"/>
                </a:solidFill>
                <a:ea typeface="Calibri"/>
              </a:rPr>
              <a:t>chơi</a:t>
            </a:r>
            <a:endParaRPr sz="2800" dirty="0">
              <a:solidFill>
                <a:srgbClr val="0070C0"/>
              </a:solidFill>
              <a:latin typeface="Calibri"/>
              <a:ea typeface="Calibri"/>
              <a:cs typeface="Calibri"/>
              <a:sym typeface="Calibri"/>
            </a:endParaRPr>
          </a:p>
        </p:txBody>
      </p:sp>
      <p:sp>
        <p:nvSpPr>
          <p:cNvPr id="117" name="Google Shape;117;p13"/>
          <p:cNvSpPr txBox="1"/>
          <p:nvPr/>
        </p:nvSpPr>
        <p:spPr>
          <a:xfrm>
            <a:off x="1582037" y="2726584"/>
            <a:ext cx="7961356" cy="255454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1F4E79"/>
              </a:buClr>
              <a:buSzPts val="3200"/>
              <a:buFont typeface="Arial"/>
              <a:buChar char="•"/>
            </a:pPr>
            <a:r>
              <a:rPr lang="en-US" sz="3200" b="1" dirty="0" err="1">
                <a:solidFill>
                  <a:schemeClr val="tx1"/>
                </a:solidFill>
                <a:latin typeface="Times New Roman" pitchFamily="18" charset="0"/>
                <a:cs typeface="Times New Roman" pitchFamily="18" charset="0"/>
                <a:sym typeface="Arial"/>
              </a:rPr>
              <a:t>Nội</a:t>
            </a:r>
            <a:r>
              <a:rPr lang="en-US" sz="3200" b="1" dirty="0">
                <a:solidFill>
                  <a:schemeClr val="tx1"/>
                </a:solidFill>
                <a:latin typeface="Times New Roman" pitchFamily="18" charset="0"/>
                <a:cs typeface="Times New Roman" pitchFamily="18" charset="0"/>
                <a:sym typeface="Arial"/>
              </a:rPr>
              <a:t> dung: </a:t>
            </a:r>
            <a:r>
              <a:rPr lang="en-US" sz="3200" dirty="0" err="1">
                <a:solidFill>
                  <a:schemeClr val="tx1"/>
                </a:solidFill>
                <a:latin typeface="Times New Roman" pitchFamily="18" charset="0"/>
                <a:cs typeface="Times New Roman" pitchFamily="18" charset="0"/>
                <a:sym typeface="Arial"/>
              </a:rPr>
              <a:t>Quan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sát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xếp</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đúng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vào</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tên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của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chúng</a:t>
            </a:r>
            <a:endParaRPr dirty="0">
              <a:solidFill>
                <a:schemeClr val="tx1"/>
              </a:solidFill>
              <a:latin typeface="Times New Roman" pitchFamily="18" charset="0"/>
              <a:cs typeface="Times New Roman" pitchFamily="18" charset="0"/>
            </a:endParaRPr>
          </a:p>
          <a:p>
            <a:pPr marL="285750" marR="0" lvl="0" indent="-285750" algn="l" rtl="0">
              <a:spcBef>
                <a:spcPts val="0"/>
              </a:spcBef>
              <a:spcAft>
                <a:spcPts val="0"/>
              </a:spcAft>
              <a:buClr>
                <a:srgbClr val="1F4E79"/>
              </a:buClr>
              <a:buSzPts val="3200"/>
              <a:buFont typeface="Arial"/>
              <a:buChar char="•"/>
            </a:pPr>
            <a:r>
              <a:rPr lang="en-US" sz="3200" b="1" dirty="0" err="1">
                <a:solidFill>
                  <a:schemeClr val="tx1"/>
                </a:solidFill>
                <a:latin typeface="Times New Roman" pitchFamily="18" charset="0"/>
                <a:cs typeface="Times New Roman" pitchFamily="18" charset="0"/>
                <a:sym typeface="Arial"/>
              </a:rPr>
              <a:t>Thời</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gian</a:t>
            </a:r>
            <a:r>
              <a:rPr lang="en-US" sz="3200" b="1" dirty="0">
                <a:solidFill>
                  <a:schemeClr val="tx1"/>
                </a:solidFill>
                <a:latin typeface="Times New Roman" pitchFamily="18" charset="0"/>
                <a:cs typeface="Times New Roman" pitchFamily="18" charset="0"/>
                <a:sym typeface="Arial"/>
              </a:rPr>
              <a:t>: </a:t>
            </a:r>
            <a:r>
              <a:rPr lang="en-US" sz="3200" dirty="0">
                <a:solidFill>
                  <a:schemeClr val="tx1"/>
                </a:solidFill>
                <a:latin typeface="Times New Roman" pitchFamily="18" charset="0"/>
                <a:cs typeface="Times New Roman" pitchFamily="18" charset="0"/>
                <a:sym typeface="Arial"/>
              </a:rPr>
              <a:t>1 </a:t>
            </a:r>
            <a:r>
              <a:rPr lang="en-US" sz="3200" dirty="0" err="1">
                <a:solidFill>
                  <a:schemeClr val="tx1"/>
                </a:solidFill>
                <a:latin typeface="Times New Roman" pitchFamily="18" charset="0"/>
                <a:cs typeface="Times New Roman" pitchFamily="18" charset="0"/>
                <a:sym typeface="Arial"/>
              </a:rPr>
              <a:t>phút</a:t>
            </a:r>
            <a:endParaRPr dirty="0">
              <a:solidFill>
                <a:schemeClr val="tx1"/>
              </a:solidFill>
              <a:latin typeface="Times New Roman" pitchFamily="18" charset="0"/>
              <a:cs typeface="Times New Roman" pitchFamily="18" charset="0"/>
            </a:endParaRPr>
          </a:p>
          <a:p>
            <a:pPr marL="285750" marR="0" lvl="0" indent="-285750" algn="l" rtl="0">
              <a:spcBef>
                <a:spcPts val="0"/>
              </a:spcBef>
              <a:spcAft>
                <a:spcPts val="0"/>
              </a:spcAft>
              <a:buClr>
                <a:srgbClr val="1F4E79"/>
              </a:buClr>
              <a:buSzPts val="3200"/>
              <a:buFont typeface="Arial"/>
              <a:buChar char="•"/>
            </a:pPr>
            <a:r>
              <a:rPr lang="en-US" sz="3200" b="1" dirty="0" err="1">
                <a:solidFill>
                  <a:schemeClr val="tx1"/>
                </a:solidFill>
                <a:latin typeface="Times New Roman" pitchFamily="18" charset="0"/>
                <a:cs typeface="Times New Roman" pitchFamily="18" charset="0"/>
                <a:sym typeface="Arial"/>
              </a:rPr>
              <a:t>Hình</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thức</a:t>
            </a:r>
            <a:r>
              <a:rPr lang="en-US" sz="3200" b="1"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Hoạt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động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nhóm</a:t>
            </a:r>
            <a:r>
              <a:rPr lang="en-US" sz="3200" dirty="0">
                <a:solidFill>
                  <a:schemeClr val="tx1"/>
                </a:solidFill>
                <a:latin typeface="Times New Roman" pitchFamily="18" charset="0"/>
                <a:cs typeface="Times New Roman" pitchFamily="18" charset="0"/>
                <a:sym typeface="Arial"/>
              </a:rPr>
              <a:t>  </a:t>
            </a:r>
            <a:endParaRPr dirty="0">
              <a:solidFill>
                <a:schemeClr val="tx1"/>
              </a:solidFill>
              <a:latin typeface="Times New Roman" pitchFamily="18" charset="0"/>
              <a:cs typeface="Times New Roman" pitchFamily="18" charset="0"/>
            </a:endParaRPr>
          </a:p>
          <a:p>
            <a:pPr marL="0" marR="0" lvl="0" indent="0" algn="l" rtl="0">
              <a:spcBef>
                <a:spcPts val="0"/>
              </a:spcBef>
              <a:spcAft>
                <a:spcPts val="0"/>
              </a:spcAft>
              <a:buNone/>
            </a:pP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Lớp</a:t>
            </a:r>
            <a:r>
              <a:rPr lang="en-US" sz="3200" dirty="0">
                <a:solidFill>
                  <a:schemeClr val="tx1"/>
                </a:solidFill>
                <a:latin typeface="Times New Roman" pitchFamily="18" charset="0"/>
                <a:cs typeface="Times New Roman" pitchFamily="18" charset="0"/>
                <a:sym typeface="Arial"/>
              </a:rPr>
              <a:t> chia </a:t>
            </a:r>
            <a:r>
              <a:rPr lang="en-US" sz="3200" dirty="0" err="1">
                <a:solidFill>
                  <a:schemeClr val="tx1"/>
                </a:solidFill>
                <a:latin typeface="Times New Roman" pitchFamily="18" charset="0"/>
                <a:cs typeface="Times New Roman" pitchFamily="18" charset="0"/>
                <a:sym typeface="Arial"/>
              </a:rPr>
              <a:t>thành</a:t>
            </a:r>
            <a:r>
              <a:rPr lang="en-US" sz="3200" dirty="0">
                <a:solidFill>
                  <a:schemeClr val="tx1"/>
                </a:solidFill>
                <a:latin typeface="Times New Roman" pitchFamily="18" charset="0"/>
                <a:cs typeface="Times New Roman" pitchFamily="18" charset="0"/>
                <a:sym typeface="Arial"/>
              </a:rPr>
              <a:t> 6 </a:t>
            </a:r>
            <a:r>
              <a:rPr lang="en-US" sz="3200" dirty="0" err="1">
                <a:solidFill>
                  <a:schemeClr val="tx1"/>
                </a:solidFill>
                <a:latin typeface="Times New Roman" pitchFamily="18" charset="0"/>
                <a:cs typeface="Times New Roman" pitchFamily="18" charset="0"/>
                <a:sym typeface="Arial"/>
              </a:rPr>
              <a:t>nhóm</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p:txBody>
      </p:sp>
      <p:sp>
        <p:nvSpPr>
          <p:cNvPr id="118" name="Google Shape;118;p13"/>
          <p:cNvSpPr/>
          <p:nvPr/>
        </p:nvSpPr>
        <p:spPr>
          <a:xfrm>
            <a:off x="1473639" y="703560"/>
            <a:ext cx="790158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dirty="0">
                <a:solidFill>
                  <a:srgbClr val="C00000"/>
                </a:solidFill>
                <a:latin typeface="Calibri"/>
                <a:ea typeface="Calibri"/>
                <a:cs typeface="Calibri"/>
                <a:sym typeface="Calibri"/>
              </a:rPr>
              <a:t>NHANH TAY – NHANH MẮT</a:t>
            </a:r>
            <a:endParaRPr dirty="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22"/>
        <p:cNvGrpSpPr/>
        <p:nvPr/>
      </p:nvGrpSpPr>
      <p:grpSpPr>
        <a:xfrm>
          <a:off x="0" y="0"/>
          <a:ext cx="0" cy="0"/>
          <a:chOff x="0" y="0"/>
          <a:chExt cx="0" cy="0"/>
        </a:xfrm>
      </p:grpSpPr>
      <p:sp>
        <p:nvSpPr>
          <p:cNvPr id="131" name="Google Shape;131;p14"/>
          <p:cNvSpPr/>
          <p:nvPr/>
        </p:nvSpPr>
        <p:spPr>
          <a:xfrm>
            <a:off x="83518" y="799871"/>
            <a:ext cx="4759636"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cap="none" dirty="0">
                <a:solidFill>
                  <a:srgbClr val="C00000"/>
                </a:solidFill>
                <a:latin typeface="Calibri"/>
                <a:ea typeface="Calibri"/>
                <a:cs typeface="Calibri"/>
                <a:sym typeface="Calibri"/>
              </a:rPr>
              <a:t>NHANH TAY – NHANH MẮT</a:t>
            </a:r>
            <a:endParaRPr dirty="0"/>
          </a:p>
        </p:txBody>
      </p:sp>
      <p:graphicFrame>
        <p:nvGraphicFramePr>
          <p:cNvPr id="132" name="Google Shape;132;p14"/>
          <p:cNvGraphicFramePr/>
          <p:nvPr/>
        </p:nvGraphicFramePr>
        <p:xfrm>
          <a:off x="244204" y="3900401"/>
          <a:ext cx="11338200" cy="2790850"/>
        </p:xfrm>
        <a:graphic>
          <a:graphicData uri="http://schemas.openxmlformats.org/drawingml/2006/table">
            <a:tbl>
              <a:tblPr firstRow="1" bandRow="1">
                <a:noFill/>
                <a:tableStyleId>{1330A952-025F-42B0-B844-E71F0D8076E9}</a:tableStyleId>
              </a:tblPr>
              <a:tblGrid>
                <a:gridCol w="2834550">
                  <a:extLst>
                    <a:ext uri="{9D8B030D-6E8A-4147-A177-3AD203B41FA5}">
                      <a16:colId xmlns:a16="http://schemas.microsoft.com/office/drawing/2014/main" val="20000"/>
                    </a:ext>
                  </a:extLst>
                </a:gridCol>
                <a:gridCol w="2834550">
                  <a:extLst>
                    <a:ext uri="{9D8B030D-6E8A-4147-A177-3AD203B41FA5}">
                      <a16:colId xmlns:a16="http://schemas.microsoft.com/office/drawing/2014/main" val="20001"/>
                    </a:ext>
                  </a:extLst>
                </a:gridCol>
                <a:gridCol w="2834550">
                  <a:extLst>
                    <a:ext uri="{9D8B030D-6E8A-4147-A177-3AD203B41FA5}">
                      <a16:colId xmlns:a16="http://schemas.microsoft.com/office/drawing/2014/main" val="20002"/>
                    </a:ext>
                  </a:extLst>
                </a:gridCol>
                <a:gridCol w="2834550">
                  <a:extLst>
                    <a:ext uri="{9D8B030D-6E8A-4147-A177-3AD203B41FA5}">
                      <a16:colId xmlns:a16="http://schemas.microsoft.com/office/drawing/2014/main" val="20003"/>
                    </a:ext>
                  </a:extLst>
                </a:gridCol>
              </a:tblGrid>
              <a:tr h="2790850">
                <a:tc>
                  <a:txBody>
                    <a:bodyPr/>
                    <a:lstStyle/>
                    <a:p>
                      <a:pPr marL="0" marR="0" lvl="0" indent="0" algn="ctr" rtl="0">
                        <a:spcBef>
                          <a:spcPts val="0"/>
                        </a:spcBef>
                        <a:spcAft>
                          <a:spcPts val="0"/>
                        </a:spcAft>
                        <a:buNone/>
                      </a:pPr>
                      <a:r>
                        <a:rPr lang="en-US" sz="2800" u="none" strike="noStrike" cap="none" dirty="0" err="1">
                          <a:latin typeface="Arial"/>
                          <a:ea typeface="Arial"/>
                          <a:cs typeface="Arial"/>
                          <a:sym typeface="Arial"/>
                        </a:rPr>
                        <a:t>Hình</a:t>
                      </a:r>
                      <a:r>
                        <a:rPr lang="en-US" sz="2800" u="none" strike="noStrike" cap="none" dirty="0">
                          <a:latin typeface="Arial"/>
                          <a:ea typeface="Arial"/>
                          <a:cs typeface="Arial"/>
                          <a:sym typeface="Arial"/>
                        </a:rPr>
                        <a:t> </a:t>
                      </a:r>
                      <a:r>
                        <a:rPr lang="en-US" sz="2800" u="none" strike="noStrike" cap="none" dirty="0" err="1">
                          <a:latin typeface="Arial"/>
                          <a:ea typeface="Arial"/>
                          <a:cs typeface="Arial"/>
                          <a:sym typeface="Arial"/>
                        </a:rPr>
                        <a:t>chữ</a:t>
                      </a:r>
                      <a:r>
                        <a:rPr lang="en-US" sz="2800" u="none" strike="noStrike" cap="none" dirty="0">
                          <a:latin typeface="Arial"/>
                          <a:ea typeface="Arial"/>
                          <a:cs typeface="Arial"/>
                          <a:sym typeface="Arial"/>
                        </a:rPr>
                        <a:t> </a:t>
                      </a:r>
                      <a:r>
                        <a:rPr lang="en-US" sz="2800" u="none" strike="noStrike" cap="none" dirty="0" err="1">
                          <a:latin typeface="Arial"/>
                          <a:ea typeface="Arial"/>
                          <a:cs typeface="Arial"/>
                          <a:sym typeface="Arial"/>
                        </a:rPr>
                        <a:t>nhật</a:t>
                      </a:r>
                      <a:endParaRPr dirty="0"/>
                    </a:p>
                  </a:txBody>
                  <a:tcPr marL="91450" marR="91450" marT="45725" marB="45725">
                    <a:solidFill>
                      <a:schemeClr val="lt1"/>
                    </a:solidFill>
                  </a:tcPr>
                </a:tc>
                <a:tc>
                  <a:txBody>
                    <a:bodyPr/>
                    <a:lstStyle/>
                    <a:p>
                      <a:pPr marL="0" marR="0" lvl="0" indent="0" algn="ctr" rtl="0">
                        <a:spcBef>
                          <a:spcPts val="0"/>
                        </a:spcBef>
                        <a:spcAft>
                          <a:spcPts val="0"/>
                        </a:spcAft>
                        <a:buNone/>
                      </a:pPr>
                      <a:r>
                        <a:rPr lang="en-US" sz="2800" u="none" strike="noStrike" cap="none">
                          <a:latin typeface="Arial"/>
                          <a:ea typeface="Arial"/>
                          <a:cs typeface="Arial"/>
                          <a:sym typeface="Arial"/>
                        </a:rPr>
                        <a:t>Hình thoi</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2800" u="none" strike="noStrike" cap="none" dirty="0" err="1">
                          <a:latin typeface="Arial"/>
                          <a:ea typeface="Arial"/>
                          <a:cs typeface="Arial"/>
                          <a:sym typeface="Arial"/>
                        </a:rPr>
                        <a:t>Hình</a:t>
                      </a:r>
                      <a:r>
                        <a:rPr lang="en-US" sz="2800" u="none" strike="noStrike" cap="none" dirty="0">
                          <a:latin typeface="Arial"/>
                          <a:ea typeface="Arial"/>
                          <a:cs typeface="Arial"/>
                          <a:sym typeface="Arial"/>
                        </a:rPr>
                        <a:t> tam </a:t>
                      </a:r>
                      <a:r>
                        <a:rPr lang="en-US" sz="2800" u="none" strike="noStrike" cap="none" dirty="0" err="1">
                          <a:latin typeface="Arial"/>
                          <a:ea typeface="Arial"/>
                          <a:cs typeface="Arial"/>
                          <a:sym typeface="Arial"/>
                        </a:rPr>
                        <a:t>giác</a:t>
                      </a:r>
                      <a:endParaRPr dirty="0"/>
                    </a:p>
                  </a:txBody>
                  <a:tcPr marL="91450" marR="91450" marT="45725" marB="45725">
                    <a:solidFill>
                      <a:schemeClr val="lt1"/>
                    </a:solidFill>
                  </a:tcPr>
                </a:tc>
                <a:tc>
                  <a:txBody>
                    <a:bodyPr/>
                    <a:lstStyle/>
                    <a:p>
                      <a:pPr marL="0" marR="0" lvl="0" indent="0" algn="ctr" rtl="0">
                        <a:spcBef>
                          <a:spcPts val="0"/>
                        </a:spcBef>
                        <a:spcAft>
                          <a:spcPts val="0"/>
                        </a:spcAft>
                        <a:buNone/>
                      </a:pPr>
                      <a:r>
                        <a:rPr lang="en-US" sz="2800" u="none" strike="noStrike" cap="none">
                          <a:latin typeface="Arial"/>
                          <a:ea typeface="Arial"/>
                          <a:cs typeface="Arial"/>
                          <a:sym typeface="Arial"/>
                        </a:rPr>
                        <a:t>Hình lục giác</a:t>
                      </a:r>
                      <a:endParaRPr/>
                    </a:p>
                  </a:txBody>
                  <a:tcPr marL="91450" marR="91450" marT="45725" marB="45725">
                    <a:solidFill>
                      <a:schemeClr val="lt1"/>
                    </a:solidFill>
                  </a:tcPr>
                </a:tc>
                <a:extLst>
                  <a:ext uri="{0D108BD9-81ED-4DB2-BD59-A6C34878D82A}">
                    <a16:rowId xmlns:a16="http://schemas.microsoft.com/office/drawing/2014/main" val="10000"/>
                  </a:ext>
                </a:extLst>
              </a:tr>
            </a:tbl>
          </a:graphicData>
        </a:graphic>
      </p:graphicFrame>
      <p:grpSp>
        <p:nvGrpSpPr>
          <p:cNvPr id="133" name="Google Shape;133;p14"/>
          <p:cNvGrpSpPr/>
          <p:nvPr/>
        </p:nvGrpSpPr>
        <p:grpSpPr>
          <a:xfrm>
            <a:off x="391558" y="1419869"/>
            <a:ext cx="2682693" cy="2458781"/>
            <a:chOff x="391558" y="1493439"/>
            <a:chExt cx="2682693" cy="2458781"/>
          </a:xfrm>
        </p:grpSpPr>
        <p:pic>
          <p:nvPicPr>
            <p:cNvPr id="134" name="Google Shape;134;p14"/>
            <p:cNvPicPr preferRelativeResize="0"/>
            <p:nvPr/>
          </p:nvPicPr>
          <p:blipFill rotWithShape="1">
            <a:blip r:embed="rId4">
              <a:alphaModFix/>
            </a:blip>
            <a:srcRect/>
            <a:stretch/>
          </p:blipFill>
          <p:spPr>
            <a:xfrm>
              <a:off x="391558" y="1493439"/>
              <a:ext cx="2682693" cy="1985055"/>
            </a:xfrm>
            <a:prstGeom prst="rect">
              <a:avLst/>
            </a:prstGeom>
            <a:noFill/>
            <a:ln>
              <a:noFill/>
            </a:ln>
          </p:spPr>
        </p:pic>
        <p:sp>
          <p:nvSpPr>
            <p:cNvPr id="135" name="Google Shape;135;p14"/>
            <p:cNvSpPr txBox="1"/>
            <p:nvPr/>
          </p:nvSpPr>
          <p:spPr>
            <a:xfrm>
              <a:off x="950662" y="342900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1</a:t>
              </a:r>
              <a:endParaRPr/>
            </a:p>
          </p:txBody>
        </p:sp>
      </p:grpSp>
      <p:grpSp>
        <p:nvGrpSpPr>
          <p:cNvPr id="136" name="Google Shape;136;p14"/>
          <p:cNvGrpSpPr/>
          <p:nvPr/>
        </p:nvGrpSpPr>
        <p:grpSpPr>
          <a:xfrm>
            <a:off x="3068126" y="1203161"/>
            <a:ext cx="2409231" cy="2675489"/>
            <a:chOff x="3068126" y="1276731"/>
            <a:chExt cx="2409231" cy="2675489"/>
          </a:xfrm>
        </p:grpSpPr>
        <p:pic>
          <p:nvPicPr>
            <p:cNvPr id="137" name="Google Shape;137;p14"/>
            <p:cNvPicPr preferRelativeResize="0"/>
            <p:nvPr/>
          </p:nvPicPr>
          <p:blipFill rotWithShape="1">
            <a:blip r:embed="rId5">
              <a:alphaModFix/>
            </a:blip>
            <a:srcRect/>
            <a:stretch/>
          </p:blipFill>
          <p:spPr>
            <a:xfrm>
              <a:off x="3068126" y="1276731"/>
              <a:ext cx="2409231" cy="2248563"/>
            </a:xfrm>
            <a:prstGeom prst="rect">
              <a:avLst/>
            </a:prstGeom>
            <a:noFill/>
            <a:ln>
              <a:noFill/>
            </a:ln>
          </p:spPr>
        </p:pic>
        <p:sp>
          <p:nvSpPr>
            <p:cNvPr id="138" name="Google Shape;138;p14"/>
            <p:cNvSpPr txBox="1"/>
            <p:nvPr/>
          </p:nvSpPr>
          <p:spPr>
            <a:xfrm>
              <a:off x="3490343" y="342900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2</a:t>
              </a:r>
              <a:endParaRPr/>
            </a:p>
          </p:txBody>
        </p:sp>
      </p:grpSp>
      <p:grpSp>
        <p:nvGrpSpPr>
          <p:cNvPr id="139" name="Google Shape;139;p14"/>
          <p:cNvGrpSpPr/>
          <p:nvPr/>
        </p:nvGrpSpPr>
        <p:grpSpPr>
          <a:xfrm>
            <a:off x="5627788" y="1600191"/>
            <a:ext cx="2409231" cy="2278459"/>
            <a:chOff x="5627788" y="1673761"/>
            <a:chExt cx="2409231" cy="2278459"/>
          </a:xfrm>
        </p:grpSpPr>
        <p:pic>
          <p:nvPicPr>
            <p:cNvPr id="140" name="Google Shape;140;p14"/>
            <p:cNvPicPr preferRelativeResize="0"/>
            <p:nvPr/>
          </p:nvPicPr>
          <p:blipFill rotWithShape="1">
            <a:blip r:embed="rId6">
              <a:alphaModFix/>
            </a:blip>
            <a:srcRect/>
            <a:stretch/>
          </p:blipFill>
          <p:spPr>
            <a:xfrm>
              <a:off x="5627788" y="1673761"/>
              <a:ext cx="2409231" cy="1624410"/>
            </a:xfrm>
            <a:prstGeom prst="rect">
              <a:avLst/>
            </a:prstGeom>
            <a:noFill/>
            <a:ln>
              <a:noFill/>
            </a:ln>
          </p:spPr>
        </p:pic>
        <p:sp>
          <p:nvSpPr>
            <p:cNvPr id="141" name="Google Shape;141;p14"/>
            <p:cNvSpPr txBox="1"/>
            <p:nvPr/>
          </p:nvSpPr>
          <p:spPr>
            <a:xfrm>
              <a:off x="6037422" y="342900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3</a:t>
              </a:r>
              <a:endParaRPr/>
            </a:p>
          </p:txBody>
        </p:sp>
      </p:grpSp>
      <p:grpSp>
        <p:nvGrpSpPr>
          <p:cNvPr id="142" name="Google Shape;142;p14"/>
          <p:cNvGrpSpPr/>
          <p:nvPr/>
        </p:nvGrpSpPr>
        <p:grpSpPr>
          <a:xfrm>
            <a:off x="8291211" y="1419869"/>
            <a:ext cx="2311471" cy="2458781"/>
            <a:chOff x="8291211" y="1419869"/>
            <a:chExt cx="2311471" cy="2458781"/>
          </a:xfrm>
        </p:grpSpPr>
        <p:pic>
          <p:nvPicPr>
            <p:cNvPr id="143" name="Google Shape;143;p14"/>
            <p:cNvPicPr preferRelativeResize="0"/>
            <p:nvPr/>
          </p:nvPicPr>
          <p:blipFill rotWithShape="1">
            <a:blip r:embed="rId7">
              <a:alphaModFix/>
            </a:blip>
            <a:srcRect/>
            <a:stretch/>
          </p:blipFill>
          <p:spPr>
            <a:xfrm>
              <a:off x="8291211" y="1419869"/>
              <a:ext cx="2311471" cy="2073061"/>
            </a:xfrm>
            <a:prstGeom prst="rect">
              <a:avLst/>
            </a:prstGeom>
            <a:noFill/>
            <a:ln>
              <a:noFill/>
            </a:ln>
          </p:spPr>
        </p:pic>
        <p:sp>
          <p:nvSpPr>
            <p:cNvPr id="144" name="Google Shape;144;p14"/>
            <p:cNvSpPr txBox="1"/>
            <p:nvPr/>
          </p:nvSpPr>
          <p:spPr>
            <a:xfrm>
              <a:off x="8664549" y="335543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4</a:t>
              </a:r>
              <a:endParaRPr/>
            </a:p>
          </p:txBody>
        </p:sp>
      </p:grpSp>
      <p:pic>
        <p:nvPicPr>
          <p:cNvPr id="145" name="Google Shape;145;p14"/>
          <p:cNvPicPr preferRelativeResize="0"/>
          <p:nvPr/>
        </p:nvPicPr>
        <p:blipFill rotWithShape="1">
          <a:blip r:embed="rId8">
            <a:alphaModFix/>
          </a:blip>
          <a:srcRect/>
          <a:stretch/>
        </p:blipFill>
        <p:spPr>
          <a:xfrm>
            <a:off x="8843893" y="305211"/>
            <a:ext cx="1758789" cy="989319"/>
          </a:xfrm>
          <a:prstGeom prst="rect">
            <a:avLst/>
          </a:prstGeom>
          <a:noFill/>
          <a:ln>
            <a:noFill/>
          </a:ln>
        </p:spPr>
      </p:pic>
      <p:grpSp>
        <p:nvGrpSpPr>
          <p:cNvPr id="17" name="Google Shape;133;p14"/>
          <p:cNvGrpSpPr/>
          <p:nvPr/>
        </p:nvGrpSpPr>
        <p:grpSpPr>
          <a:xfrm>
            <a:off x="3074251" y="4166296"/>
            <a:ext cx="2682693" cy="2458781"/>
            <a:chOff x="391558" y="1493439"/>
            <a:chExt cx="2682693" cy="2458781"/>
          </a:xfrm>
        </p:grpSpPr>
        <p:pic>
          <p:nvPicPr>
            <p:cNvPr id="18" name="Google Shape;134;p14"/>
            <p:cNvPicPr preferRelativeResize="0"/>
            <p:nvPr/>
          </p:nvPicPr>
          <p:blipFill rotWithShape="1">
            <a:blip r:embed="rId4">
              <a:alphaModFix/>
            </a:blip>
            <a:srcRect/>
            <a:stretch/>
          </p:blipFill>
          <p:spPr>
            <a:xfrm>
              <a:off x="391558" y="1493439"/>
              <a:ext cx="2682693" cy="1985055"/>
            </a:xfrm>
            <a:prstGeom prst="rect">
              <a:avLst/>
            </a:prstGeom>
            <a:noFill/>
            <a:ln>
              <a:noFill/>
            </a:ln>
          </p:spPr>
        </p:pic>
        <p:sp>
          <p:nvSpPr>
            <p:cNvPr id="19" name="Google Shape;135;p14"/>
            <p:cNvSpPr txBox="1"/>
            <p:nvPr/>
          </p:nvSpPr>
          <p:spPr>
            <a:xfrm>
              <a:off x="950662" y="342900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1</a:t>
              </a:r>
              <a:endParaRPr/>
            </a:p>
          </p:txBody>
        </p:sp>
      </p:gr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2051" y="4158721"/>
            <a:ext cx="2414587"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oogle Shape;139;p14"/>
          <p:cNvGrpSpPr/>
          <p:nvPr/>
        </p:nvGrpSpPr>
        <p:grpSpPr>
          <a:xfrm>
            <a:off x="528288" y="4346618"/>
            <a:ext cx="2409231" cy="2278459"/>
            <a:chOff x="5627788" y="1673761"/>
            <a:chExt cx="2409231" cy="2278459"/>
          </a:xfrm>
        </p:grpSpPr>
        <p:pic>
          <p:nvPicPr>
            <p:cNvPr id="33" name="Google Shape;140;p14"/>
            <p:cNvPicPr preferRelativeResize="0"/>
            <p:nvPr/>
          </p:nvPicPr>
          <p:blipFill rotWithShape="1">
            <a:blip r:embed="rId6">
              <a:alphaModFix/>
            </a:blip>
            <a:srcRect/>
            <a:stretch/>
          </p:blipFill>
          <p:spPr>
            <a:xfrm>
              <a:off x="5627788" y="1673761"/>
              <a:ext cx="2409231" cy="1624410"/>
            </a:xfrm>
            <a:prstGeom prst="rect">
              <a:avLst/>
            </a:prstGeom>
            <a:noFill/>
            <a:ln>
              <a:noFill/>
            </a:ln>
          </p:spPr>
        </p:pic>
        <p:sp>
          <p:nvSpPr>
            <p:cNvPr id="34" name="Google Shape;141;p14"/>
            <p:cNvSpPr txBox="1"/>
            <p:nvPr/>
          </p:nvSpPr>
          <p:spPr>
            <a:xfrm>
              <a:off x="6037422" y="342900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3</a:t>
              </a:r>
              <a:endParaRPr/>
            </a:p>
          </p:txBody>
        </p:sp>
      </p:grpSp>
      <p:grpSp>
        <p:nvGrpSpPr>
          <p:cNvPr id="35" name="Google Shape;142;p14"/>
          <p:cNvGrpSpPr/>
          <p:nvPr/>
        </p:nvGrpSpPr>
        <p:grpSpPr>
          <a:xfrm>
            <a:off x="6072899" y="4031050"/>
            <a:ext cx="2311471" cy="2458781"/>
            <a:chOff x="8291211" y="1419869"/>
            <a:chExt cx="2311471" cy="2458781"/>
          </a:xfrm>
        </p:grpSpPr>
        <p:pic>
          <p:nvPicPr>
            <p:cNvPr id="36" name="Google Shape;143;p14"/>
            <p:cNvPicPr preferRelativeResize="0"/>
            <p:nvPr/>
          </p:nvPicPr>
          <p:blipFill rotWithShape="1">
            <a:blip r:embed="rId7">
              <a:alphaModFix/>
            </a:blip>
            <a:srcRect/>
            <a:stretch/>
          </p:blipFill>
          <p:spPr>
            <a:xfrm>
              <a:off x="8291211" y="1419869"/>
              <a:ext cx="2311471" cy="2073061"/>
            </a:xfrm>
            <a:prstGeom prst="rect">
              <a:avLst/>
            </a:prstGeom>
            <a:noFill/>
            <a:ln>
              <a:noFill/>
            </a:ln>
          </p:spPr>
        </p:pic>
        <p:sp>
          <p:nvSpPr>
            <p:cNvPr id="37" name="Google Shape;144;p14"/>
            <p:cNvSpPr txBox="1"/>
            <p:nvPr/>
          </p:nvSpPr>
          <p:spPr>
            <a:xfrm>
              <a:off x="8664549" y="3355430"/>
              <a:ext cx="15647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Hình 4</a:t>
              </a:r>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xit" presetSubtype="0" fill="hold" nodeType="withEffect">
                                  <p:stCondLst>
                                    <p:cond delay="0"/>
                                  </p:stCondLst>
                                  <p:childTnLst>
                                    <p:animEffect transition="out" filter="fade">
                                      <p:cBhvr>
                                        <p:cTn id="21" dur="500"/>
                                        <p:tgtEl>
                                          <p:spTgt spid="133"/>
                                        </p:tgtEl>
                                      </p:cBhvr>
                                    </p:animEffect>
                                    <p:set>
                                      <p:cBhvr>
                                        <p:cTn id="22" dur="1" fill="hold">
                                          <p:stCondLst>
                                            <p:cond delay="499"/>
                                          </p:stCondLst>
                                        </p:cTn>
                                        <p:tgtEl>
                                          <p:spTgt spid="13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6"/>
                                        </p:tgtEl>
                                      </p:cBhvr>
                                    </p:animEffect>
                                    <p:set>
                                      <p:cBhvr>
                                        <p:cTn id="25" dur="1" fill="hold">
                                          <p:stCondLst>
                                            <p:cond delay="499"/>
                                          </p:stCondLst>
                                        </p:cTn>
                                        <p:tgtEl>
                                          <p:spTgt spid="13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9"/>
                                        </p:tgtEl>
                                      </p:cBhvr>
                                    </p:animEffect>
                                    <p:set>
                                      <p:cBhvr>
                                        <p:cTn id="28" dur="1" fill="hold">
                                          <p:stCondLst>
                                            <p:cond delay="499"/>
                                          </p:stCondLst>
                                        </p:cTn>
                                        <p:tgtEl>
                                          <p:spTgt spid="13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2"/>
                                        </p:tgtEl>
                                      </p:cBhvr>
                                    </p:animEffect>
                                    <p:set>
                                      <p:cBhvr>
                                        <p:cTn id="31" dur="1" fill="hold">
                                          <p:stCondLst>
                                            <p:cond delay="499"/>
                                          </p:stCondLst>
                                        </p:cTn>
                                        <p:tgtEl>
                                          <p:spTgt spid="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149"/>
        <p:cNvGrpSpPr/>
        <p:nvPr/>
      </p:nvGrpSpPr>
      <p:grpSpPr>
        <a:xfrm>
          <a:off x="0" y="0"/>
          <a:ext cx="0" cy="0"/>
          <a:chOff x="0" y="0"/>
          <a:chExt cx="0" cy="0"/>
        </a:xfrm>
      </p:grpSpPr>
      <p:sp>
        <p:nvSpPr>
          <p:cNvPr id="159" name="Google Shape;159;p15"/>
          <p:cNvSpPr/>
          <p:nvPr/>
        </p:nvSpPr>
        <p:spPr>
          <a:xfrm>
            <a:off x="166671" y="99749"/>
            <a:ext cx="4405329" cy="622254"/>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1. Nhận biết hình thoi</a:t>
            </a:r>
            <a:endParaRPr/>
          </a:p>
        </p:txBody>
      </p:sp>
      <p:sp>
        <p:nvSpPr>
          <p:cNvPr id="160" name="Google Shape;160;p15"/>
          <p:cNvSpPr txBox="1"/>
          <p:nvPr/>
        </p:nvSpPr>
        <p:spPr>
          <a:xfrm>
            <a:off x="2566946" y="1358431"/>
            <a:ext cx="8511399" cy="5078273"/>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rgbClr val="1F4E79"/>
              </a:buClr>
              <a:buSzPts val="3200"/>
            </a:pPr>
            <a:r>
              <a:rPr lang="vi-VN" sz="3600">
                <a:solidFill>
                  <a:schemeClr val="tx1"/>
                </a:solidFill>
                <a:latin typeface="Times New Roman" pitchFamily="18" charset="0"/>
                <a:cs typeface="Times New Roman" pitchFamily="18" charset="0"/>
                <a:sym typeface="Arial"/>
              </a:rPr>
              <a:t>Quan sát hình 15 SGK/99. </a:t>
            </a:r>
          </a:p>
          <a:p>
            <a:pPr marR="0" lvl="0" algn="just" rtl="0">
              <a:spcBef>
                <a:spcPts val="0"/>
              </a:spcBef>
              <a:spcAft>
                <a:spcPts val="0"/>
              </a:spcAft>
              <a:buClr>
                <a:srgbClr val="1F4E79"/>
              </a:buClr>
              <a:buSzPts val="3200"/>
            </a:pPr>
            <a:r>
              <a:rPr lang="vi-VN" sz="3600">
                <a:solidFill>
                  <a:schemeClr val="tx1"/>
                </a:solidFill>
                <a:latin typeface="Times New Roman" pitchFamily="18" charset="0"/>
                <a:cs typeface="Times New Roman" pitchFamily="18" charset="0"/>
              </a:rPr>
              <a:t>a) </a:t>
            </a:r>
            <a:r>
              <a:rPr lang="en-US" sz="3600">
                <a:solidFill>
                  <a:schemeClr val="tx1"/>
                </a:solidFill>
                <a:latin typeface="Times New Roman" pitchFamily="18" charset="0"/>
                <a:cs typeface="Times New Roman" pitchFamily="18" charset="0"/>
                <a:sym typeface="Arial"/>
              </a:rPr>
              <a:t>Sử </a:t>
            </a:r>
            <a:r>
              <a:rPr lang="en-US" sz="3600" dirty="0" err="1">
                <a:solidFill>
                  <a:schemeClr val="tx1"/>
                </a:solidFill>
                <a:latin typeface="Times New Roman" pitchFamily="18" charset="0"/>
                <a:cs typeface="Times New Roman" pitchFamily="18" charset="0"/>
                <a:sym typeface="Arial"/>
              </a:rPr>
              <a:t>dụng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thước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thẳng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có</a:t>
            </a:r>
            <a:r>
              <a:rPr lang="en-US" sz="3600" dirty="0">
                <a:solidFill>
                  <a:schemeClr val="tx1"/>
                </a:solidFill>
                <a:latin typeface="Times New Roman" pitchFamily="18" charset="0"/>
                <a:cs typeface="Times New Roman" pitchFamily="18" charset="0"/>
                <a:sym typeface="Arial"/>
              </a:rPr>
              <a:t> chia </a:t>
            </a:r>
            <a:r>
              <a:rPr lang="en-US" sz="3600" dirty="0" err="1">
                <a:solidFill>
                  <a:schemeClr val="tx1"/>
                </a:solidFill>
                <a:latin typeface="Times New Roman" pitchFamily="18" charset="0"/>
                <a:cs typeface="Times New Roman" pitchFamily="18" charset="0"/>
                <a:sym typeface="Arial"/>
              </a:rPr>
              <a:t>đơn</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vị</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để</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đo</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độ</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dài</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các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cạnh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của</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hình</a:t>
            </a:r>
            <a:r>
              <a:rPr lang="en-US" sz="3600" dirty="0">
                <a:solidFill>
                  <a:schemeClr val="tx1"/>
                </a:solidFill>
                <a:latin typeface="Times New Roman" pitchFamily="18" charset="0"/>
                <a:cs typeface="Times New Roman" pitchFamily="18" charset="0"/>
                <a:sym typeface="Arial"/>
              </a:rPr>
              <a:t> </a:t>
            </a:r>
            <a:r>
              <a:rPr lang="en-US" sz="3600" err="1">
                <a:solidFill>
                  <a:schemeClr val="tx1"/>
                </a:solidFill>
                <a:latin typeface="Times New Roman" pitchFamily="18" charset="0"/>
                <a:cs typeface="Times New Roman" pitchFamily="18" charset="0"/>
                <a:sym typeface="Arial"/>
              </a:rPr>
              <a:t>thoi</a:t>
            </a:r>
            <a:r>
              <a:rPr lang="en-US" sz="3600">
                <a:solidFill>
                  <a:schemeClr val="tx1"/>
                </a:solidFill>
                <a:latin typeface="Times New Roman" pitchFamily="18" charset="0"/>
                <a:cs typeface="Times New Roman" pitchFamily="18" charset="0"/>
                <a:sym typeface="Arial"/>
              </a:rPr>
              <a:t> </a:t>
            </a:r>
            <a:r>
              <a:rPr lang="vi-VN" sz="3600" i="1">
                <a:solidFill>
                  <a:schemeClr val="tx1"/>
                </a:solidFill>
                <a:latin typeface="Times New Roman" pitchFamily="18" charset="0"/>
                <a:cs typeface="Times New Roman" pitchFamily="18" charset="0"/>
                <a:sym typeface="Arial"/>
              </a:rPr>
              <a:t>ABCD. </a:t>
            </a:r>
            <a:r>
              <a:rPr lang="en-US" sz="3600">
                <a:solidFill>
                  <a:schemeClr val="tx1"/>
                </a:solidFill>
                <a:latin typeface="Times New Roman" pitchFamily="18" charset="0"/>
                <a:cs typeface="Times New Roman" pitchFamily="18" charset="0"/>
                <a:sym typeface="Arial"/>
              </a:rPr>
              <a:t>Quan </a:t>
            </a:r>
            <a:r>
              <a:rPr lang="en-US" sz="3600" dirty="0" err="1">
                <a:solidFill>
                  <a:schemeClr val="tx1"/>
                </a:solidFill>
                <a:latin typeface="Times New Roman" pitchFamily="18" charset="0"/>
                <a:cs typeface="Times New Roman" pitchFamily="18" charset="0"/>
                <a:sym typeface="Arial"/>
              </a:rPr>
              <a:t>sát</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xem</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các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cạnh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đối</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AB</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và</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CD</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AD</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và</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BC </a:t>
            </a:r>
            <a:r>
              <a:rPr lang="en-US" sz="3600" dirty="0" err="1">
                <a:solidFill>
                  <a:schemeClr val="tx1"/>
                </a:solidFill>
                <a:latin typeface="Times New Roman" pitchFamily="18" charset="0"/>
                <a:cs typeface="Times New Roman" pitchFamily="18" charset="0"/>
                <a:sym typeface="Arial"/>
              </a:rPr>
              <a:t>của</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hình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thoi</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ABCD</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có</a:t>
            </a:r>
            <a:r>
              <a:rPr lang="en-US" sz="3600" dirty="0">
                <a:solidFill>
                  <a:schemeClr val="tx1"/>
                </a:solidFill>
                <a:latin typeface="Times New Roman" pitchFamily="18" charset="0"/>
                <a:cs typeface="Times New Roman" pitchFamily="18" charset="0"/>
                <a:sym typeface="Arial"/>
              </a:rPr>
              <a:t> song </a:t>
            </a:r>
            <a:r>
              <a:rPr lang="en-US" sz="3600" dirty="0" err="1">
                <a:solidFill>
                  <a:schemeClr val="tx1"/>
                </a:solidFill>
                <a:latin typeface="Times New Roman" pitchFamily="18" charset="0"/>
                <a:cs typeface="Times New Roman" pitchFamily="18" charset="0"/>
                <a:sym typeface="Arial"/>
              </a:rPr>
              <a:t>song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với</a:t>
            </a:r>
            <a:r>
              <a:rPr lang="en-US" sz="3600" dirty="0">
                <a:solidFill>
                  <a:schemeClr val="tx1"/>
                </a:solidFill>
                <a:latin typeface="Times New Roman" pitchFamily="18" charset="0"/>
                <a:cs typeface="Times New Roman" pitchFamily="18" charset="0"/>
                <a:sym typeface="Arial"/>
              </a:rPr>
              <a:t> </a:t>
            </a:r>
            <a:r>
              <a:rPr lang="en-US" sz="3600" err="1">
                <a:solidFill>
                  <a:schemeClr val="tx1"/>
                </a:solidFill>
                <a:latin typeface="Times New Roman" pitchFamily="18" charset="0"/>
                <a:cs typeface="Times New Roman" pitchFamily="18" charset="0"/>
                <a:sym typeface="Arial"/>
              </a:rPr>
              <a:t>nhau</a:t>
            </a:r>
            <a:r>
              <a:rPr lang="en-US" sz="3600">
                <a:solidFill>
                  <a:schemeClr val="tx1"/>
                </a:solidFill>
                <a:latin typeface="Times New Roman" pitchFamily="18" charset="0"/>
                <a:cs typeface="Times New Roman" pitchFamily="18" charset="0"/>
                <a:sym typeface="Arial"/>
              </a:rPr>
              <a:t> </a:t>
            </a:r>
            <a:r>
              <a:rPr lang="vi-VN" sz="3600">
                <a:solidFill>
                  <a:schemeClr val="tx1"/>
                </a:solidFill>
                <a:latin typeface="Times New Roman" pitchFamily="18" charset="0"/>
                <a:cs typeface="Times New Roman" pitchFamily="18" charset="0"/>
                <a:sym typeface="Arial"/>
              </a:rPr>
              <a:t>không?</a:t>
            </a:r>
            <a:endParaRPr sz="1600" dirty="0">
              <a:solidFill>
                <a:schemeClr val="tx1"/>
              </a:solidFill>
              <a:latin typeface="Times New Roman" pitchFamily="18" charset="0"/>
              <a:cs typeface="Times New Roman" pitchFamily="18" charset="0"/>
            </a:endParaRPr>
          </a:p>
          <a:p>
            <a:pPr marL="514350" marR="0" lvl="0" indent="-514350" algn="just" rtl="0">
              <a:spcBef>
                <a:spcPts val="0"/>
              </a:spcBef>
              <a:spcAft>
                <a:spcPts val="0"/>
              </a:spcAft>
              <a:buClr>
                <a:srgbClr val="1F4E79"/>
              </a:buClr>
              <a:buSzPts val="3200"/>
              <a:buFont typeface="Arial"/>
              <a:buAutoNum type="alphaLcParenR"/>
            </a:pPr>
            <a:r>
              <a:rPr lang="en-US" sz="3600" dirty="0" err="1">
                <a:solidFill>
                  <a:schemeClr val="tx1"/>
                </a:solidFill>
                <a:latin typeface="Times New Roman" pitchFamily="18" charset="0"/>
                <a:cs typeface="Times New Roman" pitchFamily="18" charset="0"/>
                <a:sym typeface="Arial"/>
              </a:rPr>
              <a:t>Nêu</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đặc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điểm</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các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góc</a:t>
            </a:r>
            <a:r>
              <a:rPr lang="en-US" sz="3600" dirty="0">
                <a:solidFill>
                  <a:schemeClr val="tx1"/>
                </a:solidFill>
                <a:latin typeface="Times New Roman" pitchFamily="18" charset="0"/>
                <a:cs typeface="Times New Roman" pitchFamily="18" charset="0"/>
                <a:sym typeface="Arial"/>
              </a:rPr>
              <a:t> ở </a:t>
            </a:r>
            <a:r>
              <a:rPr lang="en-US" sz="3600" dirty="0" err="1">
                <a:solidFill>
                  <a:schemeClr val="tx1"/>
                </a:solidFill>
                <a:latin typeface="Times New Roman" pitchFamily="18" charset="0"/>
                <a:cs typeface="Times New Roman" pitchFamily="18" charset="0"/>
                <a:sym typeface="Arial"/>
              </a:rPr>
              <a:t>đỉnh</a:t>
            </a:r>
            <a:r>
              <a:rPr lang="en-US" sz="3600" dirty="0">
                <a:solidFill>
                  <a:schemeClr val="tx1"/>
                </a:solidFill>
                <a:latin typeface="Times New Roman" pitchFamily="18" charset="0"/>
                <a:cs typeface="Times New Roman" pitchFamily="18" charset="0"/>
                <a:sym typeface="Arial"/>
              </a:rPr>
              <a:t> O.</a:t>
            </a:r>
            <a:endParaRPr sz="1600" dirty="0">
              <a:solidFill>
                <a:schemeClr val="tx1"/>
              </a:solidFill>
              <a:latin typeface="Times New Roman" pitchFamily="18" charset="0"/>
              <a:cs typeface="Times New Roman" pitchFamily="18" charset="0"/>
            </a:endParaRPr>
          </a:p>
          <a:p>
            <a:pPr marL="0" marR="0" lvl="0" indent="0" algn="just" rtl="0">
              <a:spcBef>
                <a:spcPts val="0"/>
              </a:spcBef>
              <a:spcAft>
                <a:spcPts val="0"/>
              </a:spcAft>
              <a:buNone/>
            </a:pPr>
            <a:r>
              <a:rPr lang="en-US" sz="3600" b="1" dirty="0" err="1">
                <a:solidFill>
                  <a:schemeClr val="tx1"/>
                </a:solidFill>
                <a:latin typeface="Times New Roman" pitchFamily="18" charset="0"/>
                <a:cs typeface="Times New Roman" pitchFamily="18" charset="0"/>
                <a:sym typeface="Arial"/>
              </a:rPr>
              <a:t>Thời</a:t>
            </a:r>
            <a:r>
              <a:rPr lang="en-US" sz="3600" b="1" dirty="0">
                <a:solidFill>
                  <a:schemeClr val="tx1"/>
                </a:solidFill>
                <a:latin typeface="Times New Roman" pitchFamily="18" charset="0"/>
                <a:cs typeface="Times New Roman" pitchFamily="18" charset="0"/>
                <a:sym typeface="Arial"/>
              </a:rPr>
              <a:t> </a:t>
            </a:r>
            <a:r>
              <a:rPr lang="en-US" sz="3600" b="1" dirty="0" err="1">
                <a:solidFill>
                  <a:schemeClr val="tx1"/>
                </a:solidFill>
                <a:latin typeface="Times New Roman" pitchFamily="18" charset="0"/>
                <a:cs typeface="Times New Roman" pitchFamily="18" charset="0"/>
                <a:sym typeface="Arial"/>
              </a:rPr>
              <a:t>gian</a:t>
            </a:r>
            <a:r>
              <a:rPr lang="en-US" sz="3600" b="1" dirty="0">
                <a:solidFill>
                  <a:schemeClr val="tx1"/>
                </a:solidFill>
                <a:latin typeface="Times New Roman" pitchFamily="18" charset="0"/>
                <a:cs typeface="Times New Roman" pitchFamily="18" charset="0"/>
                <a:sym typeface="Arial"/>
              </a:rPr>
              <a:t>: </a:t>
            </a:r>
            <a:r>
              <a:rPr lang="en-US" sz="3600" dirty="0">
                <a:solidFill>
                  <a:schemeClr val="tx1"/>
                </a:solidFill>
                <a:latin typeface="Times New Roman" pitchFamily="18" charset="0"/>
                <a:cs typeface="Times New Roman" pitchFamily="18" charset="0"/>
                <a:sym typeface="Arial"/>
              </a:rPr>
              <a:t>3 </a:t>
            </a:r>
            <a:r>
              <a:rPr lang="en-US" sz="3600" dirty="0" err="1">
                <a:solidFill>
                  <a:schemeClr val="tx1"/>
                </a:solidFill>
                <a:latin typeface="Times New Roman" pitchFamily="18" charset="0"/>
                <a:cs typeface="Times New Roman" pitchFamily="18" charset="0"/>
                <a:sym typeface="Arial"/>
              </a:rPr>
              <a:t>phút</a:t>
            </a:r>
            <a:endParaRPr sz="1600" dirty="0">
              <a:solidFill>
                <a:schemeClr val="tx1"/>
              </a:solidFill>
              <a:latin typeface="Times New Roman" pitchFamily="18" charset="0"/>
              <a:cs typeface="Times New Roman" pitchFamily="18" charset="0"/>
            </a:endParaRPr>
          </a:p>
          <a:p>
            <a:pPr marL="0" marR="0" lvl="0" indent="0" algn="just" rtl="0">
              <a:spcBef>
                <a:spcPts val="0"/>
              </a:spcBef>
              <a:spcAft>
                <a:spcPts val="0"/>
              </a:spcAft>
              <a:buNone/>
            </a:pPr>
            <a:r>
              <a:rPr lang="en-US" sz="3600" b="1" dirty="0" err="1">
                <a:solidFill>
                  <a:schemeClr val="tx1"/>
                </a:solidFill>
                <a:latin typeface="Times New Roman" pitchFamily="18" charset="0"/>
                <a:cs typeface="Times New Roman" pitchFamily="18" charset="0"/>
                <a:sym typeface="Arial"/>
              </a:rPr>
              <a:t>Hình</a:t>
            </a:r>
            <a:r>
              <a:rPr lang="en-US" sz="3600" b="1" dirty="0">
                <a:solidFill>
                  <a:schemeClr val="tx1"/>
                </a:solidFill>
                <a:latin typeface="Times New Roman" pitchFamily="18" charset="0"/>
                <a:cs typeface="Times New Roman" pitchFamily="18" charset="0"/>
                <a:sym typeface="Arial"/>
              </a:rPr>
              <a:t> </a:t>
            </a:r>
            <a:r>
              <a:rPr lang="en-US" sz="3600" b="1" dirty="0" err="1">
                <a:solidFill>
                  <a:schemeClr val="tx1"/>
                </a:solidFill>
                <a:latin typeface="Times New Roman" pitchFamily="18" charset="0"/>
                <a:cs typeface="Times New Roman" pitchFamily="18" charset="0"/>
                <a:sym typeface="Arial"/>
              </a:rPr>
              <a:t>thức</a:t>
            </a:r>
            <a:r>
              <a:rPr lang="en-US" sz="3600" b="1" dirty="0">
                <a:solidFill>
                  <a:schemeClr val="tx1"/>
                </a:solidFill>
                <a:latin typeface="Times New Roman" pitchFamily="18" charset="0"/>
                <a:cs typeface="Times New Roman" pitchFamily="18" charset="0"/>
                <a:sym typeface="Arial"/>
              </a:rPr>
              <a:t>:</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Hoạt</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động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nhóm</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đôi</a:t>
            </a:r>
            <a:endParaRPr sz="3200" b="1" dirty="0">
              <a:solidFill>
                <a:schemeClr val="tx1"/>
              </a:solidFill>
              <a:latin typeface="Times New Roman" pitchFamily="18" charset="0"/>
              <a:cs typeface="Times New Roman" pitchFamily="18" charset="0"/>
              <a:sym typeface="Arial"/>
            </a:endParaRPr>
          </a:p>
        </p:txBody>
      </p:sp>
      <p:pic>
        <p:nvPicPr>
          <p:cNvPr id="161" name="Google Shape;161;p15"/>
          <p:cNvPicPr preferRelativeResize="0"/>
          <p:nvPr/>
        </p:nvPicPr>
        <p:blipFill rotWithShape="1">
          <a:blip r:embed="rId4">
            <a:alphaModFix/>
          </a:blip>
          <a:srcRect/>
          <a:stretch/>
        </p:blipFill>
        <p:spPr>
          <a:xfrm>
            <a:off x="591799" y="2326854"/>
            <a:ext cx="1746392" cy="1746392"/>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165"/>
        <p:cNvGrpSpPr/>
        <p:nvPr/>
      </p:nvGrpSpPr>
      <p:grpSpPr>
        <a:xfrm>
          <a:off x="0" y="0"/>
          <a:ext cx="0" cy="0"/>
          <a:chOff x="0" y="0"/>
          <a:chExt cx="0" cy="0"/>
        </a:xfrm>
      </p:grpSpPr>
      <p:pic>
        <p:nvPicPr>
          <p:cNvPr id="175" name="Google Shape;175;p16"/>
          <p:cNvPicPr preferRelativeResize="0"/>
          <p:nvPr/>
        </p:nvPicPr>
        <p:blipFill rotWithShape="1">
          <a:blip r:embed="rId4">
            <a:alphaModFix/>
          </a:blip>
          <a:srcRect/>
          <a:stretch/>
        </p:blipFill>
        <p:spPr>
          <a:xfrm>
            <a:off x="166671" y="99749"/>
            <a:ext cx="1746392" cy="1746392"/>
          </a:xfrm>
          <a:prstGeom prst="rect">
            <a:avLst/>
          </a:prstGeom>
          <a:noFill/>
          <a:ln>
            <a:noFill/>
          </a:ln>
        </p:spPr>
      </p:pic>
      <p:pic>
        <p:nvPicPr>
          <p:cNvPr id="176" name="Google Shape;176;p16"/>
          <p:cNvPicPr preferRelativeResize="0"/>
          <p:nvPr/>
        </p:nvPicPr>
        <p:blipFill rotWithShape="1">
          <a:blip r:embed="rId5">
            <a:alphaModFix/>
          </a:blip>
          <a:srcRect/>
          <a:stretch/>
        </p:blipFill>
        <p:spPr>
          <a:xfrm>
            <a:off x="695619" y="1939209"/>
            <a:ext cx="4318176" cy="3002681"/>
          </a:xfrm>
          <a:prstGeom prst="rect">
            <a:avLst/>
          </a:prstGeom>
          <a:noFill/>
          <a:ln>
            <a:noFill/>
          </a:ln>
        </p:spPr>
      </p:pic>
      <p:sp>
        <p:nvSpPr>
          <p:cNvPr id="177" name="Google Shape;177;p16"/>
          <p:cNvSpPr txBox="1"/>
          <p:nvPr/>
        </p:nvSpPr>
        <p:spPr>
          <a:xfrm>
            <a:off x="5167933" y="1626075"/>
            <a:ext cx="6350611" cy="4001055"/>
          </a:xfrm>
          <a:prstGeom prst="rect">
            <a:avLst/>
          </a:prstGeom>
          <a:noFill/>
          <a:ln>
            <a:noFill/>
          </a:ln>
        </p:spPr>
        <p:txBody>
          <a:bodyPr spcFirstLastPara="1" wrap="square" lIns="91425" tIns="45700" rIns="91425" bIns="45700" anchor="t" anchorCtr="0">
            <a:spAutoFit/>
          </a:bodyPr>
          <a:lstStyle/>
          <a:p>
            <a:pPr marL="514350" marR="0" lvl="0" indent="-514350" algn="just" rtl="0">
              <a:spcBef>
                <a:spcPts val="0"/>
              </a:spcBef>
              <a:spcAft>
                <a:spcPts val="0"/>
              </a:spcAft>
              <a:buClr>
                <a:srgbClr val="1F4E79"/>
              </a:buClr>
              <a:buSzPts val="3000"/>
              <a:buFont typeface="Arial"/>
              <a:buAutoNum type="alphaLcParenR"/>
            </a:pPr>
            <a:r>
              <a:rPr lang="en-US" sz="3200" dirty="0" err="1">
                <a:solidFill>
                  <a:schemeClr val="tx1"/>
                </a:solidFill>
                <a:latin typeface="Times New Roman" pitchFamily="18" charset="0"/>
                <a:cs typeface="Times New Roman" pitchFamily="18" charset="0"/>
                <a:sym typeface="Arial"/>
              </a:rPr>
              <a:t>Sử</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dụng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thước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thẳng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có</a:t>
            </a:r>
            <a:r>
              <a:rPr lang="en-US" sz="3200" dirty="0">
                <a:solidFill>
                  <a:schemeClr val="tx1"/>
                </a:solidFill>
                <a:latin typeface="Times New Roman" pitchFamily="18" charset="0"/>
                <a:cs typeface="Times New Roman" pitchFamily="18" charset="0"/>
                <a:sym typeface="Arial"/>
              </a:rPr>
              <a:t> chia </a:t>
            </a:r>
            <a:r>
              <a:rPr lang="en-US" sz="3200" dirty="0" err="1">
                <a:solidFill>
                  <a:schemeClr val="tx1"/>
                </a:solidFill>
                <a:latin typeface="Times New Roman" pitchFamily="18" charset="0"/>
                <a:cs typeface="Times New Roman" pitchFamily="18" charset="0"/>
                <a:sym typeface="Arial"/>
              </a:rPr>
              <a:t>đơn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vị</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để</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đo</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độ</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dài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các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cạnh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của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ABCD</a:t>
            </a:r>
            <a:endParaRPr sz="1600" dirty="0">
              <a:solidFill>
                <a:schemeClr val="tx1"/>
              </a:solidFill>
              <a:latin typeface="Times New Roman" pitchFamily="18" charset="0"/>
              <a:cs typeface="Times New Roman" pitchFamily="18" charset="0"/>
            </a:endParaRPr>
          </a:p>
          <a:p>
            <a:pPr marL="514350" marR="0" lvl="0" indent="-514350" algn="just" rtl="0">
              <a:spcBef>
                <a:spcPts val="0"/>
              </a:spcBef>
              <a:spcAft>
                <a:spcPts val="0"/>
              </a:spcAft>
              <a:buClr>
                <a:srgbClr val="1F4E79"/>
              </a:buClr>
              <a:buSzPts val="3000"/>
              <a:buFont typeface="Arial"/>
              <a:buAutoNum type="alphaLcParenR"/>
            </a:pPr>
            <a:r>
              <a:rPr lang="en-US" sz="3200" dirty="0" err="1">
                <a:solidFill>
                  <a:schemeClr val="tx1"/>
                </a:solidFill>
                <a:latin typeface="Times New Roman" pitchFamily="18" charset="0"/>
                <a:cs typeface="Times New Roman" pitchFamily="18" charset="0"/>
                <a:sym typeface="Arial"/>
              </a:rPr>
              <a:t>Quan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sát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xem</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các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cạnh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đối</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AB</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CD</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AD</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BC </a:t>
            </a:r>
            <a:r>
              <a:rPr lang="en-US" sz="3200" dirty="0" err="1">
                <a:solidFill>
                  <a:schemeClr val="tx1"/>
                </a:solidFill>
                <a:latin typeface="Times New Roman" pitchFamily="18" charset="0"/>
                <a:cs typeface="Times New Roman" pitchFamily="18" charset="0"/>
                <a:sym typeface="Arial"/>
              </a:rPr>
              <a:t>của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ABCD</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có</a:t>
            </a:r>
            <a:r>
              <a:rPr lang="en-US" sz="3200" dirty="0">
                <a:solidFill>
                  <a:schemeClr val="tx1"/>
                </a:solidFill>
                <a:latin typeface="Times New Roman" pitchFamily="18" charset="0"/>
                <a:cs typeface="Times New Roman" pitchFamily="18" charset="0"/>
                <a:sym typeface="Arial"/>
              </a:rPr>
              <a:t> song </a:t>
            </a:r>
            <a:r>
              <a:rPr lang="en-US" sz="3200" dirty="0" err="1">
                <a:solidFill>
                  <a:schemeClr val="tx1"/>
                </a:solidFill>
                <a:latin typeface="Times New Roman" pitchFamily="18" charset="0"/>
                <a:cs typeface="Times New Roman" pitchFamily="18" charset="0"/>
                <a:sym typeface="Arial"/>
              </a:rPr>
              <a:t>song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với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nhau</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không</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a:p>
            <a:pPr marL="514350" marR="0" lvl="0" indent="-514350" algn="just" rtl="0">
              <a:spcBef>
                <a:spcPts val="0"/>
              </a:spcBef>
              <a:spcAft>
                <a:spcPts val="0"/>
              </a:spcAft>
              <a:buClr>
                <a:srgbClr val="1F4E79"/>
              </a:buClr>
              <a:buSzPts val="3000"/>
              <a:buFont typeface="Arial"/>
              <a:buAutoNum type="alphaLcParenR"/>
            </a:pPr>
            <a:r>
              <a:rPr lang="en-US" sz="3000" dirty="0" err="1">
                <a:solidFill>
                  <a:schemeClr val="tx1"/>
                </a:solidFill>
                <a:latin typeface="Times New Roman" pitchFamily="18" charset="0"/>
                <a:cs typeface="Times New Roman" pitchFamily="18" charset="0"/>
                <a:sym typeface="Arial"/>
              </a:rPr>
              <a:t>Nêu</a:t>
            </a:r>
            <a:r>
              <a:rPr lang="en-US" sz="3000" dirty="0">
                <a:solidFill>
                  <a:schemeClr val="tx1"/>
                </a:solidFill>
                <a:latin typeface="Times New Roman" pitchFamily="18" charset="0"/>
                <a:cs typeface="Times New Roman" pitchFamily="18" charset="0"/>
                <a:sym typeface="Arial"/>
              </a:rPr>
              <a:t> </a:t>
            </a:r>
            <a:r>
              <a:rPr lang="en-US" sz="3000" dirty="0" err="1">
                <a:solidFill>
                  <a:schemeClr val="tx1"/>
                </a:solidFill>
                <a:latin typeface="Times New Roman" pitchFamily="18" charset="0"/>
                <a:cs typeface="Times New Roman" pitchFamily="18" charset="0"/>
                <a:sym typeface="Arial"/>
              </a:rPr>
              <a:t>đặc</a:t>
            </a:r>
            <a:r>
              <a:rPr lang="en-US" sz="3000" dirty="0">
                <a:solidFill>
                  <a:schemeClr val="tx1"/>
                </a:solidFill>
                <a:latin typeface="Times New Roman" pitchFamily="18" charset="0"/>
                <a:cs typeface="Times New Roman" pitchFamily="18" charset="0"/>
                <a:sym typeface="Arial"/>
              </a:rPr>
              <a:t> </a:t>
            </a:r>
            <a:r>
              <a:rPr lang="en-US" sz="3000" dirty="0" err="1">
                <a:solidFill>
                  <a:schemeClr val="tx1"/>
                </a:solidFill>
                <a:latin typeface="Times New Roman" pitchFamily="18" charset="0"/>
                <a:cs typeface="Times New Roman" pitchFamily="18" charset="0"/>
                <a:sym typeface="Arial"/>
              </a:rPr>
              <a:t>điểm</a:t>
            </a:r>
            <a:r>
              <a:rPr lang="en-US" sz="3000" dirty="0">
                <a:solidFill>
                  <a:schemeClr val="tx1"/>
                </a:solidFill>
                <a:latin typeface="Times New Roman" pitchFamily="18" charset="0"/>
                <a:cs typeface="Times New Roman" pitchFamily="18" charset="0"/>
                <a:sym typeface="Arial"/>
              </a:rPr>
              <a:t> </a:t>
            </a:r>
            <a:r>
              <a:rPr lang="en-US" sz="3000" dirty="0" err="1">
                <a:solidFill>
                  <a:schemeClr val="tx1"/>
                </a:solidFill>
                <a:latin typeface="Times New Roman" pitchFamily="18" charset="0"/>
                <a:cs typeface="Times New Roman" pitchFamily="18" charset="0"/>
                <a:sym typeface="Arial"/>
              </a:rPr>
              <a:t>các</a:t>
            </a:r>
            <a:r>
              <a:rPr lang="en-US" sz="3000" dirty="0">
                <a:solidFill>
                  <a:schemeClr val="tx1"/>
                </a:solidFill>
                <a:latin typeface="Times New Roman" pitchFamily="18" charset="0"/>
                <a:cs typeface="Times New Roman" pitchFamily="18" charset="0"/>
                <a:sym typeface="Arial"/>
              </a:rPr>
              <a:t> </a:t>
            </a:r>
            <a:r>
              <a:rPr lang="en-US" sz="3000" dirty="0" err="1">
                <a:solidFill>
                  <a:schemeClr val="tx1"/>
                </a:solidFill>
                <a:latin typeface="Times New Roman" pitchFamily="18" charset="0"/>
                <a:cs typeface="Times New Roman" pitchFamily="18" charset="0"/>
                <a:sym typeface="Arial"/>
              </a:rPr>
              <a:t>góc</a:t>
            </a:r>
            <a:r>
              <a:rPr lang="en-US" sz="3000" dirty="0">
                <a:solidFill>
                  <a:schemeClr val="tx1"/>
                </a:solidFill>
                <a:latin typeface="Times New Roman" pitchFamily="18" charset="0"/>
                <a:cs typeface="Times New Roman" pitchFamily="18" charset="0"/>
                <a:sym typeface="Arial"/>
              </a:rPr>
              <a:t> ở </a:t>
            </a:r>
            <a:r>
              <a:rPr lang="en-US" sz="3000" dirty="0" err="1">
                <a:solidFill>
                  <a:schemeClr val="tx1"/>
                </a:solidFill>
                <a:latin typeface="Times New Roman" pitchFamily="18" charset="0"/>
                <a:cs typeface="Times New Roman" pitchFamily="18" charset="0"/>
                <a:sym typeface="Arial"/>
              </a:rPr>
              <a:t>đỉnh</a:t>
            </a:r>
            <a:r>
              <a:rPr lang="en-US" sz="3000" dirty="0">
                <a:solidFill>
                  <a:schemeClr val="tx1"/>
                </a:solidFill>
                <a:latin typeface="Times New Roman" pitchFamily="18" charset="0"/>
                <a:cs typeface="Times New Roman" pitchFamily="18" charset="0"/>
                <a:sym typeface="Arial"/>
              </a:rPr>
              <a:t> O</a:t>
            </a:r>
            <a:r>
              <a:rPr lang="en-US" sz="3000" dirty="0">
                <a:solidFill>
                  <a:srgbClr val="1F4E79"/>
                </a:solidFill>
                <a:latin typeface="Arial"/>
                <a:ea typeface="Arial"/>
                <a:cs typeface="Arial"/>
                <a:sym typeface="Arial"/>
              </a:rPr>
              <a:t>.</a:t>
            </a:r>
            <a:endParaRPr dirty="0"/>
          </a:p>
        </p:txBody>
      </p:sp>
      <p:pic>
        <p:nvPicPr>
          <p:cNvPr id="178" name="Google Shape;178;p16"/>
          <p:cNvPicPr preferRelativeResize="0"/>
          <p:nvPr/>
        </p:nvPicPr>
        <p:blipFill rotWithShape="1">
          <a:blip r:embed="rId6">
            <a:alphaModFix/>
          </a:blip>
          <a:srcRect/>
          <a:stretch/>
        </p:blipFill>
        <p:spPr>
          <a:xfrm>
            <a:off x="9237036" y="217353"/>
            <a:ext cx="1682498" cy="946405"/>
          </a:xfrm>
          <a:prstGeom prst="rect">
            <a:avLst/>
          </a:prstGeom>
          <a:noFill/>
          <a:ln>
            <a:noFill/>
          </a:ln>
        </p:spPr>
      </p:pic>
      <p:grpSp>
        <p:nvGrpSpPr>
          <p:cNvPr id="179" name="Google Shape;179;p16"/>
          <p:cNvGrpSpPr/>
          <p:nvPr/>
        </p:nvGrpSpPr>
        <p:grpSpPr>
          <a:xfrm>
            <a:off x="5167933" y="1540641"/>
            <a:ext cx="6087932" cy="591846"/>
            <a:chOff x="-755904" y="-120620"/>
            <a:chExt cx="6087932" cy="591846"/>
          </a:xfrm>
        </p:grpSpPr>
        <p:sp>
          <p:nvSpPr>
            <p:cNvPr id="180" name="Google Shape;180;p16"/>
            <p:cNvSpPr txBox="1"/>
            <p:nvPr/>
          </p:nvSpPr>
          <p:spPr>
            <a:xfrm>
              <a:off x="-755904" y="-120620"/>
              <a:ext cx="608793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chemeClr val="tx1"/>
                  </a:solidFill>
                  <a:latin typeface="Times New Roman" pitchFamily="18" charset="0"/>
                  <a:cs typeface="Times New Roman" pitchFamily="18" charset="0"/>
                  <a:sym typeface="Arial"/>
                </a:rPr>
                <a:t>a)</a:t>
              </a:r>
              <a:r>
                <a:rPr lang="en-US" sz="3200" dirty="0">
                  <a:solidFill>
                    <a:schemeClr val="tx1"/>
                  </a:solidFill>
                  <a:sym typeface="Arial"/>
                </a:rPr>
                <a:t> </a:t>
              </a:r>
              <a:endParaRPr dirty="0">
                <a:solidFill>
                  <a:schemeClr val="tx1"/>
                </a:solidFill>
              </a:endParaRPr>
            </a:p>
          </p:txBody>
        </p:sp>
        <p:pic>
          <p:nvPicPr>
            <p:cNvPr id="181" name="Google Shape;181;p16"/>
            <p:cNvPicPr preferRelativeResize="0"/>
            <p:nvPr/>
          </p:nvPicPr>
          <p:blipFill rotWithShape="1">
            <a:blip r:embed="rId7">
              <a:alphaModFix/>
            </a:blip>
            <a:srcRect/>
            <a:stretch/>
          </p:blipFill>
          <p:spPr>
            <a:xfrm>
              <a:off x="-220965" y="-35186"/>
              <a:ext cx="5019675" cy="506412"/>
            </a:xfrm>
            <a:prstGeom prst="rect">
              <a:avLst/>
            </a:prstGeom>
            <a:noFill/>
            <a:ln>
              <a:noFill/>
            </a:ln>
          </p:spPr>
        </p:pic>
      </p:grpSp>
      <p:sp>
        <p:nvSpPr>
          <p:cNvPr id="182" name="Google Shape;182;p16"/>
          <p:cNvSpPr txBox="1"/>
          <p:nvPr/>
        </p:nvSpPr>
        <p:spPr>
          <a:xfrm>
            <a:off x="5167933" y="2792233"/>
            <a:ext cx="6087932"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rgbClr val="1F4E79"/>
                </a:solidFill>
                <a:latin typeface="Arial"/>
                <a:ea typeface="Arial"/>
                <a:cs typeface="Arial"/>
                <a:sym typeface="Arial"/>
              </a:rPr>
              <a:t>b) </a:t>
            </a:r>
            <a:r>
              <a:rPr lang="en-US" sz="3200" i="1" dirty="0">
                <a:solidFill>
                  <a:schemeClr val="tx1"/>
                </a:solidFill>
                <a:latin typeface="Times New Roman" pitchFamily="18" charset="0"/>
                <a:cs typeface="Times New Roman" pitchFamily="18" charset="0"/>
                <a:sym typeface="Arial"/>
              </a:rPr>
              <a:t>AB</a:t>
            </a:r>
            <a:r>
              <a:rPr lang="en-US" sz="3200" dirty="0">
                <a:solidFill>
                  <a:schemeClr val="tx1"/>
                </a:solidFill>
                <a:latin typeface="Times New Roman" pitchFamily="18" charset="0"/>
                <a:cs typeface="Times New Roman" pitchFamily="18" charset="0"/>
                <a:sym typeface="Arial"/>
              </a:rPr>
              <a:t> song </a:t>
            </a:r>
            <a:r>
              <a:rPr lang="en-US" sz="3200" dirty="0" err="1">
                <a:solidFill>
                  <a:schemeClr val="tx1"/>
                </a:solidFill>
                <a:latin typeface="Times New Roman" pitchFamily="18" charset="0"/>
                <a:cs typeface="Times New Roman" pitchFamily="18" charset="0"/>
                <a:sym typeface="Arial"/>
              </a:rPr>
              <a:t>song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với</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CD;</a:t>
            </a:r>
            <a:endParaRPr dirty="0">
              <a:solidFill>
                <a:schemeClr val="tx1"/>
              </a:solidFill>
              <a:latin typeface="Times New Roman" pitchFamily="18" charset="0"/>
              <a:cs typeface="Times New Roman" pitchFamily="18" charset="0"/>
            </a:endParaRPr>
          </a:p>
          <a:p>
            <a:pPr marL="0" marR="0" lvl="0" indent="0" algn="just" rtl="0">
              <a:spcBef>
                <a:spcPts val="0"/>
              </a:spcBef>
              <a:spcAft>
                <a:spcPts val="0"/>
              </a:spcAft>
              <a:buNone/>
            </a:pPr>
            <a:r>
              <a:rPr lang="en-US" sz="3200" i="1" dirty="0">
                <a:solidFill>
                  <a:schemeClr val="tx1"/>
                </a:solidFill>
                <a:latin typeface="Times New Roman" pitchFamily="18" charset="0"/>
                <a:cs typeface="Times New Roman" pitchFamily="18" charset="0"/>
                <a:sym typeface="Arial"/>
              </a:rPr>
              <a:t>    AD</a:t>
            </a:r>
            <a:r>
              <a:rPr lang="en-US" sz="3200" dirty="0">
                <a:solidFill>
                  <a:schemeClr val="tx1"/>
                </a:solidFill>
                <a:latin typeface="Times New Roman" pitchFamily="18" charset="0"/>
                <a:cs typeface="Times New Roman" pitchFamily="18" charset="0"/>
                <a:sym typeface="Arial"/>
              </a:rPr>
              <a:t> song </a:t>
            </a:r>
            <a:r>
              <a:rPr lang="en-US" sz="3200" dirty="0" err="1">
                <a:solidFill>
                  <a:schemeClr val="tx1"/>
                </a:solidFill>
                <a:latin typeface="Times New Roman" pitchFamily="18" charset="0"/>
                <a:cs typeface="Times New Roman" pitchFamily="18" charset="0"/>
                <a:sym typeface="Arial"/>
              </a:rPr>
              <a:t>song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với</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BC</a:t>
            </a:r>
            <a:endParaRPr sz="3200" dirty="0">
              <a:solidFill>
                <a:schemeClr val="tx1"/>
              </a:solidFill>
              <a:latin typeface="Times New Roman" pitchFamily="18" charset="0"/>
              <a:cs typeface="Times New Roman" pitchFamily="18" charset="0"/>
              <a:sym typeface="Arial"/>
            </a:endParaRPr>
          </a:p>
        </p:txBody>
      </p:sp>
      <p:sp>
        <p:nvSpPr>
          <p:cNvPr id="183" name="Google Shape;183;p16"/>
          <p:cNvSpPr txBox="1"/>
          <p:nvPr/>
        </p:nvSpPr>
        <p:spPr>
          <a:xfrm>
            <a:off x="5167933" y="4357155"/>
            <a:ext cx="6442470" cy="5847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rgbClr val="1F4E79"/>
                </a:solidFill>
                <a:latin typeface="Arial"/>
                <a:ea typeface="Arial"/>
                <a:cs typeface="Arial"/>
                <a:sym typeface="Arial"/>
              </a:rPr>
              <a:t>c) </a:t>
            </a:r>
            <a:r>
              <a:rPr lang="en-US" sz="3200" dirty="0" err="1">
                <a:solidFill>
                  <a:schemeClr val="tx1"/>
                </a:solidFill>
                <a:latin typeface="Times New Roman" pitchFamily="18" charset="0"/>
                <a:cs typeface="Times New Roman" pitchFamily="18" charset="0"/>
                <a:sym typeface="Arial"/>
              </a:rPr>
              <a:t>Các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góc</a:t>
            </a:r>
            <a:r>
              <a:rPr lang="en-US" sz="3200" dirty="0">
                <a:solidFill>
                  <a:schemeClr val="tx1"/>
                </a:solidFill>
                <a:latin typeface="Times New Roman" pitchFamily="18" charset="0"/>
                <a:cs typeface="Times New Roman" pitchFamily="18" charset="0"/>
                <a:sym typeface="Arial"/>
              </a:rPr>
              <a:t> ở </a:t>
            </a:r>
            <a:r>
              <a:rPr lang="en-US" sz="3200" dirty="0" err="1">
                <a:solidFill>
                  <a:schemeClr val="tx1"/>
                </a:solidFill>
                <a:latin typeface="Times New Roman" pitchFamily="18" charset="0"/>
                <a:cs typeface="Times New Roman" pitchFamily="18" charset="0"/>
                <a:sym typeface="Arial"/>
              </a:rPr>
              <a:t>đỉnh</a:t>
            </a:r>
            <a:r>
              <a:rPr lang="en-US" sz="3200" dirty="0">
                <a:solidFill>
                  <a:schemeClr val="tx1"/>
                </a:solidFill>
                <a:latin typeface="Times New Roman" pitchFamily="18" charset="0"/>
                <a:cs typeface="Times New Roman" pitchFamily="18" charset="0"/>
                <a:sym typeface="Arial"/>
              </a:rPr>
              <a:t> O </a:t>
            </a:r>
            <a:r>
              <a:rPr lang="en-US" sz="3200" dirty="0" err="1">
                <a:solidFill>
                  <a:schemeClr val="tx1"/>
                </a:solidFill>
                <a:latin typeface="Times New Roman" pitchFamily="18" charset="0"/>
                <a:cs typeface="Times New Roman" pitchFamily="18" charset="0"/>
                <a:sym typeface="Arial"/>
              </a:rPr>
              <a:t>đều</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là</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góc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vuông</a:t>
            </a:r>
            <a:endParaRPr dirty="0">
              <a:solidFill>
                <a:schemeClr val="tx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7"/>
                                        </p:tgtEl>
                                      </p:cBhvr>
                                    </p:animEffect>
                                    <p:set>
                                      <p:cBhvr>
                                        <p:cTn id="12" dur="1" fill="hold">
                                          <p:stCondLst>
                                            <p:cond delay="500"/>
                                          </p:stCondLst>
                                        </p:cTn>
                                        <p:tgtEl>
                                          <p:spTgt spid="177"/>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79"/>
                                        </p:tgtEl>
                                        <p:attrNameLst>
                                          <p:attrName>style.visibility</p:attrName>
                                        </p:attrNameLst>
                                      </p:cBhvr>
                                      <p:to>
                                        <p:strVal val="visible"/>
                                      </p:to>
                                    </p:set>
                                    <p:anim calcmode="lin" valueType="num">
                                      <p:cBhvr additive="base">
                                        <p:cTn id="15" dur="500"/>
                                        <p:tgtEl>
                                          <p:spTgt spid="17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2"/>
                                        </p:tgtEl>
                                        <p:attrNameLst>
                                          <p:attrName>style.visibility</p:attrName>
                                        </p:attrNameLst>
                                      </p:cBhvr>
                                      <p:to>
                                        <p:strVal val="visible"/>
                                      </p:to>
                                    </p:set>
                                    <p:anim calcmode="lin" valueType="num">
                                      <p:cBhvr additive="base">
                                        <p:cTn id="20" dur="500"/>
                                        <p:tgtEl>
                                          <p:spTgt spid="18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500"/>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187"/>
        <p:cNvGrpSpPr/>
        <p:nvPr/>
      </p:nvGrpSpPr>
      <p:grpSpPr>
        <a:xfrm>
          <a:off x="0" y="0"/>
          <a:ext cx="0" cy="0"/>
          <a:chOff x="0" y="0"/>
          <a:chExt cx="0" cy="0"/>
        </a:xfrm>
      </p:grpSpPr>
      <p:pic>
        <p:nvPicPr>
          <p:cNvPr id="197" name="Google Shape;197;p17"/>
          <p:cNvPicPr preferRelativeResize="0"/>
          <p:nvPr/>
        </p:nvPicPr>
        <p:blipFill rotWithShape="1">
          <a:blip r:embed="rId4">
            <a:alphaModFix/>
          </a:blip>
          <a:srcRect/>
          <a:stretch/>
        </p:blipFill>
        <p:spPr>
          <a:xfrm>
            <a:off x="6767946" y="1927659"/>
            <a:ext cx="4318176" cy="3002681"/>
          </a:xfrm>
          <a:prstGeom prst="rect">
            <a:avLst/>
          </a:prstGeom>
          <a:noFill/>
          <a:ln>
            <a:noFill/>
          </a:ln>
        </p:spPr>
      </p:pic>
      <p:sp>
        <p:nvSpPr>
          <p:cNvPr id="198" name="Google Shape;198;p17"/>
          <p:cNvSpPr txBox="1"/>
          <p:nvPr/>
        </p:nvSpPr>
        <p:spPr>
          <a:xfrm>
            <a:off x="519540" y="1659284"/>
            <a:ext cx="6087932" cy="397027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dirty="0" err="1">
                <a:solidFill>
                  <a:schemeClr val="tx1"/>
                </a:solidFill>
                <a:latin typeface="Times New Roman" pitchFamily="18" charset="0"/>
                <a:cs typeface="Times New Roman" pitchFamily="18" charset="0"/>
                <a:sym typeface="Arial"/>
              </a:rPr>
              <a:t>Hình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thoi</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ABCD</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có</a:t>
            </a:r>
            <a:r>
              <a:rPr lang="en-US" sz="3600" dirty="0">
                <a:solidFill>
                  <a:schemeClr val="tx1"/>
                </a:solidFill>
                <a:latin typeface="Times New Roman" pitchFamily="18" charset="0"/>
                <a:cs typeface="Times New Roman" pitchFamily="18" charset="0"/>
                <a:sym typeface="Arial"/>
              </a:rPr>
              <a:t>:</a:t>
            </a:r>
            <a:endParaRPr sz="1600" dirty="0">
              <a:solidFill>
                <a:schemeClr val="tx1"/>
              </a:solidFill>
              <a:latin typeface="Times New Roman" pitchFamily="18" charset="0"/>
              <a:cs typeface="Times New Roman" pitchFamily="18" charset="0"/>
            </a:endParaRPr>
          </a:p>
          <a:p>
            <a:pPr marL="457200" marR="0" lvl="0" indent="-457200" algn="just" rtl="0">
              <a:spcBef>
                <a:spcPts val="0"/>
              </a:spcBef>
              <a:spcAft>
                <a:spcPts val="0"/>
              </a:spcAft>
              <a:buClr>
                <a:srgbClr val="1F4E79"/>
              </a:buClr>
              <a:buSzPts val="3200"/>
              <a:buFont typeface="Arial"/>
              <a:buChar char="•"/>
            </a:pPr>
            <a:r>
              <a:rPr lang="en-US" sz="3600" dirty="0" err="1">
                <a:solidFill>
                  <a:schemeClr val="tx1"/>
                </a:solidFill>
                <a:latin typeface="Times New Roman" pitchFamily="18" charset="0"/>
                <a:cs typeface="Times New Roman" pitchFamily="18" charset="0"/>
                <a:sym typeface="Arial"/>
              </a:rPr>
              <a:t>Bốn</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cạnh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bằng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nhau</a:t>
            </a:r>
            <a:r>
              <a:rPr lang="en-US" sz="3600" dirty="0">
                <a:solidFill>
                  <a:schemeClr val="tx1"/>
                </a:solidFill>
                <a:latin typeface="Times New Roman" pitchFamily="18" charset="0"/>
                <a:cs typeface="Times New Roman" pitchFamily="18" charset="0"/>
                <a:sym typeface="Arial"/>
              </a:rPr>
              <a:t> </a:t>
            </a:r>
          </a:p>
          <a:p>
            <a:pPr marR="0" lvl="0" algn="just" rtl="0">
              <a:spcBef>
                <a:spcPts val="0"/>
              </a:spcBef>
              <a:spcAft>
                <a:spcPts val="0"/>
              </a:spcAft>
              <a:buClr>
                <a:srgbClr val="1F4E79"/>
              </a:buClr>
              <a:buSzPts val="3200"/>
            </a:pPr>
            <a:r>
              <a:rPr lang="en-US" sz="3600" i="1" dirty="0">
                <a:solidFill>
                  <a:schemeClr val="tx1"/>
                </a:solidFill>
                <a:latin typeface="Times New Roman" pitchFamily="18" charset="0"/>
                <a:cs typeface="Times New Roman" pitchFamily="18" charset="0"/>
                <a:sym typeface="Arial"/>
              </a:rPr>
              <a:t>AB = BC = CD = DA</a:t>
            </a:r>
            <a:endParaRPr sz="1600" dirty="0">
              <a:solidFill>
                <a:schemeClr val="tx1"/>
              </a:solidFill>
              <a:latin typeface="Times New Roman" pitchFamily="18" charset="0"/>
              <a:cs typeface="Times New Roman" pitchFamily="18" charset="0"/>
            </a:endParaRPr>
          </a:p>
          <a:p>
            <a:pPr marL="457200" marR="0" lvl="0" indent="-457200" algn="just" rtl="0">
              <a:spcBef>
                <a:spcPts val="0"/>
              </a:spcBef>
              <a:spcAft>
                <a:spcPts val="0"/>
              </a:spcAft>
              <a:buClr>
                <a:srgbClr val="1F4E79"/>
              </a:buClr>
              <a:buSzPts val="3200"/>
              <a:buFont typeface="Arial"/>
              <a:buChar char="•"/>
            </a:pPr>
            <a:r>
              <a:rPr lang="en-US" sz="3600" dirty="0" err="1">
                <a:solidFill>
                  <a:schemeClr val="tx1"/>
                </a:solidFill>
                <a:latin typeface="Times New Roman" pitchFamily="18" charset="0"/>
                <a:cs typeface="Times New Roman" pitchFamily="18" charset="0"/>
                <a:sym typeface="Arial"/>
              </a:rPr>
              <a:t>Hai</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cạnh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đối</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AB </a:t>
            </a:r>
            <a:r>
              <a:rPr lang="en-US" sz="3600" dirty="0" err="1">
                <a:solidFill>
                  <a:schemeClr val="tx1"/>
                </a:solidFill>
                <a:latin typeface="Times New Roman" pitchFamily="18" charset="0"/>
                <a:cs typeface="Times New Roman" pitchFamily="18" charset="0"/>
                <a:sym typeface="Arial"/>
              </a:rPr>
              <a:t>và</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CD; BC </a:t>
            </a:r>
            <a:r>
              <a:rPr lang="en-US" sz="3600" dirty="0" err="1">
                <a:solidFill>
                  <a:schemeClr val="tx1"/>
                </a:solidFill>
                <a:latin typeface="Times New Roman" pitchFamily="18" charset="0"/>
                <a:cs typeface="Times New Roman" pitchFamily="18" charset="0"/>
                <a:sym typeface="Arial"/>
              </a:rPr>
              <a:t>và</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AD</a:t>
            </a:r>
            <a:r>
              <a:rPr lang="en-US" sz="3600" dirty="0">
                <a:solidFill>
                  <a:schemeClr val="tx1"/>
                </a:solidFill>
                <a:latin typeface="Times New Roman" pitchFamily="18" charset="0"/>
                <a:cs typeface="Times New Roman" pitchFamily="18" charset="0"/>
                <a:sym typeface="Arial"/>
              </a:rPr>
              <a:t> song </a:t>
            </a:r>
            <a:r>
              <a:rPr lang="en-US" sz="3600" dirty="0" err="1">
                <a:solidFill>
                  <a:schemeClr val="tx1"/>
                </a:solidFill>
                <a:latin typeface="Times New Roman" pitchFamily="18" charset="0"/>
                <a:cs typeface="Times New Roman" pitchFamily="18" charset="0"/>
                <a:sym typeface="Arial"/>
              </a:rPr>
              <a:t>song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với</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nhau</a:t>
            </a:r>
            <a:r>
              <a:rPr lang="en-US" sz="3600" dirty="0">
                <a:solidFill>
                  <a:schemeClr val="tx1"/>
                </a:solidFill>
                <a:latin typeface="Times New Roman" pitchFamily="18" charset="0"/>
                <a:cs typeface="Times New Roman" pitchFamily="18" charset="0"/>
                <a:sym typeface="Arial"/>
              </a:rPr>
              <a:t>.</a:t>
            </a:r>
            <a:endParaRPr sz="1600" dirty="0">
              <a:solidFill>
                <a:schemeClr val="tx1"/>
              </a:solidFill>
              <a:latin typeface="Times New Roman" pitchFamily="18" charset="0"/>
              <a:cs typeface="Times New Roman" pitchFamily="18" charset="0"/>
            </a:endParaRPr>
          </a:p>
          <a:p>
            <a:pPr marL="457200" marR="0" lvl="0" indent="-457200" algn="just" rtl="0">
              <a:spcBef>
                <a:spcPts val="0"/>
              </a:spcBef>
              <a:spcAft>
                <a:spcPts val="0"/>
              </a:spcAft>
              <a:buClr>
                <a:srgbClr val="1F4E79"/>
              </a:buClr>
              <a:buSzPts val="3200"/>
              <a:buFont typeface="Arial"/>
              <a:buChar char="•"/>
            </a:pPr>
            <a:r>
              <a:rPr lang="en-US" sz="3600" dirty="0" err="1">
                <a:solidFill>
                  <a:schemeClr val="tx1"/>
                </a:solidFill>
                <a:latin typeface="Times New Roman" pitchFamily="18" charset="0"/>
                <a:cs typeface="Times New Roman" pitchFamily="18" charset="0"/>
                <a:sym typeface="Arial"/>
              </a:rPr>
              <a:t>Hai</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đường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chéo</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AC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và</a:t>
            </a:r>
            <a:r>
              <a:rPr lang="en-US" sz="3600" dirty="0">
                <a:solidFill>
                  <a:schemeClr val="tx1"/>
                </a:solidFill>
                <a:latin typeface="Times New Roman" pitchFamily="18" charset="0"/>
                <a:cs typeface="Times New Roman" pitchFamily="18" charset="0"/>
                <a:sym typeface="Arial"/>
              </a:rPr>
              <a:t> </a:t>
            </a:r>
            <a:r>
              <a:rPr lang="en-US" sz="3600" i="1" dirty="0">
                <a:solidFill>
                  <a:schemeClr val="tx1"/>
                </a:solidFill>
                <a:latin typeface="Times New Roman" pitchFamily="18" charset="0"/>
                <a:cs typeface="Times New Roman" pitchFamily="18" charset="0"/>
                <a:sym typeface="Arial"/>
              </a:rPr>
              <a:t>BD</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vuông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góc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với</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nhau</a:t>
            </a:r>
            <a:r>
              <a:rPr lang="en-US" sz="36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p:txBody>
      </p:sp>
      <p:sp>
        <p:nvSpPr>
          <p:cNvPr id="199" name="Google Shape;199;p17"/>
          <p:cNvSpPr/>
          <p:nvPr/>
        </p:nvSpPr>
        <p:spPr>
          <a:xfrm>
            <a:off x="166671" y="99749"/>
            <a:ext cx="4405329" cy="622254"/>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1. Nhận biết hình thoi</a:t>
            </a:r>
            <a:endParaRPr/>
          </a:p>
        </p:txBody>
      </p:sp>
      <p:sp>
        <p:nvSpPr>
          <p:cNvPr id="200" name="Google Shape;200;p17"/>
          <p:cNvSpPr txBox="1"/>
          <p:nvPr/>
        </p:nvSpPr>
        <p:spPr>
          <a:xfrm>
            <a:off x="523315" y="985421"/>
            <a:ext cx="3856498"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1">
                <a:solidFill>
                  <a:srgbClr val="C00000"/>
                </a:solidFill>
                <a:latin typeface="Arial"/>
                <a:ea typeface="Arial"/>
                <a:cs typeface="Arial"/>
                <a:sym typeface="Arial"/>
              </a:rPr>
              <a:t>Nhận xét</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8"/>
                                        </p:tgtEl>
                                      </p:cBhvr>
                                    </p:animEffect>
                                    <p:set>
                                      <p:cBhvr>
                                        <p:cTn id="7" dur="1" fill="hold">
                                          <p:stCondLst>
                                            <p:cond delay="500"/>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04"/>
        <p:cNvGrpSpPr/>
        <p:nvPr/>
      </p:nvGrpSpPr>
      <p:grpSpPr>
        <a:xfrm>
          <a:off x="0" y="0"/>
          <a:ext cx="0" cy="0"/>
          <a:chOff x="0" y="0"/>
          <a:chExt cx="0" cy="0"/>
        </a:xfrm>
      </p:grpSpPr>
      <p:sp>
        <p:nvSpPr>
          <p:cNvPr id="205" name="Google Shape;205;p18"/>
          <p:cNvSpPr txBox="1"/>
          <p:nvPr/>
        </p:nvSpPr>
        <p:spPr>
          <a:xfrm>
            <a:off x="8866343" y="4626210"/>
            <a:ext cx="2473688" cy="73975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bốn cạnh</a:t>
            </a:r>
            <a:endParaRPr/>
          </a:p>
        </p:txBody>
      </p:sp>
      <p:sp>
        <p:nvSpPr>
          <p:cNvPr id="206" name="Google Shape;206;p18"/>
          <p:cNvSpPr txBox="1"/>
          <p:nvPr/>
        </p:nvSpPr>
        <p:spPr>
          <a:xfrm>
            <a:off x="4920257" y="4450333"/>
            <a:ext cx="2346369"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rgbClr val="FF0000"/>
                </a:solidFill>
                <a:latin typeface="Arial"/>
                <a:ea typeface="Arial"/>
                <a:cs typeface="Arial"/>
                <a:sym typeface="Arial"/>
              </a:rPr>
              <a:t>vuông góc</a:t>
            </a:r>
            <a:endParaRPr/>
          </a:p>
        </p:txBody>
      </p:sp>
      <p:sp>
        <p:nvSpPr>
          <p:cNvPr id="207" name="Google Shape;207;p18"/>
          <p:cNvSpPr txBox="1"/>
          <p:nvPr/>
        </p:nvSpPr>
        <p:spPr>
          <a:xfrm>
            <a:off x="2921711" y="4608278"/>
            <a:ext cx="2346369"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rgbClr val="FF0000"/>
                </a:solidFill>
                <a:latin typeface="Arial"/>
                <a:ea typeface="Arial"/>
                <a:cs typeface="Arial"/>
                <a:sym typeface="Arial"/>
              </a:rPr>
              <a:t>song song</a:t>
            </a:r>
            <a:endParaRPr/>
          </a:p>
        </p:txBody>
      </p:sp>
      <p:sp>
        <p:nvSpPr>
          <p:cNvPr id="208" name="Google Shape;208;p18"/>
          <p:cNvSpPr txBox="1"/>
          <p:nvPr/>
        </p:nvSpPr>
        <p:spPr>
          <a:xfrm>
            <a:off x="2905665" y="4549078"/>
            <a:ext cx="2473688" cy="73975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song song</a:t>
            </a:r>
            <a:endParaRPr/>
          </a:p>
        </p:txBody>
      </p:sp>
      <p:pic>
        <p:nvPicPr>
          <p:cNvPr id="218" name="Google Shape;218;p18" descr="Thinking Hyuke GIF - Thinking Hyuke Question - Discover &amp;amp; Share GIFs"/>
          <p:cNvPicPr preferRelativeResize="0"/>
          <p:nvPr/>
        </p:nvPicPr>
        <p:blipFill rotWithShape="1">
          <a:blip r:embed="rId4">
            <a:alphaModFix/>
          </a:blip>
          <a:srcRect/>
          <a:stretch/>
        </p:blipFill>
        <p:spPr>
          <a:xfrm>
            <a:off x="729223" y="2478305"/>
            <a:ext cx="1216164" cy="1273335"/>
          </a:xfrm>
          <a:prstGeom prst="rect">
            <a:avLst/>
          </a:prstGeom>
          <a:noFill/>
          <a:ln>
            <a:noFill/>
          </a:ln>
        </p:spPr>
      </p:pic>
      <p:pic>
        <p:nvPicPr>
          <p:cNvPr id="219" name="Google Shape;219;p18"/>
          <p:cNvPicPr preferRelativeResize="0"/>
          <p:nvPr/>
        </p:nvPicPr>
        <p:blipFill rotWithShape="1">
          <a:blip r:embed="rId5">
            <a:alphaModFix/>
          </a:blip>
          <a:srcRect/>
          <a:stretch/>
        </p:blipFill>
        <p:spPr>
          <a:xfrm>
            <a:off x="553449" y="904727"/>
            <a:ext cx="1567713" cy="1410942"/>
          </a:xfrm>
          <a:prstGeom prst="rect">
            <a:avLst/>
          </a:prstGeom>
          <a:noFill/>
          <a:ln>
            <a:noFill/>
          </a:ln>
        </p:spPr>
      </p:pic>
      <p:sp>
        <p:nvSpPr>
          <p:cNvPr id="220" name="Google Shape;220;p18"/>
          <p:cNvSpPr/>
          <p:nvPr/>
        </p:nvSpPr>
        <p:spPr>
          <a:xfrm>
            <a:off x="166671" y="99749"/>
            <a:ext cx="4405329" cy="622254"/>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Củng cố</a:t>
            </a:r>
            <a:endParaRPr/>
          </a:p>
        </p:txBody>
      </p:sp>
      <p:sp>
        <p:nvSpPr>
          <p:cNvPr id="221" name="Google Shape;221;p18"/>
          <p:cNvSpPr txBox="1"/>
          <p:nvPr/>
        </p:nvSpPr>
        <p:spPr>
          <a:xfrm>
            <a:off x="2121162" y="1105911"/>
            <a:ext cx="87089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Arial"/>
                <a:ea typeface="Arial"/>
                <a:cs typeface="Arial"/>
                <a:sym typeface="Arial"/>
              </a:rPr>
              <a:t>1. Hãy điền vào dấu (…) nội dung thích hợp</a:t>
            </a:r>
            <a:endParaRPr/>
          </a:p>
        </p:txBody>
      </p:sp>
      <p:sp>
        <p:nvSpPr>
          <p:cNvPr id="222" name="Google Shape;222;p18"/>
          <p:cNvSpPr txBox="1"/>
          <p:nvPr/>
        </p:nvSpPr>
        <p:spPr>
          <a:xfrm>
            <a:off x="2121162" y="1940396"/>
            <a:ext cx="9222431" cy="22170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Hình thoi có: ………… bằng nhau</a:t>
            </a:r>
            <a:endParaRPr/>
          </a:p>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	             hai cặp cạnh đối …………. với nhau              		     hai đường chéo ………….. với nhau</a:t>
            </a:r>
            <a:endParaRPr/>
          </a:p>
        </p:txBody>
      </p:sp>
      <p:sp>
        <p:nvSpPr>
          <p:cNvPr id="223" name="Google Shape;223;p18"/>
          <p:cNvSpPr/>
          <p:nvPr/>
        </p:nvSpPr>
        <p:spPr>
          <a:xfrm>
            <a:off x="633345" y="4549078"/>
            <a:ext cx="10540469" cy="981887"/>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dk1"/>
              </a:solidFill>
              <a:latin typeface="Calibri"/>
              <a:ea typeface="Calibri"/>
              <a:cs typeface="Calibri"/>
              <a:sym typeface="Calibri"/>
            </a:endParaRPr>
          </a:p>
        </p:txBody>
      </p:sp>
      <p:sp>
        <p:nvSpPr>
          <p:cNvPr id="224" name="Google Shape;224;p18"/>
          <p:cNvSpPr txBox="1"/>
          <p:nvPr/>
        </p:nvSpPr>
        <p:spPr>
          <a:xfrm>
            <a:off x="763875" y="4608278"/>
            <a:ext cx="10471164"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rgbClr val="FF0000"/>
                </a:solidFill>
                <a:latin typeface="Arial"/>
                <a:ea typeface="Arial"/>
                <a:cs typeface="Arial"/>
                <a:sym typeface="Arial"/>
              </a:rPr>
              <a:t>bằng nhau; song song; vuông góc; góc vuông; bốn cạnh</a:t>
            </a:r>
            <a:endParaRPr/>
          </a:p>
        </p:txBody>
      </p:sp>
      <p:sp>
        <p:nvSpPr>
          <p:cNvPr id="2" name="TextBox 1">
            <a:extLst>
              <a:ext uri="{FF2B5EF4-FFF2-40B4-BE49-F238E27FC236}">
                <a16:creationId xmlns:a16="http://schemas.microsoft.com/office/drawing/2014/main" id="{617185F6-8551-42B8-54F5-B38E014720D9}"/>
              </a:ext>
            </a:extLst>
          </p:cNvPr>
          <p:cNvSpPr txBox="1"/>
          <p:nvPr/>
        </p:nvSpPr>
        <p:spPr>
          <a:xfrm>
            <a:off x="4572000" y="2135985"/>
            <a:ext cx="1704313" cy="523220"/>
          </a:xfrm>
          <a:prstGeom prst="rect">
            <a:avLst/>
          </a:prstGeom>
          <a:noFill/>
        </p:spPr>
        <p:txBody>
          <a:bodyPr wrap="none" rtlCol="0">
            <a:spAutoFit/>
          </a:bodyPr>
          <a:lstStyle/>
          <a:p>
            <a:r>
              <a:rPr lang="vi-VN" sz="2800">
                <a:solidFill>
                  <a:srgbClr val="FF0000"/>
                </a:solidFill>
              </a:rPr>
              <a:t>Bốn cạnh</a:t>
            </a:r>
            <a:endParaRPr lang="en-US" sz="2800">
              <a:solidFill>
                <a:srgbClr val="FF0000"/>
              </a:solidFill>
            </a:endParaRPr>
          </a:p>
        </p:txBody>
      </p:sp>
      <p:sp>
        <p:nvSpPr>
          <p:cNvPr id="3" name="TextBox 2">
            <a:extLst>
              <a:ext uri="{FF2B5EF4-FFF2-40B4-BE49-F238E27FC236}">
                <a16:creationId xmlns:a16="http://schemas.microsoft.com/office/drawing/2014/main" id="{A7CC6B5F-A4AA-A626-0D4F-33A4DAF4BC86}"/>
              </a:ext>
            </a:extLst>
          </p:cNvPr>
          <p:cNvSpPr txBox="1"/>
          <p:nvPr/>
        </p:nvSpPr>
        <p:spPr>
          <a:xfrm>
            <a:off x="7682753" y="2853362"/>
            <a:ext cx="1904689" cy="523220"/>
          </a:xfrm>
          <a:prstGeom prst="rect">
            <a:avLst/>
          </a:prstGeom>
          <a:noFill/>
        </p:spPr>
        <p:txBody>
          <a:bodyPr wrap="none" rtlCol="0">
            <a:spAutoFit/>
          </a:bodyPr>
          <a:lstStyle/>
          <a:p>
            <a:r>
              <a:rPr lang="vi-VN" sz="2800">
                <a:solidFill>
                  <a:srgbClr val="FF0000"/>
                </a:solidFill>
              </a:rPr>
              <a:t>Song song</a:t>
            </a:r>
            <a:endParaRPr lang="en-US" sz="2800">
              <a:solidFill>
                <a:srgbClr val="FF0000"/>
              </a:solidFill>
            </a:endParaRPr>
          </a:p>
        </p:txBody>
      </p:sp>
      <p:sp>
        <p:nvSpPr>
          <p:cNvPr id="4" name="TextBox 3">
            <a:extLst>
              <a:ext uri="{FF2B5EF4-FFF2-40B4-BE49-F238E27FC236}">
                <a16:creationId xmlns:a16="http://schemas.microsoft.com/office/drawing/2014/main" id="{FDA5D954-2497-AEDA-FB5F-7FA8A016EAAF}"/>
              </a:ext>
            </a:extLst>
          </p:cNvPr>
          <p:cNvSpPr txBox="1"/>
          <p:nvPr/>
        </p:nvSpPr>
        <p:spPr>
          <a:xfrm>
            <a:off x="7510586" y="3583704"/>
            <a:ext cx="1845377" cy="523220"/>
          </a:xfrm>
          <a:prstGeom prst="rect">
            <a:avLst/>
          </a:prstGeom>
          <a:noFill/>
        </p:spPr>
        <p:txBody>
          <a:bodyPr wrap="none" rtlCol="0">
            <a:spAutoFit/>
          </a:bodyPr>
          <a:lstStyle/>
          <a:p>
            <a:r>
              <a:rPr lang="vi-VN" sz="2800">
                <a:solidFill>
                  <a:srgbClr val="FF0000"/>
                </a:solidFill>
              </a:rPr>
              <a:t>vuông góc</a:t>
            </a:r>
            <a:endParaRPr lang="en-US" sz="280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29"/>
        <p:cNvGrpSpPr/>
        <p:nvPr/>
      </p:nvGrpSpPr>
      <p:grpSpPr>
        <a:xfrm>
          <a:off x="0" y="0"/>
          <a:ext cx="0" cy="0"/>
          <a:chOff x="0" y="0"/>
          <a:chExt cx="0" cy="0"/>
        </a:xfrm>
      </p:grpSpPr>
      <p:pic>
        <p:nvPicPr>
          <p:cNvPr id="239" name="Google Shape;239;p19"/>
          <p:cNvPicPr preferRelativeResize="0"/>
          <p:nvPr/>
        </p:nvPicPr>
        <p:blipFill rotWithShape="1">
          <a:blip r:embed="rId4">
            <a:alphaModFix/>
          </a:blip>
          <a:srcRect/>
          <a:stretch/>
        </p:blipFill>
        <p:spPr>
          <a:xfrm>
            <a:off x="9367175" y="305043"/>
            <a:ext cx="1902633" cy="1712370"/>
          </a:xfrm>
          <a:prstGeom prst="rect">
            <a:avLst/>
          </a:prstGeom>
          <a:noFill/>
          <a:ln>
            <a:noFill/>
          </a:ln>
        </p:spPr>
      </p:pic>
      <p:sp>
        <p:nvSpPr>
          <p:cNvPr id="240" name="Google Shape;240;p19"/>
          <p:cNvSpPr txBox="1"/>
          <p:nvPr/>
        </p:nvSpPr>
        <p:spPr>
          <a:xfrm>
            <a:off x="1579065" y="768923"/>
            <a:ext cx="797944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70C0"/>
                </a:solidFill>
                <a:latin typeface="Arial"/>
                <a:ea typeface="Arial"/>
                <a:cs typeface="Arial"/>
                <a:sym typeface="Arial"/>
              </a:rPr>
              <a:t>2. </a:t>
            </a:r>
            <a:r>
              <a:rPr lang="en-US" sz="3200" b="1" dirty="0">
                <a:solidFill>
                  <a:schemeClr val="tx1"/>
                </a:solidFill>
                <a:latin typeface="Times New Roman" pitchFamily="18" charset="0"/>
                <a:cs typeface="Times New Roman" pitchFamily="18" charset="0"/>
                <a:sym typeface="Arial"/>
              </a:rPr>
              <a:t>Cho </a:t>
            </a:r>
            <a:r>
              <a:rPr lang="en-US" sz="3200" b="1" dirty="0" err="1">
                <a:solidFill>
                  <a:schemeClr val="tx1"/>
                </a:solidFill>
                <a:latin typeface="Times New Roman" pitchFamily="18" charset="0"/>
                <a:cs typeface="Times New Roman" pitchFamily="18" charset="0"/>
                <a:sym typeface="Arial"/>
              </a:rPr>
              <a:t>hình</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vẽ</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hãy</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điền</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nội</a:t>
            </a:r>
            <a:r>
              <a:rPr lang="en-US" sz="3200" b="1" dirty="0">
                <a:solidFill>
                  <a:schemeClr val="tx1"/>
                </a:solidFill>
                <a:latin typeface="Times New Roman" pitchFamily="18" charset="0"/>
                <a:cs typeface="Times New Roman" pitchFamily="18" charset="0"/>
                <a:sym typeface="Arial"/>
              </a:rPr>
              <a:t> dung </a:t>
            </a:r>
            <a:r>
              <a:rPr lang="en-US" sz="3200" b="1" dirty="0" err="1">
                <a:solidFill>
                  <a:schemeClr val="tx1"/>
                </a:solidFill>
                <a:latin typeface="Times New Roman" pitchFamily="18" charset="0"/>
                <a:cs typeface="Times New Roman" pitchFamily="18" charset="0"/>
                <a:sym typeface="Arial"/>
              </a:rPr>
              <a:t>thích</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hợp</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vào</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chỗ</a:t>
            </a:r>
            <a:r>
              <a:rPr lang="en-US" sz="3200" b="1" dirty="0">
                <a:solidFill>
                  <a:schemeClr val="tx1"/>
                </a:solidFill>
                <a:latin typeface="Times New Roman" pitchFamily="18" charset="0"/>
                <a:cs typeface="Times New Roman" pitchFamily="18" charset="0"/>
                <a:sym typeface="Arial"/>
              </a:rPr>
              <a:t> </a:t>
            </a:r>
            <a:r>
              <a:rPr lang="en-US" sz="3200" b="1" dirty="0" err="1">
                <a:solidFill>
                  <a:schemeClr val="tx1"/>
                </a:solidFill>
                <a:latin typeface="Times New Roman" pitchFamily="18" charset="0"/>
                <a:cs typeface="Times New Roman" pitchFamily="18" charset="0"/>
                <a:sym typeface="Arial"/>
              </a:rPr>
              <a:t>trống</a:t>
            </a:r>
            <a:endParaRPr sz="3200" b="1" dirty="0">
              <a:solidFill>
                <a:schemeClr val="tx1"/>
              </a:solidFill>
              <a:latin typeface="Times New Roman" pitchFamily="18" charset="0"/>
              <a:ea typeface="Calibri"/>
              <a:cs typeface="Times New Roman" pitchFamily="18" charset="0"/>
              <a:sym typeface="Calibri"/>
            </a:endParaRPr>
          </a:p>
        </p:txBody>
      </p:sp>
      <p:pic>
        <p:nvPicPr>
          <p:cNvPr id="241" name="Google Shape;241;p19"/>
          <p:cNvPicPr preferRelativeResize="0"/>
          <p:nvPr/>
        </p:nvPicPr>
        <p:blipFill rotWithShape="1">
          <a:blip r:embed="rId5">
            <a:alphaModFix/>
          </a:blip>
          <a:srcRect/>
          <a:stretch/>
        </p:blipFill>
        <p:spPr>
          <a:xfrm>
            <a:off x="438006" y="2228370"/>
            <a:ext cx="4984386" cy="3682973"/>
          </a:xfrm>
          <a:prstGeom prst="rect">
            <a:avLst/>
          </a:prstGeom>
          <a:noFill/>
          <a:ln>
            <a:noFill/>
          </a:ln>
        </p:spPr>
      </p:pic>
      <p:sp>
        <p:nvSpPr>
          <p:cNvPr id="242" name="Google Shape;242;p19"/>
          <p:cNvSpPr txBox="1"/>
          <p:nvPr/>
        </p:nvSpPr>
        <p:spPr>
          <a:xfrm>
            <a:off x="6308095" y="2320274"/>
            <a:ext cx="4943830" cy="251603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500" dirty="0">
                <a:solidFill>
                  <a:schemeClr val="tx1"/>
                </a:solidFill>
                <a:latin typeface="Times New Roman" pitchFamily="18" charset="0"/>
                <a:cs typeface="Times New Roman" pitchFamily="18" charset="0"/>
                <a:sym typeface="Arial"/>
              </a:rPr>
              <a:t>QR = ………</a:t>
            </a:r>
            <a:endParaRPr dirty="0">
              <a:solidFill>
                <a:schemeClr val="tx1"/>
              </a:solidFill>
              <a:latin typeface="Times New Roman" pitchFamily="18" charset="0"/>
              <a:cs typeface="Times New Roman" pitchFamily="18" charset="0"/>
            </a:endParaRPr>
          </a:p>
          <a:p>
            <a:pPr marL="0" marR="0" lvl="0" indent="0" algn="l" rtl="0">
              <a:lnSpc>
                <a:spcPct val="150000"/>
              </a:lnSpc>
              <a:spcBef>
                <a:spcPts val="0"/>
              </a:spcBef>
              <a:spcAft>
                <a:spcPts val="0"/>
              </a:spcAft>
              <a:buNone/>
            </a:pPr>
            <a:r>
              <a:rPr lang="en-US" sz="3500" dirty="0">
                <a:solidFill>
                  <a:schemeClr val="tx1"/>
                </a:solidFill>
                <a:latin typeface="Times New Roman" pitchFamily="18" charset="0"/>
                <a:cs typeface="Times New Roman" pitchFamily="18" charset="0"/>
                <a:sym typeface="Arial"/>
              </a:rPr>
              <a:t>RT …………….. QS</a:t>
            </a:r>
            <a:endParaRPr dirty="0">
              <a:solidFill>
                <a:schemeClr val="tx1"/>
              </a:solidFill>
              <a:latin typeface="Times New Roman" pitchFamily="18" charset="0"/>
              <a:cs typeface="Times New Roman" pitchFamily="18" charset="0"/>
            </a:endParaRPr>
          </a:p>
          <a:p>
            <a:pPr marL="0" marR="0" lvl="0" indent="0" algn="l" rtl="0">
              <a:lnSpc>
                <a:spcPct val="150000"/>
              </a:lnSpc>
              <a:spcBef>
                <a:spcPts val="0"/>
              </a:spcBef>
              <a:spcAft>
                <a:spcPts val="0"/>
              </a:spcAft>
              <a:buNone/>
            </a:pPr>
            <a:r>
              <a:rPr lang="en-US" sz="3500" dirty="0">
                <a:solidFill>
                  <a:schemeClr val="tx1"/>
                </a:solidFill>
                <a:latin typeface="Times New Roman" pitchFamily="18" charset="0"/>
                <a:cs typeface="Times New Roman" pitchFamily="18" charset="0"/>
                <a:sym typeface="Arial"/>
              </a:rPr>
              <a:t>QR song </a:t>
            </a:r>
            <a:r>
              <a:rPr lang="en-US" sz="3500" dirty="0" err="1">
                <a:solidFill>
                  <a:schemeClr val="tx1"/>
                </a:solidFill>
                <a:latin typeface="Times New Roman" pitchFamily="18" charset="0"/>
                <a:cs typeface="Times New Roman" pitchFamily="18" charset="0"/>
                <a:sym typeface="Arial"/>
              </a:rPr>
              <a:t>song</a:t>
            </a:r>
            <a:r>
              <a:rPr lang="en-US" sz="3500" dirty="0">
                <a:solidFill>
                  <a:schemeClr val="tx1"/>
                </a:solidFill>
                <a:latin typeface="Times New Roman" pitchFamily="18" charset="0"/>
                <a:cs typeface="Times New Roman" pitchFamily="18" charset="0"/>
                <a:sym typeface="Arial"/>
              </a:rPr>
              <a:t> </a:t>
            </a:r>
            <a:r>
              <a:rPr lang="en-US" sz="3500" dirty="0" err="1">
                <a:solidFill>
                  <a:schemeClr val="tx1"/>
                </a:solidFill>
                <a:latin typeface="Times New Roman" pitchFamily="18" charset="0"/>
                <a:cs typeface="Times New Roman" pitchFamily="18" charset="0"/>
                <a:sym typeface="Arial"/>
              </a:rPr>
              <a:t>với</a:t>
            </a:r>
            <a:r>
              <a:rPr lang="en-US" sz="3500" dirty="0">
                <a:solidFill>
                  <a:schemeClr val="tx1"/>
                </a:solidFill>
                <a:latin typeface="Times New Roman" pitchFamily="18" charset="0"/>
                <a:cs typeface="Times New Roman" pitchFamily="18" charset="0"/>
                <a:sym typeface="Arial"/>
              </a:rPr>
              <a:t> …….</a:t>
            </a:r>
            <a:endParaRPr dirty="0">
              <a:solidFill>
                <a:schemeClr val="tx1"/>
              </a:solidFill>
              <a:latin typeface="Times New Roman" pitchFamily="18" charset="0"/>
              <a:cs typeface="Times New Roman" pitchFamily="18" charset="0"/>
            </a:endParaRPr>
          </a:p>
        </p:txBody>
      </p:sp>
      <p:sp>
        <p:nvSpPr>
          <p:cNvPr id="243" name="Google Shape;243;p19"/>
          <p:cNvSpPr txBox="1"/>
          <p:nvPr/>
        </p:nvSpPr>
        <p:spPr>
          <a:xfrm>
            <a:off x="7643002" y="2470163"/>
            <a:ext cx="3229214"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b="1">
                <a:solidFill>
                  <a:srgbClr val="FF0000"/>
                </a:solidFill>
                <a:latin typeface="Arial"/>
                <a:ea typeface="Arial"/>
                <a:cs typeface="Arial"/>
                <a:sym typeface="Arial"/>
              </a:rPr>
              <a:t>RS = ST = TQ </a:t>
            </a:r>
            <a:endParaRPr/>
          </a:p>
        </p:txBody>
      </p:sp>
      <p:sp>
        <p:nvSpPr>
          <p:cNvPr id="244" name="Google Shape;244;p19"/>
          <p:cNvSpPr txBox="1"/>
          <p:nvPr/>
        </p:nvSpPr>
        <p:spPr>
          <a:xfrm>
            <a:off x="7053254" y="3250994"/>
            <a:ext cx="2451560"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b="1">
                <a:solidFill>
                  <a:srgbClr val="FF0000"/>
                </a:solidFill>
                <a:latin typeface="Arial"/>
                <a:ea typeface="Arial"/>
                <a:cs typeface="Arial"/>
                <a:sym typeface="Arial"/>
              </a:rPr>
              <a:t>vuông góc  </a:t>
            </a:r>
            <a:endParaRPr/>
          </a:p>
        </p:txBody>
      </p:sp>
      <p:sp>
        <p:nvSpPr>
          <p:cNvPr id="245" name="Google Shape;245;p19"/>
          <p:cNvSpPr txBox="1"/>
          <p:nvPr/>
        </p:nvSpPr>
        <p:spPr>
          <a:xfrm>
            <a:off x="10199112" y="4076505"/>
            <a:ext cx="1137008"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b="1">
                <a:solidFill>
                  <a:srgbClr val="FF0000"/>
                </a:solidFill>
                <a:latin typeface="Arial"/>
                <a:ea typeface="Arial"/>
                <a:cs typeface="Arial"/>
                <a:sym typeface="Arial"/>
              </a:rPr>
              <a:t>ST</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5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fade">
                                      <p:cBhvr>
                                        <p:cTn id="22"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49"/>
        <p:cNvGrpSpPr/>
        <p:nvPr/>
      </p:nvGrpSpPr>
      <p:grpSpPr>
        <a:xfrm>
          <a:off x="0" y="0"/>
          <a:ext cx="0" cy="0"/>
          <a:chOff x="0" y="0"/>
          <a:chExt cx="0" cy="0"/>
        </a:xfrm>
      </p:grpSpPr>
      <p:pic>
        <p:nvPicPr>
          <p:cNvPr id="259" name="Google Shape;259;p20"/>
          <p:cNvPicPr preferRelativeResize="0"/>
          <p:nvPr/>
        </p:nvPicPr>
        <p:blipFill rotWithShape="1">
          <a:blip r:embed="rId4">
            <a:alphaModFix/>
          </a:blip>
          <a:srcRect/>
          <a:stretch/>
        </p:blipFill>
        <p:spPr>
          <a:xfrm>
            <a:off x="553448" y="464877"/>
            <a:ext cx="1567713" cy="1410942"/>
          </a:xfrm>
          <a:prstGeom prst="rect">
            <a:avLst/>
          </a:prstGeom>
          <a:noFill/>
          <a:ln>
            <a:noFill/>
          </a:ln>
        </p:spPr>
      </p:pic>
      <p:sp>
        <p:nvSpPr>
          <p:cNvPr id="260" name="Google Shape;260;p20"/>
          <p:cNvSpPr txBox="1"/>
          <p:nvPr/>
        </p:nvSpPr>
        <p:spPr>
          <a:xfrm>
            <a:off x="2272683" y="815071"/>
            <a:ext cx="870899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Arial"/>
                <a:ea typeface="Arial"/>
                <a:cs typeface="Arial"/>
                <a:sym typeface="Arial"/>
              </a:rPr>
              <a:t>3. Trong các hình vẽ sau, hình nào là hình thoi?</a:t>
            </a:r>
            <a:endParaRPr/>
          </a:p>
        </p:txBody>
      </p:sp>
      <p:pic>
        <p:nvPicPr>
          <p:cNvPr id="261" name="Google Shape;261;p20"/>
          <p:cNvPicPr preferRelativeResize="0"/>
          <p:nvPr/>
        </p:nvPicPr>
        <p:blipFill rotWithShape="1">
          <a:blip r:embed="rId5">
            <a:alphaModFix/>
          </a:blip>
          <a:srcRect/>
          <a:stretch/>
        </p:blipFill>
        <p:spPr>
          <a:xfrm>
            <a:off x="2471792" y="1493503"/>
            <a:ext cx="7226605" cy="5003550"/>
          </a:xfrm>
          <a:prstGeom prst="rect">
            <a:avLst/>
          </a:prstGeom>
          <a:noFill/>
          <a:ln>
            <a:noFill/>
          </a:ln>
        </p:spPr>
      </p:pic>
      <p:sp>
        <p:nvSpPr>
          <p:cNvPr id="262" name="Google Shape;262;p20"/>
          <p:cNvSpPr/>
          <p:nvPr/>
        </p:nvSpPr>
        <p:spPr>
          <a:xfrm>
            <a:off x="2585796" y="5745749"/>
            <a:ext cx="1135781" cy="59436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20"/>
          <p:cNvSpPr/>
          <p:nvPr/>
        </p:nvSpPr>
        <p:spPr>
          <a:xfrm>
            <a:off x="8821414" y="3244325"/>
            <a:ext cx="1135781" cy="59436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67"/>
        <p:cNvGrpSpPr/>
        <p:nvPr/>
      </p:nvGrpSpPr>
      <p:grpSpPr>
        <a:xfrm>
          <a:off x="0" y="0"/>
          <a:ext cx="0" cy="0"/>
          <a:chOff x="0" y="0"/>
          <a:chExt cx="0" cy="0"/>
        </a:xfrm>
      </p:grpSpPr>
      <p:sp>
        <p:nvSpPr>
          <p:cNvPr id="277" name="Google Shape;277;p21"/>
          <p:cNvSpPr txBox="1"/>
          <p:nvPr/>
        </p:nvSpPr>
        <p:spPr>
          <a:xfrm>
            <a:off x="2074524" y="584349"/>
            <a:ext cx="885904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Arial"/>
                <a:ea typeface="Arial"/>
                <a:cs typeface="Arial"/>
                <a:sym typeface="Arial"/>
              </a:rPr>
              <a:t>Vì sao hình 2 không phải hình thoi?</a:t>
            </a:r>
            <a:endParaRPr/>
          </a:p>
        </p:txBody>
      </p:sp>
      <p:pic>
        <p:nvPicPr>
          <p:cNvPr id="278" name="Google Shape;278;p21"/>
          <p:cNvPicPr preferRelativeResize="0"/>
          <p:nvPr/>
        </p:nvPicPr>
        <p:blipFill rotWithShape="1">
          <a:blip r:embed="rId4">
            <a:alphaModFix/>
          </a:blip>
          <a:srcRect/>
          <a:stretch/>
        </p:blipFill>
        <p:spPr>
          <a:xfrm>
            <a:off x="2471792" y="1493503"/>
            <a:ext cx="7226605" cy="5003550"/>
          </a:xfrm>
          <a:prstGeom prst="rect">
            <a:avLst/>
          </a:prstGeom>
          <a:noFill/>
          <a:ln>
            <a:noFill/>
          </a:ln>
        </p:spPr>
      </p:pic>
      <p:sp>
        <p:nvSpPr>
          <p:cNvPr id="279" name="Google Shape;279;p21"/>
          <p:cNvSpPr/>
          <p:nvPr/>
        </p:nvSpPr>
        <p:spPr>
          <a:xfrm>
            <a:off x="2539884" y="5827727"/>
            <a:ext cx="1135781" cy="59436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1"/>
          <p:cNvSpPr/>
          <p:nvPr/>
        </p:nvSpPr>
        <p:spPr>
          <a:xfrm>
            <a:off x="8922619" y="3311091"/>
            <a:ext cx="933650" cy="510138"/>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81" name="Google Shape;281;p21" descr="A picture containing toy, doll&#10;&#10;Description automatically generated"/>
          <p:cNvPicPr preferRelativeResize="0"/>
          <p:nvPr/>
        </p:nvPicPr>
        <p:blipFill rotWithShape="1">
          <a:blip r:embed="rId5">
            <a:alphaModFix/>
          </a:blip>
          <a:srcRect/>
          <a:stretch/>
        </p:blipFill>
        <p:spPr>
          <a:xfrm>
            <a:off x="245278" y="548591"/>
            <a:ext cx="1942211" cy="1942211"/>
          </a:xfrm>
          <a:prstGeom prst="rect">
            <a:avLst/>
          </a:prstGeom>
          <a:noFill/>
          <a:ln>
            <a:noFill/>
          </a:ln>
        </p:spPr>
      </p:pic>
      <p:sp>
        <p:nvSpPr>
          <p:cNvPr id="282" name="Google Shape;282;p21"/>
          <p:cNvSpPr/>
          <p:nvPr/>
        </p:nvSpPr>
        <p:spPr>
          <a:xfrm>
            <a:off x="36141" y="54868"/>
            <a:ext cx="5717294" cy="493723"/>
          </a:xfrm>
          <a:prstGeom prst="roundRect">
            <a:avLst>
              <a:gd name="adj" fmla="val 16667"/>
            </a:avLst>
          </a:prstGeom>
          <a:solidFill>
            <a:srgbClr val="1F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HOẠT ĐỘNG LUYỆN TẬP</a:t>
            </a:r>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287"/>
        <p:cNvGrpSpPr/>
        <p:nvPr/>
      </p:nvGrpSpPr>
      <p:grpSpPr>
        <a:xfrm>
          <a:off x="0" y="0"/>
          <a:ext cx="0" cy="0"/>
          <a:chOff x="0" y="0"/>
          <a:chExt cx="0" cy="0"/>
        </a:xfrm>
      </p:grpSpPr>
      <p:sp>
        <p:nvSpPr>
          <p:cNvPr id="297" name="Google Shape;297;p22"/>
          <p:cNvSpPr txBox="1"/>
          <p:nvPr/>
        </p:nvSpPr>
        <p:spPr>
          <a:xfrm>
            <a:off x="-718971" y="6408473"/>
            <a:ext cx="343963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rgbClr val="7030A0"/>
                </a:solidFill>
                <a:latin typeface="Arial"/>
                <a:ea typeface="Arial"/>
                <a:cs typeface="Arial"/>
                <a:sym typeface="Arial"/>
              </a:rPr>
              <a:t>Hoạt động nhóm</a:t>
            </a:r>
            <a:endParaRPr/>
          </a:p>
        </p:txBody>
      </p:sp>
      <p:pic>
        <p:nvPicPr>
          <p:cNvPr id="298" name="Google Shape;298;p22" descr="A picture containing toy, doll&#10;&#10;Description automatically generated"/>
          <p:cNvPicPr preferRelativeResize="0"/>
          <p:nvPr/>
        </p:nvPicPr>
        <p:blipFill rotWithShape="1">
          <a:blip r:embed="rId4">
            <a:alphaModFix/>
          </a:blip>
          <a:srcRect/>
          <a:stretch/>
        </p:blipFill>
        <p:spPr>
          <a:xfrm>
            <a:off x="472273" y="1522297"/>
            <a:ext cx="1942211" cy="1942211"/>
          </a:xfrm>
          <a:prstGeom prst="rect">
            <a:avLst/>
          </a:prstGeom>
          <a:noFill/>
          <a:ln>
            <a:noFill/>
          </a:ln>
        </p:spPr>
      </p:pic>
      <p:pic>
        <p:nvPicPr>
          <p:cNvPr id="299" name="Google Shape;299;p22" descr="A group of children looking at a computer&#10;&#10;Description automatically generated with low confidence"/>
          <p:cNvPicPr preferRelativeResize="0"/>
          <p:nvPr/>
        </p:nvPicPr>
        <p:blipFill rotWithShape="1">
          <a:blip r:embed="rId5">
            <a:alphaModFix/>
          </a:blip>
          <a:srcRect/>
          <a:stretch/>
        </p:blipFill>
        <p:spPr>
          <a:xfrm>
            <a:off x="1988679" y="4356311"/>
            <a:ext cx="4841507" cy="2473975"/>
          </a:xfrm>
          <a:prstGeom prst="rect">
            <a:avLst/>
          </a:prstGeom>
          <a:noFill/>
          <a:ln>
            <a:noFill/>
          </a:ln>
        </p:spPr>
      </p:pic>
      <p:sp>
        <p:nvSpPr>
          <p:cNvPr id="300" name="Google Shape;300;p22"/>
          <p:cNvSpPr/>
          <p:nvPr/>
        </p:nvSpPr>
        <p:spPr>
          <a:xfrm>
            <a:off x="2817021" y="1142613"/>
            <a:ext cx="6744282"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262626"/>
                </a:solidFill>
                <a:latin typeface="Calibri"/>
                <a:ea typeface="Calibri"/>
                <a:cs typeface="Calibri"/>
                <a:sym typeface="Calibri"/>
              </a:rPr>
              <a:t>Hãy tìm và viết các vật </a:t>
            </a:r>
            <a:endParaRPr/>
          </a:p>
          <a:p>
            <a:pPr marL="0" marR="0" lvl="0" indent="0" algn="ctr" rtl="0">
              <a:spcBef>
                <a:spcPts val="0"/>
              </a:spcBef>
              <a:spcAft>
                <a:spcPts val="0"/>
              </a:spcAft>
              <a:buNone/>
            </a:pPr>
            <a:r>
              <a:rPr lang="en-US" sz="5400" b="1" cap="none">
                <a:solidFill>
                  <a:srgbClr val="262626"/>
                </a:solidFill>
                <a:latin typeface="Calibri"/>
                <a:ea typeface="Calibri"/>
                <a:cs typeface="Calibri"/>
                <a:sym typeface="Calibri"/>
              </a:rPr>
              <a:t>có dạng là hình thoi</a:t>
            </a:r>
            <a:endParaRPr/>
          </a:p>
          <a:p>
            <a:pPr marL="0" marR="0" lvl="0" indent="0" algn="ctr" rtl="0">
              <a:spcBef>
                <a:spcPts val="0"/>
              </a:spcBef>
              <a:spcAft>
                <a:spcPts val="0"/>
              </a:spcAft>
              <a:buNone/>
            </a:pPr>
            <a:r>
              <a:rPr lang="en-US" sz="5400" b="1" cap="none">
                <a:solidFill>
                  <a:srgbClr val="262626"/>
                </a:solidFill>
                <a:latin typeface="Calibri"/>
                <a:ea typeface="Calibri"/>
                <a:cs typeface="Calibri"/>
                <a:sym typeface="Calibri"/>
              </a:rPr>
              <a:t>trong </a:t>
            </a:r>
            <a:r>
              <a:rPr lang="vi-VN" sz="5400" b="1" cap="none">
                <a:solidFill>
                  <a:srgbClr val="262626"/>
                </a:solidFill>
                <a:latin typeface="Calibri"/>
                <a:ea typeface="Calibri"/>
                <a:cs typeface="Calibri"/>
                <a:sym typeface="Calibri"/>
              </a:rPr>
              <a:t>trường</a:t>
            </a:r>
            <a:r>
              <a:rPr lang="en-US" sz="5400" b="1" cap="none">
                <a:solidFill>
                  <a:srgbClr val="262626"/>
                </a:solidFill>
                <a:latin typeface="Calibri"/>
                <a:ea typeface="Calibri"/>
                <a:cs typeface="Calibri"/>
                <a:sym typeface="Calibri"/>
              </a:rPr>
              <a:t>học</a:t>
            </a:r>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719" y="3313805"/>
            <a:ext cx="4377788" cy="32791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360" y="257214"/>
            <a:ext cx="4200507" cy="26087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66" y="3230098"/>
            <a:ext cx="3446530" cy="34465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666" y="384918"/>
            <a:ext cx="3635489" cy="2723108"/>
          </a:xfrm>
          <a:prstGeom prst="rect">
            <a:avLst/>
          </a:prstGeom>
        </p:spPr>
      </p:pic>
    </p:spTree>
    <p:extLst>
      <p:ext uri="{BB962C8B-B14F-4D97-AF65-F5344CB8AC3E}">
        <p14:creationId xmlns:p14="http://schemas.microsoft.com/office/powerpoint/2010/main" val="36202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304"/>
        <p:cNvGrpSpPr/>
        <p:nvPr/>
      </p:nvGrpSpPr>
      <p:grpSpPr>
        <a:xfrm>
          <a:off x="0" y="0"/>
          <a:ext cx="0" cy="0"/>
          <a:chOff x="0" y="0"/>
          <a:chExt cx="0" cy="0"/>
        </a:xfrm>
      </p:grpSpPr>
      <p:sp>
        <p:nvSpPr>
          <p:cNvPr id="314" name="Google Shape;314;p23"/>
          <p:cNvSpPr/>
          <p:nvPr/>
        </p:nvSpPr>
        <p:spPr>
          <a:xfrm>
            <a:off x="36141" y="54868"/>
            <a:ext cx="3465874" cy="493723"/>
          </a:xfrm>
          <a:prstGeom prst="roundRect">
            <a:avLst>
              <a:gd name="adj" fmla="val 16667"/>
            </a:avLst>
          </a:prstGeom>
          <a:solidFill>
            <a:srgbClr val="1F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2. Vẽ hình thoi</a:t>
            </a:r>
            <a:endParaRPr/>
          </a:p>
        </p:txBody>
      </p:sp>
      <p:sp>
        <p:nvSpPr>
          <p:cNvPr id="315" name="Google Shape;315;p23"/>
          <p:cNvSpPr txBox="1"/>
          <p:nvPr/>
        </p:nvSpPr>
        <p:spPr>
          <a:xfrm>
            <a:off x="495509" y="1263288"/>
            <a:ext cx="10458040"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1B1B90"/>
                </a:solidFill>
                <a:latin typeface="Arial"/>
                <a:ea typeface="Arial"/>
                <a:cs typeface="Arial"/>
                <a:sym typeface="Arial"/>
              </a:rPr>
              <a:t>Ví dụ 2: Dùng thước và compa vẽ hình thoi</a:t>
            </a:r>
            <a:r>
              <a:rPr lang="en-US" sz="3800" i="1">
                <a:solidFill>
                  <a:srgbClr val="1B1B90"/>
                </a:solidFill>
                <a:latin typeface="Arial"/>
                <a:ea typeface="Arial"/>
                <a:cs typeface="Arial"/>
                <a:sym typeface="Arial"/>
              </a:rPr>
              <a:t> ABCD</a:t>
            </a:r>
            <a:r>
              <a:rPr lang="en-US" sz="3800">
                <a:solidFill>
                  <a:srgbClr val="1B1B90"/>
                </a:solidFill>
                <a:latin typeface="Arial"/>
                <a:ea typeface="Arial"/>
                <a:cs typeface="Arial"/>
                <a:sym typeface="Arial"/>
              </a:rPr>
              <a:t>, biết </a:t>
            </a:r>
            <a:r>
              <a:rPr lang="en-US" sz="3800" i="1">
                <a:solidFill>
                  <a:srgbClr val="1B1B90"/>
                </a:solidFill>
                <a:latin typeface="Arial"/>
                <a:ea typeface="Arial"/>
                <a:cs typeface="Arial"/>
                <a:sym typeface="Arial"/>
              </a:rPr>
              <a:t>AB = </a:t>
            </a:r>
            <a:r>
              <a:rPr lang="en-US" sz="3800">
                <a:solidFill>
                  <a:srgbClr val="1B1B90"/>
                </a:solidFill>
                <a:latin typeface="Arial"/>
                <a:ea typeface="Arial"/>
                <a:cs typeface="Arial"/>
                <a:sym typeface="Arial"/>
              </a:rPr>
              <a:t>5</a:t>
            </a:r>
            <a:r>
              <a:rPr lang="en-US" sz="3800" i="1">
                <a:solidFill>
                  <a:srgbClr val="1B1B90"/>
                </a:solidFill>
                <a:latin typeface="Arial"/>
                <a:ea typeface="Arial"/>
                <a:cs typeface="Arial"/>
                <a:sym typeface="Arial"/>
              </a:rPr>
              <a:t>cm</a:t>
            </a:r>
            <a:r>
              <a:rPr lang="en-US" sz="3800">
                <a:solidFill>
                  <a:srgbClr val="1B1B90"/>
                </a:solidFill>
                <a:latin typeface="Arial"/>
                <a:ea typeface="Arial"/>
                <a:cs typeface="Arial"/>
                <a:sym typeface="Arial"/>
              </a:rPr>
              <a:t> và </a:t>
            </a:r>
            <a:r>
              <a:rPr lang="en-US" sz="3800" i="1">
                <a:solidFill>
                  <a:srgbClr val="1B1B90"/>
                </a:solidFill>
                <a:latin typeface="Arial"/>
                <a:ea typeface="Arial"/>
                <a:cs typeface="Arial"/>
                <a:sym typeface="Arial"/>
              </a:rPr>
              <a:t>AC = </a:t>
            </a:r>
            <a:r>
              <a:rPr lang="en-US" sz="3800">
                <a:solidFill>
                  <a:srgbClr val="1B1B90"/>
                </a:solidFill>
                <a:latin typeface="Arial"/>
                <a:ea typeface="Arial"/>
                <a:cs typeface="Arial"/>
                <a:sym typeface="Arial"/>
              </a:rPr>
              <a:t>8</a:t>
            </a:r>
            <a:r>
              <a:rPr lang="en-US" sz="3800" i="1">
                <a:solidFill>
                  <a:srgbClr val="1B1B90"/>
                </a:solidFill>
                <a:latin typeface="Arial"/>
                <a:ea typeface="Arial"/>
                <a:cs typeface="Arial"/>
                <a:sym typeface="Arial"/>
              </a:rPr>
              <a:t>cm.</a:t>
            </a:r>
            <a:endParaRPr sz="3800">
              <a:solidFill>
                <a:srgbClr val="1B1B90"/>
              </a:solidFill>
              <a:latin typeface="Arial"/>
              <a:ea typeface="Arial"/>
              <a:cs typeface="Arial"/>
              <a:sym typeface="Arial"/>
            </a:endParaRPr>
          </a:p>
        </p:txBody>
      </p:sp>
      <p:sp>
        <p:nvSpPr>
          <p:cNvPr id="316" name="Google Shape;316;p23"/>
          <p:cNvSpPr/>
          <p:nvPr/>
        </p:nvSpPr>
        <p:spPr>
          <a:xfrm>
            <a:off x="629588" y="3059781"/>
            <a:ext cx="2233061" cy="567890"/>
          </a:xfrm>
          <a:prstGeom prst="roundRect">
            <a:avLst>
              <a:gd name="adj" fmla="val 16667"/>
            </a:avLst>
          </a:prstGeom>
          <a:solidFill>
            <a:srgbClr val="FFD347"/>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1F4E79"/>
                </a:solidFill>
                <a:latin typeface="Arial"/>
                <a:ea typeface="Arial"/>
                <a:cs typeface="Arial"/>
                <a:sym typeface="Arial"/>
              </a:rPr>
              <a:t>DỤNG CỤ</a:t>
            </a:r>
            <a:endParaRPr/>
          </a:p>
        </p:txBody>
      </p:sp>
      <p:pic>
        <p:nvPicPr>
          <p:cNvPr id="317" name="Google Shape;317;p23" descr="A picture containing text, device&#10;&#10;Description automatically generated"/>
          <p:cNvPicPr preferRelativeResize="0"/>
          <p:nvPr/>
        </p:nvPicPr>
        <p:blipFill rotWithShape="1">
          <a:blip r:embed="rId4">
            <a:alphaModFix/>
          </a:blip>
          <a:srcRect/>
          <a:stretch/>
        </p:blipFill>
        <p:spPr>
          <a:xfrm>
            <a:off x="3167353" y="2525172"/>
            <a:ext cx="2163025" cy="2163025"/>
          </a:xfrm>
          <a:prstGeom prst="rect">
            <a:avLst/>
          </a:prstGeom>
          <a:noFill/>
          <a:ln>
            <a:noFill/>
          </a:ln>
        </p:spPr>
      </p:pic>
      <p:pic>
        <p:nvPicPr>
          <p:cNvPr id="318" name="Google Shape;318;p23" descr="Pencil Vector Resource [Free] | Pencil, Pencil png, Picture icon"/>
          <p:cNvPicPr preferRelativeResize="0"/>
          <p:nvPr/>
        </p:nvPicPr>
        <p:blipFill rotWithShape="1">
          <a:blip r:embed="rId5">
            <a:alphaModFix/>
          </a:blip>
          <a:srcRect/>
          <a:stretch/>
        </p:blipFill>
        <p:spPr>
          <a:xfrm>
            <a:off x="3379761" y="4580391"/>
            <a:ext cx="1318877" cy="1317352"/>
          </a:xfrm>
          <a:prstGeom prst="rect">
            <a:avLst/>
          </a:prstGeom>
          <a:noFill/>
          <a:ln>
            <a:noFill/>
          </a:ln>
        </p:spPr>
      </p:pic>
      <p:sp>
        <p:nvSpPr>
          <p:cNvPr id="319" name="Google Shape;319;p23" descr="Tài liệu, học tập, trắc nghiệm, tiếng anh, văn bản, biểu mẫu - VnDoc.com"/>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23" descr="Tài liệu, học tập, trắc nghiệm, tiếng anh, văn bản, biểu mẫu - VnDoc.com"/>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1" name="Google Shape;321;p23" descr="Compa Thiên Long C-11 - Khác - Shop VnExpress"/>
          <p:cNvPicPr preferRelativeResize="0"/>
          <p:nvPr/>
        </p:nvPicPr>
        <p:blipFill rotWithShape="1">
          <a:blip r:embed="rId6">
            <a:alphaModFix/>
          </a:blip>
          <a:srcRect/>
          <a:stretch/>
        </p:blipFill>
        <p:spPr>
          <a:xfrm>
            <a:off x="7615764" y="3429000"/>
            <a:ext cx="1991245" cy="1991245"/>
          </a:xfrm>
          <a:prstGeom prst="rect">
            <a:avLst/>
          </a:prstGeom>
          <a:noFill/>
          <a:ln>
            <a:noFill/>
          </a:ln>
        </p:spPr>
      </p:pic>
      <p:sp>
        <p:nvSpPr>
          <p:cNvPr id="322" name="Google Shape;322;p23"/>
          <p:cNvSpPr txBox="1"/>
          <p:nvPr/>
        </p:nvSpPr>
        <p:spPr>
          <a:xfrm>
            <a:off x="4950393" y="3059781"/>
            <a:ext cx="2616596"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dk1"/>
                </a:solidFill>
                <a:latin typeface="Arial"/>
                <a:ea typeface="Arial"/>
                <a:cs typeface="Arial"/>
                <a:sym typeface="Arial"/>
              </a:rPr>
              <a:t>Thước thẳng</a:t>
            </a:r>
            <a:endParaRPr/>
          </a:p>
        </p:txBody>
      </p:sp>
      <p:sp>
        <p:nvSpPr>
          <p:cNvPr id="323" name="Google Shape;323;p23"/>
          <p:cNvSpPr txBox="1"/>
          <p:nvPr/>
        </p:nvSpPr>
        <p:spPr>
          <a:xfrm>
            <a:off x="4613814" y="4992028"/>
            <a:ext cx="2616596"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dk1"/>
                </a:solidFill>
                <a:latin typeface="Arial"/>
                <a:ea typeface="Arial"/>
                <a:cs typeface="Arial"/>
                <a:sym typeface="Arial"/>
              </a:rPr>
              <a:t>Bút chì</a:t>
            </a:r>
            <a:endParaRPr/>
          </a:p>
        </p:txBody>
      </p:sp>
      <p:sp>
        <p:nvSpPr>
          <p:cNvPr id="324" name="Google Shape;324;p23"/>
          <p:cNvSpPr txBox="1"/>
          <p:nvPr/>
        </p:nvSpPr>
        <p:spPr>
          <a:xfrm>
            <a:off x="9223573" y="3993272"/>
            <a:ext cx="2616596"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dk1"/>
                </a:solidFill>
                <a:latin typeface="Arial"/>
                <a:ea typeface="Arial"/>
                <a:cs typeface="Arial"/>
                <a:sym typeface="Arial"/>
              </a:rPr>
              <a:t>Compa</a:t>
            </a:r>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328"/>
        <p:cNvGrpSpPr/>
        <p:nvPr/>
      </p:nvGrpSpPr>
      <p:grpSpPr>
        <a:xfrm>
          <a:off x="0" y="0"/>
          <a:ext cx="0" cy="0"/>
          <a:chOff x="0" y="0"/>
          <a:chExt cx="0" cy="0"/>
        </a:xfrm>
      </p:grpSpPr>
      <p:grpSp>
        <p:nvGrpSpPr>
          <p:cNvPr id="329" name="Google Shape;329;p24"/>
          <p:cNvGrpSpPr/>
          <p:nvPr/>
        </p:nvGrpSpPr>
        <p:grpSpPr>
          <a:xfrm rot="-5400000">
            <a:off x="7548849" y="1432924"/>
            <a:ext cx="3972404" cy="5329018"/>
            <a:chOff x="1980339" y="223861"/>
            <a:chExt cx="3972404" cy="5329018"/>
          </a:xfrm>
        </p:grpSpPr>
        <p:pic>
          <p:nvPicPr>
            <p:cNvPr id="330" name="Google Shape;330;p24" descr="Compa High Res Stock Images | Shutterstock"/>
            <p:cNvPicPr preferRelativeResize="0"/>
            <p:nvPr/>
          </p:nvPicPr>
          <p:blipFill rotWithShape="1">
            <a:blip r:embed="rId4">
              <a:alphaModFix/>
            </a:blip>
            <a:srcRect l="23515" t="9396" r="23247" b="10744"/>
            <a:stretch/>
          </p:blipFill>
          <p:spPr>
            <a:xfrm>
              <a:off x="1980339" y="223861"/>
              <a:ext cx="1988156" cy="2666558"/>
            </a:xfrm>
            <a:prstGeom prst="rect">
              <a:avLst/>
            </a:prstGeom>
            <a:noFill/>
            <a:ln>
              <a:noFill/>
            </a:ln>
          </p:spPr>
        </p:pic>
        <p:sp>
          <p:nvSpPr>
            <p:cNvPr id="331" name="Google Shape;331;p24"/>
            <p:cNvSpPr/>
            <p:nvPr/>
          </p:nvSpPr>
          <p:spPr>
            <a:xfrm>
              <a:off x="1984247" y="2882831"/>
              <a:ext cx="3968496" cy="267004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32" name="Google Shape;332;p24"/>
          <p:cNvGrpSpPr/>
          <p:nvPr/>
        </p:nvGrpSpPr>
        <p:grpSpPr>
          <a:xfrm>
            <a:off x="7906428" y="2043927"/>
            <a:ext cx="3721200" cy="4287912"/>
            <a:chOff x="8137256" y="2043927"/>
            <a:chExt cx="3721200" cy="4287912"/>
          </a:xfrm>
        </p:grpSpPr>
        <p:sp>
          <p:nvSpPr>
            <p:cNvPr id="333" name="Google Shape;333;p24"/>
            <p:cNvSpPr/>
            <p:nvPr/>
          </p:nvSpPr>
          <p:spPr>
            <a:xfrm>
              <a:off x="8137256" y="2480742"/>
              <a:ext cx="3179704" cy="3204753"/>
            </a:xfrm>
            <a:prstGeom prst="ellipse">
              <a:avLst/>
            </a:prstGeom>
            <a:noFill/>
            <a:ln w="28575" cap="flat" cmpd="sng">
              <a:solidFill>
                <a:srgbClr val="0000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24"/>
            <p:cNvSpPr/>
            <p:nvPr/>
          </p:nvSpPr>
          <p:spPr>
            <a:xfrm>
              <a:off x="9483234" y="2043927"/>
              <a:ext cx="2375222" cy="42879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35" name="Google Shape;335;p24"/>
          <p:cNvGrpSpPr/>
          <p:nvPr/>
        </p:nvGrpSpPr>
        <p:grpSpPr>
          <a:xfrm>
            <a:off x="4463098" y="1962364"/>
            <a:ext cx="3980934" cy="4287912"/>
            <a:chOff x="4463098" y="1962364"/>
            <a:chExt cx="3980934" cy="4287912"/>
          </a:xfrm>
        </p:grpSpPr>
        <p:sp>
          <p:nvSpPr>
            <p:cNvPr id="336" name="Google Shape;336;p24"/>
            <p:cNvSpPr/>
            <p:nvPr/>
          </p:nvSpPr>
          <p:spPr>
            <a:xfrm>
              <a:off x="5264328" y="2480743"/>
              <a:ext cx="3179704" cy="3204753"/>
            </a:xfrm>
            <a:prstGeom prst="ellipse">
              <a:avLst/>
            </a:prstGeom>
            <a:noFill/>
            <a:ln w="28575" cap="flat" cmpd="sng">
              <a:solidFill>
                <a:srgbClr val="0000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24"/>
            <p:cNvSpPr/>
            <p:nvPr/>
          </p:nvSpPr>
          <p:spPr>
            <a:xfrm>
              <a:off x="4463098" y="1962364"/>
              <a:ext cx="2375222" cy="42879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7" name="Google Shape;347;p24"/>
          <p:cNvSpPr/>
          <p:nvPr/>
        </p:nvSpPr>
        <p:spPr>
          <a:xfrm>
            <a:off x="36141" y="54868"/>
            <a:ext cx="3191115" cy="493723"/>
          </a:xfrm>
          <a:prstGeom prst="roundRect">
            <a:avLst>
              <a:gd name="adj" fmla="val 16667"/>
            </a:avLst>
          </a:prstGeom>
          <a:solidFill>
            <a:srgbClr val="1F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2. Vẽ hình thoi</a:t>
            </a:r>
            <a:endParaRPr/>
          </a:p>
        </p:txBody>
      </p:sp>
      <p:sp>
        <p:nvSpPr>
          <p:cNvPr id="348" name="Google Shape;348;p24"/>
          <p:cNvSpPr txBox="1"/>
          <p:nvPr/>
        </p:nvSpPr>
        <p:spPr>
          <a:xfrm>
            <a:off x="714580" y="607724"/>
            <a:ext cx="10458040"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1B1B90"/>
                </a:solidFill>
                <a:latin typeface="Arial"/>
                <a:ea typeface="Arial"/>
                <a:cs typeface="Arial"/>
                <a:sym typeface="Arial"/>
              </a:rPr>
              <a:t>Ví dụ 2: Dùng thước và compa vẽ hình thoi</a:t>
            </a:r>
            <a:r>
              <a:rPr lang="en-US" sz="3800" i="1">
                <a:solidFill>
                  <a:srgbClr val="1B1B90"/>
                </a:solidFill>
                <a:latin typeface="Arial"/>
                <a:ea typeface="Arial"/>
                <a:cs typeface="Arial"/>
                <a:sym typeface="Arial"/>
              </a:rPr>
              <a:t> ABCD</a:t>
            </a:r>
            <a:r>
              <a:rPr lang="en-US" sz="3800">
                <a:solidFill>
                  <a:srgbClr val="1B1B90"/>
                </a:solidFill>
                <a:latin typeface="Arial"/>
                <a:ea typeface="Arial"/>
                <a:cs typeface="Arial"/>
                <a:sym typeface="Arial"/>
              </a:rPr>
              <a:t>, biết </a:t>
            </a:r>
            <a:r>
              <a:rPr lang="en-US" sz="3800" i="1">
                <a:solidFill>
                  <a:srgbClr val="1B1B90"/>
                </a:solidFill>
                <a:latin typeface="Arial"/>
                <a:ea typeface="Arial"/>
                <a:cs typeface="Arial"/>
                <a:sym typeface="Arial"/>
              </a:rPr>
              <a:t>AB = </a:t>
            </a:r>
            <a:r>
              <a:rPr lang="en-US" sz="3800">
                <a:solidFill>
                  <a:srgbClr val="1B1B90"/>
                </a:solidFill>
                <a:latin typeface="Arial"/>
                <a:ea typeface="Arial"/>
                <a:cs typeface="Arial"/>
                <a:sym typeface="Arial"/>
              </a:rPr>
              <a:t>5</a:t>
            </a:r>
            <a:r>
              <a:rPr lang="en-US" sz="3800" i="1">
                <a:solidFill>
                  <a:srgbClr val="1B1B90"/>
                </a:solidFill>
                <a:latin typeface="Arial"/>
                <a:ea typeface="Arial"/>
                <a:cs typeface="Arial"/>
                <a:sym typeface="Arial"/>
              </a:rPr>
              <a:t>cm</a:t>
            </a:r>
            <a:r>
              <a:rPr lang="en-US" sz="3800">
                <a:solidFill>
                  <a:srgbClr val="1B1B90"/>
                </a:solidFill>
                <a:latin typeface="Arial"/>
                <a:ea typeface="Arial"/>
                <a:cs typeface="Arial"/>
                <a:sym typeface="Arial"/>
              </a:rPr>
              <a:t> và </a:t>
            </a:r>
            <a:r>
              <a:rPr lang="en-US" sz="3800" i="1">
                <a:solidFill>
                  <a:srgbClr val="1B1B90"/>
                </a:solidFill>
                <a:latin typeface="Arial"/>
                <a:ea typeface="Arial"/>
                <a:cs typeface="Arial"/>
                <a:sym typeface="Arial"/>
              </a:rPr>
              <a:t>AC = </a:t>
            </a:r>
            <a:r>
              <a:rPr lang="en-US" sz="3800">
                <a:solidFill>
                  <a:srgbClr val="1B1B90"/>
                </a:solidFill>
                <a:latin typeface="Arial"/>
                <a:ea typeface="Arial"/>
                <a:cs typeface="Arial"/>
                <a:sym typeface="Arial"/>
              </a:rPr>
              <a:t>8</a:t>
            </a:r>
            <a:r>
              <a:rPr lang="en-US" sz="3800" i="1">
                <a:solidFill>
                  <a:srgbClr val="1B1B90"/>
                </a:solidFill>
                <a:latin typeface="Arial"/>
                <a:ea typeface="Arial"/>
                <a:cs typeface="Arial"/>
                <a:sym typeface="Arial"/>
              </a:rPr>
              <a:t>cm.</a:t>
            </a:r>
            <a:endParaRPr sz="3800">
              <a:solidFill>
                <a:srgbClr val="1B1B90"/>
              </a:solidFill>
              <a:latin typeface="Arial"/>
              <a:ea typeface="Arial"/>
              <a:cs typeface="Arial"/>
              <a:sym typeface="Arial"/>
            </a:endParaRPr>
          </a:p>
        </p:txBody>
      </p:sp>
      <p:sp>
        <p:nvSpPr>
          <p:cNvPr id="349" name="Google Shape;349;p24" descr="Tài liệu, học tập, trắc nghiệm, tiếng anh, văn bản, biểu mẫu - VnDoc.com"/>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24" descr="Tài liệu, học tập, trắc nghiệm, tiếng anh, văn bản, biểu mẫu - VnDoc.com"/>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24"/>
          <p:cNvSpPr txBox="1"/>
          <p:nvPr/>
        </p:nvSpPr>
        <p:spPr>
          <a:xfrm>
            <a:off x="1760086" y="2856927"/>
            <a:ext cx="14890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rgbClr val="1F4E79"/>
                </a:solidFill>
                <a:latin typeface="Arial"/>
                <a:ea typeface="Arial"/>
                <a:cs typeface="Arial"/>
                <a:sym typeface="Arial"/>
              </a:rPr>
              <a:t>Bước 1</a:t>
            </a:r>
            <a:endParaRPr/>
          </a:p>
        </p:txBody>
      </p:sp>
      <p:pic>
        <p:nvPicPr>
          <p:cNvPr id="352" name="Google Shape;352;p24"/>
          <p:cNvPicPr preferRelativeResize="0"/>
          <p:nvPr/>
        </p:nvPicPr>
        <p:blipFill rotWithShape="1">
          <a:blip r:embed="rId5">
            <a:alphaModFix/>
          </a:blip>
          <a:srcRect/>
          <a:stretch/>
        </p:blipFill>
        <p:spPr>
          <a:xfrm>
            <a:off x="6477774" y="4040774"/>
            <a:ext cx="3358684" cy="565861"/>
          </a:xfrm>
          <a:prstGeom prst="rect">
            <a:avLst/>
          </a:prstGeom>
          <a:noFill/>
          <a:ln>
            <a:noFill/>
          </a:ln>
        </p:spPr>
      </p:pic>
      <p:sp>
        <p:nvSpPr>
          <p:cNvPr id="353" name="Google Shape;353;p24"/>
          <p:cNvSpPr txBox="1"/>
          <p:nvPr/>
        </p:nvSpPr>
        <p:spPr>
          <a:xfrm>
            <a:off x="1760086" y="3380147"/>
            <a:ext cx="14890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rgbClr val="1F4E79"/>
                </a:solidFill>
                <a:latin typeface="Arial"/>
                <a:ea typeface="Arial"/>
                <a:cs typeface="Arial"/>
                <a:sym typeface="Arial"/>
              </a:rPr>
              <a:t>Bước 2</a:t>
            </a:r>
            <a:endParaRPr/>
          </a:p>
        </p:txBody>
      </p:sp>
      <p:pic>
        <p:nvPicPr>
          <p:cNvPr id="354" name="Google Shape;354;p24" descr="A picture containing text, device&#10;&#10;Description automatically generated"/>
          <p:cNvPicPr preferRelativeResize="0"/>
          <p:nvPr/>
        </p:nvPicPr>
        <p:blipFill rotWithShape="1">
          <a:blip r:embed="rId6">
            <a:alphaModFix/>
          </a:blip>
          <a:srcRect l="5291" t="18762" r="5596" b="18803"/>
          <a:stretch/>
        </p:blipFill>
        <p:spPr>
          <a:xfrm rot="-4144881">
            <a:off x="6446167" y="1369694"/>
            <a:ext cx="5437448" cy="3809587"/>
          </a:xfrm>
          <a:prstGeom prst="rect">
            <a:avLst/>
          </a:prstGeom>
          <a:noFill/>
          <a:ln>
            <a:noFill/>
          </a:ln>
        </p:spPr>
      </p:pic>
      <p:pic>
        <p:nvPicPr>
          <p:cNvPr id="355" name="Google Shape;355;p24" descr="A picture containing text, device&#10;&#10;Description automatically generated"/>
          <p:cNvPicPr preferRelativeResize="0"/>
          <p:nvPr/>
        </p:nvPicPr>
        <p:blipFill rotWithShape="1">
          <a:blip r:embed="rId6">
            <a:alphaModFix/>
          </a:blip>
          <a:srcRect l="10224" t="17429" b="16798"/>
          <a:stretch/>
        </p:blipFill>
        <p:spPr>
          <a:xfrm rot="-2052810">
            <a:off x="6790583" y="2600026"/>
            <a:ext cx="5477859" cy="4013226"/>
          </a:xfrm>
          <a:prstGeom prst="rect">
            <a:avLst/>
          </a:prstGeom>
          <a:noFill/>
          <a:ln>
            <a:noFill/>
          </a:ln>
        </p:spPr>
      </p:pic>
      <p:sp>
        <p:nvSpPr>
          <p:cNvPr id="356" name="Google Shape;356;p24"/>
          <p:cNvSpPr txBox="1"/>
          <p:nvPr/>
        </p:nvSpPr>
        <p:spPr>
          <a:xfrm>
            <a:off x="1738160" y="3903367"/>
            <a:ext cx="14890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rgbClr val="1F4E79"/>
                </a:solidFill>
                <a:latin typeface="Arial"/>
                <a:ea typeface="Arial"/>
                <a:cs typeface="Arial"/>
                <a:sym typeface="Arial"/>
              </a:rPr>
              <a:t>Bước 3</a:t>
            </a:r>
            <a:endParaRPr/>
          </a:p>
        </p:txBody>
      </p:sp>
      <p:sp>
        <p:nvSpPr>
          <p:cNvPr id="357" name="Google Shape;357;p24"/>
          <p:cNvSpPr txBox="1"/>
          <p:nvPr/>
        </p:nvSpPr>
        <p:spPr>
          <a:xfrm>
            <a:off x="1760087" y="4426587"/>
            <a:ext cx="14890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rgbClr val="1F4E79"/>
                </a:solidFill>
                <a:latin typeface="Arial"/>
                <a:ea typeface="Arial"/>
                <a:cs typeface="Arial"/>
                <a:sym typeface="Arial"/>
              </a:rPr>
              <a:t>Bước 4</a:t>
            </a:r>
            <a:endParaRPr/>
          </a:p>
        </p:txBody>
      </p:sp>
      <p:sp>
        <p:nvSpPr>
          <p:cNvPr id="358" name="Google Shape;358;p24"/>
          <p:cNvSpPr/>
          <p:nvPr/>
        </p:nvSpPr>
        <p:spPr>
          <a:xfrm rot="4756882">
            <a:off x="3115756" y="2884267"/>
            <a:ext cx="4133088" cy="33375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9" name="Google Shape;359;p24"/>
          <p:cNvGrpSpPr/>
          <p:nvPr/>
        </p:nvGrpSpPr>
        <p:grpSpPr>
          <a:xfrm rot="5400000">
            <a:off x="4848478" y="1459558"/>
            <a:ext cx="3972404" cy="5329018"/>
            <a:chOff x="1980339" y="223861"/>
            <a:chExt cx="3972404" cy="5329018"/>
          </a:xfrm>
        </p:grpSpPr>
        <p:pic>
          <p:nvPicPr>
            <p:cNvPr id="360" name="Google Shape;360;p24" descr="Compa High Res Stock Images | Shutterstock"/>
            <p:cNvPicPr preferRelativeResize="0"/>
            <p:nvPr/>
          </p:nvPicPr>
          <p:blipFill rotWithShape="1">
            <a:blip r:embed="rId4">
              <a:alphaModFix/>
            </a:blip>
            <a:srcRect l="23515" t="9396" r="23247" b="10744"/>
            <a:stretch/>
          </p:blipFill>
          <p:spPr>
            <a:xfrm>
              <a:off x="1980339" y="223861"/>
              <a:ext cx="1988156" cy="2666558"/>
            </a:xfrm>
            <a:prstGeom prst="rect">
              <a:avLst/>
            </a:prstGeom>
            <a:noFill/>
            <a:ln>
              <a:noFill/>
            </a:ln>
          </p:spPr>
        </p:pic>
        <p:sp>
          <p:nvSpPr>
            <p:cNvPr id="361" name="Google Shape;361;p24"/>
            <p:cNvSpPr/>
            <p:nvPr/>
          </p:nvSpPr>
          <p:spPr>
            <a:xfrm>
              <a:off x="1984247" y="2882831"/>
              <a:ext cx="3968496" cy="267004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62" name="Google Shape;362;p24"/>
          <p:cNvPicPr preferRelativeResize="0"/>
          <p:nvPr/>
        </p:nvPicPr>
        <p:blipFill rotWithShape="1">
          <a:blip r:embed="rId7">
            <a:alphaModFix/>
          </a:blip>
          <a:srcRect l="58274" t="4104" r="-26332" b="47161"/>
          <a:stretch/>
        </p:blipFill>
        <p:spPr>
          <a:xfrm rot="3272841">
            <a:off x="7478702" y="2710270"/>
            <a:ext cx="366230" cy="1873725"/>
          </a:xfrm>
          <a:prstGeom prst="rect">
            <a:avLst/>
          </a:prstGeom>
          <a:noFill/>
          <a:ln>
            <a:noFill/>
          </a:ln>
        </p:spPr>
      </p:pic>
      <p:pic>
        <p:nvPicPr>
          <p:cNvPr id="363" name="Google Shape;363;p24"/>
          <p:cNvPicPr preferRelativeResize="0"/>
          <p:nvPr/>
        </p:nvPicPr>
        <p:blipFill rotWithShape="1">
          <a:blip r:embed="rId8">
            <a:alphaModFix/>
          </a:blip>
          <a:srcRect/>
          <a:stretch/>
        </p:blipFill>
        <p:spPr>
          <a:xfrm rot="1386843">
            <a:off x="5690848" y="2472382"/>
            <a:ext cx="1495425" cy="1476375"/>
          </a:xfrm>
          <a:prstGeom prst="rect">
            <a:avLst/>
          </a:prstGeom>
          <a:noFill/>
          <a:ln>
            <a:noFill/>
          </a:ln>
        </p:spPr>
      </p:pic>
      <p:pic>
        <p:nvPicPr>
          <p:cNvPr id="364" name="Google Shape;364;p24" descr="A picture containing text, device&#10;&#10;Description automatically generated"/>
          <p:cNvPicPr preferRelativeResize="0"/>
          <p:nvPr/>
        </p:nvPicPr>
        <p:blipFill rotWithShape="1">
          <a:blip r:embed="rId6">
            <a:alphaModFix/>
          </a:blip>
          <a:srcRect l="5291" t="18762" r="5596" b="18803"/>
          <a:stretch/>
        </p:blipFill>
        <p:spPr>
          <a:xfrm rot="184906">
            <a:off x="7020731" y="3185556"/>
            <a:ext cx="5437448" cy="3809587"/>
          </a:xfrm>
          <a:prstGeom prst="rect">
            <a:avLst/>
          </a:prstGeom>
          <a:noFill/>
          <a:ln>
            <a:noFill/>
          </a:ln>
        </p:spPr>
      </p:pic>
      <p:pic>
        <p:nvPicPr>
          <p:cNvPr id="365" name="Google Shape;365;p24"/>
          <p:cNvPicPr preferRelativeResize="0"/>
          <p:nvPr/>
        </p:nvPicPr>
        <p:blipFill rotWithShape="1">
          <a:blip r:embed="rId7">
            <a:alphaModFix/>
          </a:blip>
          <a:srcRect l="58274" t="4104" r="-26332" b="47161"/>
          <a:stretch/>
        </p:blipFill>
        <p:spPr>
          <a:xfrm rot="7586971">
            <a:off x="8665104" y="2829390"/>
            <a:ext cx="366230" cy="1873725"/>
          </a:xfrm>
          <a:prstGeom prst="rect">
            <a:avLst/>
          </a:prstGeom>
          <a:noFill/>
          <a:ln>
            <a:noFill/>
          </a:ln>
        </p:spPr>
      </p:pic>
      <p:pic>
        <p:nvPicPr>
          <p:cNvPr id="366" name="Google Shape;366;p24"/>
          <p:cNvPicPr preferRelativeResize="0"/>
          <p:nvPr/>
        </p:nvPicPr>
        <p:blipFill rotWithShape="1">
          <a:blip r:embed="rId9">
            <a:alphaModFix/>
          </a:blip>
          <a:srcRect l="51891" t="11991" r="-26332" b="47161"/>
          <a:stretch/>
        </p:blipFill>
        <p:spPr>
          <a:xfrm rot="-7491568">
            <a:off x="8589349" y="3707672"/>
            <a:ext cx="400577" cy="1570501"/>
          </a:xfrm>
          <a:prstGeom prst="rect">
            <a:avLst/>
          </a:prstGeom>
          <a:noFill/>
          <a:ln>
            <a:noFill/>
          </a:ln>
        </p:spPr>
      </p:pic>
      <p:pic>
        <p:nvPicPr>
          <p:cNvPr id="367" name="Google Shape;367;p24"/>
          <p:cNvPicPr preferRelativeResize="0"/>
          <p:nvPr/>
        </p:nvPicPr>
        <p:blipFill rotWithShape="1">
          <a:blip r:embed="rId8">
            <a:alphaModFix/>
          </a:blip>
          <a:srcRect/>
          <a:stretch/>
        </p:blipFill>
        <p:spPr>
          <a:xfrm rot="6117215">
            <a:off x="8247458" y="1881945"/>
            <a:ext cx="1495425" cy="1476375"/>
          </a:xfrm>
          <a:prstGeom prst="rect">
            <a:avLst/>
          </a:prstGeom>
          <a:noFill/>
          <a:ln>
            <a:noFill/>
          </a:ln>
        </p:spPr>
      </p:pic>
      <p:pic>
        <p:nvPicPr>
          <p:cNvPr id="368" name="Google Shape;368;p24"/>
          <p:cNvPicPr preferRelativeResize="0"/>
          <p:nvPr/>
        </p:nvPicPr>
        <p:blipFill rotWithShape="1">
          <a:blip r:embed="rId10">
            <a:alphaModFix/>
          </a:blip>
          <a:srcRect l="58273" t="4105" r="-28905" b="88257"/>
          <a:stretch/>
        </p:blipFill>
        <p:spPr>
          <a:xfrm rot="-7485985">
            <a:off x="7882755" y="4802670"/>
            <a:ext cx="380078" cy="293685"/>
          </a:xfrm>
          <a:prstGeom prst="rect">
            <a:avLst/>
          </a:prstGeom>
          <a:noFill/>
          <a:ln>
            <a:noFill/>
          </a:ln>
        </p:spPr>
      </p:pic>
      <p:pic>
        <p:nvPicPr>
          <p:cNvPr id="369" name="Google Shape;369;p24"/>
          <p:cNvPicPr preferRelativeResize="0"/>
          <p:nvPr/>
        </p:nvPicPr>
        <p:blipFill rotWithShape="1">
          <a:blip r:embed="rId10">
            <a:alphaModFix/>
          </a:blip>
          <a:srcRect l="58273" t="4105" r="-28905" b="88257"/>
          <a:stretch/>
        </p:blipFill>
        <p:spPr>
          <a:xfrm rot="-7485985">
            <a:off x="7894111" y="3006468"/>
            <a:ext cx="380078" cy="293685"/>
          </a:xfrm>
          <a:prstGeom prst="rect">
            <a:avLst/>
          </a:prstGeom>
          <a:noFill/>
          <a:ln>
            <a:noFill/>
          </a:ln>
        </p:spPr>
      </p:pic>
      <p:sp>
        <p:nvSpPr>
          <p:cNvPr id="370" name="Google Shape;370;p24"/>
          <p:cNvSpPr txBox="1"/>
          <p:nvPr/>
        </p:nvSpPr>
        <p:spPr>
          <a:xfrm>
            <a:off x="8022853" y="2656030"/>
            <a:ext cx="3098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dk1"/>
                </a:solidFill>
                <a:latin typeface="Arial"/>
                <a:ea typeface="Arial"/>
                <a:cs typeface="Arial"/>
                <a:sym typeface="Arial"/>
              </a:rPr>
              <a:t>B</a:t>
            </a:r>
            <a:endParaRPr/>
          </a:p>
        </p:txBody>
      </p:sp>
      <p:sp>
        <p:nvSpPr>
          <p:cNvPr id="371" name="Google Shape;371;p24"/>
          <p:cNvSpPr txBox="1"/>
          <p:nvPr/>
        </p:nvSpPr>
        <p:spPr>
          <a:xfrm>
            <a:off x="8001123" y="5025811"/>
            <a:ext cx="3098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dk1"/>
                </a:solidFill>
                <a:latin typeface="Arial"/>
                <a:ea typeface="Arial"/>
                <a:cs typeface="Arial"/>
                <a:sym typeface="Arial"/>
              </a:rPr>
              <a:t>D</a:t>
            </a:r>
            <a:endParaRPr/>
          </a:p>
        </p:txBody>
      </p:sp>
      <p:pic>
        <p:nvPicPr>
          <p:cNvPr id="372" name="Google Shape;372;p24"/>
          <p:cNvPicPr preferRelativeResize="0"/>
          <p:nvPr/>
        </p:nvPicPr>
        <p:blipFill rotWithShape="1">
          <a:blip r:embed="rId9">
            <a:alphaModFix/>
          </a:blip>
          <a:srcRect l="51891" t="11991" r="-26332" b="47161"/>
          <a:stretch/>
        </p:blipFill>
        <p:spPr>
          <a:xfrm rot="-3457409">
            <a:off x="7335008" y="3713355"/>
            <a:ext cx="400577" cy="1570501"/>
          </a:xfrm>
          <a:prstGeom prst="rect">
            <a:avLst/>
          </a:prstGeom>
          <a:noFill/>
          <a:ln>
            <a:noFill/>
          </a:ln>
        </p:spPr>
      </p:pic>
      <p:pic>
        <p:nvPicPr>
          <p:cNvPr id="373" name="Google Shape;373;p24"/>
          <p:cNvPicPr preferRelativeResize="0"/>
          <p:nvPr/>
        </p:nvPicPr>
        <p:blipFill rotWithShape="1">
          <a:blip r:embed="rId11">
            <a:alphaModFix/>
          </a:blip>
          <a:srcRect/>
          <a:stretch/>
        </p:blipFill>
        <p:spPr>
          <a:xfrm>
            <a:off x="5178838" y="3795084"/>
            <a:ext cx="1733550" cy="175260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52"/>
                                        </p:tgtEl>
                                        <p:attrNameLst>
                                          <p:attrName>style.visibility</p:attrName>
                                        </p:attrNameLst>
                                      </p:cBhvr>
                                      <p:to>
                                        <p:strVal val="visible"/>
                                      </p:to>
                                    </p:set>
                                    <p:animEffect transition="in" filter="fade">
                                      <p:cBhvr>
                                        <p:cTn id="11" dur="1000"/>
                                        <p:tgtEl>
                                          <p:spTgt spid="352"/>
                                        </p:tgtEl>
                                      </p:cBhvr>
                                    </p:animEffect>
                                  </p:childTnLst>
                                </p:cTn>
                              </p:par>
                              <p:par>
                                <p:cTn id="12" presetID="10" presetClass="entr" presetSubtype="0" fill="hold" nodeType="withEffect">
                                  <p:stCondLst>
                                    <p:cond delay="0"/>
                                  </p:stCondLst>
                                  <p:childTnLst>
                                    <p:set>
                                      <p:cBhvr>
                                        <p:cTn id="13" dur="1" fill="hold">
                                          <p:stCondLst>
                                            <p:cond delay="0"/>
                                          </p:stCondLst>
                                        </p:cTn>
                                        <p:tgtEl>
                                          <p:spTgt spid="373"/>
                                        </p:tgtEl>
                                        <p:attrNameLst>
                                          <p:attrName>style.visibility</p:attrName>
                                        </p:attrNameLst>
                                      </p:cBhvr>
                                      <p:to>
                                        <p:strVal val="visible"/>
                                      </p:to>
                                    </p:set>
                                    <p:animEffect transition="in" filter="fade">
                                      <p:cBhvr>
                                        <p:cTn id="14" dur="1000"/>
                                        <p:tgtEl>
                                          <p:spTgt spid="373"/>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373"/>
                                        </p:tgtEl>
                                      </p:cBhvr>
                                    </p:animEffect>
                                    <p:set>
                                      <p:cBhvr>
                                        <p:cTn id="18" dur="1" fill="hold">
                                          <p:stCondLst>
                                            <p:cond delay="500"/>
                                          </p:stCondLst>
                                        </p:cTn>
                                        <p:tgtEl>
                                          <p:spTgt spid="373"/>
                                        </p:tgtEl>
                                        <p:attrNameLst>
                                          <p:attrName>style.visibility</p:attrName>
                                        </p:attrNameLst>
                                      </p:cBhvr>
                                      <p:to>
                                        <p:strVal val="hidden"/>
                                      </p:to>
                                    </p:set>
                                  </p:childTnLst>
                                </p:cTn>
                              </p:par>
                            </p:childTnLst>
                          </p:cTn>
                        </p:par>
                        <p:par>
                          <p:cTn id="19" fill="hold">
                            <p:stCondLst>
                              <p:cond delay="2500"/>
                            </p:stCondLst>
                            <p:childTnLst>
                              <p:par>
                                <p:cTn id="20" presetID="2" presetClass="exit" presetSubtype="4" fill="hold" nodeType="afterEffect">
                                  <p:stCondLst>
                                    <p:cond delay="0"/>
                                  </p:stCondLst>
                                  <p:childTnLst>
                                    <p:anim calcmode="lin" valueType="num">
                                      <p:cBhvr additive="base">
                                        <p:cTn id="21" dur="500"/>
                                        <p:tgtEl>
                                          <p:spTgt spid="355"/>
                                        </p:tgtEl>
                                        <p:attrNameLst>
                                          <p:attrName>ppt_y</p:attrName>
                                        </p:attrNameLst>
                                      </p:cBhvr>
                                      <p:tavLst>
                                        <p:tav tm="0">
                                          <p:val>
                                            <p:strVal val="#ppt_y"/>
                                          </p:val>
                                        </p:tav>
                                        <p:tav tm="100000">
                                          <p:val>
                                            <p:strVal val="#ppt_y+1"/>
                                          </p:val>
                                        </p:tav>
                                      </p:tavLst>
                                    </p:anim>
                                    <p:set>
                                      <p:cBhvr>
                                        <p:cTn id="22" dur="1" fill="hold">
                                          <p:stCondLst>
                                            <p:cond delay="500"/>
                                          </p:stCondLst>
                                        </p:cTn>
                                        <p:tgtEl>
                                          <p:spTgt spid="3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9"/>
                                        </p:tgtEl>
                                        <p:attrNameLst>
                                          <p:attrName>style.visibility</p:attrName>
                                        </p:attrNameLst>
                                      </p:cBhvr>
                                      <p:to>
                                        <p:strVal val="visible"/>
                                      </p:to>
                                    </p:set>
                                    <p:animEffect transition="in" filter="fade">
                                      <p:cBhvr>
                                        <p:cTn id="27" dur="1000"/>
                                        <p:tgtEl>
                                          <p:spTgt spid="359"/>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35"/>
                                        </p:tgtEl>
                                        <p:attrNameLst>
                                          <p:attrName>style.visibility</p:attrName>
                                        </p:attrNameLst>
                                      </p:cBhvr>
                                      <p:to>
                                        <p:strVal val="visible"/>
                                      </p:to>
                                    </p:set>
                                    <p:animEffect transition="in" filter="fade">
                                      <p:cBhvr>
                                        <p:cTn id="31" dur="2000"/>
                                        <p:tgtEl>
                                          <p:spTgt spid="335"/>
                                        </p:tgtEl>
                                      </p:cBhvr>
                                    </p:animEffect>
                                  </p:childTnLst>
                                </p:cTn>
                              </p:par>
                              <p:par>
                                <p:cTn id="32" presetID="8" presetClass="emph" presetSubtype="0" fill="hold" nodeType="withEffect">
                                  <p:stCondLst>
                                    <p:cond delay="0"/>
                                  </p:stCondLst>
                                  <p:childTnLst>
                                    <p:animRot by="-21600000">
                                      <p:cBhvr>
                                        <p:cTn id="33" dur="2000" fill="hold"/>
                                        <p:tgtEl>
                                          <p:spTgt spid="359"/>
                                        </p:tgtEl>
                                        <p:attrNameLst>
                                          <p:attrName>r</p:attrName>
                                        </p:attrNameLst>
                                      </p:cBhvr>
                                    </p:animRot>
                                  </p:childTnLst>
                                </p:cTn>
                              </p:par>
                            </p:childTnLst>
                          </p:cTn>
                        </p:par>
                        <p:par>
                          <p:cTn id="34" fill="hold">
                            <p:stCondLst>
                              <p:cond delay="3000"/>
                            </p:stCondLst>
                            <p:childTnLst>
                              <p:par>
                                <p:cTn id="35" presetID="10" presetClass="exit" presetSubtype="0" fill="hold" nodeType="afterEffect">
                                  <p:stCondLst>
                                    <p:cond delay="0"/>
                                  </p:stCondLst>
                                  <p:childTnLst>
                                    <p:animEffect transition="out" filter="fade">
                                      <p:cBhvr>
                                        <p:cTn id="36" dur="1000"/>
                                        <p:tgtEl>
                                          <p:spTgt spid="359"/>
                                        </p:tgtEl>
                                      </p:cBhvr>
                                    </p:animEffect>
                                    <p:set>
                                      <p:cBhvr>
                                        <p:cTn id="37" dur="1" fill="hold">
                                          <p:stCondLst>
                                            <p:cond delay="1000"/>
                                          </p:stCondLst>
                                        </p:cTn>
                                        <p:tgtEl>
                                          <p:spTgt spid="35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9"/>
                                        </p:tgtEl>
                                        <p:attrNameLst>
                                          <p:attrName>style.visibility</p:attrName>
                                        </p:attrNameLst>
                                      </p:cBhvr>
                                      <p:to>
                                        <p:strVal val="visible"/>
                                      </p:to>
                                    </p:set>
                                    <p:animEffect transition="in" filter="fade">
                                      <p:cBhvr>
                                        <p:cTn id="42" dur="1000"/>
                                        <p:tgtEl>
                                          <p:spTgt spid="329"/>
                                        </p:tgtEl>
                                      </p:cBhvr>
                                    </p:animEffect>
                                  </p:childTnLst>
                                </p:cTn>
                              </p:par>
                            </p:childTnLst>
                          </p:cTn>
                        </p:par>
                        <p:par>
                          <p:cTn id="43" fill="hold">
                            <p:stCondLst>
                              <p:cond delay="1000"/>
                            </p:stCondLst>
                            <p:childTnLst>
                              <p:par>
                                <p:cTn id="44" presetID="8" presetClass="emph" presetSubtype="0" fill="hold" nodeType="afterEffect">
                                  <p:stCondLst>
                                    <p:cond delay="0"/>
                                  </p:stCondLst>
                                  <p:childTnLst>
                                    <p:animRot by="-21600000">
                                      <p:cBhvr>
                                        <p:cTn id="45" dur="2000" fill="hold"/>
                                        <p:tgtEl>
                                          <p:spTgt spid="329"/>
                                        </p:tgtEl>
                                        <p:attrNameLst>
                                          <p:attrName>r</p:attrName>
                                        </p:attrNameLst>
                                      </p:cBhvr>
                                    </p:animRot>
                                  </p:childTnLst>
                                </p:cTn>
                              </p:par>
                              <p:par>
                                <p:cTn id="46" presetID="10" presetClass="entr" presetSubtype="0" fill="hold" nodeType="withEffect">
                                  <p:stCondLst>
                                    <p:cond delay="0"/>
                                  </p:stCondLst>
                                  <p:childTnLst>
                                    <p:set>
                                      <p:cBhvr>
                                        <p:cTn id="47" dur="1" fill="hold">
                                          <p:stCondLst>
                                            <p:cond delay="0"/>
                                          </p:stCondLst>
                                        </p:cTn>
                                        <p:tgtEl>
                                          <p:spTgt spid="332"/>
                                        </p:tgtEl>
                                        <p:attrNameLst>
                                          <p:attrName>style.visibility</p:attrName>
                                        </p:attrNameLst>
                                      </p:cBhvr>
                                      <p:to>
                                        <p:strVal val="visible"/>
                                      </p:to>
                                    </p:set>
                                    <p:animEffect transition="in" filter="fade">
                                      <p:cBhvr>
                                        <p:cTn id="48" dur="2000"/>
                                        <p:tgtEl>
                                          <p:spTgt spid="332"/>
                                        </p:tgtEl>
                                      </p:cBhvr>
                                    </p:animEffect>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1000"/>
                                        <p:tgtEl>
                                          <p:spTgt spid="329"/>
                                        </p:tgtEl>
                                      </p:cBhvr>
                                    </p:animEffect>
                                    <p:set>
                                      <p:cBhvr>
                                        <p:cTn id="52" dur="1" fill="hold">
                                          <p:stCondLst>
                                            <p:cond delay="1000"/>
                                          </p:stCondLst>
                                        </p:cTn>
                                        <p:tgtEl>
                                          <p:spTgt spid="32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69"/>
                                        </p:tgtEl>
                                        <p:attrNameLst>
                                          <p:attrName>style.visibility</p:attrName>
                                        </p:attrNameLst>
                                      </p:cBhvr>
                                      <p:to>
                                        <p:strVal val="visible"/>
                                      </p:to>
                                    </p:set>
                                    <p:animEffect transition="in" filter="fade">
                                      <p:cBhvr>
                                        <p:cTn id="55" dur="2000"/>
                                        <p:tgtEl>
                                          <p:spTgt spid="369"/>
                                        </p:tgtEl>
                                      </p:cBhvr>
                                    </p:animEffect>
                                  </p:childTnLst>
                                </p:cTn>
                              </p:par>
                              <p:par>
                                <p:cTn id="56" presetID="10" presetClass="entr" presetSubtype="0" fill="hold" nodeType="withEffect">
                                  <p:stCondLst>
                                    <p:cond delay="0"/>
                                  </p:stCondLst>
                                  <p:childTnLst>
                                    <p:set>
                                      <p:cBhvr>
                                        <p:cTn id="57" dur="1" fill="hold">
                                          <p:stCondLst>
                                            <p:cond delay="0"/>
                                          </p:stCondLst>
                                        </p:cTn>
                                        <p:tgtEl>
                                          <p:spTgt spid="368"/>
                                        </p:tgtEl>
                                        <p:attrNameLst>
                                          <p:attrName>style.visibility</p:attrName>
                                        </p:attrNameLst>
                                      </p:cBhvr>
                                      <p:to>
                                        <p:strVal val="visible"/>
                                      </p:to>
                                    </p:set>
                                    <p:animEffect transition="in" filter="fade">
                                      <p:cBhvr>
                                        <p:cTn id="58" dur="2000"/>
                                        <p:tgtEl>
                                          <p:spTgt spid="368"/>
                                        </p:tgtEl>
                                      </p:cBhvr>
                                    </p:animEffect>
                                  </p:childTnLst>
                                </p:cTn>
                              </p:par>
                            </p:childTnLst>
                          </p:cTn>
                        </p:par>
                        <p:par>
                          <p:cTn id="59" fill="hold">
                            <p:stCondLst>
                              <p:cond delay="5000"/>
                            </p:stCondLst>
                            <p:childTnLst>
                              <p:par>
                                <p:cTn id="60" presetID="1" presetClass="entr" presetSubtype="0" fill="hold" nodeType="afterEffect">
                                  <p:stCondLst>
                                    <p:cond delay="0"/>
                                  </p:stCondLst>
                                  <p:childTnLst>
                                    <p:set>
                                      <p:cBhvr>
                                        <p:cTn id="61" dur="1" fill="hold">
                                          <p:stCondLst>
                                            <p:cond delay="0"/>
                                          </p:stCondLst>
                                        </p:cTn>
                                        <p:tgtEl>
                                          <p:spTgt spid="371"/>
                                        </p:tgtEl>
                                        <p:attrNameLst>
                                          <p:attrName>style.visibility</p:attrName>
                                        </p:attrNameLst>
                                      </p:cBhvr>
                                      <p:to>
                                        <p:strVal val="visible"/>
                                      </p:to>
                                    </p:set>
                                  </p:childTnLst>
                                </p:cTn>
                              </p:par>
                            </p:childTnLst>
                          </p:cTn>
                        </p:par>
                        <p:par>
                          <p:cTn id="62" fill="hold">
                            <p:stCondLst>
                              <p:cond delay="5001"/>
                            </p:stCondLst>
                            <p:childTnLst>
                              <p:par>
                                <p:cTn id="63" presetID="1" presetClass="entr" presetSubtype="0" fill="hold" nodeType="afterEffect">
                                  <p:stCondLst>
                                    <p:cond delay="0"/>
                                  </p:stCondLst>
                                  <p:childTnLst>
                                    <p:set>
                                      <p:cBhvr>
                                        <p:cTn id="64" dur="1" fill="hold">
                                          <p:stCondLst>
                                            <p:cond delay="0"/>
                                          </p:stCondLst>
                                        </p:cTn>
                                        <p:tgtEl>
                                          <p:spTgt spid="3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4"/>
                                        </p:tgtEl>
                                        <p:attrNameLst>
                                          <p:attrName>style.visibility</p:attrName>
                                        </p:attrNameLst>
                                      </p:cBhvr>
                                      <p:to>
                                        <p:strVal val="visible"/>
                                      </p:to>
                                    </p:set>
                                    <p:animEffect transition="in" filter="fade">
                                      <p:cBhvr>
                                        <p:cTn id="69" dur="500"/>
                                        <p:tgtEl>
                                          <p:spTgt spid="354"/>
                                        </p:tgtEl>
                                      </p:cBhvr>
                                    </p:animEffect>
                                  </p:childTnLst>
                                </p:cTn>
                              </p:par>
                              <p:par>
                                <p:cTn id="70" presetID="10" presetClass="entr" presetSubtype="0" fill="hold" nodeType="withEffect">
                                  <p:stCondLst>
                                    <p:cond delay="0"/>
                                  </p:stCondLst>
                                  <p:childTnLst>
                                    <p:set>
                                      <p:cBhvr>
                                        <p:cTn id="71" dur="1" fill="hold">
                                          <p:stCondLst>
                                            <p:cond delay="0"/>
                                          </p:stCondLst>
                                        </p:cTn>
                                        <p:tgtEl>
                                          <p:spTgt spid="363"/>
                                        </p:tgtEl>
                                        <p:attrNameLst>
                                          <p:attrName>style.visibility</p:attrName>
                                        </p:attrNameLst>
                                      </p:cBhvr>
                                      <p:to>
                                        <p:strVal val="visible"/>
                                      </p:to>
                                    </p:set>
                                    <p:animEffect transition="in" filter="fade">
                                      <p:cBhvr>
                                        <p:cTn id="72" dur="500"/>
                                        <p:tgtEl>
                                          <p:spTgt spid="363"/>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62"/>
                                        </p:tgtEl>
                                        <p:attrNameLst>
                                          <p:attrName>style.visibility</p:attrName>
                                        </p:attrNameLst>
                                      </p:cBhvr>
                                      <p:to>
                                        <p:strVal val="visible"/>
                                      </p:to>
                                    </p:set>
                                    <p:animEffect transition="in" filter="fade">
                                      <p:cBhvr>
                                        <p:cTn id="76" dur="2000"/>
                                        <p:tgtEl>
                                          <p:spTgt spid="362"/>
                                        </p:tgtEl>
                                      </p:cBhvr>
                                    </p:animEffect>
                                  </p:childTnLst>
                                </p:cTn>
                              </p:par>
                            </p:childTnLst>
                          </p:cTn>
                        </p:par>
                        <p:par>
                          <p:cTn id="77" fill="hold">
                            <p:stCondLst>
                              <p:cond delay="2500"/>
                            </p:stCondLst>
                            <p:childTnLst>
                              <p:par>
                                <p:cTn id="78" presetID="10" presetClass="exit" presetSubtype="0" fill="hold" nodeType="afterEffect">
                                  <p:stCondLst>
                                    <p:cond delay="0"/>
                                  </p:stCondLst>
                                  <p:childTnLst>
                                    <p:animEffect transition="out" filter="fade">
                                      <p:cBhvr>
                                        <p:cTn id="79" dur="500"/>
                                        <p:tgtEl>
                                          <p:spTgt spid="363"/>
                                        </p:tgtEl>
                                      </p:cBhvr>
                                    </p:animEffect>
                                    <p:set>
                                      <p:cBhvr>
                                        <p:cTn id="80" dur="1" fill="hold">
                                          <p:stCondLst>
                                            <p:cond delay="500"/>
                                          </p:stCondLst>
                                        </p:cTn>
                                        <p:tgtEl>
                                          <p:spTgt spid="363"/>
                                        </p:tgtEl>
                                        <p:attrNameLst>
                                          <p:attrName>style.visibility</p:attrName>
                                        </p:attrNameLst>
                                      </p:cBhvr>
                                      <p:to>
                                        <p:strVal val="hidden"/>
                                      </p:to>
                                    </p:set>
                                  </p:childTnLst>
                                </p:cTn>
                              </p:par>
                            </p:childTnLst>
                          </p:cTn>
                        </p:par>
                        <p:par>
                          <p:cTn id="81" fill="hold">
                            <p:stCondLst>
                              <p:cond delay="3000"/>
                            </p:stCondLst>
                            <p:childTnLst>
                              <p:par>
                                <p:cTn id="82" presetID="10" presetClass="exit" presetSubtype="0" fill="hold" nodeType="afterEffect">
                                  <p:stCondLst>
                                    <p:cond delay="0"/>
                                  </p:stCondLst>
                                  <p:childTnLst>
                                    <p:animEffect transition="out" filter="fade">
                                      <p:cBhvr>
                                        <p:cTn id="83" dur="500"/>
                                        <p:tgtEl>
                                          <p:spTgt spid="354"/>
                                        </p:tgtEl>
                                      </p:cBhvr>
                                    </p:animEffect>
                                    <p:set>
                                      <p:cBhvr>
                                        <p:cTn id="84" dur="1" fill="hold">
                                          <p:stCondLst>
                                            <p:cond delay="500"/>
                                          </p:stCondLst>
                                        </p:cTn>
                                        <p:tgtEl>
                                          <p:spTgt spid="354"/>
                                        </p:tgtEl>
                                        <p:attrNameLst>
                                          <p:attrName>style.visibility</p:attrName>
                                        </p:attrNameLst>
                                      </p:cBhvr>
                                      <p:to>
                                        <p:strVal val="hidden"/>
                                      </p:to>
                                    </p:set>
                                  </p:childTnLst>
                                </p:cTn>
                              </p:par>
                            </p:childTnLst>
                          </p:cTn>
                        </p:par>
                        <p:par>
                          <p:cTn id="85" fill="hold">
                            <p:stCondLst>
                              <p:cond delay="3500"/>
                            </p:stCondLst>
                            <p:childTnLst>
                              <p:par>
                                <p:cTn id="86" presetID="10" presetClass="entr" presetSubtype="0" fill="hold" nodeType="afterEffect">
                                  <p:stCondLst>
                                    <p:cond delay="0"/>
                                  </p:stCondLst>
                                  <p:childTnLst>
                                    <p:set>
                                      <p:cBhvr>
                                        <p:cTn id="87" dur="1" fill="hold">
                                          <p:stCondLst>
                                            <p:cond delay="0"/>
                                          </p:stCondLst>
                                        </p:cTn>
                                        <p:tgtEl>
                                          <p:spTgt spid="367"/>
                                        </p:tgtEl>
                                        <p:attrNameLst>
                                          <p:attrName>style.visibility</p:attrName>
                                        </p:attrNameLst>
                                      </p:cBhvr>
                                      <p:to>
                                        <p:strVal val="visible"/>
                                      </p:to>
                                    </p:set>
                                    <p:animEffect transition="in" filter="fade">
                                      <p:cBhvr>
                                        <p:cTn id="88" dur="500"/>
                                        <p:tgtEl>
                                          <p:spTgt spid="367"/>
                                        </p:tgtEl>
                                      </p:cBhvr>
                                    </p:animEffect>
                                  </p:childTnLst>
                                </p:cTn>
                              </p:par>
                            </p:childTnLst>
                          </p:cTn>
                        </p:par>
                        <p:par>
                          <p:cTn id="89" fill="hold">
                            <p:stCondLst>
                              <p:cond delay="4000"/>
                            </p:stCondLst>
                            <p:childTnLst>
                              <p:par>
                                <p:cTn id="90" presetID="10" presetClass="entr" presetSubtype="0" fill="hold" nodeType="afterEffect">
                                  <p:stCondLst>
                                    <p:cond delay="0"/>
                                  </p:stCondLst>
                                  <p:childTnLst>
                                    <p:set>
                                      <p:cBhvr>
                                        <p:cTn id="91" dur="1" fill="hold">
                                          <p:stCondLst>
                                            <p:cond delay="0"/>
                                          </p:stCondLst>
                                        </p:cTn>
                                        <p:tgtEl>
                                          <p:spTgt spid="364"/>
                                        </p:tgtEl>
                                        <p:attrNameLst>
                                          <p:attrName>style.visibility</p:attrName>
                                        </p:attrNameLst>
                                      </p:cBhvr>
                                      <p:to>
                                        <p:strVal val="visible"/>
                                      </p:to>
                                    </p:set>
                                    <p:animEffect transition="in" filter="fade">
                                      <p:cBhvr>
                                        <p:cTn id="92" dur="500"/>
                                        <p:tgtEl>
                                          <p:spTgt spid="364"/>
                                        </p:tgtEl>
                                      </p:cBhvr>
                                    </p:animEffect>
                                  </p:childTnLst>
                                </p:cTn>
                              </p:par>
                            </p:childTnLst>
                          </p:cTn>
                        </p:par>
                        <p:par>
                          <p:cTn id="93" fill="hold">
                            <p:stCondLst>
                              <p:cond delay="4500"/>
                            </p:stCondLst>
                            <p:childTnLst>
                              <p:par>
                                <p:cTn id="94" presetID="10" presetClass="entr" presetSubtype="0" fill="hold" nodeType="afterEffect">
                                  <p:stCondLst>
                                    <p:cond delay="0"/>
                                  </p:stCondLst>
                                  <p:childTnLst>
                                    <p:set>
                                      <p:cBhvr>
                                        <p:cTn id="95" dur="1" fill="hold">
                                          <p:stCondLst>
                                            <p:cond delay="0"/>
                                          </p:stCondLst>
                                        </p:cTn>
                                        <p:tgtEl>
                                          <p:spTgt spid="365"/>
                                        </p:tgtEl>
                                        <p:attrNameLst>
                                          <p:attrName>style.visibility</p:attrName>
                                        </p:attrNameLst>
                                      </p:cBhvr>
                                      <p:to>
                                        <p:strVal val="visible"/>
                                      </p:to>
                                    </p:set>
                                    <p:animEffect transition="in" filter="fade">
                                      <p:cBhvr>
                                        <p:cTn id="96" dur="2000"/>
                                        <p:tgtEl>
                                          <p:spTgt spid="365"/>
                                        </p:tgtEl>
                                      </p:cBhvr>
                                    </p:animEffect>
                                  </p:childTnLst>
                                </p:cTn>
                              </p:par>
                              <p:par>
                                <p:cTn id="97" presetID="10" presetClass="entr" presetSubtype="0" fill="hold" nodeType="withEffect">
                                  <p:stCondLst>
                                    <p:cond delay="0"/>
                                  </p:stCondLst>
                                  <p:childTnLst>
                                    <p:set>
                                      <p:cBhvr>
                                        <p:cTn id="98" dur="1" fill="hold">
                                          <p:stCondLst>
                                            <p:cond delay="0"/>
                                          </p:stCondLst>
                                        </p:cTn>
                                        <p:tgtEl>
                                          <p:spTgt spid="367"/>
                                        </p:tgtEl>
                                        <p:attrNameLst>
                                          <p:attrName>style.visibility</p:attrName>
                                        </p:attrNameLst>
                                      </p:cBhvr>
                                      <p:to>
                                        <p:strVal val="visible"/>
                                      </p:to>
                                    </p:set>
                                    <p:animEffect transition="in" filter="fade">
                                      <p:cBhvr>
                                        <p:cTn id="99" dur="500"/>
                                        <p:tgtEl>
                                          <p:spTgt spid="367"/>
                                        </p:tgtEl>
                                      </p:cBhvr>
                                    </p:animEffect>
                                  </p:childTnLst>
                                </p:cTn>
                              </p:par>
                            </p:childTnLst>
                          </p:cTn>
                        </p:par>
                        <p:par>
                          <p:cTn id="100" fill="hold">
                            <p:stCondLst>
                              <p:cond delay="6500"/>
                            </p:stCondLst>
                            <p:childTnLst>
                              <p:par>
                                <p:cTn id="101" presetID="10" presetClass="exit" presetSubtype="0" fill="hold" nodeType="afterEffect">
                                  <p:stCondLst>
                                    <p:cond delay="0"/>
                                  </p:stCondLst>
                                  <p:childTnLst>
                                    <p:animEffect transition="out" filter="fade">
                                      <p:cBhvr>
                                        <p:cTn id="102" dur="500"/>
                                        <p:tgtEl>
                                          <p:spTgt spid="367"/>
                                        </p:tgtEl>
                                      </p:cBhvr>
                                    </p:animEffect>
                                    <p:set>
                                      <p:cBhvr>
                                        <p:cTn id="103" dur="1" fill="hold">
                                          <p:stCondLst>
                                            <p:cond delay="500"/>
                                          </p:stCondLst>
                                        </p:cTn>
                                        <p:tgtEl>
                                          <p:spTgt spid="367"/>
                                        </p:tgtEl>
                                        <p:attrNameLst>
                                          <p:attrName>style.visibility</p:attrName>
                                        </p:attrNameLst>
                                      </p:cBhvr>
                                      <p:to>
                                        <p:strVal val="hidden"/>
                                      </p:to>
                                    </p:set>
                                  </p:childTnLst>
                                </p:cTn>
                              </p:par>
                            </p:childTnLst>
                          </p:cTn>
                        </p:par>
                        <p:par>
                          <p:cTn id="104" fill="hold">
                            <p:stCondLst>
                              <p:cond delay="7000"/>
                            </p:stCondLst>
                            <p:childTnLst>
                              <p:par>
                                <p:cTn id="105" presetID="10" presetClass="exit" presetSubtype="0" fill="hold" nodeType="afterEffect">
                                  <p:stCondLst>
                                    <p:cond delay="0"/>
                                  </p:stCondLst>
                                  <p:childTnLst>
                                    <p:animEffect transition="out" filter="fade">
                                      <p:cBhvr>
                                        <p:cTn id="106" dur="500"/>
                                        <p:tgtEl>
                                          <p:spTgt spid="364"/>
                                        </p:tgtEl>
                                      </p:cBhvr>
                                    </p:animEffect>
                                    <p:set>
                                      <p:cBhvr>
                                        <p:cTn id="107" dur="1" fill="hold">
                                          <p:stCondLst>
                                            <p:cond delay="500"/>
                                          </p:stCondLst>
                                        </p:cTn>
                                        <p:tgtEl>
                                          <p:spTgt spid="3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66"/>
                                        </p:tgtEl>
                                        <p:attrNameLst>
                                          <p:attrName>style.visibility</p:attrName>
                                        </p:attrNameLst>
                                      </p:cBhvr>
                                      <p:to>
                                        <p:strVal val="visible"/>
                                      </p:to>
                                    </p:set>
                                    <p:animEffect transition="in" filter="fade">
                                      <p:cBhvr>
                                        <p:cTn id="110" dur="2000"/>
                                        <p:tgtEl>
                                          <p:spTgt spid="366"/>
                                        </p:tgtEl>
                                      </p:cBhvr>
                                    </p:animEffect>
                                  </p:childTnLst>
                                </p:cTn>
                              </p:par>
                              <p:par>
                                <p:cTn id="111" presetID="10" presetClass="entr" presetSubtype="0" fill="hold" nodeType="withEffect">
                                  <p:stCondLst>
                                    <p:cond delay="0"/>
                                  </p:stCondLst>
                                  <p:childTnLst>
                                    <p:set>
                                      <p:cBhvr>
                                        <p:cTn id="112" dur="1" fill="hold">
                                          <p:stCondLst>
                                            <p:cond delay="0"/>
                                          </p:stCondLst>
                                        </p:cTn>
                                        <p:tgtEl>
                                          <p:spTgt spid="372"/>
                                        </p:tgtEl>
                                        <p:attrNameLst>
                                          <p:attrName>style.visibility</p:attrName>
                                        </p:attrNameLst>
                                      </p:cBhvr>
                                      <p:to>
                                        <p:strVal val="visible"/>
                                      </p:to>
                                    </p:set>
                                    <p:animEffect transition="in" filter="fade">
                                      <p:cBhvr>
                                        <p:cTn id="113" dur="2000"/>
                                        <p:tgtEl>
                                          <p:spTgt spid="372"/>
                                        </p:tgtEl>
                                      </p:cBhvr>
                                    </p:animEffect>
                                  </p:childTnLst>
                                </p:cTn>
                              </p:par>
                            </p:childTnLst>
                          </p:cTn>
                        </p:par>
                        <p:par>
                          <p:cTn id="114" fill="hold">
                            <p:stCondLst>
                              <p:cond delay="9000"/>
                            </p:stCondLst>
                            <p:childTnLst>
                              <p:par>
                                <p:cTn id="115" presetID="10" presetClass="exit" presetSubtype="0" fill="hold" nodeType="afterEffect">
                                  <p:stCondLst>
                                    <p:cond delay="0"/>
                                  </p:stCondLst>
                                  <p:childTnLst>
                                    <p:animEffect transition="out" filter="fade">
                                      <p:cBhvr>
                                        <p:cTn id="116" dur="500"/>
                                        <p:tgtEl>
                                          <p:spTgt spid="335"/>
                                        </p:tgtEl>
                                      </p:cBhvr>
                                    </p:animEffect>
                                    <p:set>
                                      <p:cBhvr>
                                        <p:cTn id="117" dur="1" fill="hold">
                                          <p:stCondLst>
                                            <p:cond delay="500"/>
                                          </p:stCondLst>
                                        </p:cTn>
                                        <p:tgtEl>
                                          <p:spTgt spid="335"/>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332"/>
                                        </p:tgtEl>
                                      </p:cBhvr>
                                    </p:animEffect>
                                    <p:set>
                                      <p:cBhvr>
                                        <p:cTn id="120" dur="1" fill="hold">
                                          <p:stCondLst>
                                            <p:cond delay="500"/>
                                          </p:stCondLst>
                                        </p:cTn>
                                        <p:tgtEl>
                                          <p:spTgt spid="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Shape 378"/>
        <p:cNvGrpSpPr/>
        <p:nvPr/>
      </p:nvGrpSpPr>
      <p:grpSpPr>
        <a:xfrm>
          <a:off x="0" y="0"/>
          <a:ext cx="0" cy="0"/>
          <a:chOff x="0" y="0"/>
          <a:chExt cx="0" cy="0"/>
        </a:xfrm>
      </p:grpSpPr>
      <p:sp>
        <p:nvSpPr>
          <p:cNvPr id="382" name="Google Shape;382;p25"/>
          <p:cNvSpPr txBox="1"/>
          <p:nvPr/>
        </p:nvSpPr>
        <p:spPr>
          <a:xfrm>
            <a:off x="1836013" y="844879"/>
            <a:ext cx="9105965" cy="4262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1" dirty="0" err="1">
                <a:solidFill>
                  <a:schemeClr val="tx1"/>
                </a:solidFill>
                <a:latin typeface="Times New Roman" pitchFamily="18" charset="0"/>
                <a:cs typeface="Times New Roman" pitchFamily="18" charset="0"/>
                <a:sym typeface="Arial"/>
              </a:rPr>
              <a:t>Bước</a:t>
            </a:r>
            <a:r>
              <a:rPr lang="en-US" sz="3200" b="1" i="1" dirty="0">
                <a:solidFill>
                  <a:schemeClr val="tx1"/>
                </a:solidFill>
                <a:latin typeface="Times New Roman" pitchFamily="18" charset="0"/>
                <a:cs typeface="Times New Roman" pitchFamily="18" charset="0"/>
                <a:sym typeface="Arial"/>
              </a:rPr>
              <a:t> 1:</a:t>
            </a:r>
            <a:r>
              <a:rPr lang="en-US" sz="3200" b="1"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Dùng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thước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đoạn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thẳng</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AC = </a:t>
            </a:r>
            <a:r>
              <a:rPr lang="en-US" sz="3200" dirty="0">
                <a:solidFill>
                  <a:schemeClr val="tx1"/>
                </a:solidFill>
                <a:latin typeface="Times New Roman" pitchFamily="18" charset="0"/>
                <a:cs typeface="Times New Roman" pitchFamily="18" charset="0"/>
                <a:sym typeface="Arial"/>
              </a:rPr>
              <a:t>8</a:t>
            </a:r>
            <a:r>
              <a:rPr lang="en-US" sz="3200" i="1" dirty="0">
                <a:solidFill>
                  <a:schemeClr val="tx1"/>
                </a:solidFill>
                <a:latin typeface="Times New Roman" pitchFamily="18" charset="0"/>
                <a:cs typeface="Times New Roman" pitchFamily="18" charset="0"/>
                <a:sym typeface="Arial"/>
              </a:rPr>
              <a:t>cm</a:t>
            </a:r>
            <a:endParaRPr sz="1600" dirty="0">
              <a:solidFill>
                <a:schemeClr val="tx1"/>
              </a:solidFill>
              <a:latin typeface="Times New Roman" pitchFamily="18" charset="0"/>
              <a:cs typeface="Times New Roman" pitchFamily="18" charset="0"/>
            </a:endParaRPr>
          </a:p>
          <a:p>
            <a:pPr marL="0" marR="0" lvl="0" indent="0" algn="just" rtl="0">
              <a:spcBef>
                <a:spcPts val="600"/>
              </a:spcBef>
              <a:spcAft>
                <a:spcPts val="0"/>
              </a:spcAft>
              <a:buNone/>
            </a:pPr>
            <a:r>
              <a:rPr lang="en-US" sz="3200" b="1" i="1" dirty="0" err="1">
                <a:solidFill>
                  <a:schemeClr val="tx1"/>
                </a:solidFill>
                <a:latin typeface="Times New Roman" pitchFamily="18" charset="0"/>
                <a:cs typeface="Times New Roman" pitchFamily="18" charset="0"/>
                <a:sym typeface="Arial"/>
              </a:rPr>
              <a:t>Bước</a:t>
            </a:r>
            <a:r>
              <a:rPr lang="en-US" sz="3200" b="1" i="1" dirty="0">
                <a:solidFill>
                  <a:schemeClr val="tx1"/>
                </a:solidFill>
                <a:latin typeface="Times New Roman" pitchFamily="18" charset="0"/>
                <a:cs typeface="Times New Roman" pitchFamily="18" charset="0"/>
                <a:sym typeface="Arial"/>
              </a:rPr>
              <a:t> 2: </a:t>
            </a:r>
            <a:r>
              <a:rPr lang="en-US" sz="3200" dirty="0" err="1">
                <a:solidFill>
                  <a:schemeClr val="tx1"/>
                </a:solidFill>
                <a:latin typeface="Times New Roman" pitchFamily="18" charset="0"/>
                <a:cs typeface="Times New Roman" pitchFamily="18" charset="0"/>
                <a:sym typeface="Arial"/>
              </a:rPr>
              <a:t>Dùng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compa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một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phần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tròn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tâm</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bán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kính</a:t>
            </a:r>
            <a:r>
              <a:rPr lang="en-US" sz="3200" dirty="0">
                <a:solidFill>
                  <a:schemeClr val="tx1"/>
                </a:solidFill>
                <a:latin typeface="Times New Roman" pitchFamily="18" charset="0"/>
                <a:cs typeface="Times New Roman" pitchFamily="18" charset="0"/>
                <a:sym typeface="Arial"/>
              </a:rPr>
              <a:t> 5</a:t>
            </a:r>
            <a:r>
              <a:rPr lang="en-US" sz="3200" i="1" dirty="0">
                <a:solidFill>
                  <a:schemeClr val="tx1"/>
                </a:solidFill>
                <a:latin typeface="Times New Roman" pitchFamily="18" charset="0"/>
                <a:cs typeface="Times New Roman" pitchFamily="18" charset="0"/>
                <a:sym typeface="Arial"/>
              </a:rPr>
              <a:t>cm.</a:t>
            </a:r>
            <a:endParaRPr sz="3200" dirty="0">
              <a:solidFill>
                <a:schemeClr val="tx1"/>
              </a:solidFill>
              <a:latin typeface="Times New Roman" pitchFamily="18" charset="0"/>
              <a:cs typeface="Times New Roman" pitchFamily="18" charset="0"/>
              <a:sym typeface="Arial"/>
            </a:endParaRPr>
          </a:p>
          <a:p>
            <a:pPr marL="0" marR="0" lvl="0" indent="0" algn="just" rtl="0">
              <a:spcBef>
                <a:spcPts val="600"/>
              </a:spcBef>
              <a:spcAft>
                <a:spcPts val="0"/>
              </a:spcAft>
              <a:buNone/>
            </a:pPr>
            <a:r>
              <a:rPr lang="en-US" sz="3200" b="1" i="1" dirty="0" err="1">
                <a:solidFill>
                  <a:schemeClr val="tx1"/>
                </a:solidFill>
                <a:latin typeface="Times New Roman" pitchFamily="18" charset="0"/>
                <a:cs typeface="Times New Roman" pitchFamily="18" charset="0"/>
                <a:sym typeface="Arial"/>
              </a:rPr>
              <a:t>Bước</a:t>
            </a:r>
            <a:r>
              <a:rPr lang="en-US" sz="3200" b="1" i="1" dirty="0">
                <a:solidFill>
                  <a:schemeClr val="tx1"/>
                </a:solidFill>
                <a:latin typeface="Times New Roman" pitchFamily="18" charset="0"/>
                <a:cs typeface="Times New Roman" pitchFamily="18" charset="0"/>
                <a:sym typeface="Arial"/>
              </a:rPr>
              <a:t> 3:</a:t>
            </a:r>
            <a:r>
              <a:rPr lang="en-US" sz="3200" b="1"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Dùng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compa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một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phàn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tròn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tâm</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bán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kính</a:t>
            </a:r>
            <a:r>
              <a:rPr lang="en-US" sz="3200" dirty="0">
                <a:solidFill>
                  <a:schemeClr val="tx1"/>
                </a:solidFill>
                <a:latin typeface="Times New Roman" pitchFamily="18" charset="0"/>
                <a:cs typeface="Times New Roman" pitchFamily="18" charset="0"/>
                <a:sym typeface="Arial"/>
              </a:rPr>
              <a:t> 5</a:t>
            </a:r>
            <a:r>
              <a:rPr lang="en-US" sz="3200" i="1" dirty="0">
                <a:solidFill>
                  <a:schemeClr val="tx1"/>
                </a:solidFill>
                <a:latin typeface="Times New Roman" pitchFamily="18" charset="0"/>
                <a:cs typeface="Times New Roman" pitchFamily="18" charset="0"/>
                <a:sym typeface="Arial"/>
              </a:rPr>
              <a:t>cm</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phần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tròn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này</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cắt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phần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tròn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tâm</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ở </a:t>
            </a:r>
            <a:r>
              <a:rPr lang="en-US" sz="3200" i="1" dirty="0" err="1">
                <a:solidFill>
                  <a:schemeClr val="tx1"/>
                </a:solidFill>
                <a:latin typeface="Times New Roman" pitchFamily="18" charset="0"/>
                <a:cs typeface="Times New Roman" pitchFamily="18" charset="0"/>
                <a:sym typeface="Arial"/>
              </a:rPr>
              <a:t>Bước</a:t>
            </a:r>
            <a:r>
              <a:rPr lang="en-US" sz="3200" i="1" dirty="0">
                <a:solidFill>
                  <a:schemeClr val="tx1"/>
                </a:solidFill>
                <a:latin typeface="Times New Roman" pitchFamily="18" charset="0"/>
                <a:cs typeface="Times New Roman" pitchFamily="18" charset="0"/>
                <a:sym typeface="Arial"/>
              </a:rPr>
              <a:t> 2</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tại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các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điểm</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B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D.</a:t>
            </a:r>
            <a:endParaRPr sz="3200" dirty="0">
              <a:solidFill>
                <a:schemeClr val="tx1"/>
              </a:solidFill>
              <a:latin typeface="Times New Roman" pitchFamily="18" charset="0"/>
              <a:cs typeface="Times New Roman" pitchFamily="18" charset="0"/>
              <a:sym typeface="Arial"/>
            </a:endParaRPr>
          </a:p>
          <a:p>
            <a:pPr marL="0" marR="0" lvl="0" indent="0" algn="just" rtl="0">
              <a:spcBef>
                <a:spcPts val="600"/>
              </a:spcBef>
              <a:spcAft>
                <a:spcPts val="0"/>
              </a:spcAft>
              <a:buNone/>
            </a:pPr>
            <a:r>
              <a:rPr lang="en-US" sz="3200" b="1" i="1" dirty="0" err="1">
                <a:solidFill>
                  <a:schemeClr val="tx1"/>
                </a:solidFill>
                <a:latin typeface="Times New Roman" pitchFamily="18" charset="0"/>
                <a:cs typeface="Times New Roman" pitchFamily="18" charset="0"/>
                <a:sym typeface="Arial"/>
              </a:rPr>
              <a:t>Bước</a:t>
            </a:r>
            <a:r>
              <a:rPr lang="en-US" sz="3200" b="1" i="1" dirty="0">
                <a:solidFill>
                  <a:schemeClr val="tx1"/>
                </a:solidFill>
                <a:latin typeface="Times New Roman" pitchFamily="18" charset="0"/>
                <a:cs typeface="Times New Roman" pitchFamily="18" charset="0"/>
                <a:sym typeface="Arial"/>
              </a:rPr>
              <a:t> 4:</a:t>
            </a:r>
            <a:r>
              <a:rPr lang="en-US" sz="3200" b="1"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Dùng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thước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các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đoạn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thẳng</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AB, BC, CD, DA</a:t>
            </a:r>
            <a:endParaRPr sz="3000" dirty="0">
              <a:solidFill>
                <a:schemeClr val="tx1"/>
              </a:solidFill>
              <a:latin typeface="Times New Roman" pitchFamily="18" charset="0"/>
              <a:cs typeface="Times New Roman" pitchFamily="18" charset="0"/>
              <a:sym typeface="Arial"/>
            </a:endParaRPr>
          </a:p>
        </p:txBody>
      </p:sp>
      <p:pic>
        <p:nvPicPr>
          <p:cNvPr id="383" name="Google Shape;383;p25" descr="Icon&#10;&#10;Description automatically generated with low confidence"/>
          <p:cNvPicPr preferRelativeResize="0"/>
          <p:nvPr/>
        </p:nvPicPr>
        <p:blipFill rotWithShape="1">
          <a:blip r:embed="rId4">
            <a:alphaModFix/>
          </a:blip>
          <a:srcRect/>
          <a:stretch/>
        </p:blipFill>
        <p:spPr>
          <a:xfrm>
            <a:off x="36141" y="554305"/>
            <a:ext cx="1896125" cy="1896125"/>
          </a:xfrm>
          <a:prstGeom prst="rect">
            <a:avLst/>
          </a:prstGeom>
          <a:noFill/>
          <a:ln>
            <a:noFill/>
          </a:ln>
        </p:spPr>
      </p:pic>
      <p:sp>
        <p:nvSpPr>
          <p:cNvPr id="384" name="Google Shape;384;p25"/>
          <p:cNvSpPr/>
          <p:nvPr/>
        </p:nvSpPr>
        <p:spPr>
          <a:xfrm>
            <a:off x="166671" y="99749"/>
            <a:ext cx="3654343" cy="622254"/>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2. Vẽ hình thoi</a:t>
            </a:r>
            <a:endParaRPr/>
          </a:p>
        </p:txBody>
      </p:sp>
      <p:pic>
        <p:nvPicPr>
          <p:cNvPr id="385" name="Google Shape;385;p25" descr="Thinking Hyuke GIF - Thinking Hyuke Question - Discover &amp;amp; Share GIFs"/>
          <p:cNvPicPr preferRelativeResize="0"/>
          <p:nvPr/>
        </p:nvPicPr>
        <p:blipFill rotWithShape="1">
          <a:blip r:embed="rId5">
            <a:alphaModFix/>
          </a:blip>
          <a:srcRect/>
          <a:stretch/>
        </p:blipFill>
        <p:spPr>
          <a:xfrm>
            <a:off x="495910" y="5147689"/>
            <a:ext cx="1216164" cy="1273335"/>
          </a:xfrm>
          <a:prstGeom prst="rect">
            <a:avLst/>
          </a:prstGeom>
          <a:noFill/>
          <a:ln>
            <a:noFill/>
          </a:ln>
        </p:spPr>
      </p:pic>
      <p:sp>
        <p:nvSpPr>
          <p:cNvPr id="386" name="Google Shape;386;p25"/>
          <p:cNvSpPr/>
          <p:nvPr/>
        </p:nvSpPr>
        <p:spPr>
          <a:xfrm>
            <a:off x="1932266" y="5228948"/>
            <a:ext cx="7757166" cy="1192076"/>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bg1"/>
                </a:solidFill>
                <a:latin typeface="Times New Roman" pitchFamily="18" charset="0"/>
                <a:cs typeface="Times New Roman" pitchFamily="18" charset="0"/>
                <a:sym typeface="Arial"/>
              </a:rPr>
              <a:t>Sử</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dụng</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thước</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và</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compa</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để</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vẽ</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hình</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thoi</a:t>
            </a:r>
            <a:r>
              <a:rPr lang="en-US" sz="3200" dirty="0">
                <a:solidFill>
                  <a:schemeClr val="bg1"/>
                </a:solidFill>
                <a:latin typeface="Times New Roman" pitchFamily="18" charset="0"/>
                <a:cs typeface="Times New Roman" pitchFamily="18" charset="0"/>
                <a:sym typeface="Arial"/>
              </a:rPr>
              <a:t> </a:t>
            </a:r>
            <a:r>
              <a:rPr lang="en-US" sz="3200" i="1" dirty="0">
                <a:solidFill>
                  <a:schemeClr val="bg1"/>
                </a:solidFill>
                <a:latin typeface="Times New Roman" pitchFamily="18" charset="0"/>
                <a:cs typeface="Times New Roman" pitchFamily="18" charset="0"/>
                <a:sym typeface="Arial"/>
              </a:rPr>
              <a:t>MNPQ</a:t>
            </a:r>
            <a:r>
              <a:rPr lang="en-US" sz="3200" dirty="0">
                <a:solidFill>
                  <a:schemeClr val="bg1"/>
                </a:solidFill>
                <a:latin typeface="Times New Roman" pitchFamily="18" charset="0"/>
                <a:cs typeface="Times New Roman" pitchFamily="18" charset="0"/>
                <a:sym typeface="Arial"/>
              </a:rPr>
              <a:t>, </a:t>
            </a:r>
            <a:r>
              <a:rPr lang="en-US" sz="3200" dirty="0" err="1">
                <a:solidFill>
                  <a:schemeClr val="bg1"/>
                </a:solidFill>
                <a:latin typeface="Times New Roman" pitchFamily="18" charset="0"/>
                <a:cs typeface="Times New Roman" pitchFamily="18" charset="0"/>
                <a:sym typeface="Arial"/>
              </a:rPr>
              <a:t>biết</a:t>
            </a:r>
            <a:r>
              <a:rPr lang="en-US" sz="3200" dirty="0">
                <a:solidFill>
                  <a:schemeClr val="bg1"/>
                </a:solidFill>
                <a:latin typeface="Times New Roman" pitchFamily="18" charset="0"/>
                <a:cs typeface="Times New Roman" pitchFamily="18" charset="0"/>
                <a:sym typeface="Arial"/>
              </a:rPr>
              <a:t> </a:t>
            </a:r>
            <a:r>
              <a:rPr lang="en-US" sz="3200" i="1" dirty="0">
                <a:solidFill>
                  <a:schemeClr val="bg1"/>
                </a:solidFill>
                <a:latin typeface="Times New Roman" pitchFamily="18" charset="0"/>
                <a:cs typeface="Times New Roman" pitchFamily="18" charset="0"/>
                <a:sym typeface="Arial"/>
              </a:rPr>
              <a:t>MN = </a:t>
            </a:r>
            <a:r>
              <a:rPr lang="en-US" sz="3200" dirty="0">
                <a:solidFill>
                  <a:schemeClr val="bg1"/>
                </a:solidFill>
                <a:latin typeface="Times New Roman" pitchFamily="18" charset="0"/>
                <a:cs typeface="Times New Roman" pitchFamily="18" charset="0"/>
                <a:sym typeface="Arial"/>
              </a:rPr>
              <a:t>6</a:t>
            </a:r>
            <a:r>
              <a:rPr lang="en-US" sz="3200" i="1" dirty="0">
                <a:solidFill>
                  <a:schemeClr val="bg1"/>
                </a:solidFill>
                <a:latin typeface="Times New Roman" pitchFamily="18" charset="0"/>
                <a:cs typeface="Times New Roman" pitchFamily="18" charset="0"/>
                <a:sym typeface="Arial"/>
              </a:rPr>
              <a:t>cm, MP = </a:t>
            </a:r>
            <a:r>
              <a:rPr lang="en-US" sz="3200" dirty="0">
                <a:solidFill>
                  <a:schemeClr val="bg1"/>
                </a:solidFill>
                <a:latin typeface="Times New Roman" pitchFamily="18" charset="0"/>
                <a:cs typeface="Times New Roman" pitchFamily="18" charset="0"/>
                <a:sym typeface="Arial"/>
              </a:rPr>
              <a:t>10</a:t>
            </a:r>
            <a:r>
              <a:rPr lang="en-US" sz="3200" i="1" dirty="0">
                <a:solidFill>
                  <a:schemeClr val="bg1"/>
                </a:solidFill>
                <a:latin typeface="Times New Roman" pitchFamily="18" charset="0"/>
                <a:cs typeface="Times New Roman" pitchFamily="18" charset="0"/>
                <a:sym typeface="Arial"/>
              </a:rPr>
              <a:t>cm</a:t>
            </a:r>
            <a:endParaRPr dirty="0">
              <a:solidFill>
                <a:schemeClr val="bg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sp>
        <p:nvSpPr>
          <p:cNvPr id="395" name="Google Shape;395;p26"/>
          <p:cNvSpPr/>
          <p:nvPr/>
        </p:nvSpPr>
        <p:spPr>
          <a:xfrm>
            <a:off x="166671" y="99749"/>
            <a:ext cx="6726665" cy="590062"/>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3. Chu vi và diện tích hình thoi</a:t>
            </a:r>
            <a:endParaRPr/>
          </a:p>
        </p:txBody>
      </p:sp>
      <p:pic>
        <p:nvPicPr>
          <p:cNvPr id="396" name="Google Shape;396;p26" descr="A picture containing toy, doll&#10;&#10;Description automatically generated"/>
          <p:cNvPicPr preferRelativeResize="0"/>
          <p:nvPr/>
        </p:nvPicPr>
        <p:blipFill rotWithShape="1">
          <a:blip r:embed="rId3">
            <a:alphaModFix/>
          </a:blip>
          <a:srcRect/>
          <a:stretch/>
        </p:blipFill>
        <p:spPr>
          <a:xfrm>
            <a:off x="387982" y="1082557"/>
            <a:ext cx="1665407" cy="1665407"/>
          </a:xfrm>
          <a:prstGeom prst="rect">
            <a:avLst/>
          </a:prstGeom>
          <a:noFill/>
          <a:ln>
            <a:noFill/>
          </a:ln>
        </p:spPr>
      </p:pic>
      <p:sp>
        <p:nvSpPr>
          <p:cNvPr id="397" name="Google Shape;397;p26"/>
          <p:cNvSpPr/>
          <p:nvPr/>
        </p:nvSpPr>
        <p:spPr>
          <a:xfrm>
            <a:off x="2053389" y="867834"/>
            <a:ext cx="7907045" cy="307701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26"/>
          <p:cNvSpPr txBox="1"/>
          <p:nvPr/>
        </p:nvSpPr>
        <p:spPr>
          <a:xfrm>
            <a:off x="2525856" y="1265998"/>
            <a:ext cx="6962110" cy="278537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500"/>
              <a:buFont typeface="Arial"/>
              <a:buChar char="•"/>
            </a:pPr>
            <a:r>
              <a:rPr lang="en-US" sz="3500" b="1">
                <a:solidFill>
                  <a:schemeClr val="dk1"/>
                </a:solidFill>
                <a:latin typeface="Arial"/>
                <a:ea typeface="Arial"/>
                <a:cs typeface="Arial"/>
                <a:sym typeface="Arial"/>
              </a:rPr>
              <a:t>Nội dung: </a:t>
            </a:r>
            <a:r>
              <a:rPr lang="en-US" sz="3500">
                <a:solidFill>
                  <a:schemeClr val="dk1"/>
                </a:solidFill>
                <a:latin typeface="Arial"/>
                <a:ea typeface="Arial"/>
                <a:cs typeface="Arial"/>
                <a:sym typeface="Arial"/>
              </a:rPr>
              <a:t>Thực hiện nhiệm vụ </a:t>
            </a:r>
            <a:r>
              <a:rPr lang="en-US" sz="3500" i="1">
                <a:solidFill>
                  <a:schemeClr val="dk1"/>
                </a:solidFill>
                <a:latin typeface="Arial"/>
                <a:ea typeface="Arial"/>
                <a:cs typeface="Arial"/>
                <a:sym typeface="Arial"/>
              </a:rPr>
              <a:t>Hoạt động 5 – </a:t>
            </a:r>
            <a:r>
              <a:rPr lang="en-US" sz="3500">
                <a:solidFill>
                  <a:schemeClr val="dk1"/>
                </a:solidFill>
                <a:latin typeface="Arial"/>
                <a:ea typeface="Arial"/>
                <a:cs typeface="Arial"/>
                <a:sym typeface="Arial"/>
              </a:rPr>
              <a:t>SGK trang 100</a:t>
            </a:r>
            <a:endParaRPr/>
          </a:p>
          <a:p>
            <a:pPr marL="457200" marR="0" lvl="0" indent="-457200" algn="l" rtl="0">
              <a:spcBef>
                <a:spcPts val="0"/>
              </a:spcBef>
              <a:spcAft>
                <a:spcPts val="0"/>
              </a:spcAft>
              <a:buClr>
                <a:schemeClr val="dk1"/>
              </a:buClr>
              <a:buSzPts val="3500"/>
              <a:buFont typeface="Arial"/>
              <a:buChar char="•"/>
            </a:pPr>
            <a:r>
              <a:rPr lang="en-US" sz="3500" b="1">
                <a:solidFill>
                  <a:schemeClr val="dk1"/>
                </a:solidFill>
                <a:latin typeface="Arial"/>
                <a:ea typeface="Arial"/>
                <a:cs typeface="Arial"/>
                <a:sym typeface="Arial"/>
              </a:rPr>
              <a:t>Thời gian:</a:t>
            </a:r>
            <a:r>
              <a:rPr lang="en-US" sz="3500">
                <a:solidFill>
                  <a:schemeClr val="dk1"/>
                </a:solidFill>
                <a:latin typeface="Arial"/>
                <a:ea typeface="Arial"/>
                <a:cs typeface="Arial"/>
                <a:sym typeface="Arial"/>
              </a:rPr>
              <a:t> 3 phút</a:t>
            </a:r>
            <a:endParaRPr/>
          </a:p>
          <a:p>
            <a:pPr marL="457200" marR="0" lvl="0" indent="-457200" algn="l" rtl="0">
              <a:spcBef>
                <a:spcPts val="0"/>
              </a:spcBef>
              <a:spcAft>
                <a:spcPts val="0"/>
              </a:spcAft>
              <a:buClr>
                <a:schemeClr val="dk1"/>
              </a:buClr>
              <a:buSzPts val="3500"/>
              <a:buFont typeface="Arial"/>
              <a:buChar char="•"/>
            </a:pPr>
            <a:r>
              <a:rPr lang="en-US" sz="3500" b="1">
                <a:solidFill>
                  <a:schemeClr val="dk1"/>
                </a:solidFill>
                <a:latin typeface="Arial"/>
                <a:ea typeface="Arial"/>
                <a:cs typeface="Arial"/>
                <a:sym typeface="Arial"/>
              </a:rPr>
              <a:t>Hình thức:</a:t>
            </a:r>
            <a:r>
              <a:rPr lang="en-US" sz="3500">
                <a:solidFill>
                  <a:schemeClr val="dk1"/>
                </a:solidFill>
                <a:latin typeface="Arial"/>
                <a:ea typeface="Arial"/>
                <a:cs typeface="Arial"/>
                <a:sym typeface="Arial"/>
              </a:rPr>
              <a:t> Hoạt động nhóm 4</a:t>
            </a:r>
            <a:endParaRPr sz="3500" b="1">
              <a:solidFill>
                <a:schemeClr val="dk1"/>
              </a:solidFill>
              <a:latin typeface="Arial"/>
              <a:ea typeface="Arial"/>
              <a:cs typeface="Arial"/>
              <a:sym typeface="Arial"/>
            </a:endParaRPr>
          </a:p>
          <a:p>
            <a:pPr marL="457200" marR="0" lvl="0" indent="-234950" algn="l" rtl="0">
              <a:spcBef>
                <a:spcPts val="0"/>
              </a:spcBef>
              <a:spcAft>
                <a:spcPts val="0"/>
              </a:spcAft>
              <a:buClr>
                <a:schemeClr val="dk1"/>
              </a:buClr>
              <a:buSzPts val="3500"/>
              <a:buFont typeface="Arial"/>
              <a:buNone/>
            </a:pPr>
            <a:endParaRPr sz="3500">
              <a:solidFill>
                <a:schemeClr val="dk1"/>
              </a:solidFill>
              <a:latin typeface="Arial"/>
              <a:ea typeface="Arial"/>
              <a:cs typeface="Arial"/>
              <a:sym typeface="Arial"/>
            </a:endParaRPr>
          </a:p>
        </p:txBody>
      </p:sp>
      <p:pic>
        <p:nvPicPr>
          <p:cNvPr id="399" name="Google Shape;399;p26"/>
          <p:cNvPicPr preferRelativeResize="0"/>
          <p:nvPr/>
        </p:nvPicPr>
        <p:blipFill rotWithShape="1">
          <a:blip r:embed="rId4">
            <a:alphaModFix/>
          </a:blip>
          <a:srcRect/>
          <a:stretch/>
        </p:blipFill>
        <p:spPr>
          <a:xfrm>
            <a:off x="462298" y="4007506"/>
            <a:ext cx="2857951" cy="2628660"/>
          </a:xfrm>
          <a:prstGeom prst="rect">
            <a:avLst/>
          </a:prstGeom>
          <a:noFill/>
          <a:ln>
            <a:noFill/>
          </a:ln>
        </p:spPr>
      </p:pic>
      <p:pic>
        <p:nvPicPr>
          <p:cNvPr id="400" name="Google Shape;400;p26"/>
          <p:cNvPicPr preferRelativeResize="0"/>
          <p:nvPr/>
        </p:nvPicPr>
        <p:blipFill rotWithShape="1">
          <a:blip r:embed="rId5">
            <a:alphaModFix/>
          </a:blip>
          <a:srcRect/>
          <a:stretch/>
        </p:blipFill>
        <p:spPr>
          <a:xfrm>
            <a:off x="3800432" y="4007506"/>
            <a:ext cx="2690657" cy="2508642"/>
          </a:xfrm>
          <a:prstGeom prst="rect">
            <a:avLst/>
          </a:prstGeom>
          <a:noFill/>
          <a:ln>
            <a:noFill/>
          </a:ln>
        </p:spPr>
      </p:pic>
      <p:pic>
        <p:nvPicPr>
          <p:cNvPr id="401" name="Google Shape;401;p26"/>
          <p:cNvPicPr preferRelativeResize="0"/>
          <p:nvPr/>
        </p:nvPicPr>
        <p:blipFill rotWithShape="1">
          <a:blip r:embed="rId6">
            <a:alphaModFix/>
          </a:blip>
          <a:srcRect/>
          <a:stretch/>
        </p:blipFill>
        <p:spPr>
          <a:xfrm>
            <a:off x="6893336" y="4577702"/>
            <a:ext cx="2690657" cy="1980203"/>
          </a:xfrm>
          <a:prstGeom prst="rect">
            <a:avLst/>
          </a:prstGeom>
          <a:noFill/>
          <a:ln>
            <a:noFill/>
          </a:ln>
        </p:spPr>
      </p:pic>
      <p:pic>
        <p:nvPicPr>
          <p:cNvPr id="402" name="Google Shape;402;p26"/>
          <p:cNvPicPr preferRelativeResize="0"/>
          <p:nvPr/>
        </p:nvPicPr>
        <p:blipFill rotWithShape="1">
          <a:blip r:embed="rId7">
            <a:alphaModFix/>
          </a:blip>
          <a:srcRect/>
          <a:stretch/>
        </p:blipFill>
        <p:spPr>
          <a:xfrm>
            <a:off x="9179329" y="150215"/>
            <a:ext cx="1918563" cy="1079192"/>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5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11" name="Google Shape;411;p27"/>
          <p:cNvSpPr/>
          <p:nvPr/>
        </p:nvSpPr>
        <p:spPr>
          <a:xfrm>
            <a:off x="166671" y="99749"/>
            <a:ext cx="6272549" cy="590062"/>
          </a:xfrm>
          <a:prstGeom prst="roundRect">
            <a:avLst>
              <a:gd name="adj" fmla="val 16667"/>
            </a:avLst>
          </a:prstGeom>
          <a:solidFill>
            <a:srgbClr val="1F4E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3. Chu vi và diện tích hình thoi</a:t>
            </a:r>
            <a:endParaRPr/>
          </a:p>
        </p:txBody>
      </p:sp>
      <p:pic>
        <p:nvPicPr>
          <p:cNvPr id="412" name="Google Shape;412;p27"/>
          <p:cNvPicPr preferRelativeResize="0"/>
          <p:nvPr/>
        </p:nvPicPr>
        <p:blipFill rotWithShape="1">
          <a:blip r:embed="rId3">
            <a:alphaModFix/>
          </a:blip>
          <a:srcRect/>
          <a:stretch/>
        </p:blipFill>
        <p:spPr>
          <a:xfrm>
            <a:off x="326468" y="1924964"/>
            <a:ext cx="4870882" cy="3605944"/>
          </a:xfrm>
          <a:prstGeom prst="rect">
            <a:avLst/>
          </a:prstGeom>
          <a:noFill/>
          <a:ln>
            <a:noFill/>
          </a:ln>
        </p:spPr>
      </p:pic>
      <p:sp>
        <p:nvSpPr>
          <p:cNvPr id="413" name="Google Shape;413;p27"/>
          <p:cNvSpPr txBox="1"/>
          <p:nvPr/>
        </p:nvSpPr>
        <p:spPr>
          <a:xfrm>
            <a:off x="5258841" y="1438183"/>
            <a:ext cx="6072325"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có</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độ</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dài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cạnh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là</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a</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độ</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dài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hai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chéo</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m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i="1" dirty="0">
                <a:solidFill>
                  <a:schemeClr val="tx1"/>
                </a:solidFill>
                <a:latin typeface="Times New Roman" pitchFamily="18" charset="0"/>
                <a:cs typeface="Times New Roman" pitchFamily="18" charset="0"/>
                <a:sym typeface="Arial"/>
              </a:rPr>
              <a:t>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thì</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a:p>
            <a:pPr marL="285750" marR="0" lvl="0" indent="-285750" algn="l" rtl="0">
              <a:spcBef>
                <a:spcPts val="0"/>
              </a:spcBef>
              <a:spcAft>
                <a:spcPts val="0"/>
              </a:spcAft>
              <a:buClr>
                <a:srgbClr val="1F4E79"/>
              </a:buClr>
              <a:buSzPts val="3200"/>
              <a:buFont typeface="Arial"/>
              <a:buChar char="•"/>
            </a:pPr>
            <a:r>
              <a:rPr lang="en-US" sz="3200" dirty="0">
                <a:solidFill>
                  <a:schemeClr val="tx1"/>
                </a:solidFill>
                <a:latin typeface="Times New Roman" pitchFamily="18" charset="0"/>
                <a:cs typeface="Times New Roman" pitchFamily="18" charset="0"/>
                <a:sym typeface="Arial"/>
              </a:rPr>
              <a:t>Chu vi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là</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a:p>
            <a:pPr marL="285750" marR="0" lvl="0" indent="-82550" algn="l" rtl="0">
              <a:spcBef>
                <a:spcPts val="0"/>
              </a:spcBef>
              <a:spcAft>
                <a:spcPts val="0"/>
              </a:spcAft>
              <a:buClr>
                <a:schemeClr val="dk1"/>
              </a:buClr>
              <a:buSzPts val="3200"/>
              <a:buFont typeface="Arial"/>
              <a:buNone/>
            </a:pPr>
            <a:endParaRPr sz="3200" dirty="0">
              <a:solidFill>
                <a:schemeClr val="tx1"/>
              </a:solidFill>
              <a:latin typeface="Times New Roman" pitchFamily="18" charset="0"/>
              <a:cs typeface="Times New Roman" pitchFamily="18" charset="0"/>
              <a:sym typeface="Arial"/>
            </a:endParaRPr>
          </a:p>
          <a:p>
            <a:pPr marL="285750" marR="0" lvl="0" indent="-82550" algn="l" rtl="0">
              <a:spcBef>
                <a:spcPts val="0"/>
              </a:spcBef>
              <a:spcAft>
                <a:spcPts val="0"/>
              </a:spcAft>
              <a:buClr>
                <a:schemeClr val="dk1"/>
              </a:buClr>
              <a:buSzPts val="3200"/>
              <a:buFont typeface="Arial"/>
              <a:buNone/>
            </a:pPr>
            <a:endParaRPr sz="3200" dirty="0">
              <a:solidFill>
                <a:schemeClr val="tx1"/>
              </a:solidFill>
              <a:latin typeface="Times New Roman" pitchFamily="18" charset="0"/>
              <a:cs typeface="Times New Roman" pitchFamily="18" charset="0"/>
              <a:sym typeface="Arial"/>
            </a:endParaRPr>
          </a:p>
          <a:p>
            <a:pPr marL="285750" marR="0" lvl="0" indent="-285750" algn="l" rtl="0">
              <a:spcBef>
                <a:spcPts val="0"/>
              </a:spcBef>
              <a:spcAft>
                <a:spcPts val="0"/>
              </a:spcAft>
              <a:buClr>
                <a:srgbClr val="1F4E79"/>
              </a:buClr>
              <a:buSzPts val="3200"/>
              <a:buFont typeface="Arial"/>
              <a:buChar char="•"/>
            </a:pPr>
            <a:r>
              <a:rPr lang="en-US" sz="3200" dirty="0" err="1">
                <a:solidFill>
                  <a:schemeClr val="tx1"/>
                </a:solidFill>
                <a:latin typeface="Times New Roman" pitchFamily="18" charset="0"/>
                <a:cs typeface="Times New Roman" pitchFamily="18" charset="0"/>
                <a:sym typeface="Arial"/>
              </a:rPr>
              <a:t>Diện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tích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là</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p:txBody>
      </p:sp>
      <p:pic>
        <p:nvPicPr>
          <p:cNvPr id="414" name="Google Shape;414;p27"/>
          <p:cNvPicPr preferRelativeResize="0"/>
          <p:nvPr/>
        </p:nvPicPr>
        <p:blipFill rotWithShape="1">
          <a:blip r:embed="rId4">
            <a:alphaModFix/>
          </a:blip>
          <a:srcRect/>
          <a:stretch/>
        </p:blipFill>
        <p:spPr>
          <a:xfrm>
            <a:off x="7010020" y="3059425"/>
            <a:ext cx="1559447" cy="590061"/>
          </a:xfrm>
          <a:prstGeom prst="rect">
            <a:avLst/>
          </a:prstGeom>
          <a:noFill/>
          <a:ln>
            <a:noFill/>
          </a:ln>
        </p:spPr>
      </p:pic>
      <p:pic>
        <p:nvPicPr>
          <p:cNvPr id="415" name="Google Shape;415;p27"/>
          <p:cNvPicPr preferRelativeResize="0"/>
          <p:nvPr/>
        </p:nvPicPr>
        <p:blipFill rotWithShape="1">
          <a:blip r:embed="rId5">
            <a:alphaModFix/>
          </a:blip>
          <a:srcRect/>
          <a:stretch/>
        </p:blipFill>
        <p:spPr>
          <a:xfrm>
            <a:off x="6807520" y="4584198"/>
            <a:ext cx="2219325" cy="1249362"/>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26"/>
        <p:cNvGrpSpPr/>
        <p:nvPr/>
      </p:nvGrpSpPr>
      <p:grpSpPr>
        <a:xfrm>
          <a:off x="0" y="0"/>
          <a:ext cx="0" cy="0"/>
          <a:chOff x="0" y="0"/>
          <a:chExt cx="0" cy="0"/>
        </a:xfrm>
      </p:grpSpPr>
      <p:pic>
        <p:nvPicPr>
          <p:cNvPr id="427" name="Google Shape;427;p28"/>
          <p:cNvPicPr preferRelativeResize="0"/>
          <p:nvPr/>
        </p:nvPicPr>
        <p:blipFill rotWithShape="1">
          <a:blip r:embed="rId3">
            <a:alphaModFix/>
          </a:blip>
          <a:srcRect/>
          <a:stretch/>
        </p:blipFill>
        <p:spPr>
          <a:xfrm>
            <a:off x="735745" y="2432386"/>
            <a:ext cx="4461898" cy="3820667"/>
          </a:xfrm>
          <a:prstGeom prst="rect">
            <a:avLst/>
          </a:prstGeom>
          <a:noFill/>
          <a:ln>
            <a:noFill/>
          </a:ln>
        </p:spPr>
      </p:pic>
      <p:sp>
        <p:nvSpPr>
          <p:cNvPr id="437" name="Google Shape;437;p28"/>
          <p:cNvSpPr/>
          <p:nvPr/>
        </p:nvSpPr>
        <p:spPr>
          <a:xfrm>
            <a:off x="36141" y="54868"/>
            <a:ext cx="5717294" cy="493723"/>
          </a:xfrm>
          <a:prstGeom prst="roundRect">
            <a:avLst>
              <a:gd name="adj" fmla="val 16667"/>
            </a:avLst>
          </a:prstGeom>
          <a:solidFill>
            <a:srgbClr val="1F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HOẠT ĐỘNG CỦNG CỐ</a:t>
            </a:r>
            <a:endParaRPr/>
          </a:p>
        </p:txBody>
      </p:sp>
      <p:sp>
        <p:nvSpPr>
          <p:cNvPr id="438" name="Google Shape;438;p28"/>
          <p:cNvSpPr txBox="1"/>
          <p:nvPr/>
        </p:nvSpPr>
        <p:spPr>
          <a:xfrm>
            <a:off x="446677" y="757194"/>
            <a:ext cx="1072133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C00000"/>
                </a:solidFill>
                <a:latin typeface="Arial"/>
                <a:ea typeface="Arial"/>
                <a:cs typeface="Arial"/>
                <a:sym typeface="Arial"/>
              </a:rPr>
              <a:t>Ví dụ 3: Trên trường của phòng khách có treo một chiếc gương dạng hình thoi </a:t>
            </a:r>
            <a:r>
              <a:rPr lang="en-US" sz="3200" i="1">
                <a:solidFill>
                  <a:srgbClr val="C00000"/>
                </a:solidFill>
                <a:latin typeface="Arial"/>
                <a:ea typeface="Arial"/>
                <a:cs typeface="Arial"/>
                <a:sym typeface="Arial"/>
              </a:rPr>
              <a:t>ABCD</a:t>
            </a:r>
            <a:r>
              <a:rPr lang="en-US" sz="3200">
                <a:solidFill>
                  <a:srgbClr val="C00000"/>
                </a:solidFill>
                <a:latin typeface="Arial"/>
                <a:ea typeface="Arial"/>
                <a:cs typeface="Arial"/>
                <a:sym typeface="Arial"/>
              </a:rPr>
              <a:t> như ở </a:t>
            </a:r>
            <a:r>
              <a:rPr lang="en-US" sz="3200" i="1">
                <a:solidFill>
                  <a:srgbClr val="C00000"/>
                </a:solidFill>
                <a:latin typeface="Arial"/>
                <a:ea typeface="Arial"/>
                <a:cs typeface="Arial"/>
                <a:sym typeface="Arial"/>
              </a:rPr>
              <a:t>Hình 18</a:t>
            </a:r>
            <a:r>
              <a:rPr lang="en-US" sz="3200">
                <a:solidFill>
                  <a:srgbClr val="C00000"/>
                </a:solidFill>
                <a:latin typeface="Arial"/>
                <a:ea typeface="Arial"/>
                <a:cs typeface="Arial"/>
                <a:sym typeface="Arial"/>
              </a:rPr>
              <a:t>. Tính diện tích của chiếc gương đó, biết mỗi ô vuông có cạnh là 2</a:t>
            </a:r>
            <a:r>
              <a:rPr lang="en-US" sz="3200" i="1">
                <a:solidFill>
                  <a:srgbClr val="C00000"/>
                </a:solidFill>
                <a:latin typeface="Arial"/>
                <a:ea typeface="Arial"/>
                <a:cs typeface="Arial"/>
                <a:sym typeface="Arial"/>
              </a:rPr>
              <a:t>dm</a:t>
            </a:r>
            <a:endParaRPr sz="3200">
              <a:solidFill>
                <a:srgbClr val="C00000"/>
              </a:solidFill>
              <a:latin typeface="Arial"/>
              <a:ea typeface="Arial"/>
              <a:cs typeface="Arial"/>
              <a:sym typeface="Arial"/>
            </a:endParaRPr>
          </a:p>
        </p:txBody>
      </p:sp>
      <p:sp>
        <p:nvSpPr>
          <p:cNvPr id="439" name="Google Shape;439;p28"/>
          <p:cNvSpPr txBox="1"/>
          <p:nvPr/>
        </p:nvSpPr>
        <p:spPr>
          <a:xfrm>
            <a:off x="5498275" y="2722319"/>
            <a:ext cx="212005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err="1">
                <a:solidFill>
                  <a:schemeClr val="tx1"/>
                </a:solidFill>
                <a:latin typeface="Times New Roman" pitchFamily="18" charset="0"/>
                <a:cs typeface="Times New Roman" pitchFamily="18" charset="0"/>
                <a:sym typeface="Arial"/>
              </a:rPr>
              <a:t>Bài</a:t>
            </a:r>
            <a:r>
              <a:rPr lang="en-US" sz="3200" u="sng" dirty="0">
                <a:solidFill>
                  <a:schemeClr val="tx1"/>
                </a:solidFill>
                <a:latin typeface="Times New Roman" pitchFamily="18" charset="0"/>
                <a:cs typeface="Times New Roman" pitchFamily="18" charset="0"/>
                <a:sym typeface="Arial"/>
              </a:rPr>
              <a:t> </a:t>
            </a:r>
            <a:r>
              <a:rPr lang="en-US" sz="3200" u="sng" dirty="0" err="1">
                <a:solidFill>
                  <a:schemeClr val="tx1"/>
                </a:solidFill>
                <a:latin typeface="Times New Roman" pitchFamily="18" charset="0"/>
                <a:cs typeface="Times New Roman" pitchFamily="18" charset="0"/>
                <a:sym typeface="Arial"/>
              </a:rPr>
              <a:t>làm</a:t>
            </a:r>
            <a:endParaRPr dirty="0">
              <a:solidFill>
                <a:schemeClr val="tx1"/>
              </a:solidFill>
              <a:latin typeface="Times New Roman" pitchFamily="18" charset="0"/>
              <a:cs typeface="Times New Roman" pitchFamily="18" charset="0"/>
            </a:endParaRPr>
          </a:p>
        </p:txBody>
      </p:sp>
      <p:sp>
        <p:nvSpPr>
          <p:cNvPr id="440" name="Google Shape;440;p28"/>
          <p:cNvSpPr txBox="1"/>
          <p:nvPr/>
        </p:nvSpPr>
        <p:spPr>
          <a:xfrm>
            <a:off x="5317213" y="3271733"/>
            <a:ext cx="6065389"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dirty="0" err="1">
                <a:solidFill>
                  <a:schemeClr val="tx1"/>
                </a:solidFill>
                <a:latin typeface="Times New Roman" pitchFamily="18" charset="0"/>
                <a:cs typeface="Times New Roman" pitchFamily="18" charset="0"/>
                <a:sym typeface="Arial"/>
              </a:rPr>
              <a:t>Diện</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tích</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của</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chiếc</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gương</a:t>
            </a:r>
            <a:r>
              <a:rPr lang="en-US" sz="3600" dirty="0">
                <a:solidFill>
                  <a:schemeClr val="tx1"/>
                </a:solidFill>
                <a:latin typeface="Times New Roman" pitchFamily="18" charset="0"/>
                <a:cs typeface="Times New Roman" pitchFamily="18" charset="0"/>
                <a:sym typeface="Arial"/>
              </a:rPr>
              <a:t> </a:t>
            </a:r>
            <a:r>
              <a:rPr lang="en-US" sz="3600" dirty="0" err="1">
                <a:solidFill>
                  <a:schemeClr val="tx1"/>
                </a:solidFill>
                <a:latin typeface="Times New Roman" pitchFamily="18" charset="0"/>
                <a:cs typeface="Times New Roman" pitchFamily="18" charset="0"/>
                <a:sym typeface="Arial"/>
              </a:rPr>
              <a:t>là</a:t>
            </a:r>
            <a:r>
              <a:rPr lang="en-US" sz="3600" dirty="0">
                <a:solidFill>
                  <a:schemeClr val="tx1"/>
                </a:solidFill>
                <a:latin typeface="Times New Roman" pitchFamily="18" charset="0"/>
                <a:cs typeface="Times New Roman" pitchFamily="18" charset="0"/>
                <a:sym typeface="Arial"/>
              </a:rPr>
              <a:t>:</a:t>
            </a:r>
            <a:endParaRPr sz="3600" i="1" dirty="0">
              <a:solidFill>
                <a:schemeClr val="tx1"/>
              </a:solidFill>
              <a:latin typeface="Times New Roman" pitchFamily="18" charset="0"/>
              <a:cs typeface="Times New Roman" pitchFamily="18" charset="0"/>
              <a:sym typeface="Arial"/>
            </a:endParaRPr>
          </a:p>
          <a:p>
            <a:pPr marL="0" marR="0" lvl="0" indent="0" algn="just" rtl="0">
              <a:spcBef>
                <a:spcPts val="0"/>
              </a:spcBef>
              <a:spcAft>
                <a:spcPts val="0"/>
              </a:spcAft>
              <a:buNone/>
            </a:pPr>
            <a:endParaRPr sz="3600" dirty="0">
              <a:solidFill>
                <a:schemeClr val="tx1"/>
              </a:solidFill>
              <a:latin typeface="Times New Roman" pitchFamily="18" charset="0"/>
              <a:cs typeface="Times New Roman" pitchFamily="18" charset="0"/>
              <a:sym typeface="Arial"/>
            </a:endParaRPr>
          </a:p>
        </p:txBody>
      </p:sp>
      <p:pic>
        <p:nvPicPr>
          <p:cNvPr id="441" name="Google Shape;441;p28"/>
          <p:cNvPicPr preferRelativeResize="0"/>
          <p:nvPr/>
        </p:nvPicPr>
        <p:blipFill rotWithShape="1">
          <a:blip r:embed="rId4">
            <a:alphaModFix/>
          </a:blip>
          <a:srcRect/>
          <a:stretch/>
        </p:blipFill>
        <p:spPr>
          <a:xfrm>
            <a:off x="6096000" y="3941128"/>
            <a:ext cx="4273282" cy="1142244"/>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par>
                                <p:cTn id="8" presetID="10" presetClass="entr" presetSubtype="0" fill="hold"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fade">
                                      <p:cBhvr>
                                        <p:cTn id="10" dur="500"/>
                                        <p:tgtEl>
                                          <p:spTgt spid="4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1"/>
                                        </p:tgtEl>
                                        <p:attrNameLst>
                                          <p:attrName>style.visibility</p:attrName>
                                        </p:attrNameLst>
                                      </p:cBhvr>
                                      <p:to>
                                        <p:strVal val="visible"/>
                                      </p:to>
                                    </p:set>
                                    <p:animEffect transition="in" filter="fade">
                                      <p:cBhvr>
                                        <p:cTn id="15"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8E61EA-21F2-842E-08A2-7EE30E2C4CC6}"/>
              </a:ext>
            </a:extLst>
          </p:cNvPr>
          <p:cNvSpPr txBox="1"/>
          <p:nvPr/>
        </p:nvSpPr>
        <p:spPr>
          <a:xfrm>
            <a:off x="0" y="0"/>
            <a:ext cx="9773588" cy="1384995"/>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Luyện tập 3. </a:t>
            </a:r>
            <a:r>
              <a:rPr lang="vi-VN" sz="2800">
                <a:latin typeface="Times New Roman" panose="02020603050405020304" pitchFamily="18" charset="0"/>
                <a:cs typeface="Times New Roman" panose="02020603050405020304" pitchFamily="18" charset="0"/>
              </a:rPr>
              <a:t>Bác Hưng uốn một dây theo thành móc treo đồ có dạng hình thoi với độ dài cạnh bằng 30 cm. Bác Hưng cần bao nhiêu xăng ti mét dây thép để làm móc treo đồ?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62370227"/>
              </p:ext>
            </p:extLst>
          </p:nvPr>
        </p:nvGraphicFramePr>
        <p:xfrm>
          <a:off x="2192665" y="2203853"/>
          <a:ext cx="6092624" cy="518160"/>
        </p:xfrm>
        <a:graphic>
          <a:graphicData uri="http://schemas.openxmlformats.org/drawingml/2006/table">
            <a:tbl>
              <a:tblPr firstRow="1" bandRow="1">
                <a:tableStyleId>{1330A952-025F-42B0-B844-E71F0D8076E9}</a:tableStyleId>
              </a:tblPr>
              <a:tblGrid>
                <a:gridCol w="761578">
                  <a:extLst>
                    <a:ext uri="{9D8B030D-6E8A-4147-A177-3AD203B41FA5}">
                      <a16:colId xmlns:a16="http://schemas.microsoft.com/office/drawing/2014/main" val="20000"/>
                    </a:ext>
                  </a:extLst>
                </a:gridCol>
                <a:gridCol w="761578">
                  <a:extLst>
                    <a:ext uri="{9D8B030D-6E8A-4147-A177-3AD203B41FA5}">
                      <a16:colId xmlns:a16="http://schemas.microsoft.com/office/drawing/2014/main" val="20001"/>
                    </a:ext>
                  </a:extLst>
                </a:gridCol>
                <a:gridCol w="761578">
                  <a:extLst>
                    <a:ext uri="{9D8B030D-6E8A-4147-A177-3AD203B41FA5}">
                      <a16:colId xmlns:a16="http://schemas.microsoft.com/office/drawing/2014/main" val="20002"/>
                    </a:ext>
                  </a:extLst>
                </a:gridCol>
                <a:gridCol w="761578">
                  <a:extLst>
                    <a:ext uri="{9D8B030D-6E8A-4147-A177-3AD203B41FA5}">
                      <a16:colId xmlns:a16="http://schemas.microsoft.com/office/drawing/2014/main" val="20003"/>
                    </a:ext>
                  </a:extLst>
                </a:gridCol>
                <a:gridCol w="761578">
                  <a:extLst>
                    <a:ext uri="{9D8B030D-6E8A-4147-A177-3AD203B41FA5}">
                      <a16:colId xmlns:a16="http://schemas.microsoft.com/office/drawing/2014/main" val="20004"/>
                    </a:ext>
                  </a:extLst>
                </a:gridCol>
                <a:gridCol w="761578">
                  <a:extLst>
                    <a:ext uri="{9D8B030D-6E8A-4147-A177-3AD203B41FA5}">
                      <a16:colId xmlns:a16="http://schemas.microsoft.com/office/drawing/2014/main" val="20005"/>
                    </a:ext>
                  </a:extLst>
                </a:gridCol>
                <a:gridCol w="761578">
                  <a:extLst>
                    <a:ext uri="{9D8B030D-6E8A-4147-A177-3AD203B41FA5}">
                      <a16:colId xmlns:a16="http://schemas.microsoft.com/office/drawing/2014/main" val="20006"/>
                    </a:ext>
                  </a:extLst>
                </a:gridCol>
                <a:gridCol w="761578">
                  <a:extLst>
                    <a:ext uri="{9D8B030D-6E8A-4147-A177-3AD203B41FA5}">
                      <a16:colId xmlns:a16="http://schemas.microsoft.com/office/drawing/2014/main" val="20007"/>
                    </a:ext>
                  </a:extLst>
                </a:gridCol>
              </a:tblGrid>
              <a:tr h="475222">
                <a:tc>
                  <a:txBody>
                    <a:bodyPr/>
                    <a:lstStyle/>
                    <a:p>
                      <a:pPr algn="ctr"/>
                      <a:r>
                        <a:rPr lang="en-US" sz="2800" b="1" dirty="0">
                          <a:latin typeface="Times New Roman" pitchFamily="18" charset="0"/>
                          <a:cs typeface="Times New Roman" pitchFamily="18" charset="0"/>
                        </a:rPr>
                        <a:t>B</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Ă</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t>G</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H</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t>A</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U</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16595018"/>
              </p:ext>
            </p:extLst>
          </p:nvPr>
        </p:nvGraphicFramePr>
        <p:xfrm>
          <a:off x="2192665" y="2159903"/>
          <a:ext cx="6126096" cy="618565"/>
        </p:xfrm>
        <a:graphic>
          <a:graphicData uri="http://schemas.openxmlformats.org/drawingml/2006/table">
            <a:tbl>
              <a:tblPr firstRow="1" bandRow="1">
                <a:tableStyleId>{1330A952-025F-42B0-B844-E71F0D8076E9}</a:tableStyleId>
              </a:tblPr>
              <a:tblGrid>
                <a:gridCol w="765762">
                  <a:extLst>
                    <a:ext uri="{9D8B030D-6E8A-4147-A177-3AD203B41FA5}">
                      <a16:colId xmlns:a16="http://schemas.microsoft.com/office/drawing/2014/main" val="20000"/>
                    </a:ext>
                  </a:extLst>
                </a:gridCol>
                <a:gridCol w="765762">
                  <a:extLst>
                    <a:ext uri="{9D8B030D-6E8A-4147-A177-3AD203B41FA5}">
                      <a16:colId xmlns:a16="http://schemas.microsoft.com/office/drawing/2014/main" val="20001"/>
                    </a:ext>
                  </a:extLst>
                </a:gridCol>
                <a:gridCol w="765762">
                  <a:extLst>
                    <a:ext uri="{9D8B030D-6E8A-4147-A177-3AD203B41FA5}">
                      <a16:colId xmlns:a16="http://schemas.microsoft.com/office/drawing/2014/main" val="20002"/>
                    </a:ext>
                  </a:extLst>
                </a:gridCol>
                <a:gridCol w="765762">
                  <a:extLst>
                    <a:ext uri="{9D8B030D-6E8A-4147-A177-3AD203B41FA5}">
                      <a16:colId xmlns:a16="http://schemas.microsoft.com/office/drawing/2014/main" val="20003"/>
                    </a:ext>
                  </a:extLst>
                </a:gridCol>
                <a:gridCol w="765762">
                  <a:extLst>
                    <a:ext uri="{9D8B030D-6E8A-4147-A177-3AD203B41FA5}">
                      <a16:colId xmlns:a16="http://schemas.microsoft.com/office/drawing/2014/main" val="20004"/>
                    </a:ext>
                  </a:extLst>
                </a:gridCol>
                <a:gridCol w="765762">
                  <a:extLst>
                    <a:ext uri="{9D8B030D-6E8A-4147-A177-3AD203B41FA5}">
                      <a16:colId xmlns:a16="http://schemas.microsoft.com/office/drawing/2014/main" val="20005"/>
                    </a:ext>
                  </a:extLst>
                </a:gridCol>
                <a:gridCol w="765762">
                  <a:extLst>
                    <a:ext uri="{9D8B030D-6E8A-4147-A177-3AD203B41FA5}">
                      <a16:colId xmlns:a16="http://schemas.microsoft.com/office/drawing/2014/main" val="20006"/>
                    </a:ext>
                  </a:extLst>
                </a:gridCol>
                <a:gridCol w="765762">
                  <a:extLst>
                    <a:ext uri="{9D8B030D-6E8A-4147-A177-3AD203B41FA5}">
                      <a16:colId xmlns:a16="http://schemas.microsoft.com/office/drawing/2014/main" val="20007"/>
                    </a:ext>
                  </a:extLst>
                </a:gridCol>
              </a:tblGrid>
              <a:tr h="618565">
                <a:tc>
                  <a:txBody>
                    <a:bodyPr/>
                    <a:lstStyle/>
                    <a:p>
                      <a:pPr algn="ctr"/>
                      <a:endParaRPr lang="en-US" sz="2800" b="1" dirty="0">
                        <a:latin typeface="Times New Roman" pitchFamily="18" charset="0"/>
                        <a:cs typeface="Times New Roman" pitchFamily="18"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61490663"/>
              </p:ext>
            </p:extLst>
          </p:nvPr>
        </p:nvGraphicFramePr>
        <p:xfrm>
          <a:off x="2192665" y="3183494"/>
          <a:ext cx="6133312" cy="518160"/>
        </p:xfrm>
        <a:graphic>
          <a:graphicData uri="http://schemas.openxmlformats.org/drawingml/2006/table">
            <a:tbl>
              <a:tblPr firstRow="1" bandRow="1">
                <a:tableStyleId>{1330A952-025F-42B0-B844-E71F0D8076E9}</a:tableStyleId>
              </a:tblPr>
              <a:tblGrid>
                <a:gridCol w="766664">
                  <a:extLst>
                    <a:ext uri="{9D8B030D-6E8A-4147-A177-3AD203B41FA5}">
                      <a16:colId xmlns:a16="http://schemas.microsoft.com/office/drawing/2014/main" val="20000"/>
                    </a:ext>
                  </a:extLst>
                </a:gridCol>
                <a:gridCol w="766664">
                  <a:extLst>
                    <a:ext uri="{9D8B030D-6E8A-4147-A177-3AD203B41FA5}">
                      <a16:colId xmlns:a16="http://schemas.microsoft.com/office/drawing/2014/main" val="20001"/>
                    </a:ext>
                  </a:extLst>
                </a:gridCol>
                <a:gridCol w="766664">
                  <a:extLst>
                    <a:ext uri="{9D8B030D-6E8A-4147-A177-3AD203B41FA5}">
                      <a16:colId xmlns:a16="http://schemas.microsoft.com/office/drawing/2014/main" val="20002"/>
                    </a:ext>
                  </a:extLst>
                </a:gridCol>
                <a:gridCol w="766664">
                  <a:extLst>
                    <a:ext uri="{9D8B030D-6E8A-4147-A177-3AD203B41FA5}">
                      <a16:colId xmlns:a16="http://schemas.microsoft.com/office/drawing/2014/main" val="20003"/>
                    </a:ext>
                  </a:extLst>
                </a:gridCol>
                <a:gridCol w="766664">
                  <a:extLst>
                    <a:ext uri="{9D8B030D-6E8A-4147-A177-3AD203B41FA5}">
                      <a16:colId xmlns:a16="http://schemas.microsoft.com/office/drawing/2014/main" val="20004"/>
                    </a:ext>
                  </a:extLst>
                </a:gridCol>
                <a:gridCol w="766664">
                  <a:extLst>
                    <a:ext uri="{9D8B030D-6E8A-4147-A177-3AD203B41FA5}">
                      <a16:colId xmlns:a16="http://schemas.microsoft.com/office/drawing/2014/main" val="20005"/>
                    </a:ext>
                  </a:extLst>
                </a:gridCol>
                <a:gridCol w="766664">
                  <a:extLst>
                    <a:ext uri="{9D8B030D-6E8A-4147-A177-3AD203B41FA5}">
                      <a16:colId xmlns:a16="http://schemas.microsoft.com/office/drawing/2014/main" val="20006"/>
                    </a:ext>
                  </a:extLst>
                </a:gridCol>
                <a:gridCol w="766664">
                  <a:extLst>
                    <a:ext uri="{9D8B030D-6E8A-4147-A177-3AD203B41FA5}">
                      <a16:colId xmlns:a16="http://schemas.microsoft.com/office/drawing/2014/main" val="20007"/>
                    </a:ext>
                  </a:extLst>
                </a:gridCol>
              </a:tblGrid>
              <a:tr h="376517">
                <a:tc>
                  <a:txBody>
                    <a:bodyPr/>
                    <a:lstStyle/>
                    <a:p>
                      <a:pPr algn="ctr"/>
                      <a:r>
                        <a:rPr lang="en-US" sz="2800" b="1" dirty="0">
                          <a:latin typeface="Times New Roman" pitchFamily="18" charset="0"/>
                          <a:cs typeface="Times New Roman" pitchFamily="18" charset="0"/>
                        </a:rPr>
                        <a:t>D</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I</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solidFill>
                            <a:schemeClr val="tx1"/>
                          </a:solidFill>
                        </a:rPr>
                        <a:t>Ệ</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T</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solidFill>
                            <a:schemeClr val="tx1"/>
                          </a:solidFill>
                        </a:rPr>
                        <a:t>I</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C</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T</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33072920"/>
              </p:ext>
            </p:extLst>
          </p:nvPr>
        </p:nvGraphicFramePr>
        <p:xfrm>
          <a:off x="2224921" y="3132156"/>
          <a:ext cx="6206472" cy="582643"/>
        </p:xfrm>
        <a:graphic>
          <a:graphicData uri="http://schemas.openxmlformats.org/drawingml/2006/table">
            <a:tbl>
              <a:tblPr firstRow="1" bandRow="1">
                <a:tableStyleId>{1330A952-025F-42B0-B844-E71F0D8076E9}</a:tableStyleId>
              </a:tblPr>
              <a:tblGrid>
                <a:gridCol w="689608">
                  <a:extLst>
                    <a:ext uri="{9D8B030D-6E8A-4147-A177-3AD203B41FA5}">
                      <a16:colId xmlns:a16="http://schemas.microsoft.com/office/drawing/2014/main" val="20000"/>
                    </a:ext>
                  </a:extLst>
                </a:gridCol>
                <a:gridCol w="689608">
                  <a:extLst>
                    <a:ext uri="{9D8B030D-6E8A-4147-A177-3AD203B41FA5}">
                      <a16:colId xmlns:a16="http://schemas.microsoft.com/office/drawing/2014/main" val="20001"/>
                    </a:ext>
                  </a:extLst>
                </a:gridCol>
                <a:gridCol w="689608">
                  <a:extLst>
                    <a:ext uri="{9D8B030D-6E8A-4147-A177-3AD203B41FA5}">
                      <a16:colId xmlns:a16="http://schemas.microsoft.com/office/drawing/2014/main" val="20002"/>
                    </a:ext>
                  </a:extLst>
                </a:gridCol>
                <a:gridCol w="689608">
                  <a:extLst>
                    <a:ext uri="{9D8B030D-6E8A-4147-A177-3AD203B41FA5}">
                      <a16:colId xmlns:a16="http://schemas.microsoft.com/office/drawing/2014/main" val="20003"/>
                    </a:ext>
                  </a:extLst>
                </a:gridCol>
                <a:gridCol w="689608">
                  <a:extLst>
                    <a:ext uri="{9D8B030D-6E8A-4147-A177-3AD203B41FA5}">
                      <a16:colId xmlns:a16="http://schemas.microsoft.com/office/drawing/2014/main" val="20004"/>
                    </a:ext>
                  </a:extLst>
                </a:gridCol>
                <a:gridCol w="689608">
                  <a:extLst>
                    <a:ext uri="{9D8B030D-6E8A-4147-A177-3AD203B41FA5}">
                      <a16:colId xmlns:a16="http://schemas.microsoft.com/office/drawing/2014/main" val="20005"/>
                    </a:ext>
                  </a:extLst>
                </a:gridCol>
                <a:gridCol w="689608">
                  <a:extLst>
                    <a:ext uri="{9D8B030D-6E8A-4147-A177-3AD203B41FA5}">
                      <a16:colId xmlns:a16="http://schemas.microsoft.com/office/drawing/2014/main" val="20006"/>
                    </a:ext>
                  </a:extLst>
                </a:gridCol>
                <a:gridCol w="689608">
                  <a:extLst>
                    <a:ext uri="{9D8B030D-6E8A-4147-A177-3AD203B41FA5}">
                      <a16:colId xmlns:a16="http://schemas.microsoft.com/office/drawing/2014/main" val="20007"/>
                    </a:ext>
                  </a:extLst>
                </a:gridCol>
                <a:gridCol w="689608">
                  <a:extLst>
                    <a:ext uri="{9D8B030D-6E8A-4147-A177-3AD203B41FA5}">
                      <a16:colId xmlns:a16="http://schemas.microsoft.com/office/drawing/2014/main" val="20008"/>
                    </a:ext>
                  </a:extLst>
                </a:gridCol>
              </a:tblGrid>
              <a:tr h="582643">
                <a:tc>
                  <a:txBody>
                    <a:bodyPr/>
                    <a:lstStyle/>
                    <a:p>
                      <a:pPr algn="ctr"/>
                      <a:endParaRPr lang="en-US" sz="2800" b="1" dirty="0">
                        <a:latin typeface="Times New Roman" pitchFamily="18" charset="0"/>
                        <a:cs typeface="Times New Roman" pitchFamily="18"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31319257"/>
              </p:ext>
            </p:extLst>
          </p:nvPr>
        </p:nvGraphicFramePr>
        <p:xfrm>
          <a:off x="2192665" y="4158984"/>
          <a:ext cx="6150696" cy="551330"/>
        </p:xfrm>
        <a:graphic>
          <a:graphicData uri="http://schemas.openxmlformats.org/drawingml/2006/table">
            <a:tbl>
              <a:tblPr firstRow="1" bandRow="1">
                <a:tableStyleId>{1330A952-025F-42B0-B844-E71F0D8076E9}</a:tableStyleId>
              </a:tblPr>
              <a:tblGrid>
                <a:gridCol w="768837">
                  <a:extLst>
                    <a:ext uri="{9D8B030D-6E8A-4147-A177-3AD203B41FA5}">
                      <a16:colId xmlns:a16="http://schemas.microsoft.com/office/drawing/2014/main" val="20000"/>
                    </a:ext>
                  </a:extLst>
                </a:gridCol>
                <a:gridCol w="768837">
                  <a:extLst>
                    <a:ext uri="{9D8B030D-6E8A-4147-A177-3AD203B41FA5}">
                      <a16:colId xmlns:a16="http://schemas.microsoft.com/office/drawing/2014/main" val="20001"/>
                    </a:ext>
                  </a:extLst>
                </a:gridCol>
                <a:gridCol w="768837">
                  <a:extLst>
                    <a:ext uri="{9D8B030D-6E8A-4147-A177-3AD203B41FA5}">
                      <a16:colId xmlns:a16="http://schemas.microsoft.com/office/drawing/2014/main" val="20002"/>
                    </a:ext>
                  </a:extLst>
                </a:gridCol>
                <a:gridCol w="768837">
                  <a:extLst>
                    <a:ext uri="{9D8B030D-6E8A-4147-A177-3AD203B41FA5}">
                      <a16:colId xmlns:a16="http://schemas.microsoft.com/office/drawing/2014/main" val="20003"/>
                    </a:ext>
                  </a:extLst>
                </a:gridCol>
                <a:gridCol w="768837">
                  <a:extLst>
                    <a:ext uri="{9D8B030D-6E8A-4147-A177-3AD203B41FA5}">
                      <a16:colId xmlns:a16="http://schemas.microsoft.com/office/drawing/2014/main" val="20004"/>
                    </a:ext>
                  </a:extLst>
                </a:gridCol>
                <a:gridCol w="768837">
                  <a:extLst>
                    <a:ext uri="{9D8B030D-6E8A-4147-A177-3AD203B41FA5}">
                      <a16:colId xmlns:a16="http://schemas.microsoft.com/office/drawing/2014/main" val="20005"/>
                    </a:ext>
                  </a:extLst>
                </a:gridCol>
                <a:gridCol w="768837">
                  <a:extLst>
                    <a:ext uri="{9D8B030D-6E8A-4147-A177-3AD203B41FA5}">
                      <a16:colId xmlns:a16="http://schemas.microsoft.com/office/drawing/2014/main" val="20006"/>
                    </a:ext>
                  </a:extLst>
                </a:gridCol>
                <a:gridCol w="768837">
                  <a:extLst>
                    <a:ext uri="{9D8B030D-6E8A-4147-A177-3AD203B41FA5}">
                      <a16:colId xmlns:a16="http://schemas.microsoft.com/office/drawing/2014/main" val="20007"/>
                    </a:ext>
                  </a:extLst>
                </a:gridCol>
              </a:tblGrid>
              <a:tr h="551330">
                <a:tc>
                  <a:txBody>
                    <a:bodyPr/>
                    <a:lstStyle/>
                    <a:p>
                      <a:pPr algn="ctr"/>
                      <a:r>
                        <a:rPr lang="en-US" sz="2800" b="1" dirty="0">
                          <a:solidFill>
                            <a:schemeClr val="tx1"/>
                          </a:solidFill>
                          <a:latin typeface="Times New Roman" pitchFamily="18" charset="0"/>
                          <a:cs typeface="Times New Roman" pitchFamily="18" charset="0"/>
                        </a:rPr>
                        <a:t>S</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rPr>
                        <a:t>O</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rPr>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rPr>
                        <a:t>G</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rPr>
                        <a:t>S</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O</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G</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25017776"/>
              </p:ext>
            </p:extLst>
          </p:nvPr>
        </p:nvGraphicFramePr>
        <p:xfrm>
          <a:off x="2192665" y="4133186"/>
          <a:ext cx="6233367" cy="578088"/>
        </p:xfrm>
        <a:graphic>
          <a:graphicData uri="http://schemas.openxmlformats.org/drawingml/2006/table">
            <a:tbl>
              <a:tblPr firstRow="1" bandRow="1">
                <a:tableStyleId>{1330A952-025F-42B0-B844-E71F0D8076E9}</a:tableStyleId>
              </a:tblPr>
              <a:tblGrid>
                <a:gridCol w="779171">
                  <a:extLst>
                    <a:ext uri="{9D8B030D-6E8A-4147-A177-3AD203B41FA5}">
                      <a16:colId xmlns:a16="http://schemas.microsoft.com/office/drawing/2014/main" val="20000"/>
                    </a:ext>
                  </a:extLst>
                </a:gridCol>
                <a:gridCol w="779171">
                  <a:extLst>
                    <a:ext uri="{9D8B030D-6E8A-4147-A177-3AD203B41FA5}">
                      <a16:colId xmlns:a16="http://schemas.microsoft.com/office/drawing/2014/main" val="20001"/>
                    </a:ext>
                  </a:extLst>
                </a:gridCol>
                <a:gridCol w="779171">
                  <a:extLst>
                    <a:ext uri="{9D8B030D-6E8A-4147-A177-3AD203B41FA5}">
                      <a16:colId xmlns:a16="http://schemas.microsoft.com/office/drawing/2014/main" val="20002"/>
                    </a:ext>
                  </a:extLst>
                </a:gridCol>
                <a:gridCol w="779171">
                  <a:extLst>
                    <a:ext uri="{9D8B030D-6E8A-4147-A177-3AD203B41FA5}">
                      <a16:colId xmlns:a16="http://schemas.microsoft.com/office/drawing/2014/main" val="20003"/>
                    </a:ext>
                  </a:extLst>
                </a:gridCol>
                <a:gridCol w="780927">
                  <a:extLst>
                    <a:ext uri="{9D8B030D-6E8A-4147-A177-3AD203B41FA5}">
                      <a16:colId xmlns:a16="http://schemas.microsoft.com/office/drawing/2014/main" val="20004"/>
                    </a:ext>
                  </a:extLst>
                </a:gridCol>
                <a:gridCol w="777414">
                  <a:extLst>
                    <a:ext uri="{9D8B030D-6E8A-4147-A177-3AD203B41FA5}">
                      <a16:colId xmlns:a16="http://schemas.microsoft.com/office/drawing/2014/main" val="20005"/>
                    </a:ext>
                  </a:extLst>
                </a:gridCol>
                <a:gridCol w="779171">
                  <a:extLst>
                    <a:ext uri="{9D8B030D-6E8A-4147-A177-3AD203B41FA5}">
                      <a16:colId xmlns:a16="http://schemas.microsoft.com/office/drawing/2014/main" val="20006"/>
                    </a:ext>
                  </a:extLst>
                </a:gridCol>
                <a:gridCol w="779171">
                  <a:extLst>
                    <a:ext uri="{9D8B030D-6E8A-4147-A177-3AD203B41FA5}">
                      <a16:colId xmlns:a16="http://schemas.microsoft.com/office/drawing/2014/main" val="20007"/>
                    </a:ext>
                  </a:extLst>
                </a:gridCol>
              </a:tblGrid>
              <a:tr h="578088">
                <a:tc>
                  <a:txBody>
                    <a:bodyPr/>
                    <a:lstStyle/>
                    <a:p>
                      <a:pPr algn="ctr"/>
                      <a:endParaRPr lang="en-US" sz="2800" b="1" dirty="0">
                        <a:latin typeface="Times New Roman" pitchFamily="18" charset="0"/>
                        <a:cs typeface="Times New Roman" pitchFamily="18"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177465152"/>
              </p:ext>
            </p:extLst>
          </p:nvPr>
        </p:nvGraphicFramePr>
        <p:xfrm>
          <a:off x="2192665" y="5108224"/>
          <a:ext cx="6295848" cy="518160"/>
        </p:xfrm>
        <a:graphic>
          <a:graphicData uri="http://schemas.openxmlformats.org/drawingml/2006/table">
            <a:tbl>
              <a:tblPr firstRow="1" bandRow="1">
                <a:tableStyleId>{1330A952-025F-42B0-B844-E71F0D8076E9}</a:tableStyleId>
              </a:tblPr>
              <a:tblGrid>
                <a:gridCol w="786981">
                  <a:extLst>
                    <a:ext uri="{9D8B030D-6E8A-4147-A177-3AD203B41FA5}">
                      <a16:colId xmlns:a16="http://schemas.microsoft.com/office/drawing/2014/main" val="20000"/>
                    </a:ext>
                  </a:extLst>
                </a:gridCol>
                <a:gridCol w="786981">
                  <a:extLst>
                    <a:ext uri="{9D8B030D-6E8A-4147-A177-3AD203B41FA5}">
                      <a16:colId xmlns:a16="http://schemas.microsoft.com/office/drawing/2014/main" val="20001"/>
                    </a:ext>
                  </a:extLst>
                </a:gridCol>
                <a:gridCol w="786981">
                  <a:extLst>
                    <a:ext uri="{9D8B030D-6E8A-4147-A177-3AD203B41FA5}">
                      <a16:colId xmlns:a16="http://schemas.microsoft.com/office/drawing/2014/main" val="20002"/>
                    </a:ext>
                  </a:extLst>
                </a:gridCol>
                <a:gridCol w="786981">
                  <a:extLst>
                    <a:ext uri="{9D8B030D-6E8A-4147-A177-3AD203B41FA5}">
                      <a16:colId xmlns:a16="http://schemas.microsoft.com/office/drawing/2014/main" val="20003"/>
                    </a:ext>
                  </a:extLst>
                </a:gridCol>
                <a:gridCol w="786981">
                  <a:extLst>
                    <a:ext uri="{9D8B030D-6E8A-4147-A177-3AD203B41FA5}">
                      <a16:colId xmlns:a16="http://schemas.microsoft.com/office/drawing/2014/main" val="20004"/>
                    </a:ext>
                  </a:extLst>
                </a:gridCol>
                <a:gridCol w="786981">
                  <a:extLst>
                    <a:ext uri="{9D8B030D-6E8A-4147-A177-3AD203B41FA5}">
                      <a16:colId xmlns:a16="http://schemas.microsoft.com/office/drawing/2014/main" val="20005"/>
                    </a:ext>
                  </a:extLst>
                </a:gridCol>
                <a:gridCol w="786981">
                  <a:extLst>
                    <a:ext uri="{9D8B030D-6E8A-4147-A177-3AD203B41FA5}">
                      <a16:colId xmlns:a16="http://schemas.microsoft.com/office/drawing/2014/main" val="20006"/>
                    </a:ext>
                  </a:extLst>
                </a:gridCol>
                <a:gridCol w="786981">
                  <a:extLst>
                    <a:ext uri="{9D8B030D-6E8A-4147-A177-3AD203B41FA5}">
                      <a16:colId xmlns:a16="http://schemas.microsoft.com/office/drawing/2014/main" val="20007"/>
                    </a:ext>
                  </a:extLst>
                </a:gridCol>
              </a:tblGrid>
              <a:tr h="486521">
                <a:tc>
                  <a:txBody>
                    <a:bodyPr/>
                    <a:lstStyle/>
                    <a:p>
                      <a:pPr algn="ctr"/>
                      <a:r>
                        <a:rPr lang="en-US" sz="2800" b="1" dirty="0">
                          <a:solidFill>
                            <a:schemeClr val="tx1"/>
                          </a:solidFill>
                          <a:latin typeface="Times New Roman" pitchFamily="18" charset="0"/>
                          <a:cs typeface="Times New Roman" pitchFamily="18" charset="0"/>
                        </a:rPr>
                        <a:t>H</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I</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rPr>
                        <a:t>N</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H</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solidFill>
                            <a:schemeClr val="tx1"/>
                          </a:solidFill>
                        </a:rPr>
                        <a:t>T</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FF0000"/>
                          </a:solidFill>
                        </a:rPr>
                        <a:t>H</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a:t>O</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I</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40022225"/>
              </p:ext>
            </p:extLst>
          </p:nvPr>
        </p:nvGraphicFramePr>
        <p:xfrm>
          <a:off x="2192665" y="5089786"/>
          <a:ext cx="6260261" cy="542995"/>
        </p:xfrm>
        <a:graphic>
          <a:graphicData uri="http://schemas.openxmlformats.org/drawingml/2006/table">
            <a:tbl>
              <a:tblPr firstRow="1" bandRow="1">
                <a:tableStyleId>{1330A952-025F-42B0-B844-E71F0D8076E9}</a:tableStyleId>
              </a:tblPr>
              <a:tblGrid>
                <a:gridCol w="782533">
                  <a:extLst>
                    <a:ext uri="{9D8B030D-6E8A-4147-A177-3AD203B41FA5}">
                      <a16:colId xmlns:a16="http://schemas.microsoft.com/office/drawing/2014/main" val="20000"/>
                    </a:ext>
                  </a:extLst>
                </a:gridCol>
                <a:gridCol w="782533">
                  <a:extLst>
                    <a:ext uri="{9D8B030D-6E8A-4147-A177-3AD203B41FA5}">
                      <a16:colId xmlns:a16="http://schemas.microsoft.com/office/drawing/2014/main" val="20001"/>
                    </a:ext>
                  </a:extLst>
                </a:gridCol>
                <a:gridCol w="782533">
                  <a:extLst>
                    <a:ext uri="{9D8B030D-6E8A-4147-A177-3AD203B41FA5}">
                      <a16:colId xmlns:a16="http://schemas.microsoft.com/office/drawing/2014/main" val="20002"/>
                    </a:ext>
                  </a:extLst>
                </a:gridCol>
                <a:gridCol w="782533">
                  <a:extLst>
                    <a:ext uri="{9D8B030D-6E8A-4147-A177-3AD203B41FA5}">
                      <a16:colId xmlns:a16="http://schemas.microsoft.com/office/drawing/2014/main" val="20003"/>
                    </a:ext>
                  </a:extLst>
                </a:gridCol>
                <a:gridCol w="784296">
                  <a:extLst>
                    <a:ext uri="{9D8B030D-6E8A-4147-A177-3AD203B41FA5}">
                      <a16:colId xmlns:a16="http://schemas.microsoft.com/office/drawing/2014/main" val="20004"/>
                    </a:ext>
                  </a:extLst>
                </a:gridCol>
                <a:gridCol w="780767">
                  <a:extLst>
                    <a:ext uri="{9D8B030D-6E8A-4147-A177-3AD203B41FA5}">
                      <a16:colId xmlns:a16="http://schemas.microsoft.com/office/drawing/2014/main" val="20005"/>
                    </a:ext>
                  </a:extLst>
                </a:gridCol>
                <a:gridCol w="782533">
                  <a:extLst>
                    <a:ext uri="{9D8B030D-6E8A-4147-A177-3AD203B41FA5}">
                      <a16:colId xmlns:a16="http://schemas.microsoft.com/office/drawing/2014/main" val="20006"/>
                    </a:ext>
                  </a:extLst>
                </a:gridCol>
                <a:gridCol w="782533">
                  <a:extLst>
                    <a:ext uri="{9D8B030D-6E8A-4147-A177-3AD203B41FA5}">
                      <a16:colId xmlns:a16="http://schemas.microsoft.com/office/drawing/2014/main" val="20007"/>
                    </a:ext>
                  </a:extLst>
                </a:gridCol>
              </a:tblGrid>
              <a:tr h="542995">
                <a:tc>
                  <a:txBody>
                    <a:bodyPr/>
                    <a:lstStyle/>
                    <a:p>
                      <a:pPr algn="ctr"/>
                      <a:endParaRPr lang="en-US" sz="2800" b="1" dirty="0">
                        <a:latin typeface="Times New Roman" pitchFamily="18" charset="0"/>
                        <a:cs typeface="Times New Roman" pitchFamily="18"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FF0000"/>
                        </a:solidFill>
                      </a:endParaRP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endParaRPr lang="en-US" sz="2800" b="1"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4" name="Google Shape;449;p29">
            <a:hlinkClick r:id="rId2" action="ppaction://hlinksldjump"/>
          </p:cNvPr>
          <p:cNvSpPr/>
          <p:nvPr/>
        </p:nvSpPr>
        <p:spPr>
          <a:xfrm>
            <a:off x="862382" y="2068462"/>
            <a:ext cx="743228" cy="635934"/>
          </a:xfrm>
          <a:prstGeom prst="ellipse">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DC2215"/>
                </a:solidFill>
              </a:rPr>
              <a:t>1</a:t>
            </a:r>
            <a:endParaRPr dirty="0"/>
          </a:p>
        </p:txBody>
      </p:sp>
      <p:sp>
        <p:nvSpPr>
          <p:cNvPr id="22" name="Google Shape;449;p29">
            <a:hlinkClick r:id="rId3" action="ppaction://hlinksldjump"/>
          </p:cNvPr>
          <p:cNvSpPr/>
          <p:nvPr/>
        </p:nvSpPr>
        <p:spPr>
          <a:xfrm>
            <a:off x="862382" y="3058930"/>
            <a:ext cx="743228" cy="635934"/>
          </a:xfrm>
          <a:prstGeom prst="ellipse">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DC2215"/>
                </a:solidFill>
              </a:rPr>
              <a:t>2</a:t>
            </a:r>
            <a:endParaRPr dirty="0"/>
          </a:p>
        </p:txBody>
      </p:sp>
      <p:sp>
        <p:nvSpPr>
          <p:cNvPr id="23" name="Google Shape;449;p29">
            <a:hlinkClick r:id="rId4" action="ppaction://hlinksldjump"/>
          </p:cNvPr>
          <p:cNvSpPr/>
          <p:nvPr/>
        </p:nvSpPr>
        <p:spPr>
          <a:xfrm>
            <a:off x="839474" y="4021322"/>
            <a:ext cx="743228" cy="635934"/>
          </a:xfrm>
          <a:prstGeom prst="ellipse">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rgbClr val="DC2215"/>
                </a:solidFill>
              </a:rPr>
              <a:t>3</a:t>
            </a:r>
            <a:endParaRPr dirty="0"/>
          </a:p>
        </p:txBody>
      </p:sp>
      <p:sp>
        <p:nvSpPr>
          <p:cNvPr id="24" name="Google Shape;449;p29">
            <a:hlinkClick r:id="rId5" action="ppaction://hlinksldjump"/>
          </p:cNvPr>
          <p:cNvSpPr/>
          <p:nvPr/>
        </p:nvSpPr>
        <p:spPr>
          <a:xfrm>
            <a:off x="862382" y="4981427"/>
            <a:ext cx="743228" cy="635934"/>
          </a:xfrm>
          <a:prstGeom prst="ellipse">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DC2215"/>
                </a:solidFill>
                <a:latin typeface="Arial"/>
                <a:ea typeface="Arial"/>
                <a:cs typeface="Arial"/>
                <a:sym typeface="Arial"/>
              </a:rPr>
              <a:t>4</a:t>
            </a:r>
            <a:endParaRPr dirty="0"/>
          </a:p>
        </p:txBody>
      </p:sp>
      <p:sp>
        <p:nvSpPr>
          <p:cNvPr id="26" name="TextBox 25"/>
          <p:cNvSpPr txBox="1"/>
          <p:nvPr/>
        </p:nvSpPr>
        <p:spPr>
          <a:xfrm>
            <a:off x="824515" y="295441"/>
            <a:ext cx="4374501"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TRÒ CHƠI Ô CHỮ</a:t>
            </a:r>
          </a:p>
        </p:txBody>
      </p:sp>
      <p:graphicFrame>
        <p:nvGraphicFramePr>
          <p:cNvPr id="29" name="Table 28"/>
          <p:cNvGraphicFramePr>
            <a:graphicFrameLocks noGrp="1"/>
          </p:cNvGraphicFramePr>
          <p:nvPr>
            <p:extLst>
              <p:ext uri="{D42A27DB-BD31-4B8C-83A1-F6EECF244321}">
                <p14:modId xmlns:p14="http://schemas.microsoft.com/office/powerpoint/2010/main" val="2711890679"/>
              </p:ext>
            </p:extLst>
          </p:nvPr>
        </p:nvGraphicFramePr>
        <p:xfrm>
          <a:off x="2237722" y="880216"/>
          <a:ext cx="6057192" cy="648138"/>
        </p:xfrm>
        <a:graphic>
          <a:graphicData uri="http://schemas.openxmlformats.org/drawingml/2006/table">
            <a:tbl>
              <a:tblPr firstRow="1" bandRow="1">
                <a:tableStyleId>{1330A952-025F-42B0-B844-E71F0D8076E9}</a:tableStyleId>
              </a:tblPr>
              <a:tblGrid>
                <a:gridCol w="757149">
                  <a:extLst>
                    <a:ext uri="{9D8B030D-6E8A-4147-A177-3AD203B41FA5}">
                      <a16:colId xmlns:a16="http://schemas.microsoft.com/office/drawing/2014/main" val="20000"/>
                    </a:ext>
                  </a:extLst>
                </a:gridCol>
                <a:gridCol w="757149">
                  <a:extLst>
                    <a:ext uri="{9D8B030D-6E8A-4147-A177-3AD203B41FA5}">
                      <a16:colId xmlns:a16="http://schemas.microsoft.com/office/drawing/2014/main" val="20001"/>
                    </a:ext>
                  </a:extLst>
                </a:gridCol>
                <a:gridCol w="757149">
                  <a:extLst>
                    <a:ext uri="{9D8B030D-6E8A-4147-A177-3AD203B41FA5}">
                      <a16:colId xmlns:a16="http://schemas.microsoft.com/office/drawing/2014/main" val="20002"/>
                    </a:ext>
                  </a:extLst>
                </a:gridCol>
                <a:gridCol w="757149">
                  <a:extLst>
                    <a:ext uri="{9D8B030D-6E8A-4147-A177-3AD203B41FA5}">
                      <a16:colId xmlns:a16="http://schemas.microsoft.com/office/drawing/2014/main" val="20003"/>
                    </a:ext>
                  </a:extLst>
                </a:gridCol>
                <a:gridCol w="757149">
                  <a:extLst>
                    <a:ext uri="{9D8B030D-6E8A-4147-A177-3AD203B41FA5}">
                      <a16:colId xmlns:a16="http://schemas.microsoft.com/office/drawing/2014/main" val="20004"/>
                    </a:ext>
                  </a:extLst>
                </a:gridCol>
                <a:gridCol w="757149">
                  <a:extLst>
                    <a:ext uri="{9D8B030D-6E8A-4147-A177-3AD203B41FA5}">
                      <a16:colId xmlns:a16="http://schemas.microsoft.com/office/drawing/2014/main" val="20005"/>
                    </a:ext>
                  </a:extLst>
                </a:gridCol>
                <a:gridCol w="757149">
                  <a:extLst>
                    <a:ext uri="{9D8B030D-6E8A-4147-A177-3AD203B41FA5}">
                      <a16:colId xmlns:a16="http://schemas.microsoft.com/office/drawing/2014/main" val="20006"/>
                    </a:ext>
                  </a:extLst>
                </a:gridCol>
                <a:gridCol w="757149">
                  <a:extLst>
                    <a:ext uri="{9D8B030D-6E8A-4147-A177-3AD203B41FA5}">
                      <a16:colId xmlns:a16="http://schemas.microsoft.com/office/drawing/2014/main" val="20007"/>
                    </a:ext>
                  </a:extLst>
                </a:gridCol>
              </a:tblGrid>
              <a:tr h="648138">
                <a:tc>
                  <a:txBody>
                    <a:bodyPr/>
                    <a:lstStyle/>
                    <a:p>
                      <a:pPr algn="ctr"/>
                      <a:r>
                        <a:rPr lang="en-US" sz="3200" b="1" dirty="0">
                          <a:solidFill>
                            <a:srgbClr val="FF0000"/>
                          </a:solidFill>
                          <a:latin typeface="Times New Roman" pitchFamily="18" charset="0"/>
                          <a:cs typeface="Times New Roman" pitchFamily="18" charset="0"/>
                        </a:rPr>
                        <a:t>H</a:t>
                      </a:r>
                    </a:p>
                  </a:txBody>
                  <a:tcPr/>
                </a:tc>
                <a:tc>
                  <a:txBody>
                    <a:bodyPr/>
                    <a:lstStyle/>
                    <a:p>
                      <a:pPr algn="ctr"/>
                      <a:r>
                        <a:rPr lang="en-US" sz="3200" b="1" dirty="0">
                          <a:solidFill>
                            <a:srgbClr val="FF0000"/>
                          </a:solidFill>
                          <a:latin typeface="Times New Roman" pitchFamily="18" charset="0"/>
                          <a:cs typeface="Times New Roman" pitchFamily="18" charset="0"/>
                        </a:rPr>
                        <a:t>Ì</a:t>
                      </a:r>
                    </a:p>
                  </a:txBody>
                  <a:tcPr/>
                </a:tc>
                <a:tc>
                  <a:txBody>
                    <a:bodyPr/>
                    <a:lstStyle/>
                    <a:p>
                      <a:pPr algn="ctr"/>
                      <a:r>
                        <a:rPr lang="en-US" sz="3200" b="1" dirty="0">
                          <a:solidFill>
                            <a:srgbClr val="FF0000"/>
                          </a:solidFill>
                          <a:latin typeface="Times New Roman" pitchFamily="18" charset="0"/>
                          <a:cs typeface="Times New Roman" pitchFamily="18" charset="0"/>
                        </a:rPr>
                        <a:t>N</a:t>
                      </a:r>
                    </a:p>
                  </a:txBody>
                  <a:tcPr/>
                </a:tc>
                <a:tc>
                  <a:txBody>
                    <a:bodyPr/>
                    <a:lstStyle/>
                    <a:p>
                      <a:pPr algn="ctr"/>
                      <a:r>
                        <a:rPr lang="en-US" sz="3200" b="1" dirty="0">
                          <a:solidFill>
                            <a:srgbClr val="FF0000"/>
                          </a:solidFill>
                          <a:latin typeface="Times New Roman" pitchFamily="18" charset="0"/>
                          <a:cs typeface="Times New Roman" pitchFamily="18" charset="0"/>
                        </a:rPr>
                        <a:t>H</a:t>
                      </a:r>
                    </a:p>
                  </a:txBody>
                  <a:tcPr/>
                </a:tc>
                <a:tc>
                  <a:txBody>
                    <a:bodyPr/>
                    <a:lstStyle/>
                    <a:p>
                      <a:pPr algn="ctr"/>
                      <a:r>
                        <a:rPr lang="en-US" sz="3200" b="1" dirty="0">
                          <a:solidFill>
                            <a:srgbClr val="FF0000"/>
                          </a:solidFill>
                          <a:latin typeface="Times New Roman" pitchFamily="18" charset="0"/>
                          <a:cs typeface="Times New Roman" pitchFamily="18" charset="0"/>
                        </a:rPr>
                        <a:t>T</a:t>
                      </a:r>
                    </a:p>
                  </a:txBody>
                  <a:tcPr/>
                </a:tc>
                <a:tc>
                  <a:txBody>
                    <a:bodyPr/>
                    <a:lstStyle/>
                    <a:p>
                      <a:pPr algn="ctr"/>
                      <a:r>
                        <a:rPr lang="en-US" sz="3200" b="1" dirty="0">
                          <a:solidFill>
                            <a:srgbClr val="FF0000"/>
                          </a:solidFill>
                          <a:latin typeface="Times New Roman" pitchFamily="18" charset="0"/>
                          <a:cs typeface="Times New Roman" pitchFamily="18" charset="0"/>
                        </a:rPr>
                        <a:t>H</a:t>
                      </a:r>
                    </a:p>
                  </a:txBody>
                  <a:tcPr/>
                </a:tc>
                <a:tc>
                  <a:txBody>
                    <a:bodyPr/>
                    <a:lstStyle/>
                    <a:p>
                      <a:pPr algn="ctr"/>
                      <a:r>
                        <a:rPr lang="en-US" sz="3200" b="1" dirty="0">
                          <a:solidFill>
                            <a:srgbClr val="FF0000"/>
                          </a:solidFill>
                          <a:latin typeface="Times New Roman" pitchFamily="18" charset="0"/>
                          <a:cs typeface="Times New Roman" pitchFamily="18" charset="0"/>
                        </a:rPr>
                        <a:t>O</a:t>
                      </a:r>
                    </a:p>
                  </a:txBody>
                  <a:tcPr/>
                </a:tc>
                <a:tc>
                  <a:txBody>
                    <a:bodyPr/>
                    <a:lstStyle/>
                    <a:p>
                      <a:pPr algn="ctr"/>
                      <a:r>
                        <a:rPr lang="en-US" sz="3200" b="1" dirty="0">
                          <a:solidFill>
                            <a:srgbClr val="FF0000"/>
                          </a:solidFill>
                          <a:latin typeface="Times New Roman" pitchFamily="18" charset="0"/>
                          <a:cs typeface="Times New Roman" pitchFamily="18" charset="0"/>
                        </a:rPr>
                        <a:t>I</a:t>
                      </a:r>
                    </a:p>
                  </a:txBody>
                  <a:tcPr/>
                </a:tc>
                <a:extLst>
                  <a:ext uri="{0D108BD9-81ED-4DB2-BD59-A6C34878D82A}">
                    <a16:rowId xmlns:a16="http://schemas.microsoft.com/office/drawing/2014/main" val="10000"/>
                  </a:ext>
                </a:extLst>
              </a:tr>
            </a:tbl>
          </a:graphicData>
        </a:graphic>
      </p:graphicFrame>
      <p:pic>
        <p:nvPicPr>
          <p:cNvPr id="1029" name="Picture 5" descr="Ý Tưởng Về Những Bông Hoa Hình ảnh | Định dạng hình ảnh PNG 400214987|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6327" y="2068462"/>
            <a:ext cx="437592" cy="5927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Ý Tưởng Về Những Bông Hoa Hình ảnh | Định dạng hình ảnh PNG 400214987|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6327" y="3058930"/>
            <a:ext cx="437592" cy="59278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Ý Tưởng Về Những Bông Hoa Hình ảnh | Định dạng hình ảnh PNG 400214987|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2231" y="4814823"/>
            <a:ext cx="437592" cy="5927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Ý Tưởng Về Những Bông Hoa Hình ảnh | Định dạng hình ảnh PNG 400214987|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2231" y="4021322"/>
            <a:ext cx="437592" cy="5927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Ý Tưởng Về Những Bông Hoa Hình ảnh | Định dạng hình ảnh PNG 400214987|  vn.lovepik.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6958" y="880216"/>
            <a:ext cx="437592" cy="592785"/>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hlinkClick r:id="rId7" action="ppaction://hlinksldjump"/>
          </p:cNvPr>
          <p:cNvSpPr/>
          <p:nvPr/>
        </p:nvSpPr>
        <p:spPr>
          <a:xfrm>
            <a:off x="418037" y="6005043"/>
            <a:ext cx="634766" cy="5225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69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26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26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3000"/>
                                  </p:stCondLst>
                                  <p:childTnLst>
                                    <p:animEffect transition="out" filter="fade">
                                      <p:cBhvr>
                                        <p:cTn id="18" dur="100"/>
                                        <p:tgtEl>
                                          <p:spTgt spid="12"/>
                                        </p:tgtEl>
                                      </p:cBhvr>
                                    </p:animEffect>
                                    <p:set>
                                      <p:cBhvr>
                                        <p:cTn id="19" dur="1" fill="hold">
                                          <p:stCondLst>
                                            <p:cond delay="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290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9808"/>
            <a:ext cx="10645105" cy="121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a:hlinkClick r:id="rId4" action="ppaction://hlinksldjump"/>
          </p:cNvPr>
          <p:cNvSpPr/>
          <p:nvPr/>
        </p:nvSpPr>
        <p:spPr>
          <a:xfrm>
            <a:off x="425230" y="5721531"/>
            <a:ext cx="634766" cy="5225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descr="Mặt Cười Biểu Tượng Cảm Xúc Buồn - Miễn Phí vector hình ảnh trên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ặt Cười Biểu Tượng Cảm Xúc Buồn - Miễn Phí vector hình ảnh trên Pixab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Mặt Cười Biểu Tượng Cảm Xúc Buồn - Miễn Phí vector hình ảnh trên Pixab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697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Google Shape;415;p27"/>
          <p:cNvPicPr preferRelativeResize="0"/>
          <p:nvPr/>
        </p:nvPicPr>
        <p:blipFill rotWithShape="1">
          <a:blip r:embed="rId3">
            <a:alphaModFix/>
          </a:blip>
          <a:srcRect/>
          <a:stretch/>
        </p:blipFill>
        <p:spPr>
          <a:xfrm>
            <a:off x="3082346" y="3131171"/>
            <a:ext cx="2658053" cy="1406962"/>
          </a:xfrm>
          <a:prstGeom prst="rect">
            <a:avLst/>
          </a:prstGeom>
          <a:noFill/>
          <a:ln>
            <a:noFill/>
          </a:ln>
        </p:spPr>
      </p:pic>
      <p:sp>
        <p:nvSpPr>
          <p:cNvPr id="2" name="Rectangle 1"/>
          <p:cNvSpPr/>
          <p:nvPr/>
        </p:nvSpPr>
        <p:spPr>
          <a:xfrm>
            <a:off x="1019342" y="735289"/>
            <a:ext cx="6617591" cy="2862322"/>
          </a:xfrm>
          <a:prstGeom prst="rect">
            <a:avLst/>
          </a:prstGeom>
        </p:spPr>
        <p:txBody>
          <a:bodyPr wrap="square">
            <a:spAutoFit/>
          </a:bodyPr>
          <a:lstStyle/>
          <a:p>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2</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Độ</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dài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hai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đường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chéo</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hình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thoi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là</a:t>
            </a:r>
            <a:r>
              <a:rPr lang="en-US" sz="4400" dirty="0">
                <a:solidFill>
                  <a:schemeClr val="tx1"/>
                </a:solidFill>
                <a:latin typeface="Times New Roman" pitchFamily="18" charset="0"/>
                <a:cs typeface="Times New Roman" pitchFamily="18" charset="0"/>
              </a:rPr>
              <a:t> a </a:t>
            </a:r>
            <a:r>
              <a:rPr lang="en-US" sz="4400" dirty="0" err="1">
                <a:solidFill>
                  <a:schemeClr val="tx1"/>
                </a:solidFill>
                <a:latin typeface="Times New Roman" pitchFamily="18" charset="0"/>
                <a:cs typeface="Times New Roman" pitchFamily="18" charset="0"/>
              </a:rPr>
              <a:t>và</a:t>
            </a:r>
            <a:r>
              <a:rPr lang="en-US" sz="4400" dirty="0">
                <a:solidFill>
                  <a:schemeClr val="tx1"/>
                </a:solidFill>
                <a:latin typeface="Times New Roman" pitchFamily="18" charset="0"/>
                <a:cs typeface="Times New Roman" pitchFamily="18" charset="0"/>
              </a:rPr>
              <a:t> b. </a:t>
            </a:r>
            <a:r>
              <a:rPr lang="en-US" sz="4400" dirty="0" err="1">
                <a:solidFill>
                  <a:schemeClr val="tx1"/>
                </a:solidFill>
                <a:latin typeface="Times New Roman" pitchFamily="18" charset="0"/>
                <a:cs typeface="Times New Roman" pitchFamily="18" charset="0"/>
              </a:rPr>
              <a:t>Công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thức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tính</a:t>
            </a:r>
            <a:r>
              <a:rPr lang="en-US" sz="4400" dirty="0">
                <a:solidFill>
                  <a:schemeClr val="tx1"/>
                </a:solidFill>
                <a:latin typeface="Times New Roman" pitchFamily="18" charset="0"/>
                <a:cs typeface="Times New Roman" pitchFamily="18" charset="0"/>
              </a:rPr>
              <a:t> </a:t>
            </a:r>
            <a:r>
              <a:rPr lang="en-US" sz="4400" dirty="0">
                <a:solidFill>
                  <a:srgbClr val="FF0000"/>
                </a:solidFill>
                <a:latin typeface="Times New Roman" pitchFamily="18" charset="0"/>
                <a:cs typeface="Times New Roman" pitchFamily="18" charset="0"/>
              </a:rPr>
              <a:t>…</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của</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hình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thoi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là</a:t>
            </a:r>
            <a:r>
              <a:rPr lang="en-US" sz="4800" dirty="0">
                <a:solidFill>
                  <a:schemeClr val="tx1"/>
                </a:solidFill>
                <a:latin typeface="Times New Roman" pitchFamily="18" charset="0"/>
                <a:cs typeface="Times New Roman" pitchFamily="18" charset="0"/>
              </a:rPr>
              <a:t> </a:t>
            </a:r>
            <a:endParaRPr lang="en-US" dirty="0"/>
          </a:p>
        </p:txBody>
      </p:sp>
      <p:sp>
        <p:nvSpPr>
          <p:cNvPr id="6" name="Left Arrow 5">
            <a:hlinkClick r:id="rId4" action="ppaction://hlinksldjump"/>
          </p:cNvPr>
          <p:cNvSpPr/>
          <p:nvPr/>
        </p:nvSpPr>
        <p:spPr>
          <a:xfrm>
            <a:off x="593144" y="5904411"/>
            <a:ext cx="634766" cy="5225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787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Google Shape;456;p29"/>
          <p:cNvSpPr txBox="1"/>
          <p:nvPr/>
        </p:nvSpPr>
        <p:spPr>
          <a:xfrm>
            <a:off x="757162" y="1066505"/>
            <a:ext cx="6574971"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err="1">
                <a:solidFill>
                  <a:srgbClr val="FF0000"/>
                </a:solidFill>
                <a:latin typeface="Times New Roman" pitchFamily="18" charset="0"/>
                <a:cs typeface="Times New Roman" pitchFamily="18" charset="0"/>
                <a:sym typeface="Arial"/>
              </a:rPr>
              <a:t>Câu</a:t>
            </a:r>
            <a:r>
              <a:rPr lang="en-US" sz="4400" b="1" dirty="0">
                <a:solidFill>
                  <a:srgbClr val="FF0000"/>
                </a:solidFill>
                <a:latin typeface="Times New Roman" pitchFamily="18" charset="0"/>
                <a:cs typeface="Times New Roman" pitchFamily="18" charset="0"/>
                <a:sym typeface="Arial"/>
              </a:rPr>
              <a:t> 3</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Hình</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thoi</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có</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hai</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cặp</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cạnh</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đối</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diện</a:t>
            </a:r>
            <a:r>
              <a:rPr lang="en-US" sz="4400" dirty="0">
                <a:solidFill>
                  <a:schemeClr val="tx1"/>
                </a:solidFill>
                <a:latin typeface="Times New Roman" pitchFamily="18" charset="0"/>
                <a:cs typeface="Times New Roman" pitchFamily="18" charset="0"/>
                <a:sym typeface="Arial"/>
              </a:rPr>
              <a:t>  … </a:t>
            </a:r>
            <a:r>
              <a:rPr lang="en-US" sz="4400" dirty="0" err="1">
                <a:solidFill>
                  <a:schemeClr val="tx1"/>
                </a:solidFill>
                <a:latin typeface="Times New Roman" pitchFamily="18" charset="0"/>
                <a:cs typeface="Times New Roman" pitchFamily="18" charset="0"/>
                <a:sym typeface="Arial"/>
              </a:rPr>
              <a:t>với</a:t>
            </a:r>
            <a:r>
              <a:rPr lang="en-US" sz="4400" dirty="0">
                <a:solidFill>
                  <a:schemeClr val="tx1"/>
                </a:solidFill>
                <a:latin typeface="Times New Roman" pitchFamily="18" charset="0"/>
                <a:cs typeface="Times New Roman" pitchFamily="18" charset="0"/>
                <a:sym typeface="Arial"/>
              </a:rPr>
              <a:t> </a:t>
            </a:r>
            <a:r>
              <a:rPr lang="en-US" sz="4400" dirty="0" err="1">
                <a:solidFill>
                  <a:schemeClr val="tx1"/>
                </a:solidFill>
                <a:latin typeface="Times New Roman" pitchFamily="18" charset="0"/>
                <a:cs typeface="Times New Roman" pitchFamily="18" charset="0"/>
                <a:sym typeface="Arial"/>
              </a:rPr>
              <a:t>nhau</a:t>
            </a:r>
            <a:endParaRPr sz="1600" dirty="0">
              <a:solidFill>
                <a:schemeClr val="tx1"/>
              </a:solidFill>
              <a:latin typeface="Times New Roman" pitchFamily="18" charset="0"/>
              <a:cs typeface="Times New Roman" pitchFamily="18" charset="0"/>
            </a:endParaRPr>
          </a:p>
        </p:txBody>
      </p:sp>
      <p:sp>
        <p:nvSpPr>
          <p:cNvPr id="3" name="Left Arrow 2">
            <a:hlinkClick r:id="rId3" action="ppaction://hlinksldjump"/>
          </p:cNvPr>
          <p:cNvSpPr/>
          <p:nvPr/>
        </p:nvSpPr>
        <p:spPr>
          <a:xfrm>
            <a:off x="1821052" y="5381897"/>
            <a:ext cx="634766" cy="5225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4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500"/>
                                          </p:stCondLst>
                                        </p:cTn>
                                        <p:tgtEl>
                                          <p:spTgt spid="2"/>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Google Shape;457;p29"/>
          <p:cNvSpPr txBox="1"/>
          <p:nvPr/>
        </p:nvSpPr>
        <p:spPr>
          <a:xfrm>
            <a:off x="1345836" y="902353"/>
            <a:ext cx="503832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FF0000"/>
                </a:solidFill>
                <a:latin typeface="Times New Roman" pitchFamily="18" charset="0"/>
                <a:cs typeface="Times New Roman" pitchFamily="18" charset="0"/>
                <a:sym typeface="Arial"/>
              </a:rPr>
              <a:t>Câu</a:t>
            </a:r>
            <a:r>
              <a:rPr lang="en-US" sz="3200" b="1" dirty="0">
                <a:solidFill>
                  <a:srgbClr val="FF0000"/>
                </a:solidFill>
                <a:latin typeface="Times New Roman" pitchFamily="18" charset="0"/>
                <a:cs typeface="Times New Roman" pitchFamily="18" charset="0"/>
                <a:sym typeface="Arial"/>
              </a:rPr>
              <a:t> 4</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Hai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đường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chéo</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của</a:t>
            </a:r>
            <a:r>
              <a:rPr lang="en-US" sz="3200" dirty="0">
                <a:solidFill>
                  <a:schemeClr val="tx1"/>
                </a:solidFill>
                <a:latin typeface="Times New Roman" pitchFamily="18" charset="0"/>
                <a:cs typeface="Times New Roman" pitchFamily="18" charset="0"/>
                <a:sym typeface="Arial"/>
              </a:rPr>
              <a:t> </a:t>
            </a:r>
            <a:r>
              <a:rPr lang="en-US" sz="3200" dirty="0">
                <a:solidFill>
                  <a:srgbClr val="FF0000"/>
                </a:solidFill>
                <a:latin typeface="Times New Roman" pitchFamily="18" charset="0"/>
                <a:cs typeface="Times New Roman" pitchFamily="18" charset="0"/>
                <a:sym typeface="Arial"/>
              </a:rPr>
              <a: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vuông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góc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với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nhau</a:t>
            </a:r>
            <a:r>
              <a:rPr lang="en-US" sz="3200" dirty="0">
                <a:solidFill>
                  <a:schemeClr val="tx1"/>
                </a:solidFill>
                <a:latin typeface="Times New Roman" pitchFamily="18" charset="0"/>
                <a:cs typeface="Times New Roman" pitchFamily="18" charset="0"/>
                <a:sym typeface="Arial"/>
              </a:rPr>
              <a:t>.</a:t>
            </a:r>
            <a:endParaRPr dirty="0">
              <a:solidFill>
                <a:schemeClr val="tx1"/>
              </a:solidFill>
              <a:latin typeface="Times New Roman" pitchFamily="18" charset="0"/>
              <a:cs typeface="Times New Roman" pitchFamily="18" charset="0"/>
            </a:endParaRPr>
          </a:p>
        </p:txBody>
      </p:sp>
      <p:sp>
        <p:nvSpPr>
          <p:cNvPr id="3" name="Left Arrow 2">
            <a:hlinkClick r:id="rId3" action="ppaction://hlinksldjump"/>
          </p:cNvPr>
          <p:cNvSpPr/>
          <p:nvPr/>
        </p:nvSpPr>
        <p:spPr>
          <a:xfrm>
            <a:off x="488641" y="5943599"/>
            <a:ext cx="634766" cy="5225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50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590"/>
        <p:cNvGrpSpPr/>
        <p:nvPr/>
      </p:nvGrpSpPr>
      <p:grpSpPr>
        <a:xfrm>
          <a:off x="0" y="0"/>
          <a:ext cx="0" cy="0"/>
          <a:chOff x="0" y="0"/>
          <a:chExt cx="0" cy="0"/>
        </a:xfrm>
      </p:grpSpPr>
      <p:sp>
        <p:nvSpPr>
          <p:cNvPr id="591" name="Google Shape;591;p30"/>
          <p:cNvSpPr/>
          <p:nvPr/>
        </p:nvSpPr>
        <p:spPr>
          <a:xfrm>
            <a:off x="3225504" y="328207"/>
            <a:ext cx="5717294" cy="956117"/>
          </a:xfrm>
          <a:prstGeom prst="roundRect">
            <a:avLst>
              <a:gd name="adj" fmla="val 50000"/>
            </a:avLst>
          </a:prstGeom>
          <a:solidFill>
            <a:srgbClr val="DDEA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FF0000"/>
                </a:solidFill>
                <a:latin typeface="Times New Roman" pitchFamily="18" charset="0"/>
                <a:cs typeface="Times New Roman" pitchFamily="18" charset="0"/>
                <a:sym typeface="Arial"/>
              </a:rPr>
              <a:t>HƯỚNG DẪN TỰ HỌC Ở NHÀ</a:t>
            </a:r>
            <a:endParaRPr dirty="0">
              <a:solidFill>
                <a:srgbClr val="FF0000"/>
              </a:solidFill>
              <a:latin typeface="Times New Roman" pitchFamily="18" charset="0"/>
              <a:cs typeface="Times New Roman" pitchFamily="18" charset="0"/>
            </a:endParaRPr>
          </a:p>
        </p:txBody>
      </p:sp>
      <p:sp>
        <p:nvSpPr>
          <p:cNvPr id="592" name="Google Shape;592;p30"/>
          <p:cNvSpPr txBox="1"/>
          <p:nvPr/>
        </p:nvSpPr>
        <p:spPr>
          <a:xfrm>
            <a:off x="239486" y="1284324"/>
            <a:ext cx="12104914"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b="1">
                <a:solidFill>
                  <a:srgbClr val="8D8683"/>
                </a:solidFill>
                <a:latin typeface="Times New Roman" pitchFamily="18" charset="0"/>
                <a:cs typeface="Times New Roman" pitchFamily="18" charset="0"/>
                <a:sym typeface="Arial"/>
              </a:rPr>
              <a:t>Phần Hình:</a:t>
            </a:r>
          </a:p>
          <a:p>
            <a:pPr marL="0" marR="0" lvl="0" indent="0" algn="l" rtl="0">
              <a:spcBef>
                <a:spcPts val="0"/>
              </a:spcBef>
              <a:spcAft>
                <a:spcPts val="0"/>
              </a:spcAft>
              <a:buNone/>
            </a:pPr>
            <a:r>
              <a:rPr lang="en-US" sz="320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Học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bài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theo</a:t>
            </a:r>
            <a:r>
              <a:rPr lang="en-US" sz="3200" dirty="0">
                <a:solidFill>
                  <a:schemeClr val="tx1"/>
                </a:solidFill>
                <a:latin typeface="Times New Roman" pitchFamily="18" charset="0"/>
                <a:cs typeface="Times New Roman" pitchFamily="18" charset="0"/>
                <a:sym typeface="Arial"/>
              </a:rPr>
              <a:t> SGK </a:t>
            </a:r>
            <a:r>
              <a:rPr lang="en-US" sz="3200" dirty="0" err="1">
                <a:solidFill>
                  <a:schemeClr val="tx1"/>
                </a:solidFill>
                <a:latin typeface="Times New Roman" pitchFamily="18" charset="0"/>
                <a:cs typeface="Times New Roman" pitchFamily="18" charset="0"/>
                <a:sym typeface="Arial"/>
              </a:rPr>
              <a:t>và</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vở</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ghi</a:t>
            </a:r>
            <a:r>
              <a:rPr lang="en-US" sz="3200" dirty="0">
                <a:solidFill>
                  <a:schemeClr val="tx1"/>
                </a:solidFill>
                <a:latin typeface="Times New Roman" pitchFamily="18" charset="0"/>
                <a:cs typeface="Times New Roman" pitchFamily="18" charset="0"/>
                <a:sym typeface="Arial"/>
              </a:rPr>
              <a:t>.</a:t>
            </a:r>
            <a:endParaRPr sz="3200" dirty="0">
              <a:solidFill>
                <a:schemeClr val="tx1"/>
              </a:solidFill>
              <a:latin typeface="Times New Roman" pitchFamily="18" charset="0"/>
              <a:cs typeface="Times New Roman" pitchFamily="18" charset="0"/>
              <a:sym typeface="Arial"/>
            </a:endParaRPr>
          </a:p>
          <a:p>
            <a:pPr marL="0" marR="0" lvl="0" indent="0" algn="l" rtl="0">
              <a:spcBef>
                <a:spcPts val="0"/>
              </a:spcBef>
              <a:spcAft>
                <a:spcPts val="0"/>
              </a:spcAft>
              <a:buNone/>
            </a:pP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Học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thuộc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nhận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xét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chữ</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nhật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cách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đọc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vẽ</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thuộc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công</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thức</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tính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chu</a:t>
            </a:r>
            <a:r>
              <a:rPr lang="en-US" sz="3200" dirty="0">
                <a:solidFill>
                  <a:schemeClr val="tx1"/>
                </a:solidFill>
                <a:latin typeface="Times New Roman" pitchFamily="18" charset="0"/>
                <a:cs typeface="Times New Roman" pitchFamily="18" charset="0"/>
                <a:sym typeface="Arial"/>
              </a:rPr>
              <a:t> vi, </a:t>
            </a:r>
            <a:r>
              <a:rPr lang="en-US" sz="3200" dirty="0" err="1">
                <a:solidFill>
                  <a:schemeClr val="tx1"/>
                </a:solidFill>
                <a:latin typeface="Times New Roman" pitchFamily="18" charset="0"/>
                <a:cs typeface="Times New Roman" pitchFamily="18" charset="0"/>
                <a:sym typeface="Arial"/>
              </a:rPr>
              <a:t>diện</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tích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chữ</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nhật</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hình</a:t>
            </a:r>
            <a:r>
              <a:rPr lang="en-US" sz="3200" dirty="0">
                <a:solidFill>
                  <a:schemeClr val="tx1"/>
                </a:solidFill>
                <a:latin typeface="Times New Roman" pitchFamily="18" charset="0"/>
                <a:cs typeface="Times New Roman" pitchFamily="18" charset="0"/>
                <a:sym typeface="Arial"/>
              </a:rPr>
              <a:t> </a:t>
            </a:r>
            <a:r>
              <a:rPr lang="en-US" sz="3200" dirty="0" err="1">
                <a:solidFill>
                  <a:schemeClr val="tx1"/>
                </a:solidFill>
                <a:latin typeface="Times New Roman" pitchFamily="18" charset="0"/>
                <a:cs typeface="Times New Roman" pitchFamily="18" charset="0"/>
                <a:sym typeface="Arial"/>
              </a:rPr>
              <a:t>thoi</a:t>
            </a:r>
            <a:r>
              <a:rPr lang="en-US" sz="3200" dirty="0">
                <a:solidFill>
                  <a:schemeClr val="tx1"/>
                </a:solidFill>
                <a:latin typeface="Times New Roman" pitchFamily="18" charset="0"/>
                <a:cs typeface="Times New Roman" pitchFamily="18" charset="0"/>
                <a:sym typeface="Arial"/>
              </a:rPr>
              <a:t>.</a:t>
            </a:r>
            <a:endParaRPr sz="3200" dirty="0">
              <a:solidFill>
                <a:schemeClr val="tx1"/>
              </a:solidFill>
              <a:latin typeface="Times New Roman" pitchFamily="18" charset="0"/>
              <a:cs typeface="Times New Roman" pitchFamily="18" charset="0"/>
              <a:sym typeface="Arial"/>
            </a:endParaRPr>
          </a:p>
          <a:p>
            <a:pPr marL="0" marR="0" lvl="0" indent="0" algn="l" rtl="0">
              <a:spcBef>
                <a:spcPts val="0"/>
              </a:spcBef>
              <a:spcAft>
                <a:spcPts val="0"/>
              </a:spcAft>
              <a:buNone/>
            </a:pPr>
            <a:r>
              <a:rPr lang="en-US" sz="3200" dirty="0">
                <a:solidFill>
                  <a:schemeClr val="tx1"/>
                </a:solidFill>
                <a:latin typeface="Times New Roman" pitchFamily="18" charset="0"/>
                <a:cs typeface="Times New Roman" pitchFamily="18" charset="0"/>
                <a:sym typeface="Arial"/>
              </a:rPr>
              <a:t>- </a:t>
            </a:r>
            <a:r>
              <a:rPr lang="en-US" sz="3200" err="1">
                <a:solidFill>
                  <a:schemeClr val="tx1"/>
                </a:solidFill>
                <a:latin typeface="Times New Roman" pitchFamily="18" charset="0"/>
                <a:cs typeface="Times New Roman" pitchFamily="18" charset="0"/>
                <a:sym typeface="Arial"/>
              </a:rPr>
              <a:t>Làm</a:t>
            </a:r>
            <a:r>
              <a:rPr lang="en-US" sz="3200">
                <a:solidFill>
                  <a:schemeClr val="tx1"/>
                </a:solidFill>
                <a:latin typeface="Times New Roman" pitchFamily="18" charset="0"/>
                <a:cs typeface="Times New Roman" pitchFamily="18" charset="0"/>
                <a:sym typeface="Arial"/>
              </a:rPr>
              <a:t> </a:t>
            </a:r>
            <a:r>
              <a:rPr lang="vi-VN" sz="3200">
                <a:solidFill>
                  <a:schemeClr val="tx1"/>
                </a:solidFill>
                <a:latin typeface="Times New Roman" pitchFamily="18" charset="0"/>
                <a:cs typeface="Times New Roman" pitchFamily="18" charset="0"/>
              </a:rPr>
              <a:t>bài 1, 2</a:t>
            </a:r>
            <a:r>
              <a:rPr lang="en-US" sz="3200">
                <a:solidFill>
                  <a:schemeClr val="tx1"/>
                </a:solidFill>
                <a:latin typeface="Times New Roman" pitchFamily="18" charset="0"/>
                <a:cs typeface="Times New Roman" pitchFamily="18" charset="0"/>
                <a:sym typeface="Arial"/>
              </a:rPr>
              <a:t> </a:t>
            </a:r>
            <a:r>
              <a:rPr lang="en-US" sz="3200" dirty="0">
                <a:solidFill>
                  <a:schemeClr val="tx1"/>
                </a:solidFill>
                <a:latin typeface="Times New Roman" pitchFamily="18" charset="0"/>
                <a:cs typeface="Times New Roman" pitchFamily="18" charset="0"/>
                <a:sym typeface="Arial"/>
              </a:rPr>
              <a:t>SGK </a:t>
            </a:r>
            <a:r>
              <a:rPr lang="en-US" sz="3200" err="1">
                <a:solidFill>
                  <a:schemeClr val="tx1"/>
                </a:solidFill>
                <a:latin typeface="Times New Roman" pitchFamily="18" charset="0"/>
                <a:cs typeface="Times New Roman" pitchFamily="18" charset="0"/>
                <a:sym typeface="Arial"/>
              </a:rPr>
              <a:t>trang</a:t>
            </a:r>
            <a:r>
              <a:rPr lang="en-US" sz="3200">
                <a:solidFill>
                  <a:schemeClr val="tx1"/>
                </a:solidFill>
                <a:latin typeface="Times New Roman" pitchFamily="18" charset="0"/>
                <a:cs typeface="Times New Roman" pitchFamily="18" charset="0"/>
                <a:sym typeface="Arial"/>
              </a:rPr>
              <a:t> </a:t>
            </a:r>
            <a:r>
              <a:rPr lang="vi-VN" sz="3200">
                <a:solidFill>
                  <a:schemeClr val="tx1"/>
                </a:solidFill>
                <a:latin typeface="Times New Roman" pitchFamily="18" charset="0"/>
                <a:cs typeface="Times New Roman" pitchFamily="18" charset="0"/>
                <a:sym typeface="Arial"/>
              </a:rPr>
              <a:t>101 và bài 12, 14, 15, 16, 17 SBT trang 108, 109</a:t>
            </a:r>
          </a:p>
          <a:p>
            <a:pPr marL="0" marR="0" lvl="0" indent="0" algn="l" rtl="0">
              <a:spcBef>
                <a:spcPts val="0"/>
              </a:spcBef>
              <a:spcAft>
                <a:spcPts val="0"/>
              </a:spcAft>
              <a:buNone/>
            </a:pPr>
            <a:r>
              <a:rPr lang="vi-VN" sz="3200" b="1">
                <a:solidFill>
                  <a:srgbClr val="657055"/>
                </a:solidFill>
                <a:latin typeface="Times New Roman" pitchFamily="18" charset="0"/>
                <a:cs typeface="Times New Roman" pitchFamily="18" charset="0"/>
              </a:rPr>
              <a:t>Phần Đại: </a:t>
            </a:r>
            <a:r>
              <a:rPr lang="vi-VN" sz="3200">
                <a:solidFill>
                  <a:schemeClr val="tx1"/>
                </a:solidFill>
                <a:latin typeface="Times New Roman" pitchFamily="18" charset="0"/>
                <a:cs typeface="Times New Roman" pitchFamily="18" charset="0"/>
              </a:rPr>
              <a:t>Nắm vững quan hệ chia hết, ước và bội, cách tìm bội.</a:t>
            </a:r>
          </a:p>
          <a:p>
            <a:pPr marL="0" marR="0" lvl="0" indent="0" algn="l" rtl="0">
              <a:spcBef>
                <a:spcPts val="0"/>
              </a:spcBef>
              <a:spcAft>
                <a:spcPts val="0"/>
              </a:spcAft>
              <a:buNone/>
            </a:pPr>
            <a:r>
              <a:rPr lang="vi-VN" sz="3200">
                <a:solidFill>
                  <a:schemeClr val="tx1"/>
                </a:solidFill>
                <a:latin typeface="Times New Roman" pitchFamily="18" charset="0"/>
                <a:cs typeface="Times New Roman" pitchFamily="18" charset="0"/>
              </a:rPr>
              <a:t>BT: Bài 1, 3 SGK trang 34. Tìm hiểu phần II. Tính chất chia hết.</a:t>
            </a:r>
            <a:endParaRPr dirty="0">
              <a:solidFill>
                <a:schemeClr val="tx1"/>
              </a:solidFill>
              <a:latin typeface="Times New Roman" pitchFamily="18" charset="0"/>
              <a:cs typeface="Times New Roman" pitchFamily="18"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2"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3"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4"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5"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a:t>
            </a:r>
            <a:r>
              <a:rPr lang="vi-VN" sz="3200">
                <a:solidFill>
                  <a:schemeClr val="bg1"/>
                </a:solidFill>
                <a:latin typeface="Arial" panose="020B0604020202020204" pitchFamily="34" charset="0"/>
                <a:cs typeface="Arial" panose="020B0604020202020204" pitchFamily="34" charset="0"/>
              </a:rPr>
              <a:t>thẳ</a:t>
            </a:r>
            <a:r>
              <a:rPr lang="en-US" sz="3200">
                <a:solidFill>
                  <a:schemeClr val="bg1"/>
                </a:solidFill>
                <a:latin typeface="Arial" panose="020B0604020202020204" pitchFamily="34" charset="0"/>
                <a:cs typeface="Arial" panose="020B0604020202020204" pitchFamily="34" charset="0"/>
              </a:rPr>
              <a:t>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703</TotalTime>
  <Words>1641</Words>
  <Application>Microsoft Office PowerPoint</Application>
  <PresentationFormat>Widescreen</PresentationFormat>
  <Paragraphs>314</Paragraphs>
  <Slides>35</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Franklin Gothic Book</vt:lpstr>
      <vt:lpstr>Franklin Gothic Medium</vt:lpstr>
      <vt:lpstr>Times New Roman</vt:lpstr>
      <vt:lpstr>Wingdings</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Vân Nguyễn</cp:lastModifiedBy>
  <cp:revision>40</cp:revision>
  <dcterms:modified xsi:type="dcterms:W3CDTF">2023-09-28T13:26:47Z</dcterms:modified>
</cp:coreProperties>
</file>