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9"/>
  </p:notesMasterIdLst>
  <p:sldIdLst>
    <p:sldId id="293" r:id="rId4"/>
    <p:sldId id="256" r:id="rId5"/>
    <p:sldId id="260" r:id="rId6"/>
    <p:sldId id="257" r:id="rId7"/>
    <p:sldId id="262" r:id="rId8"/>
    <p:sldId id="258" r:id="rId9"/>
    <p:sldId id="261" r:id="rId10"/>
    <p:sldId id="271" r:id="rId11"/>
    <p:sldId id="430" r:id="rId12"/>
    <p:sldId id="431" r:id="rId13"/>
    <p:sldId id="274" r:id="rId14"/>
    <p:sldId id="275" r:id="rId15"/>
    <p:sldId id="280" r:id="rId16"/>
    <p:sldId id="432" r:id="rId17"/>
    <p:sldId id="433" r:id="rId18"/>
  </p:sldIdLst>
  <p:sldSz cx="18288000" cy="10287000"/>
  <p:notesSz cx="6858000" cy="9144000"/>
  <p:embeddedFontLst>
    <p:embeddedFont>
      <p:font typeface="Cambria Math" panose="02040503050406030204" pitchFamily="18" charset="0"/>
      <p:regular r:id="rId20"/>
    </p:embeddedFont>
    <p:embeddedFont>
      <p:font typeface="Maven Pro"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77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5CE24-FDF2-4DF3-A946-6B10B9F0EACD}"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67EB5-BF29-4772-8933-F925C824604C}" type="slidenum">
              <a:rPr lang="en-US" smtClean="0"/>
              <a:t>‹#›</a:t>
            </a:fld>
            <a:endParaRPr lang="en-US"/>
          </a:p>
        </p:txBody>
      </p:sp>
    </p:spTree>
    <p:extLst>
      <p:ext uri="{BB962C8B-B14F-4D97-AF65-F5344CB8AC3E}">
        <p14:creationId xmlns:p14="http://schemas.microsoft.com/office/powerpoint/2010/main" val="40601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a:latin typeface="Arial" panose="020B0604020202020204" pitchFamily="34" charset="0"/>
                <a:cs typeface="Arial" panose="020B0604020202020204" pitchFamily="34" charset="0"/>
              </a:rPr>
              <a:t>Chọn</a:t>
            </a:r>
            <a:r>
              <a:rPr lang="en-US" sz="4000" baseline="0">
                <a:latin typeface="Arial" panose="020B0604020202020204" pitchFamily="34" charset="0"/>
                <a:cs typeface="Arial" panose="020B0604020202020204" pitchFamily="34" charset="0"/>
              </a:rPr>
              <a:t> đáp án bằng cách kích vào bông hoa thích hợp</a:t>
            </a:r>
            <a:endParaRPr lang="en-US" sz="4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367EB5-BF29-4772-8933-F925C824604C}" type="slidenum">
              <a:rPr lang="en-US" smtClean="0"/>
              <a:t>12</a:t>
            </a:fld>
            <a:endParaRPr lang="en-US"/>
          </a:p>
        </p:txBody>
      </p:sp>
    </p:spTree>
    <p:extLst>
      <p:ext uri="{BB962C8B-B14F-4D97-AF65-F5344CB8AC3E}">
        <p14:creationId xmlns:p14="http://schemas.microsoft.com/office/powerpoint/2010/main" val="102993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a:latin typeface="Arial" panose="020B0604020202020204" pitchFamily="34" charset="0"/>
                <a:cs typeface="Arial" panose="020B0604020202020204" pitchFamily="34" charset="0"/>
              </a:rPr>
              <a:t>Chọn</a:t>
            </a:r>
            <a:r>
              <a:rPr lang="en-US" sz="4000" baseline="0">
                <a:latin typeface="Arial" panose="020B0604020202020204" pitchFamily="34" charset="0"/>
                <a:cs typeface="Arial" panose="020B0604020202020204" pitchFamily="34" charset="0"/>
              </a:rPr>
              <a:t> đáp án bằng cách kích vào bông hoa thích hợp</a:t>
            </a:r>
            <a:endParaRPr lang="en-US" sz="4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7EB5-BF29-4772-8933-F925C82460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17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1C43-8C97-4787-9E67-6FEE1D84B477}"/>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A8585F07-951E-439A-A7DB-15EAAACEFB8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EF62ED7-EB9D-47A9-BF9F-E8FBF1E305B5}"/>
              </a:ext>
            </a:extLst>
          </p:cNvPr>
          <p:cNvSpPr>
            <a:spLocks noGrp="1"/>
          </p:cNvSpPr>
          <p:nvPr>
            <p:ph type="dt" sz="half" idx="10"/>
          </p:nvPr>
        </p:nvSpPr>
        <p:spPr/>
        <p:txBody>
          <a:body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34A0AA-8FD5-4C86-8F31-3D31ABD0CDE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A3F7E8D-06E8-4965-9227-B2B540DF3CFC}"/>
              </a:ext>
            </a:extLst>
          </p:cNvPr>
          <p:cNvSpPr>
            <a:spLocks noGrp="1"/>
          </p:cNvSpPr>
          <p:nvPr>
            <p:ph type="sldNum" sz="quarter" idx="12"/>
          </p:nvPr>
        </p:nvSpPr>
        <p:spPr/>
        <p:txBody>
          <a:body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93314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F411-3DEF-46D1-B675-C48FED390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91509-E546-43FB-98D6-6B6565906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402C0-5D64-4FA8-B7A1-2DC509FE273B}"/>
              </a:ext>
            </a:extLst>
          </p:cNvPr>
          <p:cNvSpPr>
            <a:spLocks noGrp="1"/>
          </p:cNvSpPr>
          <p:nvPr>
            <p:ph type="dt" sz="half" idx="10"/>
          </p:nvPr>
        </p:nvSpPr>
        <p:spPr/>
        <p:txBody>
          <a:body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69DC95-C7B6-475F-8785-3B9FAAAC70E2}"/>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BDFA22-6D49-4339-B627-2EBBCC0B6E3C}"/>
              </a:ext>
            </a:extLst>
          </p:cNvPr>
          <p:cNvSpPr>
            <a:spLocks noGrp="1"/>
          </p:cNvSpPr>
          <p:nvPr>
            <p:ph type="sldNum" sz="quarter" idx="12"/>
          </p:nvPr>
        </p:nvSpPr>
        <p:spPr/>
        <p:txBody>
          <a:body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8829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7905-26D5-4AAD-B9AA-0768E6AC459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004625-889A-4B5E-91DF-886F4BF9A1B3}"/>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2DD92D-CB11-4825-A48A-651A8410EE3A}"/>
              </a:ext>
            </a:extLst>
          </p:cNvPr>
          <p:cNvSpPr>
            <a:spLocks noGrp="1"/>
          </p:cNvSpPr>
          <p:nvPr>
            <p:ph type="dt" sz="half" idx="10"/>
          </p:nvPr>
        </p:nvSpPr>
        <p:spPr/>
        <p:txBody>
          <a:body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B2DDC4-A3D2-4682-8945-C0DA250DAFE4}"/>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78F52F-B27B-49CB-A3E9-CD723026A9E5}"/>
              </a:ext>
            </a:extLst>
          </p:cNvPr>
          <p:cNvSpPr>
            <a:spLocks noGrp="1"/>
          </p:cNvSpPr>
          <p:nvPr>
            <p:ph type="sldNum" sz="quarter" idx="12"/>
          </p:nvPr>
        </p:nvSpPr>
        <p:spPr/>
        <p:txBody>
          <a:body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17851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51D3-81D0-47D0-AFBB-001ADDD3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BC757-CD1E-4576-A47C-CB261696FB33}"/>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A03A0-58CF-4752-9C67-37DF396D5749}"/>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38A83D-B1BD-46AF-9B04-690C8CE8E267}"/>
              </a:ext>
            </a:extLst>
          </p:cNvPr>
          <p:cNvSpPr>
            <a:spLocks noGrp="1"/>
          </p:cNvSpPr>
          <p:nvPr>
            <p:ph type="dt" sz="half" idx="10"/>
          </p:nvPr>
        </p:nvSpPr>
        <p:spPr/>
        <p:txBody>
          <a:body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8369FEE-1515-4398-953A-3B8604E0B604}"/>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B5AF395-FE11-4E4D-8D74-BFCA29B70917}"/>
              </a:ext>
            </a:extLst>
          </p:cNvPr>
          <p:cNvSpPr>
            <a:spLocks noGrp="1"/>
          </p:cNvSpPr>
          <p:nvPr>
            <p:ph type="sldNum" sz="quarter" idx="12"/>
          </p:nvPr>
        </p:nvSpPr>
        <p:spPr/>
        <p:txBody>
          <a:body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772171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8389-E235-40B6-936E-696FC894403F}"/>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DAA47-EFF5-4C2F-9FDC-F931255CB52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F2C21C54-9AE0-411F-9D51-FEFD85BFDA19}"/>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FB7A6-68BD-4C89-BA50-7D80DB07572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0EDE108A-A856-441A-966E-3E2BB718821D}"/>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5D45AB-AD0C-43BD-9C71-577057BE2CC5}"/>
              </a:ext>
            </a:extLst>
          </p:cNvPr>
          <p:cNvSpPr>
            <a:spLocks noGrp="1"/>
          </p:cNvSpPr>
          <p:nvPr>
            <p:ph type="dt" sz="half" idx="10"/>
          </p:nvPr>
        </p:nvSpPr>
        <p:spPr/>
        <p:txBody>
          <a:body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1C994C8-55A9-4DE7-A292-E46EFB6164C8}"/>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A0AFCDF-7718-40FD-9C0C-F867AE621CFA}"/>
              </a:ext>
            </a:extLst>
          </p:cNvPr>
          <p:cNvSpPr>
            <a:spLocks noGrp="1"/>
          </p:cNvSpPr>
          <p:nvPr>
            <p:ph type="sldNum" sz="quarter" idx="12"/>
          </p:nvPr>
        </p:nvSpPr>
        <p:spPr/>
        <p:txBody>
          <a:body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2489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30F2-0C34-4AAF-BD4B-54C04629B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8AC8DE-6E65-40FA-970C-7DD78403A350}"/>
              </a:ext>
            </a:extLst>
          </p:cNvPr>
          <p:cNvSpPr>
            <a:spLocks noGrp="1"/>
          </p:cNvSpPr>
          <p:nvPr>
            <p:ph type="dt" sz="half" idx="10"/>
          </p:nvPr>
        </p:nvSpPr>
        <p:spPr/>
        <p:txBody>
          <a:body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96379B1-A738-45D1-9C4D-7A96F3D6F18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E3EE0E8-8B6F-4941-AE51-E8A78DF2CDB1}"/>
              </a:ext>
            </a:extLst>
          </p:cNvPr>
          <p:cNvSpPr>
            <a:spLocks noGrp="1"/>
          </p:cNvSpPr>
          <p:nvPr>
            <p:ph type="sldNum" sz="quarter" idx="12"/>
          </p:nvPr>
        </p:nvSpPr>
        <p:spPr/>
        <p:txBody>
          <a:body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78613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FD9B6-FCA8-493A-8121-06350FF8D4C4}"/>
              </a:ext>
            </a:extLst>
          </p:cNvPr>
          <p:cNvSpPr>
            <a:spLocks noGrp="1"/>
          </p:cNvSpPr>
          <p:nvPr>
            <p:ph type="dt" sz="half" idx="10"/>
          </p:nvPr>
        </p:nvSpPr>
        <p:spPr/>
        <p:txBody>
          <a:body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6BAF242-37ED-4A7C-8CB1-E0E053739C21}"/>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E786D51-30FA-4C5E-AA2C-4F456027D5FC}"/>
              </a:ext>
            </a:extLst>
          </p:cNvPr>
          <p:cNvSpPr>
            <a:spLocks noGrp="1"/>
          </p:cNvSpPr>
          <p:nvPr>
            <p:ph type="sldNum" sz="quarter" idx="12"/>
          </p:nvPr>
        </p:nvSpPr>
        <p:spPr/>
        <p:txBody>
          <a:body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486781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13A2-0F07-409B-831B-72D749F7D2A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975E48B1-9887-47FC-8B33-EFB791754619}"/>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22928A-5C9B-4E0E-ACA5-DAC8E8FE679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100497BF-46D2-4ED7-92A6-A0DF26DB8C02}"/>
              </a:ext>
            </a:extLst>
          </p:cNvPr>
          <p:cNvSpPr>
            <a:spLocks noGrp="1"/>
          </p:cNvSpPr>
          <p:nvPr>
            <p:ph type="dt" sz="half" idx="10"/>
          </p:nvPr>
        </p:nvSpPr>
        <p:spPr/>
        <p:txBody>
          <a:body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FC497B6-F20A-41CF-BF5E-E84D9A71A76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30B5738-71BB-4769-8CEA-5E666A5EBF21}"/>
              </a:ext>
            </a:extLst>
          </p:cNvPr>
          <p:cNvSpPr>
            <a:spLocks noGrp="1"/>
          </p:cNvSpPr>
          <p:nvPr>
            <p:ph type="sldNum" sz="quarter" idx="12"/>
          </p:nvPr>
        </p:nvSpPr>
        <p:spPr/>
        <p:txBody>
          <a:body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8857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E272-8DF8-4794-AC33-8E0DC53546E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CB5D5AD1-1ACC-41B3-9D01-029208B9BCD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1274EE8-8D24-4E30-85CE-3EAE8BCBF09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86C8062-9A78-4204-B41B-1281F0529629}"/>
              </a:ext>
            </a:extLst>
          </p:cNvPr>
          <p:cNvSpPr>
            <a:spLocks noGrp="1"/>
          </p:cNvSpPr>
          <p:nvPr>
            <p:ph type="dt" sz="half" idx="10"/>
          </p:nvPr>
        </p:nvSpPr>
        <p:spPr/>
        <p:txBody>
          <a:body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B8CE470-79B5-4EC6-A8D6-3CDD3BC8D05F}"/>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023C154-4DC8-4458-89AB-A8E9B3F9139C}"/>
              </a:ext>
            </a:extLst>
          </p:cNvPr>
          <p:cNvSpPr>
            <a:spLocks noGrp="1"/>
          </p:cNvSpPr>
          <p:nvPr>
            <p:ph type="sldNum" sz="quarter" idx="12"/>
          </p:nvPr>
        </p:nvSpPr>
        <p:spPr/>
        <p:txBody>
          <a:body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92135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2CCB-63AE-4BC5-882D-1818C3CE3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9169F-AF3E-40B1-BC18-85A4C7B106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1AE00-ACD7-4A15-B185-BC11A1F04849}"/>
              </a:ext>
            </a:extLst>
          </p:cNvPr>
          <p:cNvSpPr>
            <a:spLocks noGrp="1"/>
          </p:cNvSpPr>
          <p:nvPr>
            <p:ph type="dt" sz="half" idx="10"/>
          </p:nvPr>
        </p:nvSpPr>
        <p:spPr/>
        <p:txBody>
          <a:body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037F78-7CCD-411A-9584-8030271C412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9E8F386-8401-4BD2-A118-F02C56B887F6}"/>
              </a:ext>
            </a:extLst>
          </p:cNvPr>
          <p:cNvSpPr>
            <a:spLocks noGrp="1"/>
          </p:cNvSpPr>
          <p:nvPr>
            <p:ph type="sldNum" sz="quarter" idx="12"/>
          </p:nvPr>
        </p:nvSpPr>
        <p:spPr/>
        <p:txBody>
          <a:body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913284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702B4-D98D-4F11-BE96-F1FF275EA9F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53901C-0C8D-4F10-9997-6AE651BBC890}"/>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520DE-DAA5-40CC-A3CE-E592942F43FB}"/>
              </a:ext>
            </a:extLst>
          </p:cNvPr>
          <p:cNvSpPr>
            <a:spLocks noGrp="1"/>
          </p:cNvSpPr>
          <p:nvPr>
            <p:ph type="dt" sz="half" idx="10"/>
          </p:nvPr>
        </p:nvSpPr>
        <p:spPr/>
        <p:txBody>
          <a:body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667F7B6-A811-4FA8-B655-68D93BFD543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ABD84E9-52C2-4612-8A21-06EFD27EAC46}"/>
              </a:ext>
            </a:extLst>
          </p:cNvPr>
          <p:cNvSpPr>
            <a:spLocks noGrp="1"/>
          </p:cNvSpPr>
          <p:nvPr>
            <p:ph type="sldNum" sz="quarter" idx="12"/>
          </p:nvPr>
        </p:nvSpPr>
        <p:spPr/>
        <p:txBody>
          <a:body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30166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498166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12611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156002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4"/>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4"/>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235329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222501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500609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3334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058031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06990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23231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6222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2E02D-E0E2-4A80-8F57-8FE31FB5DBF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03057-A137-4B19-865C-2FC72969C7E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A37F-7CDF-4AA6-93AE-94B3FA4F4A8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2BFA6248-9075-44F6-BABA-ACCDFFA54742}"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91D6ECB-C279-47B4-8FA3-DE1ADCE7081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0248301-85C3-4A8E-BC22-25CE7E8FE5D9}"/>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AFD0A7C2-3364-4B6C-B187-A7ABF31AEE8C}"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43272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D8BD707-D9CF-40AE-B4C6-C98DA3205C09}" type="datetimeFigureOut">
              <a:rPr lang="en-US" smtClean="0">
                <a:solidFill>
                  <a:prstClr val="black">
                    <a:tint val="75000"/>
                  </a:prstClr>
                </a:solidFill>
              </a:rPr>
              <a:pPr defTabSz="1371600"/>
              <a:t>3/4/2024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70620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6" indent="-428626"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7.gif"/><Relationship Id="rId5" Type="http://schemas.openxmlformats.org/officeDocument/2006/relationships/image" Target="../media/image26.png"/><Relationship Id="rId10" Type="http://schemas.openxmlformats.org/officeDocument/2006/relationships/image" Target="../media/image37.png"/><Relationship Id="rId4" Type="http://schemas.openxmlformats.org/officeDocument/2006/relationships/audio" Target="../media/audio3.wav"/><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gif"/><Relationship Id="rId5" Type="http://schemas.openxmlformats.org/officeDocument/2006/relationships/image" Target="../media/image26.png"/><Relationship Id="rId10" Type="http://schemas.openxmlformats.org/officeDocument/2006/relationships/image" Target="../media/image41.png"/><Relationship Id="rId4" Type="http://schemas.openxmlformats.org/officeDocument/2006/relationships/audio" Target="../media/audio3.wav"/><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hyperlink" Target="https://drive.google.com/drive/folders/1LaTz1nubzFO4lhkAFf2Uq7OPT7Bf_RmS?usp=drive_link" TargetMode="Externa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120.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1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hyperlink" Target="https://drive.google.com/drive/folders/1LaTz1nubzFO4lhkAFf2Uq7OPT7Bf_RmS?usp=drive_link"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B6D9"/>
        </a:solidFill>
        <a:effectLst/>
      </p:bgPr>
    </p:bg>
    <p:spTree>
      <p:nvGrpSpPr>
        <p:cNvPr id="1" name="">
          <a:extLst>
            <a:ext uri="{FF2B5EF4-FFF2-40B4-BE49-F238E27FC236}">
              <a16:creationId xmlns:a16="http://schemas.microsoft.com/office/drawing/2014/main" id="{2CAE14D3-963D-6F5A-D133-F7A647FAB0D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56D1273D-D911-418F-828B-B77DFED5ADF1}"/>
              </a:ext>
            </a:extLst>
          </p:cNvPr>
          <p:cNvSpPr/>
          <p:nvPr/>
        </p:nvSpPr>
        <p:spPr>
          <a:xfrm>
            <a:off x="2753134" y="3390900"/>
            <a:ext cx="13143344" cy="2951064"/>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Tx/>
              <a:buSzTx/>
              <a:buFontTx/>
              <a:buNone/>
              <a:tabLst/>
              <a:defRPr/>
            </a:pPr>
            <a:r>
              <a:rPr kumimoji="0" lang="vi-VN" sz="6600" b="1" i="0" u="none" strike="noStrike" kern="0" cap="none" spc="0" normalizeH="0" baseline="0" noProof="0">
                <a:ln>
                  <a:noFill/>
                </a:ln>
                <a:solidFill>
                  <a:srgbClr val="FF0000"/>
                </a:solidFill>
                <a:effectLst/>
                <a:uLnTx/>
                <a:uFillTx/>
                <a:latin typeface="Arial" panose="020B0604020202020204" pitchFamily="34" charset="0"/>
                <a:ea typeface="Maven Pro"/>
                <a:cs typeface="Maven Pro"/>
                <a:sym typeface="Maven Pro"/>
              </a:rPr>
              <a:t>BÀI 31. CÁCH TÍNH XÁC SUẤT CỦA BIẾN CỐ BẰNG TỈ SỐ </a:t>
            </a:r>
            <a:endParaRPr kumimoji="0" lang="vi-VN" sz="6600" b="0" i="0" u="none" strike="noStrike" kern="0" cap="none" spc="0" normalizeH="0" baseline="0" noProof="0">
              <a:ln>
                <a:noFill/>
              </a:ln>
              <a:solidFill>
                <a:srgbClr val="FF0000"/>
              </a:solidFill>
              <a:effectLst/>
              <a:uLnTx/>
              <a:uFillTx/>
              <a:latin typeface="Arial"/>
              <a:ea typeface="Maven Pro"/>
              <a:cs typeface="Maven Pro"/>
              <a:sym typeface="Maven Pro"/>
            </a:endParaRPr>
          </a:p>
        </p:txBody>
      </p:sp>
      <p:sp>
        <p:nvSpPr>
          <p:cNvPr id="2" name="Freeform 2">
            <a:extLst>
              <a:ext uri="{FF2B5EF4-FFF2-40B4-BE49-F238E27FC236}">
                <a16:creationId xmlns:a16="http://schemas.microsoft.com/office/drawing/2014/main" id="{C56C0288-FB16-155C-A698-BF8C963CEAA5}"/>
              </a:ext>
            </a:extLst>
          </p:cNvPr>
          <p:cNvSpPr/>
          <p:nvPr/>
        </p:nvSpPr>
        <p:spPr>
          <a:xfrm rot="-5760492">
            <a:off x="12064646" y="6677095"/>
            <a:ext cx="11487752" cy="8020540"/>
          </a:xfrm>
          <a:custGeom>
            <a:avLst/>
            <a:gdLst/>
            <a:ahLst/>
            <a:cxnLst/>
            <a:rect l="l" t="t" r="r" b="b"/>
            <a:pathLst>
              <a:path w="11487752" h="8020540">
                <a:moveTo>
                  <a:pt x="0" y="0"/>
                </a:moveTo>
                <a:lnTo>
                  <a:pt x="11487752" y="0"/>
                </a:lnTo>
                <a:lnTo>
                  <a:pt x="11487752" y="8020539"/>
                </a:lnTo>
                <a:lnTo>
                  <a:pt x="0" y="802053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860233D2-A3D8-41AC-3721-5A8D314CDEF8}"/>
              </a:ext>
            </a:extLst>
          </p:cNvPr>
          <p:cNvSpPr/>
          <p:nvPr/>
        </p:nvSpPr>
        <p:spPr>
          <a:xfrm rot="-2700000">
            <a:off x="-7210552" y="-1273117"/>
            <a:ext cx="11487752" cy="8020540"/>
          </a:xfrm>
          <a:custGeom>
            <a:avLst/>
            <a:gdLst/>
            <a:ahLst/>
            <a:cxnLst/>
            <a:rect l="l" t="t" r="r" b="b"/>
            <a:pathLst>
              <a:path w="11487752" h="8020540">
                <a:moveTo>
                  <a:pt x="0" y="0"/>
                </a:moveTo>
                <a:lnTo>
                  <a:pt x="11487752" y="0"/>
                </a:lnTo>
                <a:lnTo>
                  <a:pt x="11487752" y="8020539"/>
                </a:lnTo>
                <a:lnTo>
                  <a:pt x="0" y="802053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5">
            <a:extLst>
              <a:ext uri="{FF2B5EF4-FFF2-40B4-BE49-F238E27FC236}">
                <a16:creationId xmlns:a16="http://schemas.microsoft.com/office/drawing/2014/main" id="{8F72F889-CAA3-54EA-3809-85364ACFDAB9}"/>
              </a:ext>
            </a:extLst>
          </p:cNvPr>
          <p:cNvSpPr/>
          <p:nvPr/>
        </p:nvSpPr>
        <p:spPr>
          <a:xfrm rot="290245">
            <a:off x="-185657" y="5456983"/>
            <a:ext cx="3946778" cy="2992375"/>
          </a:xfrm>
          <a:custGeom>
            <a:avLst/>
            <a:gdLst/>
            <a:ahLst/>
            <a:cxnLst/>
            <a:rect l="l" t="t" r="r" b="b"/>
            <a:pathLst>
              <a:path w="3946778" h="2992375">
                <a:moveTo>
                  <a:pt x="0" y="0"/>
                </a:moveTo>
                <a:lnTo>
                  <a:pt x="3946778" y="0"/>
                </a:lnTo>
                <a:lnTo>
                  <a:pt x="3946778" y="2992376"/>
                </a:lnTo>
                <a:lnTo>
                  <a:pt x="0" y="2992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8" name="Picture 17">
            <a:extLst>
              <a:ext uri="{FF2B5EF4-FFF2-40B4-BE49-F238E27FC236}">
                <a16:creationId xmlns:a16="http://schemas.microsoft.com/office/drawing/2014/main" id="{9F718EB7-29B4-7603-9703-53F2A015DA60}"/>
              </a:ext>
            </a:extLst>
          </p:cNvPr>
          <p:cNvPicPr>
            <a:picLocks noChangeAspect="1"/>
          </p:cNvPicPr>
          <p:nvPr/>
        </p:nvPicPr>
        <p:blipFill>
          <a:blip r:embed="rId6"/>
          <a:stretch>
            <a:fillRect/>
          </a:stretch>
        </p:blipFill>
        <p:spPr>
          <a:xfrm>
            <a:off x="13944600" y="6057900"/>
            <a:ext cx="1999942" cy="2313469"/>
          </a:xfrm>
          <a:prstGeom prst="rect">
            <a:avLst/>
          </a:prstGeom>
        </p:spPr>
      </p:pic>
    </p:spTree>
    <p:extLst>
      <p:ext uri="{BB962C8B-B14F-4D97-AF65-F5344CB8AC3E}">
        <p14:creationId xmlns:p14="http://schemas.microsoft.com/office/powerpoint/2010/main" val="325975470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63BD2-49E5-30DA-EBEB-4B0728A34454}"/>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338259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l="-5000" r="-5000"/>
          </a:stretch>
        </a:blipFill>
        <a:effectLst/>
      </p:bgPr>
    </p:bg>
    <p:spTree>
      <p:nvGrpSpPr>
        <p:cNvPr id="1" name=""/>
        <p:cNvGrpSpPr/>
        <p:nvPr/>
      </p:nvGrpSpPr>
      <p:grpSpPr>
        <a:xfrm>
          <a:off x="0" y="0"/>
          <a:ext cx="0" cy="0"/>
          <a:chOff x="0" y="0"/>
          <a:chExt cx="0" cy="0"/>
        </a:xfrm>
      </p:grpSpPr>
      <p:sp>
        <p:nvSpPr>
          <p:cNvPr id="8" name="Hexagon 7">
            <a:extLst>
              <a:ext uri="{FF2B5EF4-FFF2-40B4-BE49-F238E27FC236}">
                <a16:creationId xmlns:a16="http://schemas.microsoft.com/office/drawing/2014/main" id="{D19A5806-7592-478F-A44B-3D1C8234DB7B}"/>
              </a:ext>
            </a:extLst>
          </p:cNvPr>
          <p:cNvSpPr/>
          <p:nvPr/>
        </p:nvSpPr>
        <p:spPr>
          <a:xfrm>
            <a:off x="1041854" y="5840830"/>
            <a:ext cx="4530478" cy="2571750"/>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00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Câu</a:t>
            </a:r>
          </a:p>
        </p:txBody>
      </p:sp>
      <p:sp>
        <p:nvSpPr>
          <p:cNvPr id="9" name="Hexagon 8">
            <a:extLst>
              <a:ext uri="{FF2B5EF4-FFF2-40B4-BE49-F238E27FC236}">
                <a16:creationId xmlns:a16="http://schemas.microsoft.com/office/drawing/2014/main" id="{ECB32C92-7DDE-4979-AB3A-808B65CBF3F1}"/>
              </a:ext>
            </a:extLst>
          </p:cNvPr>
          <p:cNvSpPr/>
          <p:nvPr/>
        </p:nvSpPr>
        <p:spPr>
          <a:xfrm>
            <a:off x="4919285" y="4554955"/>
            <a:ext cx="4530478" cy="2571750"/>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00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hỏi</a:t>
            </a:r>
          </a:p>
        </p:txBody>
      </p:sp>
      <p:sp>
        <p:nvSpPr>
          <p:cNvPr id="10" name="Hexagon 9">
            <a:extLst>
              <a:ext uri="{FF2B5EF4-FFF2-40B4-BE49-F238E27FC236}">
                <a16:creationId xmlns:a16="http://schemas.microsoft.com/office/drawing/2014/main" id="{CABDF488-8BEB-4D77-A429-CFB91F278DD1}"/>
              </a:ext>
            </a:extLst>
          </p:cNvPr>
          <p:cNvSpPr/>
          <p:nvPr/>
        </p:nvSpPr>
        <p:spPr>
          <a:xfrm>
            <a:off x="12649200" y="7124700"/>
            <a:ext cx="4530478" cy="2571750"/>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00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nghiệm</a:t>
            </a:r>
          </a:p>
        </p:txBody>
      </p:sp>
      <p:sp>
        <p:nvSpPr>
          <p:cNvPr id="13" name="Hexagon 12">
            <a:extLst>
              <a:ext uri="{FF2B5EF4-FFF2-40B4-BE49-F238E27FC236}">
                <a16:creationId xmlns:a16="http://schemas.microsoft.com/office/drawing/2014/main" id="{199C24C2-6B91-4322-BDB4-819FF0CB9BE4}"/>
              </a:ext>
            </a:extLst>
          </p:cNvPr>
          <p:cNvSpPr/>
          <p:nvPr/>
        </p:nvSpPr>
        <p:spPr>
          <a:xfrm>
            <a:off x="8763000" y="5838825"/>
            <a:ext cx="4530478" cy="2571750"/>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00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trắc</a:t>
            </a:r>
          </a:p>
        </p:txBody>
      </p:sp>
      <p:sp>
        <p:nvSpPr>
          <p:cNvPr id="18" name="Rectangle 17">
            <a:extLst>
              <a:ext uri="{FF2B5EF4-FFF2-40B4-BE49-F238E27FC236}">
                <a16:creationId xmlns:a16="http://schemas.microsoft.com/office/drawing/2014/main" id="{EEA834E6-709B-490E-901D-06776B901B01}"/>
              </a:ext>
            </a:extLst>
          </p:cNvPr>
          <p:cNvSpPr/>
          <p:nvPr/>
        </p:nvSpPr>
        <p:spPr>
          <a:xfrm>
            <a:off x="5924282" y="952500"/>
            <a:ext cx="6724918" cy="1477328"/>
          </a:xfrm>
          <a:prstGeom prst="rect">
            <a:avLst/>
          </a:prstGeom>
        </p:spPr>
        <p:txBody>
          <a:bodyPr wrap="none">
            <a:spAutoFit/>
          </a:bodyPr>
          <a:lstStyle/>
          <a:p>
            <a:pPr algn="ctr" defTabSz="1371600"/>
            <a:r>
              <a:rPr lang="en-US" sz="9000" b="1">
                <a:solidFill>
                  <a:srgbClr val="FFFF00"/>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4043591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udio.wav"/>
                                        </p:tgtEl>
                                      </p:cMediaNode>
                                    </p:audio>
                                  </p:subTnLst>
                                </p:cTn>
                              </p:par>
                            </p:childTnLst>
                          </p:cTn>
                        </p:par>
                        <p:par>
                          <p:cTn id="14" fill="hold">
                            <p:stCondLst>
                              <p:cond delay="1000"/>
                            </p:stCondLst>
                            <p:childTnLst>
                              <p:par>
                                <p:cTn id="15" presetID="2" presetClass="entr" presetSubtype="1" accel="10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10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1" presetClass="emph" presetSubtype="0" repeatCount="indefinite" fill="hold" grpId="1" nodeType="afterEffect">
                                  <p:stCondLst>
                                    <p:cond delay="0"/>
                                  </p:stCondLst>
                                  <p:childTnLst>
                                    <p:animClr clrSpc="hsl" dir="cw">
                                      <p:cBhvr override="childStyle">
                                        <p:cTn id="31" dur="1000" fill="hold"/>
                                        <p:tgtEl>
                                          <p:spTgt spid="8"/>
                                        </p:tgtEl>
                                        <p:attrNameLst>
                                          <p:attrName>style.color</p:attrName>
                                        </p:attrNameLst>
                                      </p:cBhvr>
                                      <p:by>
                                        <p:hsl h="7200000" s="0" l="0"/>
                                      </p:by>
                                    </p:animClr>
                                    <p:animClr clrSpc="hsl" dir="cw">
                                      <p:cBhvr>
                                        <p:cTn id="32" dur="1000" fill="hold"/>
                                        <p:tgtEl>
                                          <p:spTgt spid="8"/>
                                        </p:tgtEl>
                                        <p:attrNameLst>
                                          <p:attrName>fillcolor</p:attrName>
                                        </p:attrNameLst>
                                      </p:cBhvr>
                                      <p:by>
                                        <p:hsl h="7200000" s="0" l="0"/>
                                      </p:by>
                                    </p:animClr>
                                    <p:animClr clrSpc="hsl" dir="cw">
                                      <p:cBhvr>
                                        <p:cTn id="33" dur="1000" fill="hold"/>
                                        <p:tgtEl>
                                          <p:spTgt spid="8"/>
                                        </p:tgtEl>
                                        <p:attrNameLst>
                                          <p:attrName>stroke.color</p:attrName>
                                        </p:attrNameLst>
                                      </p:cBhvr>
                                      <p:by>
                                        <p:hsl h="7200000" s="0" l="0"/>
                                      </p:by>
                                    </p:animClr>
                                    <p:set>
                                      <p:cBhvr>
                                        <p:cTn id="34" dur="1000" fill="hold"/>
                                        <p:tgtEl>
                                          <p:spTgt spid="8"/>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500" fill="hold"/>
                                        <p:tgtEl>
                                          <p:spTgt spid="9"/>
                                        </p:tgtEl>
                                        <p:attrNameLst>
                                          <p:attrName>style.color</p:attrName>
                                        </p:attrNameLst>
                                      </p:cBhvr>
                                      <p:by>
                                        <p:hsl h="7200000" s="0" l="0"/>
                                      </p:by>
                                    </p:animClr>
                                    <p:animClr clrSpc="hsl" dir="cw">
                                      <p:cBhvr>
                                        <p:cTn id="37" dur="500" fill="hold"/>
                                        <p:tgtEl>
                                          <p:spTgt spid="9"/>
                                        </p:tgtEl>
                                        <p:attrNameLst>
                                          <p:attrName>fillcolor</p:attrName>
                                        </p:attrNameLst>
                                      </p:cBhvr>
                                      <p:by>
                                        <p:hsl h="7200000" s="0" l="0"/>
                                      </p:by>
                                    </p:animClr>
                                    <p:animClr clrSpc="hsl" dir="cw">
                                      <p:cBhvr>
                                        <p:cTn id="38" dur="500" fill="hold"/>
                                        <p:tgtEl>
                                          <p:spTgt spid="9"/>
                                        </p:tgtEl>
                                        <p:attrNameLst>
                                          <p:attrName>stroke.color</p:attrName>
                                        </p:attrNameLst>
                                      </p:cBhvr>
                                      <p:by>
                                        <p:hsl h="7200000" s="0" l="0"/>
                                      </p:by>
                                    </p:animClr>
                                    <p:set>
                                      <p:cBhvr>
                                        <p:cTn id="39" dur="500" fill="hold"/>
                                        <p:tgtEl>
                                          <p:spTgt spid="9"/>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750" fill="hold"/>
                                        <p:tgtEl>
                                          <p:spTgt spid="13"/>
                                        </p:tgtEl>
                                        <p:attrNameLst>
                                          <p:attrName>style.color</p:attrName>
                                        </p:attrNameLst>
                                      </p:cBhvr>
                                      <p:by>
                                        <p:hsl h="7200000" s="0" l="0"/>
                                      </p:by>
                                    </p:animClr>
                                    <p:animClr clrSpc="hsl" dir="cw">
                                      <p:cBhvr>
                                        <p:cTn id="42" dur="750" fill="hold"/>
                                        <p:tgtEl>
                                          <p:spTgt spid="13"/>
                                        </p:tgtEl>
                                        <p:attrNameLst>
                                          <p:attrName>fillcolor</p:attrName>
                                        </p:attrNameLst>
                                      </p:cBhvr>
                                      <p:by>
                                        <p:hsl h="7200000" s="0" l="0"/>
                                      </p:by>
                                    </p:animClr>
                                    <p:animClr clrSpc="hsl" dir="cw">
                                      <p:cBhvr>
                                        <p:cTn id="43" dur="750" fill="hold"/>
                                        <p:tgtEl>
                                          <p:spTgt spid="13"/>
                                        </p:tgtEl>
                                        <p:attrNameLst>
                                          <p:attrName>stroke.color</p:attrName>
                                        </p:attrNameLst>
                                      </p:cBhvr>
                                      <p:by>
                                        <p:hsl h="7200000" s="0" l="0"/>
                                      </p:by>
                                    </p:animClr>
                                    <p:set>
                                      <p:cBhvr>
                                        <p:cTn id="44" dur="750" fill="hold"/>
                                        <p:tgtEl>
                                          <p:spTgt spid="13"/>
                                        </p:tgtEl>
                                        <p:attrNameLst>
                                          <p:attrName>fill.type</p:attrName>
                                        </p:attrNameLst>
                                      </p:cBhvr>
                                      <p:to>
                                        <p:strVal val="solid"/>
                                      </p:to>
                                    </p:set>
                                  </p:childTnLst>
                                </p:cTn>
                              </p:par>
                              <p:par>
                                <p:cTn id="45" presetID="21" presetClass="emph" presetSubtype="0" repeatCount="indefinite" fill="hold" grpId="1" nodeType="withEffect">
                                  <p:stCondLst>
                                    <p:cond delay="0"/>
                                  </p:stCondLst>
                                  <p:childTnLst>
                                    <p:animClr clrSpc="hsl" dir="cw">
                                      <p:cBhvr override="childStyle">
                                        <p:cTn id="46" dur="250" fill="hold"/>
                                        <p:tgtEl>
                                          <p:spTgt spid="10"/>
                                        </p:tgtEl>
                                        <p:attrNameLst>
                                          <p:attrName>style.color</p:attrName>
                                        </p:attrNameLst>
                                      </p:cBhvr>
                                      <p:by>
                                        <p:hsl h="7200000" s="0" l="0"/>
                                      </p:by>
                                    </p:animClr>
                                    <p:animClr clrSpc="hsl" dir="cw">
                                      <p:cBhvr>
                                        <p:cTn id="47" dur="250" fill="hold"/>
                                        <p:tgtEl>
                                          <p:spTgt spid="10"/>
                                        </p:tgtEl>
                                        <p:attrNameLst>
                                          <p:attrName>fillcolor</p:attrName>
                                        </p:attrNameLst>
                                      </p:cBhvr>
                                      <p:by>
                                        <p:hsl h="7200000" s="0" l="0"/>
                                      </p:by>
                                    </p:animClr>
                                    <p:animClr clrSpc="hsl" dir="cw">
                                      <p:cBhvr>
                                        <p:cTn id="48" dur="250" fill="hold"/>
                                        <p:tgtEl>
                                          <p:spTgt spid="10"/>
                                        </p:tgtEl>
                                        <p:attrNameLst>
                                          <p:attrName>stroke.color</p:attrName>
                                        </p:attrNameLst>
                                      </p:cBhvr>
                                      <p:by>
                                        <p:hsl h="7200000" s="0" l="0"/>
                                      </p:by>
                                    </p:animClr>
                                    <p:set>
                                      <p:cBhvr>
                                        <p:cTn id="49" dur="25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4584" y="5208227"/>
            <a:ext cx="2708167" cy="2708167"/>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914400" y="800100"/>
            <a:ext cx="16444095" cy="3276600"/>
          </a:xfrm>
          <a:prstGeom prst="wedgeRoundRectCallout">
            <a:avLst>
              <a:gd name="adj1" fmla="val 51467"/>
              <a:gd name="adj2" fmla="val 18790"/>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4200" b="1">
                <a:latin typeface="Arial" panose="020B0604020202020204" pitchFamily="34" charset="0"/>
                <a:ea typeface="Times New Roman" panose="02020603050405020304" pitchFamily="18" charset="0"/>
                <a:cs typeface="Arial" panose="020B0604020202020204" pitchFamily="34" charset="0"/>
              </a:rPr>
              <a:t>Câu 1.</a:t>
            </a:r>
            <a:r>
              <a:rPr lang="vi-VN" sz="4200">
                <a:latin typeface="Arial" panose="020B0604020202020204" pitchFamily="34" charset="0"/>
                <a:ea typeface="Times New Roman" panose="02020603050405020304" pitchFamily="18" charset="0"/>
                <a:cs typeface="Arial" panose="020B0604020202020204" pitchFamily="34" charset="0"/>
              </a:rPr>
              <a:t> Trong một ống cắm bút có 1 bút vàng, 1 bút đỏ và 1 bút đen có kích thước và khối lượng như nhau. Gọi A là biến cố: ''Lấy được 1 bút đỏ trong ống''. Tìm P(A).</a:t>
            </a:r>
            <a:endParaRPr lang="en-US" sz="42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A98ECE88-115D-4A1D-8452-F943FF1AC741}"/>
                  </a:ext>
                </a:extLst>
              </p:cNvPr>
              <p:cNvSpPr/>
              <p:nvPr/>
            </p:nvSpPr>
            <p:spPr>
              <a:xfrm>
                <a:off x="9318034" y="7929989"/>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100">
                    <a:solidFill>
                      <a:schemeClr val="tx1"/>
                    </a:solidFill>
                    <a:ea typeface="Arial" panose="020B0604020202020204" pitchFamily="34" charset="0"/>
                  </a:rPr>
                  <a:t>C. </a:t>
                </a:r>
                <a14:m>
                  <m:oMath xmlns:m="http://schemas.openxmlformats.org/officeDocument/2006/math">
                    <m:r>
                      <a:rPr lang="vi-VN" sz="41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4100" i="1">
                            <a:solidFill>
                              <a:schemeClr val="tx1"/>
                            </a:solidFill>
                            <a:effectLst/>
                            <a:latin typeface="Cambria Math" panose="02040503050406030204" pitchFamily="18" charset="0"/>
                            <a:cs typeface="Times New Roman" panose="02020603050405020304" pitchFamily="18" charset="0"/>
                          </a:rPr>
                        </m:ctrlPr>
                      </m:dPr>
                      <m:e>
                        <m:r>
                          <a:rPr lang="vi-VN" sz="41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e>
                    </m:d>
                    <m:r>
                      <a:rPr lang="vi-VN" sz="41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100" i="1">
                            <a:solidFill>
                              <a:schemeClr val="tx1"/>
                            </a:solidFill>
                            <a:effectLst/>
                            <a:latin typeface="Cambria Math" panose="02040503050406030204" pitchFamily="18" charset="0"/>
                            <a:cs typeface="Times New Roman" panose="02020603050405020304" pitchFamily="18" charset="0"/>
                          </a:rPr>
                        </m:ctrlPr>
                      </m:fPr>
                      <m:num>
                        <m:r>
                          <a:rPr lang="vi-VN" sz="41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41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den>
                    </m:f>
                  </m:oMath>
                </a14:m>
                <a:endParaRPr lang="en-US" sz="4100">
                  <a:solidFill>
                    <a:schemeClr val="tx1"/>
                  </a:solidFill>
                  <a:cs typeface="Times New Roman" panose="02020603050405020304" pitchFamily="18" charset="0"/>
                </a:endParaRPr>
              </a:p>
            </p:txBody>
          </p:sp>
        </mc:Choice>
        <mc:Fallback xmlns="">
          <p:sp>
            <p:nvSpPr>
              <p:cNvPr id="19" name="Rectangle: Rounded Corners 18">
                <a:extLst>
                  <a:ext uri="{FF2B5EF4-FFF2-40B4-BE49-F238E27FC236}">
                    <a16:creationId xmlns:a16="http://schemas.microsoft.com/office/drawing/2014/main" id="{A98ECE88-115D-4A1D-8452-F943FF1AC741}"/>
                  </a:ext>
                </a:extLst>
              </p:cNvPr>
              <p:cNvSpPr>
                <a:spLocks noRot="1" noChangeAspect="1" noMove="1" noResize="1" noEditPoints="1" noAdjustHandles="1" noChangeArrowheads="1" noChangeShapeType="1" noTextEdit="1"/>
              </p:cNvSpPr>
              <p:nvPr/>
            </p:nvSpPr>
            <p:spPr>
              <a:xfrm>
                <a:off x="9318034" y="7929989"/>
                <a:ext cx="4161269" cy="1262744"/>
              </a:xfrm>
              <a:prstGeom prst="roundRect">
                <a:avLst/>
              </a:prstGeom>
              <a:blipFill>
                <a:blip r:embed="rId7"/>
                <a:stretch>
                  <a:fillRect/>
                </a:stretch>
              </a:blipFill>
              <a:ln>
                <a:noFill/>
              </a:ln>
            </p:spPr>
            <p:txBody>
              <a:bodyPr/>
              <a:lstStyle/>
              <a:p>
                <a:r>
                  <a:rPr lang="en-US">
                    <a:noFill/>
                  </a:rPr>
                  <a:t> </a:t>
                </a:r>
              </a:p>
            </p:txBody>
          </p:sp>
        </mc:Fallback>
      </mc:AlternateContent>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2962" y="5153526"/>
            <a:ext cx="2708167" cy="2708167"/>
          </a:xfrm>
          <a:prstGeom prst="rect">
            <a:avLst/>
          </a:prstGeom>
        </p:spPr>
      </p:pic>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88E5E567-B90E-4275-AC51-C8D58F3AA2A7}"/>
                  </a:ext>
                </a:extLst>
              </p:cNvPr>
              <p:cNvSpPr/>
              <p:nvPr/>
            </p:nvSpPr>
            <p:spPr>
              <a:xfrm>
                <a:off x="4796412" y="7929989"/>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100">
                    <a:solidFill>
                      <a:schemeClr val="tx1"/>
                    </a:solidFill>
                    <a:ea typeface="Arial" panose="020B0604020202020204" pitchFamily="34" charset="0"/>
                  </a:rPr>
                  <a:t>B. </a:t>
                </a:r>
                <a14:m>
                  <m:oMath xmlns:m="http://schemas.openxmlformats.org/officeDocument/2006/math">
                    <m:r>
                      <a:rPr lang="vi-VN" sz="41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4100" i="1">
                            <a:solidFill>
                              <a:schemeClr val="tx1"/>
                            </a:solidFill>
                            <a:effectLst/>
                            <a:latin typeface="Cambria Math" panose="02040503050406030204" pitchFamily="18" charset="0"/>
                            <a:cs typeface="Times New Roman" panose="02020603050405020304" pitchFamily="18" charset="0"/>
                          </a:rPr>
                        </m:ctrlPr>
                      </m:dPr>
                      <m:e>
                        <m:r>
                          <a:rPr lang="vi-VN" sz="41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e>
                    </m:d>
                    <m:r>
                      <a:rPr lang="vi-VN" sz="41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en-US" sz="4100">
                  <a:solidFill>
                    <a:schemeClr val="tx1"/>
                  </a:solidFill>
                  <a:cs typeface="Times New Roman" panose="02020603050405020304" pitchFamily="18" charset="0"/>
                </a:endParaRPr>
              </a:p>
            </p:txBody>
          </p:sp>
        </mc:Choice>
        <mc:Fallback xmlns="">
          <p:sp>
            <p:nvSpPr>
              <p:cNvPr id="21" name="Rectangle: Rounded Corners 20">
                <a:extLst>
                  <a:ext uri="{FF2B5EF4-FFF2-40B4-BE49-F238E27FC236}">
                    <a16:creationId xmlns:a16="http://schemas.microsoft.com/office/drawing/2014/main" id="{88E5E567-B90E-4275-AC51-C8D58F3AA2A7}"/>
                  </a:ext>
                </a:extLst>
              </p:cNvPr>
              <p:cNvSpPr>
                <a:spLocks noRot="1" noChangeAspect="1" noMove="1" noResize="1" noEditPoints="1" noAdjustHandles="1" noChangeArrowheads="1" noChangeShapeType="1" noTextEdit="1"/>
              </p:cNvSpPr>
              <p:nvPr/>
            </p:nvSpPr>
            <p:spPr>
              <a:xfrm>
                <a:off x="4796412" y="7929989"/>
                <a:ext cx="4161269" cy="1262744"/>
              </a:xfrm>
              <a:prstGeom prst="roundRect">
                <a:avLst/>
              </a:prstGeom>
              <a:blipFill>
                <a:blip r:embed="rId8"/>
                <a:stretch>
                  <a:fillRect/>
                </a:stretch>
              </a:blipFill>
              <a:ln>
                <a:noFill/>
              </a:ln>
            </p:spPr>
            <p:txBody>
              <a:bodyPr/>
              <a:lstStyle/>
              <a:p>
                <a:r>
                  <a:rPr lang="en-US">
                    <a:noFill/>
                  </a:rPr>
                  <a:t> </a:t>
                </a:r>
              </a:p>
            </p:txBody>
          </p:sp>
        </mc:Fallback>
      </mc:AlternateContent>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93" y="5143500"/>
            <a:ext cx="2708167" cy="2708167"/>
          </a:xfrm>
          <a:prstGeom prst="rect">
            <a:avLst/>
          </a:prstGeom>
        </p:spPr>
      </p:pic>
      <mc:AlternateContent xmlns:mc="http://schemas.openxmlformats.org/markup-compatibility/2006" xmlns:a14="http://schemas.microsoft.com/office/drawing/2010/main">
        <mc:Choice Requires="a14">
          <p:sp>
            <p:nvSpPr>
              <p:cNvPr id="23" name="Rectangle: Rounded Corners 22">
                <a:extLst>
                  <a:ext uri="{FF2B5EF4-FFF2-40B4-BE49-F238E27FC236}">
                    <a16:creationId xmlns:a16="http://schemas.microsoft.com/office/drawing/2014/main" id="{64E263D4-FF99-4115-A750-399C550760EE}"/>
                  </a:ext>
                </a:extLst>
              </p:cNvPr>
              <p:cNvSpPr/>
              <p:nvPr/>
            </p:nvSpPr>
            <p:spPr>
              <a:xfrm>
                <a:off x="319243" y="7929989"/>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100">
                    <a:solidFill>
                      <a:schemeClr val="tx1"/>
                    </a:solidFill>
                    <a:ea typeface="Arial" panose="020B0604020202020204" pitchFamily="34" charset="0"/>
                  </a:rPr>
                  <a:t>A. </a:t>
                </a:r>
                <a14:m>
                  <m:oMath xmlns:m="http://schemas.openxmlformats.org/officeDocument/2006/math">
                    <m:r>
                      <a:rPr lang="vi-VN" sz="41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4100" i="1">
                            <a:solidFill>
                              <a:schemeClr val="tx1"/>
                            </a:solidFill>
                            <a:effectLst/>
                            <a:latin typeface="Cambria Math" panose="02040503050406030204" pitchFamily="18" charset="0"/>
                            <a:cs typeface="Times New Roman" panose="02020603050405020304" pitchFamily="18" charset="0"/>
                          </a:rPr>
                        </m:ctrlPr>
                      </m:dPr>
                      <m:e>
                        <m:r>
                          <a:rPr lang="vi-VN" sz="41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e>
                    </m:d>
                    <m:r>
                      <a:rPr lang="vi-VN" sz="41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100">
                  <a:solidFill>
                    <a:schemeClr val="tx1"/>
                  </a:solidFill>
                  <a:cs typeface="Times New Roman" panose="02020603050405020304" pitchFamily="18" charset="0"/>
                </a:endParaRPr>
              </a:p>
            </p:txBody>
          </p:sp>
        </mc:Choice>
        <mc:Fallback xmlns="">
          <p:sp>
            <p:nvSpPr>
              <p:cNvPr id="23" name="Rectangle: Rounded Corners 22">
                <a:extLst>
                  <a:ext uri="{FF2B5EF4-FFF2-40B4-BE49-F238E27FC236}">
                    <a16:creationId xmlns:a16="http://schemas.microsoft.com/office/drawing/2014/main" id="{64E263D4-FF99-4115-A750-399C550760EE}"/>
                  </a:ext>
                </a:extLst>
              </p:cNvPr>
              <p:cNvSpPr>
                <a:spLocks noRot="1" noChangeAspect="1" noMove="1" noResize="1" noEditPoints="1" noAdjustHandles="1" noChangeArrowheads="1" noChangeShapeType="1" noTextEdit="1"/>
              </p:cNvSpPr>
              <p:nvPr/>
            </p:nvSpPr>
            <p:spPr>
              <a:xfrm>
                <a:off x="319243" y="7929989"/>
                <a:ext cx="4161269" cy="1262744"/>
              </a:xfrm>
              <a:prstGeom prst="roundRect">
                <a:avLst/>
              </a:prstGeom>
              <a:blipFill>
                <a:blip r:embed="rId9"/>
                <a:stretch>
                  <a:fillRect/>
                </a:stretch>
              </a:blipFill>
              <a:ln>
                <a:noFill/>
              </a:ln>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66206" y="5175584"/>
            <a:ext cx="2708167" cy="2708167"/>
          </a:xfrm>
          <a:prstGeom prst="rect">
            <a:avLst/>
          </a:prstGeom>
        </p:spPr>
      </p:pic>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00BEFBB1-525B-415D-8E45-ADCB8FD217EA}"/>
                  </a:ext>
                </a:extLst>
              </p:cNvPr>
              <p:cNvSpPr/>
              <p:nvPr/>
            </p:nvSpPr>
            <p:spPr>
              <a:xfrm>
                <a:off x="13839656" y="7929989"/>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4100">
                    <a:solidFill>
                      <a:schemeClr val="tx1"/>
                    </a:solidFill>
                    <a:ea typeface="Times New Roman" panose="02020603050405020304" pitchFamily="18" charset="0"/>
                    <a:cs typeface="Times New Roman" panose="02020603050405020304" pitchFamily="18" charset="0"/>
                  </a:rPr>
                  <a:t>D. </a:t>
                </a:r>
                <a14:m>
                  <m:oMath xmlns:m="http://schemas.openxmlformats.org/officeDocument/2006/math">
                    <m:r>
                      <a:rPr lang="vi-VN" sz="4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vi-VN" sz="4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4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4100">
                  <a:solidFill>
                    <a:schemeClr val="tx1"/>
                  </a:solidFill>
                  <a:effectLst/>
                  <a:ea typeface="Times New Roman" panose="02020603050405020304" pitchFamily="18" charset="0"/>
                </a:endParaRPr>
              </a:p>
            </p:txBody>
          </p:sp>
        </mc:Choice>
        <mc:Fallback xmlns="">
          <p:sp>
            <p:nvSpPr>
              <p:cNvPr id="25" name="Rectangle: Rounded Corners 24">
                <a:extLst>
                  <a:ext uri="{FF2B5EF4-FFF2-40B4-BE49-F238E27FC236}">
                    <a16:creationId xmlns:a16="http://schemas.microsoft.com/office/drawing/2014/main" id="{00BEFBB1-525B-415D-8E45-ADCB8FD217EA}"/>
                  </a:ext>
                </a:extLst>
              </p:cNvPr>
              <p:cNvSpPr>
                <a:spLocks noRot="1" noChangeAspect="1" noMove="1" noResize="1" noEditPoints="1" noAdjustHandles="1" noChangeArrowheads="1" noChangeShapeType="1" noTextEdit="1"/>
              </p:cNvSpPr>
              <p:nvPr/>
            </p:nvSpPr>
            <p:spPr>
              <a:xfrm>
                <a:off x="13839656" y="7929989"/>
                <a:ext cx="4161269" cy="1262744"/>
              </a:xfrm>
              <a:prstGeom prst="roundRect">
                <a:avLst/>
              </a:prstGeom>
              <a:blipFill>
                <a:blip r:embed="rId10"/>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8691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500" fill="hold"/>
                                        <p:tgtEl>
                                          <p:spTgt spid="19"/>
                                        </p:tgtEl>
                                        <p:attrNameLst>
                                          <p:attrName>fillcolor</p:attrName>
                                        </p:attrNameLst>
                                      </p:cBhvr>
                                      <p:to>
                                        <a:srgbClr val="00B0F0"/>
                                      </p:to>
                                    </p:animClr>
                                    <p:set>
                                      <p:cBhvr>
                                        <p:cTn id="11" dur="500" fill="hold"/>
                                        <p:tgtEl>
                                          <p:spTgt spid="19"/>
                                        </p:tgtEl>
                                        <p:attrNameLst>
                                          <p:attrName>fill.type</p:attrName>
                                        </p:attrNameLst>
                                      </p:cBhvr>
                                      <p:to>
                                        <p:strVal val="solid"/>
                                      </p:to>
                                    </p:set>
                                    <p:set>
                                      <p:cBhvr>
                                        <p:cTn id="12" dur="500" fill="hold"/>
                                        <p:tgtEl>
                                          <p:spTgt spid="19"/>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0"/>
                                        </p:tgtEl>
                                      </p:cBhvr>
                                    </p:animEffect>
                                    <p:animScale>
                                      <p:cBhvr>
                                        <p:cTn id="18" dur="250" autoRev="1" fill="hold"/>
                                        <p:tgtEl>
                                          <p:spTgt spid="20"/>
                                        </p:tgtEl>
                                      </p:cBhvr>
                                      <p:by x="105000" y="105000"/>
                                    </p:animScale>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21"/>
                                        </p:tgtEl>
                                        <p:attrNameLst>
                                          <p:attrName>fillcolor</p:attrName>
                                        </p:attrNameLst>
                                      </p:cBhvr>
                                      <p:to>
                                        <a:srgbClr val="FFFF00"/>
                                      </p:to>
                                    </p:animClr>
                                    <p:set>
                                      <p:cBhvr>
                                        <p:cTn id="22" dur="500" fill="hold"/>
                                        <p:tgtEl>
                                          <p:spTgt spid="21"/>
                                        </p:tgtEl>
                                        <p:attrNameLst>
                                          <p:attrName>fill.type</p:attrName>
                                        </p:attrNameLst>
                                      </p:cBhvr>
                                      <p:to>
                                        <p:strVal val="solid"/>
                                      </p:to>
                                    </p:set>
                                    <p:set>
                                      <p:cBhvr>
                                        <p:cTn id="23" dur="500" fill="hold"/>
                                        <p:tgtEl>
                                          <p:spTgt spid="21"/>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0"/>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22"/>
                                        </p:tgtEl>
                                      </p:cBhvr>
                                    </p:animEffect>
                                    <p:animScale>
                                      <p:cBhvr>
                                        <p:cTn id="29" dur="250" autoRev="1" fill="hold"/>
                                        <p:tgtEl>
                                          <p:spTgt spid="22"/>
                                        </p:tgtEl>
                                      </p:cBhvr>
                                      <p:by x="105000" y="105000"/>
                                    </p:animScale>
                                  </p:childTnLst>
                                </p:cTn>
                              </p:par>
                            </p:childTnLst>
                          </p:cTn>
                        </p:par>
                        <p:par>
                          <p:cTn id="30" fill="hold">
                            <p:stCondLst>
                              <p:cond delay="500"/>
                            </p:stCondLst>
                            <p:childTnLst>
                              <p:par>
                                <p:cTn id="31" presetID="1" presetClass="emph" presetSubtype="2" fill="hold" nodeType="afterEffect">
                                  <p:stCondLst>
                                    <p:cond delay="0"/>
                                  </p:stCondLst>
                                  <p:childTnLst>
                                    <p:animClr clrSpc="rgb" dir="cw">
                                      <p:cBhvr>
                                        <p:cTn id="32" dur="500" fill="hold"/>
                                        <p:tgtEl>
                                          <p:spTgt spid="23"/>
                                        </p:tgtEl>
                                        <p:attrNameLst>
                                          <p:attrName>fillcolor</p:attrName>
                                        </p:attrNameLst>
                                      </p:cBhvr>
                                      <p:to>
                                        <a:srgbClr val="FFFF00"/>
                                      </p:to>
                                    </p:animClr>
                                    <p:set>
                                      <p:cBhvr>
                                        <p:cTn id="33" dur="500" fill="hold"/>
                                        <p:tgtEl>
                                          <p:spTgt spid="23"/>
                                        </p:tgtEl>
                                        <p:attrNameLst>
                                          <p:attrName>fill.type</p:attrName>
                                        </p:attrNameLst>
                                      </p:cBhvr>
                                      <p:to>
                                        <p:strVal val="solid"/>
                                      </p:to>
                                    </p:set>
                                    <p:set>
                                      <p:cBhvr>
                                        <p:cTn id="34" dur="500" fill="hold"/>
                                        <p:tgtEl>
                                          <p:spTgt spid="23"/>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2"/>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par>
                          <p:cTn id="41" fill="hold">
                            <p:stCondLst>
                              <p:cond delay="500"/>
                            </p:stCondLst>
                            <p:childTnLst>
                              <p:par>
                                <p:cTn id="42" presetID="1" presetClass="emph" presetSubtype="2" fill="hold" nodeType="afterEffect">
                                  <p:stCondLst>
                                    <p:cond delay="0"/>
                                  </p:stCondLst>
                                  <p:childTnLst>
                                    <p:animClr clrSpc="rgb" dir="cw">
                                      <p:cBhvr>
                                        <p:cTn id="43" dur="500" fill="hold"/>
                                        <p:tgtEl>
                                          <p:spTgt spid="25"/>
                                        </p:tgtEl>
                                        <p:attrNameLst>
                                          <p:attrName>fillcolor</p:attrName>
                                        </p:attrNameLst>
                                      </p:cBhvr>
                                      <p:to>
                                        <a:srgbClr val="FFFF00"/>
                                      </p:to>
                                    </p:animClr>
                                    <p:set>
                                      <p:cBhvr>
                                        <p:cTn id="44" dur="500" fill="hold"/>
                                        <p:tgtEl>
                                          <p:spTgt spid="25"/>
                                        </p:tgtEl>
                                        <p:attrNameLst>
                                          <p:attrName>fill.type</p:attrName>
                                        </p:attrNameLst>
                                      </p:cBhvr>
                                      <p:to>
                                        <p:strVal val="solid"/>
                                      </p:to>
                                    </p:set>
                                    <p:set>
                                      <p:cBhvr>
                                        <p:cTn id="45" dur="500" fill="hold"/>
                                        <p:tgtEl>
                                          <p:spTgt spid="25"/>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4584" y="5208227"/>
            <a:ext cx="2708167" cy="2708167"/>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159042" y="419100"/>
            <a:ext cx="15849600" cy="4114800"/>
          </a:xfrm>
          <a:prstGeom prst="wedgeRoundRectCallout">
            <a:avLst>
              <a:gd name="adj1" fmla="val 51467"/>
              <a:gd name="adj2" fmla="val 18790"/>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4200" b="1">
                <a:latin typeface="Arial" panose="020B0604020202020204" pitchFamily="34" charset="0"/>
                <a:ea typeface="Times New Roman" panose="02020603050405020304" pitchFamily="18" charset="0"/>
                <a:cs typeface="Arial" panose="020B0604020202020204" pitchFamily="34" charset="0"/>
              </a:rPr>
              <a:t>Câu 2</a:t>
            </a:r>
            <a:r>
              <a:rPr lang="fr-FR" sz="4200">
                <a:latin typeface="Arial" panose="020B0604020202020204" pitchFamily="34" charset="0"/>
                <a:ea typeface="Times New Roman" panose="02020603050405020304" pitchFamily="18" charset="0"/>
                <a:cs typeface="Arial" panose="020B0604020202020204" pitchFamily="34" charset="0"/>
              </a:rPr>
              <a:t>. Tổ I của lớp 7D có 5 học sinh nữ và 5 học sinh nam. Chọn ra ngẫu nhiên một học sinh trong Tổ I của lớp 7D. Xét biến cố “Học sinh được chọn ra là học sinh nữ”. Xác suất của biến cố trên bằng bao nhiêu?</a:t>
            </a:r>
            <a:endParaRPr lang="en-US" sz="42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A98ECE88-115D-4A1D-8452-F943FF1AC741}"/>
                  </a:ext>
                </a:extLst>
              </p:cNvPr>
              <p:cNvSpPr/>
              <p:nvPr/>
            </p:nvSpPr>
            <p:spPr>
              <a:xfrm>
                <a:off x="9318034" y="7929989"/>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mn-cs"/>
                  </a:rPr>
                  <a:t>C. </a:t>
                </a:r>
                <a14:m>
                  <m:oMath xmlns:m="http://schemas.openxmlformats.org/officeDocument/2006/math">
                    <m:f>
                      <m:fPr>
                        <m:ctrlPr>
                          <a:rPr kumimoji="0" lang="en-US" sz="41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vi-VN" sz="41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1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oMath>
                </a14:m>
                <a:endParaRPr kumimoji="0" lang="en-US" sz="41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endParaRPr>
              </a:p>
            </p:txBody>
          </p:sp>
        </mc:Choice>
        <mc:Fallback xmlns="">
          <p:sp>
            <p:nvSpPr>
              <p:cNvPr id="19" name="Rectangle: Rounded Corners 18">
                <a:extLst>
                  <a:ext uri="{FF2B5EF4-FFF2-40B4-BE49-F238E27FC236}">
                    <a16:creationId xmlns:a16="http://schemas.microsoft.com/office/drawing/2014/main" id="{A98ECE88-115D-4A1D-8452-F943FF1AC741}"/>
                  </a:ext>
                </a:extLst>
              </p:cNvPr>
              <p:cNvSpPr>
                <a:spLocks noRot="1" noChangeAspect="1" noMove="1" noResize="1" noEditPoints="1" noAdjustHandles="1" noChangeArrowheads="1" noChangeShapeType="1" noTextEdit="1"/>
              </p:cNvSpPr>
              <p:nvPr/>
            </p:nvSpPr>
            <p:spPr>
              <a:xfrm>
                <a:off x="9318034" y="7929989"/>
                <a:ext cx="4161269" cy="1262744"/>
              </a:xfrm>
              <a:prstGeom prst="roundRect">
                <a:avLst/>
              </a:prstGeom>
              <a:blipFill>
                <a:blip r:embed="rId7"/>
                <a:stretch>
                  <a:fillRect/>
                </a:stretch>
              </a:blipFill>
              <a:ln>
                <a:noFill/>
              </a:ln>
            </p:spPr>
            <p:txBody>
              <a:bodyPr/>
              <a:lstStyle/>
              <a:p>
                <a:r>
                  <a:rPr lang="en-US">
                    <a:noFill/>
                  </a:rPr>
                  <a:t> </a:t>
                </a:r>
              </a:p>
            </p:txBody>
          </p:sp>
        </mc:Fallback>
      </mc:AlternateContent>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2962" y="5153526"/>
            <a:ext cx="2708167" cy="2708167"/>
          </a:xfrm>
          <a:prstGeom prst="rect">
            <a:avLst/>
          </a:prstGeom>
        </p:spPr>
      </p:pic>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88E5E567-B90E-4275-AC51-C8D58F3AA2A7}"/>
                  </a:ext>
                </a:extLst>
              </p:cNvPr>
              <p:cNvSpPr/>
              <p:nvPr/>
            </p:nvSpPr>
            <p:spPr>
              <a:xfrm>
                <a:off x="4796412" y="7929989"/>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mn-cs"/>
                  </a:rPr>
                  <a:t>B. </a:t>
                </a:r>
                <a14:m>
                  <m:oMath xmlns:m="http://schemas.openxmlformats.org/officeDocument/2006/math">
                    <m:r>
                      <a:rPr kumimoji="0" lang="en-US" sz="41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oMath>
                </a14:m>
                <a:endParaRPr kumimoji="0" lang="en-US" sz="41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endParaRPr>
              </a:p>
            </p:txBody>
          </p:sp>
        </mc:Choice>
        <mc:Fallback xmlns="">
          <p:sp>
            <p:nvSpPr>
              <p:cNvPr id="21" name="Rectangle: Rounded Corners 20">
                <a:extLst>
                  <a:ext uri="{FF2B5EF4-FFF2-40B4-BE49-F238E27FC236}">
                    <a16:creationId xmlns:a16="http://schemas.microsoft.com/office/drawing/2014/main" id="{88E5E567-B90E-4275-AC51-C8D58F3AA2A7}"/>
                  </a:ext>
                </a:extLst>
              </p:cNvPr>
              <p:cNvSpPr>
                <a:spLocks noRot="1" noChangeAspect="1" noMove="1" noResize="1" noEditPoints="1" noAdjustHandles="1" noChangeArrowheads="1" noChangeShapeType="1" noTextEdit="1"/>
              </p:cNvSpPr>
              <p:nvPr/>
            </p:nvSpPr>
            <p:spPr>
              <a:xfrm>
                <a:off x="4796412" y="7929989"/>
                <a:ext cx="4161269" cy="1262744"/>
              </a:xfrm>
              <a:prstGeom prst="roundRect">
                <a:avLst/>
              </a:prstGeom>
              <a:blipFill>
                <a:blip r:embed="rId8"/>
                <a:stretch>
                  <a:fillRect/>
                </a:stretch>
              </a:blipFill>
              <a:ln>
                <a:noFill/>
              </a:ln>
            </p:spPr>
            <p:txBody>
              <a:bodyPr/>
              <a:lstStyle/>
              <a:p>
                <a:r>
                  <a:rPr lang="en-US">
                    <a:noFill/>
                  </a:rPr>
                  <a:t> </a:t>
                </a:r>
              </a:p>
            </p:txBody>
          </p:sp>
        </mc:Fallback>
      </mc:AlternateContent>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93" y="5143500"/>
            <a:ext cx="2708167" cy="2708167"/>
          </a:xfrm>
          <a:prstGeom prst="rect">
            <a:avLst/>
          </a:prstGeom>
        </p:spPr>
      </p:pic>
      <mc:AlternateContent xmlns:mc="http://schemas.openxmlformats.org/markup-compatibility/2006" xmlns:a14="http://schemas.microsoft.com/office/drawing/2010/main">
        <mc:Choice Requires="a14">
          <p:sp>
            <p:nvSpPr>
              <p:cNvPr id="23" name="Rectangle: Rounded Corners 22">
                <a:extLst>
                  <a:ext uri="{FF2B5EF4-FFF2-40B4-BE49-F238E27FC236}">
                    <a16:creationId xmlns:a16="http://schemas.microsoft.com/office/drawing/2014/main" id="{64E263D4-FF99-4115-A750-399C550760EE}"/>
                  </a:ext>
                </a:extLst>
              </p:cNvPr>
              <p:cNvSpPr/>
              <p:nvPr/>
            </p:nvSpPr>
            <p:spPr>
              <a:xfrm>
                <a:off x="319243" y="7929989"/>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mn-cs"/>
                  </a:rPr>
                  <a:t>A. </a:t>
                </a:r>
                <a14:m>
                  <m:oMath xmlns:m="http://schemas.openxmlformats.org/officeDocument/2006/math">
                    <m:r>
                      <a:rPr kumimoji="0" lang="en-US" sz="41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0</m:t>
                    </m:r>
                  </m:oMath>
                </a14:m>
                <a:endParaRPr kumimoji="0" lang="en-US" sz="41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endParaRPr>
              </a:p>
            </p:txBody>
          </p:sp>
        </mc:Choice>
        <mc:Fallback xmlns="">
          <p:sp>
            <p:nvSpPr>
              <p:cNvPr id="23" name="Rectangle: Rounded Corners 22">
                <a:extLst>
                  <a:ext uri="{FF2B5EF4-FFF2-40B4-BE49-F238E27FC236}">
                    <a16:creationId xmlns:a16="http://schemas.microsoft.com/office/drawing/2014/main" id="{64E263D4-FF99-4115-A750-399C550760EE}"/>
                  </a:ext>
                </a:extLst>
              </p:cNvPr>
              <p:cNvSpPr>
                <a:spLocks noRot="1" noChangeAspect="1" noMove="1" noResize="1" noEditPoints="1" noAdjustHandles="1" noChangeArrowheads="1" noChangeShapeType="1" noTextEdit="1"/>
              </p:cNvSpPr>
              <p:nvPr/>
            </p:nvSpPr>
            <p:spPr>
              <a:xfrm>
                <a:off x="319243" y="7929989"/>
                <a:ext cx="4161269" cy="1262744"/>
              </a:xfrm>
              <a:prstGeom prst="roundRect">
                <a:avLst/>
              </a:prstGeom>
              <a:blipFill>
                <a:blip r:embed="rId9"/>
                <a:stretch>
                  <a:fillRect/>
                </a:stretch>
              </a:blipFill>
              <a:ln>
                <a:noFill/>
              </a:ln>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66206" y="5175584"/>
            <a:ext cx="2708167" cy="2708167"/>
          </a:xfrm>
          <a:prstGeom prst="rect">
            <a:avLst/>
          </a:prstGeom>
        </p:spPr>
      </p:pic>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00BEFBB1-525B-415D-8E45-ADCB8FD217EA}"/>
                  </a:ext>
                </a:extLst>
              </p:cNvPr>
              <p:cNvSpPr/>
              <p:nvPr/>
            </p:nvSpPr>
            <p:spPr>
              <a:xfrm>
                <a:off x="13839656" y="7929989"/>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ctr" defTabSz="914400" rtl="0" eaLnBrk="1" fontAlgn="auto" latinLnBrk="0" hangingPunct="1">
                  <a:lnSpc>
                    <a:spcPct val="100000"/>
                  </a:lnSpc>
                  <a:spcBef>
                    <a:spcPts val="0"/>
                  </a:spcBef>
                  <a:spcAft>
                    <a:spcPts val="0"/>
                  </a:spcAft>
                  <a:buClrTx/>
                  <a:buSzTx/>
                  <a:buFontTx/>
                  <a:buNone/>
                  <a:tabLst/>
                  <a:defRPr/>
                </a:pPr>
                <a:r>
                  <a:rPr kumimoji="0" lang="vi-VN" sz="4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f>
                      <m:fPr>
                        <m:ctrlPr>
                          <a:rPr kumimoji="0" lang="en-US" sz="41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1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num>
                      <m:den>
                        <m:r>
                          <a:rPr kumimoji="0" lang="en-US" sz="41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10</m:t>
                        </m:r>
                      </m:den>
                    </m:f>
                  </m:oMath>
                </a14:m>
                <a:endParaRPr kumimoji="0" lang="en-US" sz="41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endParaRPr>
              </a:p>
            </p:txBody>
          </p:sp>
        </mc:Choice>
        <mc:Fallback xmlns="">
          <p:sp>
            <p:nvSpPr>
              <p:cNvPr id="25" name="Rectangle: Rounded Corners 24">
                <a:extLst>
                  <a:ext uri="{FF2B5EF4-FFF2-40B4-BE49-F238E27FC236}">
                    <a16:creationId xmlns:a16="http://schemas.microsoft.com/office/drawing/2014/main" id="{00BEFBB1-525B-415D-8E45-ADCB8FD217EA}"/>
                  </a:ext>
                </a:extLst>
              </p:cNvPr>
              <p:cNvSpPr>
                <a:spLocks noRot="1" noChangeAspect="1" noMove="1" noResize="1" noEditPoints="1" noAdjustHandles="1" noChangeArrowheads="1" noChangeShapeType="1" noTextEdit="1"/>
              </p:cNvSpPr>
              <p:nvPr/>
            </p:nvSpPr>
            <p:spPr>
              <a:xfrm>
                <a:off x="13839656" y="7929989"/>
                <a:ext cx="4161269" cy="1262744"/>
              </a:xfrm>
              <a:prstGeom prst="roundRect">
                <a:avLst/>
              </a:prstGeom>
              <a:blipFill>
                <a:blip r:embed="rId10"/>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8561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500" fill="hold"/>
                                        <p:tgtEl>
                                          <p:spTgt spid="19"/>
                                        </p:tgtEl>
                                        <p:attrNameLst>
                                          <p:attrName>fillcolor</p:attrName>
                                        </p:attrNameLst>
                                      </p:cBhvr>
                                      <p:to>
                                        <a:srgbClr val="00B0F0"/>
                                      </p:to>
                                    </p:animClr>
                                    <p:set>
                                      <p:cBhvr>
                                        <p:cTn id="11" dur="500" fill="hold"/>
                                        <p:tgtEl>
                                          <p:spTgt spid="19"/>
                                        </p:tgtEl>
                                        <p:attrNameLst>
                                          <p:attrName>fill.type</p:attrName>
                                        </p:attrNameLst>
                                      </p:cBhvr>
                                      <p:to>
                                        <p:strVal val="solid"/>
                                      </p:to>
                                    </p:set>
                                    <p:set>
                                      <p:cBhvr>
                                        <p:cTn id="12" dur="500" fill="hold"/>
                                        <p:tgtEl>
                                          <p:spTgt spid="19"/>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0"/>
                                        </p:tgtEl>
                                      </p:cBhvr>
                                    </p:animEffect>
                                    <p:animScale>
                                      <p:cBhvr>
                                        <p:cTn id="18" dur="250" autoRev="1" fill="hold"/>
                                        <p:tgtEl>
                                          <p:spTgt spid="20"/>
                                        </p:tgtEl>
                                      </p:cBhvr>
                                      <p:by x="105000" y="105000"/>
                                    </p:animScale>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21"/>
                                        </p:tgtEl>
                                        <p:attrNameLst>
                                          <p:attrName>fillcolor</p:attrName>
                                        </p:attrNameLst>
                                      </p:cBhvr>
                                      <p:to>
                                        <a:srgbClr val="FFFF00"/>
                                      </p:to>
                                    </p:animClr>
                                    <p:set>
                                      <p:cBhvr>
                                        <p:cTn id="22" dur="500" fill="hold"/>
                                        <p:tgtEl>
                                          <p:spTgt spid="21"/>
                                        </p:tgtEl>
                                        <p:attrNameLst>
                                          <p:attrName>fill.type</p:attrName>
                                        </p:attrNameLst>
                                      </p:cBhvr>
                                      <p:to>
                                        <p:strVal val="solid"/>
                                      </p:to>
                                    </p:set>
                                    <p:set>
                                      <p:cBhvr>
                                        <p:cTn id="23" dur="500" fill="hold"/>
                                        <p:tgtEl>
                                          <p:spTgt spid="21"/>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0"/>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22"/>
                                        </p:tgtEl>
                                      </p:cBhvr>
                                    </p:animEffect>
                                    <p:animScale>
                                      <p:cBhvr>
                                        <p:cTn id="29" dur="250" autoRev="1" fill="hold"/>
                                        <p:tgtEl>
                                          <p:spTgt spid="22"/>
                                        </p:tgtEl>
                                      </p:cBhvr>
                                      <p:by x="105000" y="105000"/>
                                    </p:animScale>
                                  </p:childTnLst>
                                </p:cTn>
                              </p:par>
                            </p:childTnLst>
                          </p:cTn>
                        </p:par>
                        <p:par>
                          <p:cTn id="30" fill="hold">
                            <p:stCondLst>
                              <p:cond delay="500"/>
                            </p:stCondLst>
                            <p:childTnLst>
                              <p:par>
                                <p:cTn id="31" presetID="1" presetClass="emph" presetSubtype="2" fill="hold" nodeType="afterEffect">
                                  <p:stCondLst>
                                    <p:cond delay="0"/>
                                  </p:stCondLst>
                                  <p:childTnLst>
                                    <p:animClr clrSpc="rgb" dir="cw">
                                      <p:cBhvr>
                                        <p:cTn id="32" dur="500" fill="hold"/>
                                        <p:tgtEl>
                                          <p:spTgt spid="23"/>
                                        </p:tgtEl>
                                        <p:attrNameLst>
                                          <p:attrName>fillcolor</p:attrName>
                                        </p:attrNameLst>
                                      </p:cBhvr>
                                      <p:to>
                                        <a:srgbClr val="FFFF00"/>
                                      </p:to>
                                    </p:animClr>
                                    <p:set>
                                      <p:cBhvr>
                                        <p:cTn id="33" dur="500" fill="hold"/>
                                        <p:tgtEl>
                                          <p:spTgt spid="23"/>
                                        </p:tgtEl>
                                        <p:attrNameLst>
                                          <p:attrName>fill.type</p:attrName>
                                        </p:attrNameLst>
                                      </p:cBhvr>
                                      <p:to>
                                        <p:strVal val="solid"/>
                                      </p:to>
                                    </p:set>
                                    <p:set>
                                      <p:cBhvr>
                                        <p:cTn id="34" dur="500" fill="hold"/>
                                        <p:tgtEl>
                                          <p:spTgt spid="23"/>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2"/>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par>
                          <p:cTn id="41" fill="hold">
                            <p:stCondLst>
                              <p:cond delay="500"/>
                            </p:stCondLst>
                            <p:childTnLst>
                              <p:par>
                                <p:cTn id="42" presetID="1" presetClass="emph" presetSubtype="2" fill="hold" nodeType="afterEffect">
                                  <p:stCondLst>
                                    <p:cond delay="0"/>
                                  </p:stCondLst>
                                  <p:childTnLst>
                                    <p:animClr clrSpc="rgb" dir="cw">
                                      <p:cBhvr>
                                        <p:cTn id="43" dur="500" fill="hold"/>
                                        <p:tgtEl>
                                          <p:spTgt spid="25"/>
                                        </p:tgtEl>
                                        <p:attrNameLst>
                                          <p:attrName>fillcolor</p:attrName>
                                        </p:attrNameLst>
                                      </p:cBhvr>
                                      <p:to>
                                        <a:srgbClr val="FFFF00"/>
                                      </p:to>
                                    </p:animClr>
                                    <p:set>
                                      <p:cBhvr>
                                        <p:cTn id="44" dur="500" fill="hold"/>
                                        <p:tgtEl>
                                          <p:spTgt spid="25"/>
                                        </p:tgtEl>
                                        <p:attrNameLst>
                                          <p:attrName>fill.type</p:attrName>
                                        </p:attrNameLst>
                                      </p:cBhvr>
                                      <p:to>
                                        <p:strVal val="solid"/>
                                      </p:to>
                                    </p:set>
                                    <p:set>
                                      <p:cBhvr>
                                        <p:cTn id="45" dur="500" fill="hold"/>
                                        <p:tgtEl>
                                          <p:spTgt spid="25"/>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84846-5912-4472-0775-958254DCCE23}"/>
              </a:ext>
            </a:extLst>
          </p:cNvPr>
          <p:cNvSpPr txBox="1"/>
          <p:nvPr/>
        </p:nvSpPr>
        <p:spPr>
          <a:xfrm>
            <a:off x="3200400" y="6594237"/>
            <a:ext cx="13243560" cy="203132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vi-VN" sz="4200" b="0" i="0" u="none" strike="noStrike" kern="0" cap="none" spc="0" normalizeH="0" baseline="0" noProof="0">
                <a:ln>
                  <a:noFill/>
                </a:ln>
                <a:solidFill>
                  <a:prstClr val="black"/>
                </a:solidFill>
                <a:effectLst/>
                <a:uLnTx/>
                <a:uFillTx/>
                <a:latin typeface="Arial" panose="020B0604020202020204" pitchFamily="34" charset="0"/>
                <a:ea typeface="+mn-ea"/>
                <a:cs typeface="Arial"/>
                <a:sym typeface="Arial"/>
                <a:hlinkClick r:id="rId2"/>
              </a:rPr>
              <a:t>https://drive.google.com/drive/folders/1LaTz1nubzFO4lhkAFf2Uq7OPT7Bf_RmS?usp=drive_link</a:t>
            </a:r>
            <a:endParaRPr kumimoji="0" lang="vi-VN" sz="4200" b="0" i="0" u="none" strike="noStrike" kern="0" cap="none" spc="0" normalizeH="0" baseline="0" noProof="0">
              <a:ln>
                <a:noFill/>
              </a:ln>
              <a:solidFill>
                <a:prstClr val="black"/>
              </a:solidFill>
              <a:effectLst/>
              <a:uLnTx/>
              <a:uFillTx/>
              <a:latin typeface="Arial" panose="020B0604020202020204" pitchFamily="34" charset="0"/>
              <a:ea typeface="+mn-ea"/>
              <a:cs typeface="Arial"/>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vi-VN" sz="4200" b="0" i="0" u="none" strike="noStrike" kern="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4" name="TextBox 3">
            <a:extLst>
              <a:ext uri="{FF2B5EF4-FFF2-40B4-BE49-F238E27FC236}">
                <a16:creationId xmlns:a16="http://schemas.microsoft.com/office/drawing/2014/main" id="{CF8C0AD4-1ED5-2390-32B6-942E3DF72C20}"/>
              </a:ext>
            </a:extLst>
          </p:cNvPr>
          <p:cNvSpPr txBox="1"/>
          <p:nvPr/>
        </p:nvSpPr>
        <p:spPr>
          <a:xfrm>
            <a:off x="2529840" y="1615276"/>
            <a:ext cx="12161520" cy="1477328"/>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vi-VN" sz="9000" b="0" i="0" u="none" strike="noStrike" kern="0" cap="none" spc="0" normalizeH="0" baseline="0" noProof="0">
                <a:ln>
                  <a:noFill/>
                </a:ln>
                <a:solidFill>
                  <a:srgbClr val="FF0000"/>
                </a:solidFill>
                <a:effectLst/>
                <a:uLnTx/>
                <a:uFillTx/>
                <a:latin typeface="Arial" panose="020B0604020202020204" pitchFamily="34" charset="0"/>
                <a:ea typeface="+mn-ea"/>
                <a:cs typeface="Arial"/>
                <a:sym typeface="Arial"/>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3048000" y="3692771"/>
            <a:ext cx="13243560" cy="2175596"/>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
                <a:srgbClr val="000000"/>
              </a:buClr>
              <a:buSzTx/>
              <a:buFontTx/>
              <a:buNone/>
              <a:tabLst/>
              <a:defRPr/>
            </a:pPr>
            <a:r>
              <a:rPr kumimoji="0" lang="vi-VN" sz="4800" b="1" i="1" u="none" strike="noStrike" kern="0" cap="none" spc="0" normalizeH="0" baseline="0" noProof="0">
                <a:ln>
                  <a:noFill/>
                </a:ln>
                <a:solidFill>
                  <a:prstClr val="black"/>
                </a:solidFill>
                <a:effectLst/>
                <a:uLnTx/>
                <a:uFillTx/>
                <a:latin typeface="Times New Roman" panose="02020603050405020304" pitchFamily="18" charset="0"/>
                <a:ea typeface="+mn-ea"/>
                <a:cs typeface="Arial"/>
                <a:sym typeface="Arial"/>
              </a:rPr>
              <a:t>Có đủ bộ word và powerpoint cả năm tất cả các bài môn: Toán 8 Kết nối tri thức</a:t>
            </a:r>
          </a:p>
        </p:txBody>
      </p:sp>
    </p:spTree>
    <p:extLst>
      <p:ext uri="{BB962C8B-B14F-4D97-AF65-F5344CB8AC3E}">
        <p14:creationId xmlns:p14="http://schemas.microsoft.com/office/powerpoint/2010/main" val="41387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63BD2-49E5-30DA-EBEB-4B0728A34454}"/>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114854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FB6D9"/>
        </a:solidFill>
        <a:effectLst/>
      </p:bgPr>
    </p:bg>
    <p:spTree>
      <p:nvGrpSpPr>
        <p:cNvPr id="1" name=""/>
        <p:cNvGrpSpPr/>
        <p:nvPr/>
      </p:nvGrpSpPr>
      <p:grpSpPr>
        <a:xfrm>
          <a:off x="0" y="0"/>
          <a:ext cx="0" cy="0"/>
          <a:chOff x="0" y="0"/>
          <a:chExt cx="0" cy="0"/>
        </a:xfrm>
      </p:grpSpPr>
      <p:sp>
        <p:nvSpPr>
          <p:cNvPr id="2" name="Freeform 2"/>
          <p:cNvSpPr/>
          <p:nvPr/>
        </p:nvSpPr>
        <p:spPr>
          <a:xfrm rot="1497030">
            <a:off x="12052523" y="-2981570"/>
            <a:ext cx="11487752" cy="8020540"/>
          </a:xfrm>
          <a:custGeom>
            <a:avLst/>
            <a:gdLst/>
            <a:ahLst/>
            <a:cxnLst/>
            <a:rect l="l" t="t" r="r" b="b"/>
            <a:pathLst>
              <a:path w="11487752" h="8020540">
                <a:moveTo>
                  <a:pt x="0" y="0"/>
                </a:moveTo>
                <a:lnTo>
                  <a:pt x="11487752" y="0"/>
                </a:lnTo>
                <a:lnTo>
                  <a:pt x="11487752" y="8020540"/>
                </a:lnTo>
                <a:lnTo>
                  <a:pt x="0" y="802054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497030">
            <a:off x="-3873589" y="4088028"/>
            <a:ext cx="11487752" cy="8020540"/>
          </a:xfrm>
          <a:custGeom>
            <a:avLst/>
            <a:gdLst/>
            <a:ahLst/>
            <a:cxnLst/>
            <a:rect l="l" t="t" r="r" b="b"/>
            <a:pathLst>
              <a:path w="11487752" h="8020540">
                <a:moveTo>
                  <a:pt x="0" y="0"/>
                </a:moveTo>
                <a:lnTo>
                  <a:pt x="11487752" y="0"/>
                </a:lnTo>
                <a:lnTo>
                  <a:pt x="11487752" y="8020540"/>
                </a:lnTo>
                <a:lnTo>
                  <a:pt x="0" y="802054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0" name="Freeform 10"/>
          <p:cNvSpPr/>
          <p:nvPr/>
        </p:nvSpPr>
        <p:spPr>
          <a:xfrm rot="-4935716">
            <a:off x="16391625" y="7375897"/>
            <a:ext cx="2233542" cy="4122309"/>
          </a:xfrm>
          <a:custGeom>
            <a:avLst/>
            <a:gdLst/>
            <a:ahLst/>
            <a:cxnLst/>
            <a:rect l="l" t="t" r="r" b="b"/>
            <a:pathLst>
              <a:path w="2233542" h="4122309">
                <a:moveTo>
                  <a:pt x="0" y="0"/>
                </a:moveTo>
                <a:lnTo>
                  <a:pt x="2233542" y="0"/>
                </a:lnTo>
                <a:lnTo>
                  <a:pt x="2233542" y="4122309"/>
                </a:lnTo>
                <a:lnTo>
                  <a:pt x="0" y="41223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17" name="Group 4"/>
          <p:cNvGrpSpPr/>
          <p:nvPr/>
        </p:nvGrpSpPr>
        <p:grpSpPr>
          <a:xfrm>
            <a:off x="2133600" y="1251142"/>
            <a:ext cx="14118271" cy="6420113"/>
            <a:chOff x="0" y="0"/>
            <a:chExt cx="4140158" cy="1789902"/>
          </a:xfrm>
        </p:grpSpPr>
        <p:sp>
          <p:nvSpPr>
            <p:cNvPr id="18" name="Freeform 5"/>
            <p:cNvSpPr/>
            <p:nvPr/>
          </p:nvSpPr>
          <p:spPr>
            <a:xfrm>
              <a:off x="0" y="0"/>
              <a:ext cx="4140158" cy="1789902"/>
            </a:xfrm>
            <a:custGeom>
              <a:avLst/>
              <a:gdLst/>
              <a:ahLst/>
              <a:cxnLst/>
              <a:rect l="l" t="t" r="r" b="b"/>
              <a:pathLst>
                <a:path w="4140158" h="1789902">
                  <a:moveTo>
                    <a:pt x="27966" y="0"/>
                  </a:moveTo>
                  <a:lnTo>
                    <a:pt x="4112191" y="0"/>
                  </a:lnTo>
                  <a:cubicBezTo>
                    <a:pt x="4127637" y="0"/>
                    <a:pt x="4140158" y="12521"/>
                    <a:pt x="4140158" y="27966"/>
                  </a:cubicBezTo>
                  <a:lnTo>
                    <a:pt x="4140158" y="1761936"/>
                  </a:lnTo>
                  <a:cubicBezTo>
                    <a:pt x="4140158" y="1769353"/>
                    <a:pt x="4137211" y="1776467"/>
                    <a:pt x="4131966" y="1781711"/>
                  </a:cubicBezTo>
                  <a:cubicBezTo>
                    <a:pt x="4126722" y="1786956"/>
                    <a:pt x="4119609" y="1789902"/>
                    <a:pt x="4112191" y="1789902"/>
                  </a:cubicBezTo>
                  <a:lnTo>
                    <a:pt x="27966" y="1789902"/>
                  </a:lnTo>
                  <a:cubicBezTo>
                    <a:pt x="20549" y="1789902"/>
                    <a:pt x="13436" y="1786956"/>
                    <a:pt x="8191" y="1781711"/>
                  </a:cubicBezTo>
                  <a:cubicBezTo>
                    <a:pt x="2946" y="1776467"/>
                    <a:pt x="0" y="1769353"/>
                    <a:pt x="0" y="1761936"/>
                  </a:cubicBezTo>
                  <a:lnTo>
                    <a:pt x="0" y="27966"/>
                  </a:lnTo>
                  <a:cubicBezTo>
                    <a:pt x="0" y="20549"/>
                    <a:pt x="2946" y="13436"/>
                    <a:pt x="8191" y="8191"/>
                  </a:cubicBezTo>
                  <a:cubicBezTo>
                    <a:pt x="13436" y="2946"/>
                    <a:pt x="20549" y="0"/>
                    <a:pt x="27966" y="0"/>
                  </a:cubicBezTo>
                  <a:close/>
                </a:path>
              </a:pathLst>
            </a:custGeom>
            <a:solidFill>
              <a:srgbClr val="FFFFFF"/>
            </a:solidFill>
          </p:spPr>
          <p:txBody>
            <a:bodyPr/>
            <a:lstStyle/>
            <a:p>
              <a:endParaRPr lang="vi-VN"/>
            </a:p>
          </p:txBody>
        </p:sp>
        <p:sp>
          <p:nvSpPr>
            <p:cNvPr id="19" name="TextBox 6"/>
            <p:cNvSpPr txBox="1"/>
            <p:nvPr/>
          </p:nvSpPr>
          <p:spPr>
            <a:xfrm>
              <a:off x="0" y="-38100"/>
              <a:ext cx="4140158" cy="1828002"/>
            </a:xfrm>
            <a:prstGeom prst="rect">
              <a:avLst/>
            </a:prstGeom>
          </p:spPr>
          <p:txBody>
            <a:bodyPr lIns="45625" tIns="45625" rIns="45625" bIns="45625" rtlCol="0" anchor="ctr"/>
            <a:lstStyle/>
            <a:p>
              <a:pPr algn="ctr">
                <a:lnSpc>
                  <a:spcPts val="2659"/>
                </a:lnSpc>
              </a:pPr>
              <a:endParaRPr/>
            </a:p>
          </p:txBody>
        </p:sp>
      </p:grpSp>
      <p:sp>
        <p:nvSpPr>
          <p:cNvPr id="21" name="Google Shape;1619;p34"/>
          <p:cNvSpPr txBox="1">
            <a:spLocks/>
          </p:cNvSpPr>
          <p:nvPr/>
        </p:nvSpPr>
        <p:spPr>
          <a:xfrm>
            <a:off x="2955173" y="1491663"/>
            <a:ext cx="12475124" cy="5887800"/>
          </a:xfrm>
          <a:prstGeom prst="rect">
            <a:avLst/>
          </a:prstGeom>
        </p:spPr>
        <p:txBody>
          <a:bodyPr spcFirstLastPara="1" wrap="square" lIns="182850" tIns="182850" rIns="182850" bIns="18285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8500" b="1">
                <a:solidFill>
                  <a:schemeClr val="accent6">
                    <a:lumMod val="75000"/>
                  </a:schemeClr>
                </a:solidFill>
                <a:latin typeface="Arial" panose="020B0604020202020204" pitchFamily="34" charset="0"/>
                <a:cs typeface="Arial" panose="020B0604020202020204" pitchFamily="34" charset="0"/>
              </a:rPr>
              <a:t>CHÀO MỪNG CẢ LỚP</a:t>
            </a:r>
            <a:br>
              <a:rPr lang="en-US" sz="8500" b="1">
                <a:solidFill>
                  <a:schemeClr val="accent6">
                    <a:lumMod val="75000"/>
                  </a:schemeClr>
                </a:solidFill>
                <a:latin typeface="Arial" panose="020B0604020202020204" pitchFamily="34" charset="0"/>
                <a:cs typeface="Arial" panose="020B0604020202020204" pitchFamily="34" charset="0"/>
              </a:rPr>
            </a:br>
            <a:r>
              <a:rPr lang="en-US" sz="8500" b="1">
                <a:solidFill>
                  <a:schemeClr val="accent6">
                    <a:lumMod val="75000"/>
                  </a:schemeClr>
                </a:solidFill>
                <a:latin typeface="Arial" panose="020B0604020202020204" pitchFamily="34" charset="0"/>
                <a:cs typeface="Arial" panose="020B0604020202020204" pitchFamily="34" charset="0"/>
              </a:rPr>
              <a:t>ĐẾN VỚI TIẾT HỌC</a:t>
            </a:r>
            <a:br>
              <a:rPr lang="en-US" sz="8500" b="1">
                <a:solidFill>
                  <a:schemeClr val="accent6">
                    <a:lumMod val="75000"/>
                  </a:schemeClr>
                </a:solidFill>
                <a:latin typeface="Arial" panose="020B0604020202020204" pitchFamily="34" charset="0"/>
                <a:cs typeface="Arial" panose="020B0604020202020204" pitchFamily="34" charset="0"/>
              </a:rPr>
            </a:br>
            <a:r>
              <a:rPr lang="en-US" sz="8500" b="1">
                <a:solidFill>
                  <a:schemeClr val="accent6">
                    <a:lumMod val="75000"/>
                  </a:schemeClr>
                </a:solidFill>
                <a:latin typeface="Arial" panose="020B0604020202020204" pitchFamily="34" charset="0"/>
                <a:cs typeface="Arial" panose="020B0604020202020204" pitchFamily="34" charset="0"/>
              </a:rPr>
              <a:t> HÔM  NAY!</a:t>
            </a:r>
          </a:p>
        </p:txBody>
      </p:sp>
      <p:grpSp>
        <p:nvGrpSpPr>
          <p:cNvPr id="22" name="Group 23"/>
          <p:cNvGrpSpPr/>
          <p:nvPr/>
        </p:nvGrpSpPr>
        <p:grpSpPr>
          <a:xfrm>
            <a:off x="2133600" y="8801100"/>
            <a:ext cx="7779175" cy="401908"/>
            <a:chOff x="0" y="0"/>
            <a:chExt cx="5253877" cy="406400"/>
          </a:xfrm>
        </p:grpSpPr>
        <p:sp>
          <p:nvSpPr>
            <p:cNvPr id="23" name="Freeform 24"/>
            <p:cNvSpPr/>
            <p:nvPr/>
          </p:nvSpPr>
          <p:spPr>
            <a:xfrm>
              <a:off x="0" y="0"/>
              <a:ext cx="5253877" cy="406400"/>
            </a:xfrm>
            <a:custGeom>
              <a:avLst/>
              <a:gdLst/>
              <a:ahLst/>
              <a:cxnLst/>
              <a:rect l="l" t="t" r="r" b="b"/>
              <a:pathLst>
                <a:path w="5253877" h="406400">
                  <a:moveTo>
                    <a:pt x="5050677" y="0"/>
                  </a:moveTo>
                  <a:cubicBezTo>
                    <a:pt x="5162901" y="0"/>
                    <a:pt x="5253877" y="90976"/>
                    <a:pt x="5253877" y="203200"/>
                  </a:cubicBezTo>
                  <a:cubicBezTo>
                    <a:pt x="5253877" y="315424"/>
                    <a:pt x="5162901" y="406400"/>
                    <a:pt x="5050677" y="406400"/>
                  </a:cubicBezTo>
                  <a:lnTo>
                    <a:pt x="203200" y="406400"/>
                  </a:lnTo>
                  <a:cubicBezTo>
                    <a:pt x="90976" y="406400"/>
                    <a:pt x="0" y="315424"/>
                    <a:pt x="0" y="203200"/>
                  </a:cubicBezTo>
                  <a:cubicBezTo>
                    <a:pt x="0" y="90976"/>
                    <a:pt x="90976" y="0"/>
                    <a:pt x="203200" y="0"/>
                  </a:cubicBezTo>
                  <a:close/>
                </a:path>
              </a:pathLst>
            </a:custGeom>
            <a:solidFill>
              <a:srgbClr val="F26D9E"/>
            </a:solidFill>
            <a:ln cap="sq">
              <a:noFill/>
              <a:prstDash val="solid"/>
              <a:miter/>
            </a:ln>
          </p:spPr>
          <p:txBody>
            <a:bodyPr/>
            <a:lstStyle/>
            <a:p>
              <a:endParaRPr lang="vi-VN"/>
            </a:p>
          </p:txBody>
        </p:sp>
        <p:sp>
          <p:nvSpPr>
            <p:cNvPr id="24" name="TextBox 25"/>
            <p:cNvSpPr txBox="1"/>
            <p:nvPr/>
          </p:nvSpPr>
          <p:spPr>
            <a:xfrm>
              <a:off x="0" y="-38100"/>
              <a:ext cx="5253877" cy="444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FB6D9"/>
        </a:solidFill>
        <a:effectLst/>
      </p:bgPr>
    </p:bg>
    <p:spTree>
      <p:nvGrpSpPr>
        <p:cNvPr id="1" name=""/>
        <p:cNvGrpSpPr/>
        <p:nvPr/>
      </p:nvGrpSpPr>
      <p:grpSpPr>
        <a:xfrm>
          <a:off x="0" y="0"/>
          <a:ext cx="0" cy="0"/>
          <a:chOff x="0" y="0"/>
          <a:chExt cx="0" cy="0"/>
        </a:xfrm>
      </p:grpSpPr>
      <p:sp>
        <p:nvSpPr>
          <p:cNvPr id="28" name="Rectangle 27"/>
          <p:cNvSpPr/>
          <p:nvPr/>
        </p:nvSpPr>
        <p:spPr>
          <a:xfrm>
            <a:off x="6781800" y="-250658"/>
            <a:ext cx="4687502" cy="1636025"/>
          </a:xfrm>
          <a:prstGeom prst="rect">
            <a:avLst/>
          </a:prstGeom>
        </p:spPr>
        <p:txBody>
          <a:bodyPr wrap="none">
            <a:spAutoFit/>
          </a:bodyPr>
          <a:lstStyle/>
          <a:p>
            <a:pPr marL="0" marR="0" lvl="0" indent="0" algn="ctr" defTabSz="914400" rtl="0" eaLnBrk="1" fontAlgn="auto" latinLnBrk="0" hangingPunct="1">
              <a:lnSpc>
                <a:spcPts val="13999"/>
              </a:lnSpc>
              <a:spcBef>
                <a:spcPts val="0"/>
              </a:spcBef>
              <a:spcAft>
                <a:spcPts val="0"/>
              </a:spcAft>
              <a:buClrTx/>
              <a:buSzTx/>
              <a:buFontTx/>
              <a:buNone/>
              <a:tabLst/>
              <a:defRPr/>
            </a:pPr>
            <a:r>
              <a:rPr kumimoji="0" lang="vi-VN" sz="6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KHỞI ĐỘNG</a:t>
            </a:r>
            <a:endParaRPr kumimoji="0" lang="en-US" sz="6000" b="1" i="0" u="none" strike="noStrike" kern="1200" cap="none" spc="0" normalizeH="0" baseline="0" noProof="0" dirty="0">
              <a:ln>
                <a:noFill/>
              </a:ln>
              <a:solidFill>
                <a:srgbClr val="FFFF00"/>
              </a:solidFill>
              <a:effectLst/>
              <a:uLnTx/>
              <a:uFillTx/>
              <a:latin typeface="Calibri"/>
              <a:ea typeface="+mn-ea"/>
              <a:cs typeface="+mn-cs"/>
            </a:endParaRPr>
          </a:p>
        </p:txBody>
      </p:sp>
      <p:sp>
        <p:nvSpPr>
          <p:cNvPr id="29" name="Rectangle 28"/>
          <p:cNvSpPr/>
          <p:nvPr/>
        </p:nvSpPr>
        <p:spPr>
          <a:xfrm>
            <a:off x="381000" y="1485900"/>
            <a:ext cx="15849600" cy="2482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a-DK" sz="3600" b="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Một túi đựng 20 viên kẹo giống hệt nhau nhưng khác loại, trong đó có 7 viên kẹo sữa, 4 viên kẹo chanh, 6 viên kẹo dừa và 3 viên kẹo bạc hà. Bạn Lan lấy ngẫu nhiên một viên kẹo từ túi. Tính xác suất để Lan lấy được viên kẹo sữa.</a:t>
            </a:r>
            <a:endParaRPr kumimoji="0" lang="en-US" sz="36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6230600" y="1028700"/>
            <a:ext cx="1828800" cy="3146322"/>
          </a:xfrm>
          <a:prstGeom prst="rect">
            <a:avLst/>
          </a:prstGeom>
        </p:spPr>
      </p:pic>
      <p:pic>
        <p:nvPicPr>
          <p:cNvPr id="31" name="Picture 30"/>
          <p:cNvPicPr>
            <a:picLocks noChangeAspect="1"/>
          </p:cNvPicPr>
          <p:nvPr/>
        </p:nvPicPr>
        <p:blipFill>
          <a:blip r:embed="rId4"/>
          <a:stretch>
            <a:fillRect/>
          </a:stretch>
        </p:blipFill>
        <p:spPr>
          <a:xfrm flipH="1">
            <a:off x="3352800" y="8230948"/>
            <a:ext cx="1787853" cy="2094152"/>
          </a:xfrm>
          <a:prstGeom prst="rect">
            <a:avLst/>
          </a:prstGeom>
        </p:spPr>
      </p:pic>
      <mc:AlternateContent xmlns:mc="http://schemas.openxmlformats.org/markup-compatibility/2006" xmlns:a14="http://schemas.microsoft.com/office/drawing/2010/main">
        <mc:Choice Requires="a14">
          <p:sp>
            <p:nvSpPr>
              <p:cNvPr id="32" name="Rounded Rectangular Callout 31"/>
              <p:cNvSpPr/>
              <p:nvPr/>
            </p:nvSpPr>
            <p:spPr>
              <a:xfrm>
                <a:off x="838200" y="4497148"/>
                <a:ext cx="7848600" cy="3693827"/>
              </a:xfrm>
              <a:prstGeom prst="wedgeRoundRectCallout">
                <a:avLst>
                  <a:gd name="adj1" fmla="val -14292"/>
                  <a:gd name="adj2" fmla="val 62934"/>
                  <a:gd name="adj3" fmla="val 16667"/>
                </a:avLst>
              </a:prstGeom>
              <a:solidFill>
                <a:srgbClr val="FFFFB7"/>
              </a:solidFill>
              <a:ln>
                <a:solidFill>
                  <a:srgbClr val="FFFFB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mn-cs"/>
                  </a:rPr>
                  <a:t>Các viên kẹo giống hệt nhau, chỉ khác loại nên có 4 kết quả có thể là</a:t>
                </a:r>
                <a:r>
                  <a:rPr kumimoji="0" lang="en-US" sz="2800" b="0" i="0" u="none" strike="noStrike" kern="1200" cap="none" spc="0" normalizeH="0" baseline="0" noProof="0">
                    <a:ln>
                      <a:noFill/>
                    </a:ln>
                    <a:solidFill>
                      <a:schemeClr val="tx1"/>
                    </a:solidFill>
                    <a:effectLst/>
                    <a:uLnTx/>
                    <a:uFillTx/>
                    <a:latin typeface="Calibri"/>
                    <a:ea typeface="Calibri" panose="020F0502020204030204" pitchFamily="34" charset="0"/>
                    <a:cs typeface="+mn-cs"/>
                  </a:rPr>
                  <a:t> </a:t>
                </a:r>
                <a:r>
                  <a:rPr kumimoji="0" lang="vi-VN" sz="28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mn-cs"/>
                  </a:rPr>
                  <a:t>lấy được viên kẹo sữa, viên kẹo chanh, viên kẹo dừa và viên kẹo bạc hà. Do đó, xác suất để Lan lấy được viên kẹo sữa là </a:t>
                </a:r>
                <a14:m>
                  <m:oMath xmlns:m="http://schemas.openxmlformats.org/officeDocument/2006/math">
                    <m:f>
                      <m:fPr>
                        <m:ctrlPr>
                          <a:rPr kumimoji="0" lang="vi-VN" sz="2800" b="0" i="1" u="none" strike="noStrike" kern="1200" cap="none" spc="0" normalizeH="0" baseline="0" noProof="0" smtClean="0">
                            <a:ln>
                              <a:noFill/>
                            </a:ln>
                            <a:solidFill>
                              <a:schemeClr val="tx1"/>
                            </a:solidFill>
                            <a:effectLst/>
                            <a:uLnTx/>
                            <a:uFillTx/>
                            <a:latin typeface="Cambria Math" panose="02040503050406030204" pitchFamily="18" charset="0"/>
                            <a:ea typeface="Calibri" panose="020F0502020204030204" pitchFamily="34" charset="0"/>
                            <a:cs typeface="+mn-cs"/>
                          </a:rPr>
                        </m:ctrlPr>
                      </m:fPr>
                      <m:num>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Calibri" panose="020F0502020204030204" pitchFamily="34" charset="0"/>
                            <a:cs typeface="+mn-cs"/>
                          </a:rPr>
                          <m:t>1</m:t>
                        </m:r>
                      </m:num>
                      <m:den>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Calibri" panose="020F0502020204030204" pitchFamily="34" charset="0"/>
                            <a:cs typeface="+mn-cs"/>
                          </a:rPr>
                          <m:t>4</m:t>
                        </m:r>
                      </m:den>
                    </m:f>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Calibri" panose="020F0502020204030204" pitchFamily="34" charset="0"/>
                        <a:cs typeface="+mn-cs"/>
                      </a:rPr>
                      <m:t>.</m:t>
                    </m:r>
                  </m:oMath>
                </a14:m>
                <a:endParaRPr kumimoji="0" lang="vi-VN" sz="28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mn-cs"/>
                </a:endParaRPr>
              </a:p>
            </p:txBody>
          </p:sp>
        </mc:Choice>
        <mc:Fallback xmlns="">
          <p:sp>
            <p:nvSpPr>
              <p:cNvPr id="32" name="Rounded Rectangular Callout 31"/>
              <p:cNvSpPr>
                <a:spLocks noRot="1" noChangeAspect="1" noMove="1" noResize="1" noEditPoints="1" noAdjustHandles="1" noChangeArrowheads="1" noChangeShapeType="1" noTextEdit="1"/>
              </p:cNvSpPr>
              <p:nvPr/>
            </p:nvSpPr>
            <p:spPr>
              <a:xfrm>
                <a:off x="838200" y="4497148"/>
                <a:ext cx="7848600" cy="3693827"/>
              </a:xfrm>
              <a:prstGeom prst="wedgeRoundRectCallout">
                <a:avLst>
                  <a:gd name="adj1" fmla="val -14292"/>
                  <a:gd name="adj2" fmla="val 62934"/>
                  <a:gd name="adj3" fmla="val 16667"/>
                </a:avLst>
              </a:prstGeom>
              <a:blipFill>
                <a:blip r:embed="rId5"/>
                <a:stretch>
                  <a:fillRect/>
                </a:stretch>
              </a:blipFill>
              <a:ln>
                <a:solidFill>
                  <a:srgbClr val="FFFFB7"/>
                </a:solidFill>
              </a:ln>
            </p:spPr>
            <p:txBody>
              <a:bodyPr/>
              <a:lstStyle/>
              <a:p>
                <a:r>
                  <a:rPr lang="en-US">
                    <a:noFill/>
                  </a:rPr>
                  <a:t> </a:t>
                </a:r>
              </a:p>
            </p:txBody>
          </p:sp>
        </mc:Fallback>
      </mc:AlternateContent>
      <p:sp>
        <p:nvSpPr>
          <p:cNvPr id="33" name="Rounded Rectangular Callout 32"/>
          <p:cNvSpPr/>
          <p:nvPr/>
        </p:nvSpPr>
        <p:spPr>
          <a:xfrm>
            <a:off x="9829800" y="4557640"/>
            <a:ext cx="7543800" cy="4199022"/>
          </a:xfrm>
          <a:prstGeom prst="wedgeRoundRectCallout">
            <a:avLst>
              <a:gd name="adj1" fmla="val -9686"/>
              <a:gd name="adj2" fmla="val 55339"/>
              <a:gd name="adj3" fmla="val 16667"/>
            </a:avLst>
          </a:prstGeom>
          <a:solidFill>
            <a:srgbClr val="FFFFB7"/>
          </a:solidFill>
          <a:ln>
            <a:solidFill>
              <a:srgbClr val="FFF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mn-cs"/>
              </a:rPr>
              <a:t>Không đúng, chỉ có 4 kết quả có thể nhưng chúng không đồng khả năng. Tớ thấy xác suất để Lan lấy được viên kẹo sữa là cao nhất vì trong túi có nhiều viên kẹo sửa nhất. Nhưng tớ không biết xác suất để Lan lấy được viên kẹo sửa chính xác là bao nhiêu?</a:t>
            </a:r>
            <a:endParaRPr kumimoji="0" lang="en-US" sz="2800" b="0" i="0" u="none" strike="noStrike" kern="1200" cap="none" spc="0" normalizeH="0" baseline="0" noProof="0">
              <a:ln>
                <a:noFill/>
              </a:ln>
              <a:solidFill>
                <a:schemeClr val="tx1"/>
              </a:solidFill>
              <a:effectLst/>
              <a:uLnTx/>
              <a:uFillTx/>
              <a:latin typeface="Calibri"/>
              <a:cs typeface="+mn-cs"/>
            </a:endParaRP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030200" y="8356934"/>
            <a:ext cx="1650286" cy="1842180"/>
          </a:xfrm>
          <a:prstGeom prst="rect">
            <a:avLst/>
          </a:prstGeom>
        </p:spPr>
      </p:pic>
      <p:pic>
        <p:nvPicPr>
          <p:cNvPr id="35" name="Picture 34"/>
          <p:cNvPicPr>
            <a:picLocks noChangeAspect="1"/>
          </p:cNvPicPr>
          <p:nvPr/>
        </p:nvPicPr>
        <p:blipFill>
          <a:blip r:embed="rId7"/>
          <a:stretch>
            <a:fillRect/>
          </a:stretch>
        </p:blipFill>
        <p:spPr>
          <a:xfrm rot="20790140" flipH="1">
            <a:off x="508673" y="176497"/>
            <a:ext cx="1176599" cy="1233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anim calcmode="lin" valueType="num">
                                      <p:cBhvr>
                                        <p:cTn id="23" dur="500" fill="hold"/>
                                        <p:tgtEl>
                                          <p:spTgt spid="32"/>
                                        </p:tgtEl>
                                        <p:attrNameLst>
                                          <p:attrName>ppt_x</p:attrName>
                                        </p:attrNameLst>
                                      </p:cBhvr>
                                      <p:tavLst>
                                        <p:tav tm="0">
                                          <p:val>
                                            <p:strVal val="#ppt_x"/>
                                          </p:val>
                                        </p:tav>
                                        <p:tav tm="100000">
                                          <p:val>
                                            <p:strVal val="#ppt_x"/>
                                          </p:val>
                                        </p:tav>
                                      </p:tavLst>
                                    </p:anim>
                                    <p:anim calcmode="lin" valueType="num">
                                      <p:cBhvr>
                                        <p:cTn id="24" dur="5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anim calcmode="lin" valueType="num">
                                      <p:cBhvr>
                                        <p:cTn id="28" dur="500" fill="hold"/>
                                        <p:tgtEl>
                                          <p:spTgt spid="33"/>
                                        </p:tgtEl>
                                        <p:attrNameLst>
                                          <p:attrName>ppt_x</p:attrName>
                                        </p:attrNameLst>
                                      </p:cBhvr>
                                      <p:tavLst>
                                        <p:tav tm="0">
                                          <p:val>
                                            <p:strVal val="#ppt_x"/>
                                          </p:val>
                                        </p:tav>
                                        <p:tav tm="100000">
                                          <p:val>
                                            <p:strVal val="#ppt_x"/>
                                          </p:val>
                                        </p:tav>
                                      </p:tavLst>
                                    </p:anim>
                                    <p:anim calcmode="lin" valueType="num">
                                      <p:cBhvr>
                                        <p:cTn id="29" dur="5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ppt_x</p:attrName>
                                        </p:attrNameLst>
                                      </p:cBhvr>
                                      <p:tavLst>
                                        <p:tav tm="0">
                                          <p:val>
                                            <p:strVal val="#ppt_x"/>
                                          </p:val>
                                        </p:tav>
                                        <p:tav tm="100000">
                                          <p:val>
                                            <p:strVal val="#ppt_x"/>
                                          </p:val>
                                        </p:tav>
                                      </p:tavLst>
                                    </p:anim>
                                    <p:anim calcmode="lin" valueType="num">
                                      <p:cBhvr>
                                        <p:cTn id="34" dur="5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anim calcmode="lin" valueType="num">
                                      <p:cBhvr>
                                        <p:cTn id="38" dur="500" fill="hold"/>
                                        <p:tgtEl>
                                          <p:spTgt spid="30"/>
                                        </p:tgtEl>
                                        <p:attrNameLst>
                                          <p:attrName>ppt_x</p:attrName>
                                        </p:attrNameLst>
                                      </p:cBhvr>
                                      <p:tavLst>
                                        <p:tav tm="0">
                                          <p:val>
                                            <p:strVal val="#ppt_x"/>
                                          </p:val>
                                        </p:tav>
                                        <p:tav tm="100000">
                                          <p:val>
                                            <p:strVal val="#ppt_x"/>
                                          </p:val>
                                        </p:tav>
                                      </p:tavLst>
                                    </p:anim>
                                    <p:anim calcmode="lin" valueType="num">
                                      <p:cBhvr>
                                        <p:cTn id="3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FB6D9"/>
        </a:solidFill>
        <a:effectLst/>
      </p:bgPr>
    </p:bg>
    <p:spTree>
      <p:nvGrpSpPr>
        <p:cNvPr id="1" name=""/>
        <p:cNvGrpSpPr/>
        <p:nvPr/>
      </p:nvGrpSpPr>
      <p:grpSpPr>
        <a:xfrm>
          <a:off x="0" y="0"/>
          <a:ext cx="0" cy="0"/>
          <a:chOff x="0" y="0"/>
          <a:chExt cx="0" cy="0"/>
        </a:xfrm>
      </p:grpSpPr>
      <p:sp>
        <p:nvSpPr>
          <p:cNvPr id="16" name="Rectangle 15"/>
          <p:cNvSpPr/>
          <p:nvPr/>
        </p:nvSpPr>
        <p:spPr>
          <a:xfrm>
            <a:off x="1148666" y="4920480"/>
            <a:ext cx="16033278" cy="3297634"/>
          </a:xfrm>
          <a:prstGeom prst="rect">
            <a:avLst/>
          </a:prstGeom>
        </p:spPr>
        <p:txBody>
          <a:bodyPr wrap="square">
            <a:spAutoFit/>
          </a:bodyPr>
          <a:lstStyle/>
          <a:p>
            <a:pPr algn="ctr" defTabSz="1828800">
              <a:lnSpc>
                <a:spcPct val="150000"/>
              </a:lnSpc>
            </a:pPr>
            <a:r>
              <a:rPr lang="vi-VN" sz="7400" b="1" kern="0">
                <a:solidFill>
                  <a:schemeClr val="bg1"/>
                </a:solidFill>
                <a:ea typeface="Maven Pro"/>
                <a:cs typeface="Maven Pro"/>
                <a:sym typeface="Maven Pro"/>
              </a:rPr>
              <a:t>BÀI 31. CÁCH TÍNH XÁC SUẤT CỦA BIẾN CỐ BẰNG TỈ SỐ </a:t>
            </a:r>
            <a:endParaRPr lang="vi-VN" sz="7400" kern="0">
              <a:solidFill>
                <a:schemeClr val="bg1"/>
              </a:solidFill>
              <a:latin typeface="Arial"/>
              <a:ea typeface="Maven Pro"/>
              <a:cs typeface="Maven Pro"/>
              <a:sym typeface="Maven Pro"/>
            </a:endParaRPr>
          </a:p>
        </p:txBody>
      </p:sp>
      <p:sp>
        <p:nvSpPr>
          <p:cNvPr id="2" name="Freeform 2"/>
          <p:cNvSpPr/>
          <p:nvPr/>
        </p:nvSpPr>
        <p:spPr>
          <a:xfrm rot="-5760492">
            <a:off x="12064646" y="6677095"/>
            <a:ext cx="11487752" cy="8020540"/>
          </a:xfrm>
          <a:custGeom>
            <a:avLst/>
            <a:gdLst/>
            <a:ahLst/>
            <a:cxnLst/>
            <a:rect l="l" t="t" r="r" b="b"/>
            <a:pathLst>
              <a:path w="11487752" h="8020540">
                <a:moveTo>
                  <a:pt x="0" y="0"/>
                </a:moveTo>
                <a:lnTo>
                  <a:pt x="11487752" y="0"/>
                </a:lnTo>
                <a:lnTo>
                  <a:pt x="11487752" y="8020539"/>
                </a:lnTo>
                <a:lnTo>
                  <a:pt x="0" y="802053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2700000">
            <a:off x="-7210552" y="-1273117"/>
            <a:ext cx="11487752" cy="8020540"/>
          </a:xfrm>
          <a:custGeom>
            <a:avLst/>
            <a:gdLst/>
            <a:ahLst/>
            <a:cxnLst/>
            <a:rect l="l" t="t" r="r" b="b"/>
            <a:pathLst>
              <a:path w="11487752" h="8020540">
                <a:moveTo>
                  <a:pt x="0" y="0"/>
                </a:moveTo>
                <a:lnTo>
                  <a:pt x="11487752" y="0"/>
                </a:lnTo>
                <a:lnTo>
                  <a:pt x="11487752" y="8020539"/>
                </a:lnTo>
                <a:lnTo>
                  <a:pt x="0" y="802053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5" name="Rectangle 14"/>
          <p:cNvSpPr/>
          <p:nvPr/>
        </p:nvSpPr>
        <p:spPr>
          <a:xfrm>
            <a:off x="1573557" y="1045023"/>
            <a:ext cx="15183496" cy="3384260"/>
          </a:xfrm>
          <a:prstGeom prst="rect">
            <a:avLst/>
          </a:prstGeom>
        </p:spPr>
        <p:txBody>
          <a:bodyPr wrap="square">
            <a:spAutoFit/>
          </a:bodyPr>
          <a:lstStyle/>
          <a:p>
            <a:pPr algn="ctr" defTabSz="1828800">
              <a:lnSpc>
                <a:spcPct val="150000"/>
              </a:lnSpc>
              <a:buClr>
                <a:srgbClr val="000000"/>
              </a:buClr>
            </a:pPr>
            <a:r>
              <a:rPr lang="vi-VN" sz="7600" b="1" kern="0">
                <a:solidFill>
                  <a:srgbClr val="FFFF00"/>
                </a:solidFill>
                <a:ea typeface="Maven Pro"/>
                <a:cs typeface="Maven Pro"/>
                <a:sym typeface="Maven Pro"/>
              </a:rPr>
              <a:t>CHƯƠNG VIII. MỞ ĐẦU VỀ TÍNH XÁC SUẤT CỦA BIẾN CỐ</a:t>
            </a:r>
            <a:endParaRPr lang="vi-VN" sz="7600" b="1" kern="0">
              <a:solidFill>
                <a:srgbClr val="FFFF00"/>
              </a:solidFill>
              <a:latin typeface="Arial" panose="020B0604020202020204" pitchFamily="34" charset="0"/>
              <a:ea typeface="Maven Pro"/>
              <a:cs typeface="Maven Pro"/>
              <a:sym typeface="Maven Pro"/>
            </a:endParaRPr>
          </a:p>
        </p:txBody>
      </p:sp>
      <p:sp>
        <p:nvSpPr>
          <p:cNvPr id="17" name="Freeform 5"/>
          <p:cNvSpPr/>
          <p:nvPr/>
        </p:nvSpPr>
        <p:spPr>
          <a:xfrm rot="290245">
            <a:off x="-1709658" y="8138188"/>
            <a:ext cx="3946778" cy="2992375"/>
          </a:xfrm>
          <a:custGeom>
            <a:avLst/>
            <a:gdLst/>
            <a:ahLst/>
            <a:cxnLst/>
            <a:rect l="l" t="t" r="r" b="b"/>
            <a:pathLst>
              <a:path w="3946778" h="2992375">
                <a:moveTo>
                  <a:pt x="0" y="0"/>
                </a:moveTo>
                <a:lnTo>
                  <a:pt x="3946778" y="0"/>
                </a:lnTo>
                <a:lnTo>
                  <a:pt x="3946778" y="2992376"/>
                </a:lnTo>
                <a:lnTo>
                  <a:pt x="0" y="2992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pic>
        <p:nvPicPr>
          <p:cNvPr id="18" name="Picture 17"/>
          <p:cNvPicPr>
            <a:picLocks noChangeAspect="1"/>
          </p:cNvPicPr>
          <p:nvPr/>
        </p:nvPicPr>
        <p:blipFill>
          <a:blip r:embed="rId6"/>
          <a:stretch>
            <a:fillRect/>
          </a:stretch>
        </p:blipFill>
        <p:spPr>
          <a:xfrm>
            <a:off x="16086448" y="8344113"/>
            <a:ext cx="1341210" cy="15514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FB6D9"/>
        </a:solidFill>
        <a:effectLst/>
      </p:bgPr>
    </p:bg>
    <p:spTree>
      <p:nvGrpSpPr>
        <p:cNvPr id="1" name=""/>
        <p:cNvGrpSpPr/>
        <p:nvPr/>
      </p:nvGrpSpPr>
      <p:grpSpPr>
        <a:xfrm>
          <a:off x="0" y="0"/>
          <a:ext cx="0" cy="0"/>
          <a:chOff x="0" y="0"/>
          <a:chExt cx="0" cy="0"/>
        </a:xfrm>
      </p:grpSpPr>
      <p:sp>
        <p:nvSpPr>
          <p:cNvPr id="5" name="Freeform 5"/>
          <p:cNvSpPr/>
          <p:nvPr/>
        </p:nvSpPr>
        <p:spPr>
          <a:xfrm rot="-7854129">
            <a:off x="-1760056" y="-1570257"/>
            <a:ext cx="4517246" cy="4114800"/>
          </a:xfrm>
          <a:custGeom>
            <a:avLst/>
            <a:gdLst/>
            <a:ahLst/>
            <a:cxnLst/>
            <a:rect l="l" t="t" r="r" b="b"/>
            <a:pathLst>
              <a:path w="4517246" h="4114800">
                <a:moveTo>
                  <a:pt x="0" y="0"/>
                </a:moveTo>
                <a:lnTo>
                  <a:pt x="4517246" y="0"/>
                </a:lnTo>
                <a:lnTo>
                  <a:pt x="451724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9" name="Freeform 9"/>
          <p:cNvSpPr/>
          <p:nvPr/>
        </p:nvSpPr>
        <p:spPr>
          <a:xfrm rot="-1436209">
            <a:off x="15847289" y="9386920"/>
            <a:ext cx="3436888" cy="818604"/>
          </a:xfrm>
          <a:custGeom>
            <a:avLst/>
            <a:gdLst/>
            <a:ahLst/>
            <a:cxnLst/>
            <a:rect l="l" t="t" r="r" b="b"/>
            <a:pathLst>
              <a:path w="3436888" h="818604">
                <a:moveTo>
                  <a:pt x="0" y="0"/>
                </a:moveTo>
                <a:lnTo>
                  <a:pt x="3436888" y="0"/>
                </a:lnTo>
                <a:lnTo>
                  <a:pt x="3436888" y="818604"/>
                </a:lnTo>
                <a:lnTo>
                  <a:pt x="0" y="8186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4" name="Rectangle 23"/>
          <p:cNvSpPr/>
          <p:nvPr/>
        </p:nvSpPr>
        <p:spPr>
          <a:xfrm>
            <a:off x="4151503" y="585627"/>
            <a:ext cx="9950160" cy="1205073"/>
          </a:xfrm>
          <a:prstGeom prst="rect">
            <a:avLst/>
          </a:prstGeom>
        </p:spPr>
        <p:txBody>
          <a:bodyPr wrap="none">
            <a:spAutoFit/>
          </a:bodyPr>
          <a:lstStyle/>
          <a:p>
            <a:pPr algn="just">
              <a:lnSpc>
                <a:spcPct val="150000"/>
              </a:lnSpc>
              <a:spcBef>
                <a:spcPts val="300"/>
              </a:spcBef>
              <a:spcAft>
                <a:spcPts val="300"/>
              </a:spcAft>
            </a:pPr>
            <a:r>
              <a:rPr lang="da-DK" sz="5500" b="1">
                <a:solidFill>
                  <a:srgbClr val="FFFF00"/>
                </a:solidFill>
                <a:latin typeface="Arial" panose="020B0604020202020204" pitchFamily="34" charset="0"/>
                <a:ea typeface="Calibri" panose="020F0502020204030204" pitchFamily="34" charset="0"/>
                <a:cs typeface="Arial" panose="020B0604020202020204" pitchFamily="34" charset="0"/>
              </a:rPr>
              <a:t>Cách tính xác suất bằng tỉ số</a:t>
            </a:r>
            <a:endParaRPr lang="en-US" sz="5500">
              <a:solidFill>
                <a:srgbClr val="FFFF00"/>
              </a:solidFill>
              <a:effectLst/>
              <a:latin typeface="Arial" panose="020B0604020202020204" pitchFamily="34" charset="0"/>
              <a:ea typeface="Arial" panose="020B0604020202020204" pitchFamily="34" charset="0"/>
              <a:cs typeface="Arial" panose="020B0604020202020204" pitchFamily="34" charset="0"/>
            </a:endParaRPr>
          </a:p>
        </p:txBody>
      </p:sp>
      <p:grpSp>
        <p:nvGrpSpPr>
          <p:cNvPr id="26" name="Group 25"/>
          <p:cNvGrpSpPr/>
          <p:nvPr/>
        </p:nvGrpSpPr>
        <p:grpSpPr>
          <a:xfrm>
            <a:off x="1087483" y="2400300"/>
            <a:ext cx="16078200" cy="7010400"/>
            <a:chOff x="1087483" y="2095500"/>
            <a:chExt cx="16078200" cy="7010400"/>
          </a:xfrm>
        </p:grpSpPr>
        <p:grpSp>
          <p:nvGrpSpPr>
            <p:cNvPr id="13" name="Group 13"/>
            <p:cNvGrpSpPr/>
            <p:nvPr/>
          </p:nvGrpSpPr>
          <p:grpSpPr>
            <a:xfrm>
              <a:off x="1087483" y="2095500"/>
              <a:ext cx="16078200" cy="7010400"/>
              <a:chOff x="0" y="0"/>
              <a:chExt cx="1408500" cy="328568"/>
            </a:xfrm>
          </p:grpSpPr>
          <p:sp>
            <p:nvSpPr>
              <p:cNvPr id="14" name="Freeform 14"/>
              <p:cNvSpPr/>
              <p:nvPr/>
            </p:nvSpPr>
            <p:spPr>
              <a:xfrm>
                <a:off x="0" y="0"/>
                <a:ext cx="1408500" cy="328568"/>
              </a:xfrm>
              <a:custGeom>
                <a:avLst/>
                <a:gdLst/>
                <a:ahLst/>
                <a:cxnLst/>
                <a:rect l="l" t="t" r="r" b="b"/>
                <a:pathLst>
                  <a:path w="1408500" h="328568">
                    <a:moveTo>
                      <a:pt x="82205" y="0"/>
                    </a:moveTo>
                    <a:lnTo>
                      <a:pt x="1326295" y="0"/>
                    </a:lnTo>
                    <a:cubicBezTo>
                      <a:pt x="1348097" y="0"/>
                      <a:pt x="1369006" y="8661"/>
                      <a:pt x="1384422" y="24077"/>
                    </a:cubicBezTo>
                    <a:cubicBezTo>
                      <a:pt x="1399839" y="39494"/>
                      <a:pt x="1408500" y="60403"/>
                      <a:pt x="1408500" y="82205"/>
                    </a:cubicBezTo>
                    <a:lnTo>
                      <a:pt x="1408500" y="246364"/>
                    </a:lnTo>
                    <a:cubicBezTo>
                      <a:pt x="1408500" y="268166"/>
                      <a:pt x="1399839" y="289075"/>
                      <a:pt x="1384422" y="304491"/>
                    </a:cubicBezTo>
                    <a:cubicBezTo>
                      <a:pt x="1369006" y="319908"/>
                      <a:pt x="1348097" y="328568"/>
                      <a:pt x="1326295" y="328568"/>
                    </a:cubicBezTo>
                    <a:lnTo>
                      <a:pt x="82205" y="328568"/>
                    </a:lnTo>
                    <a:cubicBezTo>
                      <a:pt x="60403" y="328568"/>
                      <a:pt x="39494" y="319908"/>
                      <a:pt x="24077" y="304491"/>
                    </a:cubicBezTo>
                    <a:cubicBezTo>
                      <a:pt x="8661" y="289075"/>
                      <a:pt x="0" y="268166"/>
                      <a:pt x="0" y="246364"/>
                    </a:cubicBezTo>
                    <a:lnTo>
                      <a:pt x="0" y="82205"/>
                    </a:lnTo>
                    <a:cubicBezTo>
                      <a:pt x="0" y="60403"/>
                      <a:pt x="8661" y="39494"/>
                      <a:pt x="24077" y="24077"/>
                    </a:cubicBezTo>
                    <a:cubicBezTo>
                      <a:pt x="39494" y="8661"/>
                      <a:pt x="60403" y="0"/>
                      <a:pt x="82205" y="0"/>
                    </a:cubicBezTo>
                    <a:close/>
                  </a:path>
                </a:pathLst>
              </a:custGeom>
              <a:solidFill>
                <a:srgbClr val="FFFFFF"/>
              </a:solidFill>
            </p:spPr>
            <p:txBody>
              <a:bodyPr/>
              <a:lstStyle/>
              <a:p>
                <a:endParaRPr lang="vi-VN"/>
              </a:p>
            </p:txBody>
          </p:sp>
          <p:sp>
            <p:nvSpPr>
              <p:cNvPr id="15" name="TextBox 15"/>
              <p:cNvSpPr txBox="1"/>
              <p:nvPr/>
            </p:nvSpPr>
            <p:spPr>
              <a:xfrm>
                <a:off x="0" y="-38100"/>
                <a:ext cx="1408500" cy="366668"/>
              </a:xfrm>
              <a:prstGeom prst="rect">
                <a:avLst/>
              </a:prstGeom>
            </p:spPr>
            <p:txBody>
              <a:bodyPr lIns="45625" tIns="45625" rIns="45625" bIns="45625" rtlCol="0" anchor="ctr"/>
              <a:lstStyle/>
              <a:p>
                <a:pPr algn="ctr">
                  <a:lnSpc>
                    <a:spcPts val="2659"/>
                  </a:lnSpc>
                </a:pPr>
                <a:endParaRPr/>
              </a:p>
            </p:txBody>
          </p:sp>
        </p:grpSp>
        <mc:AlternateContent xmlns:mc="http://schemas.openxmlformats.org/markup-compatibility/2006" xmlns:a14="http://schemas.microsoft.com/office/drawing/2010/main">
          <mc:Choice Requires="a14">
            <p:sp>
              <p:nvSpPr>
                <p:cNvPr id="25" name="Rectangle 24"/>
                <p:cNvSpPr/>
                <p:nvPr/>
              </p:nvSpPr>
              <p:spPr>
                <a:xfrm>
                  <a:off x="1487533" y="2324100"/>
                  <a:ext cx="15278100" cy="6567952"/>
                </a:xfrm>
                <a:prstGeom prst="rect">
                  <a:avLst/>
                </a:prstGeom>
              </p:spPr>
              <p:txBody>
                <a:bodyPr wrap="square">
                  <a:spAutoFit/>
                </a:bodyPr>
                <a:lstStyle/>
                <a:p>
                  <a:pPr algn="just">
                    <a:lnSpc>
                      <a:spcPct val="150000"/>
                    </a:lnSpc>
                    <a:spcBef>
                      <a:spcPts val="300"/>
                    </a:spcBef>
                    <a:spcAft>
                      <a:spcPts val="300"/>
                    </a:spcAft>
                  </a:pPr>
                  <a:r>
                    <a:rPr lang="vi-VN" sz="4100" b="1" i="1">
                      <a:solidFill>
                        <a:schemeClr val="tx2"/>
                      </a:solidFill>
                      <a:ea typeface="Dotum" panose="020B0600000101010101" pitchFamily="34" charset="-127"/>
                      <a:cs typeface="Times New Roman" panose="02020603050405020304" pitchFamily="18" charset="0"/>
                    </a:rPr>
                    <a:t>Công thức tính</a:t>
                  </a:r>
                  <a:endParaRPr lang="en-US" sz="4100" i="1">
                    <a:solidFill>
                      <a:schemeClr val="tx2"/>
                    </a:solidFill>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800">
                      <a:effectLst/>
                      <a:ea typeface="Dotum" panose="020B0600000101010101" pitchFamily="34" charset="-127"/>
                      <a:cs typeface="Times New Roman" panose="02020603050405020304" pitchFamily="18" charset="0"/>
                    </a:rPr>
                    <a:t>Giả thiết rằng các kết quả có thể của một hành động hay thực nghiệm là đồng khả năng. Khi đó, xác suất của biến có </a:t>
                  </a:r>
                  <a14:m>
                    <m:oMath xmlns:m="http://schemas.openxmlformats.org/officeDocument/2006/math">
                      <m:r>
                        <a:rPr lang="vi-VN" sz="38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vi-VN" sz="3800">
                      <a:effectLst/>
                      <a:ea typeface="Dotum" panose="020B0600000101010101" pitchFamily="34" charset="-127"/>
                      <a:cs typeface="Times New Roman" panose="02020603050405020304" pitchFamily="18" charset="0"/>
                    </a:rPr>
                    <a:t>, kí hiệu là </a:t>
                  </a:r>
                  <a14:m>
                    <m:oMath xmlns:m="http://schemas.openxmlformats.org/officeDocument/2006/math">
                      <m:r>
                        <a:rPr lang="vi-VN" sz="38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800" i="1">
                              <a:effectLst/>
                              <a:latin typeface="Cambria Math" panose="02040503050406030204" pitchFamily="18" charset="0"/>
                              <a:ea typeface="Dotum" panose="020B0600000101010101" pitchFamily="34" charset="-127"/>
                              <a:cs typeface="Times New Roman" panose="02020603050405020304" pitchFamily="18" charset="0"/>
                            </a:rPr>
                            <m:t>𝐸</m:t>
                          </m:r>
                        </m:e>
                      </m:d>
                    </m:oMath>
                  </a14:m>
                  <a:r>
                    <a:rPr lang="vi-VN" sz="3800">
                      <a:effectLst/>
                      <a:ea typeface="Dotum" panose="020B0600000101010101" pitchFamily="34" charset="-127"/>
                      <a:cs typeface="Times New Roman" panose="02020603050405020304" pitchFamily="18" charset="0"/>
                    </a:rPr>
                    <a:t>, bằng tỉ số giữa số kết quả thuận lợi cho biến cố </a:t>
                  </a:r>
                  <a14:m>
                    <m:oMath xmlns:m="http://schemas.openxmlformats.org/officeDocument/2006/math">
                      <m:r>
                        <a:rPr lang="vi-VN" sz="38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vi-VN" sz="3800">
                      <a:effectLst/>
                      <a:ea typeface="Dotum" panose="020B0600000101010101" pitchFamily="34" charset="-127"/>
                      <a:cs typeface="Times New Roman" panose="02020603050405020304" pitchFamily="18" charset="0"/>
                    </a:rPr>
                    <a:t> và tổng số kết quả có thể:</a:t>
                  </a:r>
                  <a:endParaRPr lang="en-US" sz="38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38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800" i="1">
                                <a:effectLst/>
                                <a:latin typeface="Cambria Math" panose="02040503050406030204" pitchFamily="18" charset="0"/>
                                <a:ea typeface="Dotum" panose="020B0600000101010101" pitchFamily="34" charset="-127"/>
                                <a:cs typeface="Times New Roman" panose="02020603050405020304" pitchFamily="18" charset="0"/>
                              </a:rPr>
                              <m:t>𝐸</m:t>
                            </m:r>
                          </m:e>
                        </m:d>
                        <m:r>
                          <a:rPr lang="vi-VN"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S</m:t>
                            </m:r>
                            <m:r>
                              <a:rPr lang="vi-VN" sz="3800">
                                <a:effectLst/>
                                <a:latin typeface="Cambria Math" panose="02040503050406030204" pitchFamily="18" charset="0"/>
                                <a:ea typeface="Dotum" panose="020B0600000101010101" pitchFamily="34" charset="-127"/>
                                <a:cs typeface="Times New Roman" panose="02020603050405020304" pitchFamily="18" charset="0"/>
                              </a:rPr>
                              <m:t>ố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thu</m:t>
                            </m:r>
                            <m:r>
                              <a:rPr lang="vi-VN" sz="3800">
                                <a:effectLst/>
                                <a:latin typeface="Cambria Math" panose="02040503050406030204" pitchFamily="18" charset="0"/>
                                <a:ea typeface="Dotum" panose="020B0600000101010101" pitchFamily="34" charset="-127"/>
                                <a:cs typeface="Times New Roman" panose="02020603050405020304" pitchFamily="18" charset="0"/>
                              </a:rPr>
                              <m:t>ậ</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n</m:t>
                            </m:r>
                            <m:r>
                              <a:rPr lang="vi-VN" sz="38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l</m:t>
                            </m:r>
                            <m:r>
                              <a:rPr lang="vi-VN" sz="3800">
                                <a:effectLst/>
                                <a:latin typeface="Cambria Math" panose="02040503050406030204" pitchFamily="18" charset="0"/>
                                <a:ea typeface="Dotum" panose="020B0600000101010101" pitchFamily="34" charset="-127"/>
                                <a:cs typeface="Times New Roman" panose="02020603050405020304" pitchFamily="18" charset="0"/>
                              </a:rPr>
                              <m:t>ợ</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i</m:t>
                            </m:r>
                            <m:r>
                              <a:rPr lang="vi-VN" sz="38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cho</m:t>
                            </m:r>
                            <m:r>
                              <a:rPr lang="vi-VN" sz="3800">
                                <a:effectLst/>
                                <a:latin typeface="Cambria Math" panose="02040503050406030204" pitchFamily="18" charset="0"/>
                                <a:ea typeface="Dotum" panose="020B0600000101010101" pitchFamily="34" charset="-127"/>
                                <a:cs typeface="Times New Roman" panose="02020603050405020304" pitchFamily="18" charset="0"/>
                              </a:rPr>
                              <m:t> </m:t>
                            </m:r>
                            <m:r>
                              <a:rPr lang="vi-VN" sz="3800" i="1">
                                <a:effectLst/>
                                <a:latin typeface="Cambria Math" panose="02040503050406030204" pitchFamily="18" charset="0"/>
                                <a:ea typeface="Dotum" panose="020B0600000101010101" pitchFamily="34" charset="-127"/>
                                <a:cs typeface="Times New Roman" panose="02020603050405020304" pitchFamily="18" charset="0"/>
                              </a:rPr>
                              <m:t>𝐸</m:t>
                            </m:r>
                          </m:num>
                          <m:den>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T</m:t>
                            </m:r>
                            <m:r>
                              <a:rPr lang="vi-VN" sz="3800">
                                <a:effectLst/>
                                <a:latin typeface="Cambria Math" panose="02040503050406030204" pitchFamily="18" charset="0"/>
                                <a:ea typeface="Dotum" panose="020B0600000101010101" pitchFamily="34" charset="-127"/>
                                <a:cs typeface="Times New Roman" panose="02020603050405020304" pitchFamily="18" charset="0"/>
                              </a:rPr>
                              <m:t>ổ</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ng</m:t>
                            </m:r>
                            <m:r>
                              <a:rPr lang="vi-VN" sz="38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s</m:t>
                            </m:r>
                            <m:r>
                              <a:rPr lang="vi-VN" sz="3800">
                                <a:effectLst/>
                                <a:latin typeface="Cambria Math" panose="02040503050406030204" pitchFamily="18" charset="0"/>
                                <a:ea typeface="Dotum" panose="020B0600000101010101" pitchFamily="34" charset="-127"/>
                                <a:cs typeface="Times New Roman" panose="02020603050405020304" pitchFamily="18" charset="0"/>
                              </a:rPr>
                              <m:t>ố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k</m:t>
                            </m:r>
                            <m:r>
                              <a:rPr lang="vi-VN" sz="3800">
                                <a:effectLst/>
                                <a:latin typeface="Cambria Math" panose="02040503050406030204" pitchFamily="18" charset="0"/>
                                <a:ea typeface="Dotum" panose="020B0600000101010101" pitchFamily="34" charset="-127"/>
                                <a:cs typeface="Times New Roman" panose="02020603050405020304" pitchFamily="18" charset="0"/>
                              </a:rPr>
                              <m:t>ế</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t</m:t>
                            </m:r>
                            <m:r>
                              <a:rPr lang="vi-VN" sz="38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qu</m:t>
                            </m:r>
                            <m:r>
                              <a:rPr lang="vi-VN" sz="3800">
                                <a:effectLst/>
                                <a:latin typeface="Cambria Math" panose="02040503050406030204" pitchFamily="18" charset="0"/>
                                <a:ea typeface="Dotum" panose="020B0600000101010101" pitchFamily="34" charset="-127"/>
                                <a:cs typeface="Times New Roman" panose="02020603050405020304" pitchFamily="18" charset="0"/>
                              </a:rPr>
                              <m:t>ả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c</m:t>
                            </m:r>
                            <m:r>
                              <a:rPr lang="vi-VN" sz="3800">
                                <a:effectLst/>
                                <a:latin typeface="Cambria Math" panose="02040503050406030204" pitchFamily="18" charset="0"/>
                                <a:ea typeface="Dotum" panose="020B0600000101010101" pitchFamily="34" charset="-127"/>
                                <a:cs typeface="Times New Roman" panose="02020603050405020304" pitchFamily="18" charset="0"/>
                              </a:rPr>
                              <m:t>ó </m:t>
                            </m:r>
                            <m:r>
                              <m:rPr>
                                <m:sty m:val="p"/>
                              </m:rPr>
                              <a:rPr lang="vi-VN" sz="3800">
                                <a:effectLst/>
                                <a:latin typeface="Cambria Math" panose="02040503050406030204" pitchFamily="18" charset="0"/>
                                <a:ea typeface="Dotum" panose="020B0600000101010101" pitchFamily="34" charset="-127"/>
                                <a:cs typeface="Times New Roman" panose="02020603050405020304" pitchFamily="18" charset="0"/>
                              </a:rPr>
                              <m:t>th</m:t>
                            </m:r>
                            <m:r>
                              <a:rPr lang="vi-VN" sz="3800">
                                <a:effectLst/>
                                <a:latin typeface="Cambria Math" panose="02040503050406030204" pitchFamily="18" charset="0"/>
                                <a:ea typeface="Dotum" panose="020B0600000101010101" pitchFamily="34" charset="-127"/>
                                <a:cs typeface="Times New Roman" panose="02020603050405020304" pitchFamily="18" charset="0"/>
                              </a:rPr>
                              <m:t>ể</m:t>
                            </m:r>
                          </m:den>
                        </m:f>
                      </m:oMath>
                    </m:oMathPara>
                  </a14:m>
                  <a:endParaRPr lang="en-US" sz="3800">
                    <a:effectLst/>
                    <a:ea typeface="Arial" panose="020B060402020202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487533" y="2324100"/>
                  <a:ext cx="15278100" cy="6567952"/>
                </a:xfrm>
                <a:prstGeom prst="rect">
                  <a:avLst/>
                </a:prstGeom>
                <a:blipFill>
                  <a:blip r:embed="rId11"/>
                  <a:stretch>
                    <a:fillRect l="-1437" r="-1317"/>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FB6D9"/>
        </a:solidFill>
        <a:effectLst/>
      </p:bgPr>
    </p:bg>
    <p:spTree>
      <p:nvGrpSpPr>
        <p:cNvPr id="1" name=""/>
        <p:cNvGrpSpPr/>
        <p:nvPr/>
      </p:nvGrpSpPr>
      <p:grpSpPr>
        <a:xfrm>
          <a:off x="0" y="0"/>
          <a:ext cx="0" cy="0"/>
          <a:chOff x="0" y="0"/>
          <a:chExt cx="0" cy="0"/>
        </a:xfrm>
      </p:grpSpPr>
      <p:sp>
        <p:nvSpPr>
          <p:cNvPr id="19" name="TextBox 19"/>
          <p:cNvSpPr txBox="1"/>
          <p:nvPr/>
        </p:nvSpPr>
        <p:spPr>
          <a:xfrm>
            <a:off x="450812" y="154285"/>
            <a:ext cx="17373600" cy="8894743"/>
          </a:xfrm>
          <a:prstGeom prst="rect">
            <a:avLst/>
          </a:prstGeom>
        </p:spPr>
        <p:txBody>
          <a:bodyPr wrap="square" lIns="0" tIns="0" rIns="0" bIns="0" rtlCol="0" anchor="t">
            <a:spAutoFit/>
          </a:bodyPr>
          <a:lstStyle/>
          <a:p>
            <a:pPr>
              <a:lnSpc>
                <a:spcPct val="175000"/>
              </a:lnSpc>
              <a:spcBef>
                <a:spcPts val="300"/>
              </a:spcBef>
              <a:spcAft>
                <a:spcPts val="300"/>
              </a:spcAft>
            </a:pPr>
            <a:r>
              <a:rPr lang="vi-VN" sz="4300" b="1">
                <a:solidFill>
                  <a:srgbClr val="FFFF00"/>
                </a:solidFill>
              </a:rPr>
              <a:t>Nhận xét</a:t>
            </a:r>
          </a:p>
          <a:p>
            <a:pPr>
              <a:lnSpc>
                <a:spcPct val="175000"/>
              </a:lnSpc>
              <a:spcBef>
                <a:spcPts val="300"/>
              </a:spcBef>
              <a:spcAft>
                <a:spcPts val="300"/>
              </a:spcAft>
            </a:pPr>
            <a:r>
              <a:rPr lang="vi-VN" sz="3900">
                <a:solidFill>
                  <a:srgbClr val="FFFFFF"/>
                </a:solidFill>
              </a:rPr>
              <a:t>Việc tính xác suất của một biến cố E trong trường hợp các kết quả có thể của một hành động hay thực nghiệm là đồng khả năng sẽ gồm các bước sau:</a:t>
            </a:r>
            <a:endParaRPr lang="en-US" sz="3900">
              <a:solidFill>
                <a:srgbClr val="FFFFFF"/>
              </a:solidFill>
            </a:endParaRPr>
          </a:p>
          <a:p>
            <a:pPr>
              <a:lnSpc>
                <a:spcPct val="175000"/>
              </a:lnSpc>
              <a:spcBef>
                <a:spcPts val="300"/>
              </a:spcBef>
              <a:spcAft>
                <a:spcPts val="300"/>
              </a:spcAft>
            </a:pPr>
            <a:r>
              <a:rPr lang="en-US" sz="3900">
                <a:solidFill>
                  <a:srgbClr val="FFFFFF"/>
                </a:solidFill>
              </a:rPr>
              <a:t>	</a:t>
            </a:r>
            <a:r>
              <a:rPr lang="vi-VN" sz="3900">
                <a:solidFill>
                  <a:srgbClr val="FFFFFF"/>
                </a:solidFill>
              </a:rPr>
              <a:t>Bước 1. Đếm các kết quả có thể (thường bằng cách liệt kê)</a:t>
            </a:r>
          </a:p>
          <a:p>
            <a:pPr>
              <a:lnSpc>
                <a:spcPct val="175000"/>
              </a:lnSpc>
              <a:spcBef>
                <a:spcPts val="300"/>
              </a:spcBef>
              <a:spcAft>
                <a:spcPts val="300"/>
              </a:spcAft>
            </a:pPr>
            <a:r>
              <a:rPr lang="en-US" sz="3900">
                <a:solidFill>
                  <a:srgbClr val="FFFFFF"/>
                </a:solidFill>
              </a:rPr>
              <a:t>	</a:t>
            </a:r>
            <a:r>
              <a:rPr lang="vi-VN" sz="3900">
                <a:solidFill>
                  <a:srgbClr val="FFFFFF"/>
                </a:solidFill>
              </a:rPr>
              <a:t>Bước 2. Chỉ ra các kết quả có thể là đồng khả năng;</a:t>
            </a:r>
          </a:p>
          <a:p>
            <a:pPr>
              <a:lnSpc>
                <a:spcPct val="175000"/>
              </a:lnSpc>
              <a:spcBef>
                <a:spcPts val="300"/>
              </a:spcBef>
              <a:spcAft>
                <a:spcPts val="300"/>
              </a:spcAft>
            </a:pPr>
            <a:r>
              <a:rPr lang="en-US" sz="3900">
                <a:solidFill>
                  <a:srgbClr val="FFFFFF"/>
                </a:solidFill>
              </a:rPr>
              <a:t>	</a:t>
            </a:r>
            <a:r>
              <a:rPr lang="vi-VN" sz="3900">
                <a:solidFill>
                  <a:srgbClr val="FFFFFF"/>
                </a:solidFill>
              </a:rPr>
              <a:t>Bước 3. Đếm các kết quả thuận lợi cho biến cố E.</a:t>
            </a:r>
          </a:p>
          <a:p>
            <a:pPr>
              <a:lnSpc>
                <a:spcPct val="175000"/>
              </a:lnSpc>
              <a:spcBef>
                <a:spcPts val="300"/>
              </a:spcBef>
              <a:spcAft>
                <a:spcPts val="300"/>
              </a:spcAft>
            </a:pPr>
            <a:r>
              <a:rPr lang="en-US" sz="3900">
                <a:solidFill>
                  <a:srgbClr val="FFFFFF"/>
                </a:solidFill>
              </a:rPr>
              <a:t>	</a:t>
            </a:r>
            <a:r>
              <a:rPr lang="vi-VN" sz="3900">
                <a:solidFill>
                  <a:srgbClr val="FFFFFF"/>
                </a:solidFill>
              </a:rPr>
              <a:t>Bước 4. Lập tỉ số giữa kết quả thuận lợi cho biến cố E và tổng số kết quả có thể.</a:t>
            </a:r>
          </a:p>
        </p:txBody>
      </p:sp>
      <p:sp>
        <p:nvSpPr>
          <p:cNvPr id="5" name="Freeform 5"/>
          <p:cNvSpPr/>
          <p:nvPr/>
        </p:nvSpPr>
        <p:spPr>
          <a:xfrm rot="5792905" flipH="1" flipV="1">
            <a:off x="17060266" y="-325546"/>
            <a:ext cx="819486" cy="2247626"/>
          </a:xfrm>
          <a:custGeom>
            <a:avLst/>
            <a:gdLst/>
            <a:ahLst/>
            <a:cxnLst/>
            <a:rect l="l" t="t" r="r" b="b"/>
            <a:pathLst>
              <a:path w="1896716" h="3500651">
                <a:moveTo>
                  <a:pt x="1896717" y="3500651"/>
                </a:moveTo>
                <a:lnTo>
                  <a:pt x="0" y="3500651"/>
                </a:lnTo>
                <a:lnTo>
                  <a:pt x="0" y="0"/>
                </a:lnTo>
                <a:lnTo>
                  <a:pt x="1896717" y="0"/>
                </a:lnTo>
                <a:lnTo>
                  <a:pt x="1896717" y="350065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6" name="Freeform 6"/>
          <p:cNvSpPr/>
          <p:nvPr/>
        </p:nvSpPr>
        <p:spPr>
          <a:xfrm>
            <a:off x="888514" y="4000500"/>
            <a:ext cx="296999" cy="338197"/>
          </a:xfrm>
          <a:custGeom>
            <a:avLst/>
            <a:gdLst/>
            <a:ahLst/>
            <a:cxnLst/>
            <a:rect l="l" t="t" r="r" b="b"/>
            <a:pathLst>
              <a:path w="296999" h="338197">
                <a:moveTo>
                  <a:pt x="0" y="0"/>
                </a:moveTo>
                <a:lnTo>
                  <a:pt x="296998" y="0"/>
                </a:lnTo>
                <a:lnTo>
                  <a:pt x="296998" y="338197"/>
                </a:lnTo>
                <a:lnTo>
                  <a:pt x="0" y="3381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9" name="Freeform 9"/>
          <p:cNvSpPr/>
          <p:nvPr/>
        </p:nvSpPr>
        <p:spPr>
          <a:xfrm>
            <a:off x="888513" y="5038014"/>
            <a:ext cx="296999" cy="338197"/>
          </a:xfrm>
          <a:custGeom>
            <a:avLst/>
            <a:gdLst/>
            <a:ahLst/>
            <a:cxnLst/>
            <a:rect l="l" t="t" r="r" b="b"/>
            <a:pathLst>
              <a:path w="296999" h="338197">
                <a:moveTo>
                  <a:pt x="0" y="0"/>
                </a:moveTo>
                <a:lnTo>
                  <a:pt x="296998" y="0"/>
                </a:lnTo>
                <a:lnTo>
                  <a:pt x="296998" y="338198"/>
                </a:lnTo>
                <a:lnTo>
                  <a:pt x="0" y="338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3" name="Freeform 13"/>
          <p:cNvSpPr/>
          <p:nvPr/>
        </p:nvSpPr>
        <p:spPr>
          <a:xfrm>
            <a:off x="888513" y="6180912"/>
            <a:ext cx="296999" cy="338197"/>
          </a:xfrm>
          <a:custGeom>
            <a:avLst/>
            <a:gdLst/>
            <a:ahLst/>
            <a:cxnLst/>
            <a:rect l="l" t="t" r="r" b="b"/>
            <a:pathLst>
              <a:path w="296999" h="338197">
                <a:moveTo>
                  <a:pt x="0" y="0"/>
                </a:moveTo>
                <a:lnTo>
                  <a:pt x="296998" y="0"/>
                </a:lnTo>
                <a:lnTo>
                  <a:pt x="296998" y="338197"/>
                </a:lnTo>
                <a:lnTo>
                  <a:pt x="0" y="3381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6" name="Freeform 16"/>
          <p:cNvSpPr/>
          <p:nvPr/>
        </p:nvSpPr>
        <p:spPr>
          <a:xfrm>
            <a:off x="900545" y="7323810"/>
            <a:ext cx="296999" cy="338197"/>
          </a:xfrm>
          <a:custGeom>
            <a:avLst/>
            <a:gdLst/>
            <a:ahLst/>
            <a:cxnLst/>
            <a:rect l="l" t="t" r="r" b="b"/>
            <a:pathLst>
              <a:path w="296999" h="338197">
                <a:moveTo>
                  <a:pt x="0" y="0"/>
                </a:moveTo>
                <a:lnTo>
                  <a:pt x="296998" y="0"/>
                </a:lnTo>
                <a:lnTo>
                  <a:pt x="296998" y="338198"/>
                </a:lnTo>
                <a:lnTo>
                  <a:pt x="0" y="338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23" name="Group 23"/>
          <p:cNvGrpSpPr/>
          <p:nvPr/>
        </p:nvGrpSpPr>
        <p:grpSpPr>
          <a:xfrm>
            <a:off x="9206507" y="9420179"/>
            <a:ext cx="9107349" cy="355991"/>
            <a:chOff x="0" y="0"/>
            <a:chExt cx="5253877" cy="406400"/>
          </a:xfrm>
        </p:grpSpPr>
        <p:sp>
          <p:nvSpPr>
            <p:cNvPr id="24" name="Freeform 24"/>
            <p:cNvSpPr/>
            <p:nvPr/>
          </p:nvSpPr>
          <p:spPr>
            <a:xfrm>
              <a:off x="0" y="0"/>
              <a:ext cx="5253877" cy="406400"/>
            </a:xfrm>
            <a:custGeom>
              <a:avLst/>
              <a:gdLst/>
              <a:ahLst/>
              <a:cxnLst/>
              <a:rect l="l" t="t" r="r" b="b"/>
              <a:pathLst>
                <a:path w="5253877" h="406400">
                  <a:moveTo>
                    <a:pt x="5050677" y="0"/>
                  </a:moveTo>
                  <a:cubicBezTo>
                    <a:pt x="5162901" y="0"/>
                    <a:pt x="5253877" y="90976"/>
                    <a:pt x="5253877" y="203200"/>
                  </a:cubicBezTo>
                  <a:cubicBezTo>
                    <a:pt x="5253877" y="315424"/>
                    <a:pt x="5162901" y="406400"/>
                    <a:pt x="5050677" y="406400"/>
                  </a:cubicBezTo>
                  <a:lnTo>
                    <a:pt x="203200" y="406400"/>
                  </a:lnTo>
                  <a:cubicBezTo>
                    <a:pt x="90976" y="406400"/>
                    <a:pt x="0" y="315424"/>
                    <a:pt x="0" y="203200"/>
                  </a:cubicBezTo>
                  <a:cubicBezTo>
                    <a:pt x="0" y="90976"/>
                    <a:pt x="90976" y="0"/>
                    <a:pt x="203200" y="0"/>
                  </a:cubicBezTo>
                  <a:close/>
                </a:path>
              </a:pathLst>
            </a:custGeom>
            <a:solidFill>
              <a:srgbClr val="F26D9E"/>
            </a:solidFill>
            <a:ln cap="sq">
              <a:noFill/>
              <a:prstDash val="solid"/>
              <a:miter/>
            </a:ln>
          </p:spPr>
          <p:txBody>
            <a:bodyPr/>
            <a:lstStyle/>
            <a:p>
              <a:endParaRPr lang="vi-VN"/>
            </a:p>
          </p:txBody>
        </p:sp>
        <p:sp>
          <p:nvSpPr>
            <p:cNvPr id="25" name="TextBox 25"/>
            <p:cNvSpPr txBox="1"/>
            <p:nvPr/>
          </p:nvSpPr>
          <p:spPr>
            <a:xfrm>
              <a:off x="0" y="-38100"/>
              <a:ext cx="5253877" cy="444500"/>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p:cNvSpPr/>
          <p:nvPr/>
        </p:nvSpPr>
        <p:spPr>
          <a:xfrm rot="1149873">
            <a:off x="8749551" y="8611194"/>
            <a:ext cx="1424304" cy="1551222"/>
          </a:xfrm>
          <a:custGeom>
            <a:avLst/>
            <a:gdLst/>
            <a:ahLst/>
            <a:cxnLst/>
            <a:rect l="l" t="t" r="r" b="b"/>
            <a:pathLst>
              <a:path w="1424304" h="1551222">
                <a:moveTo>
                  <a:pt x="0" y="0"/>
                </a:moveTo>
                <a:lnTo>
                  <a:pt x="1424303" y="0"/>
                </a:lnTo>
                <a:lnTo>
                  <a:pt x="1424303" y="1551222"/>
                </a:lnTo>
                <a:lnTo>
                  <a:pt x="0" y="15512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FB6D9"/>
        </a:solidFill>
        <a:effectLst/>
      </p:bgPr>
    </p:bg>
    <p:spTree>
      <p:nvGrpSpPr>
        <p:cNvPr id="1" name=""/>
        <p:cNvGrpSpPr/>
        <p:nvPr/>
      </p:nvGrpSpPr>
      <p:grpSpPr>
        <a:xfrm>
          <a:off x="0" y="0"/>
          <a:ext cx="0" cy="0"/>
          <a:chOff x="0" y="0"/>
          <a:chExt cx="0" cy="0"/>
        </a:xfrm>
      </p:grpSpPr>
      <p:grpSp>
        <p:nvGrpSpPr>
          <p:cNvPr id="26" name="Group 13"/>
          <p:cNvGrpSpPr/>
          <p:nvPr/>
        </p:nvGrpSpPr>
        <p:grpSpPr>
          <a:xfrm>
            <a:off x="186489" y="268704"/>
            <a:ext cx="17892025" cy="9735553"/>
            <a:chOff x="0" y="0"/>
            <a:chExt cx="1408500" cy="328568"/>
          </a:xfrm>
        </p:grpSpPr>
        <p:sp>
          <p:nvSpPr>
            <p:cNvPr id="28" name="Freeform 14"/>
            <p:cNvSpPr/>
            <p:nvPr/>
          </p:nvSpPr>
          <p:spPr>
            <a:xfrm>
              <a:off x="0" y="0"/>
              <a:ext cx="1408500" cy="328568"/>
            </a:xfrm>
            <a:custGeom>
              <a:avLst/>
              <a:gdLst/>
              <a:ahLst/>
              <a:cxnLst/>
              <a:rect l="l" t="t" r="r" b="b"/>
              <a:pathLst>
                <a:path w="1408500" h="328568">
                  <a:moveTo>
                    <a:pt x="82205" y="0"/>
                  </a:moveTo>
                  <a:lnTo>
                    <a:pt x="1326295" y="0"/>
                  </a:lnTo>
                  <a:cubicBezTo>
                    <a:pt x="1348097" y="0"/>
                    <a:pt x="1369006" y="8661"/>
                    <a:pt x="1384422" y="24077"/>
                  </a:cubicBezTo>
                  <a:cubicBezTo>
                    <a:pt x="1399839" y="39494"/>
                    <a:pt x="1408500" y="60403"/>
                    <a:pt x="1408500" y="82205"/>
                  </a:cubicBezTo>
                  <a:lnTo>
                    <a:pt x="1408500" y="246364"/>
                  </a:lnTo>
                  <a:cubicBezTo>
                    <a:pt x="1408500" y="268166"/>
                    <a:pt x="1399839" y="289075"/>
                    <a:pt x="1384422" y="304491"/>
                  </a:cubicBezTo>
                  <a:cubicBezTo>
                    <a:pt x="1369006" y="319908"/>
                    <a:pt x="1348097" y="328568"/>
                    <a:pt x="1326295" y="328568"/>
                  </a:cubicBezTo>
                  <a:lnTo>
                    <a:pt x="82205" y="328568"/>
                  </a:lnTo>
                  <a:cubicBezTo>
                    <a:pt x="60403" y="328568"/>
                    <a:pt x="39494" y="319908"/>
                    <a:pt x="24077" y="304491"/>
                  </a:cubicBezTo>
                  <a:cubicBezTo>
                    <a:pt x="8661" y="289075"/>
                    <a:pt x="0" y="268166"/>
                    <a:pt x="0" y="246364"/>
                  </a:cubicBezTo>
                  <a:lnTo>
                    <a:pt x="0" y="82205"/>
                  </a:lnTo>
                  <a:cubicBezTo>
                    <a:pt x="0" y="60403"/>
                    <a:pt x="8661" y="39494"/>
                    <a:pt x="24077" y="24077"/>
                  </a:cubicBezTo>
                  <a:cubicBezTo>
                    <a:pt x="39494" y="8661"/>
                    <a:pt x="60403" y="0"/>
                    <a:pt x="82205" y="0"/>
                  </a:cubicBezTo>
                  <a:close/>
                </a:path>
              </a:pathLst>
            </a:custGeom>
            <a:solidFill>
              <a:srgbClr val="FFFFFF"/>
            </a:solidFill>
          </p:spPr>
          <p:txBody>
            <a:bodyPr/>
            <a:lstStyle/>
            <a:p>
              <a:endParaRPr lang="vi-VN"/>
            </a:p>
          </p:txBody>
        </p:sp>
        <p:sp>
          <p:nvSpPr>
            <p:cNvPr id="29" name="TextBox 15"/>
            <p:cNvSpPr txBox="1"/>
            <p:nvPr/>
          </p:nvSpPr>
          <p:spPr>
            <a:xfrm>
              <a:off x="0" y="-38100"/>
              <a:ext cx="1408500" cy="366668"/>
            </a:xfrm>
            <a:prstGeom prst="rect">
              <a:avLst/>
            </a:prstGeom>
          </p:spPr>
          <p:txBody>
            <a:bodyPr lIns="45625" tIns="45625" rIns="45625" bIns="45625" rtlCol="0" anchor="ctr"/>
            <a:lstStyle/>
            <a:p>
              <a:pPr algn="ctr">
                <a:lnSpc>
                  <a:spcPts val="2659"/>
                </a:lnSpc>
              </a:pPr>
              <a:endParaRPr/>
            </a:p>
          </p:txBody>
        </p:sp>
      </p:grpSp>
      <p:sp>
        <p:nvSpPr>
          <p:cNvPr id="24" name="TextBox 23"/>
          <p:cNvSpPr txBox="1"/>
          <p:nvPr/>
        </p:nvSpPr>
        <p:spPr>
          <a:xfrm>
            <a:off x="906911" y="642695"/>
            <a:ext cx="16611600" cy="3492623"/>
          </a:xfrm>
          <a:prstGeom prst="rect">
            <a:avLst/>
          </a:prstGeom>
          <a:noFill/>
        </p:spPr>
        <p:txBody>
          <a:bodyPr wrap="square" rtlCol="0">
            <a:spAutoFit/>
          </a:bodyPr>
          <a:lstStyle/>
          <a:p>
            <a:pPr algn="just">
              <a:lnSpc>
                <a:spcPct val="150000"/>
              </a:lnSpc>
              <a:buClr>
                <a:srgbClr val="2D1549"/>
              </a:buClr>
              <a:buSzPts val="1100"/>
              <a:buFont typeface="Arial"/>
              <a:buNone/>
              <a:defRPr/>
            </a:pPr>
            <a:r>
              <a:rPr lang="en-US" sz="3800" b="1" kern="0">
                <a:solidFill>
                  <a:srgbClr val="FFFFFF"/>
                </a:solidFill>
                <a:highlight>
                  <a:srgbClr val="CE4D8E"/>
                </a:highlight>
                <a:latin typeface="Arial"/>
                <a:cs typeface="Poppins SemiBold"/>
                <a:sym typeface="Poppins SemiBold"/>
              </a:rPr>
              <a:t>Ví dụ 1:</a:t>
            </a:r>
            <a:r>
              <a:rPr lang="en-US" sz="3800">
                <a:solidFill>
                  <a:srgbClr val="000000"/>
                </a:solidFill>
                <a:latin typeface="Arial"/>
                <a:cs typeface="Arial" panose="020B0604020202020204" pitchFamily="34" charset="0"/>
                <a:sym typeface="Arial"/>
              </a:rPr>
              <a:t> </a:t>
            </a:r>
            <a:r>
              <a:rPr lang="vi-VN" sz="3800">
                <a:solidFill>
                  <a:srgbClr val="000000"/>
                </a:solidFill>
                <a:cs typeface="Arial" panose="020B0604020202020204" pitchFamily="34" charset="0"/>
                <a:sym typeface="Arial"/>
              </a:rPr>
              <a:t>Một tấm bìa cứng hình tròn được chia thành 12 hình quạt như nhau và đánh số 1; 2; 3;...; 12 (H.8.1), được gắn vào trục quay có mũi tên cố định ở tâm. Quay tấm bìa xem mũi tên chỉ vào hình quạt nào khi tấm bìa dừng lại, tính xác suất của các biến cố sau:</a:t>
            </a:r>
          </a:p>
        </p:txBody>
      </p:sp>
      <mc:AlternateContent xmlns:mc="http://schemas.openxmlformats.org/markup-compatibility/2006" xmlns:a14="http://schemas.microsoft.com/office/drawing/2010/main">
        <mc:Choice Requires="a14">
          <p:sp>
            <p:nvSpPr>
              <p:cNvPr id="30" name="Rectangle 29"/>
              <p:cNvSpPr/>
              <p:nvPr/>
            </p:nvSpPr>
            <p:spPr>
              <a:xfrm>
                <a:off x="910922" y="4305300"/>
                <a:ext cx="9144000" cy="3600986"/>
              </a:xfrm>
              <a:prstGeom prst="rect">
                <a:avLst/>
              </a:prstGeom>
            </p:spPr>
            <p:txBody>
              <a:bodyPr>
                <a:spAutoFit/>
              </a:bodyPr>
              <a:lstStyle/>
              <a:p>
                <a:pPr lvl="0" algn="just">
                  <a:lnSpc>
                    <a:spcPct val="150000"/>
                  </a:lnSpc>
                  <a:buClr>
                    <a:srgbClr val="2D1549"/>
                  </a:buClr>
                  <a:buSzPts val="1100"/>
                  <a:defRPr/>
                </a:pPr>
                <a:r>
                  <a:rPr lang="vi-VN" sz="3800">
                    <a:solidFill>
                      <a:srgbClr val="000000"/>
                    </a:solidFill>
                    <a:cs typeface="Arial" panose="020B0604020202020204" pitchFamily="34" charset="0"/>
                    <a:sym typeface="Arial"/>
                  </a:rPr>
                  <a:t>a)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sym typeface="Arial"/>
                      </a:rPr>
                      <m:t>𝐴</m:t>
                    </m:r>
                  </m:oMath>
                </a14:m>
                <a:r>
                  <a:rPr lang="vi-VN" sz="3800">
                    <a:solidFill>
                      <a:srgbClr val="000000"/>
                    </a:solidFill>
                    <a:cs typeface="Arial" panose="020B0604020202020204" pitchFamily="34" charset="0"/>
                    <a:sym typeface="Arial"/>
                  </a:rPr>
                  <a:t>: “Mũi tên chỉ vào hình quạt ghi số nguyên tố";</a:t>
                </a:r>
              </a:p>
              <a:p>
                <a:pPr lvl="0" algn="just">
                  <a:lnSpc>
                    <a:spcPct val="150000"/>
                  </a:lnSpc>
                  <a:buClr>
                    <a:srgbClr val="2D1549"/>
                  </a:buClr>
                  <a:buSzPts val="1100"/>
                  <a:defRPr/>
                </a:pPr>
                <a:r>
                  <a:rPr lang="vi-VN" sz="3800">
                    <a:solidFill>
                      <a:srgbClr val="000000"/>
                    </a:solidFill>
                    <a:cs typeface="Arial" panose="020B0604020202020204" pitchFamily="34" charset="0"/>
                    <a:sym typeface="Arial"/>
                  </a:rPr>
                  <a:t>b)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sym typeface="Arial"/>
                      </a:rPr>
                      <m:t>𝐵</m:t>
                    </m:r>
                  </m:oMath>
                </a14:m>
                <a:r>
                  <a:rPr lang="vi-VN" sz="3800">
                    <a:solidFill>
                      <a:srgbClr val="000000"/>
                    </a:solidFill>
                    <a:cs typeface="Arial" panose="020B0604020202020204" pitchFamily="34" charset="0"/>
                    <a:sym typeface="Arial"/>
                  </a:rPr>
                  <a:t>: “Mũi tên chỉ vào hình quạt ghi số chính phương”.</a:t>
                </a:r>
              </a:p>
            </p:txBody>
          </p:sp>
        </mc:Choice>
        <mc:Fallback xmlns="">
          <p:sp>
            <p:nvSpPr>
              <p:cNvPr id="30" name="Rectangle 29"/>
              <p:cNvSpPr>
                <a:spLocks noRot="1" noChangeAspect="1" noMove="1" noResize="1" noEditPoints="1" noAdjustHandles="1" noChangeArrowheads="1" noChangeShapeType="1" noTextEdit="1"/>
              </p:cNvSpPr>
              <p:nvPr/>
            </p:nvSpPr>
            <p:spPr>
              <a:xfrm>
                <a:off x="910922" y="4305300"/>
                <a:ext cx="9144000" cy="3600986"/>
              </a:xfrm>
              <a:prstGeom prst="rect">
                <a:avLst/>
              </a:prstGeom>
              <a:blipFill>
                <a:blip r:embed="rId2"/>
                <a:stretch>
                  <a:fillRect l="-2200" r="-2200" b="-2876"/>
                </a:stretch>
              </a:blipFill>
            </p:spPr>
            <p:txBody>
              <a:bodyPr/>
              <a:lstStyle/>
              <a:p>
                <a:r>
                  <a:rPr lang="en-US">
                    <a:noFill/>
                  </a:rPr>
                  <a:t> </a:t>
                </a:r>
              </a:p>
            </p:txBody>
          </p:sp>
        </mc:Fallback>
      </mc:AlternateContent>
      <p:pic>
        <p:nvPicPr>
          <p:cNvPr id="31" name="Picture 30"/>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430000" y="3162300"/>
            <a:ext cx="5783711" cy="6735035"/>
          </a:xfrm>
          <a:prstGeom prst="rect">
            <a:avLst/>
          </a:prstGeom>
        </p:spPr>
      </p:pic>
      <p:sp>
        <p:nvSpPr>
          <p:cNvPr id="32" name="Freeform 14"/>
          <p:cNvSpPr/>
          <p:nvPr/>
        </p:nvSpPr>
        <p:spPr>
          <a:xfrm rot="15550949">
            <a:off x="228497" y="8676091"/>
            <a:ext cx="1468578" cy="957875"/>
          </a:xfrm>
          <a:custGeom>
            <a:avLst/>
            <a:gdLst/>
            <a:ahLst/>
            <a:cxnLst/>
            <a:rect l="l" t="t" r="r" b="b"/>
            <a:pathLst>
              <a:path w="2435555" h="1541042">
                <a:moveTo>
                  <a:pt x="0" y="0"/>
                </a:moveTo>
                <a:lnTo>
                  <a:pt x="2435555" y="0"/>
                </a:lnTo>
                <a:lnTo>
                  <a:pt x="2435555" y="1541042"/>
                </a:lnTo>
                <a:lnTo>
                  <a:pt x="0" y="15410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pic>
        <p:nvPicPr>
          <p:cNvPr id="33" name="Picture 32"/>
          <p:cNvPicPr>
            <a:picLocks noChangeAspect="1"/>
          </p:cNvPicPr>
          <p:nvPr/>
        </p:nvPicPr>
        <p:blipFill>
          <a:blip r:embed="rId7"/>
          <a:stretch>
            <a:fillRect/>
          </a:stretch>
        </p:blipFill>
        <p:spPr>
          <a:xfrm>
            <a:off x="8053983" y="7721422"/>
            <a:ext cx="1810891" cy="2261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FB6D9"/>
        </a:solidFill>
        <a:effectLst/>
      </p:bgPr>
    </p:bg>
    <p:spTree>
      <p:nvGrpSpPr>
        <p:cNvPr id="1" name=""/>
        <p:cNvGrpSpPr/>
        <p:nvPr/>
      </p:nvGrpSpPr>
      <p:grpSpPr>
        <a:xfrm>
          <a:off x="0" y="0"/>
          <a:ext cx="0" cy="0"/>
          <a:chOff x="0" y="0"/>
          <a:chExt cx="0" cy="0"/>
        </a:xfrm>
      </p:grpSpPr>
      <p:grpSp>
        <p:nvGrpSpPr>
          <p:cNvPr id="12" name="Group 13"/>
          <p:cNvGrpSpPr/>
          <p:nvPr/>
        </p:nvGrpSpPr>
        <p:grpSpPr>
          <a:xfrm>
            <a:off x="186489" y="268704"/>
            <a:ext cx="17892025" cy="9735553"/>
            <a:chOff x="0" y="0"/>
            <a:chExt cx="1408500" cy="328568"/>
          </a:xfrm>
        </p:grpSpPr>
        <p:sp>
          <p:nvSpPr>
            <p:cNvPr id="13" name="Freeform 14"/>
            <p:cNvSpPr/>
            <p:nvPr/>
          </p:nvSpPr>
          <p:spPr>
            <a:xfrm>
              <a:off x="0" y="0"/>
              <a:ext cx="1408500" cy="328568"/>
            </a:xfrm>
            <a:custGeom>
              <a:avLst/>
              <a:gdLst/>
              <a:ahLst/>
              <a:cxnLst/>
              <a:rect l="l" t="t" r="r" b="b"/>
              <a:pathLst>
                <a:path w="1408500" h="328568">
                  <a:moveTo>
                    <a:pt x="82205" y="0"/>
                  </a:moveTo>
                  <a:lnTo>
                    <a:pt x="1326295" y="0"/>
                  </a:lnTo>
                  <a:cubicBezTo>
                    <a:pt x="1348097" y="0"/>
                    <a:pt x="1369006" y="8661"/>
                    <a:pt x="1384422" y="24077"/>
                  </a:cubicBezTo>
                  <a:cubicBezTo>
                    <a:pt x="1399839" y="39494"/>
                    <a:pt x="1408500" y="60403"/>
                    <a:pt x="1408500" y="82205"/>
                  </a:cubicBezTo>
                  <a:lnTo>
                    <a:pt x="1408500" y="246364"/>
                  </a:lnTo>
                  <a:cubicBezTo>
                    <a:pt x="1408500" y="268166"/>
                    <a:pt x="1399839" y="289075"/>
                    <a:pt x="1384422" y="304491"/>
                  </a:cubicBezTo>
                  <a:cubicBezTo>
                    <a:pt x="1369006" y="319908"/>
                    <a:pt x="1348097" y="328568"/>
                    <a:pt x="1326295" y="328568"/>
                  </a:cubicBezTo>
                  <a:lnTo>
                    <a:pt x="82205" y="328568"/>
                  </a:lnTo>
                  <a:cubicBezTo>
                    <a:pt x="60403" y="328568"/>
                    <a:pt x="39494" y="319908"/>
                    <a:pt x="24077" y="304491"/>
                  </a:cubicBezTo>
                  <a:cubicBezTo>
                    <a:pt x="8661" y="289075"/>
                    <a:pt x="0" y="268166"/>
                    <a:pt x="0" y="246364"/>
                  </a:cubicBezTo>
                  <a:lnTo>
                    <a:pt x="0" y="82205"/>
                  </a:lnTo>
                  <a:cubicBezTo>
                    <a:pt x="0" y="60403"/>
                    <a:pt x="8661" y="39494"/>
                    <a:pt x="24077" y="24077"/>
                  </a:cubicBezTo>
                  <a:cubicBezTo>
                    <a:pt x="39494" y="8661"/>
                    <a:pt x="60403" y="0"/>
                    <a:pt x="82205" y="0"/>
                  </a:cubicBezTo>
                  <a:close/>
                </a:path>
              </a:pathLst>
            </a:custGeom>
            <a:solidFill>
              <a:srgbClr val="FFFFFF"/>
            </a:solidFill>
          </p:spPr>
          <p:txBody>
            <a:bodyPr/>
            <a:lstStyle/>
            <a:p>
              <a:endParaRPr lang="vi-VN"/>
            </a:p>
          </p:txBody>
        </p:sp>
        <p:sp>
          <p:nvSpPr>
            <p:cNvPr id="14" name="TextBox 15"/>
            <p:cNvSpPr txBox="1"/>
            <p:nvPr/>
          </p:nvSpPr>
          <p:spPr>
            <a:xfrm>
              <a:off x="0" y="-38100"/>
              <a:ext cx="1408500" cy="366668"/>
            </a:xfrm>
            <a:prstGeom prst="rect">
              <a:avLst/>
            </a:prstGeom>
          </p:spPr>
          <p:txBody>
            <a:bodyPr lIns="45625" tIns="45625" rIns="45625" bIns="45625" rtlCol="0" anchor="ctr"/>
            <a:lstStyle/>
            <a:p>
              <a:pPr algn="ctr">
                <a:lnSpc>
                  <a:spcPts val="2659"/>
                </a:lnSpc>
              </a:pPr>
              <a:endParaRPr/>
            </a:p>
          </p:txBody>
        </p:sp>
      </p:grpSp>
      <p:sp>
        <p:nvSpPr>
          <p:cNvPr id="32" name="Freeform 14"/>
          <p:cNvSpPr/>
          <p:nvPr/>
        </p:nvSpPr>
        <p:spPr>
          <a:xfrm rot="15550949">
            <a:off x="228497" y="8676091"/>
            <a:ext cx="1468578" cy="957875"/>
          </a:xfrm>
          <a:custGeom>
            <a:avLst/>
            <a:gdLst/>
            <a:ahLst/>
            <a:cxnLst/>
            <a:rect l="l" t="t" r="r" b="b"/>
            <a:pathLst>
              <a:path w="2435555" h="1541042">
                <a:moveTo>
                  <a:pt x="0" y="0"/>
                </a:moveTo>
                <a:lnTo>
                  <a:pt x="2435555" y="0"/>
                </a:lnTo>
                <a:lnTo>
                  <a:pt x="2435555" y="1541042"/>
                </a:lnTo>
                <a:lnTo>
                  <a:pt x="0" y="1541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33" name="Picture 32"/>
          <p:cNvPicPr>
            <a:picLocks noChangeAspect="1"/>
          </p:cNvPicPr>
          <p:nvPr/>
        </p:nvPicPr>
        <p:blipFill>
          <a:blip r:embed="rId4"/>
          <a:stretch>
            <a:fillRect/>
          </a:stretch>
        </p:blipFill>
        <p:spPr>
          <a:xfrm>
            <a:off x="16019909" y="7886700"/>
            <a:ext cx="1810891" cy="2261779"/>
          </a:xfrm>
          <a:prstGeom prst="rect">
            <a:avLst/>
          </a:prstGeom>
        </p:spPr>
      </p:pic>
      <p:sp>
        <p:nvSpPr>
          <p:cNvPr id="10" name="Rectangle 9"/>
          <p:cNvSpPr/>
          <p:nvPr/>
        </p:nvSpPr>
        <p:spPr>
          <a:xfrm>
            <a:off x="8534400" y="614948"/>
            <a:ext cx="1103186" cy="677108"/>
          </a:xfrm>
          <a:prstGeom prst="rect">
            <a:avLst/>
          </a:prstGeom>
        </p:spPr>
        <p:txBody>
          <a:bodyPr wrap="none">
            <a:spAutoFit/>
          </a:bodyPr>
          <a:lstStyle/>
          <a:p>
            <a:pPr algn="ctr">
              <a:buFont typeface="Arial"/>
              <a:buNone/>
              <a:defRPr/>
            </a:pPr>
            <a:r>
              <a:rPr lang="en-US" sz="3800" b="1" i="1" u="sng">
                <a:solidFill>
                  <a:srgbClr val="C00000"/>
                </a:solidFill>
                <a:latin typeface="Arial" panose="020B0604020202020204" pitchFamily="34" charset="0"/>
                <a:cs typeface="Arial"/>
                <a:sym typeface="Arial"/>
              </a:rPr>
              <a:t>Giải</a:t>
            </a:r>
            <a:endParaRPr lang="en-US" sz="3800" b="1" i="1" u="sng" dirty="0">
              <a:solidFill>
                <a:srgbClr val="C00000"/>
              </a:solidFil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743645" y="1638300"/>
                <a:ext cx="15316200" cy="8309839"/>
              </a:xfrm>
              <a:prstGeom prst="rect">
                <a:avLst/>
              </a:prstGeom>
            </p:spPr>
            <p:txBody>
              <a:bodyPr wrap="square">
                <a:spAutoFit/>
              </a:bodyPr>
              <a:lstStyle/>
              <a:p>
                <a:pPr algn="just">
                  <a:lnSpc>
                    <a:spcPct val="150000"/>
                  </a:lnSpc>
                  <a:spcAft>
                    <a:spcPts val="500"/>
                  </a:spcAft>
                </a:pPr>
                <a:r>
                  <a:rPr lang="vi-VN" sz="3700"/>
                  <a:t>Có 12 kết quả có thể, đó là 1; 2;...; 12. </a:t>
                </a:r>
                <a:endParaRPr lang="en-US" sz="3700"/>
              </a:p>
              <a:p>
                <a:pPr algn="just">
                  <a:lnSpc>
                    <a:spcPct val="150000"/>
                  </a:lnSpc>
                  <a:spcAft>
                    <a:spcPts val="500"/>
                  </a:spcAft>
                </a:pPr>
                <a:r>
                  <a:rPr lang="vi-VN" sz="3700"/>
                  <a:t>Do 12 hình quạt như nhau nên 12 kết quả có thể này là đồng khả năng.</a:t>
                </a:r>
              </a:p>
              <a:p>
                <a:pPr algn="just">
                  <a:lnSpc>
                    <a:spcPct val="150000"/>
                  </a:lnSpc>
                  <a:spcAft>
                    <a:spcPts val="500"/>
                  </a:spcAft>
                </a:pPr>
                <a:r>
                  <a:rPr lang="vi-VN" sz="3700"/>
                  <a:t>a) Các kết quả thuận lợi cho biến cố </a:t>
                </a:r>
                <a14:m>
                  <m:oMath xmlns:m="http://schemas.openxmlformats.org/officeDocument/2006/math">
                    <m:r>
                      <a:rPr lang="vi-VN" sz="3700" i="1" smtClean="0">
                        <a:latin typeface="Cambria Math" panose="02040503050406030204" pitchFamily="18" charset="0"/>
                      </a:rPr>
                      <m:t>𝐴</m:t>
                    </m:r>
                  </m:oMath>
                </a14:m>
                <a:r>
                  <a:rPr lang="vi-VN" sz="3700"/>
                  <a:t> là 2; 3; 5; 7; 11. </a:t>
                </a:r>
                <a:endParaRPr lang="en-US" sz="3700"/>
              </a:p>
              <a:p>
                <a:pPr algn="just">
                  <a:lnSpc>
                    <a:spcPct val="150000"/>
                  </a:lnSpc>
                  <a:spcAft>
                    <a:spcPts val="500"/>
                  </a:spcAft>
                </a:pPr>
                <a:r>
                  <a:rPr lang="vi-VN" sz="3700"/>
                  <a:t>Có 5 kết quả thuận lợi cho biến cố </a:t>
                </a:r>
                <a14:m>
                  <m:oMath xmlns:m="http://schemas.openxmlformats.org/officeDocument/2006/math">
                    <m:r>
                      <a:rPr lang="vi-VN" sz="3700" i="1" smtClean="0">
                        <a:latin typeface="Cambria Math" panose="02040503050406030204" pitchFamily="18" charset="0"/>
                      </a:rPr>
                      <m:t>𝐴</m:t>
                    </m:r>
                  </m:oMath>
                </a14:m>
                <a:r>
                  <a:rPr lang="vi-VN" sz="3700"/>
                  <a:t>. </a:t>
                </a:r>
                <a:endParaRPr lang="en-US" sz="3700"/>
              </a:p>
              <a:p>
                <a:pPr algn="just">
                  <a:lnSpc>
                    <a:spcPct val="150000"/>
                  </a:lnSpc>
                  <a:spcAft>
                    <a:spcPts val="500"/>
                  </a:spcAft>
                </a:pPr>
                <a:r>
                  <a:rPr lang="vi-VN" sz="3700"/>
                  <a:t>Do đó, xác suất của biến cố </a:t>
                </a:r>
                <a14:m>
                  <m:oMath xmlns:m="http://schemas.openxmlformats.org/officeDocument/2006/math">
                    <m:r>
                      <a:rPr lang="vi-VN" sz="3700" i="1" smtClean="0">
                        <a:latin typeface="Cambria Math" panose="02040503050406030204" pitchFamily="18" charset="0"/>
                      </a:rPr>
                      <m:t>𝐴</m:t>
                    </m:r>
                  </m:oMath>
                </a14:m>
                <a:r>
                  <a:rPr lang="vi-VN" sz="3700"/>
                  <a:t> là</a:t>
                </a:r>
                <a:r>
                  <a:rPr lang="en-US" sz="3700"/>
                  <a:t>:</a:t>
                </a:r>
                <a14:m>
                  <m:oMath xmlns:m="http://schemas.openxmlformats.org/officeDocument/2006/math">
                    <m:r>
                      <a:rPr lang="en-US" sz="3700" b="0" i="0" smtClean="0">
                        <a:latin typeface="Cambria Math" panose="02040503050406030204" pitchFamily="18" charset="0"/>
                      </a:rPr>
                      <m:t> </m:t>
                    </m:r>
                    <m:r>
                      <a:rPr lang="vi-VN" sz="3700" i="1" smtClean="0">
                        <a:latin typeface="Cambria Math" panose="02040503050406030204" pitchFamily="18" charset="0"/>
                      </a:rPr>
                      <m:t>𝑃</m:t>
                    </m:r>
                    <m:d>
                      <m:dPr>
                        <m:ctrlPr>
                          <a:rPr lang="vi-VN" sz="3700" i="1" smtClean="0">
                            <a:latin typeface="Cambria Math" panose="02040503050406030204" pitchFamily="18" charset="0"/>
                          </a:rPr>
                        </m:ctrlPr>
                      </m:dPr>
                      <m:e>
                        <m:r>
                          <a:rPr lang="vi-VN" sz="3700" i="1" smtClean="0">
                            <a:latin typeface="Cambria Math" panose="02040503050406030204" pitchFamily="18" charset="0"/>
                          </a:rPr>
                          <m:t>𝐴</m:t>
                        </m:r>
                      </m:e>
                    </m:d>
                    <m:r>
                      <a:rPr lang="vi-VN" sz="3700" i="1" smtClean="0">
                        <a:latin typeface="Cambria Math" panose="02040503050406030204" pitchFamily="18" charset="0"/>
                      </a:rPr>
                      <m:t>=</m:t>
                    </m:r>
                    <m:f>
                      <m:fPr>
                        <m:ctrlPr>
                          <a:rPr lang="vi-VN" sz="3700" i="1" smtClean="0">
                            <a:latin typeface="Cambria Math" panose="02040503050406030204" pitchFamily="18" charset="0"/>
                          </a:rPr>
                        </m:ctrlPr>
                      </m:fPr>
                      <m:num>
                        <m:r>
                          <a:rPr lang="en-US" sz="3700" b="0" i="1" smtClean="0">
                            <a:latin typeface="Cambria Math" panose="02040503050406030204" pitchFamily="18" charset="0"/>
                          </a:rPr>
                          <m:t>5</m:t>
                        </m:r>
                      </m:num>
                      <m:den>
                        <m:r>
                          <a:rPr lang="en-US" sz="3700" b="0" i="1" smtClean="0">
                            <a:latin typeface="Cambria Math" panose="02040503050406030204" pitchFamily="18" charset="0"/>
                          </a:rPr>
                          <m:t>12</m:t>
                        </m:r>
                      </m:den>
                    </m:f>
                  </m:oMath>
                </a14:m>
                <a:endParaRPr lang="vi-VN" sz="3700"/>
              </a:p>
              <a:p>
                <a:pPr algn="just">
                  <a:lnSpc>
                    <a:spcPct val="150000"/>
                  </a:lnSpc>
                  <a:spcAft>
                    <a:spcPts val="500"/>
                  </a:spcAft>
                </a:pPr>
                <a:r>
                  <a:rPr lang="vi-VN" sz="3700"/>
                  <a:t>b) Các kết quả thuận lợi cho biến cố </a:t>
                </a:r>
                <a14:m>
                  <m:oMath xmlns:m="http://schemas.openxmlformats.org/officeDocument/2006/math">
                    <m:r>
                      <a:rPr lang="vi-VN" sz="3700" i="1" smtClean="0">
                        <a:latin typeface="Cambria Math" panose="02040503050406030204" pitchFamily="18" charset="0"/>
                      </a:rPr>
                      <m:t>𝐵</m:t>
                    </m:r>
                  </m:oMath>
                </a14:m>
                <a:r>
                  <a:rPr lang="vi-VN" sz="3700"/>
                  <a:t> là 1; 4; 9. </a:t>
                </a:r>
                <a:endParaRPr lang="en-US" sz="3700"/>
              </a:p>
              <a:p>
                <a:pPr algn="just">
                  <a:lnSpc>
                    <a:spcPct val="150000"/>
                  </a:lnSpc>
                  <a:spcAft>
                    <a:spcPts val="500"/>
                  </a:spcAft>
                </a:pPr>
                <a:r>
                  <a:rPr lang="vi-VN" sz="3700"/>
                  <a:t>Có 3 kết quả thuận lợi cho biến cố B. </a:t>
                </a:r>
                <a:endParaRPr lang="en-US" sz="3700"/>
              </a:p>
              <a:p>
                <a:pPr algn="just">
                  <a:lnSpc>
                    <a:spcPct val="150000"/>
                  </a:lnSpc>
                  <a:spcAft>
                    <a:spcPts val="500"/>
                  </a:spcAft>
                </a:pPr>
                <a:r>
                  <a:rPr lang="vi-VN" sz="3700"/>
                  <a:t>Do đó, xác suất của biến cố B là</a:t>
                </a:r>
                <a:r>
                  <a:rPr lang="en-US" sz="3700"/>
                  <a:t> </a:t>
                </a:r>
                <a14:m>
                  <m:oMath xmlns:m="http://schemas.openxmlformats.org/officeDocument/2006/math">
                    <m:r>
                      <a:rPr lang="vi-VN" sz="3700" i="1">
                        <a:solidFill>
                          <a:prstClr val="black"/>
                        </a:solidFill>
                        <a:latin typeface="Cambria Math" panose="02040503050406030204" pitchFamily="18" charset="0"/>
                      </a:rPr>
                      <m:t>𝑃</m:t>
                    </m:r>
                    <m:d>
                      <m:dPr>
                        <m:ctrlPr>
                          <a:rPr lang="vi-VN" sz="3700" i="1">
                            <a:solidFill>
                              <a:prstClr val="black"/>
                            </a:solidFill>
                            <a:latin typeface="Cambria Math" panose="02040503050406030204" pitchFamily="18" charset="0"/>
                          </a:rPr>
                        </m:ctrlPr>
                      </m:dPr>
                      <m:e>
                        <m:r>
                          <a:rPr lang="en-US" sz="3700" b="0" i="1" smtClean="0">
                            <a:solidFill>
                              <a:prstClr val="black"/>
                            </a:solidFill>
                            <a:latin typeface="Cambria Math" panose="02040503050406030204" pitchFamily="18" charset="0"/>
                          </a:rPr>
                          <m:t>𝐵</m:t>
                        </m:r>
                      </m:e>
                    </m:d>
                    <m:r>
                      <a:rPr lang="vi-VN" sz="3700" i="1">
                        <a:solidFill>
                          <a:prstClr val="black"/>
                        </a:solidFill>
                        <a:latin typeface="Cambria Math" panose="02040503050406030204" pitchFamily="18" charset="0"/>
                      </a:rPr>
                      <m:t>=</m:t>
                    </m:r>
                    <m:f>
                      <m:fPr>
                        <m:ctrlPr>
                          <a:rPr lang="vi-VN" sz="3700" i="1">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3</m:t>
                        </m:r>
                      </m:num>
                      <m:den>
                        <m:r>
                          <a:rPr lang="en-US" sz="3700" i="1">
                            <a:solidFill>
                              <a:prstClr val="black"/>
                            </a:solidFill>
                            <a:latin typeface="Cambria Math" panose="02040503050406030204" pitchFamily="18" charset="0"/>
                          </a:rPr>
                          <m:t>12</m:t>
                        </m:r>
                      </m:den>
                    </m:f>
                    <m:r>
                      <a:rPr lang="en-US" sz="3700" b="0" i="1" smtClean="0">
                        <a:solidFill>
                          <a:prstClr val="black"/>
                        </a:solidFill>
                        <a:latin typeface="Cambria Math" panose="02040503050406030204" pitchFamily="18" charset="0"/>
                      </a:rPr>
                      <m:t>=</m:t>
                    </m:r>
                    <m:f>
                      <m:fPr>
                        <m:ctrlPr>
                          <a:rPr lang="en-US" sz="3700" b="0" i="1" smtClean="0">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1</m:t>
                        </m:r>
                      </m:num>
                      <m:den>
                        <m:r>
                          <a:rPr lang="en-US" sz="3700" b="0" i="1" smtClean="0">
                            <a:solidFill>
                              <a:prstClr val="black"/>
                            </a:solidFill>
                            <a:latin typeface="Cambria Math" panose="02040503050406030204" pitchFamily="18" charset="0"/>
                          </a:rPr>
                          <m:t>4</m:t>
                        </m:r>
                      </m:den>
                    </m:f>
                    <m:r>
                      <a:rPr lang="en-US" sz="3700" b="0" i="1" smtClean="0">
                        <a:solidFill>
                          <a:prstClr val="black"/>
                        </a:solidFill>
                        <a:latin typeface="Cambria Math" panose="02040503050406030204" pitchFamily="18" charset="0"/>
                      </a:rPr>
                      <m:t>.</m:t>
                    </m:r>
                  </m:oMath>
                </a14:m>
                <a:endParaRPr lang="vi-VN" sz="3700"/>
              </a:p>
            </p:txBody>
          </p:sp>
        </mc:Choice>
        <mc:Fallback xmlns="">
          <p:sp>
            <p:nvSpPr>
              <p:cNvPr id="2" name="Rectangle 1"/>
              <p:cNvSpPr>
                <a:spLocks noRot="1" noChangeAspect="1" noMove="1" noResize="1" noEditPoints="1" noAdjustHandles="1" noChangeArrowheads="1" noChangeShapeType="1" noTextEdit="1"/>
              </p:cNvSpPr>
              <p:nvPr/>
            </p:nvSpPr>
            <p:spPr>
              <a:xfrm>
                <a:off x="1743645" y="1638300"/>
                <a:ext cx="15316200" cy="8309839"/>
              </a:xfrm>
              <a:prstGeom prst="rect">
                <a:avLst/>
              </a:prstGeom>
              <a:blipFill>
                <a:blip r:embed="rId17"/>
                <a:stretch>
                  <a:fillRect l="-1234"/>
                </a:stretch>
              </a:blipFill>
            </p:spPr>
            <p:txBody>
              <a:bodyPr/>
              <a:lstStyle/>
              <a:p>
                <a:r>
                  <a:rPr lang="en-US">
                    <a:noFill/>
                  </a:rPr>
                  <a:t> </a:t>
                </a:r>
              </a:p>
            </p:txBody>
          </p:sp>
        </mc:Fallback>
      </mc:AlternateContent>
    </p:spTree>
    <p:extLst>
      <p:ext uri="{BB962C8B-B14F-4D97-AF65-F5344CB8AC3E}">
        <p14:creationId xmlns:p14="http://schemas.microsoft.com/office/powerpoint/2010/main" val="57520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down)">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left)">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84846-5912-4472-0775-958254DCCE23}"/>
              </a:ext>
            </a:extLst>
          </p:cNvPr>
          <p:cNvSpPr txBox="1"/>
          <p:nvPr/>
        </p:nvSpPr>
        <p:spPr>
          <a:xfrm>
            <a:off x="3200400" y="6594237"/>
            <a:ext cx="13243560" cy="203132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vi-VN" sz="4200" b="0" i="0" u="none" strike="noStrike" kern="0" cap="none" spc="0" normalizeH="0" baseline="0" noProof="0">
                <a:ln>
                  <a:noFill/>
                </a:ln>
                <a:solidFill>
                  <a:prstClr val="black"/>
                </a:solidFill>
                <a:effectLst/>
                <a:uLnTx/>
                <a:uFillTx/>
                <a:latin typeface="Arial" panose="020B0604020202020204" pitchFamily="34" charset="0"/>
                <a:ea typeface="+mn-ea"/>
                <a:cs typeface="Arial"/>
                <a:sym typeface="Arial"/>
                <a:hlinkClick r:id="rId2"/>
              </a:rPr>
              <a:t>https://drive.google.com/drive/folders/1LaTz1nubzFO4lhkAFf2Uq7OPT7Bf_RmS?usp=drive_link</a:t>
            </a:r>
            <a:endParaRPr kumimoji="0" lang="vi-VN" sz="4200" b="0" i="0" u="none" strike="noStrike" kern="0" cap="none" spc="0" normalizeH="0" baseline="0" noProof="0">
              <a:ln>
                <a:noFill/>
              </a:ln>
              <a:solidFill>
                <a:prstClr val="black"/>
              </a:solidFill>
              <a:effectLst/>
              <a:uLnTx/>
              <a:uFillTx/>
              <a:latin typeface="Arial" panose="020B0604020202020204" pitchFamily="34" charset="0"/>
              <a:ea typeface="+mn-ea"/>
              <a:cs typeface="Arial"/>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endParaRPr kumimoji="0" lang="vi-VN" sz="4200" b="0" i="0" u="none" strike="noStrike" kern="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4" name="TextBox 3">
            <a:extLst>
              <a:ext uri="{FF2B5EF4-FFF2-40B4-BE49-F238E27FC236}">
                <a16:creationId xmlns:a16="http://schemas.microsoft.com/office/drawing/2014/main" id="{CF8C0AD4-1ED5-2390-32B6-942E3DF72C20}"/>
              </a:ext>
            </a:extLst>
          </p:cNvPr>
          <p:cNvSpPr txBox="1"/>
          <p:nvPr/>
        </p:nvSpPr>
        <p:spPr>
          <a:xfrm>
            <a:off x="2529840" y="1615276"/>
            <a:ext cx="12161520" cy="1477328"/>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vi-VN" sz="9000" b="0" i="0" u="none" strike="noStrike" kern="0" cap="none" spc="0" normalizeH="0" baseline="0" noProof="0">
                <a:ln>
                  <a:noFill/>
                </a:ln>
                <a:solidFill>
                  <a:srgbClr val="FF0000"/>
                </a:solidFill>
                <a:effectLst/>
                <a:uLnTx/>
                <a:uFillTx/>
                <a:latin typeface="Arial" panose="020B0604020202020204" pitchFamily="34" charset="0"/>
                <a:ea typeface="+mn-ea"/>
                <a:cs typeface="Arial"/>
                <a:sym typeface="Arial"/>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3048000" y="3692771"/>
            <a:ext cx="13243560" cy="2175596"/>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
                <a:srgbClr val="000000"/>
              </a:buClr>
              <a:buSzTx/>
              <a:buFontTx/>
              <a:buNone/>
              <a:tabLst/>
              <a:defRPr/>
            </a:pPr>
            <a:r>
              <a:rPr kumimoji="0" lang="vi-VN" sz="4800" b="1" i="1" u="none" strike="noStrike" kern="0" cap="none" spc="0" normalizeH="0" baseline="0" noProof="0">
                <a:ln>
                  <a:noFill/>
                </a:ln>
                <a:solidFill>
                  <a:prstClr val="black"/>
                </a:solidFill>
                <a:effectLst/>
                <a:uLnTx/>
                <a:uFillTx/>
                <a:latin typeface="Times New Roman" panose="02020603050405020304" pitchFamily="18" charset="0"/>
                <a:ea typeface="+mn-ea"/>
                <a:cs typeface="Arial"/>
                <a:sym typeface="Arial"/>
              </a:rPr>
              <a:t>Có đủ bộ word và powerpoint cả năm tất cả các bài môn: Toán 8 Kết nối tri thức</a:t>
            </a:r>
          </a:p>
        </p:txBody>
      </p:sp>
    </p:spTree>
    <p:extLst>
      <p:ext uri="{BB962C8B-B14F-4D97-AF65-F5344CB8AC3E}">
        <p14:creationId xmlns:p14="http://schemas.microsoft.com/office/powerpoint/2010/main" val="88826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896</Words>
  <Application>Microsoft Office PowerPoint</Application>
  <PresentationFormat>Custom</PresentationFormat>
  <Paragraphs>55</Paragraphs>
  <Slides>15</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Calibri Light</vt:lpstr>
      <vt:lpstr>Times New Roman</vt:lpstr>
      <vt:lpstr>Maven Pro</vt:lpstr>
      <vt:lpstr>Calibri</vt:lpstr>
      <vt:lpstr>Cambria Math</vt:lpstr>
      <vt:lpstr>Dotum</vt:lpstr>
      <vt:lpstr>Arial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trungduchy1980</cp:lastModifiedBy>
  <cp:revision>1</cp:revision>
  <dcterms:created xsi:type="dcterms:W3CDTF">2006-08-16T00:00:00Z</dcterms:created>
  <dcterms:modified xsi:type="dcterms:W3CDTF">2024-03-04T09:50:57Z</dcterms:modified>
  <dc:identifier>DAF1cXbLxHE</dc:identifier>
</cp:coreProperties>
</file>