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</p:sldMasterIdLst>
  <p:notesMasterIdLst>
    <p:notesMasterId r:id="rId24"/>
  </p:notesMasterIdLst>
  <p:sldIdLst>
    <p:sldId id="256" r:id="rId4"/>
    <p:sldId id="348" r:id="rId5"/>
    <p:sldId id="328" r:id="rId6"/>
    <p:sldId id="259" r:id="rId7"/>
    <p:sldId id="331" r:id="rId8"/>
    <p:sldId id="332" r:id="rId9"/>
    <p:sldId id="333" r:id="rId10"/>
    <p:sldId id="349" r:id="rId11"/>
    <p:sldId id="334" r:id="rId12"/>
    <p:sldId id="335" r:id="rId13"/>
    <p:sldId id="336" r:id="rId14"/>
    <p:sldId id="337" r:id="rId15"/>
    <p:sldId id="350" r:id="rId16"/>
    <p:sldId id="338" r:id="rId17"/>
    <p:sldId id="339" r:id="rId18"/>
    <p:sldId id="340" r:id="rId19"/>
    <p:sldId id="341" r:id="rId20"/>
    <p:sldId id="342" r:id="rId21"/>
    <p:sldId id="345" r:id="rId22"/>
    <p:sldId id="347" r:id="rId23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86" y="12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9B932-ACD2-4D15-8416-3C9F59F5EF8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28020-9C18-4F51-9FA8-A979CFE02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18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5525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Gme</a:t>
            </a:r>
            <a:r>
              <a:rPr lang="en-US" dirty="0"/>
              <a:t> </a:t>
            </a:r>
            <a:r>
              <a:rPr lang="en-US" dirty="0" err="1"/>
              <a:t>Vua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Việt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69AF9D-1B4F-4173-BA90-3BFC17B46B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568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233df6ae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1233df6ae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9235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233df6ae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1233df6ae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2273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233df6ae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1233df6ae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0267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233df6ae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1233df6ae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2694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233df6ae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1233df6ae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2276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233df6ae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1233df6ae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403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A9EFE8-3093-2655-5169-EE6672CC2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78ABF35-5A1D-D4F9-300E-D2E7BD3D7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51F755-EE52-F11C-AF7A-1DD3FF091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0319B-DD3A-47E3-8127-76DF4294194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5769E0-8D33-4448-8EBE-2D82C6409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B6E87D-9827-AC9E-1067-3F08DE276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03D4-FC10-4521-84EC-926F9CBD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8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231FA-F2E1-C26A-CEE8-B4CD516D5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8C79001-AF28-C02B-6A04-7A7B147C6C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6B35FC-7840-5434-CEC9-DFDBB1C2F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0319B-DD3A-47E3-8127-76DF4294194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33B336-6883-11F9-A044-2E61268C6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8B30-AC53-53A2-3CDB-A7B61D802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03D4-FC10-4521-84EC-926F9CBD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76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4E61FDF-39B2-566A-2472-A187D6BFBC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6A96452-96B9-19D7-390F-D431D54A4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9FBD2F-23C7-F5A6-C561-83BEB3946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0319B-DD3A-47E3-8127-76DF4294194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E673F2-8A00-034B-57D9-CE7632DB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5369A0-A592-814F-61A9-6322B0E78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03D4-FC10-4521-84EC-926F9CBD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61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44691E9-475E-05DC-79DD-58458603DA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570CA-30BD-4360-8487-3D5394A9536B}" type="datetime12">
              <a:rPr lang="en-US" altLang="en-US"/>
              <a:pPr>
                <a:defRPr/>
              </a:pPr>
              <a:t>9:14 PM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5C94A2B-22E3-7B8B-07D4-18CF15996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71CE519-7121-0310-9DC2-22A7CB7031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400A6-6C0C-4E91-B31A-145A17B734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55859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6937773-30D3-024B-CFF4-AE69056FCF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8CBFB-E4C9-4A1E-8BFB-58249FD4AAC7}" type="datetime12">
              <a:rPr lang="en-US" altLang="en-US"/>
              <a:pPr>
                <a:defRPr/>
              </a:pPr>
              <a:t>9:14 PM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940DAE0-CB3A-166A-DB1D-6957CCBF24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5E75CA9-DCFB-EB60-B7A5-00579B9FF0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D31E6-2551-430D-8523-A0CE9DF416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3058650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0312534-A780-E7AD-2D7E-3055DD33F8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D1124-A0FA-47CA-AF8D-C5FE219DC1F1}" type="datetime12">
              <a:rPr lang="en-US" altLang="en-US"/>
              <a:pPr>
                <a:defRPr/>
              </a:pPr>
              <a:t>9:14 PM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1C3CC01-9E71-DBFA-546A-49266874C9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2B63074-9D3B-DC57-5375-2BDBD98BCE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B0175-A5EE-4D30-9CB7-269B112B09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0474344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64A7DAC-0283-AD29-0C88-A32E3DE0C0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2EA9F-ABAF-49B2-812F-C7A6B0D63E49}" type="datetime12">
              <a:rPr lang="en-US" altLang="en-US"/>
              <a:pPr>
                <a:defRPr/>
              </a:pPr>
              <a:t>9:14 PM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56773A7-0BAD-7849-FF95-73931FE8DB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37A327F-20D0-E1E6-0629-0481062893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68DF8-F060-4224-B441-5349C550F1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939249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FC0B0FBA-BF20-0413-3F13-612D8BE6BC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81489-152B-4F4F-ABE5-70B80E5D4E03}" type="datetime12">
              <a:rPr lang="en-US" altLang="en-US"/>
              <a:pPr>
                <a:defRPr/>
              </a:pPr>
              <a:t>9:14 PM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DFC3EC19-4B1F-B5BF-38BB-9B19EB348D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D3BBE046-8999-865C-0084-72C5BB7E98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A6229-6553-455B-AD29-985C76B411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554400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E392A5A7-DBA7-E5F3-E04D-218CAC3AA0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1AB98-43A5-45A2-B747-AA4D534C4A90}" type="datetime12">
              <a:rPr lang="en-US" altLang="en-US"/>
              <a:pPr>
                <a:defRPr/>
              </a:pPr>
              <a:t>9:14 PM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4B16C74D-8B59-68C2-3DA7-799F504DDF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4043613-3DF4-ED7A-84AC-8C4B35113C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616C9-DEF4-4032-A042-FB9E6BBB25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73946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8781D809-48AB-FC5B-8FB8-7D652FD575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F4A18-093C-4C8C-AE42-8E0DB1C76360}" type="datetime12">
              <a:rPr lang="en-US" altLang="en-US"/>
              <a:pPr>
                <a:defRPr/>
              </a:pPr>
              <a:t>9:14 PM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98BA9AED-A5CB-2B28-0571-0BC2433DEC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BE3DEB52-8CEA-14D6-B04D-32857D31C2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8E47F-FCEC-407C-A830-009AEE5527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3253540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8E017A-3DF4-3AA8-87A7-DB978E1360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35A31-9A46-42D8-BAED-22FCC844F493}" type="datetime12">
              <a:rPr lang="en-US" altLang="en-US"/>
              <a:pPr>
                <a:defRPr/>
              </a:pPr>
              <a:t>9:14 PM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BD57AE0-6FC7-1B8F-FF3C-03DAE90509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F2F8107-571D-15F7-555F-F0B4B765A2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BF1F9-8671-4CD3-8DDD-4113BE40F5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052424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EDAE30-0D8F-E2AA-855F-6D414C848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C2B48A-ACFD-21A9-778F-8D20B4A7B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0D9035-AB0F-B8C6-46D6-EB8F4E08A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0319B-DD3A-47E3-8127-76DF4294194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E3338E-1CC6-63E3-2B56-8F33CFC89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CF3FC2-FB11-02DC-4497-E2D8697FA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03D4-FC10-4521-84EC-926F9CBD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433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8BDAB60-4EAF-C16C-0B43-D5A2A996FE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821CF-75C3-4D08-A618-617B185DA566}" type="datetime12">
              <a:rPr lang="en-US" altLang="en-US"/>
              <a:pPr>
                <a:defRPr/>
              </a:pPr>
              <a:t>9:14 PM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25AC4CC-945C-B5F2-66B6-268EB295B3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57DF8D8-604E-F466-DD84-2C5E1556BB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518BC-38FD-4853-9F2D-EEDC427638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2198808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E23AC59-5E6D-FC53-9F8E-28856CFD46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1EC5F-4096-4C1F-AAAE-0310100CC05E}" type="datetime12">
              <a:rPr lang="en-US" altLang="en-US"/>
              <a:pPr>
                <a:defRPr/>
              </a:pPr>
              <a:t>9:14 PM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39AE3F8-BBC8-DA63-6895-F48F6B5BCF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65889EB-8475-3595-DF5C-E6539FF20C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DD1D0-B032-428C-B2F0-7C991E80C9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556218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7B1EC5F-A5A0-6F53-0307-2DCBA579D5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CDCF7-A71D-496B-93FB-EDA8A13A6054}" type="datetime12">
              <a:rPr lang="en-US" altLang="en-US"/>
              <a:pPr>
                <a:defRPr/>
              </a:pPr>
              <a:t>9:14 PM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DBB0386-E2C3-5730-8C54-30666F578D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4985535-8AF0-1632-CA31-4591F2C750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B8E43-A6A0-4E23-893B-8F23EDF258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3801447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60521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1870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1726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22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857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40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271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45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F67004-DE36-843D-7C88-BCAA75D13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4CE98D-144B-5E8D-DBC0-29C5CDCF9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26D4C9-4D67-999A-37CD-F4A832FDC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0319B-DD3A-47E3-8127-76DF4294194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79C61E-34A4-BB4D-F8A8-71C99E3D5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1E5864-D3DD-877B-55E0-EE404EA5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03D4-FC10-4521-84EC-926F9CBD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397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693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67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81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500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52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487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48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8540F3-CCCE-978C-E33F-275C7B8CD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D73883-0605-A801-5843-CD0B8FBBF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2E31205-3F67-A78C-A1C3-8BAFA1E46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66938DB-0A97-0DB2-EC9B-0C74CE0C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0319B-DD3A-47E3-8127-76DF4294194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BC5274-CCDD-4E55-B191-A84207084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25569B7-2C19-5EB8-D325-35FABC885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03D4-FC10-4521-84EC-926F9CBD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2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203B43-443F-888B-C60D-3D91BE170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931C667-AA23-113C-3730-F68B48CF0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A66158-F7BC-1BA5-814E-396C80C6E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415C297-0734-BF53-8CC6-E13105019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994D067-B3BF-3234-7ED1-C8B75BBC1E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473670B-632B-E606-754A-51186E7AF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0319B-DD3A-47E3-8127-76DF4294194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B7FF4B4-1229-D466-920A-613BECDB9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40BA5AA-808C-43AA-B8DF-022A8AB2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03D4-FC10-4521-84EC-926F9CBD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070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BA9F54-B5AE-A0E6-57E6-780CD3FFB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C375F89-1451-C7B8-6C3D-D43C32867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0319B-DD3A-47E3-8127-76DF4294194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0EDA853-F67B-1EBF-92E2-4B9825B28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D6D41DE-C82A-7FD2-0377-C5371DB9C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03D4-FC10-4521-84EC-926F9CBD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1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360831-C34C-4DB2-EF9E-2961A5B8D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0319B-DD3A-47E3-8127-76DF4294194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DC13E58-C967-188A-974A-82174D0BB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2DF442-A961-9785-5F2D-26EF94B6A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03D4-FC10-4521-84EC-926F9CBD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25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AAD603-779A-DB72-75DB-C0C329EBB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AF9755-AA3A-EA7C-7C47-C73D24D04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875786-5BC6-D7E6-A284-AB3E4CDBE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06B5BAE-DF12-4F1A-B6B5-A28467C8B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0319B-DD3A-47E3-8127-76DF4294194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9760FC8-BAD3-5662-A1B4-A66617DDC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378825-7801-92BE-534D-4FFBED8B0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03D4-FC10-4521-84EC-926F9CBD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94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4194E7-5A27-54C8-7825-CC74E9E92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4AD3675-1896-2066-6983-7F6C449D57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F62295-E885-5820-DC17-2BB618B44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8413B30-E38A-C090-D9D1-90A4D7CE6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0319B-DD3A-47E3-8127-76DF4294194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D6B778A-1EC2-38B7-566A-B3B8CAE5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7B2C82-D413-5FA2-9050-0A14943C0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03D4-FC10-4521-84EC-926F9CBD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30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43BDA40-4A1B-66C1-B813-397510538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A1844C-A2B3-EAA6-F1D1-B4B3603D9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57A136-AD1C-1AD5-A105-04F76C58D7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0319B-DD3A-47E3-8127-76DF4294194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BF66E8-D2CD-0C36-4796-BA8ECD5B9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12210E-1873-0544-EC68-99B34125F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103D4-FC10-4521-84EC-926F9CBD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1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94935129-3FA1-5E49-0CFF-FFD9DF3F9A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B70C31C7-1C8A-6B4F-40DD-87A81B148D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78E6BBF2-9903-65D4-3302-2C3B6149C28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effectLst/>
                <a:latin typeface="+mn-lt"/>
              </a:defRPr>
            </a:lvl1pPr>
          </a:lstStyle>
          <a:p>
            <a:pPr>
              <a:defRPr/>
            </a:pPr>
            <a:fld id="{33E82150-2D96-4619-9378-A508B9FCBB5D}" type="datetime12">
              <a:rPr lang="en-US" altLang="en-US"/>
              <a:pPr>
                <a:defRPr/>
              </a:pPr>
              <a:t>9:14 PM</a:t>
            </a:fld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2CC05AF1-7919-86DF-0E1A-B7A4AF6646D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00"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CD95EF1A-216D-0A45-8510-4A11347301D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B93712B-F6A9-448A-9D5E-3F55C6FDD3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81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/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895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14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3.wmf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2.wmf"/><Relationship Id="rId4" Type="http://schemas.openxmlformats.org/officeDocument/2006/relationships/image" Target="../media/image15.png"/><Relationship Id="rId9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15.png"/><Relationship Id="rId7" Type="http://schemas.openxmlformats.org/officeDocument/2006/relationships/image" Target="../media/image11.wmf"/><Relationship Id="rId12" Type="http://schemas.openxmlformats.org/officeDocument/2006/relationships/image" Target="../media/image16.emf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3.wmf"/><Relationship Id="rId5" Type="http://schemas.openxmlformats.org/officeDocument/2006/relationships/image" Target="../media/image10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12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267075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00140" y="749126"/>
            <a:ext cx="3524684" cy="42319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3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PHÒNG </a:t>
            </a:r>
            <a:r>
              <a:rPr lang="en-US" sz="23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GD&amp;ĐT THANH TRÌ </a:t>
            </a:r>
            <a:endParaRPr lang="en-US" sz="23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4860" y="2341440"/>
            <a:ext cx="4852162" cy="46935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600" b="1" dirty="0" err="1" smtClean="0">
                <a:ln w="1905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Đơn</a:t>
            </a:r>
            <a:r>
              <a:rPr lang="en-US" sz="2600" b="1" dirty="0" smtClean="0">
                <a:ln w="1905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600" b="1" dirty="0" err="1">
                <a:ln w="1905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vị</a:t>
            </a:r>
            <a:r>
              <a:rPr lang="en-US" sz="2600" b="1" dirty="0">
                <a:ln w="1905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en-US" sz="2600" b="1" dirty="0" err="1">
                <a:ln w="1905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Trường</a:t>
            </a:r>
            <a:r>
              <a:rPr lang="en-US" sz="2600" b="1" dirty="0">
                <a:ln w="1905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THCS </a:t>
            </a:r>
            <a:r>
              <a:rPr lang="en-US" sz="2600" b="1" dirty="0" err="1" smtClean="0">
                <a:ln w="1905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Vĩnh</a:t>
            </a:r>
            <a:r>
              <a:rPr lang="en-US" sz="2600" b="1" dirty="0" smtClean="0">
                <a:ln w="1905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600" b="1" dirty="0" err="1" smtClean="0">
                <a:ln w="1905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Quỳnh</a:t>
            </a:r>
            <a:r>
              <a:rPr lang="en-US" sz="2600" b="1" dirty="0" smtClean="0">
                <a:ln w="1905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sz="2600" b="1" dirty="0">
              <a:ln w="1905"/>
              <a:solidFill>
                <a:schemeClr val="accent4">
                  <a:lumMod val="20000"/>
                  <a:lumOff val="8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NhacMoMan-V.A-317345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3925" y="-1371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9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1000+ Hình nền Powerpoint đẹp, đơn giản và dễ thương - Bepdaily - Bếp  Dai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5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06772" y="1013561"/>
            <a:ext cx="3719608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8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CHƯƠNG II. HÀM </a:t>
            </a:r>
            <a:r>
              <a:rPr lang="en-US" sz="1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 BẬC NHẤT</a:t>
            </a:r>
            <a:endParaRPr lang="en-US" sz="1800" b="1" dirty="0">
              <a:ln w="1905"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65893" y="2292085"/>
            <a:ext cx="6401368" cy="114646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§</a:t>
            </a:r>
            <a:r>
              <a:rPr lang="en-US" sz="3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1. NHẮC LẠI VÀ BỔ SUNG </a:t>
            </a:r>
          </a:p>
          <a:p>
            <a:pPr algn="ctr"/>
            <a:r>
              <a:rPr lang="en-US" sz="3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CÁC KHÁI NIỆM VỀ HÀM SỐ</a:t>
            </a:r>
            <a:endParaRPr lang="en-US" sz="3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421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96" y="191183"/>
            <a:ext cx="8361761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1" dirty="0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1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§1. NHẮC LẠI VÀ BỔ SUNG CÁC KHÁI NIỆM VỀ HÀM SỐ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5696" y="743384"/>
            <a:ext cx="2830343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696" y="1242290"/>
            <a:ext cx="8603182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Nếu đại lượng y 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.........(1).........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vào đại lượng thay đổi x sao cho với mỗi giá trị của x, ta luôn xác định được 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........(2)..........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tương ứng của y thì y được gọi là  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....(3)....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của x, và x được gọi là  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...(4)....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22" y="1249096"/>
            <a:ext cx="8603182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Nếu đại lượng y </a:t>
            </a: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 thuộc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vào đại lượng thay đổi x sao cho với mỗi giá trị của x, ta luôn xác định được </a:t>
            </a: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 một giá trị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tương ứng của y thì y được gọi là  </a:t>
            </a:r>
            <a:r>
              <a:rPr lang="vi-VN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hàm số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của x, và x được gọi là  </a:t>
            </a:r>
            <a:r>
              <a:rPr lang="vi-VN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 số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221" y="2713220"/>
            <a:ext cx="8603182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.....(5).....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696" y="2708574"/>
            <a:ext cx="8603182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125777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6" grpId="0"/>
      <p:bldP spid="6" grpId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96" y="191183"/>
            <a:ext cx="8361761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1" dirty="0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1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§1. NHẮC LẠI VÀ BỔ SUNG CÁC KHÁI NIỆM VỀ HÀM SỐ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5696" y="743384"/>
            <a:ext cx="2830343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1573" y="1201233"/>
            <a:ext cx="1399294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696" y="1659595"/>
            <a:ext cx="860318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a) 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2126752"/>
            <a:ext cx="8509000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3225" y="3468189"/>
            <a:ext cx="860318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3935346"/>
            <a:ext cx="6554787" cy="90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95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96" y="191183"/>
            <a:ext cx="8361761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1" dirty="0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1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§1. NHẮC LẠI VÀ BỔ SUNG CÁC KHÁI NIỆM VỀ HÀM SỐ</a:t>
            </a:r>
          </a:p>
        </p:txBody>
      </p:sp>
    </p:spTree>
    <p:extLst>
      <p:ext uri="{BB962C8B-B14F-4D97-AF65-F5344CB8AC3E}">
        <p14:creationId xmlns:p14="http://schemas.microsoft.com/office/powerpoint/2010/main" val="209796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96" y="191183"/>
            <a:ext cx="8361761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1" dirty="0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1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§1. NHẮC LẠI VÀ BỔ SUNG CÁC KHÁI NIỆM VỀ HÀM SỐ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5696" y="743384"/>
            <a:ext cx="2830343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1573" y="1201233"/>
            <a:ext cx="8604834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y = f(x), ta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f(x)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696" y="2205695"/>
            <a:ext cx="8603182" cy="96180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1257300" indent="-125730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1257300" indent="-1257300"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y = 2x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y = 2x + 3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0337" y="3476878"/>
            <a:ext cx="8587305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	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693362"/>
              </p:ext>
            </p:extLst>
          </p:nvPr>
        </p:nvGraphicFramePr>
        <p:xfrm>
          <a:off x="1498600" y="3283419"/>
          <a:ext cx="8382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Equation" r:id="rId3" imgW="838080" imgH="825480" progId="Equation.DSMT4">
                  <p:embed/>
                </p:oleObj>
              </mc:Choice>
              <mc:Fallback>
                <p:oleObj name="Equation" r:id="rId3" imgW="83808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98600" y="3283419"/>
                        <a:ext cx="8382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035046" y="2684910"/>
            <a:ext cx="44775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57300" indent="-1257300"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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/>
              </a:rPr>
              <a:t>R.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7167" y="3464178"/>
            <a:ext cx="4846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0. </a:t>
            </a:r>
          </a:p>
        </p:txBody>
      </p:sp>
    </p:spTree>
    <p:extLst>
      <p:ext uri="{BB962C8B-B14F-4D97-AF65-F5344CB8AC3E}">
        <p14:creationId xmlns:p14="http://schemas.microsoft.com/office/powerpoint/2010/main" val="145643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96" y="191183"/>
            <a:ext cx="8361761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1" dirty="0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1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§1. NHẮC LẠI VÀ BỔ SUNG CÁC KHÁI NIỆM VỀ HÀM SỐ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5696" y="743384"/>
            <a:ext cx="2830343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1573" y="1201233"/>
            <a:ext cx="8604834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y = f(x), ta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f(x)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696" y="2167793"/>
            <a:ext cx="860483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x, ta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y = f(x), y = g(x).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1300" y="2757596"/>
            <a:ext cx="8749230" cy="133113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1257300" indent="-125730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y = 2x + 3, ta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y = f(x) = 2x + 3.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y</a:t>
            </a:r>
            <a:br>
              <a:rPr lang="en-US" sz="2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9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”, ta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f(3) = 9.</a:t>
            </a:r>
          </a:p>
        </p:txBody>
      </p:sp>
    </p:spTree>
    <p:extLst>
      <p:ext uri="{BB962C8B-B14F-4D97-AF65-F5344CB8AC3E}">
        <p14:creationId xmlns:p14="http://schemas.microsoft.com/office/powerpoint/2010/main" val="253006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96" y="191183"/>
            <a:ext cx="8361761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1" dirty="0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1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§1. NHẮC LẠI VÀ BỔ SUNG CÁC KHÁI NIỆM VỀ HÀM SỐ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5696" y="743384"/>
            <a:ext cx="2807500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1573" y="1201233"/>
            <a:ext cx="8604834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?2 (SGK- 43).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tọa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Oxy.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3" y="2195513"/>
            <a:ext cx="4486275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8143875" y="4313655"/>
            <a:ext cx="4095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1600"/>
              <a:t>x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189538" y="1983947"/>
            <a:ext cx="3662361" cy="3050538"/>
            <a:chOff x="5189538" y="1983947"/>
            <a:chExt cx="3662361" cy="3050538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9538" y="1983947"/>
              <a:ext cx="3662361" cy="3050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35993430"/>
                </p:ext>
              </p:extLst>
            </p:nvPr>
          </p:nvGraphicFramePr>
          <p:xfrm>
            <a:off x="5845176" y="2256250"/>
            <a:ext cx="117474" cy="3624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07" name="Equation" r:id="rId5" imgW="222120" imgH="685800" progId="Equation.DSMT4">
                    <p:embed/>
                  </p:oleObj>
                </mc:Choice>
                <mc:Fallback>
                  <p:oleObj name="Equation" r:id="rId5" imgW="222120" imgH="685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845176" y="2256250"/>
                          <a:ext cx="117474" cy="36249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80146377"/>
                </p:ext>
              </p:extLst>
            </p:nvPr>
          </p:nvGraphicFramePr>
          <p:xfrm>
            <a:off x="7069138" y="4185381"/>
            <a:ext cx="141287" cy="3659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08" name="Equation" r:id="rId7" imgW="263520" imgH="682560" progId="Equation.DSMT4">
                    <p:embed/>
                  </p:oleObj>
                </mc:Choice>
                <mc:Fallback>
                  <p:oleObj name="Equation" r:id="rId7" imgW="263520" imgH="682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069138" y="4185381"/>
                          <a:ext cx="141287" cy="36598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74071234"/>
                </p:ext>
              </p:extLst>
            </p:nvPr>
          </p:nvGraphicFramePr>
          <p:xfrm>
            <a:off x="7534280" y="4300523"/>
            <a:ext cx="158451" cy="407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09" name="Equation" r:id="rId9" imgW="264960" imgH="682560" progId="Equation.DSMT4">
                    <p:embed/>
                  </p:oleObj>
                </mc:Choice>
                <mc:Fallback>
                  <p:oleObj name="Equation" r:id="rId9" imgW="264960" imgH="682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7534280" y="4300523"/>
                          <a:ext cx="158451" cy="4079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82032433"/>
                </p:ext>
              </p:extLst>
            </p:nvPr>
          </p:nvGraphicFramePr>
          <p:xfrm>
            <a:off x="5889625" y="2989263"/>
            <a:ext cx="158750" cy="407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10" name="Equation" r:id="rId11" imgW="158760" imgH="407880" progId="Equation.DSMT4">
                    <p:embed/>
                  </p:oleObj>
                </mc:Choice>
                <mc:Fallback>
                  <p:oleObj name="Equation" r:id="rId11" imgW="158760" imgH="407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889625" y="2989263"/>
                          <a:ext cx="158750" cy="4079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5253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96" y="191183"/>
            <a:ext cx="8361761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1" dirty="0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1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§1. NHẮC LẠI VÀ BỔ SUNG CÁC KHÁI NIỆM VỀ HÀM SỐ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5696" y="743384"/>
            <a:ext cx="2807500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1573" y="1201233"/>
            <a:ext cx="8604834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?2 (SGK- 43).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y = 2x.</a:t>
            </a:r>
          </a:p>
        </p:txBody>
      </p:sp>
    </p:spTree>
    <p:extLst>
      <p:ext uri="{BB962C8B-B14F-4D97-AF65-F5344CB8AC3E}">
        <p14:creationId xmlns:p14="http://schemas.microsoft.com/office/powerpoint/2010/main" val="12186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96" y="191183"/>
            <a:ext cx="8361761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1" dirty="0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1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§1. NHẮC LẠI VÀ BỔ SUNG CÁC KHÁI NIỆM VỀ HÀM SỐ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5696" y="598244"/>
            <a:ext cx="2807500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696" y="4089576"/>
            <a:ext cx="8604834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(x, f(x))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tọa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y = f(x).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5696" y="1104537"/>
            <a:ext cx="3662361" cy="3050538"/>
            <a:chOff x="5189538" y="1983947"/>
            <a:chExt cx="3662361" cy="3050538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9538" y="1983947"/>
              <a:ext cx="3662361" cy="3050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13383858"/>
                </p:ext>
              </p:extLst>
            </p:nvPr>
          </p:nvGraphicFramePr>
          <p:xfrm>
            <a:off x="5845176" y="2256250"/>
            <a:ext cx="117474" cy="3624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2" name="Equation" r:id="rId4" imgW="222120" imgH="685800" progId="Equation.DSMT4">
                    <p:embed/>
                  </p:oleObj>
                </mc:Choice>
                <mc:Fallback>
                  <p:oleObj name="Equation" r:id="rId4" imgW="222120" imgH="685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845176" y="2256250"/>
                          <a:ext cx="117474" cy="36249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9330536"/>
                </p:ext>
              </p:extLst>
            </p:nvPr>
          </p:nvGraphicFramePr>
          <p:xfrm>
            <a:off x="7069138" y="4185381"/>
            <a:ext cx="141287" cy="3659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3" name="Equation" r:id="rId6" imgW="263520" imgH="682560" progId="Equation.DSMT4">
                    <p:embed/>
                  </p:oleObj>
                </mc:Choice>
                <mc:Fallback>
                  <p:oleObj name="Equation" r:id="rId6" imgW="263520" imgH="682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069138" y="4185381"/>
                          <a:ext cx="141287" cy="36598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98950841"/>
                </p:ext>
              </p:extLst>
            </p:nvPr>
          </p:nvGraphicFramePr>
          <p:xfrm>
            <a:off x="7534280" y="4300523"/>
            <a:ext cx="158451" cy="407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4" name="Equation" r:id="rId8" imgW="264960" imgH="682560" progId="Equation.DSMT4">
                    <p:embed/>
                  </p:oleObj>
                </mc:Choice>
                <mc:Fallback>
                  <p:oleObj name="Equation" r:id="rId8" imgW="264960" imgH="682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534280" y="4300523"/>
                          <a:ext cx="158451" cy="4079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25010951"/>
                </p:ext>
              </p:extLst>
            </p:nvPr>
          </p:nvGraphicFramePr>
          <p:xfrm>
            <a:off x="5889625" y="2989263"/>
            <a:ext cx="158750" cy="407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5" name="Equation" r:id="rId10" imgW="158760" imgH="407880" progId="Equation.DSMT4">
                    <p:embed/>
                  </p:oleObj>
                </mc:Choice>
                <mc:Fallback>
                  <p:oleObj name="Equation" r:id="rId10" imgW="158760" imgH="407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889625" y="2989263"/>
                          <a:ext cx="158750" cy="4079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2" name="Picture 11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619" y="1036825"/>
            <a:ext cx="3453267" cy="3118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96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5175"/>
            <a:ext cx="1682750" cy="52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2676525"/>
            <a:ext cx="1611312" cy="75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50319"/>
            <a:ext cx="31591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283494"/>
            <a:ext cx="2427287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9" y="1702594"/>
            <a:ext cx="2232025" cy="111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6" y="2294335"/>
            <a:ext cx="2538413" cy="125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6" y="2290763"/>
            <a:ext cx="2549525" cy="67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6" y="2131219"/>
            <a:ext cx="2538413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1409701"/>
            <a:ext cx="3182938" cy="9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39" y="2143125"/>
            <a:ext cx="2041525" cy="67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2327673"/>
            <a:ext cx="1531938" cy="73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85696" y="102283"/>
            <a:ext cx="8361761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1" dirty="0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1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§1. NHẮC LẠI VÀ BỔ SUNG CÁC KHÁI NIỆM VỀ HÀM SỐ</a:t>
            </a:r>
          </a:p>
        </p:txBody>
      </p:sp>
    </p:spTree>
    <p:extLst>
      <p:ext uri="{BB962C8B-B14F-4D97-AF65-F5344CB8AC3E}">
        <p14:creationId xmlns:p14="http://schemas.microsoft.com/office/powerpoint/2010/main" val="63996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06961" y="1315351"/>
            <a:ext cx="4080680" cy="266519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 txBox="1"/>
          <p:nvPr/>
        </p:nvSpPr>
        <p:spPr>
          <a:xfrm>
            <a:off x="2659361" y="3511346"/>
            <a:ext cx="3825225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Các trò chơi vui nhộn, liên khúc nhạc thiếu nhi hay tại công viên Thủ Lệ, Kênh Em Bé ♥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62775" y="-561975"/>
            <a:ext cx="457200" cy="4572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22570"/>
          <a:stretch/>
        </p:blipFill>
        <p:spPr bwMode="auto">
          <a:xfrm>
            <a:off x="3362325" y="4216036"/>
            <a:ext cx="2390775" cy="1203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60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6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Thuong lam thay co oi (Da ca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3350" y="-1009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7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 bwMode="auto">
          <a:xfrm>
            <a:off x="1287462" y="660400"/>
            <a:ext cx="6464300" cy="3860800"/>
          </a:xfrm>
          <a:prstGeom prst="horizontalScroll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chilly" dir="t"/>
          </a:scene3d>
          <a:sp3d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buNone/>
            </a:pPr>
            <a:r>
              <a:rPr lang="pt-BR" sz="2200" dirty="0"/>
              <a:t>+ Mỗi bàn là một đội chơi.</a:t>
            </a:r>
            <a:endParaRPr lang="en-US" sz="2200" dirty="0"/>
          </a:p>
          <a:p>
            <a:pPr algn="just">
              <a:buNone/>
            </a:pPr>
            <a:r>
              <a:rPr lang="pt-BR" sz="2200" dirty="0"/>
              <a:t>+ Các đội trải qua các câu hỏi dưới dạng ghép chữ cái thành từ có nghĩa.</a:t>
            </a:r>
            <a:endParaRPr lang="en-US" sz="2200" dirty="0"/>
          </a:p>
          <a:p>
            <a:pPr algn="just">
              <a:buNone/>
            </a:pPr>
            <a:r>
              <a:rPr lang="pt-BR" sz="2200" dirty="0"/>
              <a:t>+ Các đội cùng giơ bảng trả lời câu hỏi.</a:t>
            </a:r>
            <a:endParaRPr lang="en-US" sz="2200" dirty="0"/>
          </a:p>
          <a:p>
            <a:pPr algn="just">
              <a:buNone/>
            </a:pPr>
            <a:r>
              <a:rPr lang="pt-BR" sz="2200" dirty="0"/>
              <a:t>+ Đội nào trả lời đúng sẽ được 10 điểm mỗi câu trả lời.</a:t>
            </a:r>
            <a:endParaRPr lang="en-US" sz="2200" dirty="0"/>
          </a:p>
          <a:p>
            <a:pPr algn="just">
              <a:buNone/>
            </a:pPr>
            <a:r>
              <a:rPr lang="pt-BR" sz="2200" dirty="0"/>
              <a:t>+ Đội chiến thắng là đội có điểm cao nhất.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times new roman" pitchFamily="34" charset="0"/>
            </a:endParaRPr>
          </a:p>
        </p:txBody>
      </p:sp>
      <p:sp>
        <p:nvSpPr>
          <p:cNvPr id="7" name="Google Shape;94;p1">
            <a:hlinkClick r:id="rId3" action="ppaction://hlinksldjump"/>
          </p:cNvPr>
          <p:cNvSpPr/>
          <p:nvPr/>
        </p:nvSpPr>
        <p:spPr>
          <a:xfrm>
            <a:off x="3483236" y="4483289"/>
            <a:ext cx="2177529" cy="53226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BẮT ĐẦU</a:t>
            </a:r>
            <a:endParaRPr sz="24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g1233df6ae8c_0_0"/>
          <p:cNvGrpSpPr/>
          <p:nvPr/>
        </p:nvGrpSpPr>
        <p:grpSpPr>
          <a:xfrm>
            <a:off x="2717262" y="1828183"/>
            <a:ext cx="3704467" cy="1630059"/>
            <a:chOff x="3986643" y="2499477"/>
            <a:chExt cx="4459800" cy="1713300"/>
          </a:xfrm>
        </p:grpSpPr>
        <p:sp>
          <p:nvSpPr>
            <p:cNvPr id="107" name="Google Shape;107;g1233df6ae8c_0_0"/>
            <p:cNvSpPr/>
            <p:nvPr/>
          </p:nvSpPr>
          <p:spPr>
            <a:xfrm>
              <a:off x="3986643" y="2499477"/>
              <a:ext cx="4459800" cy="1713300"/>
            </a:xfrm>
            <a:prstGeom prst="roundRect">
              <a:avLst>
                <a:gd name="adj" fmla="val 16667"/>
              </a:avLst>
            </a:prstGeom>
            <a:solidFill>
              <a:srgbClr val="FEE599"/>
            </a:solidFill>
            <a:ln w="28575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defRPr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8" name="Google Shape;108;g1233df6ae8c_0_0"/>
            <p:cNvCxnSpPr/>
            <p:nvPr/>
          </p:nvCxnSpPr>
          <p:spPr>
            <a:xfrm>
              <a:off x="4559388" y="3307323"/>
              <a:ext cx="3323371" cy="0"/>
            </a:xfrm>
            <a:prstGeom prst="straightConnector1">
              <a:avLst/>
            </a:prstGeom>
            <a:noFill/>
            <a:ln w="28575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09" name="Google Shape;109;g1233df6ae8c_0_0"/>
          <p:cNvSpPr/>
          <p:nvPr/>
        </p:nvSpPr>
        <p:spPr>
          <a:xfrm>
            <a:off x="3580255" y="671259"/>
            <a:ext cx="1987882" cy="643191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g1233df6ae8c_0_0"/>
          <p:cNvSpPr/>
          <p:nvPr/>
        </p:nvSpPr>
        <p:spPr>
          <a:xfrm>
            <a:off x="3663722" y="751192"/>
            <a:ext cx="1816556" cy="46800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1</a:t>
            </a:r>
            <a:endParaRPr sz="24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4" name="Google Shape;114;g1233df6ae8c_0_0">
            <a:hlinkClick r:id="rId3" action="ppaction://hlinksldjump"/>
          </p:cNvPr>
          <p:cNvSpPr/>
          <p:nvPr/>
        </p:nvSpPr>
        <p:spPr>
          <a:xfrm>
            <a:off x="2095500" y="3783935"/>
            <a:ext cx="997200" cy="351225"/>
          </a:xfrm>
          <a:prstGeom prst="ellipse">
            <a:avLst/>
          </a:prstGeom>
          <a:solidFill>
            <a:srgbClr val="F4B08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18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Tiếp</a:t>
            </a:r>
            <a:endParaRPr sz="1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5" name="Google Shape;115;g1233df6ae8c_0_0">
            <a:hlinkClick r:id="" action="ppaction://noaction"/>
          </p:cNvPr>
          <p:cNvSpPr/>
          <p:nvPr/>
        </p:nvSpPr>
        <p:spPr>
          <a:xfrm>
            <a:off x="6250020" y="3783935"/>
            <a:ext cx="1280856" cy="351225"/>
          </a:xfrm>
          <a:prstGeom prst="ellipse">
            <a:avLst/>
          </a:prstGeom>
          <a:solidFill>
            <a:srgbClr val="F4B08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18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1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endParaRPr sz="1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6" name="Google Shape;116;g1233df6ae8c_0_0"/>
          <p:cNvSpPr txBox="1"/>
          <p:nvPr/>
        </p:nvSpPr>
        <p:spPr>
          <a:xfrm>
            <a:off x="3976311" y="1966672"/>
            <a:ext cx="279225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g1233df6ae8c_0_0"/>
          <p:cNvSpPr txBox="1"/>
          <p:nvPr/>
        </p:nvSpPr>
        <p:spPr>
          <a:xfrm>
            <a:off x="4988453" y="1966672"/>
            <a:ext cx="292500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g1233df6ae8c_0_0"/>
          <p:cNvSpPr txBox="1"/>
          <p:nvPr/>
        </p:nvSpPr>
        <p:spPr>
          <a:xfrm>
            <a:off x="4310886" y="1966672"/>
            <a:ext cx="280350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19;g1233df6ae8c_0_0"/>
          <p:cNvSpPr txBox="1"/>
          <p:nvPr/>
        </p:nvSpPr>
        <p:spPr>
          <a:xfrm>
            <a:off x="4646663" y="1966672"/>
            <a:ext cx="286425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20;g1233df6ae8c_0_0"/>
          <p:cNvSpPr txBox="1"/>
          <p:nvPr/>
        </p:nvSpPr>
        <p:spPr>
          <a:xfrm>
            <a:off x="3706658" y="1966672"/>
            <a:ext cx="214200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21;g1233df6ae8c_0_0"/>
          <p:cNvSpPr txBox="1"/>
          <p:nvPr/>
        </p:nvSpPr>
        <p:spPr>
          <a:xfrm>
            <a:off x="2805516" y="1966672"/>
            <a:ext cx="3547659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2900" b="1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à / H / ố / m / s</a:t>
            </a:r>
            <a:endParaRPr sz="2900" b="1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4" name="Google Shape;121;g1233df6ae8c_0_0"/>
          <p:cNvSpPr txBox="1"/>
          <p:nvPr/>
        </p:nvSpPr>
        <p:spPr>
          <a:xfrm>
            <a:off x="2795991" y="2681311"/>
            <a:ext cx="3547659" cy="58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2900" b="1" i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Hàm</a:t>
            </a:r>
            <a:r>
              <a:rPr lang="en-US" sz="2900" b="1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900" b="1" i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số</a:t>
            </a:r>
            <a:endParaRPr sz="2900" b="1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22570"/>
          <a:stretch/>
        </p:blipFill>
        <p:spPr bwMode="auto">
          <a:xfrm>
            <a:off x="3190875" y="4038600"/>
            <a:ext cx="27432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  <p:bldLst>
      <p:bldP spid="121" grpId="0"/>
      <p:bldP spid="121" grpId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g1233df6ae8c_0_0"/>
          <p:cNvGrpSpPr/>
          <p:nvPr/>
        </p:nvGrpSpPr>
        <p:grpSpPr>
          <a:xfrm>
            <a:off x="2717262" y="1828183"/>
            <a:ext cx="3704467" cy="1630059"/>
            <a:chOff x="3986643" y="2499477"/>
            <a:chExt cx="4459800" cy="1713300"/>
          </a:xfrm>
        </p:grpSpPr>
        <p:sp>
          <p:nvSpPr>
            <p:cNvPr id="107" name="Google Shape;107;g1233df6ae8c_0_0"/>
            <p:cNvSpPr/>
            <p:nvPr/>
          </p:nvSpPr>
          <p:spPr>
            <a:xfrm>
              <a:off x="3986643" y="2499477"/>
              <a:ext cx="4459800" cy="1713300"/>
            </a:xfrm>
            <a:prstGeom prst="roundRect">
              <a:avLst>
                <a:gd name="adj" fmla="val 16667"/>
              </a:avLst>
            </a:prstGeom>
            <a:solidFill>
              <a:srgbClr val="FEE599"/>
            </a:solidFill>
            <a:ln w="28575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defRPr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8" name="Google Shape;108;g1233df6ae8c_0_0"/>
            <p:cNvCxnSpPr/>
            <p:nvPr/>
          </p:nvCxnSpPr>
          <p:spPr>
            <a:xfrm>
              <a:off x="4559388" y="3307323"/>
              <a:ext cx="3323371" cy="0"/>
            </a:xfrm>
            <a:prstGeom prst="straightConnector1">
              <a:avLst/>
            </a:prstGeom>
            <a:noFill/>
            <a:ln w="28575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09" name="Google Shape;109;g1233df6ae8c_0_0"/>
          <p:cNvSpPr/>
          <p:nvPr/>
        </p:nvSpPr>
        <p:spPr>
          <a:xfrm>
            <a:off x="3580255" y="671259"/>
            <a:ext cx="1987882" cy="643191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g1233df6ae8c_0_0"/>
          <p:cNvSpPr/>
          <p:nvPr/>
        </p:nvSpPr>
        <p:spPr>
          <a:xfrm>
            <a:off x="3663722" y="751192"/>
            <a:ext cx="1816556" cy="46800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2</a:t>
            </a:r>
            <a:endParaRPr sz="24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4" name="Google Shape;114;g1233df6ae8c_0_0">
            <a:hlinkClick r:id="rId3" action="ppaction://hlinksldjump"/>
          </p:cNvPr>
          <p:cNvSpPr/>
          <p:nvPr/>
        </p:nvSpPr>
        <p:spPr>
          <a:xfrm>
            <a:off x="2095500" y="3783935"/>
            <a:ext cx="997200" cy="351225"/>
          </a:xfrm>
          <a:prstGeom prst="ellipse">
            <a:avLst/>
          </a:prstGeom>
          <a:solidFill>
            <a:srgbClr val="F4B08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18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Tiếp</a:t>
            </a:r>
            <a:endParaRPr sz="1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5" name="Google Shape;115;g1233df6ae8c_0_0">
            <a:hlinkClick r:id="" action="ppaction://noaction"/>
          </p:cNvPr>
          <p:cNvSpPr/>
          <p:nvPr/>
        </p:nvSpPr>
        <p:spPr>
          <a:xfrm>
            <a:off x="6250020" y="3783935"/>
            <a:ext cx="1280856" cy="351225"/>
          </a:xfrm>
          <a:prstGeom prst="ellipse">
            <a:avLst/>
          </a:prstGeom>
          <a:solidFill>
            <a:srgbClr val="F4B08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18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1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endParaRPr sz="1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6" name="Google Shape;116;g1233df6ae8c_0_0"/>
          <p:cNvSpPr txBox="1"/>
          <p:nvPr/>
        </p:nvSpPr>
        <p:spPr>
          <a:xfrm>
            <a:off x="3976311" y="1966672"/>
            <a:ext cx="279225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g1233df6ae8c_0_0"/>
          <p:cNvSpPr txBox="1"/>
          <p:nvPr/>
        </p:nvSpPr>
        <p:spPr>
          <a:xfrm>
            <a:off x="4988453" y="1966672"/>
            <a:ext cx="292500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g1233df6ae8c_0_0"/>
          <p:cNvSpPr txBox="1"/>
          <p:nvPr/>
        </p:nvSpPr>
        <p:spPr>
          <a:xfrm>
            <a:off x="4310886" y="1966672"/>
            <a:ext cx="280350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19;g1233df6ae8c_0_0"/>
          <p:cNvSpPr txBox="1"/>
          <p:nvPr/>
        </p:nvSpPr>
        <p:spPr>
          <a:xfrm>
            <a:off x="4646663" y="1966672"/>
            <a:ext cx="286425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20;g1233df6ae8c_0_0"/>
          <p:cNvSpPr txBox="1"/>
          <p:nvPr/>
        </p:nvSpPr>
        <p:spPr>
          <a:xfrm>
            <a:off x="3706658" y="1966672"/>
            <a:ext cx="214200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21;g1233df6ae8c_0_0"/>
          <p:cNvSpPr txBox="1"/>
          <p:nvPr/>
        </p:nvSpPr>
        <p:spPr>
          <a:xfrm>
            <a:off x="2805516" y="1966672"/>
            <a:ext cx="3547659" cy="55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pt-BR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/ n / ế / s / B / ố </a:t>
            </a:r>
            <a:endParaRPr lang="pt-BR" sz="2700" b="1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4" name="Google Shape;121;g1233df6ae8c_0_0"/>
          <p:cNvSpPr txBox="1"/>
          <p:nvPr/>
        </p:nvSpPr>
        <p:spPr>
          <a:xfrm>
            <a:off x="2795991" y="2681311"/>
            <a:ext cx="3547659" cy="58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2900" b="1" i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Biến</a:t>
            </a:r>
            <a:r>
              <a:rPr lang="en-US" sz="2900" b="1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900" b="1" i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số</a:t>
            </a:r>
            <a:endParaRPr sz="2900" b="1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22570"/>
          <a:stretch/>
        </p:blipFill>
        <p:spPr bwMode="auto">
          <a:xfrm>
            <a:off x="3190875" y="4038600"/>
            <a:ext cx="27432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17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  <p:bldLst>
      <p:bldP spid="121" grpId="0"/>
      <p:bldP spid="121" grpId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g1233df6ae8c_0_0"/>
          <p:cNvGrpSpPr/>
          <p:nvPr/>
        </p:nvGrpSpPr>
        <p:grpSpPr>
          <a:xfrm>
            <a:off x="2717262" y="1828183"/>
            <a:ext cx="3704467" cy="1630059"/>
            <a:chOff x="3986643" y="2499477"/>
            <a:chExt cx="4459800" cy="1713300"/>
          </a:xfrm>
        </p:grpSpPr>
        <p:sp>
          <p:nvSpPr>
            <p:cNvPr id="107" name="Google Shape;107;g1233df6ae8c_0_0"/>
            <p:cNvSpPr/>
            <p:nvPr/>
          </p:nvSpPr>
          <p:spPr>
            <a:xfrm>
              <a:off x="3986643" y="2499477"/>
              <a:ext cx="4459800" cy="1713300"/>
            </a:xfrm>
            <a:prstGeom prst="roundRect">
              <a:avLst>
                <a:gd name="adj" fmla="val 16667"/>
              </a:avLst>
            </a:prstGeom>
            <a:solidFill>
              <a:srgbClr val="FEE599"/>
            </a:solidFill>
            <a:ln w="28575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defRPr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8" name="Google Shape;108;g1233df6ae8c_0_0"/>
            <p:cNvCxnSpPr/>
            <p:nvPr/>
          </p:nvCxnSpPr>
          <p:spPr>
            <a:xfrm>
              <a:off x="4559388" y="3307323"/>
              <a:ext cx="3323371" cy="0"/>
            </a:xfrm>
            <a:prstGeom prst="straightConnector1">
              <a:avLst/>
            </a:prstGeom>
            <a:noFill/>
            <a:ln w="28575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09" name="Google Shape;109;g1233df6ae8c_0_0"/>
          <p:cNvSpPr/>
          <p:nvPr/>
        </p:nvSpPr>
        <p:spPr>
          <a:xfrm>
            <a:off x="3580255" y="671259"/>
            <a:ext cx="1987882" cy="643191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g1233df6ae8c_0_0"/>
          <p:cNvSpPr/>
          <p:nvPr/>
        </p:nvSpPr>
        <p:spPr>
          <a:xfrm>
            <a:off x="3663722" y="751192"/>
            <a:ext cx="1816556" cy="46800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3</a:t>
            </a:r>
            <a:endParaRPr sz="24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4" name="Google Shape;114;g1233df6ae8c_0_0">
            <a:hlinkClick r:id="rId3" action="ppaction://hlinksldjump"/>
          </p:cNvPr>
          <p:cNvSpPr/>
          <p:nvPr/>
        </p:nvSpPr>
        <p:spPr>
          <a:xfrm>
            <a:off x="2095500" y="3783935"/>
            <a:ext cx="997200" cy="351225"/>
          </a:xfrm>
          <a:prstGeom prst="ellipse">
            <a:avLst/>
          </a:prstGeom>
          <a:solidFill>
            <a:srgbClr val="F4B08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18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Tiếp</a:t>
            </a:r>
            <a:endParaRPr sz="1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5" name="Google Shape;115;g1233df6ae8c_0_0">
            <a:hlinkClick r:id="" action="ppaction://noaction"/>
          </p:cNvPr>
          <p:cNvSpPr/>
          <p:nvPr/>
        </p:nvSpPr>
        <p:spPr>
          <a:xfrm>
            <a:off x="6250020" y="3783935"/>
            <a:ext cx="1280856" cy="351225"/>
          </a:xfrm>
          <a:prstGeom prst="ellipse">
            <a:avLst/>
          </a:prstGeom>
          <a:solidFill>
            <a:srgbClr val="F4B08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18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1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endParaRPr sz="1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6" name="Google Shape;116;g1233df6ae8c_0_0"/>
          <p:cNvSpPr txBox="1"/>
          <p:nvPr/>
        </p:nvSpPr>
        <p:spPr>
          <a:xfrm>
            <a:off x="3976311" y="1966672"/>
            <a:ext cx="279225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g1233df6ae8c_0_0"/>
          <p:cNvSpPr txBox="1"/>
          <p:nvPr/>
        </p:nvSpPr>
        <p:spPr>
          <a:xfrm>
            <a:off x="4988453" y="1966672"/>
            <a:ext cx="292500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g1233df6ae8c_0_0"/>
          <p:cNvSpPr txBox="1"/>
          <p:nvPr/>
        </p:nvSpPr>
        <p:spPr>
          <a:xfrm>
            <a:off x="4310886" y="1966672"/>
            <a:ext cx="280350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19;g1233df6ae8c_0_0"/>
          <p:cNvSpPr txBox="1"/>
          <p:nvPr/>
        </p:nvSpPr>
        <p:spPr>
          <a:xfrm>
            <a:off x="4646663" y="1966672"/>
            <a:ext cx="286425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20;g1233df6ae8c_0_0"/>
          <p:cNvSpPr txBox="1"/>
          <p:nvPr/>
        </p:nvSpPr>
        <p:spPr>
          <a:xfrm>
            <a:off x="3706658" y="1966672"/>
            <a:ext cx="214200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21;g1233df6ae8c_0_0"/>
          <p:cNvSpPr txBox="1"/>
          <p:nvPr/>
        </p:nvSpPr>
        <p:spPr>
          <a:xfrm>
            <a:off x="2805516" y="1966672"/>
            <a:ext cx="3547659" cy="55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pt-BR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 / b / ồ / i / n / ế / g / n </a:t>
            </a:r>
            <a:endParaRPr lang="pt-BR" sz="2700" b="1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4" name="Google Shape;121;g1233df6ae8c_0_0"/>
          <p:cNvSpPr txBox="1"/>
          <p:nvPr/>
        </p:nvSpPr>
        <p:spPr>
          <a:xfrm>
            <a:off x="2795991" y="2681311"/>
            <a:ext cx="3547659" cy="58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2900" b="1" i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Đồng</a:t>
            </a:r>
            <a:r>
              <a:rPr lang="en-US" sz="2900" b="1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900" b="1" i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biến</a:t>
            </a:r>
            <a:endParaRPr sz="2900" b="1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22570"/>
          <a:stretch/>
        </p:blipFill>
        <p:spPr bwMode="auto">
          <a:xfrm>
            <a:off x="3190875" y="4038600"/>
            <a:ext cx="27432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62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  <p:bldLst>
      <p:bldP spid="121" grpId="0"/>
      <p:bldP spid="121" grpId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g1233df6ae8c_0_0"/>
          <p:cNvGrpSpPr/>
          <p:nvPr/>
        </p:nvGrpSpPr>
        <p:grpSpPr>
          <a:xfrm>
            <a:off x="2479137" y="1828183"/>
            <a:ext cx="4173187" cy="1630059"/>
            <a:chOff x="3986643" y="2499477"/>
            <a:chExt cx="4459800" cy="1713300"/>
          </a:xfrm>
        </p:grpSpPr>
        <p:sp>
          <p:nvSpPr>
            <p:cNvPr id="107" name="Google Shape;107;g1233df6ae8c_0_0"/>
            <p:cNvSpPr/>
            <p:nvPr/>
          </p:nvSpPr>
          <p:spPr>
            <a:xfrm>
              <a:off x="3986643" y="2499477"/>
              <a:ext cx="4459800" cy="1713300"/>
            </a:xfrm>
            <a:prstGeom prst="roundRect">
              <a:avLst>
                <a:gd name="adj" fmla="val 16667"/>
              </a:avLst>
            </a:prstGeom>
            <a:solidFill>
              <a:srgbClr val="FEE599"/>
            </a:solidFill>
            <a:ln w="28575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defRPr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8" name="Google Shape;108;g1233df6ae8c_0_0"/>
            <p:cNvCxnSpPr/>
            <p:nvPr/>
          </p:nvCxnSpPr>
          <p:spPr>
            <a:xfrm>
              <a:off x="4559388" y="3307323"/>
              <a:ext cx="3323371" cy="0"/>
            </a:xfrm>
            <a:prstGeom prst="straightConnector1">
              <a:avLst/>
            </a:prstGeom>
            <a:noFill/>
            <a:ln w="28575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09" name="Google Shape;109;g1233df6ae8c_0_0"/>
          <p:cNvSpPr/>
          <p:nvPr/>
        </p:nvSpPr>
        <p:spPr>
          <a:xfrm>
            <a:off x="3580255" y="671259"/>
            <a:ext cx="1987882" cy="643191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g1233df6ae8c_0_0"/>
          <p:cNvSpPr/>
          <p:nvPr/>
        </p:nvSpPr>
        <p:spPr>
          <a:xfrm>
            <a:off x="3663722" y="751192"/>
            <a:ext cx="1816556" cy="46800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4</a:t>
            </a:r>
            <a:endParaRPr sz="24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4" name="Google Shape;114;g1233df6ae8c_0_0">
            <a:hlinkClick r:id="rId3" action="ppaction://hlinksldjump"/>
          </p:cNvPr>
          <p:cNvSpPr/>
          <p:nvPr/>
        </p:nvSpPr>
        <p:spPr>
          <a:xfrm>
            <a:off x="2095500" y="3783935"/>
            <a:ext cx="997200" cy="351225"/>
          </a:xfrm>
          <a:prstGeom prst="ellipse">
            <a:avLst/>
          </a:prstGeom>
          <a:solidFill>
            <a:srgbClr val="F4B08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18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Tiếp</a:t>
            </a:r>
            <a:endParaRPr sz="1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5" name="Google Shape;115;g1233df6ae8c_0_0">
            <a:hlinkClick r:id="" action="ppaction://noaction"/>
          </p:cNvPr>
          <p:cNvSpPr/>
          <p:nvPr/>
        </p:nvSpPr>
        <p:spPr>
          <a:xfrm>
            <a:off x="6250020" y="3783935"/>
            <a:ext cx="1280856" cy="351225"/>
          </a:xfrm>
          <a:prstGeom prst="ellipse">
            <a:avLst/>
          </a:prstGeom>
          <a:solidFill>
            <a:srgbClr val="F4B08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18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1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endParaRPr sz="1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6" name="Google Shape;116;g1233df6ae8c_0_0"/>
          <p:cNvSpPr txBox="1"/>
          <p:nvPr/>
        </p:nvSpPr>
        <p:spPr>
          <a:xfrm>
            <a:off x="3976311" y="1966672"/>
            <a:ext cx="279225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g1233df6ae8c_0_0"/>
          <p:cNvSpPr txBox="1"/>
          <p:nvPr/>
        </p:nvSpPr>
        <p:spPr>
          <a:xfrm>
            <a:off x="4988453" y="1966672"/>
            <a:ext cx="292500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g1233df6ae8c_0_0"/>
          <p:cNvSpPr txBox="1"/>
          <p:nvPr/>
        </p:nvSpPr>
        <p:spPr>
          <a:xfrm>
            <a:off x="4310886" y="1966672"/>
            <a:ext cx="280350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19;g1233df6ae8c_0_0"/>
          <p:cNvSpPr txBox="1"/>
          <p:nvPr/>
        </p:nvSpPr>
        <p:spPr>
          <a:xfrm>
            <a:off x="4646663" y="1966672"/>
            <a:ext cx="286425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20;g1233df6ae8c_0_0"/>
          <p:cNvSpPr txBox="1"/>
          <p:nvPr/>
        </p:nvSpPr>
        <p:spPr>
          <a:xfrm>
            <a:off x="3706658" y="1966672"/>
            <a:ext cx="214200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21;g1233df6ae8c_0_0"/>
          <p:cNvSpPr txBox="1"/>
          <p:nvPr/>
        </p:nvSpPr>
        <p:spPr>
          <a:xfrm>
            <a:off x="2594100" y="1966672"/>
            <a:ext cx="4058223" cy="55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pt-BR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 /ế /n /N /h /g /ị /h /c /i</a:t>
            </a:r>
            <a:endParaRPr lang="pt-BR" sz="2700" b="1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4" name="Google Shape;121;g1233df6ae8c_0_0"/>
          <p:cNvSpPr txBox="1"/>
          <p:nvPr/>
        </p:nvSpPr>
        <p:spPr>
          <a:xfrm>
            <a:off x="2795991" y="2681311"/>
            <a:ext cx="3547659" cy="58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2900" b="1" i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Nghịch</a:t>
            </a:r>
            <a:r>
              <a:rPr lang="en-US" sz="2900" b="1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900" b="1" i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biến</a:t>
            </a:r>
            <a:endParaRPr sz="2900" b="1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22570"/>
          <a:stretch/>
        </p:blipFill>
        <p:spPr bwMode="auto">
          <a:xfrm>
            <a:off x="3190875" y="4038600"/>
            <a:ext cx="27432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61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  <p:bldLst>
      <p:bldP spid="121" grpId="0"/>
      <p:bldP spid="121" grpId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g1233df6ae8c_0_0"/>
          <p:cNvGrpSpPr/>
          <p:nvPr/>
        </p:nvGrpSpPr>
        <p:grpSpPr>
          <a:xfrm>
            <a:off x="2479137" y="1828183"/>
            <a:ext cx="4173187" cy="1630059"/>
            <a:chOff x="3986643" y="2499477"/>
            <a:chExt cx="4459800" cy="1713300"/>
          </a:xfrm>
        </p:grpSpPr>
        <p:sp>
          <p:nvSpPr>
            <p:cNvPr id="107" name="Google Shape;107;g1233df6ae8c_0_0"/>
            <p:cNvSpPr/>
            <p:nvPr/>
          </p:nvSpPr>
          <p:spPr>
            <a:xfrm>
              <a:off x="3986643" y="2499477"/>
              <a:ext cx="4459800" cy="1713300"/>
            </a:xfrm>
            <a:prstGeom prst="roundRect">
              <a:avLst>
                <a:gd name="adj" fmla="val 16667"/>
              </a:avLst>
            </a:prstGeom>
            <a:solidFill>
              <a:srgbClr val="FEE599"/>
            </a:solidFill>
            <a:ln w="28575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defRPr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8" name="Google Shape;108;g1233df6ae8c_0_0"/>
            <p:cNvCxnSpPr/>
            <p:nvPr/>
          </p:nvCxnSpPr>
          <p:spPr>
            <a:xfrm>
              <a:off x="4559388" y="3307323"/>
              <a:ext cx="3323371" cy="0"/>
            </a:xfrm>
            <a:prstGeom prst="straightConnector1">
              <a:avLst/>
            </a:prstGeom>
            <a:noFill/>
            <a:ln w="28575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09" name="Google Shape;109;g1233df6ae8c_0_0"/>
          <p:cNvSpPr/>
          <p:nvPr/>
        </p:nvSpPr>
        <p:spPr>
          <a:xfrm>
            <a:off x="3580255" y="671259"/>
            <a:ext cx="1987882" cy="643191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g1233df6ae8c_0_0"/>
          <p:cNvSpPr/>
          <p:nvPr/>
        </p:nvSpPr>
        <p:spPr>
          <a:xfrm>
            <a:off x="3663722" y="751192"/>
            <a:ext cx="1816556" cy="46800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</a:t>
            </a:r>
            <a:r>
              <a:rPr lang="en-US" sz="24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</a:t>
            </a:r>
            <a:endParaRPr sz="24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4" name="Google Shape;114;g1233df6ae8c_0_0">
            <a:hlinkClick r:id="rId3" action="ppaction://hlinksldjump"/>
          </p:cNvPr>
          <p:cNvSpPr/>
          <p:nvPr/>
        </p:nvSpPr>
        <p:spPr>
          <a:xfrm>
            <a:off x="2095500" y="3783935"/>
            <a:ext cx="997200" cy="351225"/>
          </a:xfrm>
          <a:prstGeom prst="ellipse">
            <a:avLst/>
          </a:prstGeom>
          <a:solidFill>
            <a:srgbClr val="F4B08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18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Tiếp</a:t>
            </a:r>
            <a:endParaRPr sz="1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5" name="Google Shape;115;g1233df6ae8c_0_0">
            <a:hlinkClick r:id="" action="ppaction://noaction"/>
          </p:cNvPr>
          <p:cNvSpPr/>
          <p:nvPr/>
        </p:nvSpPr>
        <p:spPr>
          <a:xfrm>
            <a:off x="6250020" y="3783935"/>
            <a:ext cx="1280856" cy="351225"/>
          </a:xfrm>
          <a:prstGeom prst="ellipse">
            <a:avLst/>
          </a:prstGeom>
          <a:solidFill>
            <a:srgbClr val="F4B08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18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1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endParaRPr sz="1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6" name="Google Shape;116;g1233df6ae8c_0_0"/>
          <p:cNvSpPr txBox="1"/>
          <p:nvPr/>
        </p:nvSpPr>
        <p:spPr>
          <a:xfrm>
            <a:off x="3976311" y="1966672"/>
            <a:ext cx="279225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g1233df6ae8c_0_0"/>
          <p:cNvSpPr txBox="1"/>
          <p:nvPr/>
        </p:nvSpPr>
        <p:spPr>
          <a:xfrm>
            <a:off x="4988453" y="1966672"/>
            <a:ext cx="292500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g1233df6ae8c_0_0"/>
          <p:cNvSpPr txBox="1"/>
          <p:nvPr/>
        </p:nvSpPr>
        <p:spPr>
          <a:xfrm>
            <a:off x="4310886" y="1966672"/>
            <a:ext cx="280350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19;g1233df6ae8c_0_0"/>
          <p:cNvSpPr txBox="1"/>
          <p:nvPr/>
        </p:nvSpPr>
        <p:spPr>
          <a:xfrm>
            <a:off x="4646663" y="1966672"/>
            <a:ext cx="286425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20;g1233df6ae8c_0_0"/>
          <p:cNvSpPr txBox="1"/>
          <p:nvPr/>
        </p:nvSpPr>
        <p:spPr>
          <a:xfrm>
            <a:off x="3706658" y="1966672"/>
            <a:ext cx="214200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21;g1233df6ae8c_0_0"/>
          <p:cNvSpPr txBox="1"/>
          <p:nvPr/>
        </p:nvSpPr>
        <p:spPr>
          <a:xfrm>
            <a:off x="2594100" y="1966672"/>
            <a:ext cx="4058223" cy="55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pt-BR" sz="27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ồ /ị /Đ /t </a:t>
            </a:r>
            <a:r>
              <a:rPr lang="pt-BR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/</a:t>
            </a:r>
            <a:r>
              <a:rPr lang="pt-BR" sz="27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endParaRPr lang="pt-BR" sz="2700" b="1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4" name="Google Shape;121;g1233df6ae8c_0_0"/>
          <p:cNvSpPr txBox="1"/>
          <p:nvPr/>
        </p:nvSpPr>
        <p:spPr>
          <a:xfrm>
            <a:off x="2795991" y="2681311"/>
            <a:ext cx="3547659" cy="58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2900" b="1" i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Đồ</a:t>
            </a:r>
            <a:r>
              <a:rPr lang="en-US" sz="2900" b="1" i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900" b="1" i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thị</a:t>
            </a:r>
            <a:endParaRPr sz="2900" b="1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22570"/>
          <a:stretch/>
        </p:blipFill>
        <p:spPr bwMode="auto">
          <a:xfrm>
            <a:off x="3190875" y="4038600"/>
            <a:ext cx="27432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2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  <p:bldLst>
      <p:bldP spid="121" grpId="0"/>
      <p:bldP spid="121" grpId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233df6ae8c_0_0"/>
          <p:cNvSpPr/>
          <p:nvPr/>
        </p:nvSpPr>
        <p:spPr>
          <a:xfrm>
            <a:off x="2192039" y="1728547"/>
            <a:ext cx="4756848" cy="2900980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g1233df6ae8c_0_0"/>
          <p:cNvSpPr/>
          <p:nvPr/>
        </p:nvSpPr>
        <p:spPr>
          <a:xfrm>
            <a:off x="3261926" y="671259"/>
            <a:ext cx="2620520" cy="938466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g1233df6ae8c_0_0"/>
          <p:cNvSpPr/>
          <p:nvPr/>
        </p:nvSpPr>
        <p:spPr>
          <a:xfrm>
            <a:off x="3352801" y="751192"/>
            <a:ext cx="2428874" cy="75375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 TỪ KHÓA</a:t>
            </a:r>
            <a:endParaRPr sz="24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6" name="Google Shape;116;g1233df6ae8c_0_0"/>
          <p:cNvSpPr txBox="1"/>
          <p:nvPr/>
        </p:nvSpPr>
        <p:spPr>
          <a:xfrm>
            <a:off x="3976311" y="1966672"/>
            <a:ext cx="279225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g1233df6ae8c_0_0"/>
          <p:cNvSpPr txBox="1"/>
          <p:nvPr/>
        </p:nvSpPr>
        <p:spPr>
          <a:xfrm>
            <a:off x="4988453" y="1966672"/>
            <a:ext cx="292500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g1233df6ae8c_0_0"/>
          <p:cNvSpPr txBox="1"/>
          <p:nvPr/>
        </p:nvSpPr>
        <p:spPr>
          <a:xfrm>
            <a:off x="4310886" y="1966672"/>
            <a:ext cx="280350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19;g1233df6ae8c_0_0"/>
          <p:cNvSpPr txBox="1"/>
          <p:nvPr/>
        </p:nvSpPr>
        <p:spPr>
          <a:xfrm>
            <a:off x="4646663" y="1966672"/>
            <a:ext cx="286425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20;g1233df6ae8c_0_0"/>
          <p:cNvSpPr txBox="1"/>
          <p:nvPr/>
        </p:nvSpPr>
        <p:spPr>
          <a:xfrm>
            <a:off x="3706658" y="1966672"/>
            <a:ext cx="214200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22570"/>
          <a:stretch/>
        </p:blipFill>
        <p:spPr bwMode="auto">
          <a:xfrm>
            <a:off x="3190875" y="4038600"/>
            <a:ext cx="27432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Google Shape;121;g1233df6ae8c_0_0"/>
          <p:cNvSpPr txBox="1"/>
          <p:nvPr/>
        </p:nvSpPr>
        <p:spPr>
          <a:xfrm>
            <a:off x="2798357" y="1724184"/>
            <a:ext cx="3547659" cy="58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2900" b="1" i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Hàm</a:t>
            </a:r>
            <a:r>
              <a:rPr lang="en-US" sz="2900" b="1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900" b="1" i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số</a:t>
            </a:r>
            <a:endParaRPr sz="2900" b="1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9" name="Google Shape;121;g1233df6ae8c_0_0"/>
          <p:cNvSpPr txBox="1"/>
          <p:nvPr/>
        </p:nvSpPr>
        <p:spPr>
          <a:xfrm>
            <a:off x="2786466" y="2230461"/>
            <a:ext cx="3547659" cy="58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2900" b="1" i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Biến</a:t>
            </a:r>
            <a:r>
              <a:rPr lang="en-US" sz="2900" b="1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900" b="1" i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số</a:t>
            </a:r>
            <a:endParaRPr sz="2900" b="1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0" name="Google Shape;121;g1233df6ae8c_0_0"/>
          <p:cNvSpPr txBox="1"/>
          <p:nvPr/>
        </p:nvSpPr>
        <p:spPr>
          <a:xfrm>
            <a:off x="2798171" y="3238638"/>
            <a:ext cx="3547659" cy="58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2900" b="1" i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Nghịch</a:t>
            </a:r>
            <a:r>
              <a:rPr lang="en-US" sz="2900" b="1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900" b="1" i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biến</a:t>
            </a:r>
            <a:endParaRPr sz="2900" b="1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1" name="Google Shape;121;g1233df6ae8c_0_0"/>
          <p:cNvSpPr txBox="1"/>
          <p:nvPr/>
        </p:nvSpPr>
        <p:spPr>
          <a:xfrm>
            <a:off x="2787108" y="2747236"/>
            <a:ext cx="3547659" cy="58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2900" b="1" i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Đồng</a:t>
            </a:r>
            <a:r>
              <a:rPr lang="en-US" sz="2900" b="1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900" b="1" i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biến</a:t>
            </a:r>
            <a:endParaRPr sz="2900" b="1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5" name="Google Shape;121;g1233df6ae8c_0_0"/>
          <p:cNvSpPr txBox="1"/>
          <p:nvPr/>
        </p:nvSpPr>
        <p:spPr>
          <a:xfrm>
            <a:off x="2798357" y="3744187"/>
            <a:ext cx="3547659" cy="58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2900" b="1" i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Đồ</a:t>
            </a:r>
            <a:r>
              <a:rPr lang="en-US" sz="2900" b="1" i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900" b="1" i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thị</a:t>
            </a:r>
            <a:endParaRPr sz="2900" b="1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162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Ntimes new roman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Ntimes new roman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822</Words>
  <Application>Microsoft Office PowerPoint</Application>
  <PresentationFormat>On-screen Show (16:9)</PresentationFormat>
  <Paragraphs>84</Paragraphs>
  <Slides>20</Slides>
  <Notes>8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.VnTime</vt:lpstr>
      <vt:lpstr>Arial</vt:lpstr>
      <vt:lpstr>Calibri</vt:lpstr>
      <vt:lpstr>Calibri Light</vt:lpstr>
      <vt:lpstr>Symbol</vt:lpstr>
      <vt:lpstr>Times New Roman</vt:lpstr>
      <vt:lpstr>VNtimes new roman</vt:lpstr>
      <vt:lpstr>Office Theme</vt:lpstr>
      <vt:lpstr>Default Design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</dc:creator>
  <cp:lastModifiedBy>Microsoft account</cp:lastModifiedBy>
  <cp:revision>46</cp:revision>
  <dcterms:created xsi:type="dcterms:W3CDTF">2022-10-30T15:39:53Z</dcterms:created>
  <dcterms:modified xsi:type="dcterms:W3CDTF">2024-03-11T14:17:40Z</dcterms:modified>
</cp:coreProperties>
</file>