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9" r:id="rId1"/>
  </p:sldMasterIdLst>
  <p:sldIdLst>
    <p:sldId id="268" r:id="rId2"/>
    <p:sldId id="266" r:id="rId3"/>
    <p:sldId id="258" r:id="rId4"/>
    <p:sldId id="257" r:id="rId5"/>
    <p:sldId id="256" r:id="rId6"/>
    <p:sldId id="260" r:id="rId7"/>
    <p:sldId id="261" r:id="rId8"/>
    <p:sldId id="259" r:id="rId9"/>
    <p:sldId id="263" r:id="rId10"/>
    <p:sldId id="264" r:id="rId11"/>
    <p:sldId id="267" r:id="rId12"/>
    <p:sldId id="265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33"/>
    <a:srgbClr val="8EFD67"/>
    <a:srgbClr val="8AFD61"/>
    <a:srgbClr val="077912"/>
    <a:srgbClr val="147E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5" d="100"/>
          <a:sy n="95" d="100"/>
        </p:scale>
        <p:origin x="178" y="6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image" Target="../media/image5.wmf"/><Relationship Id="rId4" Type="http://schemas.openxmlformats.org/officeDocument/2006/relationships/image" Target="../media/image8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B3F85-DFB1-455F-B4EB-CCC4F8B7CE5C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C874944B-5B97-47DB-AD02-6F31EAF475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257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B3F85-DFB1-455F-B4EB-CCC4F8B7CE5C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874944B-5B97-47DB-AD02-6F31EAF475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733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B3F85-DFB1-455F-B4EB-CCC4F8B7CE5C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874944B-5B97-47DB-AD02-6F31EAF4753D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900590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B3F85-DFB1-455F-B4EB-CCC4F8B7CE5C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874944B-5B97-47DB-AD02-6F31EAF475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8281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B3F85-DFB1-455F-B4EB-CCC4F8B7CE5C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874944B-5B97-47DB-AD02-6F31EAF4753D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391527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B3F85-DFB1-455F-B4EB-CCC4F8B7CE5C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874944B-5B97-47DB-AD02-6F31EAF475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2745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B3F85-DFB1-455F-B4EB-CCC4F8B7CE5C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4944B-5B97-47DB-AD02-6F31EAF475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1917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B3F85-DFB1-455F-B4EB-CCC4F8B7CE5C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4944B-5B97-47DB-AD02-6F31EAF475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239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B3F85-DFB1-455F-B4EB-CCC4F8B7CE5C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4944B-5B97-47DB-AD02-6F31EAF475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509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B3F85-DFB1-455F-B4EB-CCC4F8B7CE5C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874944B-5B97-47DB-AD02-6F31EAF475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301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B3F85-DFB1-455F-B4EB-CCC4F8B7CE5C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874944B-5B97-47DB-AD02-6F31EAF475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2105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B3F85-DFB1-455F-B4EB-CCC4F8B7CE5C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874944B-5B97-47DB-AD02-6F31EAF475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777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B3F85-DFB1-455F-B4EB-CCC4F8B7CE5C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4944B-5B97-47DB-AD02-6F31EAF475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219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B3F85-DFB1-455F-B4EB-CCC4F8B7CE5C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4944B-5B97-47DB-AD02-6F31EAF475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755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B3F85-DFB1-455F-B4EB-CCC4F8B7CE5C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4944B-5B97-47DB-AD02-6F31EAF475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554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B3F85-DFB1-455F-B4EB-CCC4F8B7CE5C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874944B-5B97-47DB-AD02-6F31EAF475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677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4B3F85-DFB1-455F-B4EB-CCC4F8B7CE5C}" type="datetimeFigureOut">
              <a:rPr lang="en-US" smtClean="0"/>
              <a:t>3/11/2024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874944B-5B97-47DB-AD02-6F31EAF475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072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0" r:id="rId1"/>
    <p:sldLayoutId id="2147483861" r:id="rId2"/>
    <p:sldLayoutId id="2147483862" r:id="rId3"/>
    <p:sldLayoutId id="2147483863" r:id="rId4"/>
    <p:sldLayoutId id="2147483864" r:id="rId5"/>
    <p:sldLayoutId id="2147483865" r:id="rId6"/>
    <p:sldLayoutId id="2147483866" r:id="rId7"/>
    <p:sldLayoutId id="2147483867" r:id="rId8"/>
    <p:sldLayoutId id="2147483868" r:id="rId9"/>
    <p:sldLayoutId id="2147483869" r:id="rId10"/>
    <p:sldLayoutId id="2147483870" r:id="rId11"/>
    <p:sldLayoutId id="2147483871" r:id="rId12"/>
    <p:sldLayoutId id="2147483872" r:id="rId13"/>
    <p:sldLayoutId id="2147483873" r:id="rId14"/>
    <p:sldLayoutId id="2147483874" r:id="rId15"/>
    <p:sldLayoutId id="214748387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hyperlink" Target="file:///C:\Users\HP\Desktop\zalo.lnk" TargetMode="Externa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file:///C:\Users\HP\Desktop\zalo.lnk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hyperlink" Target="file:///C:\Users\HP\Desktop\zalo.lnk" TargetMode="Externa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image" Target="../media/image6.png"/><Relationship Id="rId7" Type="http://schemas.openxmlformats.org/officeDocument/2006/relationships/image" Target="../media/image6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8.emf"/><Relationship Id="rId5" Type="http://schemas.openxmlformats.org/officeDocument/2006/relationships/image" Target="../media/image5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7.e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file:///C:\Users\HP\Desktop\zalo.lnk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38455" y="1207168"/>
            <a:ext cx="10116134" cy="2262781"/>
          </a:xfrm>
        </p:spPr>
        <p:txBody>
          <a:bodyPr>
            <a:normAutofit/>
          </a:bodyPr>
          <a:lstStyle/>
          <a:p>
            <a:r>
              <a:rPr lang="en-US" dirty="0" err="1" smtClean="0"/>
              <a:t>Bài</a:t>
            </a:r>
            <a:r>
              <a:rPr lang="en-US" dirty="0" smtClean="0"/>
              <a:t> 4: </a:t>
            </a:r>
            <a:r>
              <a:rPr lang="en-US" dirty="0" err="1" smtClean="0"/>
              <a:t>Đường</a:t>
            </a:r>
            <a:r>
              <a:rPr lang="en-US" dirty="0" smtClean="0"/>
              <a:t> </a:t>
            </a:r>
            <a:r>
              <a:rPr lang="en-US" dirty="0" err="1" smtClean="0"/>
              <a:t>thẳng</a:t>
            </a:r>
            <a:r>
              <a:rPr lang="en-US" dirty="0" smtClean="0"/>
              <a:t> song </a:t>
            </a:r>
            <a:r>
              <a:rPr lang="en-US" dirty="0" err="1" smtClean="0"/>
              <a:t>song</a:t>
            </a:r>
            <a:r>
              <a:rPr lang="en-US" dirty="0" smtClean="0"/>
              <a:t>, </a:t>
            </a:r>
            <a:r>
              <a:rPr lang="en-US" dirty="0" err="1" smtClean="0"/>
              <a:t>đường</a:t>
            </a:r>
            <a:r>
              <a:rPr lang="en-US" dirty="0" smtClean="0"/>
              <a:t> </a:t>
            </a:r>
            <a:r>
              <a:rPr lang="en-US" dirty="0" err="1" smtClean="0"/>
              <a:t>thẳng</a:t>
            </a:r>
            <a:r>
              <a:rPr lang="en-US" dirty="0" smtClean="0"/>
              <a:t> </a:t>
            </a:r>
            <a:r>
              <a:rPr lang="en-US" dirty="0" err="1" smtClean="0"/>
              <a:t>cắt</a:t>
            </a:r>
            <a:r>
              <a:rPr lang="en-US" dirty="0" smtClean="0"/>
              <a:t> </a:t>
            </a:r>
            <a:r>
              <a:rPr lang="en-US" dirty="0" err="1" smtClean="0"/>
              <a:t>nhau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804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75144" y="1199960"/>
            <a:ext cx="8915400" cy="23190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bậc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y = 2x + k (d1)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 = (2m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2)x + 5 (d2)</a:t>
            </a:r>
          </a:p>
          <a:p>
            <a:pPr marL="0" indent="0">
              <a:buNone/>
            </a:pP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trùng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754449" y="660569"/>
            <a:ext cx="106150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>
                <a:solidFill>
                  <a:srgbClr val="147E0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147E0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</a:t>
            </a:r>
            <a:r>
              <a:rPr lang="en-US" sz="2800" b="1" dirty="0" smtClean="0">
                <a:solidFill>
                  <a:srgbClr val="147E0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dirty="0">
              <a:solidFill>
                <a:srgbClr val="147E0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3834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255990" y="1241844"/>
                <a:ext cx="5678907" cy="5674211"/>
              </a:xfrm>
            </p:spPr>
            <p:txBody>
              <a:bodyPr>
                <a:noAutofit/>
              </a:bodyPr>
              <a:lstStyle/>
              <a:p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1/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Nhận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xét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các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hệ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a, b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những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đường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thẳng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song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song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trong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bài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1.</a:t>
                </a:r>
              </a:p>
              <a:p>
                <a:pPr marL="0" indent="0">
                  <a:buNone/>
                </a:pP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Đọc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nội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dung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mục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1/tr53.sgk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cho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biết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Hai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đường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thẳng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y= ax + b (a </a:t>
                </a:r>
                <a14:m>
                  <m:oMath xmlns:m="http://schemas.openxmlformats.org/officeDocument/2006/math">
                    <m:r>
                      <a:rPr lang="en-US" sz="2400" b="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≠0</m:t>
                    </m:r>
                  </m:oMath>
                </a14:m>
                <a:r>
                  <a:rPr lang="en-US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  (d1)</a:t>
                </a:r>
              </a:p>
              <a:p>
                <a:pPr marL="0" indent="0">
                  <a:buNone/>
                </a:pPr>
                <a:r>
                  <a:rPr lang="en-US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</a:t>
                </a:r>
                <a:r>
                  <a:rPr lang="en-US" sz="24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y</a:t>
                </a:r>
                <a:r>
                  <a:rPr lang="en-US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:r>
                  <a:rPr lang="en-US" sz="2400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a’x</a:t>
                </a:r>
                <a:r>
                  <a:rPr lang="en-US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b’ (a’ </a:t>
                </a:r>
                <a14:m>
                  <m:oMath xmlns:m="http://schemas.openxmlformats.org/officeDocument/2006/math">
                    <m:r>
                      <a:rPr lang="en-US" sz="2400" b="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≠0</m:t>
                    </m:r>
                  </m:oMath>
                </a14:m>
                <a:r>
                  <a:rPr lang="en-US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(d2)</a:t>
                </a:r>
              </a:p>
              <a:p>
                <a:pPr marL="0" indent="0">
                  <a:buNone/>
                </a:pP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song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song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với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nhau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trùng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nhau</a:t>
                </a: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khi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nào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?</a:t>
                </a:r>
              </a:p>
              <a:p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2/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Nhận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xét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các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hệ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a, b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những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cặp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đường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thẳng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cắt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nhau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trong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bài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1.</a:t>
                </a:r>
              </a:p>
              <a:p>
                <a:pPr marL="0" indent="0">
                  <a:buNone/>
                </a:pP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Đọc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nội</a:t>
                </a: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dung </a:t>
                </a:r>
                <a:r>
                  <a:rPr lang="en-US" sz="2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mục</a:t>
                </a: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2/tr53.sgk </a:t>
                </a:r>
                <a:r>
                  <a:rPr lang="en-US" sz="2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cho</a:t>
                </a: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biết</a:t>
                </a: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Hai </a:t>
                </a:r>
                <a:r>
                  <a:rPr lang="en-US" sz="2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đường</a:t>
                </a: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thẳng</a:t>
                </a: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y= ax + b (a </a:t>
                </a:r>
                <a14:m>
                  <m:oMath xmlns:m="http://schemas.openxmlformats.org/officeDocument/2006/math">
                    <m:r>
                      <a:rPr lang="en-US" sz="2400" b="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≠0</m:t>
                    </m:r>
                  </m:oMath>
                </a14:m>
                <a:r>
                  <a:rPr lang="en-US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  (d1)</a:t>
                </a:r>
              </a:p>
              <a:p>
                <a:pPr marL="0" indent="0">
                  <a:buNone/>
                </a:pPr>
                <a:r>
                  <a:rPr lang="en-US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y= </a:t>
                </a:r>
                <a:r>
                  <a:rPr lang="en-US" sz="2400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a’x</a:t>
                </a:r>
                <a:r>
                  <a:rPr lang="en-US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b’ (a’ </a:t>
                </a:r>
                <a14:m>
                  <m:oMath xmlns:m="http://schemas.openxmlformats.org/officeDocument/2006/math">
                    <m:r>
                      <a:rPr lang="en-US" sz="2400" b="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≠0</m:t>
                    </m:r>
                  </m:oMath>
                </a14:m>
                <a:r>
                  <a:rPr lang="en-US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(d2)</a:t>
                </a:r>
              </a:p>
              <a:p>
                <a:pPr marL="0" indent="0">
                  <a:buNone/>
                </a:pP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cắt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nhau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khi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nào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? </a:t>
                </a:r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55990" y="1241844"/>
                <a:ext cx="5678907" cy="5674211"/>
              </a:xfrm>
              <a:blipFill>
                <a:blip r:embed="rId2"/>
                <a:stretch>
                  <a:fillRect l="-1609" t="-8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1754449" y="660569"/>
            <a:ext cx="106150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>
                <a:solidFill>
                  <a:srgbClr val="147E0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147E0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rgbClr val="147E0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endParaRPr lang="en-US" sz="2800" b="1" dirty="0">
              <a:solidFill>
                <a:srgbClr val="147E0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19455" y="349786"/>
            <a:ext cx="5486400" cy="628356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61994" y="18044"/>
            <a:ext cx="1632770" cy="1285050"/>
          </a:xfrm>
          <a:prstGeom prst="rect">
            <a:avLst/>
          </a:prstGeom>
        </p:spPr>
      </p:pic>
      <p:sp>
        <p:nvSpPr>
          <p:cNvPr id="4" name="5-Point Star 3">
            <a:hlinkClick r:id="rId5" action="ppaction://hlinkfile"/>
          </p:cNvPr>
          <p:cNvSpPr/>
          <p:nvPr/>
        </p:nvSpPr>
        <p:spPr>
          <a:xfrm>
            <a:off x="928255" y="6226575"/>
            <a:ext cx="327735" cy="309889"/>
          </a:xfrm>
          <a:prstGeom prst="star5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823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152778" y="1313568"/>
                <a:ext cx="6107004" cy="5139676"/>
              </a:xfrm>
            </p:spPr>
            <p:txBody>
              <a:bodyPr>
                <a:noAutofit/>
              </a:bodyPr>
              <a:lstStyle/>
              <a:p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1/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Các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đường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thẳng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song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song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trong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bài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hệ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bằng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nhau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bằng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2, b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khác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nhau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 marL="0" indent="0">
                  <a:buNone/>
                </a:pP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*Hai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đường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thẳng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:r>
                  <a:rPr lang="en-US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y= ax + b (a </a:t>
                </a:r>
                <a14:m>
                  <m:oMath xmlns:m="http://schemas.openxmlformats.org/officeDocument/2006/math">
                    <m:r>
                      <a:rPr lang="en-US" sz="2400" b="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≠0</m:t>
                    </m:r>
                  </m:oMath>
                </a14:m>
                <a:r>
                  <a:rPr lang="en-US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  (d1)</a:t>
                </a:r>
              </a:p>
              <a:p>
                <a:pPr marL="0" indent="0">
                  <a:buNone/>
                </a:pPr>
                <a:r>
                  <a:rPr lang="en-US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</a:t>
                </a:r>
                <a:r>
                  <a:rPr lang="en-US" sz="24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</a:t>
                </a:r>
                <a:r>
                  <a:rPr lang="en-US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y= </a:t>
                </a:r>
                <a:r>
                  <a:rPr lang="en-US" sz="2400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a’x</a:t>
                </a:r>
                <a:r>
                  <a:rPr lang="en-US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b’ (a’ </a:t>
                </a:r>
                <a14:m>
                  <m:oMath xmlns:m="http://schemas.openxmlformats.org/officeDocument/2006/math">
                    <m:r>
                      <a:rPr lang="en-US" sz="2400" b="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≠0</m:t>
                    </m:r>
                  </m:oMath>
                </a14:m>
                <a:r>
                  <a:rPr lang="en-US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(d2)</a:t>
                </a:r>
              </a:p>
              <a:p>
                <a:pPr marL="0" indent="0">
                  <a:buNone/>
                </a:pP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song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song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với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nhau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khi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= a’, b ≠ b’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</a:p>
              <a:p>
                <a:pPr marL="0" indent="0">
                  <a:buNone/>
                </a:pP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trùng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nhau</a:t>
                </a: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khi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= a</a:t>
                </a:r>
                <a:r>
                  <a:rPr lang="en-US" sz="24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’,  b </a:t>
                </a:r>
                <a:r>
                  <a:rPr lang="en-US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:r>
                  <a:rPr lang="en-US" sz="24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b’.</a:t>
                </a:r>
                <a:endParaRPr lang="en-US" sz="24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2/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Những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cặp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đường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thẳng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cắt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nhau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trong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bài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hệ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khác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nhau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 marL="0" indent="0">
                  <a:buNone/>
                </a:pP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*Hai </a:t>
                </a:r>
                <a:r>
                  <a:rPr lang="en-US" sz="2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đường</a:t>
                </a: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thẳng</a:t>
                </a: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y= ax + b (a </a:t>
                </a:r>
                <a14:m>
                  <m:oMath xmlns:m="http://schemas.openxmlformats.org/officeDocument/2006/math">
                    <m:r>
                      <a:rPr lang="en-US" sz="2400" b="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≠0</m:t>
                    </m:r>
                  </m:oMath>
                </a14:m>
                <a:r>
                  <a:rPr lang="en-US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  (d1)</a:t>
                </a:r>
              </a:p>
              <a:p>
                <a:pPr marL="0" indent="0">
                  <a:buNone/>
                </a:pPr>
                <a:r>
                  <a:rPr lang="en-US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</a:t>
                </a:r>
                <a:r>
                  <a:rPr lang="en-US" sz="24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y</a:t>
                </a:r>
                <a:r>
                  <a:rPr lang="en-US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:r>
                  <a:rPr lang="en-US" sz="2400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a’x</a:t>
                </a:r>
                <a:r>
                  <a:rPr lang="en-US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b’ (a’ </a:t>
                </a:r>
                <a14:m>
                  <m:oMath xmlns:m="http://schemas.openxmlformats.org/officeDocument/2006/math">
                    <m:r>
                      <a:rPr lang="en-US" sz="2400" b="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≠0</m:t>
                    </m:r>
                  </m:oMath>
                </a14:m>
                <a:r>
                  <a:rPr lang="en-US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(d2)</a:t>
                </a:r>
              </a:p>
              <a:p>
                <a:pPr marL="0" indent="0">
                  <a:buNone/>
                </a:pP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cắt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nhau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khi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≠ a</a:t>
                </a:r>
                <a:r>
                  <a:rPr lang="en-US" sz="24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’.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152778" y="1313568"/>
                <a:ext cx="6107004" cy="5139676"/>
              </a:xfrm>
              <a:blipFill>
                <a:blip r:embed="rId2"/>
                <a:stretch>
                  <a:fillRect l="-1497" t="-948" r="-499" b="-24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1754449" y="660569"/>
            <a:ext cx="106150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>
                <a:solidFill>
                  <a:srgbClr val="147E0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147E0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rgbClr val="147E0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endParaRPr lang="en-US" sz="2800" b="1" dirty="0">
              <a:solidFill>
                <a:srgbClr val="147E0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43088" y="785260"/>
            <a:ext cx="4948912" cy="5667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5738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8169" y="624323"/>
            <a:ext cx="8911687" cy="1280890"/>
          </a:xfrm>
        </p:spPr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endParaRPr 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951902" y="1385454"/>
                <a:ext cx="10132245" cy="3255819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800" b="1" dirty="0" err="1" smtClean="0">
                    <a:solidFill>
                      <a:srgbClr val="147E0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Điền</a:t>
                </a:r>
                <a:r>
                  <a:rPr lang="en-US" sz="2800" b="1" dirty="0" smtClean="0">
                    <a:solidFill>
                      <a:srgbClr val="147E0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rgbClr val="147E0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vào</a:t>
                </a:r>
                <a:r>
                  <a:rPr lang="en-US" sz="2800" b="1" dirty="0" smtClean="0">
                    <a:solidFill>
                      <a:srgbClr val="147E0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rgbClr val="147E0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chỗ</a:t>
                </a:r>
                <a:r>
                  <a:rPr lang="en-US" sz="2800" b="1" dirty="0" smtClean="0">
                    <a:solidFill>
                      <a:srgbClr val="147E0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rgbClr val="147E0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trống</a:t>
                </a:r>
                <a:r>
                  <a:rPr lang="en-US" sz="2800" b="1" dirty="0" smtClean="0">
                    <a:solidFill>
                      <a:srgbClr val="147E0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pPr marL="0" indent="0">
                  <a:buNone/>
                </a:pP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0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Đồ</a:t>
                </a:r>
                <a:r>
                  <a:rPr lang="en-US" sz="30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0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thị</a:t>
                </a:r>
                <a:r>
                  <a:rPr lang="en-US" sz="30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0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hàm</a:t>
                </a:r>
                <a:r>
                  <a:rPr lang="en-US" sz="30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0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30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y= ax + b (a </a:t>
                </a:r>
                <a14:m>
                  <m:oMath xmlns:m="http://schemas.openxmlformats.org/officeDocument/2006/math">
                    <m:r>
                      <a:rPr lang="en-US" sz="32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≠</m:t>
                    </m:r>
                    <m:r>
                      <a:rPr lang="en-US" sz="32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𝟎</m:t>
                    </m:r>
                  </m:oMath>
                </a14:m>
                <a:r>
                  <a:rPr lang="en-US" sz="3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</a:t>
                </a:r>
                <a:r>
                  <a:rPr lang="en-US" sz="30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30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0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một</a:t>
                </a:r>
                <a:r>
                  <a:rPr lang="en-US" sz="30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0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đường</a:t>
                </a:r>
                <a:r>
                  <a:rPr lang="en-US" sz="30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0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thẳng</a:t>
                </a:r>
                <a:r>
                  <a:rPr lang="en-US" sz="30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pPr marL="0" indent="0">
                  <a:buNone/>
                </a:pPr>
                <a:r>
                  <a:rPr lang="en-US" sz="30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- </a:t>
                </a:r>
                <a:r>
                  <a:rPr lang="en-US" sz="30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Cắt</a:t>
                </a:r>
                <a:r>
                  <a:rPr lang="en-US" sz="30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…..........… </a:t>
                </a:r>
                <a:r>
                  <a:rPr lang="en-US" sz="30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tại</a:t>
                </a:r>
                <a:r>
                  <a:rPr lang="en-US" sz="30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0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điểm</a:t>
                </a:r>
                <a:r>
                  <a:rPr lang="en-US" sz="30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0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sz="30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0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tung</a:t>
                </a:r>
                <a:r>
                  <a:rPr lang="en-US" sz="30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0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độ</a:t>
                </a:r>
                <a:r>
                  <a:rPr lang="en-US" sz="30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0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bằng</a:t>
                </a:r>
                <a:r>
                  <a:rPr lang="en-US" sz="30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b.</a:t>
                </a:r>
              </a:p>
              <a:p>
                <a:pPr marL="0" indent="0">
                  <a:buNone/>
                </a:pPr>
                <a:r>
                  <a:rPr lang="en-US" sz="30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</a:t>
                </a:r>
                <a:r>
                  <a:rPr lang="en-US" sz="30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…………… </a:t>
                </a:r>
                <a:r>
                  <a:rPr lang="en-US" sz="30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với</a:t>
                </a:r>
                <a:r>
                  <a:rPr lang="en-US" sz="30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0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đường</a:t>
                </a:r>
                <a:r>
                  <a:rPr lang="en-US" sz="30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0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thẳng</a:t>
                </a:r>
                <a:r>
                  <a:rPr lang="en-US" sz="30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y= ax </a:t>
                </a:r>
                <a:r>
                  <a:rPr lang="en-US" sz="32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nếu</a:t>
                </a:r>
                <a:r>
                  <a:rPr lang="en-US" sz="32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b </a:t>
                </a:r>
                <a14:m>
                  <m:oMath xmlns:m="http://schemas.openxmlformats.org/officeDocument/2006/math">
                    <m:r>
                      <a:rPr lang="en-US" sz="3200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≠</m:t>
                    </m:r>
                  </m:oMath>
                </a14:m>
                <a:r>
                  <a:rPr lang="en-US" sz="32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0; </a:t>
                </a:r>
                <a:r>
                  <a:rPr lang="en-US" sz="32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trùng</a:t>
                </a:r>
                <a:r>
                  <a:rPr lang="en-US" sz="32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với</a:t>
                </a:r>
                <a:r>
                  <a:rPr lang="en-US" sz="32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đườn</a:t>
                </a:r>
                <a:r>
                  <a:rPr lang="en-US" sz="32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thẳng</a:t>
                </a:r>
                <a:r>
                  <a:rPr lang="en-US" sz="32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 = ax </a:t>
                </a:r>
                <a:r>
                  <a:rPr lang="en-US" sz="32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nếu</a:t>
                </a:r>
                <a:r>
                  <a:rPr lang="en-US" sz="32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b = 0.</a:t>
                </a:r>
                <a:endParaRPr lang="en-US" sz="30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951902" y="1385454"/>
                <a:ext cx="10132245" cy="3255819"/>
              </a:xfrm>
              <a:blipFill>
                <a:blip r:embed="rId2"/>
                <a:stretch>
                  <a:fillRect l="-1504" t="-18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/>
          <p:cNvSpPr/>
          <p:nvPr/>
        </p:nvSpPr>
        <p:spPr>
          <a:xfrm>
            <a:off x="3421112" y="2543833"/>
            <a:ext cx="16129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rục</a:t>
            </a: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2906730" y="3168598"/>
            <a:ext cx="173316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Song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song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761175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Arrow 3">
            <a:hlinkClick r:id="rId2" action="ppaction://hlinkfile"/>
          </p:cNvPr>
          <p:cNvSpPr/>
          <p:nvPr/>
        </p:nvSpPr>
        <p:spPr>
          <a:xfrm>
            <a:off x="540327" y="6165273"/>
            <a:ext cx="443345" cy="277091"/>
          </a:xfrm>
          <a:prstGeom prst="rightArrow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51902" y="817413"/>
            <a:ext cx="10132245" cy="41994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 err="1" smtClean="0">
                <a:solidFill>
                  <a:srgbClr val="147E0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 smtClean="0">
                <a:solidFill>
                  <a:srgbClr val="147E0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1.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phẳng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tọa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>
              <a:buNone/>
            </a:pP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y = 2x + 3      (d1)</a:t>
            </a:r>
          </a:p>
          <a:p>
            <a:pPr marL="0" indent="0">
              <a:buNone/>
            </a:pP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y = 2x – 2      (d2)</a:t>
            </a:r>
          </a:p>
          <a:p>
            <a:pPr marL="0" indent="0">
              <a:buNone/>
            </a:pP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y = -</a:t>
            </a:r>
            <a:r>
              <a:rPr lang="en-US" sz="3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+ 3     (d3)</a:t>
            </a:r>
          </a:p>
          <a:p>
            <a:pPr marL="0" indent="0">
              <a:buNone/>
            </a:pP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song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song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cặp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cắt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1351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7313" y="1422902"/>
            <a:ext cx="5169715" cy="51396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y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2x + 3      (d1)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y = 2x – 2      (d2)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y = -3x + 3     (d3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600" b="1" dirty="0" smtClean="0">
              <a:solidFill>
                <a:srgbClr val="07791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600" b="1" dirty="0" err="1" smtClean="0">
                <a:solidFill>
                  <a:srgbClr val="07791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600" b="1" dirty="0" smtClean="0">
                <a:solidFill>
                  <a:srgbClr val="07791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rgbClr val="07791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600" b="1" dirty="0" smtClean="0">
                <a:solidFill>
                  <a:srgbClr val="07791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rgbClr val="07791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600" b="1" dirty="0" smtClean="0">
                <a:solidFill>
                  <a:srgbClr val="07791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song </a:t>
            </a:r>
            <a:r>
              <a:rPr lang="en-US" sz="2600" b="1" dirty="0" err="1" smtClean="0">
                <a:solidFill>
                  <a:srgbClr val="07791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song</a:t>
            </a:r>
            <a:r>
              <a:rPr lang="en-US" sz="2600" b="1" dirty="0" smtClean="0">
                <a:solidFill>
                  <a:srgbClr val="07791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		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(d1) // (d2)</a:t>
            </a:r>
          </a:p>
          <a:p>
            <a:r>
              <a:rPr lang="en-US" sz="2600" b="1" dirty="0" err="1" smtClean="0">
                <a:solidFill>
                  <a:srgbClr val="07791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600" b="1" dirty="0" smtClean="0">
                <a:solidFill>
                  <a:srgbClr val="07791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rgbClr val="07791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cặp</a:t>
            </a:r>
            <a:r>
              <a:rPr lang="en-US" sz="2600" b="1" dirty="0" smtClean="0">
                <a:solidFill>
                  <a:srgbClr val="07791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rgbClr val="07791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600" b="1" dirty="0" smtClean="0">
                <a:solidFill>
                  <a:srgbClr val="07791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rgbClr val="07791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600" b="1" dirty="0" smtClean="0">
                <a:solidFill>
                  <a:srgbClr val="07791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rgbClr val="07791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cắt</a:t>
            </a:r>
            <a:r>
              <a:rPr lang="en-US" sz="2600" b="1" dirty="0" smtClean="0">
                <a:solidFill>
                  <a:srgbClr val="07791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rgbClr val="07791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		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(d1) </a:t>
            </a:r>
            <a:r>
              <a:rPr lang="en-US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cắt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(d3)</a:t>
            </a:r>
          </a:p>
          <a:p>
            <a:pPr marL="0" indent="0">
              <a:buNone/>
            </a:pP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		(d2) </a:t>
            </a:r>
            <a:r>
              <a:rPr lang="en-US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cắt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(d3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36325" y="183531"/>
            <a:ext cx="5486400" cy="6283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5657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2" y="2824087"/>
            <a:ext cx="9602787" cy="2262781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 THẲNG SONG </a:t>
            </a:r>
            <a:r>
              <a:rPr lang="en-US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SONG</a:t>
            </a:r>
            <a:r>
              <a:rPr lang="en-US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VÀ ĐƯỜNG THẲNG CẮT NHAU</a:t>
            </a:r>
            <a:endParaRPr lang="en-US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5086868"/>
            <a:ext cx="8915399" cy="1126283"/>
          </a:xfrm>
        </p:spPr>
        <p:txBody>
          <a:bodyPr>
            <a:normAutofit/>
          </a:bodyPr>
          <a:lstStyle/>
          <a:p>
            <a:r>
              <a:rPr lang="en-US" sz="20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52, </a:t>
            </a:r>
            <a:r>
              <a:rPr lang="en-US" sz="20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9, </a:t>
            </a:r>
            <a:r>
              <a:rPr lang="en-US" sz="20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1.</a:t>
            </a:r>
            <a:endParaRPr lang="en-US" sz="20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5015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255990" y="1241844"/>
                <a:ext cx="5678907" cy="5674211"/>
              </a:xfrm>
            </p:spPr>
            <p:txBody>
              <a:bodyPr>
                <a:noAutofit/>
              </a:bodyPr>
              <a:lstStyle/>
              <a:p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1/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Nhận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xét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các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hệ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a, b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những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đường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thẳng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song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song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trong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bài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1.</a:t>
                </a:r>
              </a:p>
              <a:p>
                <a:pPr marL="0" indent="0">
                  <a:buNone/>
                </a:pP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Đọc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nội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dung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mục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1/tr53.sgk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cho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biết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Hai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đường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thẳng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y= ax + b (a </a:t>
                </a:r>
                <a14:m>
                  <m:oMath xmlns:m="http://schemas.openxmlformats.org/officeDocument/2006/math">
                    <m:r>
                      <a:rPr lang="en-US" sz="2400" b="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≠0</m:t>
                    </m:r>
                  </m:oMath>
                </a14:m>
                <a:r>
                  <a:rPr lang="en-US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  (d1)</a:t>
                </a:r>
              </a:p>
              <a:p>
                <a:pPr marL="0" indent="0">
                  <a:buNone/>
                </a:pPr>
                <a:r>
                  <a:rPr lang="en-US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</a:t>
                </a:r>
                <a:r>
                  <a:rPr lang="en-US" sz="24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y</a:t>
                </a:r>
                <a:r>
                  <a:rPr lang="en-US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:r>
                  <a:rPr lang="en-US" sz="2400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a’x</a:t>
                </a:r>
                <a:r>
                  <a:rPr lang="en-US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b’ (a’ </a:t>
                </a:r>
                <a14:m>
                  <m:oMath xmlns:m="http://schemas.openxmlformats.org/officeDocument/2006/math">
                    <m:r>
                      <a:rPr lang="en-US" sz="2400" b="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≠0</m:t>
                    </m:r>
                  </m:oMath>
                </a14:m>
                <a:r>
                  <a:rPr lang="en-US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(d2)</a:t>
                </a:r>
              </a:p>
              <a:p>
                <a:pPr marL="0" indent="0">
                  <a:buNone/>
                </a:pP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song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song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với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nhau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trùng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nhau</a:t>
                </a: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khi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nào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?</a:t>
                </a:r>
              </a:p>
              <a:p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2/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Nhận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xét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các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hệ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a, b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những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cặp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đường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thẳng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cắt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nhau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trong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bài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1.</a:t>
                </a:r>
              </a:p>
              <a:p>
                <a:pPr marL="0" indent="0">
                  <a:buNone/>
                </a:pP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Đọc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nội</a:t>
                </a: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dung </a:t>
                </a:r>
                <a:r>
                  <a:rPr lang="en-US" sz="2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mục</a:t>
                </a: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2/tr53.sgk </a:t>
                </a:r>
                <a:r>
                  <a:rPr lang="en-US" sz="2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cho</a:t>
                </a: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biết</a:t>
                </a: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Hai </a:t>
                </a:r>
                <a:r>
                  <a:rPr lang="en-US" sz="2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đường</a:t>
                </a: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thẳng</a:t>
                </a: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y= ax + b (a </a:t>
                </a:r>
                <a14:m>
                  <m:oMath xmlns:m="http://schemas.openxmlformats.org/officeDocument/2006/math">
                    <m:r>
                      <a:rPr lang="en-US" sz="2400" b="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≠0</m:t>
                    </m:r>
                  </m:oMath>
                </a14:m>
                <a:r>
                  <a:rPr lang="en-US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  (d1)</a:t>
                </a:r>
              </a:p>
              <a:p>
                <a:pPr marL="0" indent="0">
                  <a:buNone/>
                </a:pPr>
                <a:r>
                  <a:rPr lang="en-US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y= </a:t>
                </a:r>
                <a:r>
                  <a:rPr lang="en-US" sz="2400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a’x</a:t>
                </a:r>
                <a:r>
                  <a:rPr lang="en-US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b’ (a’ </a:t>
                </a:r>
                <a14:m>
                  <m:oMath xmlns:m="http://schemas.openxmlformats.org/officeDocument/2006/math">
                    <m:r>
                      <a:rPr lang="en-US" sz="2400" b="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≠0</m:t>
                    </m:r>
                  </m:oMath>
                </a14:m>
                <a:r>
                  <a:rPr lang="en-US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(d2)</a:t>
                </a:r>
              </a:p>
              <a:p>
                <a:pPr marL="0" indent="0">
                  <a:buNone/>
                </a:pP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cắt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nhau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khi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nào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? </a:t>
                </a:r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55990" y="1241844"/>
                <a:ext cx="5678907" cy="5674211"/>
              </a:xfrm>
              <a:blipFill>
                <a:blip r:embed="rId2"/>
                <a:stretch>
                  <a:fillRect l="-1609" t="-8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1754449" y="660569"/>
            <a:ext cx="106150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>
                <a:solidFill>
                  <a:srgbClr val="147E0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147E0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rgbClr val="147E0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endParaRPr lang="en-US" sz="2800" b="1" dirty="0">
              <a:solidFill>
                <a:srgbClr val="147E0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19455" y="349786"/>
            <a:ext cx="5486400" cy="628356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61994" y="18044"/>
            <a:ext cx="1632770" cy="128505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ontent Placeholder 2"/>
              <p:cNvSpPr txBox="1">
                <a:spLocks/>
              </p:cNvSpPr>
              <p:nvPr/>
            </p:nvSpPr>
            <p:spPr>
              <a:xfrm>
                <a:off x="1255990" y="1183789"/>
                <a:ext cx="6107004" cy="513967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342900" indent="-3429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8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6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Font typeface="Wingdings 3" charset="2"/>
                  <a:buChar char="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1/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Các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đường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thẳng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song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song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trong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bài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hệ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bằng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nhau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bằng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2, b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khác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nhau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 marL="0" indent="0">
                  <a:buFont typeface="Wingdings 3" charset="2"/>
                  <a:buNone/>
                </a:pP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*Hai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đường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thẳng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:r>
                  <a:rPr lang="en-US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y= ax + b (a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≠0</m:t>
                    </m:r>
                  </m:oMath>
                </a14:m>
                <a:r>
                  <a:rPr lang="en-US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  (d1)</a:t>
                </a:r>
              </a:p>
              <a:p>
                <a:pPr marL="0" indent="0">
                  <a:buFont typeface="Wingdings 3" charset="2"/>
                  <a:buNone/>
                </a:pPr>
                <a:r>
                  <a:rPr lang="en-US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</a:t>
                </a:r>
                <a:r>
                  <a:rPr lang="en-US" sz="24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</a:t>
                </a:r>
                <a:r>
                  <a:rPr lang="en-US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y= </a:t>
                </a:r>
                <a:r>
                  <a:rPr lang="en-US" sz="2400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a’x</a:t>
                </a:r>
                <a:r>
                  <a:rPr lang="en-US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b’ (a’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≠0</m:t>
                    </m:r>
                  </m:oMath>
                </a14:m>
                <a:r>
                  <a:rPr lang="en-US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(d2)</a:t>
                </a:r>
              </a:p>
              <a:p>
                <a:pPr marL="0" indent="0">
                  <a:buFont typeface="Wingdings 3" charset="2"/>
                  <a:buNone/>
                </a:pP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song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song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với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nhau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khi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= a’, b ≠ b’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</a:p>
              <a:p>
                <a:pPr marL="0" indent="0">
                  <a:buFont typeface="Wingdings 3" charset="2"/>
                  <a:buNone/>
                </a:pP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trùng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nhau</a:t>
                </a: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khi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= a</a:t>
                </a:r>
                <a:r>
                  <a:rPr lang="en-US" sz="24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’,  b </a:t>
                </a:r>
                <a:r>
                  <a:rPr lang="en-US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:r>
                  <a:rPr lang="en-US" sz="24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b’.</a:t>
                </a:r>
                <a:endParaRPr lang="en-US" sz="2400" dirty="0" smtClean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2/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Những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cặp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đường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thẳng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cắt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nhau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trong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pPr marL="0" indent="0">
                  <a:buNone/>
                </a:pP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bài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hệ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khác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nhau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 marL="0" indent="0">
                  <a:buFont typeface="Wingdings 3" charset="2"/>
                  <a:buNone/>
                </a:pP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*Hai </a:t>
                </a:r>
                <a:r>
                  <a:rPr lang="en-US" sz="2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đường</a:t>
                </a: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thẳng</a:t>
                </a:r>
                <a:r>
                  <a:rPr lang="en-US" sz="2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y= ax + b (a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≠0</m:t>
                    </m:r>
                  </m:oMath>
                </a14:m>
                <a:r>
                  <a:rPr lang="en-US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  (d1)</a:t>
                </a:r>
              </a:p>
              <a:p>
                <a:pPr marL="0" indent="0">
                  <a:buFont typeface="Wingdings 3" charset="2"/>
                  <a:buNone/>
                </a:pPr>
                <a:r>
                  <a:rPr lang="en-US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</a:t>
                </a:r>
                <a:r>
                  <a:rPr lang="en-US" sz="24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y</a:t>
                </a:r>
                <a:r>
                  <a:rPr lang="en-US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:r>
                  <a:rPr lang="en-US" sz="2400" dirty="0" err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a’x</a:t>
                </a:r>
                <a:r>
                  <a:rPr lang="en-US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b’ (a’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≠0</m:t>
                    </m:r>
                  </m:oMath>
                </a14:m>
                <a:r>
                  <a:rPr lang="en-US" sz="240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(d2)</a:t>
                </a:r>
              </a:p>
              <a:p>
                <a:pPr marL="0" indent="0">
                  <a:buFont typeface="Wingdings 3" charset="2"/>
                  <a:buNone/>
                </a:pP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cắt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nhau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khi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≠ a</a:t>
                </a:r>
                <a:r>
                  <a:rPr lang="en-US" sz="24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’.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sz="2400" dirty="0"/>
              </a:p>
            </p:txBody>
          </p:sp>
        </mc:Choice>
        <mc:Fallback xmlns="">
          <p:sp>
            <p:nvSpPr>
              <p:cNvPr id="12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5990" y="1183789"/>
                <a:ext cx="6107004" cy="5139676"/>
              </a:xfrm>
              <a:prstGeom prst="rect">
                <a:avLst/>
              </a:prstGeom>
              <a:blipFill>
                <a:blip r:embed="rId5"/>
                <a:stretch>
                  <a:fillRect l="-1497" t="-949" b="-51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5-Point Star 3">
            <a:hlinkClick r:id="rId6" action="ppaction://hlinkfile"/>
          </p:cNvPr>
          <p:cNvSpPr/>
          <p:nvPr/>
        </p:nvSpPr>
        <p:spPr>
          <a:xfrm>
            <a:off x="928255" y="6226575"/>
            <a:ext cx="327735" cy="309889"/>
          </a:xfrm>
          <a:prstGeom prst="star5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714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42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42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42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42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42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42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42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42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2149197" y="1156079"/>
                <a:ext cx="9865464" cy="5139676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8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Hai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đường</a:t>
                </a:r>
                <a:r>
                  <a:rPr lang="en-US" sz="28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thẳng</a:t>
                </a:r>
                <a:r>
                  <a:rPr lang="en-US" sz="28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pPr marL="0" indent="0">
                  <a:buNone/>
                </a:pPr>
                <a:r>
                  <a:rPr lang="en-US" sz="28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</a:t>
                </a:r>
                <a:r>
                  <a:rPr lang="en-US" sz="28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y= ax + b (a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≠</m:t>
                    </m:r>
                    <m:r>
                      <a:rPr lang="en-US" sz="28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𝟎</m:t>
                    </m:r>
                  </m:oMath>
                </a14:m>
                <a:r>
                  <a:rPr lang="en-US" sz="28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  (d1)</a:t>
                </a:r>
              </a:p>
              <a:p>
                <a:pPr marL="0" indent="0">
                  <a:buNone/>
                </a:pPr>
                <a:r>
                  <a:rPr lang="en-US" sz="28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y</a:t>
                </a:r>
                <a:r>
                  <a:rPr 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:r>
                  <a:rPr lang="en-US" sz="2800" b="1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a’x</a:t>
                </a:r>
                <a:r>
                  <a:rPr lang="en-US" sz="28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 </a:t>
                </a:r>
                <a:r>
                  <a:rPr lang="en-US" sz="28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b’ </a:t>
                </a:r>
                <a:r>
                  <a:rPr 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en-US" sz="28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a’ </a:t>
                </a:r>
                <a14:m>
                  <m:oMath xmlns:m="http://schemas.openxmlformats.org/officeDocument/2006/math">
                    <m:r>
                      <a:rPr lang="en-US" sz="28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≠</m:t>
                    </m:r>
                    <m:r>
                      <a:rPr lang="en-US" sz="28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𝟎</m:t>
                    </m:r>
                  </m:oMath>
                </a14:m>
                <a:r>
                  <a:rPr lang="en-US" sz="2800" b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(d2)</a:t>
                </a:r>
              </a:p>
              <a:p>
                <a:r>
                  <a:rPr lang="en-US" sz="28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(d1)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lang="en-US" sz="28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(d2) </a:t>
                </a:r>
                <a:r>
                  <a:rPr lang="en-US" sz="28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song song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với</a:t>
                </a:r>
                <a:r>
                  <a:rPr lang="en-US" sz="28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nhau</a:t>
                </a:r>
                <a:r>
                  <a:rPr lang="en-US" sz="28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</a:t>
                </a:r>
                <a:r>
                  <a:rPr lang="en-US" sz="28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= a’, b ≠ b’.</a:t>
                </a:r>
              </a:p>
              <a:p>
                <a:r>
                  <a:rPr lang="en-US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(d1) </a:t>
                </a:r>
                <a:r>
                  <a:rPr lang="en-US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lang="en-US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(d2) </a:t>
                </a:r>
                <a:r>
                  <a:rPr lang="en-US" sz="2800" b="1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trùng</a:t>
                </a:r>
                <a:r>
                  <a:rPr lang="en-US" sz="28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nhau</a:t>
                </a:r>
                <a:r>
                  <a:rPr lang="en-US" sz="28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a 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a’, </a:t>
                </a:r>
                <a:r>
                  <a:rPr lang="en-US" sz="28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 = 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</a:t>
                </a:r>
                <a:r>
                  <a:rPr lang="en-US" sz="28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’.</a:t>
                </a:r>
                <a:endParaRPr lang="en-US" sz="28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(d1) </a:t>
                </a:r>
                <a:r>
                  <a:rPr lang="en-US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lang="en-US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(d2) </a:t>
                </a:r>
                <a:r>
                  <a:rPr lang="en-US" sz="2800" b="1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cắt</a:t>
                </a:r>
                <a:r>
                  <a:rPr lang="en-US" sz="28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nhau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a ≠ 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lang="en-US" sz="2800" b="1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’.</a:t>
                </a:r>
              </a:p>
              <a:p>
                <a:pPr marL="0" indent="0">
                  <a:buNone/>
                </a:pPr>
                <a:r>
                  <a:rPr lang="en-US" sz="28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*(</a:t>
                </a:r>
                <a:r>
                  <a:rPr lang="en-US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d1) </a:t>
                </a:r>
                <a:r>
                  <a:rPr lang="en-US" sz="2800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lang="en-US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(d2)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cắt</a:t>
                </a:r>
                <a:r>
                  <a:rPr lang="en-US" sz="28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nhau</a:t>
                </a:r>
                <a:r>
                  <a:rPr lang="en-US" sz="28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tại</a:t>
                </a:r>
                <a:r>
                  <a:rPr lang="en-US" sz="28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điểm</a:t>
                </a:r>
                <a:r>
                  <a:rPr lang="en-US" sz="28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trên</a:t>
                </a:r>
                <a:r>
                  <a:rPr lang="en-US" sz="28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trục</a:t>
                </a:r>
                <a:r>
                  <a:rPr lang="en-US" sz="28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tung</a:t>
                </a:r>
                <a:r>
                  <a:rPr lang="en-US" sz="28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a </a:t>
                </a:r>
                <a:r>
                  <a:rPr lang="en-US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≠ a</a:t>
                </a:r>
                <a:r>
                  <a:rPr lang="en-US" sz="28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’, </a:t>
                </a:r>
                <a:r>
                  <a:rPr lang="en-US" sz="28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 = b</a:t>
                </a:r>
                <a:r>
                  <a:rPr lang="en-US" sz="28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’.</a:t>
                </a:r>
                <a:endParaRPr lang="en-US" sz="2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en-US" sz="28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149197" y="1156079"/>
                <a:ext cx="9865464" cy="5139676"/>
              </a:xfrm>
              <a:blipFill>
                <a:blip r:embed="rId3"/>
                <a:stretch>
                  <a:fillRect l="-1298" t="-13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1754449" y="660569"/>
            <a:ext cx="236795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u="sng" dirty="0" smtClean="0">
                <a:solidFill>
                  <a:srgbClr val="147E0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 QUÁT</a:t>
            </a:r>
            <a:endParaRPr lang="en-US" sz="2800" b="1" u="sng" dirty="0">
              <a:solidFill>
                <a:srgbClr val="147E0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1062892"/>
              </p:ext>
            </p:extLst>
          </p:nvPr>
        </p:nvGraphicFramePr>
        <p:xfrm>
          <a:off x="7183998" y="2882267"/>
          <a:ext cx="659949" cy="4658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4" name="Equation" r:id="rId4" imgW="215640" imgH="152280" progId="Equation.DSMT4">
                  <p:embed/>
                </p:oleObj>
              </mc:Choice>
              <mc:Fallback>
                <p:oleObj name="Equation" r:id="rId4" imgW="215640" imgH="152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183998" y="2882267"/>
                        <a:ext cx="659949" cy="46584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2937360"/>
              </p:ext>
            </p:extLst>
          </p:nvPr>
        </p:nvGraphicFramePr>
        <p:xfrm>
          <a:off x="7183998" y="4038115"/>
          <a:ext cx="6477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5" name="Equation" r:id="rId6" imgW="647893" imgH="457089" progId="Equation.DSMT4">
                  <p:embed/>
                </p:oleObj>
              </mc:Choice>
              <mc:Fallback>
                <p:oleObj name="Equation" r:id="rId6" imgW="647893" imgH="457089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183998" y="4038115"/>
                        <a:ext cx="647700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2484294"/>
              </p:ext>
            </p:extLst>
          </p:nvPr>
        </p:nvGraphicFramePr>
        <p:xfrm>
          <a:off x="7183998" y="3464514"/>
          <a:ext cx="6477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6" name="Equation" r:id="rId8" imgW="647893" imgH="457089" progId="Equation.DSMT4">
                  <p:embed/>
                </p:oleObj>
              </mc:Choice>
              <mc:Fallback>
                <p:oleObj name="Equation" r:id="rId8" imgW="647893" imgH="457089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183998" y="3464514"/>
                        <a:ext cx="647700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9530354"/>
              </p:ext>
            </p:extLst>
          </p:nvPr>
        </p:nvGraphicFramePr>
        <p:xfrm>
          <a:off x="9013336" y="4596490"/>
          <a:ext cx="574010" cy="4026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7" name="Equation" r:id="rId10" imgW="638124" imgH="447779" progId="Equation.DSMT4">
                  <p:embed/>
                </p:oleObj>
              </mc:Choice>
              <mc:Fallback>
                <p:oleObj name="Equation" r:id="rId10" imgW="638124" imgH="447779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9013336" y="4596490"/>
                        <a:ext cx="574010" cy="40266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63220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5203" y="1245360"/>
            <a:ext cx="8915400" cy="37776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y = 0,5x + 2 (d1);</a:t>
            </a:r>
          </a:p>
          <a:p>
            <a:pPr marL="0" indent="0">
              <a:buNone/>
            </a:pP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y = 0,5x – 1 (d2);</a:t>
            </a:r>
          </a:p>
          <a:p>
            <a:pPr marL="0" indent="0">
              <a:buNone/>
            </a:pP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y = 1,5x + 2 (d3).</a:t>
            </a:r>
          </a:p>
          <a:p>
            <a:pPr marL="0" indent="0">
              <a:buNone/>
            </a:pP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cặp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song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cặp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cắt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Rectangle 5"/>
          <p:cNvSpPr/>
          <p:nvPr/>
        </p:nvSpPr>
        <p:spPr>
          <a:xfrm>
            <a:off x="1754449" y="660569"/>
            <a:ext cx="106150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>
                <a:solidFill>
                  <a:srgbClr val="147E0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147E0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r>
              <a:rPr lang="en-US" sz="2800" b="1" dirty="0" smtClean="0">
                <a:solidFill>
                  <a:srgbClr val="147E0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dirty="0">
              <a:solidFill>
                <a:srgbClr val="147E0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5-Point Star 1">
            <a:hlinkClick r:id="rId2" action="ppaction://hlinkfile"/>
          </p:cNvPr>
          <p:cNvSpPr/>
          <p:nvPr/>
        </p:nvSpPr>
        <p:spPr>
          <a:xfrm>
            <a:off x="858982" y="6040582"/>
            <a:ext cx="277091" cy="277091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420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20399" y="1183789"/>
            <a:ext cx="8915400" cy="377762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bậc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y = 2mx + 5 (d1)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 = (m + 3)x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 (d2)</a:t>
            </a:r>
          </a:p>
          <a:p>
            <a:pPr marL="0" indent="0">
              <a:buNone/>
            </a:pP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514350" indent="-514350">
              <a:buAutoNum type="alphaLcParenR"/>
            </a:pP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cắt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514350" indent="-514350">
              <a:buAutoNum type="alphaLcParenR"/>
            </a:pP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song </a:t>
            </a:r>
            <a:r>
              <a:rPr lang="en-US" sz="28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song</a:t>
            </a:r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754449" y="660569"/>
            <a:ext cx="106150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>
                <a:solidFill>
                  <a:srgbClr val="147E0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147E0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rgbClr val="147E0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endParaRPr lang="en-US" sz="2800" b="1" dirty="0">
              <a:solidFill>
                <a:srgbClr val="147E0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5588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500</TotalTime>
  <Words>791</Words>
  <Application>Microsoft Office PowerPoint</Application>
  <PresentationFormat>Widescreen</PresentationFormat>
  <Paragraphs>87</Paragraphs>
  <Slides>12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Cambria Math</vt:lpstr>
      <vt:lpstr>Century Gothic</vt:lpstr>
      <vt:lpstr>Times New Roman</vt:lpstr>
      <vt:lpstr>Wingdings 3</vt:lpstr>
      <vt:lpstr>Wisp</vt:lpstr>
      <vt:lpstr>Equation</vt:lpstr>
      <vt:lpstr>Bài 4: Đường thẳng song song, đường thẳng cắt nhau</vt:lpstr>
      <vt:lpstr>Khởi động</vt:lpstr>
      <vt:lpstr>PowerPoint Presentation</vt:lpstr>
      <vt:lpstr>PowerPoint Presentation</vt:lpstr>
      <vt:lpstr>ĐƯỜNG THẲNG SONG SONG VÀ ĐƯỜNG THẲNG CẮT NHAU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Microsoft account</cp:lastModifiedBy>
  <cp:revision>57</cp:revision>
  <dcterms:created xsi:type="dcterms:W3CDTF">2023-11-12T13:51:48Z</dcterms:created>
  <dcterms:modified xsi:type="dcterms:W3CDTF">2024-03-11T14:59:37Z</dcterms:modified>
</cp:coreProperties>
</file>