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66" r:id="rId2"/>
    <p:sldId id="271" r:id="rId3"/>
    <p:sldId id="268" r:id="rId4"/>
    <p:sldId id="269" r:id="rId5"/>
    <p:sldId id="270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82" r:id="rId1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21C"/>
    <a:srgbClr val="002E14"/>
    <a:srgbClr val="001007"/>
    <a:srgbClr val="005C2A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9695" autoAdjust="0"/>
  </p:normalViewPr>
  <p:slideViewPr>
    <p:cSldViewPr>
      <p:cViewPr varScale="1">
        <p:scale>
          <a:sx n="87" d="100"/>
          <a:sy n="87" d="100"/>
        </p:scale>
        <p:origin x="348" y="6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60AE9D-BFD7-4B16-9394-AC81F831FC41}" type="datetimeFigureOut">
              <a:rPr lang="en-US" smtClean="0"/>
              <a:t>2/6/2022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635B95-59ED-4DD1-A23B-D0AEBBEDCF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3152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53066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0EED4A5-43D0-4015-8366-E2D3FD2AD332}" type="datetimeFigureOut">
              <a:rPr lang="en-US" smtClean="0"/>
              <a:t>2/6/2022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AA36BB4-27E1-4F08-99B9-BBB566960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955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0EED4A5-43D0-4015-8366-E2D3FD2AD332}" type="datetimeFigureOut">
              <a:rPr lang="en-US" smtClean="0"/>
              <a:t>2/6/2022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AA36BB4-27E1-4F08-99B9-BBB566960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267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0EED4A5-43D0-4015-8366-E2D3FD2AD332}" type="datetimeFigureOut">
              <a:rPr lang="en-US" smtClean="0"/>
              <a:t>2/6/2022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AA36BB4-27E1-4F08-99B9-BBB566960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869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0EED4A5-43D0-4015-8366-E2D3FD2AD332}" type="datetimeFigureOut">
              <a:rPr lang="en-US" smtClean="0"/>
              <a:t>2/6/2022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AA36BB4-27E1-4F08-99B9-BBB566960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757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0EED4A5-43D0-4015-8366-E2D3FD2AD332}" type="datetimeFigureOut">
              <a:rPr lang="en-US" smtClean="0"/>
              <a:t>2/6/2022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AA36BB4-27E1-4F08-99B9-BBB566960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804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0EED4A5-43D0-4015-8366-E2D3FD2AD332}" type="datetimeFigureOut">
              <a:rPr lang="en-US" smtClean="0"/>
              <a:t>2/6/2022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AA36BB4-27E1-4F08-99B9-BBB566960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851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0EED4A5-43D0-4015-8366-E2D3FD2AD332}" type="datetimeFigureOut">
              <a:rPr lang="en-US" smtClean="0"/>
              <a:t>2/6/2022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AA36BB4-27E1-4F08-99B9-BBB566960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467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0EED4A5-43D0-4015-8366-E2D3FD2AD332}" type="datetimeFigureOut">
              <a:rPr lang="en-US" smtClean="0"/>
              <a:t>2/6/2022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AA36BB4-27E1-4F08-99B9-BBB566960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686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0EED4A5-43D0-4015-8366-E2D3FD2AD332}" type="datetimeFigureOut">
              <a:rPr lang="en-US" smtClean="0"/>
              <a:t>2/6/2022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AA36BB4-27E1-4F08-99B9-BBB566960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885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0EED4A5-43D0-4015-8366-E2D3FD2AD332}" type="datetimeFigureOut">
              <a:rPr lang="en-US" smtClean="0"/>
              <a:t>2/6/2022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BAA36BB4-27E1-4F08-99B9-BBB566960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9483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52" y="0"/>
            <a:ext cx="9130748" cy="5200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33901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3" Type="http://schemas.openxmlformats.org/officeDocument/2006/relationships/image" Target="../media/image24.png"/><Relationship Id="rId7" Type="http://schemas.openxmlformats.org/officeDocument/2006/relationships/image" Target="../media/image28.png"/><Relationship Id="rId12" Type="http://schemas.openxmlformats.org/officeDocument/2006/relationships/image" Target="../media/image33.png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emf"/><Relationship Id="rId11" Type="http://schemas.openxmlformats.org/officeDocument/2006/relationships/image" Target="../media/image32.png"/><Relationship Id="rId5" Type="http://schemas.openxmlformats.org/officeDocument/2006/relationships/image" Target="../media/image26.png"/><Relationship Id="rId10" Type="http://schemas.openxmlformats.org/officeDocument/2006/relationships/image" Target="../media/image31.png"/><Relationship Id="rId4" Type="http://schemas.openxmlformats.org/officeDocument/2006/relationships/image" Target="../media/image25.png"/><Relationship Id="rId9" Type="http://schemas.openxmlformats.org/officeDocument/2006/relationships/image" Target="../media/image14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3.png"/><Relationship Id="rId5" Type="http://schemas.openxmlformats.org/officeDocument/2006/relationships/image" Target="../media/image42.png"/><Relationship Id="rId4" Type="http://schemas.openxmlformats.org/officeDocument/2006/relationships/image" Target="../media/image4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8.png"/><Relationship Id="rId5" Type="http://schemas.openxmlformats.org/officeDocument/2006/relationships/image" Target="../media/image47.png"/><Relationship Id="rId4" Type="http://schemas.openxmlformats.org/officeDocument/2006/relationships/image" Target="../media/image4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4.png"/><Relationship Id="rId5" Type="http://schemas.openxmlformats.org/officeDocument/2006/relationships/image" Target="../media/image30.png"/><Relationship Id="rId4" Type="http://schemas.openxmlformats.org/officeDocument/2006/relationships/image" Target="../media/image27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13" Type="http://schemas.openxmlformats.org/officeDocument/2006/relationships/image" Target="../media/image20.png"/><Relationship Id="rId3" Type="http://schemas.openxmlformats.org/officeDocument/2006/relationships/image" Target="../media/image10.png"/><Relationship Id="rId7" Type="http://schemas.openxmlformats.org/officeDocument/2006/relationships/image" Target="../media/image10.emf"/><Relationship Id="rId12" Type="http://schemas.openxmlformats.org/officeDocument/2006/relationships/image" Target="../media/image19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5" Type="http://schemas.openxmlformats.org/officeDocument/2006/relationships/image" Target="../media/image9.emf"/><Relationship Id="rId15" Type="http://schemas.openxmlformats.org/officeDocument/2006/relationships/image" Target="../media/image22.png"/><Relationship Id="rId10" Type="http://schemas.openxmlformats.org/officeDocument/2006/relationships/image" Target="../media/image17.png"/><Relationship Id="rId4" Type="http://schemas.openxmlformats.org/officeDocument/2006/relationships/image" Target="../media/image11.png"/><Relationship Id="rId9" Type="http://schemas.openxmlformats.org/officeDocument/2006/relationships/image" Target="../media/image11.emf"/><Relationship Id="rId14" Type="http://schemas.openxmlformats.org/officeDocument/2006/relationships/image" Target="../media/image2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428750"/>
            <a:ext cx="85520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§ 4. GÓC TẠO BỞI TIA TIẾP TUYẾN VÀ DÂY CUNG.</a:t>
            </a:r>
            <a:endParaRPr lang="en-US" sz="280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4061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162" y="1275012"/>
            <a:ext cx="1699497" cy="1522968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3" name="TextBox 2"/>
          <p:cNvSpPr txBox="1"/>
          <p:nvPr/>
        </p:nvSpPr>
        <p:spPr>
          <a:xfrm>
            <a:off x="277258" y="294891"/>
            <a:ext cx="30535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Tâm O nằm trên cạnh chứa dây cung AB.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277258" y="2978646"/>
            <a:ext cx="2958502" cy="380692"/>
            <a:chOff x="3489491" y="2737119"/>
            <a:chExt cx="2611706" cy="38069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Box 4"/>
                <p:cNvSpPr txBox="1"/>
                <p:nvPr/>
              </p:nvSpPr>
              <p:spPr>
                <a:xfrm>
                  <a:off x="3489491" y="2738151"/>
                  <a:ext cx="2611706" cy="37863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𝐵𝐴𝑥</m:t>
                          </m:r>
                        </m:e>
                      </m:acc>
                      <m:r>
                        <a:rPr lang="en-US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=90</m:t>
                      </m:r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  <m:r>
                        <a:rPr lang="en-US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</m:t>
                      </m:r>
                    </m:oMath>
                  </a14:m>
                  <a:r>
                    <a:rPr lang="en-US" smtClean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sđ AB = 180</a:t>
                  </a:r>
                  <a14:m>
                    <m:oMath xmlns:m="http://schemas.openxmlformats.org/officeDocument/2006/math">
                      <m:r>
                        <a:rPr lang="en-US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a14:m>
                  <a:r>
                    <a:rPr lang="en-US" smtClean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.</a:t>
                  </a:r>
                  <a:endParaRPr lang="en-US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5" name="TextBox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89491" y="2738151"/>
                  <a:ext cx="2611706" cy="378630"/>
                </a:xfrm>
                <a:prstGeom prst="rect">
                  <a:avLst/>
                </a:prstGeom>
                <a:blipFill>
                  <a:blip r:embed="rId3"/>
                  <a:stretch>
                    <a:fillRect t="-6452" r="-1029" b="-25806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Arc 5"/>
            <p:cNvSpPr/>
            <p:nvPr/>
          </p:nvSpPr>
          <p:spPr>
            <a:xfrm rot="19086503">
              <a:off x="5046768" y="2737119"/>
              <a:ext cx="368774" cy="380692"/>
            </a:xfrm>
            <a:prstGeom prst="arc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203509" y="3450156"/>
            <a:ext cx="2304477" cy="491096"/>
            <a:chOff x="430504" y="3766673"/>
            <a:chExt cx="2304477" cy="49109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TextBox 7"/>
                <p:cNvSpPr txBox="1"/>
                <p:nvPr/>
              </p:nvSpPr>
              <p:spPr>
                <a:xfrm>
                  <a:off x="430504" y="3766673"/>
                  <a:ext cx="2304477" cy="49109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b="1" smtClean="0">
                      <a:solidFill>
                        <a:srgbClr val="FFFF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Vậy </a:t>
                  </a:r>
                  <a14:m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𝑩𝑨𝒙</m:t>
                          </m:r>
                        </m:e>
                      </m:acc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𝒔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đ </m:t>
                      </m:r>
                    </m:oMath>
                  </a14:m>
                  <a:r>
                    <a:rPr lang="en-US" b="1" smtClean="0">
                      <a:solidFill>
                        <a:srgbClr val="FFFF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AB</a:t>
                  </a:r>
                  <a:endParaRPr lang="en-US" b="1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8" name="Text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0504" y="3766673"/>
                  <a:ext cx="2304477" cy="491096"/>
                </a:xfrm>
                <a:prstGeom prst="rect">
                  <a:avLst/>
                </a:prstGeom>
                <a:blipFill>
                  <a:blip r:embed="rId4"/>
                  <a:stretch>
                    <a:fillRect r="-2646" b="-617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9" name="Arc 8"/>
            <p:cNvSpPr/>
            <p:nvPr/>
          </p:nvSpPr>
          <p:spPr>
            <a:xfrm rot="18942258">
              <a:off x="2274578" y="3829697"/>
              <a:ext cx="389012" cy="362796"/>
            </a:xfrm>
            <a:prstGeom prst="arc">
              <a:avLst/>
            </a:prstGeom>
            <a:ln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b="1">
                <a:solidFill>
                  <a:srgbClr val="FFFF00"/>
                </a:solidFill>
              </a:endParaRPr>
            </a:p>
          </p:txBody>
        </p:sp>
      </p:grpSp>
      <p:cxnSp>
        <p:nvCxnSpPr>
          <p:cNvPr id="11" name="Straight Connector 10"/>
          <p:cNvCxnSpPr/>
          <p:nvPr/>
        </p:nvCxnSpPr>
        <p:spPr>
          <a:xfrm>
            <a:off x="3235760" y="481366"/>
            <a:ext cx="0" cy="4376384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3342701" y="336394"/>
                <a:ext cx="2689034" cy="6556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b. Tâm O nằm bên ngoài 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𝐵𝐴𝑥</m:t>
                        </m:r>
                      </m:e>
                    </m:acc>
                  </m:oMath>
                </a14:m>
                <a:r>
                  <a:rPr lang="en-US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.</a:t>
                </a:r>
                <a:endParaRPr lang="en-US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2701" y="336394"/>
                <a:ext cx="2689034" cy="655629"/>
              </a:xfrm>
              <a:prstGeom prst="rect">
                <a:avLst/>
              </a:prstGeom>
              <a:blipFill>
                <a:blip r:embed="rId5"/>
                <a:stretch>
                  <a:fillRect l="-1814" t="-4630" b="-138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" name="Straight Connector 19"/>
          <p:cNvCxnSpPr/>
          <p:nvPr/>
        </p:nvCxnSpPr>
        <p:spPr>
          <a:xfrm>
            <a:off x="6138675" y="481366"/>
            <a:ext cx="55588" cy="4376384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3260546" y="2810522"/>
            <a:ext cx="1996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Kẻ đường kính AC.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86354" y="1220904"/>
            <a:ext cx="1733807" cy="1524000"/>
          </a:xfrm>
          <a:prstGeom prst="rect">
            <a:avLst/>
          </a:prstGeom>
          <a:solidFill>
            <a:schemeClr val="bg1"/>
          </a:solidFill>
        </p:spPr>
      </p:pic>
      <p:grpSp>
        <p:nvGrpSpPr>
          <p:cNvPr id="32" name="Group 31"/>
          <p:cNvGrpSpPr/>
          <p:nvPr/>
        </p:nvGrpSpPr>
        <p:grpSpPr>
          <a:xfrm>
            <a:off x="3394813" y="3179854"/>
            <a:ext cx="1987275" cy="1500221"/>
            <a:chOff x="3386354" y="3256391"/>
            <a:chExt cx="1987275" cy="150022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TextBox 25"/>
                <p:cNvSpPr txBox="1"/>
                <p:nvPr/>
              </p:nvSpPr>
              <p:spPr>
                <a:xfrm>
                  <a:off x="3386354" y="3256391"/>
                  <a:ext cx="1987275" cy="1484765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14:m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𝐵𝐴𝑥</m:t>
                          </m:r>
                        </m:e>
                      </m:acc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a14:m>
                  <a:r>
                    <a:rPr lang="en-US">
                      <a:solidFill>
                        <a:schemeClr val="bg1"/>
                      </a:solidFill>
                    </a:rPr>
                    <a:t> </a:t>
                  </a:r>
                  <a14:m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𝐶𝐴𝑥</m:t>
                          </m:r>
                        </m:e>
                      </m:acc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acc>
                        <m:accPr>
                          <m:chr m:val="̂"/>
                          <m:ctrlP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𝐶𝐴𝐵</m:t>
                          </m:r>
                        </m:e>
                      </m:acc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a14:m>
                  <a:endParaRPr lang="en-US" b="0" smtClean="0">
                    <a:solidFill>
                      <a:schemeClr val="bg1"/>
                    </a:solidFill>
                  </a:endParaRPr>
                </a:p>
                <a:p>
                  <a:r>
                    <a:rPr lang="en-US" smtClean="0">
                      <a:solidFill>
                        <a:schemeClr val="bg1"/>
                      </a:solidFill>
                    </a:rPr>
                    <a:t>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đ </m:t>
                      </m:r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𝐴𝐶</m:t>
                      </m:r>
                    </m:oMath>
                  </a14:m>
                  <a:r>
                    <a:rPr lang="en-US" smtClean="0">
                      <a:solidFill>
                        <a:schemeClr val="bg1"/>
                      </a:solidFill>
                    </a:rPr>
                    <a:t>-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a14:m>
                  <a:r>
                    <a:rPr lang="en-US" smtClean="0">
                      <a:solidFill>
                        <a:schemeClr val="bg1"/>
                      </a:solidFill>
                    </a:rPr>
                    <a:t> sđ CB</a:t>
                  </a:r>
                </a:p>
                <a:p>
                  <a:r>
                    <a:rPr lang="en-US" smtClean="0">
                      <a:solidFill>
                        <a:schemeClr val="bg1"/>
                      </a:solidFill>
                    </a:rPr>
                    <a:t>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đ </m:t>
                          </m:r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𝐴𝐶</m:t>
                          </m:r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đ </m:t>
                          </m:r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𝐶𝐵</m:t>
                          </m:r>
                        </m:e>
                      </m:d>
                    </m:oMath>
                  </a14:m>
                  <a:endParaRPr lang="en-US" b="0" smtClean="0">
                    <a:solidFill>
                      <a:schemeClr val="bg1"/>
                    </a:solidFill>
                  </a:endParaRPr>
                </a:p>
                <a:p>
                  <a:r>
                    <a:rPr lang="en-US" smtClean="0">
                      <a:solidFill>
                        <a:schemeClr val="bg1"/>
                      </a:solidFill>
                    </a:rPr>
                    <a:t>=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đ</m:t>
                      </m:r>
                    </m:oMath>
                  </a14:m>
                  <a:r>
                    <a:rPr lang="en-US" smtClean="0">
                      <a:solidFill>
                        <a:schemeClr val="bg1"/>
                      </a:solidFill>
                    </a:rPr>
                    <a:t> AB</a:t>
                  </a:r>
                  <a:endParaRPr lang="en-US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26" name="TextBox 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86354" y="3256391"/>
                  <a:ext cx="1987275" cy="1484765"/>
                </a:xfrm>
                <a:prstGeom prst="rect">
                  <a:avLst/>
                </a:prstGeom>
                <a:blipFill>
                  <a:blip r:embed="rId7"/>
                  <a:stretch>
                    <a:fillRect l="-7362" t="-3704" r="-58589" b="-3292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7" name="Arc 26"/>
            <p:cNvSpPr/>
            <p:nvPr/>
          </p:nvSpPr>
          <p:spPr>
            <a:xfrm rot="19198843">
              <a:off x="3951954" y="3571253"/>
              <a:ext cx="397470" cy="363003"/>
            </a:xfrm>
            <a:prstGeom prst="arc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Arc 27"/>
            <p:cNvSpPr/>
            <p:nvPr/>
          </p:nvSpPr>
          <p:spPr>
            <a:xfrm rot="19138165">
              <a:off x="4713798" y="3613818"/>
              <a:ext cx="397470" cy="363003"/>
            </a:xfrm>
            <a:prstGeom prst="arc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Arc 28"/>
            <p:cNvSpPr/>
            <p:nvPr/>
          </p:nvSpPr>
          <p:spPr>
            <a:xfrm rot="19188231">
              <a:off x="4054643" y="4006311"/>
              <a:ext cx="397470" cy="363003"/>
            </a:xfrm>
            <a:prstGeom prst="arc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Arc 29"/>
            <p:cNvSpPr/>
            <p:nvPr/>
          </p:nvSpPr>
          <p:spPr>
            <a:xfrm rot="19161423">
              <a:off x="4896182" y="3960644"/>
              <a:ext cx="397470" cy="363003"/>
            </a:xfrm>
            <a:prstGeom prst="arc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Arc 30"/>
            <p:cNvSpPr/>
            <p:nvPr/>
          </p:nvSpPr>
          <p:spPr>
            <a:xfrm rot="19257817">
              <a:off x="3845993" y="4393609"/>
              <a:ext cx="397470" cy="363003"/>
            </a:xfrm>
            <a:prstGeom prst="arc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3682120" y="4504489"/>
            <a:ext cx="2304477" cy="491096"/>
            <a:chOff x="430504" y="3766673"/>
            <a:chExt cx="2304477" cy="49109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4" name="TextBox 33"/>
                <p:cNvSpPr txBox="1"/>
                <p:nvPr/>
              </p:nvSpPr>
              <p:spPr>
                <a:xfrm>
                  <a:off x="430504" y="3766673"/>
                  <a:ext cx="2304477" cy="49109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b="1" smtClean="0">
                      <a:solidFill>
                        <a:srgbClr val="FFFF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Vậy </a:t>
                  </a:r>
                  <a14:m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𝑩𝑨𝒙</m:t>
                          </m:r>
                        </m:e>
                      </m:acc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𝒔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đ </m:t>
                      </m:r>
                    </m:oMath>
                  </a14:m>
                  <a:r>
                    <a:rPr lang="en-US" b="1" smtClean="0">
                      <a:solidFill>
                        <a:srgbClr val="FFFF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AB</a:t>
                  </a:r>
                  <a:endParaRPr lang="en-US" b="1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34" name="TextBox 3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0504" y="3766673"/>
                  <a:ext cx="2304477" cy="491096"/>
                </a:xfrm>
                <a:prstGeom prst="rect">
                  <a:avLst/>
                </a:prstGeom>
                <a:blipFill>
                  <a:blip r:embed="rId8"/>
                  <a:stretch>
                    <a:fillRect r="-2646" b="-750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5" name="Arc 34"/>
            <p:cNvSpPr/>
            <p:nvPr/>
          </p:nvSpPr>
          <p:spPr>
            <a:xfrm rot="18942258">
              <a:off x="2274578" y="3829697"/>
              <a:ext cx="389012" cy="362796"/>
            </a:xfrm>
            <a:prstGeom prst="arc">
              <a:avLst/>
            </a:prstGeom>
            <a:ln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b="1">
                <a:solidFill>
                  <a:srgbClr val="FFFF00"/>
                </a:solidFill>
              </a:endParaRPr>
            </a:p>
          </p:txBody>
        </p:sp>
      </p:grpSp>
      <p:pic>
        <p:nvPicPr>
          <p:cNvPr id="37" name="Picture 36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346339" y="1220904"/>
            <a:ext cx="1730861" cy="1524000"/>
          </a:xfrm>
          <a:prstGeom prst="rect">
            <a:avLst/>
          </a:prstGeom>
          <a:solidFill>
            <a:schemeClr val="bg1"/>
          </a:solidFill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6264480" y="344035"/>
                <a:ext cx="2689034" cy="6556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c. Tâm O nằm bên trong 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𝐵𝐴𝑥</m:t>
                        </m:r>
                      </m:e>
                    </m:acc>
                  </m:oMath>
                </a14:m>
                <a:r>
                  <a:rPr lang="en-US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.</a:t>
                </a:r>
                <a:endParaRPr lang="en-US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64480" y="344035"/>
                <a:ext cx="2689034" cy="655629"/>
              </a:xfrm>
              <a:prstGeom prst="rect">
                <a:avLst/>
              </a:prstGeom>
              <a:blipFill>
                <a:blip r:embed="rId10"/>
                <a:stretch>
                  <a:fillRect l="-2041" t="-4630" b="-138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TextBox 38"/>
          <p:cNvSpPr txBox="1"/>
          <p:nvPr/>
        </p:nvSpPr>
        <p:spPr>
          <a:xfrm>
            <a:off x="6213707" y="2812578"/>
            <a:ext cx="1996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Kẻ đường kính AC.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0" name="Group 39"/>
          <p:cNvGrpSpPr/>
          <p:nvPr/>
        </p:nvGrpSpPr>
        <p:grpSpPr>
          <a:xfrm>
            <a:off x="6440877" y="3210138"/>
            <a:ext cx="1987275" cy="1500221"/>
            <a:chOff x="3386354" y="3256391"/>
            <a:chExt cx="1987275" cy="150022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1" name="TextBox 40"/>
                <p:cNvSpPr txBox="1"/>
                <p:nvPr/>
              </p:nvSpPr>
              <p:spPr>
                <a:xfrm>
                  <a:off x="3386354" y="3256391"/>
                  <a:ext cx="1987275" cy="1459695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14:m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𝐵𝐴𝑥</m:t>
                          </m:r>
                        </m:e>
                      </m:acc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a14:m>
                  <a:r>
                    <a:rPr lang="en-US">
                      <a:solidFill>
                        <a:schemeClr val="bg1"/>
                      </a:solidFill>
                    </a:rPr>
                    <a:t> </a:t>
                  </a:r>
                  <a14:m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𝐶𝐴𝑥</m:t>
                          </m:r>
                        </m:e>
                      </m:acc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acc>
                        <m:accPr>
                          <m:chr m:val="̂"/>
                          <m:ctrlP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𝐶𝐴𝐵</m:t>
                          </m:r>
                        </m:e>
                      </m:acc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a14:m>
                  <a:endParaRPr lang="en-US" b="0" smtClean="0">
                    <a:solidFill>
                      <a:schemeClr val="bg1"/>
                    </a:solidFill>
                  </a:endParaRPr>
                </a:p>
                <a:p>
                  <a:r>
                    <a:rPr lang="en-US" smtClean="0">
                      <a:solidFill>
                        <a:schemeClr val="bg1"/>
                      </a:solidFill>
                    </a:rPr>
                    <a:t>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đ </m:t>
                      </m:r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𝐴𝐶</m:t>
                      </m:r>
                      <m:r>
                        <a:rPr lang="en-US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</m:oMath>
                  </a14:m>
                  <a:r>
                    <a:rPr lang="en-US" smtClean="0">
                      <a:solidFill>
                        <a:schemeClr val="bg1"/>
                      </a:solidFill>
                    </a:rPr>
                    <a:t>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a14:m>
                  <a:r>
                    <a:rPr lang="en-US" smtClean="0">
                      <a:solidFill>
                        <a:schemeClr val="bg1"/>
                      </a:solidFill>
                    </a:rPr>
                    <a:t> sđ CB</a:t>
                  </a:r>
                </a:p>
                <a:p>
                  <a:r>
                    <a:rPr lang="en-US" smtClean="0">
                      <a:solidFill>
                        <a:schemeClr val="bg1"/>
                      </a:solidFill>
                    </a:rPr>
                    <a:t>=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đ </m:t>
                          </m:r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𝐴𝐶</m:t>
                          </m:r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đ </m:t>
                          </m:r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𝐶𝐵</m:t>
                          </m:r>
                        </m:e>
                      </m:d>
                    </m:oMath>
                  </a14:m>
                  <a:endParaRPr lang="en-US" b="0" smtClean="0">
                    <a:solidFill>
                      <a:schemeClr val="bg1"/>
                    </a:solidFill>
                  </a:endParaRPr>
                </a:p>
                <a:p>
                  <a:r>
                    <a:rPr lang="en-US" smtClean="0">
                      <a:solidFill>
                        <a:schemeClr val="bg1"/>
                      </a:solidFill>
                    </a:rPr>
                    <a:t>=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đ</m:t>
                      </m:r>
                    </m:oMath>
                  </a14:m>
                  <a:r>
                    <a:rPr lang="en-US" smtClean="0">
                      <a:solidFill>
                        <a:schemeClr val="bg1"/>
                      </a:solidFill>
                    </a:rPr>
                    <a:t> AB</a:t>
                  </a:r>
                  <a:endParaRPr lang="en-US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41" name="TextBox 4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86354" y="3256391"/>
                  <a:ext cx="1987275" cy="1459695"/>
                </a:xfrm>
                <a:prstGeom prst="rect">
                  <a:avLst/>
                </a:prstGeom>
                <a:blipFill>
                  <a:blip r:embed="rId11"/>
                  <a:stretch>
                    <a:fillRect l="-7362" t="-3766" r="-58589" b="-502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2" name="Arc 41"/>
            <p:cNvSpPr/>
            <p:nvPr/>
          </p:nvSpPr>
          <p:spPr>
            <a:xfrm rot="19198843">
              <a:off x="3951954" y="3571253"/>
              <a:ext cx="397470" cy="363003"/>
            </a:xfrm>
            <a:prstGeom prst="arc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Arc 42"/>
            <p:cNvSpPr/>
            <p:nvPr/>
          </p:nvSpPr>
          <p:spPr>
            <a:xfrm rot="19138165">
              <a:off x="4888396" y="3582287"/>
              <a:ext cx="397470" cy="363003"/>
            </a:xfrm>
            <a:prstGeom prst="arc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Arc 43"/>
            <p:cNvSpPr/>
            <p:nvPr/>
          </p:nvSpPr>
          <p:spPr>
            <a:xfrm rot="19188231">
              <a:off x="4054643" y="4006311"/>
              <a:ext cx="397470" cy="363003"/>
            </a:xfrm>
            <a:prstGeom prst="arc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Arc 44"/>
            <p:cNvSpPr/>
            <p:nvPr/>
          </p:nvSpPr>
          <p:spPr>
            <a:xfrm rot="19161423">
              <a:off x="4896182" y="3960644"/>
              <a:ext cx="397470" cy="363003"/>
            </a:xfrm>
            <a:prstGeom prst="arc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Arc 45"/>
            <p:cNvSpPr/>
            <p:nvPr/>
          </p:nvSpPr>
          <p:spPr>
            <a:xfrm rot="19257817">
              <a:off x="3845993" y="4393609"/>
              <a:ext cx="397470" cy="363003"/>
            </a:xfrm>
            <a:prstGeom prst="arc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6649037" y="4523486"/>
            <a:ext cx="2304477" cy="491096"/>
            <a:chOff x="430504" y="3766673"/>
            <a:chExt cx="2304477" cy="49109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8" name="TextBox 47"/>
                <p:cNvSpPr txBox="1"/>
                <p:nvPr/>
              </p:nvSpPr>
              <p:spPr>
                <a:xfrm>
                  <a:off x="430504" y="3766673"/>
                  <a:ext cx="2304477" cy="49109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b="1" smtClean="0">
                      <a:solidFill>
                        <a:srgbClr val="FFFF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Vậy </a:t>
                  </a:r>
                  <a14:m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𝑩𝑨𝒙</m:t>
                          </m:r>
                        </m:e>
                      </m:acc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𝒔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đ </m:t>
                      </m:r>
                    </m:oMath>
                  </a14:m>
                  <a:r>
                    <a:rPr lang="en-US" b="1" smtClean="0">
                      <a:solidFill>
                        <a:srgbClr val="FFFF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AB</a:t>
                  </a:r>
                  <a:endParaRPr lang="en-US" b="1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48" name="TextBox 4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0504" y="3766673"/>
                  <a:ext cx="2304477" cy="491096"/>
                </a:xfrm>
                <a:prstGeom prst="rect">
                  <a:avLst/>
                </a:prstGeom>
                <a:blipFill>
                  <a:blip r:embed="rId12"/>
                  <a:stretch>
                    <a:fillRect r="-2381" b="-617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9" name="Arc 48"/>
            <p:cNvSpPr/>
            <p:nvPr/>
          </p:nvSpPr>
          <p:spPr>
            <a:xfrm rot="18942258">
              <a:off x="2274578" y="3829697"/>
              <a:ext cx="389012" cy="362796"/>
            </a:xfrm>
            <a:prstGeom prst="arc">
              <a:avLst/>
            </a:prstGeom>
            <a:ln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b="1">
                <a:solidFill>
                  <a:srgbClr val="FFFF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53829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8" grpId="0"/>
      <p:bldP spid="24" grpId="0"/>
      <p:bldP spid="38" grpId="0"/>
      <p:bldP spid="3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8800" y="438150"/>
            <a:ext cx="2676558" cy="2367446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5" name="TextBox 4"/>
          <p:cNvSpPr txBox="1"/>
          <p:nvPr/>
        </p:nvSpPr>
        <p:spPr>
          <a:xfrm>
            <a:off x="381000" y="438150"/>
            <a:ext cx="409086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?3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871251" y="438150"/>
                <a:ext cx="4800600" cy="6556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Hãy so sánh số đo của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𝐵𝐴𝑥</m:t>
                        </m:r>
                      </m:e>
                    </m:acc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, </m:t>
                    </m:r>
                    <m:acc>
                      <m:accPr>
                        <m:chr m:val="̂"/>
                        <m:ctrlP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𝐴𝐶𝐵</m:t>
                        </m:r>
                      </m:e>
                    </m:acc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với số đo của cung AmB ( h.28)</a:t>
                </a:r>
                <a:endParaRPr lang="en-US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1251" y="438150"/>
                <a:ext cx="4800600" cy="655629"/>
              </a:xfrm>
              <a:prstGeom prst="rect">
                <a:avLst/>
              </a:prstGeom>
              <a:blipFill>
                <a:blip r:embed="rId3"/>
                <a:stretch>
                  <a:fillRect l="-1144" t="-3738" b="-149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315664" y="1093779"/>
            <a:ext cx="5822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HD:</a:t>
            </a:r>
            <a:endParaRPr lang="en-US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871251" y="1150109"/>
            <a:ext cx="2595454" cy="1198598"/>
            <a:chOff x="871251" y="1150109"/>
            <a:chExt cx="2595454" cy="119859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TextBox 7"/>
                <p:cNvSpPr txBox="1"/>
                <p:nvPr/>
              </p:nvSpPr>
              <p:spPr>
                <a:xfrm>
                  <a:off x="871251" y="1150109"/>
                  <a:ext cx="2595454" cy="1198598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mtClean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Ta có : </a:t>
                  </a:r>
                  <a14:m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𝐵𝐴𝑥</m:t>
                          </m:r>
                        </m:e>
                      </m:acc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a14:m>
                  <a:r>
                    <a:rPr lang="en-US" smtClean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sđ AmB.</a:t>
                  </a:r>
                </a:p>
                <a:p>
                  <a:r>
                    <a:rPr lang="en-US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n-US" smtClean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          </a:t>
                  </a:r>
                  <a14:m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𝐴𝐶𝐵</m:t>
                          </m:r>
                        </m:e>
                      </m:acc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𝑠</m:t>
                      </m:r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đ</m:t>
                      </m:r>
                    </m:oMath>
                  </a14:m>
                  <a:r>
                    <a:rPr lang="en-US" smtClean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AmB.</a:t>
                  </a:r>
                </a:p>
                <a:p>
                  <a14:m>
                    <m:oMath xmlns:m="http://schemas.openxmlformats.org/officeDocument/2006/math">
                      <m:r>
                        <a:rPr lang="en-US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⟹</m:t>
                      </m:r>
                    </m:oMath>
                  </a14:m>
                  <a:r>
                    <a:rPr lang="en-US" smtClean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14:m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𝐵𝐴𝑥</m:t>
                          </m:r>
                        </m:e>
                      </m:acc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acc>
                        <m:accPr>
                          <m:chr m:val="̂"/>
                          <m:ctrlP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𝐴𝐶𝐵</m:t>
                          </m:r>
                        </m:e>
                      </m:acc>
                    </m:oMath>
                  </a14:m>
                  <a:r>
                    <a:rPr lang="en-US" smtClean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endParaRPr lang="en-US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8" name="Text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71251" y="1150109"/>
                  <a:ext cx="2595454" cy="1198598"/>
                </a:xfrm>
                <a:prstGeom prst="rect">
                  <a:avLst/>
                </a:prstGeom>
                <a:blipFill>
                  <a:blip r:embed="rId4"/>
                  <a:stretch>
                    <a:fillRect l="-2113" r="-1126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0" name="Arc 9"/>
            <p:cNvSpPr/>
            <p:nvPr/>
          </p:nvSpPr>
          <p:spPr>
            <a:xfrm rot="19029352">
              <a:off x="2846056" y="1592048"/>
              <a:ext cx="457200" cy="457200"/>
            </a:xfrm>
            <a:prstGeom prst="arc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Arc 10"/>
            <p:cNvSpPr/>
            <p:nvPr/>
          </p:nvSpPr>
          <p:spPr>
            <a:xfrm rot="19029352">
              <a:off x="2777068" y="1197748"/>
              <a:ext cx="457200" cy="457200"/>
            </a:xfrm>
            <a:prstGeom prst="arc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388620" y="2473010"/>
            <a:ext cx="10791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Hệ quả</a:t>
            </a:r>
            <a:endParaRPr lang="en-US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85543" y="2869628"/>
            <a:ext cx="74395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 một đường tròn, góc tạo bởi tia tiếp tuyến và dây cung và góc nội tiếp cùng chắn một cung thì bằng nhau.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7282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3" grpId="0"/>
      <p:bldP spid="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599" y="209550"/>
            <a:ext cx="14534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TẬP:</a:t>
            </a:r>
            <a:endParaRPr lang="en-US" sz="240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575630" y="1507032"/>
            <a:ext cx="7541047" cy="1748135"/>
            <a:chOff x="381000" y="1014115"/>
            <a:chExt cx="7541047" cy="1748135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81000" y="1014115"/>
              <a:ext cx="4038601" cy="1748135"/>
            </a:xfrm>
            <a:prstGeom prst="rect">
              <a:avLst/>
            </a:prstGeom>
            <a:solidFill>
              <a:schemeClr val="bg1"/>
            </a:solidFill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416846" y="1014115"/>
              <a:ext cx="3505201" cy="1748135"/>
            </a:xfrm>
            <a:prstGeom prst="rect">
              <a:avLst/>
            </a:prstGeom>
            <a:solidFill>
              <a:schemeClr val="bg1"/>
            </a:solidFill>
          </p:spPr>
        </p:pic>
      </p:grpSp>
      <p:sp>
        <p:nvSpPr>
          <p:cNvPr id="13" name="TextBox 12"/>
          <p:cNvSpPr txBox="1"/>
          <p:nvPr/>
        </p:nvSpPr>
        <p:spPr>
          <a:xfrm>
            <a:off x="2180106" y="281799"/>
            <a:ext cx="19607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 đáp án đúng.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14399" y="671215"/>
            <a:ext cx="5933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1. Hình nào cho ta góc tạo bởi tia tiếp tuyến và dây cung?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85800" y="1040547"/>
            <a:ext cx="8066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H.1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366267" y="1062960"/>
            <a:ext cx="8066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H.2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202652" y="1040547"/>
            <a:ext cx="7938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H.3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255807" y="1040547"/>
            <a:ext cx="8066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H.4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6186760" y="1038675"/>
            <a:ext cx="381000" cy="349414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742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17" grpId="0"/>
      <p:bldP spid="18" grpId="0"/>
      <p:bldP spid="1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361950"/>
            <a:ext cx="57951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2: Cho hình vẽ. Khi đó số đo góc BAx bằng bao nhiêu? 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635" y="752627"/>
            <a:ext cx="2134239" cy="2978007"/>
          </a:xfrm>
          <a:prstGeom prst="rect">
            <a:avLst/>
          </a:prstGeom>
          <a:solidFill>
            <a:schemeClr val="bg1"/>
          </a:solidFill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819400" y="752627"/>
                <a:ext cx="80983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A.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80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endParaRPr lang="en-US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9400" y="752627"/>
                <a:ext cx="809837" cy="369332"/>
              </a:xfrm>
              <a:prstGeom prst="rect">
                <a:avLst/>
              </a:prstGeom>
              <a:blipFill>
                <a:blip r:embed="rId3"/>
                <a:stretch>
                  <a:fillRect l="-6818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813071" y="1504950"/>
                <a:ext cx="80983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B.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40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endParaRPr lang="en-US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3071" y="1504950"/>
                <a:ext cx="809837" cy="369332"/>
              </a:xfrm>
              <a:prstGeom prst="rect">
                <a:avLst/>
              </a:prstGeom>
              <a:blipFill>
                <a:blip r:embed="rId4"/>
                <a:stretch>
                  <a:fillRect l="-6015" t="-1000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813070" y="2305376"/>
                <a:ext cx="92525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C.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160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endParaRPr lang="en-US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3070" y="2305376"/>
                <a:ext cx="925253" cy="369332"/>
              </a:xfrm>
              <a:prstGeom prst="rect">
                <a:avLst/>
              </a:prstGeom>
              <a:blipFill>
                <a:blip r:embed="rId5"/>
                <a:stretch>
                  <a:fillRect l="-5263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856394" y="3079044"/>
                <a:ext cx="93807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D.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100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endParaRPr lang="en-US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56394" y="3079044"/>
                <a:ext cx="938077" cy="369332"/>
              </a:xfrm>
              <a:prstGeom prst="rect">
                <a:avLst/>
              </a:prstGeom>
              <a:blipFill>
                <a:blip r:embed="rId6"/>
                <a:stretch>
                  <a:fillRect l="-5882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Oval 7"/>
          <p:cNvSpPr/>
          <p:nvPr/>
        </p:nvSpPr>
        <p:spPr>
          <a:xfrm>
            <a:off x="2813070" y="1489765"/>
            <a:ext cx="381000" cy="424934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459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  <p:bldP spid="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361950"/>
            <a:ext cx="57951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3: Cho hình vẽ. Khi đó số đo góc BAx bằng bao nhiêu? 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895350"/>
            <a:ext cx="2087015" cy="2109485"/>
          </a:xfrm>
          <a:prstGeom prst="rect">
            <a:avLst/>
          </a:prstGeom>
          <a:solidFill>
            <a:schemeClr val="bg1"/>
          </a:solidFill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987329" y="866601"/>
                <a:ext cx="80983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A.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80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endParaRPr lang="en-US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7329" y="866601"/>
                <a:ext cx="809837" cy="369332"/>
              </a:xfrm>
              <a:prstGeom prst="rect">
                <a:avLst/>
              </a:prstGeom>
              <a:blipFill>
                <a:blip r:embed="rId3"/>
                <a:stretch>
                  <a:fillRect l="-6015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981000" y="1618924"/>
                <a:ext cx="80983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B.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40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endParaRPr lang="en-US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1000" y="1618924"/>
                <a:ext cx="809837" cy="369332"/>
              </a:xfrm>
              <a:prstGeom prst="rect">
                <a:avLst/>
              </a:prstGeom>
              <a:blipFill>
                <a:blip r:embed="rId4"/>
                <a:stretch>
                  <a:fillRect l="-6015" t="-1000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980999" y="2419350"/>
                <a:ext cx="79701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C.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20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endParaRPr lang="en-US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0999" y="2419350"/>
                <a:ext cx="797013" cy="369332"/>
              </a:xfrm>
              <a:prstGeom prst="rect">
                <a:avLst/>
              </a:prstGeom>
              <a:blipFill>
                <a:blip r:embed="rId5"/>
                <a:stretch>
                  <a:fillRect l="-6107" t="-1000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3024323" y="3193018"/>
                <a:ext cx="93807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D.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140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endParaRPr lang="en-US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4323" y="3193018"/>
                <a:ext cx="938077" cy="369332"/>
              </a:xfrm>
              <a:prstGeom prst="rect">
                <a:avLst/>
              </a:prstGeom>
              <a:blipFill>
                <a:blip r:embed="rId6"/>
                <a:stretch>
                  <a:fillRect l="-5195" t="-1000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Oval 7"/>
          <p:cNvSpPr/>
          <p:nvPr/>
        </p:nvSpPr>
        <p:spPr>
          <a:xfrm>
            <a:off x="2978571" y="1577074"/>
            <a:ext cx="381000" cy="424934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578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098446"/>
            <a:ext cx="2209800" cy="297439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3" name="TextBox 2"/>
          <p:cNvSpPr txBox="1"/>
          <p:nvPr/>
        </p:nvSpPr>
        <p:spPr>
          <a:xfrm>
            <a:off x="381000" y="514350"/>
            <a:ext cx="6128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</a:t>
            </a:r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4: </a:t>
            </a:r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 hình vẽ. Khi đó số đo </a:t>
            </a:r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cung AB nhỏ bằng </a:t>
            </a:r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 nhiêu? 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2987329" y="1095201"/>
                <a:ext cx="80983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A.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6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endParaRPr lang="en-US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7329" y="1095201"/>
                <a:ext cx="809837" cy="369332"/>
              </a:xfrm>
              <a:prstGeom prst="rect">
                <a:avLst/>
              </a:prstGeom>
              <a:blipFill>
                <a:blip r:embed="rId3"/>
                <a:stretch>
                  <a:fillRect l="-6015" t="-1000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2981000" y="1847524"/>
                <a:ext cx="80983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B.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endParaRPr lang="en-US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1000" y="1847524"/>
                <a:ext cx="809837" cy="369332"/>
              </a:xfrm>
              <a:prstGeom prst="rect">
                <a:avLst/>
              </a:prstGeom>
              <a:blipFill>
                <a:blip r:embed="rId4"/>
                <a:stretch>
                  <a:fillRect l="-6015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2980999" y="2647950"/>
                <a:ext cx="91242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C. </a:t>
                </a:r>
                <a:r>
                  <a:rPr lang="en-US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20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endParaRPr lang="en-US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0999" y="2647950"/>
                <a:ext cx="912429" cy="369332"/>
              </a:xfrm>
              <a:prstGeom prst="rect">
                <a:avLst/>
              </a:prstGeom>
              <a:blipFill>
                <a:blip r:embed="rId5"/>
                <a:stretch>
                  <a:fillRect l="-5333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3024323" y="3421618"/>
                <a:ext cx="80983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D.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9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endParaRPr lang="en-US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4323" y="3421618"/>
                <a:ext cx="809837" cy="369332"/>
              </a:xfrm>
              <a:prstGeom prst="rect">
                <a:avLst/>
              </a:prstGeom>
              <a:blipFill>
                <a:blip r:embed="rId6"/>
                <a:stretch>
                  <a:fillRect l="-6015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Oval 7"/>
          <p:cNvSpPr/>
          <p:nvPr/>
        </p:nvSpPr>
        <p:spPr>
          <a:xfrm>
            <a:off x="2979163" y="2647950"/>
            <a:ext cx="381000" cy="424934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026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38400" y="1428750"/>
            <a:ext cx="38923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VỀ NHÀ </a:t>
            </a:r>
            <a:endParaRPr lang="en-US" sz="280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69073" y="1931921"/>
            <a:ext cx="64171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 thuộc ĐN, ĐL, HQ của Góc tạo bởi tia tiếp tuyến và dây cung.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69073" y="2315254"/>
            <a:ext cx="30659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 lại các bài tập TN đã làm.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69073" y="2684586"/>
            <a:ext cx="25250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 bài tập SGK/79- 80.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6884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0" y="1123950"/>
            <a:ext cx="1952958" cy="2156803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5" name="Cloud Callout 4"/>
          <p:cNvSpPr/>
          <p:nvPr/>
        </p:nvSpPr>
        <p:spPr>
          <a:xfrm>
            <a:off x="1066800" y="1123950"/>
            <a:ext cx="3657600" cy="129540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đo của góc BAx có quan hệ gì với số đo của cung AmB?</a:t>
            </a:r>
            <a:endParaRPr lang="en-US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9683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438150"/>
            <a:ext cx="49017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Khái niệm góc tạo bởi tia tiếp tuyến và dây cung</a:t>
            </a:r>
            <a:endParaRPr lang="en-US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3200" y="612947"/>
            <a:ext cx="2181464" cy="2118643"/>
          </a:xfrm>
          <a:prstGeom prst="rect">
            <a:avLst/>
          </a:prstGeom>
          <a:solidFill>
            <a:schemeClr val="bg1"/>
          </a:solidFill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39687" y="807482"/>
                <a:ext cx="6213513" cy="6556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𝐵𝐴𝑥</m:t>
                        </m:r>
                      </m:e>
                    </m:acc>
                  </m:oMath>
                </a14:m>
                <a:r>
                  <a:rPr lang="en-US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có: - đỉnh A nằm trên đường tròn.</a:t>
                </a:r>
              </a:p>
              <a:p>
                <a:r>
                  <a:rPr lang="en-US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- cạnh Ax là tia tiếp tuyến; cạnh AB chứa dây cung.</a:t>
                </a:r>
                <a:endParaRPr lang="en-US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9687" y="807482"/>
                <a:ext cx="6213513" cy="655629"/>
              </a:xfrm>
              <a:prstGeom prst="rect">
                <a:avLst/>
              </a:prstGeom>
              <a:blipFill>
                <a:blip r:embed="rId3"/>
                <a:stretch>
                  <a:fillRect t="-2778" b="-138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12145" y="1463111"/>
                <a:ext cx="5474319" cy="2862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</m:t>
                    </m:r>
                    <m:r>
                      <a:rPr lang="en-US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acc>
                      <m:accPr>
                        <m:chr m:val="̂"/>
                        <m:ctrlP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𝐵𝐴𝑥</m:t>
                        </m:r>
                      </m:e>
                    </m:acc>
                  </m:oMath>
                </a14:m>
                <a:r>
                  <a:rPr lang="en-US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được gọi là góc tạo bởi tia tiếp tuyến và dây cung</a:t>
                </a:r>
                <a:endParaRPr lang="en-US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145" y="1463111"/>
                <a:ext cx="5474319" cy="286297"/>
              </a:xfrm>
              <a:prstGeom prst="rect">
                <a:avLst/>
              </a:prstGeom>
              <a:blipFill>
                <a:blip r:embed="rId4"/>
                <a:stretch>
                  <a:fillRect l="-1114" t="-23404" r="-1114" b="-5106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228600" y="1749408"/>
            <a:ext cx="30012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Cung bị chắn: cung nhỏ AB 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304800" y="2118740"/>
                <a:ext cx="5071196" cy="6556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 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𝐵𝐴𝑦</m:t>
                        </m:r>
                      </m:e>
                    </m:acc>
                  </m:oMath>
                </a14:m>
                <a:r>
                  <a:rPr lang="en-US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góc tạo bởi tia tiếp tuyến Ay và dây cung AB</a:t>
                </a:r>
              </a:p>
              <a:p>
                <a:r>
                  <a:rPr lang="en-US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Cung bị chắn: cung lớn AB )</a:t>
                </a:r>
                <a:endParaRPr lang="en-US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2118740"/>
                <a:ext cx="5071196" cy="655629"/>
              </a:xfrm>
              <a:prstGeom prst="rect">
                <a:avLst/>
              </a:prstGeom>
              <a:blipFill>
                <a:blip r:embed="rId5"/>
                <a:stretch>
                  <a:fillRect l="-962" t="-3738" b="-149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70707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6428" y="290562"/>
            <a:ext cx="409086" cy="369332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?1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895350"/>
            <a:ext cx="7475169" cy="2796365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4" name="TextBox 3"/>
          <p:cNvSpPr txBox="1"/>
          <p:nvPr/>
        </p:nvSpPr>
        <p:spPr>
          <a:xfrm>
            <a:off x="711319" y="172819"/>
            <a:ext cx="73019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 giải thích vì sao các góc ở H.23, H.24, H.25, H.26 không phải là góc tạo</a:t>
            </a:r>
          </a:p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bởi tia tiếp tuyến và dây cung.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47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929164"/>
            <a:ext cx="1372555" cy="1756886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6800" y="361950"/>
            <a:ext cx="1372555" cy="2405606"/>
          </a:xfrm>
          <a:prstGeom prst="rect">
            <a:avLst/>
          </a:prstGeom>
          <a:solidFill>
            <a:schemeClr val="bg1"/>
          </a:solidFill>
        </p:spPr>
      </p:pic>
      <p:cxnSp>
        <p:nvCxnSpPr>
          <p:cNvPr id="5" name="Straight Connector 4"/>
          <p:cNvCxnSpPr/>
          <p:nvPr/>
        </p:nvCxnSpPr>
        <p:spPr>
          <a:xfrm>
            <a:off x="4648200" y="361950"/>
            <a:ext cx="76200" cy="4648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81000" y="361950"/>
            <a:ext cx="5822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HD:</a:t>
            </a:r>
            <a:endParaRPr lang="en-US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15340" y="3252079"/>
            <a:ext cx="1544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góc nội tiếp )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09298" y="2683125"/>
            <a:ext cx="41138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Đỉnh của góc nằm trên đường tròn nhưng không có cạnh nào là tia tiếp tuyến.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724400" y="2864477"/>
            <a:ext cx="41138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Đỉnh của góc nằm trên đường tròn nhưng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747955" y="3188031"/>
            <a:ext cx="396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 có cạnh nào chứa dây cung.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781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590550"/>
            <a:ext cx="1334471" cy="2605565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0600" y="499748"/>
            <a:ext cx="1562976" cy="2672727"/>
          </a:xfrm>
          <a:prstGeom prst="rect">
            <a:avLst/>
          </a:prstGeom>
          <a:solidFill>
            <a:schemeClr val="bg1"/>
          </a:solidFill>
        </p:spPr>
      </p:pic>
      <p:cxnSp>
        <p:nvCxnSpPr>
          <p:cNvPr id="5" name="Straight Connector 4"/>
          <p:cNvCxnSpPr/>
          <p:nvPr/>
        </p:nvCxnSpPr>
        <p:spPr>
          <a:xfrm>
            <a:off x="4572000" y="361950"/>
            <a:ext cx="76200" cy="457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28600" y="3333750"/>
            <a:ext cx="411384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Đỉnh của góc nằm trên đường tròn, một cạnh chứa dây cung nhưng cạnh còn lại không là tia tiếp tuyến.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flipH="1">
            <a:off x="903383" y="666750"/>
            <a:ext cx="228600" cy="8382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825388" y="3426083"/>
            <a:ext cx="41138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Đỉnh của góc nằm ngoài  đường tròn.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3969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61950"/>
            <a:ext cx="409086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?2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00255" y="401790"/>
            <a:ext cx="7420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a, Hãy vẽ góc BAx tạo bởi tia tiếp tuyến và dây cung trong ba trường hợp sau: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371600" y="773188"/>
                <a:ext cx="4759765" cy="3786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𝐵𝐴𝑥</m:t>
                          </m:r>
                        </m:e>
                      </m:acc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=30</m:t>
                      </m:r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  <m:r>
                        <a:rPr lang="en-US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,  </m:t>
                      </m:r>
                      <m:acc>
                        <m:accPr>
                          <m:chr m:val="̂"/>
                          <m:ctrlP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𝐵𝐴𝑥</m:t>
                          </m:r>
                        </m:e>
                      </m:acc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=90</m:t>
                      </m:r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 ,  </m:t>
                      </m:r>
                      <m:acc>
                        <m:accPr>
                          <m:chr m:val="̂"/>
                          <m:ctrlP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𝐵𝐴𝑥</m:t>
                          </m:r>
                        </m:e>
                      </m:acc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=120</m:t>
                      </m:r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°.</m:t>
                      </m:r>
                    </m:oMath>
                  </m:oMathPara>
                </a14:m>
                <a:endParaRPr lang="en-US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1600" y="773188"/>
                <a:ext cx="4759765" cy="378630"/>
              </a:xfrm>
              <a:prstGeom prst="rect">
                <a:avLst/>
              </a:prstGeom>
              <a:blipFill>
                <a:blip r:embed="rId2"/>
                <a:stretch>
                  <a:fillRect r="-75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914400" y="1171327"/>
            <a:ext cx="69014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b, Trong mỗi trường hợp ở câu a) , hãy cho biết số đo của cung bị chắn.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248400" y="2266950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792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77408" y="270144"/>
                <a:ext cx="1366656" cy="3786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𝐵𝐴𝑥</m:t>
                          </m:r>
                        </m:e>
                      </m:acc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=30</m:t>
                      </m:r>
                      <m:r>
                        <a:rPr lang="en-US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  <m:r>
                        <a:rPr lang="en-US" b="0" i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408" y="270144"/>
                <a:ext cx="1366656" cy="378630"/>
              </a:xfrm>
              <a:prstGeom prst="rect">
                <a:avLst/>
              </a:prstGeom>
              <a:blipFill>
                <a:blip r:embed="rId2"/>
                <a:stretch>
                  <a:fillRect r="-4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3682896" y="315203"/>
                <a:ext cx="1366656" cy="37863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𝐵𝐴𝑥</m:t>
                          </m:r>
                        </m:e>
                      </m:acc>
                      <m:r>
                        <a:rPr lang="en-US" i="1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=90</m:t>
                      </m:r>
                      <m:r>
                        <a:rPr lang="en-US" i="1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 </m:t>
                      </m:r>
                    </m:oMath>
                  </m:oMathPara>
                </a14:m>
                <a:endParaRPr lang="en-US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82896" y="315203"/>
                <a:ext cx="1366656" cy="378630"/>
              </a:xfrm>
              <a:prstGeom prst="rect">
                <a:avLst/>
              </a:prstGeom>
              <a:blipFill>
                <a:blip r:embed="rId3"/>
                <a:stretch>
                  <a:fillRect r="-8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6740921" y="293952"/>
                <a:ext cx="1486882" cy="37863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𝐵𝐴𝑥</m:t>
                          </m:r>
                        </m:e>
                      </m:acc>
                      <m:r>
                        <a:rPr lang="en-US" i="1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=120</m:t>
                      </m:r>
                      <m:r>
                        <a:rPr lang="en-US" i="1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°.</m:t>
                      </m:r>
                    </m:oMath>
                  </m:oMathPara>
                </a14:m>
                <a:endParaRPr lang="en-US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40921" y="293952"/>
                <a:ext cx="1486882" cy="378630"/>
              </a:xfrm>
              <a:prstGeom prst="rect">
                <a:avLst/>
              </a:prstGeom>
              <a:blipFill>
                <a:blip r:embed="rId4"/>
                <a:stretch>
                  <a:fillRect t="-16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1994" y="631826"/>
            <a:ext cx="1557485" cy="1905000"/>
          </a:xfrm>
          <a:prstGeom prst="rect">
            <a:avLst/>
          </a:prstGeom>
          <a:solidFill>
            <a:schemeClr val="bg1"/>
          </a:solidFill>
        </p:spPr>
      </p:pic>
      <p:grpSp>
        <p:nvGrpSpPr>
          <p:cNvPr id="9" name="Group 8"/>
          <p:cNvGrpSpPr/>
          <p:nvPr/>
        </p:nvGrpSpPr>
        <p:grpSpPr>
          <a:xfrm>
            <a:off x="163131" y="2724150"/>
            <a:ext cx="3105265" cy="987448"/>
            <a:chOff x="148442" y="2800350"/>
            <a:chExt cx="3129768" cy="98744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Box 6"/>
                <p:cNvSpPr txBox="1"/>
                <p:nvPr/>
              </p:nvSpPr>
              <p:spPr>
                <a:xfrm>
                  <a:off x="148442" y="2800350"/>
                  <a:ext cx="3129768" cy="94192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̂"/>
                            <m:ctrlPr>
                              <a:rPr lang="en-US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𝐵𝐴𝑥</m:t>
                            </m:r>
                            <m:r>
                              <m:rPr>
                                <m:nor/>
                              </m:rPr>
                              <a:rPr lang="en-US">
                                <a:solidFill>
                                  <a:schemeClr val="bg1"/>
                                </a:solidFill>
                              </a:rPr>
                              <m:t>  </m:t>
                            </m:r>
                          </m:e>
                        </m:acc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=30</m:t>
                        </m:r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°⟹</m:t>
                        </m:r>
                        <m:acc>
                          <m:accPr>
                            <m:chr m:val="̂"/>
                            <m:ctrlP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𝐵𝐴𝑂</m:t>
                            </m:r>
                          </m:e>
                        </m:acc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=60</m:t>
                        </m:r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°</m:t>
                        </m:r>
                      </m:oMath>
                    </m:oMathPara>
                  </a14:m>
                  <a:endParaRPr lang="en-US" b="0" i="1" smtClean="0">
                    <a:solidFill>
                      <a:schemeClr val="bg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  <a:p>
                  <a14:m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⟹∆</m:t>
                      </m:r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𝑂𝐴𝐵</m:t>
                      </m:r>
                    </m:oMath>
                  </a14:m>
                  <a:r>
                    <a:rPr lang="en-US" smtClean="0">
                      <a:solidFill>
                        <a:schemeClr val="bg1"/>
                      </a:solidFill>
                    </a:rPr>
                    <a:t> đều </a:t>
                  </a:r>
                  <a14:m>
                    <m:oMath xmlns:m="http://schemas.openxmlformats.org/officeDocument/2006/math">
                      <m:r>
                        <a:rPr lang="en-US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</m:t>
                      </m:r>
                      <m:acc>
                        <m:accPr>
                          <m:chr m:val="̂"/>
                          <m:ctrlPr>
                            <a:rPr lang="en-US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𝐵𝑂𝐴</m:t>
                          </m:r>
                        </m:e>
                      </m:acc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=60°</m:t>
                      </m:r>
                    </m:oMath>
                  </a14:m>
                  <a:endParaRPr lang="en-US" b="0" i="1" smtClean="0">
                    <a:solidFill>
                      <a:schemeClr val="bg1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endParaRPr>
                </a:p>
                <a:p>
                  <a14:m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</m:t>
                      </m:r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𝑠</m:t>
                      </m:r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đ </m:t>
                      </m:r>
                    </m:oMath>
                  </a14:m>
                  <a:r>
                    <a:rPr lang="en-US" smtClean="0">
                      <a:solidFill>
                        <a:schemeClr val="bg1"/>
                      </a:solidFill>
                    </a:rPr>
                    <a:t>AB = 60</a:t>
                  </a:r>
                  <a14:m>
                    <m:oMath xmlns:m="http://schemas.openxmlformats.org/officeDocument/2006/math">
                      <m:r>
                        <a:rPr lang="en-US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a14:m>
                  <a:r>
                    <a:rPr lang="en-US" smtClean="0">
                      <a:solidFill>
                        <a:schemeClr val="bg1"/>
                      </a:solidFill>
                    </a:rPr>
                    <a:t>.</a:t>
                  </a:r>
                  <a:endParaRPr lang="en-US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7" name="TextBox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8442" y="2800350"/>
                  <a:ext cx="3129768" cy="941925"/>
                </a:xfrm>
                <a:prstGeom prst="rect">
                  <a:avLst/>
                </a:prstGeom>
                <a:blipFill>
                  <a:blip r:embed="rId6"/>
                  <a:stretch>
                    <a:fillRect r="-15324" b="-974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8" name="Arc 7"/>
            <p:cNvSpPr/>
            <p:nvPr/>
          </p:nvSpPr>
          <p:spPr>
            <a:xfrm rot="18512763">
              <a:off x="838322" y="3390858"/>
              <a:ext cx="356692" cy="437188"/>
            </a:xfrm>
            <a:prstGeom prst="arc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0" name="Picture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657600" y="678386"/>
            <a:ext cx="1685860" cy="1858440"/>
          </a:xfrm>
          <a:prstGeom prst="rect">
            <a:avLst/>
          </a:prstGeom>
          <a:solidFill>
            <a:schemeClr val="bg1"/>
          </a:solidFill>
        </p:spPr>
      </p:pic>
      <p:grpSp>
        <p:nvGrpSpPr>
          <p:cNvPr id="15" name="Group 14"/>
          <p:cNvGrpSpPr/>
          <p:nvPr/>
        </p:nvGrpSpPr>
        <p:grpSpPr>
          <a:xfrm>
            <a:off x="3407152" y="2724150"/>
            <a:ext cx="2468550" cy="995969"/>
            <a:chOff x="3489491" y="2738151"/>
            <a:chExt cx="2179186" cy="99596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/>
                <p:cNvSpPr txBox="1"/>
                <p:nvPr/>
              </p:nvSpPr>
              <p:spPr>
                <a:xfrm>
                  <a:off x="3489491" y="2738151"/>
                  <a:ext cx="2179186" cy="932628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𝐵𝐴𝑥</m:t>
                          </m:r>
                        </m:e>
                      </m:acc>
                      <m:r>
                        <a:rPr lang="en-US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=90</m:t>
                      </m:r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°⟹</m:t>
                      </m:r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𝐴𝐵</m:t>
                      </m:r>
                    </m:oMath>
                  </a14:m>
                  <a:r>
                    <a:rPr lang="en-US" smtClean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là</a:t>
                  </a:r>
                </a:p>
                <a:p>
                  <a:r>
                    <a:rPr lang="en-US" smtClean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đường kính.</a:t>
                  </a:r>
                </a:p>
                <a:p>
                  <a14:m>
                    <m:oMath xmlns:m="http://schemas.openxmlformats.org/officeDocument/2006/math">
                      <m:r>
                        <a:rPr lang="en-US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</m:t>
                      </m:r>
                    </m:oMath>
                  </a14:m>
                  <a:r>
                    <a:rPr lang="en-US" smtClean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sđ AB = 180</a:t>
                  </a:r>
                  <a14:m>
                    <m:oMath xmlns:m="http://schemas.openxmlformats.org/officeDocument/2006/math">
                      <m:r>
                        <a:rPr lang="en-US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a14:m>
                  <a:r>
                    <a:rPr lang="en-US" smtClean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.</a:t>
                  </a:r>
                  <a:endParaRPr lang="en-US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13" name="TextBox 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89491" y="2738151"/>
                  <a:ext cx="2179186" cy="932628"/>
                </a:xfrm>
                <a:prstGeom prst="rect">
                  <a:avLst/>
                </a:prstGeom>
                <a:blipFill>
                  <a:blip r:embed="rId8"/>
                  <a:stretch>
                    <a:fillRect t="-2614" b="-980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" name="Arc 13"/>
            <p:cNvSpPr/>
            <p:nvPr/>
          </p:nvSpPr>
          <p:spPr>
            <a:xfrm rot="19086503">
              <a:off x="4028952" y="3353428"/>
              <a:ext cx="368774" cy="380692"/>
            </a:xfrm>
            <a:prstGeom prst="arc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6" name="Picture 15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798250" y="688890"/>
            <a:ext cx="1549806" cy="1931960"/>
          </a:xfrm>
          <a:prstGeom prst="rect">
            <a:avLst/>
          </a:prstGeom>
          <a:solidFill>
            <a:schemeClr val="bg1"/>
          </a:solidFill>
        </p:spPr>
      </p:pic>
      <p:grpSp>
        <p:nvGrpSpPr>
          <p:cNvPr id="25" name="Group 24"/>
          <p:cNvGrpSpPr/>
          <p:nvPr/>
        </p:nvGrpSpPr>
        <p:grpSpPr>
          <a:xfrm>
            <a:off x="7139556" y="1809750"/>
            <a:ext cx="1394853" cy="304800"/>
            <a:chOff x="7128716" y="1806773"/>
            <a:chExt cx="1387055" cy="307777"/>
          </a:xfrm>
        </p:grpSpPr>
        <p:cxnSp>
          <p:nvCxnSpPr>
            <p:cNvPr id="21" name="Straight Connector 20"/>
            <p:cNvCxnSpPr/>
            <p:nvPr/>
          </p:nvCxnSpPr>
          <p:spPr>
            <a:xfrm flipV="1">
              <a:off x="7128716" y="1806773"/>
              <a:ext cx="1201744" cy="25012"/>
            </a:xfrm>
            <a:prstGeom prst="line">
              <a:avLst/>
            </a:prstGeom>
            <a:ln w="19050"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/>
            <p:cNvSpPr txBox="1"/>
            <p:nvPr/>
          </p:nvSpPr>
          <p:spPr>
            <a:xfrm>
              <a:off x="8210879" y="1806773"/>
              <a:ext cx="30489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endParaRPr lang="en-US" sz="14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6074138" y="3053800"/>
            <a:ext cx="2976071" cy="397401"/>
            <a:chOff x="3091048" y="2718103"/>
            <a:chExt cx="2976071" cy="39740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" name="TextBox 26"/>
                <p:cNvSpPr txBox="1"/>
                <p:nvPr/>
              </p:nvSpPr>
              <p:spPr>
                <a:xfrm>
                  <a:off x="3091048" y="2718103"/>
                  <a:ext cx="2976071" cy="37863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𝑥𝐴𝐶</m:t>
                          </m:r>
                        </m:e>
                      </m:acc>
                      <m:r>
                        <a:rPr lang="en-US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=90</m:t>
                      </m:r>
                      <m:r>
                        <a:rPr lang="en-US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  <m:r>
                        <a:rPr lang="en-US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</m:t>
                      </m:r>
                    </m:oMath>
                  </a14:m>
                  <a:r>
                    <a:rPr lang="en-US" smtClean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sđ AC = 180</a:t>
                  </a:r>
                  <a14:m>
                    <m:oMath xmlns:m="http://schemas.openxmlformats.org/officeDocument/2006/math">
                      <m:r>
                        <a:rPr lang="en-US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a14:m>
                  <a:r>
                    <a:rPr lang="en-US" smtClean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.</a:t>
                  </a:r>
                  <a:endParaRPr lang="en-US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27" name="TextBox 2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91048" y="2718103"/>
                  <a:ext cx="2976071" cy="378630"/>
                </a:xfrm>
                <a:prstGeom prst="rect">
                  <a:avLst/>
                </a:prstGeom>
                <a:blipFill>
                  <a:blip r:embed="rId10"/>
                  <a:stretch>
                    <a:fillRect t="-6452" b="-25806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8" name="Arc 27"/>
            <p:cNvSpPr/>
            <p:nvPr/>
          </p:nvSpPr>
          <p:spPr>
            <a:xfrm rot="19086503">
              <a:off x="4873780" y="2734812"/>
              <a:ext cx="368774" cy="380692"/>
            </a:xfrm>
            <a:prstGeom prst="arc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6074138" y="3446668"/>
            <a:ext cx="2860591" cy="397401"/>
            <a:chOff x="6074138" y="3446668"/>
            <a:chExt cx="2860591" cy="39740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9" name="Rectangle 28"/>
                <p:cNvSpPr/>
                <p:nvPr/>
              </p:nvSpPr>
              <p:spPr>
                <a:xfrm>
                  <a:off x="6074138" y="3446668"/>
                  <a:ext cx="2860591" cy="37863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𝐵𝐴𝐶</m:t>
                          </m:r>
                        </m:e>
                      </m:acc>
                      <m:r>
                        <a:rPr lang="en-US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US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°⟹</m:t>
                      </m:r>
                    </m:oMath>
                  </a14:m>
                  <a:r>
                    <a:rPr lang="en-US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sđ </a:t>
                  </a:r>
                  <a:r>
                    <a:rPr lang="en-US" smtClean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CB </a:t>
                  </a:r>
                  <a:r>
                    <a:rPr lang="en-US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= </a:t>
                  </a:r>
                  <a:r>
                    <a:rPr lang="en-US" smtClean="0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60</a:t>
                  </a:r>
                  <a14:m>
                    <m:oMath xmlns:m="http://schemas.openxmlformats.org/officeDocument/2006/math">
                      <m:r>
                        <a:rPr lang="en-US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a14:m>
                  <a:r>
                    <a:rPr lang="en-US">
                      <a:solidFill>
                        <a:schemeClr val="bg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.</a:t>
                  </a:r>
                  <a:endParaRPr lang="en-US"/>
                </a:p>
              </p:txBody>
            </p:sp>
          </mc:Choice>
          <mc:Fallback xmlns="">
            <p:sp>
              <p:nvSpPr>
                <p:cNvPr id="29" name="Rectangle 2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74138" y="3446668"/>
                  <a:ext cx="2860591" cy="378630"/>
                </a:xfrm>
                <a:prstGeom prst="rect">
                  <a:avLst/>
                </a:prstGeom>
                <a:blipFill>
                  <a:blip r:embed="rId11"/>
                  <a:stretch>
                    <a:fillRect t="-6349" r="-1064" b="-22222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0" name="Arc 29"/>
            <p:cNvSpPr/>
            <p:nvPr/>
          </p:nvSpPr>
          <p:spPr>
            <a:xfrm rot="19086503">
              <a:off x="7842425" y="3463377"/>
              <a:ext cx="368774" cy="380692"/>
            </a:xfrm>
            <a:prstGeom prst="arc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6381635" y="2710968"/>
            <a:ext cx="1996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Kẻ đường kính AC.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6176353" y="3787769"/>
            <a:ext cx="1702197" cy="441274"/>
            <a:chOff x="6176353" y="3787769"/>
            <a:chExt cx="1702197" cy="44127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3" name="TextBox 32"/>
                <p:cNvSpPr txBox="1"/>
                <p:nvPr/>
              </p:nvSpPr>
              <p:spPr>
                <a:xfrm>
                  <a:off x="6176353" y="3808589"/>
                  <a:ext cx="1702197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⟹</m:t>
                        </m:r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𝑠</m:t>
                        </m:r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đ</m:t>
                        </m:r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𝐴𝐵</m:t>
                        </m:r>
                        <m:r>
                          <a:rPr lang="en-US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=240°</m:t>
                        </m:r>
                      </m:oMath>
                    </m:oMathPara>
                  </a14:m>
                  <a:endParaRPr lang="en-US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33" name="TextBox 3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76353" y="3808589"/>
                  <a:ext cx="1702197" cy="276999"/>
                </a:xfrm>
                <a:prstGeom prst="rect">
                  <a:avLst/>
                </a:prstGeom>
                <a:blipFill>
                  <a:blip r:embed="rId12"/>
                  <a:stretch>
                    <a:fillRect l="-1434" r="-3226" b="-8889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4" name="Arc 33"/>
            <p:cNvSpPr/>
            <p:nvPr/>
          </p:nvSpPr>
          <p:spPr>
            <a:xfrm rot="19377622">
              <a:off x="6688221" y="3787769"/>
              <a:ext cx="460149" cy="441274"/>
            </a:xfrm>
            <a:prstGeom prst="arc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339363" y="3701540"/>
            <a:ext cx="1744388" cy="491096"/>
            <a:chOff x="430504" y="3766673"/>
            <a:chExt cx="1744388" cy="49109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0" name="TextBox 39"/>
                <p:cNvSpPr txBox="1"/>
                <p:nvPr/>
              </p:nvSpPr>
              <p:spPr>
                <a:xfrm>
                  <a:off x="430504" y="3766673"/>
                  <a:ext cx="1744388" cy="49109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𝑩𝑨𝒙</m:t>
                          </m:r>
                        </m:e>
                      </m:acc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𝒔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đ </m:t>
                      </m:r>
                    </m:oMath>
                  </a14:m>
                  <a:r>
                    <a:rPr lang="en-US" b="1" smtClean="0">
                      <a:solidFill>
                        <a:srgbClr val="FFFF00"/>
                      </a:solidFill>
                    </a:rPr>
                    <a:t>AB</a:t>
                  </a:r>
                  <a:endParaRPr lang="en-US" b="1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40" name="TextBox 3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0504" y="3766673"/>
                  <a:ext cx="1744388" cy="491096"/>
                </a:xfrm>
                <a:prstGeom prst="rect">
                  <a:avLst/>
                </a:prstGeom>
                <a:blipFill>
                  <a:blip r:embed="rId13"/>
                  <a:stretch>
                    <a:fillRect r="-2098" b="-740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1" name="Arc 40"/>
            <p:cNvSpPr/>
            <p:nvPr/>
          </p:nvSpPr>
          <p:spPr>
            <a:xfrm rot="18942258">
              <a:off x="1708969" y="3827008"/>
              <a:ext cx="389012" cy="362796"/>
            </a:xfrm>
            <a:prstGeom prst="arc">
              <a:avLst/>
            </a:prstGeom>
            <a:ln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b="1">
                <a:solidFill>
                  <a:srgbClr val="FFFF00"/>
                </a:solidFill>
              </a:endParaRPr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3415719" y="3789084"/>
            <a:ext cx="1744388" cy="491096"/>
            <a:chOff x="430504" y="3766673"/>
            <a:chExt cx="1744388" cy="49109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4" name="TextBox 43"/>
                <p:cNvSpPr txBox="1"/>
                <p:nvPr/>
              </p:nvSpPr>
              <p:spPr>
                <a:xfrm>
                  <a:off x="430504" y="3766673"/>
                  <a:ext cx="1744388" cy="49109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𝑩𝑨𝒙</m:t>
                          </m:r>
                        </m:e>
                      </m:acc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𝒔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đ </m:t>
                      </m:r>
                    </m:oMath>
                  </a14:m>
                  <a:r>
                    <a:rPr lang="en-US" b="1" smtClean="0">
                      <a:solidFill>
                        <a:srgbClr val="FFFF00"/>
                      </a:solidFill>
                    </a:rPr>
                    <a:t>AB</a:t>
                  </a:r>
                  <a:endParaRPr lang="en-US" b="1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44" name="TextBox 4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0504" y="3766673"/>
                  <a:ext cx="1744388" cy="491096"/>
                </a:xfrm>
                <a:prstGeom prst="rect">
                  <a:avLst/>
                </a:prstGeom>
                <a:blipFill>
                  <a:blip r:embed="rId14"/>
                  <a:stretch>
                    <a:fillRect r="-2448" b="-875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5" name="Arc 44"/>
            <p:cNvSpPr/>
            <p:nvPr/>
          </p:nvSpPr>
          <p:spPr>
            <a:xfrm rot="18942258">
              <a:off x="1708969" y="3827008"/>
              <a:ext cx="389012" cy="362796"/>
            </a:xfrm>
            <a:prstGeom prst="arc">
              <a:avLst/>
            </a:prstGeom>
            <a:ln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b="1">
                <a:solidFill>
                  <a:srgbClr val="FFFF00"/>
                </a:solidFill>
              </a:endParaRPr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6596223" y="4165569"/>
            <a:ext cx="1744388" cy="491096"/>
            <a:chOff x="430504" y="3766673"/>
            <a:chExt cx="1744388" cy="49109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7" name="TextBox 46"/>
                <p:cNvSpPr txBox="1"/>
                <p:nvPr/>
              </p:nvSpPr>
              <p:spPr>
                <a:xfrm>
                  <a:off x="430504" y="3766673"/>
                  <a:ext cx="1744388" cy="49109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𝑩𝑨𝒙</m:t>
                          </m:r>
                        </m:e>
                      </m:acc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𝒔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đ </m:t>
                      </m:r>
                    </m:oMath>
                  </a14:m>
                  <a:r>
                    <a:rPr lang="en-US" b="1" smtClean="0">
                      <a:solidFill>
                        <a:srgbClr val="FFFF00"/>
                      </a:solidFill>
                    </a:rPr>
                    <a:t>AB</a:t>
                  </a:r>
                  <a:endParaRPr lang="en-US" b="1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47" name="TextBox 4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0504" y="3766673"/>
                  <a:ext cx="1744388" cy="491096"/>
                </a:xfrm>
                <a:prstGeom prst="rect">
                  <a:avLst/>
                </a:prstGeom>
                <a:blipFill>
                  <a:blip r:embed="rId15"/>
                  <a:stretch>
                    <a:fillRect r="-2448" b="-740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8" name="Arc 47"/>
            <p:cNvSpPr/>
            <p:nvPr/>
          </p:nvSpPr>
          <p:spPr>
            <a:xfrm rot="18942258">
              <a:off x="1708969" y="3827008"/>
              <a:ext cx="389012" cy="362796"/>
            </a:xfrm>
            <a:prstGeom prst="arc">
              <a:avLst/>
            </a:prstGeom>
            <a:ln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b="1">
                <a:solidFill>
                  <a:srgbClr val="FFFF00"/>
                </a:solidFill>
              </a:endParaRPr>
            </a:p>
          </p:txBody>
        </p:sp>
      </p:grpSp>
      <p:cxnSp>
        <p:nvCxnSpPr>
          <p:cNvPr id="11" name="Straight Connector 10"/>
          <p:cNvCxnSpPr/>
          <p:nvPr/>
        </p:nvCxnSpPr>
        <p:spPr>
          <a:xfrm>
            <a:off x="3268396" y="438150"/>
            <a:ext cx="0" cy="411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5951902" y="361950"/>
            <a:ext cx="67898" cy="411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0340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3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349327"/>
            <a:ext cx="10631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Định lí</a:t>
            </a:r>
            <a:endParaRPr lang="en-US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800" y="699188"/>
            <a:ext cx="77791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đo của góc tạo bởi tia tiếp tuyến và dây cung bằng nửa số đo của cung bị chắn.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01908" y="1068520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CM:</a:t>
            </a:r>
            <a:endParaRPr lang="en-US" u="sng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14400" y="1068520"/>
            <a:ext cx="18421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 3 trường hợp: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05836" y="1356442"/>
            <a:ext cx="47158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Tâm đường tròn nằm trên cạnh chứa dây cung.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05836" y="1673569"/>
            <a:ext cx="3742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Tâm đường tròn nằm bên ngoài góc .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13181" y="1976093"/>
            <a:ext cx="36590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Tâm đường tròn nằm bên trong góc.</a:t>
            </a:r>
            <a:endParaRPr lang="en-US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2284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6" grpId="0"/>
      <p:bldP spid="7" grpId="0"/>
      <p:bldP spid="8" grpId="0"/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2715</TotalTime>
  <Words>530</Words>
  <Application>Microsoft Office PowerPoint</Application>
  <PresentationFormat>On-screen Show (16:9)</PresentationFormat>
  <Paragraphs>98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Cambria Math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SAMSUNG</dc:creator>
  <cp:lastModifiedBy>Windows 10</cp:lastModifiedBy>
  <cp:revision>366</cp:revision>
  <dcterms:created xsi:type="dcterms:W3CDTF">2020-03-15T10:05:02Z</dcterms:created>
  <dcterms:modified xsi:type="dcterms:W3CDTF">2022-02-06T14:24:07Z</dcterms:modified>
</cp:coreProperties>
</file>