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265" r:id="rId2"/>
    <p:sldId id="266" r:id="rId3"/>
    <p:sldId id="267" r:id="rId4"/>
    <p:sldId id="271" r:id="rId5"/>
    <p:sldId id="268" r:id="rId6"/>
    <p:sldId id="278" r:id="rId7"/>
    <p:sldId id="269" r:id="rId8"/>
    <p:sldId id="272" r:id="rId9"/>
    <p:sldId id="273" r:id="rId10"/>
    <p:sldId id="279" r:id="rId11"/>
    <p:sldId id="275" r:id="rId12"/>
    <p:sldId id="276" r:id="rId13"/>
    <p:sldId id="280" r:id="rId14"/>
    <p:sldId id="281" r:id="rId15"/>
    <p:sldId id="282" r:id="rId16"/>
    <p:sldId id="286" r:id="rId17"/>
    <p:sldId id="287" r:id="rId18"/>
    <p:sldId id="285" r:id="rId19"/>
    <p:sldId id="288" r:id="rId2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21C"/>
    <a:srgbClr val="002E14"/>
    <a:srgbClr val="001007"/>
    <a:srgbClr val="005C2A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度样式 4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695" autoAdjust="0"/>
  </p:normalViewPr>
  <p:slideViewPr>
    <p:cSldViewPr showGuides="1">
      <p:cViewPr varScale="1">
        <p:scale>
          <a:sx n="133" d="100"/>
          <a:sy n="133" d="100"/>
        </p:scale>
        <p:origin x="906" y="96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60AE9D-BFD7-4B16-9394-AC81F831FC41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635B95-59ED-4DD1-A23B-D0AEBBEDC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372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35B95-59ED-4DD1-A23B-D0AEBBEDCF7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3517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35B95-59ED-4DD1-A23B-D0AEBBEDCF7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028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2" y="0"/>
            <a:ext cx="9130748" cy="520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13" Type="http://schemas.openxmlformats.org/officeDocument/2006/relationships/image" Target="../media/image46.png"/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12" Type="http://schemas.openxmlformats.org/officeDocument/2006/relationships/image" Target="../media/image45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9.png"/><Relationship Id="rId11" Type="http://schemas.openxmlformats.org/officeDocument/2006/relationships/image" Target="../media/image44.png"/><Relationship Id="rId5" Type="http://schemas.openxmlformats.org/officeDocument/2006/relationships/image" Target="../media/image38.png"/><Relationship Id="rId15" Type="http://schemas.openxmlformats.org/officeDocument/2006/relationships/image" Target="../media/image48.png"/><Relationship Id="rId10" Type="http://schemas.openxmlformats.org/officeDocument/2006/relationships/image" Target="../media/image43.png"/><Relationship Id="rId4" Type="http://schemas.openxmlformats.org/officeDocument/2006/relationships/image" Target="../media/image37.png"/><Relationship Id="rId9" Type="http://schemas.openxmlformats.org/officeDocument/2006/relationships/image" Target="../media/image42.png"/><Relationship Id="rId14" Type="http://schemas.openxmlformats.org/officeDocument/2006/relationships/image" Target="../media/image4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7" Type="http://schemas.openxmlformats.org/officeDocument/2006/relationships/image" Target="../media/image54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3.png"/><Relationship Id="rId5" Type="http://schemas.openxmlformats.org/officeDocument/2006/relationships/image" Target="../media/image52.png"/><Relationship Id="rId4" Type="http://schemas.openxmlformats.org/officeDocument/2006/relationships/image" Target="../media/image5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9.png"/><Relationship Id="rId5" Type="http://schemas.openxmlformats.org/officeDocument/2006/relationships/image" Target="../media/image58.png"/><Relationship Id="rId4" Type="http://schemas.openxmlformats.org/officeDocument/2006/relationships/image" Target="../media/image57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png"/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4.png"/><Relationship Id="rId4" Type="http://schemas.openxmlformats.org/officeDocument/2006/relationships/image" Target="../media/image6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6.png"/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png"/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0.png"/><Relationship Id="rId4" Type="http://schemas.openxmlformats.org/officeDocument/2006/relationships/image" Target="../media/image69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png"/><Relationship Id="rId3" Type="http://schemas.openxmlformats.org/officeDocument/2006/relationships/image" Target="../media/image72.png"/><Relationship Id="rId7" Type="http://schemas.openxmlformats.org/officeDocument/2006/relationships/image" Target="../media/image76.png"/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5.png"/><Relationship Id="rId11" Type="http://schemas.openxmlformats.org/officeDocument/2006/relationships/image" Target="../media/image80.png"/><Relationship Id="rId5" Type="http://schemas.openxmlformats.org/officeDocument/2006/relationships/image" Target="../media/image74.png"/><Relationship Id="rId10" Type="http://schemas.openxmlformats.org/officeDocument/2006/relationships/image" Target="../media/image79.png"/><Relationship Id="rId4" Type="http://schemas.openxmlformats.org/officeDocument/2006/relationships/image" Target="../media/image73.png"/><Relationship Id="rId9" Type="http://schemas.openxmlformats.org/officeDocument/2006/relationships/image" Target="../media/image78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png"/><Relationship Id="rId3" Type="http://schemas.openxmlformats.org/officeDocument/2006/relationships/image" Target="../media/image82.png"/><Relationship Id="rId7" Type="http://schemas.openxmlformats.org/officeDocument/2006/relationships/image" Target="../media/image86.png"/><Relationship Id="rId2" Type="http://schemas.openxmlformats.org/officeDocument/2006/relationships/image" Target="../media/image8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5.png"/><Relationship Id="rId11" Type="http://schemas.openxmlformats.org/officeDocument/2006/relationships/image" Target="../media/image90.png"/><Relationship Id="rId5" Type="http://schemas.openxmlformats.org/officeDocument/2006/relationships/image" Target="../media/image84.png"/><Relationship Id="rId10" Type="http://schemas.openxmlformats.org/officeDocument/2006/relationships/image" Target="../media/image89.png"/><Relationship Id="rId4" Type="http://schemas.openxmlformats.org/officeDocument/2006/relationships/image" Target="../media/image83.png"/><Relationship Id="rId9" Type="http://schemas.openxmlformats.org/officeDocument/2006/relationships/image" Target="../media/image88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5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17" Type="http://schemas.openxmlformats.org/officeDocument/2006/relationships/image" Target="../media/image29.png"/><Relationship Id="rId2" Type="http://schemas.openxmlformats.org/officeDocument/2006/relationships/image" Target="../media/image14.png"/><Relationship Id="rId16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5" Type="http://schemas.openxmlformats.org/officeDocument/2006/relationships/image" Target="../media/image27.pn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Relationship Id="rId14" Type="http://schemas.openxmlformats.org/officeDocument/2006/relationships/image" Target="../media/image2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0.png"/><Relationship Id="rId2" Type="http://schemas.openxmlformats.org/officeDocument/2006/relationships/image" Target="../media/image26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0.png"/><Relationship Id="rId2" Type="http://schemas.openxmlformats.org/officeDocument/2006/relationships/image" Target="../media/image30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276350"/>
            <a:ext cx="7698105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 BÀI TOÁN BẰNG CÁCH LẬP HỆ PHƯƠNG TRÌNH</a:t>
            </a:r>
          </a:p>
          <a:p>
            <a:pPr algn="ctr"/>
            <a:endParaRPr lang="en-US" sz="2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419599" y="205606"/>
          <a:ext cx="4554004" cy="198514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138501"/>
                <a:gridCol w="1138501"/>
                <a:gridCol w="1138501"/>
                <a:gridCol w="1138501"/>
              </a:tblGrid>
              <a:tr h="797426"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4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ngày làm được </a:t>
                      </a:r>
                    </a:p>
                    <a:p>
                      <a:pPr algn="ctr"/>
                      <a:r>
                        <a:rPr lang="en-US" sz="14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(công việc)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 gian hoàn</a:t>
                      </a:r>
                      <a:r>
                        <a:rPr lang="en-US" sz="14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thành (ngày)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Mối quan hệ</a:t>
                      </a:r>
                      <a:r>
                        <a:rPr lang="en-US" sz="14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83942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Đội A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43011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Đội B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0765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 hai đội</a:t>
                      </a:r>
                      <a:r>
                        <a:rPr lang="en-US" sz="14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093683" y="165735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5935985" y="951699"/>
            <a:ext cx="3241163" cy="1272383"/>
            <a:chOff x="4433721" y="2340018"/>
            <a:chExt cx="3241163" cy="2340132"/>
          </a:xfrm>
        </p:grpSpPr>
        <p:sp>
          <p:nvSpPr>
            <p:cNvPr id="5" name="TextBox 4"/>
            <p:cNvSpPr txBox="1"/>
            <p:nvPr/>
          </p:nvSpPr>
          <p:spPr>
            <a:xfrm>
              <a:off x="5701534" y="2536015"/>
              <a:ext cx="274434" cy="566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708013" y="3321001"/>
              <a:ext cx="274434" cy="566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endParaRPr lang="en-US" sz="1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4441336" y="2340018"/>
                  <a:ext cx="306366" cy="80780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1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1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</m:oMath>
                    </m:oMathPara>
                  </a14:m>
                  <a:endParaRPr lang="en-US" sz="1200"/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41336" y="2340018"/>
                  <a:ext cx="306366" cy="807807"/>
                </a:xfrm>
                <a:prstGeom prst="rect">
                  <a:avLst/>
                </a:prstGeom>
                <a:blipFill rotWithShape="1">
                  <a:blip r:embed="rId2"/>
                </a:blipFill>
              </p:spPr>
              <p:txBody>
                <a:bodyPr/>
                <a:lstStyle/>
                <a:p>
                  <a:r>
                    <a:rPr lang="en-US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4441336" y="3098436"/>
                  <a:ext cx="309123" cy="86582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1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12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den>
                        </m:f>
                      </m:oMath>
                    </m:oMathPara>
                  </a14:m>
                  <a:endParaRPr lang="en-US" sz="1200"/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41336" y="3098436"/>
                  <a:ext cx="309123" cy="865827"/>
                </a:xfrm>
                <a:prstGeom prst="rect">
                  <a:avLst/>
                </a:prstGeom>
                <a:blipFill rotWithShape="1">
                  <a:blip r:embed="rId3"/>
                </a:blipFill>
              </p:spPr>
              <p:txBody>
                <a:bodyPr/>
                <a:lstStyle/>
                <a:p>
                  <a:r>
                    <a:rPr lang="en-US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4433721" y="3874583"/>
                  <a:ext cx="389850" cy="8055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1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1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sz="12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33721" y="3874583"/>
                  <a:ext cx="389850" cy="805567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" name="TextBox 10"/>
            <p:cNvSpPr txBox="1"/>
            <p:nvPr/>
          </p:nvSpPr>
          <p:spPr>
            <a:xfrm>
              <a:off x="5675652" y="3979937"/>
              <a:ext cx="367408" cy="566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smtClean="0"/>
                <a:t>24</a:t>
              </a:r>
              <a:endParaRPr lang="en-US" sz="140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 flipH="1">
                  <a:off x="6593082" y="2733741"/>
                  <a:ext cx="1081802" cy="77643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en-US" sz="1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a14:m>
                  <a:r>
                    <a:rPr lang="en-US" sz="1400" smtClean="0">
                      <a:solidFill>
                        <a:srgbClr val="FF0000"/>
                      </a:solidFill>
                    </a:rPr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1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f>
                        <m:fPr>
                          <m:ctrlPr>
                            <a:rPr lang="en-US" sz="1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den>
                      </m:f>
                    </m:oMath>
                  </a14:m>
                  <a:endParaRPr lang="en-US" sz="140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flipH="1">
                  <a:off x="6593082" y="2733741"/>
                  <a:ext cx="1081802" cy="776438"/>
                </a:xfrm>
                <a:prstGeom prst="rect">
                  <a:avLst/>
                </a:prstGeom>
                <a:blipFill rotWithShape="1">
                  <a:blip r:embed="rId5"/>
                </a:blipFill>
              </p:spPr>
              <p:txBody>
                <a:bodyPr/>
                <a:lstStyle/>
                <a:p>
                  <a:r>
                    <a:rPr lang="en-US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6574936" y="3918122"/>
                  <a:ext cx="858953" cy="73245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en-US" sz="13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3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3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a14:m>
                  <a:r>
                    <a:rPr lang="en-US" sz="1300" smtClean="0">
                      <a:solidFill>
                        <a:srgbClr val="FF0000"/>
                      </a:solidFill>
                    </a:rPr>
                    <a:t> 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13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3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3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den>
                      </m:f>
                      <m:r>
                        <a:rPr lang="en-US" sz="13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3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3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3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24</m:t>
                          </m:r>
                        </m:den>
                      </m:f>
                    </m:oMath>
                  </a14:m>
                  <a:endParaRPr lang="en-US" sz="130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74936" y="3918122"/>
                  <a:ext cx="858953" cy="732452"/>
                </a:xfrm>
                <a:prstGeom prst="rect">
                  <a:avLst/>
                </a:prstGeom>
                <a:blipFill rotWithShape="1">
                  <a:blip r:embed="rId6"/>
                </a:blipFill>
              </p:spPr>
              <p:txBody>
                <a:bodyPr/>
                <a:lstStyle/>
                <a:p>
                  <a:r>
                    <a:rPr lang="en-US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5" name="TextBox 14"/>
          <p:cNvSpPr txBox="1"/>
          <p:nvPr/>
        </p:nvSpPr>
        <p:spPr>
          <a:xfrm>
            <a:off x="304800" y="361950"/>
            <a:ext cx="70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Giải: </a:t>
            </a:r>
            <a:endParaRPr lang="en-US" u="sng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68016" y="694335"/>
            <a:ext cx="41057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 thời gian hoàn thành công việc một</a:t>
            </a:r>
          </a:p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mình của đội A và đội B lần lượt là x và y</a:t>
            </a:r>
          </a:p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(ngày).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93683" y="1268176"/>
            <a:ext cx="14750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Đk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x; y &gt; 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24.</a:t>
            </a:r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27054" y="1617665"/>
                <a:ext cx="4034310" cy="4849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Mỗi ngày, đội A làm được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 công việc), </a:t>
                </a:r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054" y="1617665"/>
                <a:ext cx="4034310" cy="484941"/>
              </a:xfrm>
              <a:prstGeom prst="rect">
                <a:avLst/>
              </a:prstGeom>
              <a:blipFill rotWithShape="1">
                <a:blip r:embed="rId7"/>
                <a:stretch>
                  <a:fillRect l="-1" t="-66" r="5" b="25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27054" y="2007990"/>
                <a:ext cx="3062954" cy="5159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đội B làm được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</m:oMath>
                </a14:m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 công việc) .</a:t>
                </a:r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054" y="2007990"/>
                <a:ext cx="3062954" cy="515910"/>
              </a:xfrm>
              <a:prstGeom prst="rect">
                <a:avLst/>
              </a:prstGeom>
              <a:blipFill rotWithShape="1">
                <a:blip r:embed="rId8"/>
                <a:stretch>
                  <a:fillRect l="-1" t="-23" r="12" b="79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304800" y="2425912"/>
            <a:ext cx="5509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mỗi ngày đội A làm nhiều gấp rưỡi đội B nên ta có pt: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 flipH="1">
                <a:off x="5875611" y="2289843"/>
                <a:ext cx="1508502" cy="5635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2000" dirty="0" smtClean="0">
                    <a:solidFill>
                      <a:srgbClr val="FFFF00"/>
                    </a:solidFill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000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.</m:t>
                    </m:r>
                    <m:f>
                      <m:fPr>
                        <m:ctrlPr>
                          <a:rPr lang="en-US" sz="200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  <m:r>
                      <a:rPr lang="en-US" sz="2000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 (1)</m:t>
                    </m:r>
                  </m:oMath>
                </a14:m>
                <a:endParaRPr lang="en-US" sz="2000" dirty="0">
                  <a:solidFill>
                    <a:srgbClr val="FFFF00"/>
                  </a:solidFill>
                </a:endParaRPr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5875611" y="2289843"/>
                <a:ext cx="1508502" cy="563552"/>
              </a:xfrm>
              <a:prstGeom prst="rect">
                <a:avLst/>
              </a:prstGeom>
              <a:blipFill rotWithShape="0">
                <a:blip r:embed="rId9"/>
                <a:stretch>
                  <a:fillRect b="-32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304800" y="2857225"/>
            <a:ext cx="6169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đội làm chung trong 24 ngày thì xong công việc nên ta có pt: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743608" y="2800622"/>
                <a:ext cx="1469248" cy="5159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</m:oMath>
                </a14:m>
                <a:r>
                  <a:rPr lang="en-US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(2)</a:t>
                </a:r>
                <a:endParaRPr lang="en-US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3608" y="2800622"/>
                <a:ext cx="1469248" cy="515910"/>
              </a:xfrm>
              <a:prstGeom prst="rect">
                <a:avLst/>
              </a:prstGeom>
              <a:blipFill rotWithShape="1">
                <a:blip r:embed="rId10"/>
                <a:stretch>
                  <a:fillRect l="-37" t="-53" r="27" b="109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333481" y="3496483"/>
            <a:ext cx="2233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(1) và (2) ta có hpt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/>
              <p:cNvSpPr txBox="1"/>
              <p:nvPr/>
            </p:nvSpPr>
            <p:spPr>
              <a:xfrm flipH="1">
                <a:off x="1824562" y="3316532"/>
                <a:ext cx="2698243" cy="10633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sz="14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14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f>
                                <m:fPr>
                                  <m:ctrlP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  <m:r>
                                <m:rPr>
                                  <m:nor/>
                                </m:rPr>
                                <a:rPr lang="en-US" sz="140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 =</m:t>
                              </m:r>
                              <m:r>
                                <m:rPr>
                                  <m:nor/>
                                </m:rPr>
                                <a:rPr lang="en-US" sz="1400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f>
                                <m:fPr>
                                  <m:ctrlP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sz="1400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US" sz="14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f>
                                <m:fPr>
                                  <m:ctrlP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den>
                              </m:f>
                            </m:e>
                            <m:e>
                              <m:f>
                                <m:fPr>
                                  <m:ctrlP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  <m:r>
                                <m:rPr>
                                  <m:nor/>
                                </m:rPr>
                                <a:rPr lang="en-US" sz="1400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 + </m:t>
                              </m:r>
                              <m:f>
                                <m:fPr>
                                  <m:ctrlP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den>
                              </m:f>
                              <m:r>
                                <a:rPr lang="en-US" sz="14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24</m:t>
                                  </m:r>
                                </m:den>
                              </m:f>
                            </m:e>
                          </m:eqArr>
                          <m:r>
                            <a:rPr lang="en-US" sz="14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</m:oMath>
                  </m:oMathPara>
                </a14:m>
                <a:endParaRPr lang="en-US" sz="1400" dirty="0">
                  <a:solidFill>
                    <a:srgbClr val="FFFF00"/>
                  </a:solidFill>
                </a:endParaRPr>
              </a:p>
            </p:txBody>
          </p:sp>
        </mc:Choice>
        <mc:Fallback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1824562" y="3316532"/>
                <a:ext cx="2698243" cy="1063368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3833001" y="3389866"/>
                <a:ext cx="1379608" cy="9710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1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140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f>
                                <m:fPr>
                                  <m:ctrlPr>
                                    <a:rPr lang="en-US" sz="140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  <m:r>
                                <a:rPr lang="en-US" sz="1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den>
                              </m:f>
                            </m:e>
                            <m:e>
                              <m:f>
                                <m:fPr>
                                  <m:ctrlPr>
                                    <a:rPr lang="en-US" sz="140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den>
                              </m:f>
                              <m:r>
                                <a:rPr lang="en-US" sz="1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den>
                              </m:f>
                              <m:r>
                                <a:rPr lang="en-US" sz="1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24</m:t>
                                  </m:r>
                                </m:den>
                              </m:f>
                            </m:e>
                          </m:eqArr>
                        </m:e>
                      </m:d>
                    </m:oMath>
                  </m:oMathPara>
                </a14:m>
                <a:endParaRPr lang="en-US" sz="1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3001" y="3389866"/>
                <a:ext cx="1379608" cy="971035"/>
              </a:xfrm>
              <a:prstGeom prst="rect">
                <a:avLst/>
              </a:prstGeom>
              <a:blipFill rotWithShape="1">
                <a:blip r:embed="rId12"/>
                <a:stretch>
                  <a:fillRect l="-10" t="-24" r="-698" b="37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5332600" y="3380297"/>
                <a:ext cx="963982" cy="9710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1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140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f>
                                <m:fPr>
                                  <m:ctrlPr>
                                    <a:rPr lang="en-US" sz="140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  <m:r>
                                <a:rPr lang="en-US" sz="1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den>
                              </m:f>
                            </m:e>
                            <m:e>
                              <m:f>
                                <m:fPr>
                                  <m:ctrlP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den>
                              </m:f>
                              <m:r>
                                <a:rPr lang="en-US" sz="1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60</m:t>
                                  </m:r>
                                </m:den>
                              </m:f>
                            </m:e>
                          </m:eqArr>
                        </m:e>
                      </m:d>
                    </m:oMath>
                  </m:oMathPara>
                </a14:m>
                <a:endParaRPr lang="en-US" sz="140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2600" y="3380297"/>
                <a:ext cx="963982" cy="971035"/>
              </a:xfrm>
              <a:prstGeom prst="rect">
                <a:avLst/>
              </a:prstGeom>
              <a:blipFill rotWithShape="1">
                <a:blip r:embed="rId13"/>
                <a:stretch>
                  <a:fillRect l="-52" t="-20" r="-1260" b="32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6548212" y="3320899"/>
                <a:ext cx="963982" cy="9710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1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140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f>
                                <m:fPr>
                                  <m:ctrlPr>
                                    <a:rPr lang="en-US" sz="140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  <m:r>
                                <a:rPr lang="en-US" sz="1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40</m:t>
                                  </m:r>
                                </m:den>
                              </m:f>
                            </m:e>
                            <m:e>
                              <m:f>
                                <m:fPr>
                                  <m:ctrlP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den>
                              </m:f>
                              <m:r>
                                <a:rPr lang="en-US" sz="1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60</m:t>
                                  </m:r>
                                </m:den>
                              </m:f>
                            </m:e>
                          </m:eqArr>
                        </m:e>
                      </m:d>
                    </m:oMath>
                  </m:oMathPara>
                </a14:m>
                <a:endParaRPr lang="en-US" sz="140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8212" y="3320899"/>
                <a:ext cx="963982" cy="971035"/>
              </a:xfrm>
              <a:prstGeom prst="rect">
                <a:avLst/>
              </a:prstGeom>
              <a:blipFill rotWithShape="1">
                <a:blip r:embed="rId14"/>
                <a:stretch>
                  <a:fillRect l="-10" t="-50" r="-1303" b="62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7572809" y="3596859"/>
                <a:ext cx="1280094" cy="3960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1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140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140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1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=40</m:t>
                              </m:r>
                            </m:e>
                            <m:e>
                              <m:r>
                                <a:rPr lang="en-US" sz="1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1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=60</m:t>
                              </m:r>
                            </m:e>
                          </m:eqArr>
                          <m:r>
                            <a:rPr lang="en-US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𝑡𝑚</m:t>
                          </m:r>
                          <m:r>
                            <a:rPr lang="en-US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US" sz="140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2809" y="3596859"/>
                <a:ext cx="1280094" cy="396070"/>
              </a:xfrm>
              <a:prstGeom prst="rect">
                <a:avLst/>
              </a:prstGeom>
              <a:blipFill rotWithShape="1">
                <a:blip r:embed="rId15"/>
                <a:stretch>
                  <a:fillRect l="-34" t="-55" r="-864" b="12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/>
          <p:cNvSpPr txBox="1"/>
          <p:nvPr/>
        </p:nvSpPr>
        <p:spPr>
          <a:xfrm>
            <a:off x="243274" y="4434394"/>
            <a:ext cx="8429102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7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 nếu làm một mình thì đội A làm trong 40 ngày, còn đội B làm trong 60 ngày thì xong việc.</a:t>
            </a:r>
            <a:endParaRPr lang="en-US" sz="17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  <p:bldP spid="22" grpId="0"/>
      <p:bldP spid="23" grpId="0"/>
      <p:bldP spid="24" grpId="0"/>
      <p:bldP spid="26" grpId="0"/>
      <p:bldP spid="27" grpId="0"/>
      <p:bldP spid="29" grpId="0"/>
      <p:bldP spid="3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Callout 1"/>
          <p:cNvSpPr/>
          <p:nvPr/>
        </p:nvSpPr>
        <p:spPr>
          <a:xfrm>
            <a:off x="3048000" y="361950"/>
            <a:ext cx="5715000" cy="14478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 cách </a:t>
            </a:r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 x là số phần công việc làm trong một ngày của đội A, y là số phần công việc làm trong một ngày của đội B</a:t>
            </a:r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em hãy giải bài toán trên?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3487" y="310550"/>
            <a:ext cx="8229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 </a:t>
            </a:r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là số phần công việc làm trong một ngày của đội A, y là số phần công việc làm trong một ngày của đội </a:t>
            </a:r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(ĐK: x,y &gt; 0)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70832" y="901184"/>
            <a:ext cx="6781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mỗi ngày đội A làm nhiều gấp rưỡi đội B nên ta có pt</a:t>
            </a:r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= 1,5.y </a:t>
            </a:r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17312" y="1267304"/>
                <a:ext cx="8253470" cy="7604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Cả hai đội cùng làm thì 24 ngày xong việc nên số phần công việc làm trong một ngày của cả hai đội là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</m:oMath>
                </a14:m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 công việc)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312" y="1267304"/>
                <a:ext cx="8253470" cy="760465"/>
              </a:xfrm>
              <a:prstGeom prst="rect">
                <a:avLst/>
              </a:prstGeom>
              <a:blipFill rotWithShape="1">
                <a:blip r:embed="rId2"/>
                <a:stretch>
                  <a:fillRect l="-5" t="-63" r="2" b="28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78727" y="1885194"/>
                <a:ext cx="3339312" cy="4834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 có phương trình: </a:t>
                </a:r>
                <a:r>
                  <a:rPr lang="en-US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+y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 (2)</m:t>
                    </m:r>
                  </m:oMath>
                </a14:m>
                <a:endParaRPr lang="en-US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727" y="1885194"/>
                <a:ext cx="3339312" cy="483466"/>
              </a:xfrm>
              <a:prstGeom prst="rect">
                <a:avLst/>
              </a:prstGeom>
              <a:blipFill rotWithShape="1">
                <a:blip r:embed="rId3"/>
                <a:stretch>
                  <a:fillRect l="-18" t="-106" r="13" b="23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302623" y="2360057"/>
            <a:ext cx="2233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(1) và (2) ta có hpt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535927" y="2360057"/>
                <a:ext cx="1287981" cy="88428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=1,5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24</m:t>
                                  </m:r>
                                </m:den>
                              </m:f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5927" y="2360057"/>
                <a:ext cx="1287981" cy="884281"/>
              </a:xfrm>
              <a:prstGeom prst="rect">
                <a:avLst/>
              </a:prstGeom>
              <a:blipFill rotWithShape="1">
                <a:blip r:embed="rId4"/>
                <a:stretch>
                  <a:fillRect l="-29" t="-45" r="44" b="14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823908" y="2348984"/>
                <a:ext cx="1483548" cy="88428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=1,5.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 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60</m:t>
                                  </m:r>
                                </m:den>
                              </m:f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3908" y="2348984"/>
                <a:ext cx="1483548" cy="884281"/>
              </a:xfrm>
              <a:prstGeom prst="rect">
                <a:avLst/>
              </a:prstGeom>
              <a:blipFill rotWithShape="1">
                <a:blip r:embed="rId5"/>
                <a:stretch>
                  <a:fillRect l="-39" t="-13" r="8" b="54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375062" y="2212403"/>
                <a:ext cx="1622945" cy="10256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⟺</m:t>
                    </m:r>
                    <m:d>
                      <m:dPr>
                        <m:begChr m:val="{"/>
                        <m:endChr m:val=""/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 </m:t>
                            </m:r>
                            <m:f>
                              <m:fPr>
                                <m:ctrlP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40</m:t>
                                </m:r>
                              </m:den>
                            </m:f>
                          </m:e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 </m:t>
                            </m:r>
                            <m:f>
                              <m:fPr>
                                <m:ctrlP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60</m:t>
                                </m:r>
                              </m:den>
                            </m:f>
                          </m:e>
                        </m:eqArr>
                      </m:e>
                    </m:d>
                  </m:oMath>
                </a14:m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(tm)</a:t>
                </a:r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5062" y="2212403"/>
                <a:ext cx="1622945" cy="1025665"/>
              </a:xfrm>
              <a:prstGeom prst="rect">
                <a:avLst/>
              </a:prstGeom>
              <a:blipFill rotWithShape="1">
                <a:blip r:embed="rId6"/>
                <a:stretch>
                  <a:fillRect l="-26" t="-6" r="-3189" b="20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63487" y="3204252"/>
                <a:ext cx="7848600" cy="762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Suy ra một ngày đội A làm được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40</m:t>
                        </m:r>
                      </m:den>
                    </m:f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ô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𝑛𝑔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𝑣𝑖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ệ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còn đội B làm được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60</m:t>
                        </m:r>
                      </m:den>
                    </m:f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ô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ng</m:t>
                    </m:r>
                    <m:r>
                      <a:rPr lang="en-US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vi</m:t>
                    </m:r>
                    <m:r>
                      <a:rPr lang="en-US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ệ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c</m:t>
                    </m:r>
                  </m:oMath>
                </a14:m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hay đội A làm một mình thì mất 40ngày, đội B làm mất 60 ngày mới xong việc. </a:t>
                </a:r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487" y="3204252"/>
                <a:ext cx="7848600" cy="762196"/>
              </a:xfrm>
              <a:prstGeom prst="rect">
                <a:avLst/>
              </a:prstGeom>
              <a:blipFill rotWithShape="1">
                <a:blip r:embed="rId7"/>
                <a:stretch>
                  <a:fillRect l="-8" t="-6" r="8" b="31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2188488" y="4040416"/>
            <a:ext cx="4379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gọi ẩn như trên là cách gọi ẩn gián tiếp.</a:t>
            </a:r>
            <a:endParaRPr lang="en-US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2116" y="294716"/>
            <a:ext cx="1456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  <a:endParaRPr lang="en-US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4672" y="742528"/>
            <a:ext cx="2158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 1. Toán cơ bản </a:t>
            </a:r>
            <a:endParaRPr lang="en-US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1123106"/>
            <a:ext cx="1665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29. SGK/22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05400" y="292109"/>
            <a:ext cx="397256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 : </a:t>
            </a:r>
          </a:p>
          <a:p>
            <a:r>
              <a:rPr lang="en-US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Biết: +)  số cam + số quýt = 17</a:t>
            </a:r>
          </a:p>
          <a:p>
            <a:r>
              <a:rPr lang="en-US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+) Số cam. 10 + số quýt .3 = 100.</a:t>
            </a:r>
          </a:p>
          <a:p>
            <a:r>
              <a:rPr lang="en-US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:  Số cam, số quýt ?</a:t>
            </a:r>
            <a:endParaRPr lang="en-US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65572" y="1514930"/>
                <a:ext cx="674870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Gọi số cam là x ( quả), số quýt là y ( quả). ĐK: x;y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ℕ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0&lt;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&lt;17</m:t>
                    </m:r>
                  </m:oMath>
                </a14:m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572" y="1514930"/>
                <a:ext cx="6748707" cy="369332"/>
              </a:xfrm>
              <a:prstGeom prst="rect">
                <a:avLst/>
              </a:prstGeom>
              <a:blipFill rotWithShape="1">
                <a:blip r:embed="rId2"/>
                <a:stretch>
                  <a:fillRect l="-2" t="-123" r="1" b="59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465572" y="1918607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số cam và quýt là 17 quả nên ta có PT: </a:t>
            </a:r>
            <a:r>
              <a:rPr lang="en-US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+ y =17 (1)</a:t>
            </a:r>
            <a:endParaRPr lang="en-US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5572" y="2339039"/>
            <a:ext cx="6232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 quả quýt chia làm 3 phần nên số miếng quýt chia được là 3y.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5571" y="2708371"/>
            <a:ext cx="64267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 quả cam chia làm 10 phần nên số miếng cam chia được là 10x.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2280" y="3144150"/>
            <a:ext cx="8148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số miếng  cam và quýt là 100 quả nên ta có PT: </a:t>
            </a:r>
            <a:r>
              <a:rPr lang="en-US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10x + 3 y =100 (2)</a:t>
            </a:r>
            <a:endParaRPr lang="en-US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2280" y="3598927"/>
            <a:ext cx="2233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(1) và (2) ta có hpt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2574981" y="3498135"/>
                <a:ext cx="1963294" cy="7101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eqArrPr>
                            <m:e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chemeClr val="bg1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chemeClr val="bg1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 + 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chemeClr val="bg1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y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chemeClr val="bg1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 =17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10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+3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=100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4981" y="3498135"/>
                <a:ext cx="1963294" cy="710194"/>
              </a:xfrm>
              <a:prstGeom prst="rect">
                <a:avLst/>
              </a:prstGeom>
              <a:blipFill rotWithShape="1">
                <a:blip r:embed="rId3"/>
                <a:stretch>
                  <a:fillRect l="-3" t="-78" r="29" b="26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407881" y="3498135"/>
                <a:ext cx="2166555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{"/>
                          <m:endChr m:val=""/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+3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=51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+3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=100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7881" y="3498135"/>
                <a:ext cx="2166555" cy="617861"/>
              </a:xfrm>
              <a:prstGeom prst="rect">
                <a:avLst/>
              </a:prstGeom>
              <a:blipFill rotWithShape="1">
                <a:blip r:embed="rId4"/>
                <a:stretch>
                  <a:fillRect l="-16" t="-90" r="-603" b="91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505568" y="3431688"/>
                <a:ext cx="1718547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{"/>
                          <m:endChr m:val=""/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=17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−7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=−49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5568" y="3431688"/>
                <a:ext cx="1718547" cy="617861"/>
              </a:xfrm>
              <a:prstGeom prst="rect">
                <a:avLst/>
              </a:prstGeom>
              <a:blipFill rotWithShape="1">
                <a:blip r:embed="rId5"/>
                <a:stretch>
                  <a:fillRect l="-37" t="-24" r="-910" b="25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789090" y="4170966"/>
                <a:ext cx="1763303" cy="4678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{"/>
                          <m:endChr m:val=""/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=10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=7</m:t>
                              </m:r>
                            </m:e>
                          </m:eqArr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(</m:t>
                          </m:r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𝑡𝑚</m:t>
                          </m:r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9090" y="4170966"/>
                <a:ext cx="1763303" cy="467820"/>
              </a:xfrm>
              <a:prstGeom prst="rect">
                <a:avLst/>
              </a:prstGeom>
              <a:blipFill rotWithShape="1">
                <a:blip r:embed="rId6"/>
                <a:stretch>
                  <a:fillRect l="-24" t="-61" r="-1638" b="24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2720372" y="4454120"/>
            <a:ext cx="4568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 số cam và quýt lần lượt là 7 quả và 10 quả.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61950"/>
            <a:ext cx="1665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34. SGK/24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133600" y="546616"/>
          <a:ext cx="6019800" cy="2442286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530457"/>
                <a:gridCol w="1395835"/>
                <a:gridCol w="1665080"/>
                <a:gridCol w="1428428"/>
              </a:tblGrid>
              <a:tr h="581063"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 luống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 cây/luống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Tổng số</a:t>
                      </a:r>
                      <a:r>
                        <a:rPr lang="en-US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cây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81063"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Ban</a:t>
                      </a:r>
                      <a:r>
                        <a:rPr lang="en-US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đầu 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810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Dự</a:t>
                      </a:r>
                      <a:r>
                        <a:rPr lang="en-US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định 1</a:t>
                      </a:r>
                      <a:endParaRPr lang="en-US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810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Dự</a:t>
                      </a:r>
                      <a:r>
                        <a:rPr lang="en-US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định 2</a:t>
                      </a:r>
                      <a:endParaRPr lang="en-US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 flipH="1">
            <a:off x="4191000" y="1200150"/>
            <a:ext cx="249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15000" y="120015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41911" y="1200150"/>
            <a:ext cx="473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x.y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flipH="1">
            <a:off x="4066326" y="1808517"/>
            <a:ext cx="658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+8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50646" y="1767759"/>
            <a:ext cx="617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 -3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930979" y="1853684"/>
            <a:ext cx="1160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(x+8)(y-3)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 flipH="1">
            <a:off x="4066326" y="2462051"/>
            <a:ext cx="658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- 4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512546" y="2410068"/>
            <a:ext cx="617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 +2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11929" y="2421293"/>
            <a:ext cx="1160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(x-4)(y+2)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400300" y="331927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HPT: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111602" y="3265280"/>
                <a:ext cx="2158796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chemeClr val="bg1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xy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chemeClr val="bg1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 − (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chemeClr val="bg1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chemeClr val="bg1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 +8)(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chemeClr val="bg1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y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chemeClr val="bg1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−3) = 54 </m:t>
                              </m:r>
                            </m:e>
                            <m:e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chemeClr val="bg1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(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chemeClr val="bg1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chemeClr val="bg1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−4) (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chemeClr val="bg1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y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chemeClr val="bg1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+2) – 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chemeClr val="bg1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xy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chemeClr val="bg1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 =32 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1602" y="3265280"/>
                <a:ext cx="2158796" cy="617861"/>
              </a:xfrm>
              <a:prstGeom prst="rect">
                <a:avLst/>
              </a:prstGeom>
              <a:blipFill rotWithShape="1">
                <a:blip r:embed="rId2"/>
                <a:stretch>
                  <a:fillRect l="-5" t="-18" r="-152" b="19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11" grpId="0"/>
      <p:bldP spid="12" grpId="0"/>
      <p:bldP spid="13" grpId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61950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Giải:</a:t>
            </a:r>
            <a:endParaRPr lang="en-US" u="sng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746468"/>
            <a:ext cx="64556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 số luống ban đầu là x ( luống) , số cây trên một luống là y (cây).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553200" y="749986"/>
                <a:ext cx="23839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ĐK: x&gt;4; y&gt;3,; x,y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ℕ</m:t>
                    </m:r>
                  </m:oMath>
                </a14:m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3200" y="749986"/>
                <a:ext cx="2383986" cy="369332"/>
              </a:xfrm>
              <a:prstGeom prst="rect">
                <a:avLst/>
              </a:prstGeom>
              <a:blipFill rotWithShape="1">
                <a:blip r:embed="rId2"/>
                <a:stretch>
                  <a:fillRect t="-14" r="8" b="121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228600" y="1115800"/>
            <a:ext cx="37465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cây rau dự định trồng là  x.y ( cây).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1428750"/>
            <a:ext cx="7626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 tăng thêm 8 luống, mỗi luống trồng ít đi 3 cây thì số cây rau trồng được là : 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41338" y="1428750"/>
            <a:ext cx="12186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(x+8)(y -3)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2229888"/>
            <a:ext cx="7978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 giảm đi 4 luống, mỗi luống trồng tăng thêm 2 cây thì số cây rau trồng được là: 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55175" y="2221282"/>
            <a:ext cx="12186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(x-4)(y +2)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600" y="1803352"/>
            <a:ext cx="4957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Khi đó số rau trồng được giảm 54 cây nên ta có pt: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74361" y="1798082"/>
            <a:ext cx="2387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y- (x+8)(y -3) = 54 (1)</a:t>
            </a:r>
            <a:endParaRPr lang="en-US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17170" y="2661694"/>
            <a:ext cx="48750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Khi đó số rau trồng được tăng 32 cây nên ta có pt: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953000" y="2669876"/>
            <a:ext cx="2387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(x-4)(y +2)-</a:t>
            </a:r>
            <a:r>
              <a:rPr lang="en-US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en-US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32 (2)</a:t>
            </a:r>
            <a:endParaRPr lang="en-US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6142" y="3149257"/>
            <a:ext cx="2233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(1) và (2) ta có hpt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 rot="10800000" flipV="1">
                <a:off x="2461904" y="3031026"/>
                <a:ext cx="1881496" cy="61786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xy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− (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+8)(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y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 −3) = 54</m:t>
                              </m:r>
                            </m:e>
                            <m:e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(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 b="0" i="0" smtClean="0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−4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)(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y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 +2)−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xy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 = 32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 flipV="1">
                <a:off x="2461904" y="3031026"/>
                <a:ext cx="1881496" cy="617861"/>
              </a:xfrm>
              <a:prstGeom prst="rect">
                <a:avLst/>
              </a:prstGeom>
              <a:blipFill rotWithShape="1">
                <a:blip r:embed="rId3"/>
                <a:stretch>
                  <a:fillRect t="-28" r="-3442" b="29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631695" y="3040315"/>
                <a:ext cx="1910075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{"/>
                          <m:endChr m:val=""/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−8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=30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−4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=40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1695" y="3040315"/>
                <a:ext cx="1910075" cy="617861"/>
              </a:xfrm>
              <a:prstGeom prst="rect">
                <a:avLst/>
              </a:prstGeom>
              <a:blipFill rotWithShape="1">
                <a:blip r:embed="rId4"/>
                <a:stretch>
                  <a:fillRect t="-92" r="-798" b="93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684213" y="3047390"/>
                <a:ext cx="1754839" cy="5148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{"/>
                          <m:endChr m:val=""/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=50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=15</m:t>
                              </m:r>
                            </m:e>
                          </m:eqArr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(</m:t>
                          </m:r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𝑡𝑚</m:t>
                          </m:r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4213" y="3047390"/>
                <a:ext cx="1754839" cy="514821"/>
              </a:xfrm>
              <a:prstGeom prst="rect">
                <a:avLst/>
              </a:prstGeom>
              <a:blipFill rotWithShape="1">
                <a:blip r:embed="rId5"/>
                <a:stretch>
                  <a:fillRect l="-12" t="-5" r="-1670" b="96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457200" y="3844546"/>
            <a:ext cx="56268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 tổng số cây rau Lan dự định trồng là 50.15= 750 (cây)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14" grpId="0"/>
      <p:bldP spid="15" grpId="0"/>
      <p:bldP spid="18" grpId="0"/>
      <p:bldP spid="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361950"/>
            <a:ext cx="1665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35. SGK/24</a:t>
            </a:r>
            <a:endParaRPr lang="en-US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768234"/>
            <a:ext cx="784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 giá của một quả thanh yên là x (rupi), giá một quả táo rừng thơm là y (rupi)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730104" y="765287"/>
            <a:ext cx="10454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(x, y &gt; 0)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8246" y="1856043"/>
            <a:ext cx="68168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tiền mua 7 quả thanh yên và 7 quả táo rừng thơm là : 7x + 7y ( rupi)</a:t>
            </a:r>
          </a:p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có pt: </a:t>
            </a:r>
            <a:r>
              <a:rPr lang="en-US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7x +7y = 91 (2)</a:t>
            </a:r>
            <a:endParaRPr lang="en-US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8246" y="1209712"/>
            <a:ext cx="68168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tiền mua 9 quả thanh yên và 8 quả táo rừng thơm là : 9x + 8y ( rupi)</a:t>
            </a:r>
          </a:p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có pt: </a:t>
            </a:r>
            <a:r>
              <a:rPr lang="en-US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9x +8y = 107 (1)</a:t>
            </a:r>
            <a:endParaRPr lang="en-US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8246" y="2502374"/>
            <a:ext cx="2233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(1) và (2) ta có hpt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611550" y="2398012"/>
                <a:ext cx="1408591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9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 +8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y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 = 107</m:t>
                              </m:r>
                            </m:e>
                            <m:e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7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 +7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y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 = 91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1550" y="2398012"/>
                <a:ext cx="1408591" cy="617861"/>
              </a:xfrm>
              <a:prstGeom prst="rect">
                <a:avLst/>
              </a:prstGeom>
              <a:blipFill rotWithShape="1">
                <a:blip r:embed="rId2"/>
                <a:stretch>
                  <a:fillRect l="-31" t="-41" r="-454" b="42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042175" y="2352411"/>
                <a:ext cx="1291825" cy="50924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=3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=10</m:t>
                              </m:r>
                            </m:e>
                          </m:eqArr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(</m:t>
                          </m:r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𝑡𝑚</m:t>
                          </m:r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2175" y="2352411"/>
                <a:ext cx="1291825" cy="509242"/>
              </a:xfrm>
              <a:prstGeom prst="rect">
                <a:avLst/>
              </a:prstGeom>
              <a:blipFill rotWithShape="1">
                <a:blip r:embed="rId3"/>
                <a:stretch>
                  <a:fillRect l="-31" t="-73" r="-25462" b="67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347032" y="3173355"/>
            <a:ext cx="70339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 giá một quả thanh yên là 3 rupi, giá một quả táo rừng thơm là 10 rupi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10" grpId="0"/>
      <p:bldP spid="11" grpId="0"/>
      <p:bldP spid="12" grpId="0"/>
      <p:bldP spid="13" grpId="0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flipH="1">
            <a:off x="685800" y="438150"/>
            <a:ext cx="4526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 2. Toán làm chung- làm riêng</a:t>
            </a:r>
            <a:endParaRPr lang="en-US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819646"/>
            <a:ext cx="2198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 pháp chung: 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1177785"/>
            <a:ext cx="83131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 thời gian đối tượng I hoàn thành công việc là x ( đv tg), thời gian đối tượng II hoàn </a:t>
            </a:r>
          </a:p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 công việc là y ( đv tg). ĐK: x;y &gt; a ( a là thời gian 2 đối tượng làm chung).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99044" y="1870883"/>
                <a:ext cx="5099794" cy="4849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 1 đv tg, đối tượng I làm được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(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ô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𝑛𝑔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𝑣𝑖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ệ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044" y="1870883"/>
                <a:ext cx="5099794" cy="484941"/>
              </a:xfrm>
              <a:prstGeom prst="rect">
                <a:avLst/>
              </a:prstGeom>
              <a:blipFill rotWithShape="1">
                <a:blip r:embed="rId2"/>
                <a:stretch>
                  <a:fillRect l="-5" t="-36" r="7" b="126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37175" y="2873990"/>
                <a:ext cx="5495030" cy="5159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 1 đv tg, 2 đối tượng làm được :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(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ô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𝑛𝑔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𝑣𝑖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ệ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175" y="2873990"/>
                <a:ext cx="5495030" cy="515910"/>
              </a:xfrm>
              <a:prstGeom prst="rect">
                <a:avLst/>
              </a:prstGeom>
              <a:blipFill rotWithShape="1">
                <a:blip r:embed="rId3"/>
                <a:stretch>
                  <a:fillRect l="-5" t="-119" r="1" b="52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37175" y="2365639"/>
                <a:ext cx="5165132" cy="5159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 1 đv tg, đối tượng II làm được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(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ô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𝑛𝑔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𝑣𝑖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ệ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175" y="2365639"/>
                <a:ext cx="5165132" cy="515910"/>
              </a:xfrm>
              <a:prstGeom prst="rect">
                <a:avLst/>
              </a:prstGeom>
              <a:blipFill rotWithShape="1">
                <a:blip r:embed="rId4"/>
                <a:stretch>
                  <a:fillRect l="-6" t="-51" r="7" b="107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96018" y="3436667"/>
                <a:ext cx="1841723" cy="5159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PT (1):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018" y="3436667"/>
                <a:ext cx="1841723" cy="515910"/>
              </a:xfrm>
              <a:prstGeom prst="rect">
                <a:avLst/>
              </a:prstGeom>
              <a:blipFill rotWithShape="1">
                <a:blip r:embed="rId5"/>
                <a:stretch>
                  <a:fillRect l="-5" t="-9" r="17" b="65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flipH="1">
            <a:off x="689308" y="203593"/>
            <a:ext cx="4526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 2. Toán làm chung- làm riêng</a:t>
            </a:r>
            <a:endParaRPr lang="en-US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0802" y="598601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32. SGK/23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8601" y="979964"/>
            <a:ext cx="48005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 thời gian vòi I chảy một mình đầy bể là x ( h), thời gian vòi II chảy một mình đầy bể là y ( h). ĐK: x;y &gt; 24/5.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202570" y="527297"/>
                <a:ext cx="1761957" cy="485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Đổi : 4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24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2570" y="527297"/>
                <a:ext cx="1761957" cy="485774"/>
              </a:xfrm>
              <a:prstGeom prst="rect">
                <a:avLst/>
              </a:prstGeom>
              <a:blipFill rotWithShape="1">
                <a:blip r:embed="rId2"/>
                <a:stretch>
                  <a:fillRect l="-22" t="-51" r="13" b="51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52400" y="1856954"/>
                <a:ext cx="3509102" cy="4849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 1 h, vòi I chảy được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(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ể)</m:t>
                    </m:r>
                  </m:oMath>
                </a14:m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1856954"/>
                <a:ext cx="3509102" cy="484941"/>
              </a:xfrm>
              <a:prstGeom prst="rect">
                <a:avLst/>
              </a:prstGeom>
              <a:blipFill rotWithShape="1">
                <a:blip r:embed="rId3"/>
                <a:stretch>
                  <a:fillRect t="-44" r="3" b="3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52400" y="2257830"/>
                <a:ext cx="3587008" cy="5159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 1 h, vòi II chảy được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(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ể)</m:t>
                    </m:r>
                  </m:oMath>
                </a14:m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2257830"/>
                <a:ext cx="3587008" cy="515910"/>
              </a:xfrm>
              <a:prstGeom prst="rect">
                <a:avLst/>
              </a:prstGeom>
              <a:blipFill rotWithShape="1">
                <a:blip r:embed="rId4"/>
                <a:stretch>
                  <a:fillRect t="-79" r="15" b="12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58826" y="2739221"/>
                <a:ext cx="3675558" cy="4849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 1 h, 2 vòi chảy được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(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ể)</m:t>
                    </m:r>
                  </m:oMath>
                </a14:m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826" y="2739221"/>
                <a:ext cx="3675558" cy="484941"/>
              </a:xfrm>
              <a:prstGeom prst="rect">
                <a:avLst/>
              </a:prstGeom>
              <a:blipFill rotWithShape="1">
                <a:blip r:embed="rId5"/>
                <a:stretch>
                  <a:fillRect l="-2" t="-96" r="7" b="55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28601" y="3140043"/>
                <a:ext cx="2535181" cy="5203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 có pt 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</m:oMath>
                </a14:m>
                <a:r>
                  <a:rPr lang="en-US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(1)</a:t>
                </a:r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1" y="3140043"/>
                <a:ext cx="2535181" cy="520399"/>
              </a:xfrm>
              <a:prstGeom prst="rect">
                <a:avLst/>
              </a:prstGeom>
              <a:blipFill rotWithShape="1">
                <a:blip r:embed="rId6"/>
                <a:stretch>
                  <a:fillRect t="-116" r="10" b="58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75352" y="3645358"/>
                <a:ext cx="4945026" cy="7627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Nếu mở vòi I trong 9h và sau đó mở thêm vòi 2 trong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thì đầy bể nên ta có pt: </a:t>
                </a:r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352" y="3645358"/>
                <a:ext cx="4945026" cy="762773"/>
              </a:xfrm>
              <a:prstGeom prst="rect">
                <a:avLst/>
              </a:prstGeom>
              <a:blipFill rotWithShape="1">
                <a:blip r:embed="rId7"/>
                <a:stretch>
                  <a:fillRect l="-2" t="-60" r="8" b="78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89308" y="4341373"/>
                <a:ext cx="1768113" cy="4879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+ </m:t>
                    </m:r>
                    <m:f>
                      <m:fPr>
                        <m:ctrlP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=1 (2)</m:t>
                    </m:r>
                  </m:oMath>
                </a14:m>
                <a:endParaRPr lang="en-US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308" y="4341373"/>
                <a:ext cx="1768113" cy="487954"/>
              </a:xfrm>
              <a:prstGeom prst="rect">
                <a:avLst/>
              </a:prstGeom>
              <a:blipFill rotWithShape="1">
                <a:blip r:embed="rId8"/>
                <a:stretch>
                  <a:fillRect l="-19" t="-105" r="34" b="31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Connector 19"/>
          <p:cNvCxnSpPr/>
          <p:nvPr/>
        </p:nvCxnSpPr>
        <p:spPr>
          <a:xfrm>
            <a:off x="5029200" y="388259"/>
            <a:ext cx="91178" cy="44410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169556" y="342631"/>
            <a:ext cx="2233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(1) và (2) ta có hpt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159343" y="770184"/>
                <a:ext cx="1617302" cy="124854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den>
                              </m:f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24</m:t>
                                  </m:r>
                                </m:den>
                              </m:f>
                            </m:e>
                            <m:e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9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+ </m:t>
                              </m:r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.</m:t>
                              </m:r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24</m:t>
                                  </m:r>
                                </m:den>
                              </m:f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9343" y="770184"/>
                <a:ext cx="1617302" cy="1248547"/>
              </a:xfrm>
              <a:prstGeom prst="rect">
                <a:avLst/>
              </a:prstGeom>
              <a:blipFill rotWithShape="1">
                <a:blip r:embed="rId9"/>
                <a:stretch>
                  <a:fillRect l="-37" t="-45" r="-2792" b="5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/>
              <p:cNvSpPr/>
              <p:nvPr/>
            </p:nvSpPr>
            <p:spPr>
              <a:xfrm>
                <a:off x="6814286" y="783267"/>
                <a:ext cx="1425262" cy="13408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f>
                                <m:fPr>
                                  <m:ctrlPr>
                                    <a:rPr lang="en-US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12</m:t>
                                  </m:r>
                                </m:den>
                              </m:f>
                            </m:e>
                            <m:e>
                              <m:f>
                                <m:fPr>
                                  <m:ctrlPr>
                                    <a:rPr lang="en-US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𝑦</m:t>
                                  </m:r>
                                </m:den>
                              </m:f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4286" y="783267"/>
                <a:ext cx="1425262" cy="1340880"/>
              </a:xfrm>
              <a:prstGeom prst="rect">
                <a:avLst/>
              </a:prstGeom>
              <a:blipFill rotWithShape="1">
                <a:blip r:embed="rId10"/>
                <a:stretch>
                  <a:fillRect l="-7" t="-23" r="30" b="5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5169556" y="2211192"/>
                <a:ext cx="1622432" cy="50924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=12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=8</m:t>
                              </m:r>
                            </m:e>
                          </m:eqAr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bg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(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bg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tm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bg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) </m:t>
                          </m: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9556" y="2211192"/>
                <a:ext cx="1622432" cy="509242"/>
              </a:xfrm>
              <a:prstGeom prst="rect">
                <a:avLst/>
              </a:prstGeom>
              <a:blipFill rotWithShape="1">
                <a:blip r:embed="rId11"/>
                <a:stretch>
                  <a:fillRect l="-1" t="-24" r="-859" b="18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/>
          <p:cNvSpPr txBox="1"/>
          <p:nvPr/>
        </p:nvSpPr>
        <p:spPr>
          <a:xfrm>
            <a:off x="5140569" y="2924148"/>
            <a:ext cx="373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 nếu chảy một mình thì vòi I chảy trong 12h đầy bể, vòi II chảy trong 8 h đầy bể.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  <p:bldP spid="13" grpId="0"/>
      <p:bldP spid="14" grpId="0"/>
      <p:bldP spid="15" grpId="0"/>
      <p:bldP spid="16" grpId="0"/>
      <p:bldP spid="17" grpId="0"/>
      <p:bldP spid="18" grpId="0"/>
      <p:bldP spid="21" grpId="0"/>
      <p:bldP spid="22" grpId="0"/>
      <p:bldP spid="24" grpId="0"/>
      <p:bldP spid="25" grpId="0"/>
      <p:bldP spid="2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0080" y="209966"/>
            <a:ext cx="36025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 3. Toán liên quan đến hình học</a:t>
            </a:r>
            <a:endParaRPr lang="en-US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0080" y="550228"/>
            <a:ext cx="1665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31. SGK/23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2937" y="925518"/>
            <a:ext cx="79993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 độ dài hai cạnh góc vuông của tam giác vuông lần lượt là x,y (cm). ĐK: x; y &gt; 0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58046" y="1619763"/>
                <a:ext cx="6977166" cy="4834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Nếu tăng mỗi cạnh lên 3 cm thì diện tích mới là: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d>
                      <m:dPr>
                        <m:ctrlP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+3</m:t>
                        </m:r>
                      </m:e>
                    </m:d>
                    <m:d>
                      <m:dPr>
                        <m:ctrlP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+3</m:t>
                        </m:r>
                      </m:e>
                    </m:d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𝑐𝑚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046" y="1619763"/>
                <a:ext cx="6977166" cy="483466"/>
              </a:xfrm>
              <a:prstGeom prst="rect">
                <a:avLst/>
              </a:prstGeom>
              <a:blipFill rotWithShape="1">
                <a:blip r:embed="rId2"/>
                <a:stretch>
                  <a:fillRect l="-8" t="-106" r="5" b="23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80080" y="1259685"/>
                <a:ext cx="3389518" cy="4834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Diện tích ban đầu là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(</m:t>
                    </m:r>
                    <m:sSup>
                      <m:sSupPr>
                        <m:ctrlP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𝑐𝑚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080" y="1259685"/>
                <a:ext cx="3389518" cy="483466"/>
              </a:xfrm>
              <a:prstGeom prst="rect">
                <a:avLst/>
              </a:prstGeom>
              <a:blipFill rotWithShape="1">
                <a:blip r:embed="rId3"/>
                <a:stretch>
                  <a:fillRect l="-10" t="-99" r="7" b="16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78244" y="2037787"/>
                <a:ext cx="449629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Do diện tích tăng thêm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32 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cm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ê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𝑡𝑎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ó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𝑝𝑡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: </m:t>
                    </m:r>
                  </m:oMath>
                </a14:m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244" y="2037787"/>
                <a:ext cx="4496295" cy="369332"/>
              </a:xfrm>
              <a:prstGeom prst="rect">
                <a:avLst/>
              </a:prstGeom>
              <a:blipFill rotWithShape="1">
                <a:blip r:embed="rId4"/>
                <a:stretch>
                  <a:fillRect l="-9" t="-19" r="6" b="127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4648200" y="1981082"/>
                <a:ext cx="3172215" cy="4834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d>
                      <m:dPr>
                        <m:ctrlPr>
                          <a:rPr lang="en-US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+3</m:t>
                        </m:r>
                      </m:e>
                    </m:d>
                    <m:d>
                      <m:dPr>
                        <m:ctrlPr>
                          <a:rPr lang="en-US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+3</m:t>
                        </m:r>
                      </m:e>
                    </m:d>
                  </m:oMath>
                </a14:m>
                <a:r>
                  <a:rPr lang="en-US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i="1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i="1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i="1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36 (1)</a:t>
                </a:r>
                <a:endParaRPr lang="en-US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1981082"/>
                <a:ext cx="3172215" cy="483466"/>
              </a:xfrm>
              <a:prstGeom prst="rect">
                <a:avLst/>
              </a:prstGeom>
              <a:blipFill rotWithShape="1">
                <a:blip r:embed="rId5"/>
                <a:stretch>
                  <a:fillRect t="-107" r="12" b="23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24003" y="2425011"/>
                <a:ext cx="8733994" cy="4834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Nếu giảm một cạnh  2 cm, cạnh kia giảm 4 cm thì diện tích mới là: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d>
                      <m:dPr>
                        <m:ctrlP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−2</m:t>
                        </m:r>
                      </m:e>
                    </m:d>
                    <m:d>
                      <m:dPr>
                        <m:ctrlP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−4</m:t>
                        </m:r>
                      </m:e>
                    </m:d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𝑐𝑚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003" y="2425011"/>
                <a:ext cx="8733994" cy="483466"/>
              </a:xfrm>
              <a:prstGeom prst="rect">
                <a:avLst/>
              </a:prstGeom>
              <a:blipFill rotWithShape="1">
                <a:blip r:embed="rId6"/>
                <a:stretch>
                  <a:fillRect l="-2" t="-120" r="4" b="37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24003" y="2882669"/>
                <a:ext cx="401097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Do diện tích g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i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ả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b="0" i="0" smtClean="0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26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cm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ê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𝑡𝑎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ó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𝑝𝑡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: </m:t>
                    </m:r>
                  </m:oMath>
                </a14:m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003" y="2882669"/>
                <a:ext cx="4010970" cy="369332"/>
              </a:xfrm>
              <a:prstGeom prst="rect">
                <a:avLst/>
              </a:prstGeom>
              <a:blipFill rotWithShape="1">
                <a:blip r:embed="rId7"/>
                <a:stretch>
                  <a:fillRect l="-4" t="-109" r="-828" b="45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4191000" y="2825602"/>
                <a:ext cx="3370987" cy="4834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i="1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i="1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i="1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d>
                      <m:dPr>
                        <m:ctrlPr>
                          <a:rPr lang="en-US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−2</m:t>
                        </m:r>
                      </m:e>
                    </m:d>
                    <m:d>
                      <m:dPr>
                        <m:ctrlPr>
                          <a:rPr lang="en-US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−4</m:t>
                        </m:r>
                      </m:e>
                    </m:d>
                  </m:oMath>
                </a14:m>
                <a:r>
                  <a:rPr lang="en-US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26 (2)</a:t>
                </a:r>
                <a:endParaRPr lang="en-US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2825602"/>
                <a:ext cx="3370987" cy="483466"/>
              </a:xfrm>
              <a:prstGeom prst="rect">
                <a:avLst/>
              </a:prstGeom>
              <a:blipFill rotWithShape="1">
                <a:blip r:embed="rId8"/>
                <a:stretch>
                  <a:fillRect t="-101" r="12" b="17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152400" y="3569717"/>
            <a:ext cx="2233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(1) và (2) ta có hpt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329488" y="3295133"/>
                <a:ext cx="3135922" cy="124854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+3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+3</m:t>
                                  </m:r>
                                </m:e>
                              </m:d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= 36</m:t>
                              </m:r>
                            </m:e>
                            <m:e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−4</m:t>
                                  </m:r>
                                </m:e>
                              </m:d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= 26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9488" y="3295133"/>
                <a:ext cx="3135922" cy="1248547"/>
              </a:xfrm>
              <a:prstGeom prst="rect">
                <a:avLst/>
              </a:prstGeom>
              <a:blipFill rotWithShape="1">
                <a:blip r:embed="rId9"/>
                <a:stretch>
                  <a:fillRect l="-10" t="-9" r="-62" b="20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442458" y="3506790"/>
                <a:ext cx="2043445" cy="71019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+3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=63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2458" y="3506790"/>
                <a:ext cx="2043445" cy="710194"/>
              </a:xfrm>
              <a:prstGeom prst="rect">
                <a:avLst/>
              </a:prstGeom>
              <a:blipFill rotWithShape="1">
                <a:blip r:embed="rId10"/>
                <a:stretch>
                  <a:fillRect l="-25" t="-45" r="26" b="82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7289584" y="3573143"/>
                <a:ext cx="1836913" cy="6015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=9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=12</m:t>
                              </m:r>
                            </m:e>
                          </m:eqArr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𝑡𝑚</m:t>
                          </m:r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89584" y="3573143"/>
                <a:ext cx="1836913" cy="601575"/>
              </a:xfrm>
              <a:prstGeom prst="rect">
                <a:avLst/>
              </a:prstGeom>
              <a:blipFill rotWithShape="1">
                <a:blip r:embed="rId11"/>
                <a:stretch>
                  <a:fillRect l="-23" t="-105" r="15" b="38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191347" y="4523985"/>
            <a:ext cx="7042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 độ dài hai cạnh góc vuông của tam giác vuông lần lượt là 9, 12 (cm). 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9" grpId="0"/>
      <p:bldP spid="10" grpId="0"/>
      <p:bldP spid="11" grpId="0"/>
      <p:bldP spid="12" grpId="0"/>
      <p:bldP spid="13" grpId="0"/>
      <p:bldP spid="15" grpId="0"/>
      <p:bldP spid="1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00400" y="590550"/>
            <a:ext cx="2508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VỀ NHÀ</a:t>
            </a:r>
            <a:endParaRPr lang="en-US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1200150"/>
            <a:ext cx="716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Nắm vững các bước giải bài toán bằng cách lập hệ phương trình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1569482"/>
            <a:ext cx="30659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 lại các dạng BT đã làm.</a:t>
            </a:r>
          </a:p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các BT còn lại trong SGK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Callout 1"/>
          <p:cNvSpPr/>
          <p:nvPr/>
        </p:nvSpPr>
        <p:spPr>
          <a:xfrm>
            <a:off x="5181600" y="438150"/>
            <a:ext cx="3581400" cy="13716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Hãy nhắc lại các bước giải bài toán bằng cách lập phương trình? 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590550"/>
            <a:ext cx="4006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 bài toán bằng cách lập phương trình</a:t>
            </a:r>
            <a:endParaRPr lang="en-US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60942" y="1123950"/>
            <a:ext cx="663668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1: Lập phương trình.</a:t>
            </a:r>
          </a:p>
          <a:p>
            <a:pPr marL="285750" indent="-285750">
              <a:buFontTx/>
              <a:buChar char="-"/>
            </a:pPr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 ẩn và đặt điều kiện thích hợp cho ẩn.</a:t>
            </a:r>
          </a:p>
          <a:p>
            <a:pPr marL="285750" indent="-285750">
              <a:buFontTx/>
              <a:buChar char="-"/>
            </a:pPr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 diễn các đại lượng chưa biết qua ẩn và các đại lượng đã biết.</a:t>
            </a:r>
          </a:p>
          <a:p>
            <a:pPr marL="285750" indent="-285750">
              <a:buFontTx/>
              <a:buChar char="-"/>
            </a:pPr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 lập các mối quan hệ giữa các đại lượng để lập phương trình.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5137" y="2412136"/>
            <a:ext cx="2698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2: Giải phương trình.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2869326"/>
            <a:ext cx="71416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3: Kết luận.</a:t>
            </a:r>
          </a:p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Đối chiếu kết quả tìm được với điều kiện của bài toán để đưa ra kết luận.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0942" y="3700136"/>
            <a:ext cx="6674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/>
      <p:bldP spid="4" grpId="0"/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0926" y="505825"/>
            <a:ext cx="412306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 bài toán bằng cách lập phương trình</a:t>
            </a:r>
            <a:endParaRPr lang="en-US" sz="170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942411"/>
            <a:ext cx="4500585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1: Lập phương trình.</a:t>
            </a:r>
          </a:p>
          <a:p>
            <a:pPr marL="285750" indent="-285750">
              <a:buFontTx/>
              <a:buChar char="-"/>
            </a:pPr>
            <a:r>
              <a:rPr lang="en-US" sz="17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 ẩn và đặt điều kiện thích hợp cho ẩn.</a:t>
            </a:r>
          </a:p>
          <a:p>
            <a:pPr marL="285750" indent="-285750">
              <a:buFontTx/>
              <a:buChar char="-"/>
            </a:pPr>
            <a:r>
              <a:rPr lang="en-US" sz="17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 diễn các đại lượng chưa biết còn lại qua ẩn và các đại lượng đã biết.</a:t>
            </a:r>
          </a:p>
          <a:p>
            <a:pPr marL="285750" indent="-285750">
              <a:buFontTx/>
              <a:buChar char="-"/>
            </a:pPr>
            <a:r>
              <a:rPr lang="en-US" sz="17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 lập các mối quan hệ giữa các đại lượng để lập phương trình.</a:t>
            </a:r>
            <a:endParaRPr lang="en-US" sz="17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5747" y="2715854"/>
            <a:ext cx="381826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2: Giải phương trình.</a:t>
            </a:r>
            <a:endParaRPr lang="en-US" sz="17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747" y="3522824"/>
            <a:ext cx="4352247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3: Kết luận.</a:t>
            </a:r>
          </a:p>
          <a:p>
            <a:r>
              <a:rPr lang="en-US" sz="17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Đối chiếu kết quả tìm được với điều kiện của bài toán để đưa ra kết luận.</a:t>
            </a:r>
            <a:endParaRPr lang="en-US" sz="17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580847" y="425635"/>
            <a:ext cx="0" cy="457200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689243" y="483910"/>
            <a:ext cx="4079205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 bài toán bằng cách lập hệ phương trình</a:t>
            </a:r>
            <a:endParaRPr lang="en-US" sz="170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80847" y="909931"/>
            <a:ext cx="4258353" cy="1923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1: Lập </a:t>
            </a:r>
            <a:r>
              <a:rPr lang="en-US" sz="1700" i="1" u="sng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17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phương trình.</a:t>
            </a:r>
          </a:p>
          <a:p>
            <a:pPr marL="285750" indent="-285750">
              <a:buFontTx/>
              <a:buChar char="-"/>
            </a:pPr>
            <a:r>
              <a:rPr lang="en-US" sz="17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 </a:t>
            </a:r>
            <a:r>
              <a:rPr lang="en-US" sz="1700" i="1" u="sng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ẩn </a:t>
            </a:r>
            <a:r>
              <a:rPr lang="en-US" sz="17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 đặt điều kiện thích hợp cho các ẩn.</a:t>
            </a:r>
          </a:p>
          <a:p>
            <a:pPr marL="285750" indent="-285750">
              <a:buFontTx/>
              <a:buChar char="-"/>
            </a:pPr>
            <a:r>
              <a:rPr lang="en-US" sz="17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 diễn các đại lượng chưa biết còn lại qua ẩn và các đại lượng đã biết.</a:t>
            </a:r>
          </a:p>
          <a:p>
            <a:pPr marL="285750" indent="-285750">
              <a:buFontTx/>
              <a:buChar char="-"/>
            </a:pPr>
            <a:r>
              <a:rPr lang="en-US" sz="17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 lập các mối quan hệ giữa các đại lượng để lập </a:t>
            </a:r>
            <a:r>
              <a:rPr lang="en-US" sz="1700" i="1" u="sng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17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phương trình.</a:t>
            </a:r>
            <a:endParaRPr lang="en-US" sz="17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89243" y="2813520"/>
            <a:ext cx="424385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2: Giải </a:t>
            </a:r>
            <a:r>
              <a:rPr lang="en-US" sz="1700" i="1" u="sng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17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phương trình.</a:t>
            </a:r>
          </a:p>
          <a:p>
            <a:r>
              <a:rPr lang="en-US" sz="17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Dùng pp thế hoặc pp cộng đại số để giải hpt</a:t>
            </a:r>
            <a:endParaRPr lang="en-US" sz="17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56917" y="3477003"/>
            <a:ext cx="4334683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3: Kết luận.</a:t>
            </a:r>
          </a:p>
          <a:p>
            <a:r>
              <a:rPr lang="en-US" sz="17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Đối chiếu kết quả tìm được với điều kiện của bài toán để đưa ra kết luận.</a:t>
            </a:r>
            <a:endParaRPr lang="en-US" sz="17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8" grpId="0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7340" y="264359"/>
            <a:ext cx="1212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633691"/>
            <a:ext cx="81218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số tự nhiên có hai chữ số, biết rằng hai lần chữ số hàng đơn vị lớn hơn chữ số hàng chục 1 đơn vị, và nếu viết hai chữ số ấy theo thứ tự ngược lại thì được một số mới (có hai chữ số ) bé hơn số cũ 27 đơn vị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0" y="1633876"/>
            <a:ext cx="3963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tắt: - Tìm số tự nhiên có hai chữ số </a:t>
            </a:r>
            <a:endParaRPr lang="en-US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21270" y="2080063"/>
            <a:ext cx="33320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Biết: +)     2.CSHĐV – CSHC = 1</a:t>
            </a:r>
          </a:p>
          <a:p>
            <a:r>
              <a:rPr lang="en-US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+)     số cũ  - số mới = 27</a:t>
            </a:r>
            <a:endParaRPr lang="en-US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278432" y="2038350"/>
            <a:ext cx="776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PT (1)</a:t>
            </a:r>
            <a:endParaRPr lang="en-US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00384" y="2330913"/>
            <a:ext cx="776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PT (2)</a:t>
            </a:r>
            <a:endParaRPr lang="en-US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28484" y="597329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 </a:t>
            </a:r>
            <a:endParaRPr lang="en-US" u="sng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5325" y="1001466"/>
            <a:ext cx="68543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+)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chục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x,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y.</a:t>
            </a:r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252314" y="1241059"/>
                <a:ext cx="2659318" cy="3539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70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(ĐK: x;y </a:t>
                </a:r>
                <a14:m>
                  <m:oMath xmlns:m="http://schemas.openxmlformats.org/officeDocument/2006/math">
                    <m:r>
                      <a:rPr lang="en-US" sz="17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17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ℕ</m:t>
                    </m:r>
                  </m:oMath>
                </a14:m>
                <a:r>
                  <a:rPr lang="en-US" sz="170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, 0 &lt; x;y</a:t>
                </a:r>
                <a14:m>
                  <m:oMath xmlns:m="http://schemas.openxmlformats.org/officeDocument/2006/math">
                    <m:r>
                      <a:rPr lang="en-US" sz="17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7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170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9 )</a:t>
                </a:r>
                <a:endParaRPr lang="en-US" sz="17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2314" y="1241059"/>
                <a:ext cx="2659318" cy="353943"/>
              </a:xfrm>
              <a:prstGeom prst="rect">
                <a:avLst/>
              </a:prstGeom>
              <a:blipFill rotWithShape="1">
                <a:blip r:embed="rId3"/>
                <a:stretch>
                  <a:fillRect l="-13" t="-76" r="-85" b="146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129732" y="1510923"/>
            <a:ext cx="7006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+) Do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 vị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chục</a:t>
            </a:r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pt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984607" y="1809397"/>
                <a:ext cx="312111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 y - x =1</a:t>
                </a:r>
                <a:r>
                  <a:rPr lang="en-US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⟺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+2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=1 (1)</m:t>
                    </m:r>
                  </m:oMath>
                </a14:m>
                <a:endParaRPr lang="en-US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4607" y="1809397"/>
                <a:ext cx="3121111" cy="369332"/>
              </a:xfrm>
              <a:prstGeom prst="rect">
                <a:avLst/>
              </a:prstGeom>
              <a:blipFill rotWithShape="1">
                <a:blip r:embed="rId4"/>
                <a:stretch>
                  <a:fillRect l="-11" t="-76" r="14" b="12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151938" y="2083667"/>
            <a:ext cx="2340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+)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350470" y="2099642"/>
            <a:ext cx="891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10x + y</a:t>
            </a:r>
            <a:endParaRPr lang="en-US" i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49510" y="2387523"/>
            <a:ext cx="6865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+) Sau khi viết hai chữ số theo thứ tự ngược lại ta được số mới : </a:t>
            </a:r>
            <a:r>
              <a:rPr lang="en-US" i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y + x</a:t>
            </a:r>
            <a:endParaRPr lang="en-US" i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44553" y="2738486"/>
            <a:ext cx="4439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+) Vì số cũ hơn số mới 27 đơn vị nên ta có pt: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4489507" y="2756855"/>
                <a:ext cx="2614892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i="1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(10 x+ y)- ( 10 y + x)= 27</a:t>
                </a:r>
              </a:p>
              <a:p>
                <a:r>
                  <a:rPr lang="en-US" b="0" smtClean="0">
                    <a:solidFill>
                      <a:schemeClr val="bg1"/>
                    </a:solidFill>
                    <a:ea typeface="Cambria Math" panose="02040503050406030204" pitchFamily="18" charset="0"/>
                    <a:cs typeface="Times New Roman" panose="02020603050405020304" pitchFamily="18" charset="0"/>
                  </a:rPr>
                  <a:t>      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⟺</m:t>
                    </m:r>
                  </m:oMath>
                </a14:m>
                <a:r>
                  <a:rPr lang="en-US" i="1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9x - 9y = 27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⟺</m:t>
                      </m:r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𝑦</m:t>
                      </m:r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=3(2)</m:t>
                      </m:r>
                    </m:oMath>
                  </m:oMathPara>
                </a14:m>
                <a:endParaRPr lang="en-US" i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9507" y="2756855"/>
                <a:ext cx="2614892" cy="923330"/>
              </a:xfrm>
              <a:prstGeom prst="rect">
                <a:avLst/>
              </a:prstGeom>
              <a:blipFill rotWithShape="1">
                <a:blip r:embed="rId5"/>
                <a:stretch>
                  <a:fillRect l="-2" t="-35" r="1" b="39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4948057" y="156603"/>
            <a:ext cx="35504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tắt: - Tìm số tự nhiên có hai chữ số </a:t>
            </a:r>
            <a:endParaRPr lang="en-US" sz="160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948057" y="472007"/>
            <a:ext cx="29797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Biết: +)     2.CSHĐV – CSHC = 1</a:t>
            </a:r>
          </a:p>
          <a:p>
            <a:r>
              <a:rPr lang="en-US" sz="160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+)     số cũ  - số mới = 27</a:t>
            </a:r>
            <a:endParaRPr lang="en-US" sz="160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280059" y="449889"/>
            <a:ext cx="7115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PT (1)</a:t>
            </a:r>
            <a:endParaRPr lang="en-US" sz="160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280059" y="785396"/>
            <a:ext cx="7115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PT (2)</a:t>
            </a:r>
            <a:endParaRPr lang="en-US" sz="160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29732" y="3362585"/>
            <a:ext cx="26154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+) Từ (1) và (2) ta có hpt: 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2778145" y="3426666"/>
                <a:ext cx="1438792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=3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8145" y="3426666"/>
                <a:ext cx="1438792" cy="617861"/>
              </a:xfrm>
              <a:prstGeom prst="rect">
                <a:avLst/>
              </a:prstGeom>
              <a:blipFill rotWithShape="1">
                <a:blip r:embed="rId6"/>
                <a:stretch>
                  <a:fillRect l="-1" t="-33" r="37" b="34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/>
              <p:cNvSpPr/>
              <p:nvPr/>
            </p:nvSpPr>
            <p:spPr>
              <a:xfrm>
                <a:off x="2350470" y="4038762"/>
                <a:ext cx="1658724" cy="7101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=4</m:t>
                              </m:r>
                            </m:e>
                            <m:e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=3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32" name="Rectangle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0470" y="4038762"/>
                <a:ext cx="1658724" cy="710194"/>
              </a:xfrm>
              <a:prstGeom prst="rect">
                <a:avLst/>
              </a:prstGeom>
              <a:blipFill rotWithShape="1">
                <a:blip r:embed="rId7"/>
                <a:stretch>
                  <a:fillRect l="-20" t="-23" r="26" b="60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/>
              <p:cNvSpPr/>
              <p:nvPr/>
            </p:nvSpPr>
            <p:spPr>
              <a:xfrm>
                <a:off x="4192149" y="4036259"/>
                <a:ext cx="2007601" cy="7101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=4</m:t>
                              </m:r>
                            </m:e>
                            <m:e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=7</m:t>
                              </m:r>
                            </m:e>
                          </m:eqArr>
                        </m:e>
                      </m:d>
                      <m:r>
                        <a:rPr lang="en-US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vi-VN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Nh</m:t>
                      </m:r>
                      <m:r>
                        <a:rPr lang="vi-VN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ậ</m:t>
                      </m:r>
                      <m:r>
                        <m:rPr>
                          <m:sty m:val="p"/>
                        </m:rPr>
                        <a:rPr lang="vi-VN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n</m:t>
                      </m:r>
                      <m:r>
                        <a:rPr lang="en-US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2149" y="4036259"/>
                <a:ext cx="2007601" cy="710194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TextBox 33"/>
          <p:cNvSpPr txBox="1"/>
          <p:nvPr/>
        </p:nvSpPr>
        <p:spPr>
          <a:xfrm>
            <a:off x="228484" y="4561787"/>
            <a:ext cx="2089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 số cần tìm là 74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Right Brace 39"/>
          <p:cNvSpPr/>
          <p:nvPr/>
        </p:nvSpPr>
        <p:spPr>
          <a:xfrm>
            <a:off x="7009676" y="1091587"/>
            <a:ext cx="348424" cy="2751070"/>
          </a:xfrm>
          <a:prstGeom prst="rightBrac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7519344" y="2283758"/>
            <a:ext cx="976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1. 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Right Brace 41"/>
          <p:cNvSpPr/>
          <p:nvPr/>
        </p:nvSpPr>
        <p:spPr>
          <a:xfrm>
            <a:off x="7161028" y="4033343"/>
            <a:ext cx="45719" cy="443407"/>
          </a:xfrm>
          <a:prstGeom prst="rightBrace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7333169" y="3924779"/>
            <a:ext cx="976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2. 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Right Brace 43"/>
          <p:cNvSpPr/>
          <p:nvPr/>
        </p:nvSpPr>
        <p:spPr>
          <a:xfrm>
            <a:off x="7171737" y="4479665"/>
            <a:ext cx="45719" cy="445416"/>
          </a:xfrm>
          <a:prstGeom prst="rightBrace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7399270" y="4555749"/>
            <a:ext cx="976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3. 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30" grpId="0"/>
      <p:bldP spid="31" grpId="0"/>
      <p:bldP spid="32" grpId="0"/>
      <p:bldP spid="33" grpId="0"/>
      <p:bldP spid="34" grpId="0"/>
      <p:bldP spid="40" grpId="0" animBg="1"/>
      <p:bldP spid="41" grpId="0"/>
      <p:bldP spid="42" grpId="0" animBg="1"/>
      <p:bldP spid="43" grpId="0"/>
      <p:bldP spid="44" grpId="0" animBg="1"/>
      <p:bldP spid="4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85750"/>
            <a:ext cx="861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2/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tải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TP.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TP.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189 km.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tải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TP.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TP.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tải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48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tải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13 km.</a:t>
            </a:r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438400" y="1657350"/>
          <a:ext cx="6400800" cy="1623483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520190"/>
                <a:gridCol w="1440180"/>
                <a:gridCol w="1680210"/>
                <a:gridCol w="1760220"/>
              </a:tblGrid>
              <a:tr h="423823">
                <a:tc>
                  <a:txBody>
                    <a:bodyPr/>
                    <a:lstStyle/>
                    <a:p>
                      <a:endParaRPr lang="en-US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Vận tốc</a:t>
                      </a:r>
                      <a:endParaRPr lang="en-US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 gian</a:t>
                      </a:r>
                      <a:endParaRPr lang="en-US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Quãng</a:t>
                      </a:r>
                      <a:r>
                        <a:rPr lang="en-US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đường</a:t>
                      </a:r>
                      <a:endParaRPr lang="en-US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21220">
                <a:tc>
                  <a:txBody>
                    <a:bodyPr/>
                    <a:lstStyle/>
                    <a:p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Xe tải</a:t>
                      </a:r>
                      <a:endParaRPr lang="en-US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78440">
                <a:tc>
                  <a:txBody>
                    <a:bodyPr/>
                    <a:lstStyle/>
                    <a:p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Xe khách</a:t>
                      </a:r>
                      <a:r>
                        <a:rPr lang="en-US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101456" y="2195682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(km/h)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14800" y="2785929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 (km/h)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334000" y="2103897"/>
                <a:ext cx="1824538" cy="4851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2h 48 phút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14 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endParaRPr lang="en-US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2103897"/>
                <a:ext cx="1824538" cy="485197"/>
              </a:xfrm>
              <a:prstGeom prst="rect">
                <a:avLst/>
              </a:prstGeom>
              <a:blipFill rotWithShape="1">
                <a:blip r:embed="rId2"/>
                <a:stretch>
                  <a:fillRect t="-29" r="10" b="41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334000" y="2760595"/>
                <a:ext cx="1746760" cy="485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1h 48 phút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2760595"/>
                <a:ext cx="1746760" cy="485774"/>
              </a:xfrm>
              <a:prstGeom prst="rect">
                <a:avLst/>
              </a:prstGeom>
              <a:blipFill rotWithShape="1">
                <a:blip r:embed="rId3"/>
                <a:stretch>
                  <a:fillRect t="-51" r="29" b="51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427896" y="2157260"/>
                <a:ext cx="1002197" cy="4851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14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.x(km)</a:t>
                </a:r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7896" y="2157260"/>
                <a:ext cx="1002197" cy="485197"/>
              </a:xfrm>
              <a:prstGeom prst="rect">
                <a:avLst/>
              </a:prstGeom>
              <a:blipFill rotWithShape="1">
                <a:blip r:embed="rId4"/>
                <a:stretch>
                  <a:fillRect l="-30" t="-34" r="47" b="46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427896" y="2717167"/>
                <a:ext cx="904415" cy="485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.y(km)</a:t>
                </a:r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7896" y="2717167"/>
                <a:ext cx="904415" cy="485774"/>
              </a:xfrm>
              <a:prstGeom prst="rect">
                <a:avLst/>
              </a:prstGeom>
              <a:blipFill rotWithShape="1">
                <a:blip r:embed="rId5"/>
                <a:stretch>
                  <a:fillRect l="-33" r="53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1972252" y="3420998"/>
                <a:ext cx="714971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Mỗi </a:t>
                </a:r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giờ xe khách đi nhanh hơn xe tải 13 </a:t>
                </a:r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km : </a:t>
                </a:r>
                <a:r>
                  <a:rPr lang="en-US" i="1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 – x = 13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⟺</m:t>
                    </m:r>
                  </m:oMath>
                </a14:m>
                <a:r>
                  <a:rPr lang="en-US" i="1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x + y =13 (1) </a:t>
                </a:r>
                <a:endParaRPr lang="en-US" i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2252" y="3420998"/>
                <a:ext cx="7149714" cy="369332"/>
              </a:xfrm>
              <a:prstGeom prst="rect">
                <a:avLst/>
              </a:prstGeom>
              <a:blipFill rotWithShape="1">
                <a:blip r:embed="rId6"/>
                <a:stretch>
                  <a:fillRect l="-8" t="-69" r="3" b="4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1994286" y="3798066"/>
                <a:ext cx="6594220" cy="48577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TP. Hồ Chí Minh đến TP. Cần </a:t>
                </a:r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Thơ </a:t>
                </a:r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dài </a:t>
                </a:r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189 </a:t>
                </a:r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km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14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den>
                    </m:f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f>
                      <m:fPr>
                        <m:ctrlP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9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den>
                    </m:f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=189 (2)</m:t>
                    </m:r>
                  </m:oMath>
                </a14:m>
                <a:endParaRPr lang="en-US" i="1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4286" y="3798066"/>
                <a:ext cx="6594220" cy="485774"/>
              </a:xfrm>
              <a:prstGeom prst="rect">
                <a:avLst/>
              </a:prstGeom>
              <a:blipFill rotWithShape="1">
                <a:blip r:embed="rId7"/>
                <a:stretch>
                  <a:fillRect l="-6" t="-27" r="2" b="27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953000" y="213303"/>
          <a:ext cx="3997836" cy="1686591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979588"/>
                <a:gridCol w="849212"/>
                <a:gridCol w="1295400"/>
                <a:gridCol w="873636"/>
              </a:tblGrid>
              <a:tr h="683624">
                <a:tc>
                  <a:txBody>
                    <a:bodyPr/>
                    <a:lstStyle/>
                    <a:p>
                      <a:endParaRPr lang="en-US" sz="160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Vận tốc</a:t>
                      </a:r>
                      <a:endParaRPr lang="en-US" sz="160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 gian</a:t>
                      </a:r>
                      <a:endParaRPr lang="en-US" sz="160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Quãng</a:t>
                      </a:r>
                      <a:r>
                        <a:rPr lang="en-US" sz="16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đường</a:t>
                      </a:r>
                      <a:endParaRPr lang="en-US" sz="160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73427">
                <a:tc>
                  <a:txBody>
                    <a:bodyPr/>
                    <a:lstStyle/>
                    <a:p>
                      <a:pPr algn="ctr"/>
                      <a:r>
                        <a:rPr lang="en-US" sz="16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Xe tải</a:t>
                      </a:r>
                      <a:endParaRPr lang="en-US" sz="160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29540">
                <a:tc>
                  <a:txBody>
                    <a:bodyPr/>
                    <a:lstStyle/>
                    <a:p>
                      <a:pPr algn="ctr"/>
                      <a:r>
                        <a:rPr lang="en-US" sz="16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Xe khách</a:t>
                      </a:r>
                      <a:r>
                        <a:rPr lang="en-US" sz="16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994997" y="989289"/>
            <a:ext cx="8066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(km/h)</a:t>
            </a:r>
            <a:endParaRPr lang="en-US" sz="1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72785" y="1517959"/>
            <a:ext cx="8066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 (km/h)</a:t>
            </a:r>
            <a:endParaRPr lang="en-US" sz="1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709843" y="960975"/>
                <a:ext cx="1455207" cy="3978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2h 48 phút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14 </m:t>
                        </m:r>
                      </m:num>
                      <m:den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endParaRPr lang="en-US" sz="140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9843" y="960975"/>
                <a:ext cx="1455207" cy="397866"/>
              </a:xfrm>
              <a:prstGeom prst="rect">
                <a:avLst/>
              </a:prstGeom>
              <a:blipFill rotWithShape="1">
                <a:blip r:embed="rId2"/>
                <a:stretch>
                  <a:fillRect l="-30" t="-55" r="15" b="145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736073" y="1484463"/>
                <a:ext cx="1391086" cy="3983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1h 48 phút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endParaRPr lang="en-US" sz="1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6073" y="1484463"/>
                <a:ext cx="1391086" cy="398314"/>
              </a:xfrm>
              <a:prstGeom prst="rect">
                <a:avLst/>
              </a:prstGeom>
              <a:blipFill rotWithShape="1">
                <a:blip r:embed="rId3"/>
                <a:stretch>
                  <a:fillRect l="-45" t="-117" r="31" b="1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091960" y="960975"/>
                <a:ext cx="817853" cy="3978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14</m:t>
                        </m:r>
                      </m:num>
                      <m:den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140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.x(km)</a:t>
                </a:r>
                <a:endParaRPr lang="en-US" sz="1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1960" y="960975"/>
                <a:ext cx="817853" cy="397866"/>
              </a:xfrm>
              <a:prstGeom prst="rect">
                <a:avLst/>
              </a:prstGeom>
              <a:blipFill rotWithShape="1">
                <a:blip r:embed="rId4"/>
                <a:stretch>
                  <a:fillRect l="-19" t="-55" r="16" b="145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8148275" y="1470884"/>
                <a:ext cx="742511" cy="3983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140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.y(km)</a:t>
                </a:r>
                <a:endParaRPr lang="en-US" sz="1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48275" y="1470884"/>
                <a:ext cx="742511" cy="398314"/>
              </a:xfrm>
              <a:prstGeom prst="rect">
                <a:avLst/>
              </a:prstGeom>
              <a:blipFill rotWithShape="1">
                <a:blip r:embed="rId5"/>
                <a:stretch>
                  <a:fillRect l="-79" t="-56" r="20" b="99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189134" y="458679"/>
            <a:ext cx="32111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 vận tốc xe tải là x (km/h) </a:t>
            </a:r>
          </a:p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 vận tốc xe khách  là y (km/h)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26061" y="722968"/>
            <a:ext cx="12971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x&gt;0;y&gt;13)</a:t>
            </a:r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142140" y="1056598"/>
                <a:ext cx="4660250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Do mỗi </a:t>
                </a:r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giờ xe khách đi nhanh hơn xe tải 13 </a:t>
                </a:r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km </a:t>
                </a:r>
              </a:p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nên ta có pt  : </a:t>
                </a:r>
                <a:r>
                  <a:rPr lang="en-US" i="1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 – x = 13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⟺</m:t>
                    </m:r>
                  </m:oMath>
                </a14:m>
                <a:r>
                  <a:rPr lang="en-US" i="1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x + y =13 (1) </a:t>
                </a:r>
                <a:endParaRPr lang="en-US" i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140" y="1056598"/>
                <a:ext cx="4660250" cy="646331"/>
              </a:xfrm>
              <a:prstGeom prst="rect">
                <a:avLst/>
              </a:prstGeom>
              <a:blipFill rotWithShape="1">
                <a:blip r:embed="rId6"/>
                <a:stretch>
                  <a:fillRect l="-11" t="-92" r="11" b="76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56525" y="1756026"/>
                <a:ext cx="4394921" cy="7621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Thời gian xe tải đã đi là : 1h+1h 48 phút = </a:t>
                </a:r>
              </a:p>
              <a:p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= 2h 48 phút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14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525" y="1756026"/>
                <a:ext cx="4394921" cy="762196"/>
              </a:xfrm>
              <a:prstGeom prst="rect">
                <a:avLst/>
              </a:prstGeom>
              <a:blipFill rotWithShape="1">
                <a:blip r:embed="rId7"/>
                <a:stretch>
                  <a:fillRect l="-7" t="-33" r="9" b="59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42140" y="2430838"/>
                <a:ext cx="4385303" cy="485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Thời gian xe khách đã đi là : 1h 48 phút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140" y="2430838"/>
                <a:ext cx="4385303" cy="485774"/>
              </a:xfrm>
              <a:prstGeom prst="rect">
                <a:avLst/>
              </a:prstGeom>
              <a:blipFill rotWithShape="1">
                <a:blip r:embed="rId8"/>
                <a:stretch>
                  <a:fillRect l="-12" t="-12" r="12" b="12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152400" y="2901234"/>
                <a:ext cx="3833806" cy="4851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Quãng đường xe tải đã đi là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14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.x (km)</a:t>
                </a:r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2901234"/>
                <a:ext cx="3833806" cy="485197"/>
              </a:xfrm>
              <a:prstGeom prst="rect">
                <a:avLst/>
              </a:prstGeom>
              <a:blipFill rotWithShape="1">
                <a:blip r:embed="rId9"/>
                <a:stretch>
                  <a:fillRect t="-114" r="8" b="126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174909" y="3391602"/>
                <a:ext cx="4185761" cy="4851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Quãng đường xe khách đã đi là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.y (km)</a:t>
                </a:r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909" y="3391602"/>
                <a:ext cx="4185761" cy="485197"/>
              </a:xfrm>
              <a:prstGeom prst="rect">
                <a:avLst/>
              </a:prstGeom>
              <a:blipFill rotWithShape="1">
                <a:blip r:embed="rId10"/>
                <a:stretch>
                  <a:fillRect l="-7" t="-14" r="3" b="26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152400" y="3820253"/>
                <a:ext cx="4660250" cy="11667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Do quãng đường TP. Hồ Chí Minh đến TP. Cần </a:t>
                </a:r>
              </a:p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Thơ dài </a:t>
                </a:r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189 </a:t>
                </a:r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km nên ta có pt  :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14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𝑦</m:t>
                      </m:r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=189 (2)</m:t>
                      </m:r>
                    </m:oMath>
                  </m:oMathPara>
                </a14:m>
                <a:endParaRPr lang="en-US" i="1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3820253"/>
                <a:ext cx="4660250" cy="1166794"/>
              </a:xfrm>
              <a:prstGeom prst="rect">
                <a:avLst/>
              </a:prstGeom>
              <a:blipFill rotWithShape="1">
                <a:blip r:embed="rId11"/>
                <a:stretch>
                  <a:fillRect t="-8" r="13" b="34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Straight Connector 23"/>
          <p:cNvCxnSpPr/>
          <p:nvPr/>
        </p:nvCxnSpPr>
        <p:spPr>
          <a:xfrm>
            <a:off x="4802390" y="1143177"/>
            <a:ext cx="0" cy="37907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953000" y="2025516"/>
            <a:ext cx="2355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(1) và (2) ta có hpt: 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4966409" y="2385572"/>
                <a:ext cx="2113848" cy="9766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=13</m:t>
                              </m:r>
                            </m:e>
                            <m:e>
                              <m:f>
                                <m:fPr>
                                  <m:ctrlPr>
                                    <a:rPr lang="en-US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14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 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9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=189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6409" y="2385572"/>
                <a:ext cx="2113848" cy="976614"/>
              </a:xfrm>
              <a:prstGeom prst="rect">
                <a:avLst/>
              </a:prstGeom>
              <a:blipFill rotWithShape="1">
                <a:blip r:embed="rId12"/>
                <a:stretch>
                  <a:fillRect l="-4" t="-52" b="51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6744945" y="4028246"/>
                <a:ext cx="1823000" cy="50924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⟺</m:t>
                    </m:r>
                  </m:oMath>
                </a14:m>
                <a:r>
                  <a:rPr lang="en-US" dirty="0" smtClean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=36</m:t>
                            </m:r>
                          </m:e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=49</m:t>
                            </m:r>
                          </m:e>
                        </m:eqArr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vi-VN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Nh</m:t>
                        </m:r>
                        <m:r>
                          <a:rPr lang="vi-VN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ậ</m:t>
                        </m:r>
                        <m:r>
                          <m:rPr>
                            <m:sty m:val="p"/>
                          </m:rPr>
                          <a:rPr lang="vi-VN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d>
                  </m:oMath>
                </a14:m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4945" y="4028246"/>
                <a:ext cx="1823000" cy="509242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/>
          <p:cNvSpPr txBox="1"/>
          <p:nvPr/>
        </p:nvSpPr>
        <p:spPr>
          <a:xfrm>
            <a:off x="4841003" y="4466065"/>
            <a:ext cx="3837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tải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36 km/h;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49 km/h.</a:t>
            </a:r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02905" y="203641"/>
            <a:ext cx="582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u="sng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904958" y="2518222"/>
                <a:ext cx="2032929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⟺</m:t>
                    </m:r>
                  </m:oMath>
                </a14:m>
                <a:r>
                  <a:rPr lang="en-US" dirty="0" smtClean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vi-VN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vi-VN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m:rPr>
                                <m:sty m:val="p"/>
                              </m:rPr>
                              <a:rPr lang="vi-VN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y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vi-VN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  <m:e>
                            <m:r>
                              <a:rPr lang="vi-VN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14</m:t>
                            </m:r>
                            <m:r>
                              <m:rPr>
                                <m:sty m:val="p"/>
                              </m:rPr>
                              <a:rPr lang="vi-VN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x</m:t>
                            </m:r>
                            <m:r>
                              <a:rPr lang="vi-VN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vi-VN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9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=945</m:t>
                            </m:r>
                          </m:e>
                        </m:eqArr>
                      </m:e>
                    </m:d>
                  </m:oMath>
                </a14:m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4958" y="2518222"/>
                <a:ext cx="2032929" cy="617861"/>
              </a:xfrm>
              <a:prstGeom prst="rect">
                <a:avLst/>
              </a:prstGeom>
              <a:blipFill rotWithShape="0">
                <a:blip r:embed="rId14"/>
                <a:stretch>
                  <a:fillRect b="-9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822635" y="3379770"/>
                <a:ext cx="2335704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⟺</m:t>
                    </m:r>
                  </m:oMath>
                </a14:m>
                <a:r>
                  <a:rPr lang="en-US" dirty="0" smtClean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vi-VN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vi-VN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14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vi-VN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vi-VN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14</m:t>
                            </m:r>
                            <m:r>
                              <m:rPr>
                                <m:sty m:val="p"/>
                              </m:rPr>
                              <a:rPr lang="vi-VN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y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vi-VN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182</m:t>
                            </m:r>
                          </m:e>
                          <m:e>
                            <m:r>
                              <a:rPr lang="vi-VN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14</m:t>
                            </m:r>
                            <m:r>
                              <m:rPr>
                                <m:sty m:val="p"/>
                              </m:rPr>
                              <a:rPr lang="vi-VN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x</m:t>
                            </m:r>
                            <m:r>
                              <a:rPr lang="vi-VN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vi-VN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9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=945</m:t>
                            </m:r>
                          </m:e>
                        </m:eqArr>
                      </m:e>
                    </m:d>
                  </m:oMath>
                </a14:m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2635" y="3379770"/>
                <a:ext cx="2335704" cy="617861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7057618" y="3349155"/>
                <a:ext cx="1676293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⟺</m:t>
                    </m:r>
                  </m:oMath>
                </a14:m>
                <a:r>
                  <a:rPr lang="en-US" dirty="0" smtClean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vi-VN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23</m:t>
                            </m:r>
                            <m:r>
                              <m:rPr>
                                <m:sty m:val="p"/>
                              </m:rPr>
                              <a:rPr lang="vi-VN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y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vi-VN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1127</m:t>
                            </m:r>
                          </m:e>
                          <m:e>
                            <m:r>
                              <a:rPr lang="vi-VN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m:rPr>
                                <m:sty m:val="p"/>
                              </m:rPr>
                              <a:rPr lang="vi-VN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x</m:t>
                            </m:r>
                            <m:r>
                              <a:rPr lang="vi-VN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m:rPr>
                                <m:sty m:val="p"/>
                              </m:rPr>
                              <a:rPr lang="vi-VN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y</m:t>
                            </m:r>
                            <m:r>
                              <a:rPr lang="vi-VN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vi-VN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13</m:t>
                            </m:r>
                          </m:e>
                        </m:eqArr>
                      </m:e>
                    </m:d>
                  </m:oMath>
                </a14:m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7618" y="3349155"/>
                <a:ext cx="1676293" cy="617861"/>
              </a:xfrm>
              <a:prstGeom prst="rect">
                <a:avLst/>
              </a:prstGeom>
              <a:blipFill rotWithShape="0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4812376" y="3962643"/>
                <a:ext cx="1815753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⟺</m:t>
                    </m:r>
                  </m:oMath>
                </a14:m>
                <a:r>
                  <a:rPr lang="en-US" dirty="0" smtClean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m:rPr>
                                <m:sty m:val="p"/>
                              </m:rPr>
                              <a:rPr lang="vi-VN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y</m:t>
                            </m:r>
                            <m:r>
                              <a:rPr lang="vi-VN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vi-VN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49</m:t>
                            </m:r>
                          </m:e>
                          <m:e>
                            <m:r>
                              <a:rPr lang="vi-VN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m:rPr>
                                <m:sty m:val="p"/>
                              </m:rPr>
                              <a:rPr lang="vi-VN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x</m:t>
                            </m:r>
                            <m:r>
                              <a:rPr lang="vi-VN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vi-VN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49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vi-VN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13</m:t>
                            </m:r>
                          </m:e>
                        </m:eqArr>
                      </m:e>
                    </m:d>
                  </m:oMath>
                </a14:m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2376" y="3962643"/>
                <a:ext cx="1815753" cy="617861"/>
              </a:xfrm>
              <a:prstGeom prst="rect">
                <a:avLst/>
              </a:prstGeom>
              <a:blipFill rotWithShape="0">
                <a:blip r:embed="rId17"/>
                <a:stretch>
                  <a:fillRect b="-9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5" grpId="0"/>
      <p:bldP spid="27" grpId="0"/>
      <p:bldP spid="29" grpId="0"/>
      <p:bldP spid="30" grpId="0"/>
      <p:bldP spid="23" grpId="0"/>
      <p:bldP spid="26" grpId="0"/>
      <p:bldP spid="28" grpId="0"/>
      <p:bldP spid="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62366"/>
            <a:ext cx="1665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28. SGK/22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5245" y="457464"/>
            <a:ext cx="54718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hai số tự nhiên, biết rằng tổng của chúng bằng 1006 </a:t>
            </a:r>
          </a:p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 nếu lấy số lớn chia cho số nhỏ thì được thương là 2 </a:t>
            </a:r>
          </a:p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 số dư là 124.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955310" y="275881"/>
            <a:ext cx="302999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</a:t>
            </a:r>
            <a:r>
              <a:rPr lang="en-US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:- 2 số tự nhiên.</a:t>
            </a:r>
          </a:p>
          <a:p>
            <a:r>
              <a:rPr lang="en-US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Biết: - Tổng hai số bằng 1006.</a:t>
            </a:r>
          </a:p>
          <a:p>
            <a:r>
              <a:rPr lang="en-US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- Số lớn = số bé .2 + 124</a:t>
            </a:r>
            <a:endParaRPr lang="en-US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1301413"/>
            <a:ext cx="70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Giải: </a:t>
            </a:r>
            <a:endParaRPr lang="en-US" u="sng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81000" y="1670745"/>
                <a:ext cx="4294765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Gọi số tự nhiên lớn là a, số tự nhiên nhỏ là b</a:t>
                </a:r>
              </a:p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 a;b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ℕ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&lt;1006)</m:t>
                    </m:r>
                  </m:oMath>
                </a14:m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1670745"/>
                <a:ext cx="4294765" cy="923330"/>
              </a:xfrm>
              <a:prstGeom prst="rect">
                <a:avLst/>
              </a:prstGeom>
              <a:blipFill rotWithShape="1">
                <a:blip r:embed="rId2"/>
                <a:stretch>
                  <a:fillRect t="-6" r="6" b="11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398443" y="2317076"/>
            <a:ext cx="5035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 tổng hai số là 1006 nên ta có pt: a + b = 1006 (1) 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4248" y="2660503"/>
            <a:ext cx="7973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 số lớn chia số nhỏ được thương là 2</a:t>
            </a:r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 dư 124 nên ta có pt: a = 2b+124 (2) 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8420" y="3185581"/>
            <a:ext cx="2233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(1) và (2) ta có hpt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641724" y="3119218"/>
                <a:ext cx="1521891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=1006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=2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+124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1724" y="3119218"/>
                <a:ext cx="1521891" cy="617861"/>
              </a:xfrm>
              <a:prstGeom prst="rect">
                <a:avLst/>
              </a:prstGeom>
              <a:blipFill rotWithShape="1">
                <a:blip r:embed="rId3"/>
                <a:stretch>
                  <a:fillRect l="-8" t="-16" r="-214" b="17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6705600" y="3073051"/>
                <a:ext cx="2043188" cy="71019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=882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=2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+124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5600" y="3073051"/>
                <a:ext cx="2043188" cy="710194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286000" y="3775049"/>
                <a:ext cx="3649332" cy="4720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=294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=2.294+124=712</m:t>
                              </m:r>
                            </m:e>
                          </m:eqArr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(</m:t>
                          </m:r>
                          <m:r>
                            <m:rPr>
                              <m:sty m:val="p"/>
                            </m:rPr>
                            <a:rPr lang="vi-VN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Nh</m:t>
                          </m:r>
                          <m:r>
                            <a:rPr lang="vi-VN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ậ</m:t>
                          </m:r>
                          <m:r>
                            <m:rPr>
                              <m:sty m:val="p"/>
                            </m:rPr>
                            <a:rPr lang="vi-VN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n</m:t>
                          </m:r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0" y="3775049"/>
                <a:ext cx="3649332" cy="472052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521968" y="4388925"/>
            <a:ext cx="3102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 số lớn là 712, số bé là 294.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085606" y="3096263"/>
                <a:ext cx="2824619" cy="71019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vi-VN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vi-VN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vi-VN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124</m:t>
                              </m:r>
                              <m:r>
                                <a:rPr lang="vi-VN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m:rPr>
                                  <m:sty m:val="p"/>
                                </m:rPr>
                                <a:rPr lang="vi-VN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b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vi-VN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1006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=2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+124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5606" y="3096263"/>
                <a:ext cx="2824619" cy="710194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2" grpId="0"/>
      <p:bldP spid="13" grpId="0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228" y="209550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3/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0600" y="209550"/>
            <a:ext cx="754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đội công nhân cùng làm một đoạn đường trong 24 ngày thì xong. Mỗi ngày, phần việc đội A làm được nhiều gấp rưỡi đội B. Hỏi nếu làm một mình thì mỗi đội làm xong đoạn đường đó trong bao lâu?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401676" y="1443990"/>
          <a:ext cx="6102429" cy="284894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525607"/>
                <a:gridCol w="1525607"/>
                <a:gridCol w="1525607"/>
                <a:gridCol w="1525608"/>
              </a:tblGrid>
              <a:tr h="963166"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ngày làm được</a:t>
                      </a:r>
                    </a:p>
                    <a:p>
                      <a:pPr algn="ctr"/>
                      <a:r>
                        <a:rPr lang="en-US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(công việc)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 gian hoàn</a:t>
                      </a:r>
                      <a:r>
                        <a:rPr lang="en-US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thành</a:t>
                      </a:r>
                    </a:p>
                    <a:p>
                      <a:pPr algn="ctr"/>
                      <a:r>
                        <a:rPr lang="en-US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(ngày)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Mối quan hệ</a:t>
                      </a:r>
                      <a:r>
                        <a:rPr lang="en-US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26058"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Đội A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22374"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Đội B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7346"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 hai đội</a:t>
                      </a:r>
                      <a:r>
                        <a:rPr lang="en-US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19800" y="2481732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19800" y="304061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93683" y="165735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441336" y="2340018"/>
                <a:ext cx="367986" cy="612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1336" y="2340018"/>
                <a:ext cx="367986" cy="612732"/>
              </a:xfrm>
              <a:prstGeom prst="rect">
                <a:avLst/>
              </a:prstGeom>
              <a:blipFill rotWithShape="1">
                <a:blip r:embed="rId2"/>
                <a:stretch>
                  <a:fillRect l="-40" t="-7" r="127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441336" y="3040618"/>
                <a:ext cx="371384" cy="6600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den>
                      </m:f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1336" y="3040618"/>
                <a:ext cx="371384" cy="660052"/>
              </a:xfrm>
              <a:prstGeom prst="rect">
                <a:avLst/>
              </a:prstGeom>
              <a:blipFill rotWithShape="1">
                <a:blip r:embed="rId3"/>
                <a:stretch>
                  <a:fillRect l="-39" t="-36" r="15" b="80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441336" y="3681999"/>
                <a:ext cx="494046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1336" y="3681999"/>
                <a:ext cx="494046" cy="610936"/>
              </a:xfrm>
              <a:prstGeom prst="rect">
                <a:avLst/>
              </a:prstGeom>
              <a:blipFill rotWithShape="1">
                <a:blip r:embed="rId4"/>
                <a:stretch>
                  <a:fillRect l="-30" t="-44" r="33" b="55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5960489" y="384220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24</a:t>
            </a:r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 flipH="1">
                <a:off x="7147798" y="2734252"/>
                <a:ext cx="1081802" cy="5164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</m:oMath>
                </a14:m>
                <a:endParaRPr lang="en-US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7147798" y="2734252"/>
                <a:ext cx="1081802" cy="516488"/>
              </a:xfrm>
              <a:prstGeom prst="rect">
                <a:avLst/>
              </a:prstGeom>
              <a:blipFill rotWithShape="1">
                <a:blip r:embed="rId5"/>
                <a:stretch>
                  <a:fillRect l="-22" t="-112" b="34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7180817" y="3777025"/>
                <a:ext cx="1118191" cy="5159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mtClean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</m:oMath>
                </a14:m>
                <a:endParaRPr lang="en-US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0817" y="3777025"/>
                <a:ext cx="1118191" cy="515910"/>
              </a:xfrm>
              <a:prstGeom prst="rect">
                <a:avLst/>
              </a:prstGeom>
              <a:blipFill rotWithShape="1">
                <a:blip r:embed="rId6"/>
                <a:stretch>
                  <a:fillRect l="-21" t="-9" r="17" b="65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2454</Words>
  <Application>Microsoft Office PowerPoint</Application>
  <PresentationFormat>On-screen Show (16:9)</PresentationFormat>
  <Paragraphs>297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SAMSUNG</dc:creator>
  <cp:lastModifiedBy>Microsoft account</cp:lastModifiedBy>
  <cp:revision>436</cp:revision>
  <dcterms:created xsi:type="dcterms:W3CDTF">2020-03-15T10:05:00Z</dcterms:created>
  <dcterms:modified xsi:type="dcterms:W3CDTF">2024-01-20T02:45:12Z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9688418B372E466C9AE6D6F227FB9295_12</vt:lpwstr>
  </property>
  <property fmtid="{D5CDD505-2E9C-101B-9397-08002B2CF9AE}" pid="3" name="KSOProductBuildVer">
    <vt:lpwstr>1033-12.2.0.13412</vt:lpwstr>
  </property>
</Properties>
</file>