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64" r:id="rId3"/>
    <p:sldId id="266" r:id="rId4"/>
    <p:sldId id="263" r:id="rId5"/>
    <p:sldId id="267" r:id="rId6"/>
    <p:sldId id="270" r:id="rId7"/>
    <p:sldId id="268" r:id="rId8"/>
    <p:sldId id="274" r:id="rId9"/>
    <p:sldId id="275" r:id="rId10"/>
    <p:sldId id="277" r:id="rId11"/>
    <p:sldId id="271" r:id="rId12"/>
    <p:sldId id="279" r:id="rId13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0431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956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834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872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572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8648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04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704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236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985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80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634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70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315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790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471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411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0677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9686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1012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0548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034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771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4803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142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741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14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713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158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150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97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12463-1502-4693-AD4E-2569D8AA08BD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23479-198E-4770-9823-870FCBA2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969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9" r:id="rId3"/>
    <p:sldLayoutId id="2147483678" r:id="rId4"/>
    <p:sldLayoutId id="2147483677" r:id="rId5"/>
    <p:sldLayoutId id="2147483676" r:id="rId6"/>
    <p:sldLayoutId id="2147483675" r:id="rId7"/>
    <p:sldLayoutId id="2147483674" r:id="rId8"/>
    <p:sldLayoutId id="2147483673" r:id="rId9"/>
    <p:sldLayoutId id="2147483672" r:id="rId10"/>
    <p:sldLayoutId id="2147483671" r:id="rId11"/>
    <p:sldLayoutId id="2147483670" r:id="rId12"/>
    <p:sldLayoutId id="2147483669" r:id="rId13"/>
    <p:sldLayoutId id="2147483668" r:id="rId14"/>
    <p:sldLayoutId id="2147483667" r:id="rId15"/>
    <p:sldLayoutId id="2147483666" r:id="rId16"/>
    <p:sldLayoutId id="2147483665" r:id="rId17"/>
    <p:sldLayoutId id="2147483664" r:id="rId18"/>
    <p:sldLayoutId id="2147483663" r:id="rId19"/>
    <p:sldLayoutId id="2147483662" r:id="rId20"/>
    <p:sldLayoutId id="2147483661" r:id="rId21"/>
    <p:sldLayoutId id="2147483660" r:id="rId22"/>
    <p:sldLayoutId id="2147483651" r:id="rId23"/>
    <p:sldLayoutId id="2147483652" r:id="rId24"/>
    <p:sldLayoutId id="2147483653" r:id="rId25"/>
    <p:sldLayoutId id="2147483654" r:id="rId26"/>
    <p:sldLayoutId id="2147483655" r:id="rId27"/>
    <p:sldLayoutId id="2147483656" r:id="rId28"/>
    <p:sldLayoutId id="2147483657" r:id="rId29"/>
    <p:sldLayoutId id="2147483658" r:id="rId30"/>
    <p:sldLayoutId id="2147483659" r:id="rId3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4.png"/><Relationship Id="rId7" Type="http://schemas.openxmlformats.org/officeDocument/2006/relationships/image" Target="../media/image1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3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háng Sáu Hoa Sen Nền Poster | Nền PSD Tải xuống miễn phí - Pikbe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443"/>
            <a:ext cx="12192000" cy="6868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23999" y="602589"/>
            <a:ext cx="9144000" cy="2743200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0" cap="none" spc="0" normalizeH="0" baseline="0" noProof="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Times New Roman"/>
                <a:ea typeface="+mn-ea"/>
                <a:cs typeface="Times New Roman"/>
              </a:rPr>
              <a:t>NHIỆT LIỆT CHÀO MỪNG QUÝ THẦY CÔ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0" cap="none" spc="0" normalizeH="0" baseline="0" noProof="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Times New Roman"/>
                <a:ea typeface="+mn-ea"/>
                <a:cs typeface="Times New Roman"/>
              </a:rPr>
              <a:t> VỀ DỰ GIỜ THĂM LỚP </a:t>
            </a:r>
          </a:p>
        </p:txBody>
      </p:sp>
      <p:sp>
        <p:nvSpPr>
          <p:cNvPr id="7" name="Rectangle 6"/>
          <p:cNvSpPr/>
          <p:nvPr/>
        </p:nvSpPr>
        <p:spPr>
          <a:xfrm>
            <a:off x="3467715" y="3601009"/>
            <a:ext cx="5256568" cy="1015663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6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MÔN</a:t>
            </a:r>
            <a:r>
              <a:rPr kumimoji="0" lang="en-US" altLang="en-US" sz="6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:</a:t>
            </a:r>
            <a:r>
              <a:rPr kumimoji="0" lang="vi-VN" altLang="en-US" sz="6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TOÁN </a:t>
            </a:r>
            <a:r>
              <a:rPr kumimoji="0" lang="en-US" altLang="en-US" sz="6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8</a:t>
            </a:r>
            <a:r>
              <a:rPr kumimoji="0" lang="vi-VN" altLang="en-US" sz="6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endParaRPr kumimoji="0" lang="en-US" altLang="en-US" sz="60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66147" y="4832116"/>
            <a:ext cx="44597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GV: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Nguyễn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Thị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Hải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Hà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5847779"/>
            <a:ext cx="6160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4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ngày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06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tháng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03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năm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2024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33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06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mage28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30629" y="862150"/>
            <a:ext cx="11247688" cy="5486400"/>
          </a:xfrm>
          <a:prstGeom prst="rect">
            <a:avLst/>
          </a:prstGeom>
          <a:ln/>
        </p:spPr>
      </p:pic>
      <p:sp>
        <p:nvSpPr>
          <p:cNvPr id="5" name="TextBox 4"/>
          <p:cNvSpPr txBox="1"/>
          <p:nvPr/>
        </p:nvSpPr>
        <p:spPr>
          <a:xfrm>
            <a:off x="9026433" y="4293811"/>
            <a:ext cx="30349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endParaRPr lang="en-US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en-US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512532" y="5713925"/>
            <a:ext cx="40627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S: 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endParaRPr lang="en-US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endParaRPr lang="en-US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3418" y="340121"/>
            <a:ext cx="3944982" cy="2935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47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42405" y="927462"/>
            <a:ext cx="1077903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VỀ NHÀ</a:t>
            </a:r>
          </a:p>
          <a:p>
            <a:pPr algn="just">
              <a:lnSpc>
                <a:spcPct val="150000"/>
              </a:lnSpc>
            </a:pP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rubik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23,25cm²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6,2cm.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rubik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Ai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138m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216m. </a:t>
            </a:r>
            <a:endParaRPr lang="en-US" sz="2400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tháp</a:t>
            </a:r>
            <a:endParaRPr lang="en-US" sz="2400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29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op 101+] Hình Nền Hoa Sen Đẹp Ngầu Chuẩn Chất Lượng 4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905000" y="354931"/>
            <a:ext cx="8382000" cy="2362200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 dirty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solidFill>
                  <a:prstClr val="black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HỌC ĐẾN ĐÂY KẾT THÚC</a:t>
            </a:r>
            <a:r>
              <a:rPr kumimoji="0" lang="en-US" sz="3600" b="1" i="0" u="none" strike="noStrike" kern="10" cap="none" spc="0" normalizeH="0" baseline="0" noProof="0" dirty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FF"/>
                    </a:gs>
                    <a:gs pos="50000">
                      <a:srgbClr val="FF0000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1283369" y="3072061"/>
            <a:ext cx="9914020" cy="2542675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49515"/>
              </a:avLst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10" cap="none" spc="0" normalizeH="0" baseline="0" noProof="0" dirty="0" smtClean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CẢM ƠN CÁC </a:t>
            </a:r>
            <a:r>
              <a:rPr kumimoji="0" lang="en-US" sz="3600" b="1" i="0" u="none" strike="noStrike" kern="10" cap="none" spc="0" normalizeH="0" baseline="0" noProof="0" dirty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THẦY CÔ GIÁO </a:t>
            </a:r>
            <a:r>
              <a:rPr kumimoji="0" lang="en-US" sz="3600" b="1" i="0" u="none" strike="noStrike" kern="10" cap="none" spc="0" normalizeH="0" baseline="0" noProof="0" dirty="0" smtClean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 </a:t>
            </a:r>
            <a:r>
              <a:rPr kumimoji="0" lang="vi-VN" sz="3600" b="1" i="0" u="none" strike="noStrike" kern="10" cap="none" spc="0" normalizeH="0" baseline="0" noProof="0" dirty="0" smtClean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EM HỌC SINH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10" cap="none" spc="0" normalizeH="0" baseline="0" noProof="0" dirty="0" smtClean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solidFill>
                  <a:prstClr val="black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CHÚC CÁC </a:t>
            </a:r>
            <a:r>
              <a:rPr kumimoji="0" lang="en-US" sz="3600" b="1" i="0" u="none" strike="noStrike" kern="10" cap="none" spc="0" normalizeH="0" baseline="0" noProof="0" dirty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solidFill>
                  <a:prstClr val="black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THẦY CÔ VÀ </a:t>
            </a:r>
            <a:r>
              <a:rPr kumimoji="0" lang="en-US" sz="3600" b="1" i="0" u="none" strike="noStrike" kern="10" cap="none" spc="0" normalizeH="0" baseline="0" noProof="0" dirty="0" smtClean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solidFill>
                  <a:prstClr val="black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CÁC </a:t>
            </a:r>
            <a:r>
              <a:rPr kumimoji="0" lang="vi-VN" sz="3600" b="1" i="0" u="none" strike="noStrike" kern="10" cap="none" spc="0" normalizeH="0" baseline="0" noProof="0" dirty="0" smtClean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solidFill>
                  <a:prstClr val="black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EM CÓ MỘT </a:t>
            </a:r>
            <a:r>
              <a:rPr kumimoji="0" lang="en-US" sz="3600" b="1" i="0" u="none" strike="noStrike" kern="10" cap="none" spc="0" normalizeH="0" baseline="0" noProof="0" dirty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solidFill>
                  <a:prstClr val="black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BUỔI CHIỀU VUI VẺ</a:t>
            </a:r>
          </a:p>
        </p:txBody>
      </p:sp>
    </p:spTree>
    <p:extLst>
      <p:ext uri="{BB962C8B-B14F-4D97-AF65-F5344CB8AC3E}">
        <p14:creationId xmlns:p14="http://schemas.microsoft.com/office/powerpoint/2010/main" val="14013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198" y="812957"/>
            <a:ext cx="484632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Cho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chóp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tam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giác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đều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bên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i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1 - </a:t>
            </a:r>
            <a:r>
              <a:rPr kumimoji="0" lang="en-US" sz="24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kumimoji="0" lang="en-US" sz="24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ọi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endParaRPr kumimoji="0" lang="en-US" sz="2400" b="0" i="1" u="none" strike="noStrike" kern="1200" cap="none" spc="0" normalizeH="0" baseline="0" noProof="0" dirty="0" smtClean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ình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chóp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  …(1)…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Đỉnh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…(2)…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Mặt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đáy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      …(3)…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Cạnh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bên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    …(4)…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Mặt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bên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       …(5)… 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Đường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cao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  …(6)…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trung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đoạn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…(7)…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80488" y="289738"/>
            <a:ext cx="5142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TRÒ CHƠI : CHẠY TIẾP SỨC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198" y="4272131"/>
            <a:ext cx="796834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2 - Cho </a:t>
            </a:r>
            <a:r>
              <a:rPr lang="en-US" sz="2400" i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cạnh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đáy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</a:t>
            </a:r>
            <a:r>
              <a:rPr lang="en-US" sz="2400" i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cm, </a:t>
            </a:r>
            <a:r>
              <a:rPr lang="en-US" sz="2400" i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5cm. </a:t>
            </a:r>
            <a:r>
              <a:rPr lang="en-US" sz="2400" i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i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(</a:t>
            </a:r>
            <a:r>
              <a:rPr lang="en-US" sz="2400" i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tròn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thập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</a:t>
            </a:r>
            <a:r>
              <a:rPr lang="en-US" sz="2400" i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2)</a:t>
            </a:r>
            <a:endParaRPr lang="en-US" sz="2400" dirty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quanh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chóp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…(8)…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Chiều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tam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giác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đáy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…(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9)…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tam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giác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…(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10)…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8639" y="1174519"/>
            <a:ext cx="3626770" cy="355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94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198" y="812957"/>
            <a:ext cx="484632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Cho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chóp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tam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giác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đều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bên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1 - </a:t>
            </a:r>
            <a:r>
              <a:rPr kumimoji="0" lang="en-US" sz="24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Hãy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</a:t>
            </a:r>
            <a:r>
              <a:rPr kumimoji="0" lang="en-US" sz="24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ọi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tên</a:t>
            </a:r>
            <a:endParaRPr kumimoji="0" lang="en-US" sz="2400" b="0" i="1" u="none" strike="noStrike" kern="1200" cap="none" spc="0" normalizeH="0" baseline="0" noProof="0" dirty="0" smtClean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ình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chóp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 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S.DEF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Đỉnh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Mặt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đáy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     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Cạnh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bên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   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SD; SE,SF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Mặt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bên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     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SDE; SDF; SEF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Đường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cao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 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trung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đoạn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80488" y="289738"/>
            <a:ext cx="5142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TRÒ CHƠI : CHẠY TIẾP SỨC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198" y="4272131"/>
            <a:ext cx="796834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2 - Cho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cạnh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đáy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bằng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en-US" sz="2400" i="1" noProof="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cm,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trung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đoạn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bằng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en-US" sz="2400" i="1" noProof="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cm.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Tính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               (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Làm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tròn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đến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số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thập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phân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thứ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2)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Diện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tích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xung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quanh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của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hình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chóp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bằng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:  </a:t>
            </a:r>
            <a:r>
              <a:rPr lang="en-US" sz="2400" b="1" noProof="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30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cm</a:t>
            </a:r>
            <a:r>
              <a:rPr kumimoji="0" lang="en-US" sz="24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2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Chiều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cao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tam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giác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đáy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là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: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,46cm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Diện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tích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tam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giác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đáy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là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: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,92cm</a:t>
            </a:r>
            <a:r>
              <a:rPr kumimoji="0" lang="en-US" sz="24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2</a:t>
            </a:r>
            <a:endParaRPr kumimoji="0" lang="en-US" sz="2400" b="1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8639" y="1174519"/>
            <a:ext cx="3626770" cy="355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85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4913" y="1118802"/>
            <a:ext cx="98581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Lấy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chóp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tam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giác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đều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múc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đầy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hết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lăng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trụ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đứng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49931" y="483326"/>
            <a:ext cx="2508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6428" y="2752094"/>
            <a:ext cx="7067006" cy="2845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?1. </a:t>
            </a:r>
            <a:r>
              <a:rPr lang="en-US" sz="2400" kern="1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Hãy</a:t>
            </a:r>
            <a:r>
              <a:rPr lang="en-US" sz="2400" kern="1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2400" kern="1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xét</a:t>
            </a:r>
            <a:r>
              <a:rPr lang="en-US" sz="2400" kern="1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2400" kern="1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chiều</a:t>
            </a:r>
            <a:r>
              <a:rPr lang="en-US" sz="2400" kern="1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cao</a:t>
            </a:r>
            <a:r>
              <a:rPr lang="en-US" sz="2400" kern="1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400" kern="1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cột</a:t>
            </a:r>
            <a:r>
              <a:rPr lang="en-US" sz="2400" kern="1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nước</a:t>
            </a:r>
            <a:r>
              <a:rPr lang="en-US" sz="2400" kern="1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400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chiều</a:t>
            </a:r>
            <a:r>
              <a:rPr lang="en-US" sz="2400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2400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400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lăng</a:t>
            </a:r>
            <a:r>
              <a:rPr lang="en-US" sz="2400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trụ</a:t>
            </a:r>
            <a:r>
              <a:rPr lang="en-US" sz="2400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400" kern="1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?2. </a:t>
            </a:r>
            <a:r>
              <a:rPr lang="en-US" sz="2400" kern="1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Mỗi</a:t>
            </a:r>
            <a:r>
              <a:rPr lang="en-US" sz="2400" kern="1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400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en-US" sz="2400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giữa</a:t>
            </a:r>
            <a:r>
              <a:rPr lang="en-US" sz="2400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400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chóp</a:t>
            </a:r>
            <a:r>
              <a:rPr lang="en-US" sz="2400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400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lăng</a:t>
            </a:r>
            <a:r>
              <a:rPr lang="en-US" sz="2400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trụ</a:t>
            </a:r>
            <a:r>
              <a:rPr lang="en-US" sz="2400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400" kern="1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?3. </a:t>
            </a:r>
            <a:r>
              <a:rPr lang="en-US" sz="2400" kern="1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400" kern="1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400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rút ra công thức tính thể tích hình chóp tam giác đều.</a:t>
            </a:r>
            <a:endParaRPr lang="en-US" sz="2400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0160" y="2272919"/>
            <a:ext cx="1319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3434" y="1879417"/>
            <a:ext cx="3612683" cy="3184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925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0864" y="206039"/>
            <a:ext cx="3848489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PHIẾU HỌC TẬP SỐ 1</a:t>
            </a:r>
            <a:endParaRPr lang="en-US" sz="2800" dirty="0">
              <a:solidFill>
                <a:srgbClr val="0033CC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7511778" y="1381170"/>
            <a:ext cx="4074976" cy="414441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976312" y="754138"/>
                <a:ext cx="5904180" cy="55584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lnSpc>
                    <a:spcPct val="115000"/>
                  </a:lnSpc>
                </a:pP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Ta </a:t>
                </a:r>
                <a:r>
                  <a:rPr 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có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hình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chóp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tam </a:t>
                </a:r>
                <a:r>
                  <a:rPr 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giác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đều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………….</a:t>
                </a:r>
              </a:p>
              <a:p>
                <a:pPr algn="just">
                  <a:lnSpc>
                    <a:spcPct val="115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Do </a:t>
                </a:r>
                <a:r>
                  <a:rPr lang="en-US" sz="2400" dirty="0" err="1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đó</a:t>
                </a:r>
                <a:r>
                  <a:rPr lang="en-US" sz="24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∆</m:t>
                    </m:r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𝐴𝐵𝐶</m:t>
                    </m:r>
                  </m:oMath>
                </a14:m>
                <a:r>
                  <a:rPr lang="en-US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là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……...……...…..……..</a:t>
                </a:r>
                <a:endParaRPr lang="en-US" sz="24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  <a:p>
                <a:pPr algn="just">
                  <a:lnSpc>
                    <a:spcPct val="115000"/>
                  </a:lnSpc>
                </a:pPr>
                <a:r>
                  <a:rPr 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Mà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CH </a:t>
                </a:r>
                <a:r>
                  <a:rPr lang="en-US" sz="24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AB </a:t>
                </a:r>
                <a:r>
                  <a:rPr 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nên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CH </a:t>
                </a:r>
                <a:r>
                  <a:rPr 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là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………….……</a:t>
                </a:r>
                <a:endParaRPr lang="en-US" sz="24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  <a:p>
                <a:pPr algn="just">
                  <a:lnSpc>
                    <a:spcPct val="115000"/>
                  </a:lnSpc>
                </a:pPr>
                <a:r>
                  <a:rPr 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Suy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ra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BH = </a:t>
                </a:r>
                <a:r>
                  <a:rPr lang="en-US" sz="24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……………………...……</a:t>
                </a:r>
                <a:endParaRPr lang="en-US" sz="24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  <a:p>
                <a:pPr algn="just">
                  <a:lnSpc>
                    <a:spcPct val="115000"/>
                  </a:lnSpc>
                </a:pPr>
                <a:r>
                  <a:rPr lang="en-US" sz="24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Xét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∆</m:t>
                    </m:r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𝐴𝐻𝐶</m:t>
                    </m:r>
                  </m:oMath>
                </a14:m>
                <a:r>
                  <a:rPr lang="en-US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vuông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tại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H </a:t>
                </a:r>
                <a:r>
                  <a:rPr lang="en-US" sz="24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nên</a:t>
                </a:r>
                <a:endParaRPr lang="en-US" sz="24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  <a:p>
                <a:pPr algn="just">
                  <a:lnSpc>
                    <a:spcPct val="115000"/>
                  </a:lnSpc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………………………….. (</a:t>
                </a:r>
                <a:r>
                  <a:rPr lang="en-US" sz="24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định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lí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Pythagore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)</a:t>
                </a:r>
                <a:endParaRPr lang="en-US" sz="24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  <a:p>
                <a:pPr algn="just">
                  <a:lnSpc>
                    <a:spcPct val="115000"/>
                  </a:lnSpc>
                </a:pPr>
                <a:r>
                  <a:rPr lang="en-US" sz="24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Suy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ra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…. + HC</a:t>
                </a:r>
                <a:r>
                  <a:rPr lang="en-US" sz="240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 ……..</a:t>
                </a:r>
                <a:endParaRPr lang="en-US" sz="24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  <a:p>
                <a:pPr algn="just">
                  <a:lnSpc>
                    <a:spcPct val="115000"/>
                  </a:lnSpc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     HC</a:t>
                </a:r>
                <a:r>
                  <a:rPr lang="en-US" sz="240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:r>
                  <a:rPr lang="en-US" sz="24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…….. = …………</a:t>
                </a:r>
                <a:endParaRPr lang="en-US" sz="24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  <a:p>
                <a:pPr algn="just">
                  <a:lnSpc>
                    <a:spcPct val="115000"/>
                  </a:lnSpc>
                </a:pPr>
                <a:r>
                  <a:rPr lang="en-US" sz="24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     HC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 …….. </a:t>
                </a:r>
                <a:endParaRPr lang="en-US" sz="2400" dirty="0">
                  <a:effectLst/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  <a:p>
                <a:pPr algn="just">
                  <a:lnSpc>
                    <a:spcPct val="115000"/>
                  </a:lnSpc>
                </a:pPr>
                <a:r>
                  <a:rPr 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Diện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tích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tam </a:t>
                </a:r>
                <a:r>
                  <a:rPr 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giác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ABC </a:t>
                </a:r>
                <a:r>
                  <a:rPr 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là</a:t>
                </a:r>
                <a:endParaRPr lang="en-US" sz="2400" dirty="0"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  <a:p>
                <a:pPr algn="just">
                  <a:lnSpc>
                    <a:spcPct val="115000"/>
                  </a:lnSpc>
                </a:pP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 = ……………</a:t>
                </a:r>
                <a:endParaRPr lang="en-US" sz="2400" dirty="0"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  <a:p>
                <a:pPr algn="just">
                  <a:lnSpc>
                    <a:spcPct val="115000"/>
                  </a:lnSpc>
                </a:pPr>
                <a:r>
                  <a:rPr 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Thể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tích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hình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chóp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tam </a:t>
                </a:r>
                <a:r>
                  <a:rPr 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giác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đều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S.ABC </a:t>
                </a:r>
                <a:r>
                  <a:rPr 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là</a:t>
                </a:r>
                <a:endParaRPr lang="en-US" sz="2400" dirty="0"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  <a:p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 = </a:t>
                </a:r>
                <a:r>
                  <a:rPr lang="en-US" sz="24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…………….</a:t>
                </a:r>
                <a:endParaRPr lang="en-US" sz="2400" dirty="0" smtClean="0"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312" y="754138"/>
                <a:ext cx="5904180" cy="5558445"/>
              </a:xfrm>
              <a:prstGeom prst="rect">
                <a:avLst/>
              </a:prstGeom>
              <a:blipFill>
                <a:blip r:embed="rId3"/>
                <a:stretch>
                  <a:fillRect l="-1548" t="-439" r="-413" b="-15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1" name="Picture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2078" y="1686490"/>
            <a:ext cx="276190" cy="32381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1925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318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0864" y="45777"/>
            <a:ext cx="3848489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PHIẾU HỌC TẬP SỐ 1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Times New Roman" panose="02020603050405020304" pitchFamily="18" charset="0"/>
              <a:ea typeface="Arial" panose="020B0604020202020204" pitchFamily="34" charset="0"/>
              <a:cs typeface="+mn-cs"/>
            </a:endParaRPr>
          </a:p>
        </p:txBody>
      </p:sp>
      <p:pic>
        <p:nvPicPr>
          <p:cNvPr id="8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7916726" y="1381170"/>
            <a:ext cx="4074976" cy="414441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18011" y="521816"/>
                <a:ext cx="7464230" cy="60961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just" defTabSz="914400" rtl="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Ta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có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hình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chóp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tam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giác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đều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S.ABC</a:t>
                </a:r>
              </a:p>
              <a:p>
                <a:pPr marL="0" marR="0" lvl="0" indent="0" algn="just" defTabSz="914400" rtl="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Do </a:t>
                </a:r>
                <a:r>
                  <a:rPr lang="en-US" sz="2400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đó</a:t>
                </a: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+mn-cs"/>
                      </a:rPr>
                      <m:t>∆</m:t>
                    </m:r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+mn-cs"/>
                      </a:rPr>
                      <m:t>𝐴𝐵𝐶</m:t>
                    </m:r>
                  </m:oMath>
                </a14:m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là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tam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giác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đều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có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AB = BC = AC = 6cm</a:t>
                </a:r>
                <a:endPara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" panose="020B0604020202020204" pitchFamily="34" charset="0"/>
                  <a:cs typeface="+mn-cs"/>
                </a:endParaRPr>
              </a:p>
              <a:p>
                <a:pPr lvl="0" algn="just">
                  <a:lnSpc>
                    <a:spcPct val="115000"/>
                  </a:lnSpc>
                </a:pP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Mà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CH </a:t>
                </a: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   AB </a:t>
                </a: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nên</a:t>
                </a: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CH </a:t>
                </a:r>
                <a:r>
                  <a:rPr kumimoji="0" lang="en-US" sz="24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là</a:t>
                </a: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trung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tuyến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∆</m:t>
                    </m:r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𝑨𝑩𝑪</m:t>
                    </m:r>
                  </m:oMath>
                </a14:m>
                <a:r>
                  <a:rPr 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</a:t>
                </a:r>
                <a:endPara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  <a:p>
                <a:pPr algn="just">
                  <a:lnSpc>
                    <a:spcPct val="115000"/>
                  </a:lnSpc>
                </a:pP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Suy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ra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 BH  </a:t>
                </a:r>
                <a14:m>
                  <m:oMath xmlns:m="http://schemas.openxmlformats.org/officeDocument/2006/math">
                    <m:r>
                      <a:rPr lang="en-US" sz="2400" b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𝐇𝐀</m:t>
                    </m:r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𝐀𝐁</m:t>
                    </m:r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𝐜𝐦</m:t>
                    </m:r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kumimoji="0" 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+mn-cs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Xét</a:t>
                </a: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+mn-cs"/>
                      </a:rPr>
                      <m:t>∆</m:t>
                    </m:r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+mn-cs"/>
                      </a:rPr>
                      <m:t>𝐴𝐻𝐶</m:t>
                    </m:r>
                  </m:oMath>
                </a14:m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vuông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tại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H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nên</a:t>
                </a: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" panose="020B0604020202020204" pitchFamily="34" charset="0"/>
                  <a:cs typeface="+mn-cs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       HA</a:t>
                </a:r>
                <a:r>
                  <a:rPr kumimoji="0" lang="en-US" sz="2400" b="1" i="0" u="none" strike="noStrike" kern="1200" cap="none" spc="0" normalizeH="0" baseline="3000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2</a:t>
                </a: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+ HC</a:t>
                </a:r>
                <a:r>
                  <a:rPr kumimoji="0" lang="en-US" sz="2400" b="1" i="0" u="none" strike="noStrike" kern="1200" cap="none" spc="0" normalizeH="0" baseline="3000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2</a:t>
                </a: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= AC</a:t>
                </a:r>
                <a:r>
                  <a:rPr kumimoji="0" lang="en-US" sz="2400" b="1" i="0" u="none" strike="noStrike" kern="1200" cap="none" spc="0" normalizeH="0" baseline="3000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2</a:t>
                </a: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(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định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lí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Pythagore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)</a:t>
                </a: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" panose="020B0604020202020204" pitchFamily="34" charset="0"/>
                  <a:cs typeface="+mn-cs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Suy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ra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 </a:t>
                </a: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3</a:t>
                </a:r>
                <a:r>
                  <a:rPr kumimoji="0" lang="en-US" sz="2400" b="1" i="0" u="none" strike="noStrike" kern="1200" cap="none" spc="0" normalizeH="0" baseline="3000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2</a:t>
                </a: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+ HC</a:t>
                </a:r>
                <a:r>
                  <a:rPr kumimoji="0" lang="en-US" sz="2400" b="0" i="0" u="none" strike="noStrike" kern="1200" cap="none" spc="0" normalizeH="0" baseline="3000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2 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= </a:t>
                </a: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6</a:t>
                </a:r>
                <a:r>
                  <a:rPr kumimoji="0" lang="en-US" sz="2400" b="1" i="0" u="none" strike="noStrike" kern="1200" cap="none" spc="0" normalizeH="0" baseline="3000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2</a:t>
                </a:r>
                <a:endParaRPr kumimoji="0" lang="en-US" sz="24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" panose="020B0604020202020204" pitchFamily="34" charset="0"/>
                  <a:cs typeface="+mn-cs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                    HC</a:t>
                </a:r>
                <a:r>
                  <a:rPr kumimoji="0" lang="en-US" sz="2400" b="0" i="0" u="none" strike="noStrike" kern="1200" cap="none" spc="0" normalizeH="0" baseline="3000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2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= </a:t>
                </a: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36 – 9 = 27</a:t>
                </a:r>
                <a:endPara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" panose="020B0604020202020204" pitchFamily="34" charset="0"/>
                  <a:cs typeface="+mn-cs"/>
                </a:endParaRPr>
              </a:p>
              <a:p>
                <a:pPr algn="just">
                  <a:lnSpc>
                    <a:spcPct val="115000"/>
                  </a:lnSpc>
                  <a:defRPr/>
                </a:pPr>
                <a:r>
                  <a:rPr kumimoji="0" lang="en-US" sz="2400" b="0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                    </a:t>
                </a: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HC =</a:t>
                </a:r>
                <a:r>
                  <a:rPr kumimoji="0" lang="en-US" sz="2400" b="0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x-none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𝟐𝟕</m:t>
                        </m:r>
                      </m:e>
                    </m:rad>
                  </m:oMath>
                </a14:m>
                <a:endPara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Diện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tích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tam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giác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ABC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là</a:t>
                </a: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" panose="020B0604020202020204" pitchFamily="34" charset="0"/>
                  <a:cs typeface="+mn-cs"/>
                </a:endParaRPr>
              </a:p>
              <a:p>
                <a:pPr lvl="0" algn="just">
                  <a:lnSpc>
                    <a:spcPct val="115000"/>
                  </a:lnSpc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𝑪𝑯</m:t>
                    </m:r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ad>
                      <m:radPr>
                        <m:degHide m:val="on"/>
                        <m:ctrlP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x-none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𝟐𝟕</m:t>
                        </m:r>
                      </m:e>
                    </m:rad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x-none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𝟐𝟕</m:t>
                        </m:r>
                      </m:e>
                    </m:rad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𝒄𝒎</m:t>
                    </m:r>
                    <m:r>
                      <a:rPr lang="en-US" sz="2400" b="1" i="0" baseline="300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Thể</a:t>
                </a: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tích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của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hình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chóp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tam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giác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đều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 S.ABC </a:t>
                </a:r>
                <a:r>
                  <a:rPr kumimoji="0" lang="en-US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là</a:t>
                </a: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" panose="020B0604020202020204" pitchFamily="34" charset="0"/>
                  <a:cs typeface="+mn-cs"/>
                </a:endParaRPr>
              </a:p>
              <a:p>
                <a:pPr lvl="0"/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V </a:t>
                </a: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+mn-cs"/>
                  </a:rPr>
                  <a:t>=</a:t>
                </a:r>
                <a:r>
                  <a:rPr lang="en-US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𝑺</m:t>
                    </m:r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𝒉</m:t>
                    </m:r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x-none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𝟐𝟕</m:t>
                        </m:r>
                      </m:e>
                    </m:rad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𝟏𝟎</m:t>
                    </m:r>
                    <m:r>
                      <a:rPr lang="vi-VN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≈</m:t>
                    </m:r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𝟓𝟐</m:t>
                    </m:r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𝒄𝒎</m:t>
                        </m:r>
                      </m:e>
                      <m:sup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011" y="521816"/>
                <a:ext cx="7464230" cy="6096156"/>
              </a:xfrm>
              <a:prstGeom prst="rect">
                <a:avLst/>
              </a:prstGeom>
              <a:blipFill>
                <a:blip r:embed="rId3"/>
                <a:stretch>
                  <a:fillRect l="-1307" t="-400" b="-7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1" name="Picture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3438" y="1472610"/>
            <a:ext cx="276190" cy="32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87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058091" y="862165"/>
                <a:ext cx="9418319" cy="23615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x-none" sz="24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Cho </a:t>
                </a:r>
                <a:r>
                  <a:rPr lang="x-none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hình chóp tam giác đều S.MNP có độ dài cạnh đáy bằng 6 cm, chiều cao bằng 5 cm (H.10.15).</a:t>
                </a:r>
                <a:endParaRPr lang="en-US" sz="2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x-none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a) Tính diện tích tam giác MNP.</a:t>
                </a:r>
                <a:endParaRPr lang="en-US" sz="2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x-none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b) Tính thể tích hình chóp S.MNP, biết 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x-none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27</m:t>
                        </m:r>
                      </m:e>
                    </m:rad>
                  </m:oMath>
                </a14:m>
                <a:r>
                  <a:rPr lang="x-none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≈5,2.</a:t>
                </a:r>
                <a:endParaRPr lang="en-US" sz="2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8091" y="862165"/>
                <a:ext cx="9418319" cy="2361544"/>
              </a:xfrm>
              <a:prstGeom prst="rect">
                <a:avLst/>
              </a:prstGeom>
              <a:blipFill>
                <a:blip r:embed="rId2"/>
                <a:stretch>
                  <a:fillRect l="-1036" r="-971" b="-15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1217" y="1737360"/>
            <a:ext cx="4214726" cy="381435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333895" y="0"/>
            <a:ext cx="2322432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BÀI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TẬP 10.3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Times New Roman" panose="02020603050405020304" pitchFamily="18" charset="0"/>
              <a:ea typeface="Arial" panose="020B06040202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296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33895" y="0"/>
            <a:ext cx="2322432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BÀI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TẬP 10.3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Times New Roman" panose="02020603050405020304" pitchFamily="18" charset="0"/>
              <a:ea typeface="Arial" panose="020B0604020202020204" pitchFamily="34" charset="0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391886" y="587853"/>
                <a:ext cx="8425543" cy="60626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just" defTabSz="914400" rtl="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Ta 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có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hình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chóp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tam 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giác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đều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S.MNP</a:t>
                </a:r>
              </a:p>
              <a:p>
                <a:pPr marL="0" marR="0" lvl="0" indent="0" algn="just" defTabSz="914400" rtl="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400" dirty="0" err="1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Nên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∆</m:t>
                    </m:r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𝑀𝑁𝑃</m:t>
                    </m:r>
                  </m:oMath>
                </a14:m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là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tam </a:t>
                </a:r>
                <a:r>
                  <a:rPr kumimoji="0" lang="en-US" sz="240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giác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đều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có</a:t>
                </a:r>
                <a:r>
                  <a:rPr kumimoji="0" lang="en-US" sz="2400" i="0" u="none" strike="noStrike" kern="1200" cap="none" spc="0" normalizeH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MN</a:t>
                </a:r>
                <a:r>
                  <a:rPr kumimoji="0" lang="en-US" sz="2400" i="0" u="none" strike="noStrike" kern="1200" cap="none" spc="0" normalizeH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:r>
                  <a:rPr kumimoji="0" lang="en-US" sz="2400" i="0" u="none" strike="noStrike" kern="1200" cap="none" spc="0" normalizeH="0" noProof="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NP</a:t>
                </a:r>
                <a:r>
                  <a:rPr kumimoji="0" lang="en-US" sz="2400" i="0" u="none" strike="noStrike" kern="1200" cap="none" spc="0" normalizeH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PM = 6cm</a:t>
                </a:r>
                <a:endParaRPr kumimoji="0" lang="en-US" sz="24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  <a:p>
                <a:pPr lvl="0" algn="just">
                  <a:lnSpc>
                    <a:spcPct val="115000"/>
                  </a:lnSpc>
                </a:pP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Mà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MI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là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trung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tuyến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∆</m:t>
                    </m:r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𝑀𝑁𝑃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</a:p>
              <a:p>
                <a:pPr lvl="0" algn="just">
                  <a:lnSpc>
                    <a:spcPct val="115000"/>
                  </a:lnSpc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nên MI     NP </a:t>
                </a:r>
                <a:endParaRPr kumimoji="0" lang="en-US" sz="24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i="0" u="none" strike="noStrike" kern="1200" cap="none" spc="0" normalizeH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NI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kumimoji="0" lang="en-US" sz="2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kumimoji="0" lang="en-US" sz="2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IP</m:t>
                    </m:r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kumimoji="0" lang="en-US" sz="240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.</m:t>
                    </m:r>
                    <m:r>
                      <m:rPr>
                        <m:sty m:val="p"/>
                      </m:rPr>
                      <a:rPr kumimoji="0" lang="en-US" sz="2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NP</m:t>
                    </m:r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kumimoji="0" lang="en-US" sz="240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.</m:t>
                    </m:r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6</m:t>
                    </m:r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3</m:t>
                    </m:r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(</m:t>
                    </m:r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𝑐𝑚</m:t>
                    </m:r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kumimoji="0" lang="en-US" sz="24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Xét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∆</m:t>
                    </m:r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𝑀𝐼𝑁</m:t>
                    </m:r>
                  </m:oMath>
                </a14:m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vuông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tại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 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nên</a:t>
                </a:r>
                <a:endParaRPr kumimoji="0" lang="en-US" sz="24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IN</a:t>
                </a:r>
                <a:r>
                  <a:rPr kumimoji="0" lang="en-US" sz="2400" i="0" u="none" strike="noStrike" kern="1200" cap="none" spc="0" normalizeH="0" baseline="3000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+ IM</a:t>
                </a:r>
                <a:r>
                  <a:rPr kumimoji="0" lang="en-US" sz="2400" i="0" u="none" strike="noStrike" kern="1200" cap="none" spc="0" normalizeH="0" baseline="3000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MN</a:t>
                </a:r>
                <a:r>
                  <a:rPr kumimoji="0" lang="en-US" sz="2400" i="0" u="none" strike="noStrike" kern="1200" cap="none" spc="0" normalizeH="0" baseline="3000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định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lí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Pythagore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)</a:t>
                </a:r>
                <a:endParaRPr kumimoji="0" lang="en-US" sz="24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Suy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ra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</a:t>
                </a:r>
                <a:r>
                  <a:rPr kumimoji="0" lang="en-US" sz="2400" i="0" u="none" strike="noStrike" kern="1200" cap="none" spc="0" normalizeH="0" baseline="3000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+ </a:t>
                </a:r>
                <a:r>
                  <a:rPr lang="en-US" sz="2400" noProof="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MI</a:t>
                </a:r>
                <a:r>
                  <a:rPr kumimoji="0" lang="en-US" sz="2400" i="0" u="none" strike="noStrike" kern="1200" cap="none" spc="0" normalizeH="0" baseline="3000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 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 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6</a:t>
                </a:r>
                <a:r>
                  <a:rPr kumimoji="0" lang="en-US" sz="2400" i="0" u="none" strike="noStrike" kern="1200" cap="none" spc="0" normalizeH="0" baseline="3000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endParaRPr kumimoji="0" lang="en-US" sz="2400" i="0" u="none" strike="noStrike" kern="1200" cap="none" spc="0" normalizeH="0" baseline="3000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     </a:t>
                </a:r>
                <a:r>
                  <a:rPr lang="en-US" sz="24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MI</a:t>
                </a:r>
                <a:r>
                  <a:rPr kumimoji="0" lang="en-US" sz="2400" i="0" u="none" strike="noStrike" kern="1200" cap="none" spc="0" normalizeH="0" baseline="3000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 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36 – 9 = 27</a:t>
                </a:r>
                <a:endParaRPr kumimoji="0" lang="en-US" sz="24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     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MI 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 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5,2 </a:t>
                </a:r>
                <a:endParaRPr kumimoji="0" lang="en-US" sz="240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Diện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tích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tam 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giác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MNP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là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 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40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.</m:t>
                    </m:r>
                    <m:r>
                      <m:rPr>
                        <m:sty m:val="p"/>
                      </m:rPr>
                      <a:rPr kumimoji="0" lang="en-US" sz="2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MI</m:t>
                    </m:r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.</m:t>
                    </m:r>
                    <m:r>
                      <m:rPr>
                        <m:sty m:val="p"/>
                      </m:rPr>
                      <a:rPr kumimoji="0" lang="en-US" sz="2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NP</m:t>
                    </m:r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kumimoji="0" lang="en-US" sz="240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.</m:t>
                    </m:r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6</m:t>
                    </m:r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.</m:t>
                    </m:r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5</m:t>
                    </m:r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,</m:t>
                    </m:r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2</m:t>
                    </m:r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15</m:t>
                    </m:r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,</m:t>
                    </m:r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6</m:t>
                    </m:r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(</m:t>
                    </m:r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𝑐𝑚</m:t>
                    </m:r>
                    <m:r>
                      <a:rPr kumimoji="0" lang="en-US" sz="2400" b="0" i="0" u="none" strike="noStrike" kern="1200" cap="none" spc="0" normalizeH="0" baseline="3000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2</m:t>
                    </m:r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kumimoji="0" lang="en-US" sz="240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Thể</a:t>
                </a: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tích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hình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chóp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tam 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giác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đều</a:t>
                </a:r>
                <a:r>
                  <a:rPr kumimoji="0" lang="en-US" sz="2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S.ABC </a:t>
                </a:r>
                <a:r>
                  <a:rPr kumimoji="0" lang="en-US" sz="2400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là</a:t>
                </a:r>
                <a:endParaRPr kumimoji="0" lang="en-US" sz="24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 =</a:t>
                </a:r>
                <a:r>
                  <a:rPr kumimoji="0" lang="en-US" sz="18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40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.</m:t>
                    </m:r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𝑆</m:t>
                    </m:r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.</m:t>
                    </m:r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h</m:t>
                    </m:r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kumimoji="0" lang="en-US" sz="240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.</m:t>
                    </m:r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15</m:t>
                    </m:r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,</m:t>
                    </m:r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6</m:t>
                    </m:r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.</m:t>
                    </m:r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5</m:t>
                    </m:r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26</m:t>
                    </m:r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kumimoji="0" lang="en-US" sz="240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kumimoji="0" lang="en-US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kumimoji="0" lang="en-US" sz="240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886" y="587853"/>
                <a:ext cx="8425543" cy="6062622"/>
              </a:xfrm>
              <a:prstGeom prst="rect">
                <a:avLst/>
              </a:prstGeom>
              <a:blipFill>
                <a:blip r:embed="rId2"/>
                <a:stretch>
                  <a:fillRect l="-1085" t="-4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1" name="Picture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4250" y="1973874"/>
            <a:ext cx="276190" cy="32381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16726" y="1097280"/>
            <a:ext cx="4048851" cy="366423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335596" y="1017232"/>
            <a:ext cx="1358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5788" y="2369942"/>
            <a:ext cx="1358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58188" y="4481734"/>
            <a:ext cx="1358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969829" y="5081612"/>
            <a:ext cx="1358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56327" y="6034178"/>
            <a:ext cx="1358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65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6126074" y="0"/>
            <a:ext cx="91440" cy="68580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7442855" y="104503"/>
            <a:ext cx="2322432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BÀI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TẬP 10.3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Times New Roman" panose="02020603050405020304" pitchFamily="18" charset="0"/>
              <a:ea typeface="Arial" panose="020B0604020202020204" pitchFamily="34" charset="0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7459" y="660039"/>
            <a:ext cx="3408770" cy="3084959"/>
          </a:xfrm>
          <a:prstGeom prst="rect">
            <a:avLst/>
          </a:prstGeom>
        </p:spPr>
      </p:pic>
      <p:pic>
        <p:nvPicPr>
          <p:cNvPr id="8" name="Picture 7"/>
          <p:cNvPicPr/>
          <p:nvPr/>
        </p:nvPicPr>
        <p:blipFill>
          <a:blip r:embed="rId3"/>
          <a:stretch>
            <a:fillRect/>
          </a:stretch>
        </p:blipFill>
        <p:spPr>
          <a:xfrm>
            <a:off x="1345793" y="739984"/>
            <a:ext cx="3081880" cy="293505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157017" y="136819"/>
            <a:ext cx="1567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2</a:t>
            </a:r>
            <a:endParaRPr lang="en-US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11240" y="4203511"/>
            <a:ext cx="3436197" cy="4830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tam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ABC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endParaRPr lang="en-US" sz="24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358201" y="4623904"/>
                <a:ext cx="5045099" cy="6921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just">
                  <a:lnSpc>
                    <a:spcPct val="115000"/>
                  </a:lnSpc>
                </a:pPr>
                <a:r>
                  <a:rPr lang="en-US" sz="2400" dirty="0" smtClean="0">
                    <a:solidFill>
                      <a:srgbClr val="FF0000"/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𝐴𝐵</m:t>
                    </m:r>
                    <m:r>
                      <a:rPr lang="en-US" sz="2400" b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𝐶𝐻</m:t>
                    </m:r>
                    <m:r>
                      <a:rPr lang="en-US" sz="2400" b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400" b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400" b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b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15</m:t>
                    </m:r>
                    <m:r>
                      <a:rPr lang="en-US" sz="2400" b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400" b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𝑐𝑚</m:t>
                    </m:r>
                    <m:r>
                      <a:rPr lang="en-US" sz="2400" b="0" i="1" baseline="300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201" y="4623904"/>
                <a:ext cx="5045099" cy="692113"/>
              </a:xfrm>
              <a:prstGeom prst="rect">
                <a:avLst/>
              </a:prstGeom>
              <a:blipFill>
                <a:blip r:embed="rId4"/>
                <a:stretch>
                  <a:fillRect l="-1935" b="-88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440531" y="5726400"/>
                <a:ext cx="5047023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400" b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2400" b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sz="2400" b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400" b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2400" b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52</m:t>
                      </m:r>
                      <m:r>
                        <a:rPr lang="en-US" sz="2400" b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US" sz="2400" b="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400" b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531" y="5726400"/>
                <a:ext cx="5047023" cy="7861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 22"/>
          <p:cNvSpPr/>
          <p:nvPr/>
        </p:nvSpPr>
        <p:spPr>
          <a:xfrm>
            <a:off x="23255" y="5309046"/>
            <a:ext cx="6232027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b) 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chóp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tam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đều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S.ABC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endParaRPr lang="en-US" sz="24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95050" y="3736107"/>
                <a:ext cx="3444983" cy="497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CH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x-none" sz="2400" b="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27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vi-VN" b="1" i="1">
                        <a:latin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5,2cm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50" y="3736107"/>
                <a:ext cx="3444983" cy="497444"/>
              </a:xfrm>
              <a:prstGeom prst="rect">
                <a:avLst/>
              </a:prstGeom>
              <a:blipFill>
                <a:blip r:embed="rId6"/>
                <a:stretch>
                  <a:fillRect l="-2832" t="-2469" b="-28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24"/>
          <p:cNvSpPr/>
          <p:nvPr/>
        </p:nvSpPr>
        <p:spPr>
          <a:xfrm>
            <a:off x="6524829" y="4173326"/>
            <a:ext cx="3477042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tam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MNP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endParaRPr lang="en-US" sz="24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6522183" y="4634991"/>
                <a:ext cx="4957255" cy="6921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just">
                  <a:lnSpc>
                    <a:spcPct val="115000"/>
                  </a:lnSpc>
                </a:pPr>
                <a:r>
                  <a:rPr lang="en-US" sz="2400" dirty="0" smtClean="0">
                    <a:solidFill>
                      <a:srgbClr val="FF0000"/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NP</m:t>
                    </m:r>
                    <m:r>
                      <a:rPr lang="en-US" sz="2400" b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MI</m:t>
                    </m:r>
                    <m:r>
                      <a:rPr lang="en-US" sz="2400" b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400" b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400" b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b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15</m:t>
                    </m:r>
                    <m:r>
                      <a:rPr lang="en-US" sz="2400" b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400" b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𝑐𝑚</m:t>
                    </m:r>
                    <m:r>
                      <a:rPr lang="en-US" sz="2400" b="0" i="1" baseline="300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2183" y="4634991"/>
                <a:ext cx="4957255" cy="692113"/>
              </a:xfrm>
              <a:prstGeom prst="rect">
                <a:avLst/>
              </a:prstGeom>
              <a:blipFill>
                <a:blip r:embed="rId7"/>
                <a:stretch>
                  <a:fillRect l="-1968" b="-78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6562258" y="5751839"/>
                <a:ext cx="4877104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400" b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2400" b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sz="2400" b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400" b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400" b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26</m:t>
                      </m:r>
                      <m:r>
                        <a:rPr lang="en-US" sz="2400" b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US" sz="2400" b="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400" b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2258" y="5751839"/>
                <a:ext cx="4877104" cy="7861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Rectangle 27"/>
          <p:cNvSpPr/>
          <p:nvPr/>
        </p:nvSpPr>
        <p:spPr>
          <a:xfrm>
            <a:off x="6177689" y="5309261"/>
            <a:ext cx="6232027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b) 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chóp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tam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đều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S.ABC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endParaRPr lang="en-US" sz="24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217514" y="3744998"/>
            <a:ext cx="28412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 = 5,2cm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053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0" grpId="0"/>
      <p:bldP spid="21" grpId="0"/>
      <p:bldP spid="22" grpId="0"/>
      <p:bldP spid="23" grpId="0"/>
      <p:bldP spid="2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82519024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936</TotalTime>
  <Words>1147</Words>
  <Application>Microsoft Office PowerPoint</Application>
  <PresentationFormat>Widescreen</PresentationFormat>
  <Paragraphs>116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ThisPC</dc:creator>
  <cp:lastModifiedBy>ThisPC</cp:lastModifiedBy>
  <cp:revision>76</cp:revision>
  <dcterms:created xsi:type="dcterms:W3CDTF">2024-02-28T13:43:54Z</dcterms:created>
  <dcterms:modified xsi:type="dcterms:W3CDTF">2024-03-06T07:48:05Z</dcterms:modified>
</cp:coreProperties>
</file>