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5" r:id="rId3"/>
    <p:sldId id="267" r:id="rId4"/>
    <p:sldId id="268" r:id="rId5"/>
    <p:sldId id="273" r:id="rId6"/>
    <p:sldId id="275" r:id="rId7"/>
    <p:sldId id="269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pPr/>
              <a:t>28/3/2020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6.bin"/><Relationship Id="rId3" Type="http://schemas.openxmlformats.org/officeDocument/2006/relationships/image" Target="../media/image9.emf"/><Relationship Id="rId21" Type="http://schemas.openxmlformats.org/officeDocument/2006/relationships/image" Target="../media/image8.wmf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.bin"/><Relationship Id="rId20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11" Type="http://schemas.openxmlformats.org/officeDocument/2006/relationships/image" Target="../media/image4.wmf"/><Relationship Id="rId5" Type="http://schemas.openxmlformats.org/officeDocument/2006/relationships/image" Target="../media/image2.wmf"/><Relationship Id="rId15" Type="http://schemas.openxmlformats.org/officeDocument/2006/relationships/image" Target="../media/image13.e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emf"/><Relationship Id="rId1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emf"/><Relationship Id="rId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20.emf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image" Target="../media/image25.e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30.emf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35.emf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6.jpeg"/><Relationship Id="rId5" Type="http://schemas.openxmlformats.org/officeDocument/2006/relationships/image" Target="../media/image32.wmf"/><Relationship Id="rId10" Type="http://schemas.openxmlformats.org/officeDocument/2006/relationships/image" Target="../media/image34.w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214414" y="1928808"/>
            <a:ext cx="6786610" cy="642942"/>
          </a:xfrm>
          <a:prstGeom prst="rect">
            <a:avLst/>
          </a:prstGeom>
          <a:solidFill>
            <a:srgbClr val="00B050"/>
          </a:solidFill>
        </p:spPr>
        <p:txBody>
          <a:bodyPr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LUYỆN</a:t>
            </a:r>
            <a:r>
              <a:rPr kumimoji="0" lang="en-US" altLang="en-US" sz="3600" b="1" i="0" u="none" strike="noStrike" kern="1200" cap="none" spc="0" normalizeH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TẬP GÓC NỘI TIẾP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142858"/>
            <a:ext cx="2687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Kiến thức cần nhớ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557783"/>
            <a:ext cx="584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nghĩa: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27084" y="1059410"/>
            <a:ext cx="16859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là góc nội tiếp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" y="1526485"/>
            <a:ext cx="3022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lí: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1000" y="1988150"/>
            <a:ext cx="5476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Trong một đường tròn, số đo của góc nội tiếp bằng nửa số đo của cung bị chắn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9" y="2634435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Hệ quả: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8728" y="2634435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Trong một đường tròn: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642925"/>
            <a:ext cx="1785950" cy="192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7286644" y="2364182"/>
          <a:ext cx="1431948" cy="49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4" imgW="965160" imgH="393480" progId="Equation.DSMT4">
                  <p:embed/>
                </p:oleObj>
              </mc:Choice>
              <mc:Fallback>
                <p:oleObj name="Equation" r:id="rId4" imgW="9651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44" y="2364182"/>
                        <a:ext cx="1431948" cy="493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254" y="2857502"/>
            <a:ext cx="1885972" cy="195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57158" y="4643452"/>
          <a:ext cx="239236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1612800" imgH="228600" progId="Equation.DSMT4">
                  <p:embed/>
                </p:oleObj>
              </mc:Choice>
              <mc:Fallback>
                <p:oleObj name="Equation" r:id="rId7" imgW="16128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4643452"/>
                        <a:ext cx="2392362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7488" y="3000378"/>
            <a:ext cx="1860037" cy="178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86116" y="4643438"/>
          <a:ext cx="12255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0" imgW="825480" imgH="228600" progId="Equation.DSMT4">
                  <p:embed/>
                </p:oleObj>
              </mc:Choice>
              <mc:Fallback>
                <p:oleObj name="Equation" r:id="rId10" imgW="825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4643438"/>
                        <a:ext cx="12255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201970" y="4500576"/>
          <a:ext cx="13954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2" imgW="939600" imgH="393480" progId="Equation.DSMT4">
                  <p:embed/>
                </p:oleObj>
              </mc:Choice>
              <mc:Fallback>
                <p:oleObj name="Equation" r:id="rId12" imgW="9396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1970" y="4500576"/>
                        <a:ext cx="139541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971518" y="2857502"/>
            <a:ext cx="1958200" cy="171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00359" y="2869969"/>
            <a:ext cx="1714781" cy="184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7453313" y="4643438"/>
          <a:ext cx="1035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6" imgW="698400" imgH="228600" progId="Equation.DSMT4">
                  <p:embed/>
                </p:oleObj>
              </mc:Choice>
              <mc:Fallback>
                <p:oleObj name="Equation" r:id="rId16" imgW="6984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4643438"/>
                        <a:ext cx="10350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642910" y="1103313"/>
          <a:ext cx="5270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8" imgW="355320" imgH="228600" progId="Equation.DSMT4">
                  <p:embed/>
                </p:oleObj>
              </mc:Choice>
              <mc:Fallback>
                <p:oleObj name="Equation" r:id="rId18" imgW="35532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1103313"/>
                        <a:ext cx="5270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527283" y="1071552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2857488" y="785800"/>
          <a:ext cx="843292" cy="1016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20" imgW="177480" imgH="253800" progId="Equation.DSMT4">
                  <p:embed/>
                </p:oleObj>
              </mc:Choice>
              <mc:Fallback>
                <p:oleObj name="Equation" r:id="rId20" imgW="177480" imgH="253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785800"/>
                        <a:ext cx="843292" cy="1016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143240" y="714362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Đỉnh A nằm trên đường tròn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43240" y="1428742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AB, AC chứa hai dây cung của đường tròn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3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  <p:bldP spid="19" grpId="0"/>
      <p:bldP spid="20" grpId="0"/>
      <p:bldP spid="11" grpId="0"/>
      <p:bldP spid="17" grpId="0"/>
      <p:bldP spid="22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93992" y="895350"/>
            <a:ext cx="8245208" cy="13689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tâm O, đường kính AB và S là một điểm nằm bên ngoài đường tròn. SA và SB lần lượt cắt đường tròn tại M, N. Gọi H là giao điểm của BM và AN. Chứng minh SH vuông góc với AB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28860" y="1928808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8597" y="2285998"/>
            <a:ext cx="135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1587479" y="2285998"/>
          <a:ext cx="2127265" cy="377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447172" imgH="253890" progId="Equation.DSMT4">
                  <p:embed/>
                </p:oleObj>
              </mc:Choice>
              <mc:Fallback>
                <p:oleObj name="Equation" r:id="rId3" imgW="1447172" imgH="25389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479" y="2285998"/>
                        <a:ext cx="2127265" cy="3778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071538" y="2631046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(Góc nội tiếp chắn nửa đường tròn)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8596" y="292894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 đó: AN 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SB;  BM 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SA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8596" y="3214692"/>
            <a:ext cx="5429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∆SAB có: </a:t>
            </a:r>
          </a:p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AN và BM là hai đường cao cắt nhau tại H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3782807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H là trực tâm của ∆SAB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596" y="413124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SH  AB (đpcm)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92915" y="1500180"/>
            <a:ext cx="2679613" cy="338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ounded Rectangular Callout 16"/>
          <p:cNvSpPr/>
          <p:nvPr/>
        </p:nvSpPr>
        <p:spPr>
          <a:xfrm>
            <a:off x="428596" y="2000246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0034" y="3429006"/>
            <a:ext cx="53578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Góc nội tiếp chắn nửa đường tròn là góc vuông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73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5" grpId="0"/>
      <p:bldP spid="18" grpId="0"/>
      <p:bldP spid="18" grpId="1"/>
      <p:bldP spid="19" grpId="0"/>
      <p:bldP spid="1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 animBg="1"/>
      <p:bldP spid="17" grpId="1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2.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hai đường tròn bằng nhau (O) và (O’) cắt nhau tại A và B. Vẽ đường thẳng qua A cắt (O) tại M và cắt (O’) tại N (A nằm giữa M và N). Hỏi MBN là tam giác gì? Tại sao?  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857370"/>
            <a:ext cx="3898787" cy="238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1" name="Straight Connector 30"/>
          <p:cNvCxnSpPr/>
          <p:nvPr/>
        </p:nvCxnSpPr>
        <p:spPr>
          <a:xfrm flipV="1">
            <a:off x="6357950" y="2500312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57950" y="3143254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72330" y="2500312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7072330" y="3143254"/>
            <a:ext cx="714380" cy="642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428860" y="185737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472" y="2214560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Tứ giác AOBO’ có: OA = OB = O’A = O’B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428728" y="2488170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AOBO’ là hình thoi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28728" y="2845371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6171" name="Object 27"/>
          <p:cNvGraphicFramePr>
            <a:graphicFrameLocks noChangeAspect="1"/>
          </p:cNvGraphicFramePr>
          <p:nvPr/>
        </p:nvGraphicFramePr>
        <p:xfrm>
          <a:off x="1857356" y="2830143"/>
          <a:ext cx="1285884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4" imgW="889000" imgH="228600" progId="Equation.DSMT4">
                  <p:embed/>
                </p:oleObj>
              </mc:Choice>
              <mc:Fallback>
                <p:oleObj name="Equation" r:id="rId4" imgW="8890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830143"/>
                        <a:ext cx="1285884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3714744" y="2857513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(1)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71472" y="3170969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73" name="Object 29"/>
          <p:cNvGraphicFramePr>
            <a:graphicFrameLocks noChangeAspect="1"/>
          </p:cNvGraphicFramePr>
          <p:nvPr/>
        </p:nvGraphicFramePr>
        <p:xfrm>
          <a:off x="1944689" y="3102715"/>
          <a:ext cx="1397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965160" imgH="393480" progId="Equation.DSMT4">
                  <p:embed/>
                </p:oleObj>
              </mc:Choice>
              <mc:Fallback>
                <p:oleObj name="Equation" r:id="rId6" imgW="965160" imgH="393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9" y="3102715"/>
                        <a:ext cx="13970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571472" y="3738577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 (O’)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" name="Object 29"/>
          <p:cNvGraphicFramePr>
            <a:graphicFrameLocks noChangeAspect="1"/>
          </p:cNvGraphicFramePr>
          <p:nvPr/>
        </p:nvGraphicFramePr>
        <p:xfrm>
          <a:off x="2005014" y="3670312"/>
          <a:ext cx="14525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1002960" imgH="393480" progId="Equation.DSMT4">
                  <p:embed/>
                </p:oleObj>
              </mc:Choice>
              <mc:Fallback>
                <p:oleObj name="Equation" r:id="rId8" imgW="1002960" imgH="393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4" y="3670312"/>
                        <a:ext cx="1452562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3714744" y="3214703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(2)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714744" y="3786207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(3)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28596" y="4202682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 (1); (2); (3) suy ra: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75" name="Object 31"/>
          <p:cNvGraphicFramePr>
            <a:graphicFrameLocks noChangeAspect="1"/>
          </p:cNvGraphicFramePr>
          <p:nvPr/>
        </p:nvGraphicFramePr>
        <p:xfrm>
          <a:off x="2679700" y="4203796"/>
          <a:ext cx="1212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0" imgW="838080" imgH="228600" progId="Equation.DSMT4">
                  <p:embed/>
                </p:oleObj>
              </mc:Choice>
              <mc:Fallback>
                <p:oleObj name="Equation" r:id="rId10" imgW="838080" imgH="228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203796"/>
                        <a:ext cx="1212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428596" y="4559872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∆MBN cân tại B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ounded Rectangular Callout 54"/>
          <p:cNvSpPr/>
          <p:nvPr/>
        </p:nvSpPr>
        <p:spPr>
          <a:xfrm>
            <a:off x="285720" y="2143122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71472" y="4214824"/>
            <a:ext cx="657229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Góc nội tiếp (nhỏ hơn hoặc bằng 90</a:t>
            </a:r>
            <a:r>
              <a:rPr lang="en-US" b="1" i="1" baseline="3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có số đo bằng nửa số đo của góc ở tâm cùng chắn một cung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5" grpId="0"/>
      <p:bldP spid="45" grpId="1"/>
      <p:bldP spid="46" grpId="0"/>
      <p:bldP spid="46" grpId="1"/>
      <p:bldP spid="48" grpId="0"/>
      <p:bldP spid="48" grpId="1"/>
      <p:bldP spid="50" grpId="0"/>
      <p:bldP spid="50" grpId="1"/>
      <p:bldP spid="51" grpId="0"/>
      <p:bldP spid="51" grpId="1"/>
      <p:bldP spid="52" grpId="0"/>
      <p:bldP spid="52" grpId="1"/>
      <p:bldP spid="54" grpId="0"/>
      <p:bldP spid="54" grpId="1"/>
      <p:bldP spid="55" grpId="0" animBg="1"/>
      <p:bldP spid="55" grpId="1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(O) và một điểm M cố định không nằm trên đường tròn. Qua M kẻ hai đường thẳng: Đường thẳng thứ nhất cắt (O) tại A và B, đường thẳng thứ hai cắt (O) tại C và D. Chứng minh MA.MB = MC.MD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67000" y="1957685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 tích: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47548" y="2387084"/>
            <a:ext cx="3281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MA.MB = MC.MD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Up Arrow 22"/>
          <p:cNvSpPr/>
          <p:nvPr/>
        </p:nvSpPr>
        <p:spPr>
          <a:xfrm>
            <a:off x="2551093" y="2714626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2551093" y="3500444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1628"/>
              </p:ext>
            </p:extLst>
          </p:nvPr>
        </p:nvGraphicFramePr>
        <p:xfrm>
          <a:off x="2070067" y="2928940"/>
          <a:ext cx="122713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067" y="2928940"/>
                        <a:ext cx="122713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743075" y="3846523"/>
          <a:ext cx="1843088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104840" imgH="177480" progId="Equation.DSMT4">
                  <p:embed/>
                </p:oleObj>
              </mc:Choice>
              <mc:Fallback>
                <p:oleObj name="Equation" r:id="rId5" imgW="110484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3846523"/>
                        <a:ext cx="1843088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Up Arrow 29"/>
          <p:cNvSpPr/>
          <p:nvPr/>
        </p:nvSpPr>
        <p:spPr>
          <a:xfrm>
            <a:off x="2508242" y="4214824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000100" y="4572014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876240" imgH="228600" progId="Equation.DSMT4">
                  <p:embed/>
                </p:oleObj>
              </mc:Choice>
              <mc:Fallback>
                <p:oleObj name="Equation" r:id="rId7" imgW="8762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572014"/>
                        <a:ext cx="1460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860673" y="4572000"/>
          <a:ext cx="13541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812520" imgH="228600" progId="Equation.DSMT4">
                  <p:embed/>
                </p:oleObj>
              </mc:Choice>
              <mc:Fallback>
                <p:oleObj name="Equation" r:id="rId9" imgW="81252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3" y="4572000"/>
                        <a:ext cx="135413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214942" y="1988104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*TH1: M nằm trong đường tròn (O)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29322" y="2143122"/>
            <a:ext cx="2822767" cy="28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4" name="Straight Connector 33"/>
          <p:cNvCxnSpPr/>
          <p:nvPr/>
        </p:nvCxnSpPr>
        <p:spPr>
          <a:xfrm flipV="1">
            <a:off x="6572264" y="2500312"/>
            <a:ext cx="785818" cy="214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194054" y="4174916"/>
            <a:ext cx="2214578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5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2" grpId="0"/>
      <p:bldP spid="23" grpId="0" animBg="1"/>
      <p:bldP spid="25" grpId="0" animBg="1"/>
      <p:bldP spid="30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93992" y="895351"/>
            <a:ext cx="8245208" cy="10334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đường tròn (O) và một điểm M cố định không nằm trên đường tròn. Qua M kẻ hai đường thẳng. Đường thẳng thứ nhất cắt (O) tại A và B. Đường thẳng thứ hai cắt (O) tại C và D. Chứng minh MA.MB = MC.MD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00628" y="1988104"/>
            <a:ext cx="371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*TH2: M nằm ngoài đường tròn (O)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285998"/>
            <a:ext cx="4457713" cy="259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Rounded Rectangular Callout 27"/>
          <p:cNvSpPr/>
          <p:nvPr/>
        </p:nvSpPr>
        <p:spPr>
          <a:xfrm>
            <a:off x="285720" y="2357436"/>
            <a:ext cx="5500726" cy="21431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bài tập trên chúng ta đã sử dụng nội dung hệ quả nào của góc nội tiếp 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1472" y="4143386"/>
            <a:ext cx="535785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Các góc nội tiếp cùng chắn một cung hoặc chắn các cung bằng nhau thì bằng nhau</a:t>
            </a:r>
            <a:endParaRPr lang="en-US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185737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 tích: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7548" y="2286769"/>
            <a:ext cx="3281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MA.MB = MC.MD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2551093" y="2614311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2551093" y="3400129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1628"/>
              </p:ext>
            </p:extLst>
          </p:nvPr>
        </p:nvGraphicFramePr>
        <p:xfrm>
          <a:off x="2070067" y="2828625"/>
          <a:ext cx="122713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4" imgW="736560" imgH="393480" progId="Equation.DSMT4">
                  <p:embed/>
                </p:oleObj>
              </mc:Choice>
              <mc:Fallback>
                <p:oleObj name="Equation" r:id="rId4" imgW="7365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067" y="2828625"/>
                        <a:ext cx="1227138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741488" y="3757613"/>
          <a:ext cx="184467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6" imgW="1104840" imgH="177480" progId="Equation.DSMT4">
                  <p:embed/>
                </p:oleObj>
              </mc:Choice>
              <mc:Fallback>
                <p:oleObj name="Equation" r:id="rId6" imgW="110484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757613"/>
                        <a:ext cx="1844675" cy="29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Up Arrow 15"/>
          <p:cNvSpPr/>
          <p:nvPr/>
        </p:nvSpPr>
        <p:spPr>
          <a:xfrm>
            <a:off x="2508242" y="4114509"/>
            <a:ext cx="228600" cy="272534"/>
          </a:xfrm>
          <a:prstGeom prst="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54058"/>
              </p:ext>
            </p:extLst>
          </p:nvPr>
        </p:nvGraphicFramePr>
        <p:xfrm>
          <a:off x="1211263" y="4451350"/>
          <a:ext cx="10382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quation" r:id="rId8" imgW="622080" imgH="253800" progId="Equation.DSMT4">
                  <p:embed/>
                </p:oleObj>
              </mc:Choice>
              <mc:Fallback>
                <p:oleObj name="Equation" r:id="rId8" imgW="62208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4451350"/>
                        <a:ext cx="103822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2816225" y="4500576"/>
          <a:ext cx="1438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Equation" r:id="rId10" imgW="863280" imgH="228600" progId="Equation.DSMT4">
                  <p:embed/>
                </p:oleObj>
              </mc:Choice>
              <mc:Fallback>
                <p:oleObj name="Equation" r:id="rId10" imgW="8632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4500576"/>
                        <a:ext cx="14382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55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8" grpId="0" animBg="1"/>
      <p:bldP spid="28" grpId="1" animBg="1"/>
      <p:bldP spid="29" grpId="0" animBg="1"/>
      <p:bldP spid="10" grpId="0"/>
      <p:bldP spid="10" grpId="1"/>
      <p:bldP spid="11" grpId="0"/>
      <p:bldP spid="11" grpId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93992" y="895351"/>
            <a:ext cx="5121016" cy="16763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4.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 chiếc cầu được thiết kế như hình vẽ bên. Có độ dài AB = 40m, chiều cao MK = 3m. Hãy tính bán kính của đường tròn chứa cung AMB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G_05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8417" y="1049826"/>
            <a:ext cx="3355583" cy="302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1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93992" y="895351"/>
            <a:ext cx="5121016" cy="16763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4.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 chiếc cầu được thiết kế như hình vẽ bên. Có độ dài AB = 40m, chiều cao MK = 3m. Hãy tính bán kính của đường tròn chứa cung AMB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360218" y="514350"/>
            <a:ext cx="15447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Bài tập</a:t>
            </a:r>
            <a:endParaRPr lang="en-US" sz="2000" b="1">
              <a:solidFill>
                <a:schemeClr val="bg1"/>
              </a:solidFill>
              <a:latin typeface=".VnSouthern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 GÓC NỘI TIẾP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24593" y="1504967"/>
            <a:ext cx="290512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453353" y="1933595"/>
            <a:ext cx="500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m</a:t>
            </a:r>
            <a:endParaRPr lang="vi-VN" sz="1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10543" y="2362223"/>
            <a:ext cx="6334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 m</a:t>
            </a:r>
            <a:endParaRPr lang="vi-VN" sz="1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38973" y="2362223"/>
            <a:ext cx="6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 m</a:t>
            </a:r>
            <a:endParaRPr lang="vi-VN" sz="1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0800000" flipV="1">
            <a:off x="6453221" y="1862157"/>
            <a:ext cx="1000132" cy="50006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5845998" y="2969446"/>
            <a:ext cx="2214578" cy="1000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43108" y="2000246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Hướng dẫn: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2910" y="2428874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 MN = 2R là đường kính của (O)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2910" y="2714626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 MN 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AB tại K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2910" y="3000378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K là trung điểm của AB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2910" y="328613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AK = KB = 20m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2910" y="355974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                        (góc nội tiếp chắn nửa đường tròn)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2910" y="3857634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∆AMN vuông tại A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2910" y="4131244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AK</a:t>
            </a:r>
            <a:r>
              <a:rPr lang="en-US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= MK.NK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2910" y="4416996"/>
            <a:ext cx="27146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KN = 20</a:t>
            </a:r>
            <a:r>
              <a:rPr lang="en-US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: 3 =        (m)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086615" y="3529835"/>
          <a:ext cx="12271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4" imgW="736560" imgH="228600" progId="Equation.DSMT4">
                  <p:embed/>
                </p:oleObj>
              </mc:Choice>
              <mc:Fallback>
                <p:oleObj name="Equation" r:id="rId4" imgW="73656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615" y="3529835"/>
                        <a:ext cx="12271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383842" y="4338666"/>
          <a:ext cx="402208" cy="5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6" imgW="304560" imgH="393480" progId="Equation.DSMT4">
                  <p:embed/>
                </p:oleObj>
              </mc:Choice>
              <mc:Fallback>
                <p:oleObj name="Equation" r:id="rId6" imgW="3045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842" y="4338666"/>
                        <a:ext cx="402208" cy="5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214678" y="4416996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R = (3 +         ): 2 =        (m) ≈ 68,2 (m) 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429124" y="4338654"/>
          <a:ext cx="40163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8" imgW="304560" imgH="393480" progId="Equation.DSMT4">
                  <p:embed/>
                </p:oleObj>
              </mc:Choice>
              <mc:Fallback>
                <p:oleObj name="Equation" r:id="rId8" imgW="3045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4338654"/>
                        <a:ext cx="40163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357818" y="4357700"/>
          <a:ext cx="40163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9" imgW="304560" imgH="393480" progId="Equation.DSMT4">
                  <p:embed/>
                </p:oleObj>
              </mc:Choice>
              <mc:Fallback>
                <p:oleObj name="Equation" r:id="rId9" imgW="3045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4357700"/>
                        <a:ext cx="40163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rc 25"/>
          <p:cNvSpPr/>
          <p:nvPr/>
        </p:nvSpPr>
        <p:spPr>
          <a:xfrm rot="10800000">
            <a:off x="6413313" y="2005033"/>
            <a:ext cx="2143140" cy="642942"/>
          </a:xfrm>
          <a:prstGeom prst="arc">
            <a:avLst>
              <a:gd name="adj1" fmla="val 11154263"/>
              <a:gd name="adj2" fmla="val 21510091"/>
            </a:avLst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TextBox 26"/>
          <p:cNvSpPr txBox="1"/>
          <p:nvPr/>
        </p:nvSpPr>
        <p:spPr>
          <a:xfrm>
            <a:off x="6953287" y="2625950"/>
            <a:ext cx="6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 m</a:t>
            </a:r>
            <a:endParaRPr lang="vi-VN" sz="1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Picture 27" descr="IMG_0521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215206" y="500048"/>
            <a:ext cx="1641136" cy="100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31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 animBg="1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04800" y="233362"/>
            <a:ext cx="85344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FF3300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24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TẬP TỰ LUYỆN</a:t>
            </a:r>
            <a:endParaRPr lang="en-US" sz="2400" b="1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93992" y="609599"/>
            <a:ext cx="7835660" cy="9620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∆1.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hai đường tròn (O) và (O’) cắt nhau tại A và B. Vẽ các đường kính AC và AD của hai đường tròn. Chứng minh rằng ba điểm C, B, D thẳng hàng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71472" y="1538293"/>
            <a:ext cx="7835660" cy="9620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∆2.</a:t>
            </a:r>
            <a:r>
              <a:rPr lang="en-US" sz="2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 đường tròn tâm O đường kính AB, lấy điểm M (khác A và B). Vẽ tiếp tuyến của (O) tại A. Đường thẳng BM cắt tiếp tuyến đó tại C. Chứng minh rằng ta luôn có: MA</a:t>
            </a:r>
            <a:r>
              <a:rPr lang="en-US" sz="2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MB.MC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8860" y="2533674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Hướng dẫn</a:t>
            </a:r>
            <a:endParaRPr lang="en-US" sz="20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214560"/>
            <a:ext cx="2281394" cy="247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71473" y="2890864"/>
            <a:ext cx="135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(O) có: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/>
        </p:nvGraphicFramePr>
        <p:xfrm>
          <a:off x="1714480" y="2890864"/>
          <a:ext cx="10636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4" imgW="723600" imgH="228600" progId="Equation.DSMT4">
                  <p:embed/>
                </p:oleObj>
              </mc:Choice>
              <mc:Fallback>
                <p:oleObj name="Equation" r:id="rId4" imgW="7236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2890864"/>
                        <a:ext cx="1063625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714612" y="2918234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(Góc nội tiếp chắn nửa đường tròn)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472" y="3248054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 đó: AM </a:t>
            </a:r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 BC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72" y="3533806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 ∆ABC vuông tại A có AM là đường cao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472" y="387885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AM</a:t>
            </a:r>
            <a:r>
              <a:rPr lang="en-US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= MB.MC  (đpcm)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927</Words>
  <Application>Microsoft Office PowerPoint</Application>
  <PresentationFormat>On-screen Show (16:9)</PresentationFormat>
  <Paragraphs>83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.VnSouthern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Admin</cp:lastModifiedBy>
  <cp:revision>117</cp:revision>
  <dcterms:created xsi:type="dcterms:W3CDTF">2020-03-15T10:05:02Z</dcterms:created>
  <dcterms:modified xsi:type="dcterms:W3CDTF">2020-03-28T06:20:55Z</dcterms:modified>
</cp:coreProperties>
</file>