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98" r:id="rId4"/>
    <p:sldMasterId id="2147483712" r:id="rId5"/>
    <p:sldMasterId id="2147483726" r:id="rId6"/>
  </p:sldMasterIdLst>
  <p:notesMasterIdLst>
    <p:notesMasterId r:id="rId15"/>
  </p:notesMasterIdLst>
  <p:sldIdLst>
    <p:sldId id="295" r:id="rId7"/>
    <p:sldId id="571" r:id="rId8"/>
    <p:sldId id="570" r:id="rId9"/>
    <p:sldId id="574" r:id="rId10"/>
    <p:sldId id="568" r:id="rId11"/>
    <p:sldId id="575" r:id="rId12"/>
    <p:sldId id="576" r:id="rId13"/>
    <p:sldId id="345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295"/>
            <p14:sldId id="571"/>
            <p14:sldId id="570"/>
            <p14:sldId id="574"/>
            <p14:sldId id="568"/>
            <p14:sldId id="575"/>
            <p14:sldId id="576"/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E22"/>
    <a:srgbClr val="000000"/>
    <a:srgbClr val="191919"/>
    <a:srgbClr val="660033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94145" autoAdjust="0"/>
  </p:normalViewPr>
  <p:slideViewPr>
    <p:cSldViewPr>
      <p:cViewPr varScale="1">
        <p:scale>
          <a:sx n="78" d="100"/>
          <a:sy n="78" d="100"/>
        </p:scale>
        <p:origin x="924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7E6E8D4-55C1-4535-A878-1A5C2DAFC61E}" type="slidenum">
              <a:rPr lang="en-US" altLang="en-US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1E2522-923B-4097-B392-4D2AD3503EB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510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557680-B0E8-4944-A7E9-BA05F94B6C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04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A17852-9AE4-4DF9-8296-A89977AAA08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425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13A795-B290-49A8-A611-B6E043C3D39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46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F66326-6F4B-4584-89E5-4BE86DD737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203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A23D97-A0FB-4F2F-BBAD-9E3FF72DF24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348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1092C0-F16F-4078-8507-CF3323FBA1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959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DCDA8-C659-48BE-8E7A-634E6E01646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1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945096-40D9-420C-B493-959F412BD5B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54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D182A-6942-404F-B1B6-B571D9BE526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643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EEEC3-5FFB-428F-A7D2-F4C202B667E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516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60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60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D0AD626-BF56-4ADA-AAB0-7234F7B4A6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8911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60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2E42B4C-06D8-4DE6-B5B7-53BE869AAA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5766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C4C2-3C04-46AF-8988-A20CEC6B34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2F4B-1DC8-4EE5-90B4-695A06CB3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7248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C4C2-3C04-46AF-8988-A20CEC6B34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2F4B-1DC8-4EE5-90B4-695A06CB3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78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C4C2-3C04-46AF-8988-A20CEC6B34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2F4B-1DC8-4EE5-90B4-695A06CB3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6120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C4C2-3C04-46AF-8988-A20CEC6B34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2F4B-1DC8-4EE5-90B4-695A06CB3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4650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C4C2-3C04-46AF-8988-A20CEC6B34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2F4B-1DC8-4EE5-90B4-695A06CB3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847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C4C2-3C04-46AF-8988-A20CEC6B34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2F4B-1DC8-4EE5-90B4-695A06CB3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324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C4C2-3C04-46AF-8988-A20CEC6B34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2F4B-1DC8-4EE5-90B4-695A06CB3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4030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C4C2-3C04-46AF-8988-A20CEC6B34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2F4B-1DC8-4EE5-90B4-695A06CB3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7737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C4C2-3C04-46AF-8988-A20CEC6B34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2F4B-1DC8-4EE5-90B4-695A06CB3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983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C4C2-3C04-46AF-8988-A20CEC6B34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2F4B-1DC8-4EE5-90B4-695A06CB3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0963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C4C2-3C04-46AF-8988-A20CEC6B34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2F4B-1DC8-4EE5-90B4-695A06CB3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801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C371AF-03D4-4374-B361-C986F3E3996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056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A8D9E8-0D5A-4797-B860-38F649DAB76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2824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8938D8-0684-4197-BD5C-2DE32643C1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2845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0BF56-A76C-4747-8796-DF86E0D435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6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287A99-E7E1-4571-988E-B04A7734127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3533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363FB7-1E62-4787-8B14-B7DC0611C79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434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F8133-BAB8-49E5-92DD-41E445DBB6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227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494C84-F6D9-4794-88CE-D15ED45D767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7413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019852-0AF4-47BC-AA20-8B915CE7AF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892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A4F5DC-FD38-45E9-B013-C371C409D4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238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D4374-C06C-47B9-BB56-098977F68EA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0203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5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5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422875D-A39B-4583-8AF9-8FF5C05356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8564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5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9CB1E33-5EED-40CB-B45A-075FEF3770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4179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C371AF-03D4-4374-B361-C986F3E3996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5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A8D9E8-0D5A-4797-B860-38F649DAB76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4928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8938D8-0684-4197-BD5C-2DE32643C1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256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0BF56-A76C-4747-8796-DF86E0D435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7705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287A99-E7E1-4571-988E-B04A7734127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1325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363FB7-1E62-4787-8B14-B7DC0611C79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8915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F8133-BAB8-49E5-92DD-41E445DBB6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504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494C84-F6D9-4794-88CE-D15ED45D767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586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019852-0AF4-47BC-AA20-8B915CE7AF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3802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A4F5DC-FD38-45E9-B013-C371C409D4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4426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D4374-C06C-47B9-BB56-098977F68EA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94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50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50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422875D-A39B-4583-8AF9-8FF5C05356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8308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50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9CB1E33-5EED-40CB-B45A-075FEF3770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3983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C4C2-3C04-46AF-8988-A20CEC6B34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2F4B-1DC8-4EE5-90B4-695A06CB3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5985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C4C2-3C04-46AF-8988-A20CEC6B34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2F4B-1DC8-4EE5-90B4-695A06CB3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412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C4C2-3C04-46AF-8988-A20CEC6B34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2F4B-1DC8-4EE5-90B4-695A06CB3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5213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C4C2-3C04-46AF-8988-A20CEC6B34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2F4B-1DC8-4EE5-90B4-695A06CB3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0052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C4C2-3C04-46AF-8988-A20CEC6B34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2F4B-1DC8-4EE5-90B4-695A06CB3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0777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C4C2-3C04-46AF-8988-A20CEC6B34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2F4B-1DC8-4EE5-90B4-695A06CB3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669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C4C2-3C04-46AF-8988-A20CEC6B34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2F4B-1DC8-4EE5-90B4-695A06CB3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336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C4C2-3C04-46AF-8988-A20CEC6B34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2F4B-1DC8-4EE5-90B4-695A06CB3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00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C4C2-3C04-46AF-8988-A20CEC6B34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2F4B-1DC8-4EE5-90B4-695A06CB3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0863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C4C2-3C04-46AF-8988-A20CEC6B34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2F4B-1DC8-4EE5-90B4-695A06CB3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118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C4C2-3C04-46AF-8988-A20CEC6B34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2F4B-1DC8-4EE5-90B4-695A06CB3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096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876A72-64CF-4C3A-9A33-E58070119A2D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44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9C4C2-3C04-46AF-8988-A20CEC6B34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92F4B-1DC8-4EE5-90B4-695A06CB3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85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95369F-192B-4F7B-898C-9A7D91417D1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8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95369F-192B-4F7B-898C-9A7D91417D1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2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9C4C2-3C04-46AF-8988-A20CEC6B34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92F4B-1DC8-4EE5-90B4-695A06CB3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93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ideo" Target="NULL" TargetMode="Externa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8.bin"/><Relationship Id="rId3" Type="http://schemas.openxmlformats.org/officeDocument/2006/relationships/image" Target="../media/image10.png"/><Relationship Id="rId21" Type="http://schemas.openxmlformats.org/officeDocument/2006/relationships/oleObject" Target="../embeddings/oleObject9.bin"/><Relationship Id="rId7" Type="http://schemas.openxmlformats.org/officeDocument/2006/relationships/image" Target="../media/image10.emf"/><Relationship Id="rId12" Type="http://schemas.openxmlformats.org/officeDocument/2006/relationships/image" Target="../media/image13.png"/><Relationship Id="rId17" Type="http://schemas.openxmlformats.org/officeDocument/2006/relationships/image" Target="../media/image14.png"/><Relationship Id="rId16" Type="http://schemas.openxmlformats.org/officeDocument/2006/relationships/image" Target="../media/image14.wmf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11" Type="http://schemas.openxmlformats.org/officeDocument/2006/relationships/image" Target="../media/image12.wmf"/><Relationship Id="rId24" Type="http://schemas.openxmlformats.org/officeDocument/2006/relationships/image" Target="../media/image17.w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0.bin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5.wmf"/><Relationship Id="rId4" Type="http://schemas.openxmlformats.org/officeDocument/2006/relationships/image" Target="../media/image11.png"/><Relationship Id="rId9" Type="http://schemas.openxmlformats.org/officeDocument/2006/relationships/image" Target="../media/image11.wmf"/><Relationship Id="rId14" Type="http://schemas.openxmlformats.org/officeDocument/2006/relationships/image" Target="../media/image13.wmf"/><Relationship Id="rId22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11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71"/>
          <p:cNvSpPr txBox="1">
            <a:spLocks noChangeArrowheads="1"/>
          </p:cNvSpPr>
          <p:nvPr/>
        </p:nvSpPr>
        <p:spPr bwMode="auto">
          <a:xfrm>
            <a:off x="304800" y="1200150"/>
            <a:ext cx="8504238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b="0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600" dirty="0">
                <a:solidFill>
                  <a:prstClr val="white"/>
                </a:solidFill>
                <a:cs typeface="Times New Roman" pitchFamily="18" charset="0"/>
              </a:rPr>
              <a:t>1. </a:t>
            </a:r>
            <a:r>
              <a:rPr lang="en-US" altLang="en-US" sz="2600" dirty="0" err="1">
                <a:solidFill>
                  <a:prstClr val="white"/>
                </a:solidFill>
                <a:cs typeface="Times New Roman" pitchFamily="18" charset="0"/>
              </a:rPr>
              <a:t>Định</a:t>
            </a:r>
            <a:r>
              <a:rPr lang="en-US" altLang="en-US" sz="26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prstClr val="white"/>
                </a:solidFill>
                <a:cs typeface="Times New Roman" pitchFamily="18" charset="0"/>
              </a:rPr>
              <a:t>nghĩa</a:t>
            </a:r>
            <a:r>
              <a:rPr lang="en-US" altLang="en-US" sz="2600" dirty="0">
                <a:solidFill>
                  <a:prstClr val="white"/>
                </a:solidFill>
                <a:cs typeface="Times New Roman" pitchFamily="18" charset="0"/>
              </a:rPr>
              <a:t>: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Góc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tạo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bởi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tia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tiếp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tuyến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và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dây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cung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là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góc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có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đỉnh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nằm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trên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đường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tròn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,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một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cạnh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là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tia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tiếp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tuyến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và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cạnh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còn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lại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chứa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dây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cung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của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đường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tròn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đó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5" name="Text Box 71"/>
          <p:cNvSpPr txBox="1">
            <a:spLocks noChangeArrowheads="1"/>
          </p:cNvSpPr>
          <p:nvPr/>
        </p:nvSpPr>
        <p:spPr bwMode="auto">
          <a:xfrm>
            <a:off x="234462" y="2593598"/>
            <a:ext cx="850423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b="0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600" dirty="0">
                <a:solidFill>
                  <a:prstClr val="white"/>
                </a:solidFill>
                <a:cs typeface="Times New Roman" pitchFamily="18" charset="0"/>
              </a:rPr>
              <a:t>2. </a:t>
            </a:r>
            <a:r>
              <a:rPr lang="en-US" altLang="en-US" sz="2600" dirty="0" err="1">
                <a:solidFill>
                  <a:prstClr val="white"/>
                </a:solidFill>
                <a:cs typeface="Times New Roman" pitchFamily="18" charset="0"/>
              </a:rPr>
              <a:t>Định</a:t>
            </a:r>
            <a:r>
              <a:rPr lang="en-US" altLang="en-US" sz="26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prstClr val="white"/>
                </a:solidFill>
                <a:cs typeface="Times New Roman" pitchFamily="18" charset="0"/>
              </a:rPr>
              <a:t>lí</a:t>
            </a:r>
            <a:r>
              <a:rPr lang="en-US" altLang="en-US" sz="2600" dirty="0">
                <a:solidFill>
                  <a:prstClr val="white"/>
                </a:solidFill>
                <a:cs typeface="Times New Roman" pitchFamily="18" charset="0"/>
              </a:rPr>
              <a:t>: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Số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đo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góc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tạo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bởi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tia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tiếp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tuyến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và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dây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cung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bằng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nửa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số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đo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cung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bị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chắn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6" name="Text Box 71"/>
          <p:cNvSpPr txBox="1">
            <a:spLocks noChangeArrowheads="1"/>
          </p:cNvSpPr>
          <p:nvPr/>
        </p:nvSpPr>
        <p:spPr bwMode="auto">
          <a:xfrm>
            <a:off x="234462" y="3486150"/>
            <a:ext cx="850423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b="0" i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dirty="0">
                <a:solidFill>
                  <a:prstClr val="white"/>
                </a:solidFill>
                <a:cs typeface="Times New Roman" pitchFamily="18" charset="0"/>
              </a:rPr>
              <a:t>3.  </a:t>
            </a:r>
            <a:r>
              <a:rPr lang="en-US" altLang="en-US" sz="2600" dirty="0" err="1">
                <a:solidFill>
                  <a:prstClr val="white"/>
                </a:solidFill>
                <a:cs typeface="Times New Roman" pitchFamily="18" charset="0"/>
              </a:rPr>
              <a:t>Hệ</a:t>
            </a:r>
            <a:r>
              <a:rPr lang="en-US" altLang="en-US" sz="26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prstClr val="white"/>
                </a:solidFill>
                <a:cs typeface="Times New Roman" pitchFamily="18" charset="0"/>
              </a:rPr>
              <a:t>quả</a:t>
            </a:r>
            <a:r>
              <a:rPr lang="en-US" altLang="en-US" sz="2600" dirty="0">
                <a:solidFill>
                  <a:prstClr val="white"/>
                </a:solidFill>
                <a:cs typeface="Times New Roman" pitchFamily="18" charset="0"/>
              </a:rPr>
              <a:t>: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Trong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một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đường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tròn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,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góc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tạo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bởi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tia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tiếp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tuyến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và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dây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cung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và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góc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nội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tiếp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cùng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chắn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một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cung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thì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bằng</a:t>
            </a:r>
            <a:r>
              <a:rPr lang="en-US" altLang="en-US" sz="2600" b="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2600" b="0" dirty="0" err="1">
                <a:solidFill>
                  <a:srgbClr val="FFFF00"/>
                </a:solidFill>
                <a:cs typeface="Times New Roman" pitchFamily="18" charset="0"/>
              </a:rPr>
              <a:t>nhau</a:t>
            </a:r>
            <a:endParaRPr lang="en-US" altLang="en-US" sz="2600" b="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68581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KIẾN THỨC CẦN NHỚ: </a:t>
            </a:r>
          </a:p>
        </p:txBody>
      </p:sp>
    </p:spTree>
    <p:extLst>
      <p:ext uri="{BB962C8B-B14F-4D97-AF65-F5344CB8AC3E}">
        <p14:creationId xmlns:p14="http://schemas.microsoft.com/office/powerpoint/2010/main" val="32537648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120833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300" y="4914900"/>
            <a:ext cx="2667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152400" y="114300"/>
            <a:ext cx="8839200" cy="4914900"/>
          </a:xfrm>
          <a:prstGeom prst="rect">
            <a:avLst/>
          </a:prstGeom>
          <a:noFill/>
          <a:ln w="317500" cmpd="thickThin">
            <a:solidFill>
              <a:srgbClr val="CC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99"/>
              </a:solidFill>
            </a:endParaRPr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20" y="1485900"/>
            <a:ext cx="5859463" cy="262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762035" y="776292"/>
            <a:ext cx="722826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</a:rPr>
              <a:t>Cho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</a:rPr>
              <a:t>vẽ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</a:rPr>
              <a:t>: 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</a:rPr>
              <a:t>đo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</a:rPr>
              <a:t>góc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</a:rPr>
              <a:t>BAx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</a:rPr>
              <a:t> =  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altLang="en-US" sz="3600" dirty="0">
              <a:solidFill>
                <a:srgbClr val="FF3399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7174" name="Object 2"/>
          <p:cNvGraphicFramePr>
            <a:graphicFrameLocks noChangeAspect="1"/>
          </p:cNvGraphicFramePr>
          <p:nvPr/>
        </p:nvGraphicFramePr>
        <p:xfrm>
          <a:off x="3557588" y="3236138"/>
          <a:ext cx="544512" cy="307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quation 3.0" r:id="rId5" imgW="253890" imgH="190417" progId="Equation.3">
                  <p:embed/>
                </p:oleObj>
              </mc:Choice>
              <mc:Fallback>
                <p:oleObj name="Microsoft Equation 3.0" r:id="rId5" imgW="253890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8" y="3236138"/>
                        <a:ext cx="544512" cy="307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41" name="Line 9"/>
          <p:cNvSpPr>
            <a:spLocks noChangeShapeType="1"/>
          </p:cNvSpPr>
          <p:nvPr/>
        </p:nvSpPr>
        <p:spPr bwMode="auto">
          <a:xfrm flipV="1">
            <a:off x="6248400" y="742950"/>
            <a:ext cx="457200" cy="1143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176" name="Line 10"/>
          <p:cNvSpPr>
            <a:spLocks noChangeShapeType="1"/>
          </p:cNvSpPr>
          <p:nvPr/>
        </p:nvSpPr>
        <p:spPr bwMode="auto">
          <a:xfrm>
            <a:off x="6705600" y="742950"/>
            <a:ext cx="457200" cy="1143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graphicFrame>
        <p:nvGraphicFramePr>
          <p:cNvPr id="1208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20978"/>
              </p:ext>
            </p:extLst>
          </p:nvPr>
        </p:nvGraphicFramePr>
        <p:xfrm>
          <a:off x="7456505" y="764401"/>
          <a:ext cx="908297" cy="511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quation 3.0" r:id="rId7" imgW="253890" imgH="190417" progId="Equation.3">
                  <p:embed/>
                </p:oleObj>
              </mc:Choice>
              <mc:Fallback>
                <p:oleObj name="Microsoft Equation 3.0" r:id="rId7" imgW="253890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6505" y="764401"/>
                        <a:ext cx="908297" cy="5119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44" name="Text Box 12"/>
          <p:cNvSpPr txBox="1">
            <a:spLocks noChangeArrowheads="1"/>
          </p:cNvSpPr>
          <p:nvPr/>
        </p:nvSpPr>
        <p:spPr bwMode="auto">
          <a:xfrm>
            <a:off x="7461250" y="776306"/>
            <a:ext cx="3898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FF0066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6070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7" fill="hold"/>
                                        <p:tgtEl>
                                          <p:spTgt spid="1208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834"/>
                </p:tgtEl>
              </p:cMediaNode>
            </p:video>
          </p:childTnLst>
        </p:cTn>
      </p:par>
    </p:tnLst>
    <p:bldLst>
      <p:bldP spid="120841" grpId="0" animBg="1"/>
      <p:bldP spid="120844" grpId="0"/>
      <p:bldP spid="12084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ChangeArrowheads="1"/>
          </p:cNvSpPr>
          <p:nvPr/>
        </p:nvSpPr>
        <p:spPr bwMode="auto">
          <a:xfrm>
            <a:off x="-252413" y="2890838"/>
            <a:ext cx="8424863" cy="64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315" name="Rectangle 10"/>
          <p:cNvSpPr>
            <a:spLocks noChangeArrowheads="1"/>
          </p:cNvSpPr>
          <p:nvPr/>
        </p:nvSpPr>
        <p:spPr bwMode="auto">
          <a:xfrm>
            <a:off x="152400" y="272654"/>
            <a:ext cx="8991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u="sng">
                <a:solidFill>
                  <a:srgbClr val="FFFFFF"/>
                </a:solidFill>
              </a:rPr>
              <a:t>Bài 27 (sgk)</a:t>
            </a:r>
            <a:r>
              <a:rPr lang="en-US" altLang="en-US" sz="2000" b="1">
                <a:solidFill>
                  <a:srgbClr val="FFFFFF"/>
                </a:solidFill>
              </a:rPr>
              <a:t> Cho đường tròn tâm O, đường kính AB . Lấy điểm P khác A và B trên đường tròn. Gọi T là giao điểm của AP với tiếp tuyến tại B của đường tròn . Chứng minh APO = PBT</a:t>
            </a:r>
          </a:p>
        </p:txBody>
      </p:sp>
      <p:pic>
        <p:nvPicPr>
          <p:cNvPr id="24595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1338264"/>
            <a:ext cx="2543176" cy="280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21"/>
          <p:cNvSpPr>
            <a:spLocks noChangeArrowheads="1"/>
          </p:cNvSpPr>
          <p:nvPr/>
        </p:nvSpPr>
        <p:spPr bwMode="auto">
          <a:xfrm>
            <a:off x="3132161" y="3165883"/>
            <a:ext cx="4752975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FFFFFF"/>
              </a:solidFill>
            </a:endParaRP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424729" y="3590935"/>
            <a:ext cx="457200" cy="100013"/>
            <a:chOff x="2340" y="4650"/>
            <a:chExt cx="720" cy="210"/>
          </a:xfrm>
        </p:grpSpPr>
        <p:sp>
          <p:nvSpPr>
            <p:cNvPr id="13348" name="Line 23"/>
            <p:cNvSpPr>
              <a:spLocks noChangeShapeType="1"/>
            </p:cNvSpPr>
            <p:nvPr/>
          </p:nvSpPr>
          <p:spPr bwMode="auto">
            <a:xfrm flipV="1">
              <a:off x="2340" y="4650"/>
              <a:ext cx="360" cy="18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349" name="Line 24"/>
            <p:cNvSpPr>
              <a:spLocks noChangeShapeType="1"/>
            </p:cNvSpPr>
            <p:nvPr/>
          </p:nvSpPr>
          <p:spPr bwMode="auto">
            <a:xfrm>
              <a:off x="2705" y="4655"/>
              <a:ext cx="355" cy="20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3467100" y="2171464"/>
            <a:ext cx="457200" cy="100013"/>
            <a:chOff x="2340" y="4650"/>
            <a:chExt cx="720" cy="210"/>
          </a:xfrm>
        </p:grpSpPr>
        <p:sp>
          <p:nvSpPr>
            <p:cNvPr id="13346" name="Line 32"/>
            <p:cNvSpPr>
              <a:spLocks noChangeShapeType="1"/>
            </p:cNvSpPr>
            <p:nvPr/>
          </p:nvSpPr>
          <p:spPr bwMode="auto">
            <a:xfrm flipV="1">
              <a:off x="2340" y="4650"/>
              <a:ext cx="360" cy="18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347" name="Line 33"/>
            <p:cNvSpPr>
              <a:spLocks noChangeShapeType="1"/>
            </p:cNvSpPr>
            <p:nvPr/>
          </p:nvSpPr>
          <p:spPr bwMode="auto">
            <a:xfrm>
              <a:off x="2705" y="4655"/>
              <a:ext cx="355" cy="20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4614" name="Arc 38"/>
          <p:cNvSpPr>
            <a:spLocks/>
          </p:cNvSpPr>
          <p:nvPr/>
        </p:nvSpPr>
        <p:spPr bwMode="auto">
          <a:xfrm rot="354840">
            <a:off x="7042150" y="2294346"/>
            <a:ext cx="533400" cy="321469"/>
          </a:xfrm>
          <a:custGeom>
            <a:avLst/>
            <a:gdLst>
              <a:gd name="T0" fmla="*/ 0 w 20958"/>
              <a:gd name="T1" fmla="*/ 630102027 h 21600"/>
              <a:gd name="T2" fmla="*/ 2147483646 w 20958"/>
              <a:gd name="T3" fmla="*/ 261806829 h 21600"/>
              <a:gd name="T4" fmla="*/ 2147483646 w 20958"/>
              <a:gd name="T5" fmla="*/ 2147483646 h 21600"/>
              <a:gd name="T6" fmla="*/ 0 60000 65536"/>
              <a:gd name="T7" fmla="*/ 0 60000 65536"/>
              <a:gd name="T8" fmla="*/ 0 60000 65536"/>
              <a:gd name="T9" fmla="*/ 0 w 20958"/>
              <a:gd name="T10" fmla="*/ 0 h 21600"/>
              <a:gd name="T11" fmla="*/ 20958 w 2095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58" h="21600" fill="none" extrusionOk="0">
                <a:moveTo>
                  <a:pt x="-1" y="4052"/>
                </a:moveTo>
                <a:cubicBezTo>
                  <a:pt x="3671" y="1417"/>
                  <a:pt x="8076" y="0"/>
                  <a:pt x="12596" y="0"/>
                </a:cubicBezTo>
                <a:cubicBezTo>
                  <a:pt x="15467" y="0"/>
                  <a:pt x="18310" y="572"/>
                  <a:pt x="20957" y="1684"/>
                </a:cubicBezTo>
              </a:path>
              <a:path w="20958" h="21600" stroke="0" extrusionOk="0">
                <a:moveTo>
                  <a:pt x="-1" y="4052"/>
                </a:moveTo>
                <a:cubicBezTo>
                  <a:pt x="3671" y="1417"/>
                  <a:pt x="8076" y="0"/>
                  <a:pt x="12596" y="0"/>
                </a:cubicBezTo>
                <a:cubicBezTo>
                  <a:pt x="15467" y="0"/>
                  <a:pt x="18310" y="572"/>
                  <a:pt x="20957" y="1684"/>
                </a:cubicBezTo>
                <a:lnTo>
                  <a:pt x="12596" y="21600"/>
                </a:lnTo>
                <a:lnTo>
                  <a:pt x="-1" y="4052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3321" name="Rectangle 39"/>
          <p:cNvSpPr>
            <a:spLocks noChangeArrowheads="1"/>
          </p:cNvSpPr>
          <p:nvPr/>
        </p:nvSpPr>
        <p:spPr bwMode="auto">
          <a:xfrm>
            <a:off x="3276600" y="3334943"/>
            <a:ext cx="44640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FFFFFF"/>
              </a:solidFill>
            </a:endParaRPr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3061188" y="2414920"/>
            <a:ext cx="4552950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FFFFFF"/>
                </a:solidFill>
              </a:rPr>
              <a:t> + PBT = PAO (</a:t>
            </a:r>
            <a:r>
              <a:rPr lang="en-US" altLang="en-US" sz="2000" b="1" dirty="0" err="1">
                <a:solidFill>
                  <a:srgbClr val="FFFFFF"/>
                </a:solidFill>
              </a:rPr>
              <a:t>Góc</a:t>
            </a:r>
            <a:r>
              <a:rPr lang="en-US" altLang="en-US" sz="2000" b="1" dirty="0">
                <a:solidFill>
                  <a:srgbClr val="FFFFFF"/>
                </a:solidFill>
              </a:rPr>
              <a:t> </a:t>
            </a:r>
            <a:r>
              <a:rPr lang="en-US" altLang="en-US" sz="2000" b="1" dirty="0" err="1">
                <a:solidFill>
                  <a:srgbClr val="FFFFFF"/>
                </a:solidFill>
              </a:rPr>
              <a:t>tạo</a:t>
            </a:r>
            <a:r>
              <a:rPr lang="en-US" altLang="en-US" sz="2000" b="1" dirty="0">
                <a:solidFill>
                  <a:srgbClr val="FFFFFF"/>
                </a:solidFill>
              </a:rPr>
              <a:t> </a:t>
            </a:r>
            <a:r>
              <a:rPr lang="en-US" altLang="en-US" sz="2000" b="1" dirty="0" err="1">
                <a:solidFill>
                  <a:srgbClr val="FFFFFF"/>
                </a:solidFill>
              </a:rPr>
              <a:t>bởi</a:t>
            </a:r>
            <a:r>
              <a:rPr lang="en-US" altLang="en-US" sz="2000" b="1" dirty="0">
                <a:solidFill>
                  <a:srgbClr val="FFFFFF"/>
                </a:solidFill>
              </a:rPr>
              <a:t> </a:t>
            </a:r>
            <a:r>
              <a:rPr lang="en-US" altLang="en-US" sz="2000" b="1" dirty="0" err="1">
                <a:solidFill>
                  <a:srgbClr val="FFFFFF"/>
                </a:solidFill>
              </a:rPr>
              <a:t>tia</a:t>
            </a:r>
            <a:r>
              <a:rPr lang="en-US" altLang="en-US" sz="2000" b="1" dirty="0">
                <a:solidFill>
                  <a:srgbClr val="FFFFFF"/>
                </a:solidFill>
              </a:rPr>
              <a:t> </a:t>
            </a:r>
            <a:r>
              <a:rPr lang="en-US" altLang="en-US" sz="2000" b="1" dirty="0" err="1">
                <a:solidFill>
                  <a:srgbClr val="FFFFFF"/>
                </a:solidFill>
              </a:rPr>
              <a:t>tiếp</a:t>
            </a:r>
            <a:r>
              <a:rPr lang="en-US" altLang="en-US" sz="2000" b="1" dirty="0">
                <a:solidFill>
                  <a:srgbClr val="FFFFFF"/>
                </a:solidFill>
              </a:rPr>
              <a:t> </a:t>
            </a:r>
            <a:r>
              <a:rPr lang="en-US" altLang="en-US" sz="2000" b="1" dirty="0" err="1">
                <a:solidFill>
                  <a:srgbClr val="FFFFFF"/>
                </a:solidFill>
              </a:rPr>
              <a:t>tuyến</a:t>
            </a:r>
            <a:r>
              <a:rPr lang="en-US" altLang="en-US" sz="2000" b="1" dirty="0">
                <a:solidFill>
                  <a:srgbClr val="FFFFFF"/>
                </a:solidFill>
              </a:rPr>
              <a:t> </a:t>
            </a:r>
            <a:r>
              <a:rPr lang="en-US" altLang="en-US" sz="2000" b="1" dirty="0" err="1">
                <a:solidFill>
                  <a:srgbClr val="FFFFFF"/>
                </a:solidFill>
              </a:rPr>
              <a:t>và</a:t>
            </a:r>
            <a:r>
              <a:rPr lang="en-US" altLang="en-US" sz="2000" b="1" dirty="0">
                <a:solidFill>
                  <a:srgbClr val="FFFFFF"/>
                </a:solidFill>
              </a:rPr>
              <a:t> </a:t>
            </a:r>
            <a:r>
              <a:rPr lang="en-US" altLang="en-US" sz="2000" b="1" dirty="0" err="1">
                <a:solidFill>
                  <a:srgbClr val="FFFFFF"/>
                </a:solidFill>
              </a:rPr>
              <a:t>dây</a:t>
            </a:r>
            <a:r>
              <a:rPr lang="en-US" altLang="en-US" sz="2000" b="1" dirty="0">
                <a:solidFill>
                  <a:srgbClr val="FFFFFF"/>
                </a:solidFill>
              </a:rPr>
              <a:t>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FFFFFF"/>
                </a:solidFill>
              </a:rPr>
              <a:t>cung</a:t>
            </a:r>
            <a:r>
              <a:rPr lang="en-US" altLang="en-US" sz="2000" b="1" dirty="0">
                <a:solidFill>
                  <a:srgbClr val="FFFFFF"/>
                </a:solidFill>
              </a:rPr>
              <a:t> </a:t>
            </a:r>
            <a:r>
              <a:rPr lang="en-US" altLang="en-US" sz="2000" b="1" dirty="0" err="1">
                <a:solidFill>
                  <a:srgbClr val="FFFFFF"/>
                </a:solidFill>
              </a:rPr>
              <a:t>và</a:t>
            </a:r>
            <a:r>
              <a:rPr lang="en-US" altLang="en-US" sz="2000" b="1" dirty="0">
                <a:solidFill>
                  <a:srgbClr val="FFFFFF"/>
                </a:solidFill>
              </a:rPr>
              <a:t> </a:t>
            </a:r>
            <a:r>
              <a:rPr lang="en-US" altLang="en-US" sz="2000" b="1" dirty="0" err="1">
                <a:solidFill>
                  <a:srgbClr val="FFFFFF"/>
                </a:solidFill>
              </a:rPr>
              <a:t>góc</a:t>
            </a:r>
            <a:r>
              <a:rPr lang="en-US" altLang="en-US" sz="2000" b="1" dirty="0">
                <a:solidFill>
                  <a:srgbClr val="FFFFFF"/>
                </a:solidFill>
              </a:rPr>
              <a:t> </a:t>
            </a:r>
            <a:r>
              <a:rPr lang="en-US" altLang="en-US" sz="2000" b="1" dirty="0" err="1">
                <a:solidFill>
                  <a:srgbClr val="FFFFFF"/>
                </a:solidFill>
              </a:rPr>
              <a:t>nội</a:t>
            </a:r>
            <a:r>
              <a:rPr lang="en-US" altLang="en-US" sz="2000" b="1" dirty="0">
                <a:solidFill>
                  <a:srgbClr val="FFFFFF"/>
                </a:solidFill>
              </a:rPr>
              <a:t> </a:t>
            </a:r>
            <a:r>
              <a:rPr lang="en-US" altLang="en-US" sz="2000" b="1" dirty="0" err="1">
                <a:solidFill>
                  <a:srgbClr val="FFFFFF"/>
                </a:solidFill>
              </a:rPr>
              <a:t>tiếp</a:t>
            </a:r>
            <a:r>
              <a:rPr lang="en-US" altLang="en-US" sz="2000" b="1" dirty="0">
                <a:solidFill>
                  <a:srgbClr val="FFFFFF"/>
                </a:solidFill>
              </a:rPr>
              <a:t> </a:t>
            </a:r>
            <a:r>
              <a:rPr lang="en-US" altLang="en-US" sz="2000" b="1" dirty="0" err="1">
                <a:solidFill>
                  <a:srgbClr val="FFFFFF"/>
                </a:solidFill>
              </a:rPr>
              <a:t>cùng</a:t>
            </a:r>
            <a:r>
              <a:rPr lang="en-US" altLang="en-US" sz="2000" b="1" dirty="0">
                <a:solidFill>
                  <a:srgbClr val="FFFFFF"/>
                </a:solidFill>
              </a:rPr>
              <a:t> </a:t>
            </a:r>
            <a:r>
              <a:rPr lang="en-US" altLang="en-US" sz="2000" b="1" dirty="0" err="1">
                <a:solidFill>
                  <a:srgbClr val="FFFFFF"/>
                </a:solidFill>
              </a:rPr>
              <a:t>chắn</a:t>
            </a:r>
            <a:r>
              <a:rPr lang="en-US" altLang="en-US" sz="2000" b="1" dirty="0">
                <a:solidFill>
                  <a:srgbClr val="FFFFFF"/>
                </a:solidFill>
              </a:rPr>
              <a:t> </a:t>
            </a:r>
            <a:r>
              <a:rPr lang="en-US" altLang="en-US" sz="2000" b="1" dirty="0" err="1">
                <a:solidFill>
                  <a:srgbClr val="FFFFFF"/>
                </a:solidFill>
              </a:rPr>
              <a:t>PmB</a:t>
            </a:r>
            <a:r>
              <a:rPr lang="en-US" altLang="en-US" sz="2000" b="1" dirty="0">
                <a:solidFill>
                  <a:srgbClr val="FFFFFF"/>
                </a:solidFill>
              </a:rPr>
              <a:t>)  </a:t>
            </a:r>
            <a:r>
              <a:rPr lang="en-US" altLang="en-US" sz="1600" b="1" dirty="0">
                <a:solidFill>
                  <a:srgbClr val="FFFFFF"/>
                </a:solidFill>
              </a:rPr>
              <a:t>(1)</a:t>
            </a:r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3657600" y="3598080"/>
            <a:ext cx="457200" cy="100013"/>
            <a:chOff x="2340" y="4650"/>
            <a:chExt cx="720" cy="210"/>
          </a:xfrm>
        </p:grpSpPr>
        <p:sp>
          <p:nvSpPr>
            <p:cNvPr id="13344" name="Line 42"/>
            <p:cNvSpPr>
              <a:spLocks noChangeShapeType="1"/>
            </p:cNvSpPr>
            <p:nvPr/>
          </p:nvSpPr>
          <p:spPr bwMode="auto">
            <a:xfrm flipV="1">
              <a:off x="2340" y="4650"/>
              <a:ext cx="360" cy="18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345" name="Line 43"/>
            <p:cNvSpPr>
              <a:spLocks noChangeShapeType="1"/>
            </p:cNvSpPr>
            <p:nvPr/>
          </p:nvSpPr>
          <p:spPr bwMode="auto">
            <a:xfrm>
              <a:off x="2705" y="4655"/>
              <a:ext cx="355" cy="20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4975469" y="3943360"/>
            <a:ext cx="457200" cy="100013"/>
            <a:chOff x="2340" y="4650"/>
            <a:chExt cx="720" cy="210"/>
          </a:xfrm>
        </p:grpSpPr>
        <p:sp>
          <p:nvSpPr>
            <p:cNvPr id="13342" name="Line 45"/>
            <p:cNvSpPr>
              <a:spLocks noChangeShapeType="1"/>
            </p:cNvSpPr>
            <p:nvPr/>
          </p:nvSpPr>
          <p:spPr bwMode="auto">
            <a:xfrm flipV="1">
              <a:off x="2340" y="4650"/>
              <a:ext cx="360" cy="18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343" name="Line 46"/>
            <p:cNvSpPr>
              <a:spLocks noChangeShapeType="1"/>
            </p:cNvSpPr>
            <p:nvPr/>
          </p:nvSpPr>
          <p:spPr bwMode="auto">
            <a:xfrm>
              <a:off x="2705" y="4655"/>
              <a:ext cx="355" cy="20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5621338" y="3929072"/>
            <a:ext cx="457200" cy="100013"/>
            <a:chOff x="2340" y="4650"/>
            <a:chExt cx="720" cy="210"/>
          </a:xfrm>
        </p:grpSpPr>
        <p:sp>
          <p:nvSpPr>
            <p:cNvPr id="13340" name="Line 48"/>
            <p:cNvSpPr>
              <a:spLocks noChangeShapeType="1"/>
            </p:cNvSpPr>
            <p:nvPr/>
          </p:nvSpPr>
          <p:spPr bwMode="auto">
            <a:xfrm flipV="1">
              <a:off x="2340" y="4650"/>
              <a:ext cx="360" cy="18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341" name="Line 49"/>
            <p:cNvSpPr>
              <a:spLocks noChangeShapeType="1"/>
            </p:cNvSpPr>
            <p:nvPr/>
          </p:nvSpPr>
          <p:spPr bwMode="auto">
            <a:xfrm>
              <a:off x="2705" y="4655"/>
              <a:ext cx="355" cy="20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4252913" y="2167708"/>
            <a:ext cx="457200" cy="100013"/>
            <a:chOff x="2340" y="4650"/>
            <a:chExt cx="720" cy="210"/>
          </a:xfrm>
        </p:grpSpPr>
        <p:sp>
          <p:nvSpPr>
            <p:cNvPr id="13338" name="Line 51"/>
            <p:cNvSpPr>
              <a:spLocks noChangeShapeType="1"/>
            </p:cNvSpPr>
            <p:nvPr/>
          </p:nvSpPr>
          <p:spPr bwMode="auto">
            <a:xfrm flipV="1">
              <a:off x="2340" y="4650"/>
              <a:ext cx="360" cy="18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339" name="Line 52"/>
            <p:cNvSpPr>
              <a:spLocks noChangeShapeType="1"/>
            </p:cNvSpPr>
            <p:nvPr/>
          </p:nvSpPr>
          <p:spPr bwMode="auto">
            <a:xfrm>
              <a:off x="2705" y="4655"/>
              <a:ext cx="355" cy="20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3124936" y="3118853"/>
            <a:ext cx="4824412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FFFFFF"/>
                </a:solidFill>
              </a:rPr>
              <a:t>+ Tam </a:t>
            </a:r>
            <a:r>
              <a:rPr lang="en-US" altLang="en-US" sz="2000" b="1" dirty="0" err="1">
                <a:solidFill>
                  <a:srgbClr val="FFFFFF"/>
                </a:solidFill>
              </a:rPr>
              <a:t>giác</a:t>
            </a:r>
            <a:r>
              <a:rPr lang="en-US" altLang="en-US" sz="2000" b="1" dirty="0">
                <a:solidFill>
                  <a:srgbClr val="FFFFFF"/>
                </a:solidFill>
              </a:rPr>
              <a:t> AOP </a:t>
            </a:r>
            <a:r>
              <a:rPr lang="en-US" altLang="en-US" sz="2000" b="1" dirty="0" err="1">
                <a:solidFill>
                  <a:srgbClr val="FFFFFF"/>
                </a:solidFill>
              </a:rPr>
              <a:t>cân</a:t>
            </a:r>
            <a:r>
              <a:rPr lang="en-US" altLang="en-US" sz="2000" b="1" dirty="0">
                <a:solidFill>
                  <a:srgbClr val="FFFFFF"/>
                </a:solidFill>
              </a:rPr>
              <a:t> </a:t>
            </a:r>
            <a:r>
              <a:rPr lang="en-US" altLang="en-US" sz="2000" b="1" dirty="0" err="1">
                <a:solidFill>
                  <a:srgbClr val="FFFFFF"/>
                </a:solidFill>
              </a:rPr>
              <a:t>tại</a:t>
            </a:r>
            <a:r>
              <a:rPr lang="en-US" altLang="en-US" sz="2000" b="1" dirty="0">
                <a:solidFill>
                  <a:srgbClr val="FFFFFF"/>
                </a:solidFill>
              </a:rPr>
              <a:t> O (</a:t>
            </a:r>
            <a:r>
              <a:rPr lang="en-US" altLang="en-US" sz="2000" b="1" dirty="0" err="1">
                <a:solidFill>
                  <a:srgbClr val="FFFFFF"/>
                </a:solidFill>
              </a:rPr>
              <a:t>vì</a:t>
            </a:r>
            <a:r>
              <a:rPr lang="en-US" altLang="en-US" sz="2000" b="1" dirty="0">
                <a:solidFill>
                  <a:srgbClr val="FFFFFF"/>
                </a:solidFill>
              </a:rPr>
              <a:t> AO= OP= </a:t>
            </a:r>
            <a:r>
              <a:rPr lang="en-US" altLang="en-US" sz="2000" b="1" dirty="0" err="1">
                <a:solidFill>
                  <a:srgbClr val="FFFFFF"/>
                </a:solidFill>
              </a:rPr>
              <a:t>bán</a:t>
            </a:r>
            <a:r>
              <a:rPr lang="en-US" altLang="en-US" sz="2000" b="1" dirty="0">
                <a:solidFill>
                  <a:srgbClr val="FFFFFF"/>
                </a:solidFill>
              </a:rPr>
              <a:t> </a:t>
            </a:r>
            <a:r>
              <a:rPr lang="en-US" altLang="en-US" sz="2000" b="1" dirty="0" err="1">
                <a:solidFill>
                  <a:srgbClr val="FFFFFF"/>
                </a:solidFill>
              </a:rPr>
              <a:t>kính</a:t>
            </a:r>
            <a:r>
              <a:rPr lang="en-US" altLang="en-US" sz="2000" b="1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24630" name="Rectangle 54"/>
          <p:cNvSpPr>
            <a:spLocks noChangeArrowheads="1"/>
          </p:cNvSpPr>
          <p:nvPr/>
        </p:nvSpPr>
        <p:spPr bwMode="auto">
          <a:xfrm>
            <a:off x="3217863" y="3615938"/>
            <a:ext cx="1655762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FFFF"/>
                </a:solidFill>
              </a:rPr>
              <a:t>=&gt; </a:t>
            </a:r>
            <a:r>
              <a:rPr lang="en-US" altLang="en-US" sz="2000" b="1" dirty="0">
                <a:solidFill>
                  <a:srgbClr val="FFFFFF"/>
                </a:solidFill>
              </a:rPr>
              <a:t>PAO= APO </a:t>
            </a:r>
            <a:r>
              <a:rPr lang="en-US" altLang="en-US" sz="1600" b="1" dirty="0">
                <a:solidFill>
                  <a:srgbClr val="FFFFFF"/>
                </a:solidFill>
              </a:rPr>
              <a:t>(2)</a:t>
            </a:r>
          </a:p>
        </p:txBody>
      </p:sp>
      <p:sp>
        <p:nvSpPr>
          <p:cNvPr id="13329" name="Rectangle 59"/>
          <p:cNvSpPr>
            <a:spLocks noChangeArrowheads="1"/>
          </p:cNvSpPr>
          <p:nvPr/>
        </p:nvSpPr>
        <p:spPr bwMode="auto">
          <a:xfrm>
            <a:off x="5364163" y="1338262"/>
            <a:ext cx="647700" cy="21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u="sng">
                <a:solidFill>
                  <a:srgbClr val="FFFFFF"/>
                </a:solidFill>
              </a:rPr>
              <a:t>GIẢI</a:t>
            </a:r>
          </a:p>
        </p:txBody>
      </p:sp>
      <p:sp>
        <p:nvSpPr>
          <p:cNvPr id="24636" name="Rectangle 60"/>
          <p:cNvSpPr>
            <a:spLocks noChangeArrowheads="1"/>
          </p:cNvSpPr>
          <p:nvPr/>
        </p:nvSpPr>
        <p:spPr bwMode="auto">
          <a:xfrm>
            <a:off x="3102952" y="4148149"/>
            <a:ext cx="3816350" cy="25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FFFFFF"/>
                </a:solidFill>
              </a:rPr>
              <a:t>Từ</a:t>
            </a:r>
            <a:r>
              <a:rPr lang="en-US" altLang="en-US" sz="2000" b="1" dirty="0">
                <a:solidFill>
                  <a:srgbClr val="FFFFFF"/>
                </a:solidFill>
              </a:rPr>
              <a:t> </a:t>
            </a:r>
            <a:r>
              <a:rPr lang="en-US" altLang="en-US" sz="1600" b="1" dirty="0">
                <a:solidFill>
                  <a:srgbClr val="FFFFFF"/>
                </a:solidFill>
              </a:rPr>
              <a:t>(1)</a:t>
            </a:r>
            <a:r>
              <a:rPr lang="en-US" altLang="en-US" sz="2000" b="1" dirty="0">
                <a:solidFill>
                  <a:srgbClr val="FFFFFF"/>
                </a:solidFill>
              </a:rPr>
              <a:t> </a:t>
            </a:r>
            <a:r>
              <a:rPr lang="en-US" altLang="en-US" sz="2000" b="1" dirty="0" err="1">
                <a:solidFill>
                  <a:srgbClr val="FFFFFF"/>
                </a:solidFill>
              </a:rPr>
              <a:t>và</a:t>
            </a:r>
            <a:r>
              <a:rPr lang="en-US" altLang="en-US" sz="2000" b="1" dirty="0">
                <a:solidFill>
                  <a:srgbClr val="FFFFFF"/>
                </a:solidFill>
              </a:rPr>
              <a:t> </a:t>
            </a:r>
            <a:r>
              <a:rPr lang="en-US" altLang="en-US" sz="1600" b="1" dirty="0">
                <a:solidFill>
                  <a:srgbClr val="FFFFFF"/>
                </a:solidFill>
              </a:rPr>
              <a:t>(2) </a:t>
            </a:r>
            <a:r>
              <a:rPr lang="en-US" altLang="en-US" sz="1600" b="1" dirty="0" err="1">
                <a:solidFill>
                  <a:srgbClr val="FFFFFF"/>
                </a:solidFill>
              </a:rPr>
              <a:t>có</a:t>
            </a:r>
            <a:r>
              <a:rPr lang="en-US" altLang="en-US" sz="1600" b="1" dirty="0">
                <a:solidFill>
                  <a:srgbClr val="FFFFFF"/>
                </a:solidFill>
              </a:rPr>
              <a:t>: </a:t>
            </a:r>
            <a:r>
              <a:rPr lang="en-US" altLang="en-US" b="1" dirty="0">
                <a:solidFill>
                  <a:srgbClr val="FFFFFF"/>
                </a:solidFill>
              </a:rPr>
              <a:t>APO= PBT( </a:t>
            </a:r>
            <a:r>
              <a:rPr lang="en-US" altLang="en-US" b="1" dirty="0" err="1">
                <a:solidFill>
                  <a:srgbClr val="FFFFFF"/>
                </a:solidFill>
              </a:rPr>
              <a:t>đpcm</a:t>
            </a:r>
            <a:r>
              <a:rPr lang="en-US" altLang="en-US" b="1" dirty="0">
                <a:solidFill>
                  <a:srgbClr val="FFFFFF"/>
                </a:solidFill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dirty="0">
              <a:solidFill>
                <a:srgbClr val="FFFFFF"/>
              </a:solidFill>
            </a:endParaRPr>
          </a:p>
        </p:txBody>
      </p:sp>
      <p:grpSp>
        <p:nvGrpSpPr>
          <p:cNvPr id="13331" name="Group 44"/>
          <p:cNvGrpSpPr>
            <a:grpSpLocks/>
          </p:cNvGrpSpPr>
          <p:nvPr/>
        </p:nvGrpSpPr>
        <p:grpSpPr bwMode="auto">
          <a:xfrm>
            <a:off x="4252913" y="985848"/>
            <a:ext cx="457200" cy="100013"/>
            <a:chOff x="2340" y="4650"/>
            <a:chExt cx="720" cy="210"/>
          </a:xfrm>
        </p:grpSpPr>
        <p:sp>
          <p:nvSpPr>
            <p:cNvPr id="13336" name="Line 45"/>
            <p:cNvSpPr>
              <a:spLocks noChangeShapeType="1"/>
            </p:cNvSpPr>
            <p:nvPr/>
          </p:nvSpPr>
          <p:spPr bwMode="auto">
            <a:xfrm flipV="1">
              <a:off x="2340" y="4650"/>
              <a:ext cx="360" cy="18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337" name="Line 46"/>
            <p:cNvSpPr>
              <a:spLocks noChangeShapeType="1"/>
            </p:cNvSpPr>
            <p:nvPr/>
          </p:nvSpPr>
          <p:spPr bwMode="auto">
            <a:xfrm>
              <a:off x="2705" y="4655"/>
              <a:ext cx="355" cy="20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13332" name="Group 44"/>
          <p:cNvGrpSpPr>
            <a:grpSpLocks/>
          </p:cNvGrpSpPr>
          <p:nvPr/>
        </p:nvGrpSpPr>
        <p:grpSpPr bwMode="auto">
          <a:xfrm>
            <a:off x="3454400" y="992992"/>
            <a:ext cx="457200" cy="100013"/>
            <a:chOff x="2340" y="4650"/>
            <a:chExt cx="720" cy="210"/>
          </a:xfrm>
        </p:grpSpPr>
        <p:sp>
          <p:nvSpPr>
            <p:cNvPr id="13334" name="Line 45"/>
            <p:cNvSpPr>
              <a:spLocks noChangeShapeType="1"/>
            </p:cNvSpPr>
            <p:nvPr/>
          </p:nvSpPr>
          <p:spPr bwMode="auto">
            <a:xfrm flipV="1">
              <a:off x="2340" y="4650"/>
              <a:ext cx="360" cy="18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335" name="Line 46"/>
            <p:cNvSpPr>
              <a:spLocks noChangeShapeType="1"/>
            </p:cNvSpPr>
            <p:nvPr/>
          </p:nvSpPr>
          <p:spPr bwMode="auto">
            <a:xfrm>
              <a:off x="2705" y="4655"/>
              <a:ext cx="355" cy="20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17863" y="1773725"/>
            <a:ext cx="25701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FFFFFF"/>
                </a:solidFill>
              </a:rPr>
              <a:t>Xét</a:t>
            </a:r>
            <a:r>
              <a:rPr lang="en-US" altLang="en-US" sz="2000" dirty="0">
                <a:solidFill>
                  <a:srgbClr val="FFFFFF"/>
                </a:solidFill>
              </a:rPr>
              <a:t> (O) </a:t>
            </a:r>
            <a:r>
              <a:rPr lang="en-US" altLang="en-US" sz="2000" dirty="0" err="1">
                <a:solidFill>
                  <a:srgbClr val="FFFFFF"/>
                </a:solidFill>
              </a:rPr>
              <a:t>có</a:t>
            </a:r>
            <a:r>
              <a:rPr lang="en-US" altLang="en-US" sz="2000" dirty="0">
                <a:solidFill>
                  <a:srgbClr val="FFFFFF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3875458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14" grpId="0" animBg="1"/>
      <p:bldP spid="24616" grpId="0"/>
      <p:bldP spid="24629" grpId="0"/>
      <p:bldP spid="24630" grpId="0"/>
      <p:bldP spid="2463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4809158" y="4557669"/>
            <a:ext cx="4156863" cy="455659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B7C5"/>
              </a:gs>
              <a:gs pos="15000">
                <a:srgbClr val="EED6DB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85956" y="16119"/>
            <a:ext cx="8905658" cy="1301436"/>
            <a:chOff x="85942" y="16111"/>
            <a:chExt cx="8905658" cy="1301436"/>
          </a:xfrm>
        </p:grpSpPr>
        <p:sp>
          <p:nvSpPr>
            <p:cNvPr id="5" name="Rounded Rectangle 4"/>
            <p:cNvSpPr/>
            <p:nvPr/>
          </p:nvSpPr>
          <p:spPr>
            <a:xfrm>
              <a:off x="626669" y="97928"/>
              <a:ext cx="8364931" cy="1219619"/>
            </a:xfrm>
            <a:prstGeom prst="roundRect">
              <a:avLst>
                <a:gd name="adj" fmla="val 9218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85942" y="16111"/>
              <a:ext cx="1234248" cy="12342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8920" y="21937"/>
              <a:ext cx="1234248" cy="12342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706270" y="133350"/>
                  <a:ext cx="7062826" cy="10311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00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Cho đường tròn (O; R) và dây cung BC = R</a:t>
                  </a:r>
                  <a:r>
                    <a:rPr lang="en-US" sz="200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vi-VN" sz="200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. Hai tiếp tuyến của đường tròn (O) tại B, C cắt nhau ở A</a:t>
                  </a:r>
                  <a:r>
                    <a:rPr lang="en-US" sz="200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vi-VN" sz="200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. Tính</a:t>
                  </a:r>
                  <a:r>
                    <a:rPr lang="en-US" sz="200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vi-VN" sz="200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: </a:t>
                  </a:r>
                  <a:r>
                    <a:rPr lang="en-US" sz="200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𝐴𝐵𝐶</m:t>
                          </m:r>
                        </m:e>
                      </m:acc>
                    </m:oMath>
                  </a14:m>
                  <a:r>
                    <a:rPr lang="en-US" sz="200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,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𝐵𝐴𝐶</m:t>
                          </m:r>
                        </m:e>
                      </m:acc>
                    </m:oMath>
                  </a14:m>
                  <a:endParaRPr lang="en-US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6270" y="133350"/>
                  <a:ext cx="7062826" cy="103118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949" r="-4228" b="-41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/>
            <p:cNvSpPr/>
            <p:nvPr/>
          </p:nvSpPr>
          <p:spPr>
            <a:xfrm>
              <a:off x="290440" y="110331"/>
              <a:ext cx="989373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B</a:t>
              </a:r>
              <a:r>
                <a:rPr lang="en-US" sz="3200" b="1" cap="none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à</a:t>
              </a:r>
              <a:r>
                <a:rPr lang="en-US" sz="32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i</a:t>
              </a:r>
              <a:r>
                <a:rPr lang="en-US" sz="32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 </a:t>
              </a:r>
            </a:p>
            <a:p>
              <a:pPr algn="ctr"/>
              <a:r>
                <a:rPr lang="en-US" sz="3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3</a:t>
              </a:r>
              <a:r>
                <a:rPr lang="en-US" sz="32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1402" y="1352550"/>
                <a:ext cx="25544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v"/>
                </a:pPr>
                <a:r>
                  <a:rPr lang="en-US" sz="2000" b="1" i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 : 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𝑂𝐵𝐶</m:t>
                    </m:r>
                  </m:oMath>
                </a14:m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 có :</a:t>
                </a:r>
                <a:endParaRPr lang="vi-VN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02" y="1352550"/>
                <a:ext cx="2554428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2148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750089"/>
              </p:ext>
            </p:extLst>
          </p:nvPr>
        </p:nvGraphicFramePr>
        <p:xfrm>
          <a:off x="2582906" y="1426212"/>
          <a:ext cx="21939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07880" imgH="203040" progId="Equation.DSMT4">
                  <p:embed/>
                </p:oleObj>
              </mc:Choice>
              <mc:Fallback>
                <p:oleObj name="Equation" r:id="rId5" imgW="1307880" imgH="20304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2906" y="1426212"/>
                        <a:ext cx="219392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644382" y="1809750"/>
            <a:ext cx="3273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Do đó OBC là tam giác đều </a:t>
            </a:r>
            <a:endParaRPr lang="vi-VN" sz="2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248400" y="1428750"/>
            <a:ext cx="2743200" cy="2362200"/>
            <a:chOff x="6248400" y="1428750"/>
            <a:chExt cx="2743200" cy="2362200"/>
          </a:xfrm>
        </p:grpSpPr>
        <p:sp>
          <p:nvSpPr>
            <p:cNvPr id="31" name="Rounded Rectangle 30"/>
            <p:cNvSpPr/>
            <p:nvPr/>
          </p:nvSpPr>
          <p:spPr>
            <a:xfrm>
              <a:off x="6248400" y="1428750"/>
              <a:ext cx="2743200" cy="2362200"/>
            </a:xfrm>
            <a:prstGeom prst="roundRect">
              <a:avLst>
                <a:gd name="adj" fmla="val 482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0142" name="Picture 1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0825" y="1546225"/>
              <a:ext cx="2038350" cy="2047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690962"/>
              </p:ext>
            </p:extLst>
          </p:nvPr>
        </p:nvGraphicFramePr>
        <p:xfrm>
          <a:off x="3726383" y="1770798"/>
          <a:ext cx="15113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01440" imgH="241200" progId="Equation.DSMT4">
                  <p:embed/>
                </p:oleObj>
              </mc:Choice>
              <mc:Fallback>
                <p:oleObj name="Equation" r:id="rId8" imgW="901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6383" y="1770798"/>
                        <a:ext cx="151130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988957"/>
              </p:ext>
            </p:extLst>
          </p:nvPr>
        </p:nvGraphicFramePr>
        <p:xfrm>
          <a:off x="2683395" y="2153023"/>
          <a:ext cx="255428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3880" imgH="241200" progId="Equation.DSMT4">
                  <p:embed/>
                </p:oleObj>
              </mc:Choice>
              <mc:Fallback>
                <p:oleObj name="Equation" r:id="rId10" imgW="1523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3395" y="2153023"/>
                        <a:ext cx="2554288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59272" y="2549822"/>
                <a:ext cx="5300406" cy="410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 là góc tạo bởi tiếp tuyến BA và dây BC</a:t>
                </a:r>
                <a:endParaRPr lang="vi-VN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72" y="2549805"/>
                <a:ext cx="5300406" cy="410562"/>
              </a:xfrm>
              <a:prstGeom prst="rect">
                <a:avLst/>
              </a:prstGeom>
              <a:blipFill rotWithShape="1">
                <a:blip r:embed="rId12"/>
                <a:stretch>
                  <a:fillRect l="-1036" t="-735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905675"/>
              </p:ext>
            </p:extLst>
          </p:nvPr>
        </p:nvGraphicFramePr>
        <p:xfrm>
          <a:off x="847725" y="2928700"/>
          <a:ext cx="2128838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69720" imgH="419040" progId="Equation.DSMT4">
                  <p:embed/>
                </p:oleObj>
              </mc:Choice>
              <mc:Fallback>
                <p:oleObj name="Equation" r:id="rId13" imgW="12697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5" y="2928700"/>
                        <a:ext cx="2128838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326139"/>
              </p:ext>
            </p:extLst>
          </p:nvPr>
        </p:nvGraphicFramePr>
        <p:xfrm>
          <a:off x="3048000" y="2940709"/>
          <a:ext cx="1511300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01440" imgH="419040" progId="Equation.DSMT4">
                  <p:embed/>
                </p:oleObj>
              </mc:Choice>
              <mc:Fallback>
                <p:oleObj name="Equation" r:id="rId15" imgW="9014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940709"/>
                        <a:ext cx="1511300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59272" y="3603404"/>
                <a:ext cx="5300406" cy="410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 là góc tạo bởi tiếp tuyến AC và dây CB</a:t>
                </a:r>
                <a:endParaRPr lang="vi-VN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72" y="3603387"/>
                <a:ext cx="5300406" cy="410562"/>
              </a:xfrm>
              <a:prstGeom prst="rect">
                <a:avLst/>
              </a:prstGeom>
              <a:blipFill rotWithShape="1">
                <a:blip r:embed="rId17"/>
                <a:stretch>
                  <a:fillRect l="-1036" t="-7463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609893"/>
              </p:ext>
            </p:extLst>
          </p:nvPr>
        </p:nvGraphicFramePr>
        <p:xfrm>
          <a:off x="1089473" y="3925888"/>
          <a:ext cx="2725737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625400" imgH="419040" progId="Equation.DSMT4">
                  <p:embed/>
                </p:oleObj>
              </mc:Choice>
              <mc:Fallback>
                <p:oleObj name="Equation" r:id="rId18" imgW="1625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473" y="3925888"/>
                        <a:ext cx="2725737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59272" y="4593987"/>
                <a:ext cx="16457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𝐵𝐴𝐶</m:t>
                    </m:r>
                  </m:oMath>
                </a14:m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 có</a:t>
                </a:r>
                <a:endParaRPr lang="vi-VN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72" y="4593987"/>
                <a:ext cx="1645728" cy="400110"/>
              </a:xfrm>
              <a:prstGeom prst="rect">
                <a:avLst/>
              </a:prstGeom>
              <a:blipFill rotWithShape="1">
                <a:blip r:embed="rId20"/>
                <a:stretch>
                  <a:fillRect l="-3333"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401806"/>
              </p:ext>
            </p:extLst>
          </p:nvPr>
        </p:nvGraphicFramePr>
        <p:xfrm>
          <a:off x="1828800" y="4552950"/>
          <a:ext cx="27686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650960" imgH="241200" progId="Equation.DSMT4">
                  <p:embed/>
                </p:oleObj>
              </mc:Choice>
              <mc:Fallback>
                <p:oleObj name="Equation" r:id="rId21" imgW="1650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552950"/>
                        <a:ext cx="276860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154112"/>
              </p:ext>
            </p:extLst>
          </p:nvPr>
        </p:nvGraphicFramePr>
        <p:xfrm>
          <a:off x="4954372" y="4557670"/>
          <a:ext cx="379095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260440" imgH="241200" progId="Equation.DSMT4">
                  <p:embed/>
                </p:oleObj>
              </mc:Choice>
              <mc:Fallback>
                <p:oleObj name="Equation" r:id="rId23" imgW="2260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4372" y="4557670"/>
                        <a:ext cx="379095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105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6" grpId="0"/>
      <p:bldP spid="32" grpId="0"/>
      <p:bldP spid="28" grpId="0"/>
      <p:bldP spid="41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04800" y="457200"/>
            <a:ext cx="3657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000" b="1" i="1">
                <a:solidFill>
                  <a:srgbClr val="000000"/>
                </a:solidFill>
                <a:latin typeface="Times New Roman" pitchFamily="18" charset="0"/>
              </a:rPr>
              <a:t> B</a:t>
            </a:r>
            <a:r>
              <a:rPr lang="en-US" altLang="en-US" sz="2000" b="1" i="1">
                <a:solidFill>
                  <a:srgbClr val="000000"/>
                </a:solidFill>
              </a:rPr>
              <a:t>ài 34 tr 80 – SGK:</a:t>
            </a:r>
            <a:r>
              <a:rPr lang="en-US" altLang="en-US" sz="1800" b="1">
                <a:solidFill>
                  <a:srgbClr val="000000"/>
                </a:solidFill>
              </a:rPr>
              <a:t> </a:t>
            </a:r>
            <a:endParaRPr lang="en-US" alt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33400" y="914401"/>
            <a:ext cx="54864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</a:rPr>
              <a:t>GT  Cho  (O), MT là tiếp tuyến, c</a:t>
            </a:r>
            <a:r>
              <a:rPr lang="en-US" altLang="en-US" sz="1800">
                <a:solidFill>
                  <a:srgbClr val="000000"/>
                </a:solidFill>
              </a:rPr>
              <a:t>át tuyến MAB</a:t>
            </a: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</a:rPr>
              <a:t>KL  MT</a:t>
            </a:r>
            <a:r>
              <a:rPr lang="en-US" altLang="en-US" sz="2000" baseline="3000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</a:rPr>
              <a:t> = MA.MB</a:t>
            </a:r>
          </a:p>
        </p:txBody>
      </p:sp>
      <p:graphicFrame>
        <p:nvGraphicFramePr>
          <p:cNvPr id="13324" name="Object 2"/>
          <p:cNvGraphicFramePr>
            <a:graphicFrameLocks noChangeAspect="1"/>
          </p:cNvGraphicFramePr>
          <p:nvPr/>
        </p:nvGraphicFramePr>
        <p:xfrm>
          <a:off x="990600" y="2328862"/>
          <a:ext cx="2514600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16000" imgH="1333500" progId="">
                  <p:embed/>
                </p:oleObj>
              </mc:Choice>
              <mc:Fallback>
                <p:oleObj name="Equation" r:id="rId3" imgW="1016000" imgH="1333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328862"/>
                        <a:ext cx="2514600" cy="172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990600" y="914400"/>
            <a:ext cx="0" cy="62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609600" y="1257300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533400" y="1759744"/>
            <a:ext cx="518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</a:rPr>
              <a:t>* sơ đồ phân tích: </a:t>
            </a:r>
          </a:p>
        </p:txBody>
      </p:sp>
      <p:pic>
        <p:nvPicPr>
          <p:cNvPr id="13361" name="Picture 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428752"/>
            <a:ext cx="30861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62" name="Arc 50"/>
          <p:cNvSpPr>
            <a:spLocks/>
          </p:cNvSpPr>
          <p:nvPr/>
        </p:nvSpPr>
        <p:spPr bwMode="auto">
          <a:xfrm>
            <a:off x="7010400" y="2857500"/>
            <a:ext cx="152400" cy="171450"/>
          </a:xfrm>
          <a:custGeom>
            <a:avLst/>
            <a:gdLst>
              <a:gd name="T0" fmla="*/ 0 w 21600"/>
              <a:gd name="T1" fmla="*/ 0 h 39515"/>
              <a:gd name="T2" fmla="*/ 210985862 w 21600"/>
              <a:gd name="T3" fmla="*/ 256054846 h 39515"/>
              <a:gd name="T4" fmla="*/ 0 w 21600"/>
              <a:gd name="T5" fmla="*/ 139966623 h 39515"/>
              <a:gd name="T6" fmla="*/ 0 60000 65536"/>
              <a:gd name="T7" fmla="*/ 0 60000 65536"/>
              <a:gd name="T8" fmla="*/ 0 60000 65536"/>
              <a:gd name="T9" fmla="*/ 0 w 21600"/>
              <a:gd name="T10" fmla="*/ 0 h 39515"/>
              <a:gd name="T11" fmla="*/ 21600 w 21600"/>
              <a:gd name="T12" fmla="*/ 39515 h 395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951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8785"/>
                  <a:pt x="18026" y="35500"/>
                  <a:pt x="12067" y="39515"/>
                </a:cubicBezTo>
              </a:path>
              <a:path w="21600" h="3951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8785"/>
                  <a:pt x="18026" y="35500"/>
                  <a:pt x="12067" y="3951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3363" name="Text Box 51"/>
          <p:cNvSpPr txBox="1">
            <a:spLocks noChangeArrowheads="1"/>
          </p:cNvSpPr>
          <p:nvPr/>
        </p:nvSpPr>
        <p:spPr bwMode="auto">
          <a:xfrm>
            <a:off x="6553200" y="3086100"/>
            <a:ext cx="53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36895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9" grpId="0"/>
      <p:bldP spid="13325" grpId="0" animBg="1"/>
      <p:bldP spid="13326" grpId="0" animBg="1"/>
      <p:bldP spid="13327" grpId="0"/>
      <p:bldP spid="13362" grpId="0" animBg="1"/>
      <p:bldP spid="133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WordArt 4"/>
          <p:cNvSpPr>
            <a:spLocks noChangeArrowheads="1" noChangeShapeType="1" noTextEdit="1"/>
          </p:cNvSpPr>
          <p:nvPr/>
        </p:nvSpPr>
        <p:spPr bwMode="auto">
          <a:xfrm>
            <a:off x="1905000" y="3"/>
            <a:ext cx="5334000" cy="9715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</a:rPr>
              <a:t>Hướng dẫn về nhà 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0501">
                    <a:srgbClr val="0819FB"/>
                  </a:gs>
                  <a:gs pos="17500">
                    <a:srgbClr val="1A8D48"/>
                  </a:gs>
                  <a:gs pos="25999">
                    <a:srgbClr val="FFFF00"/>
                  </a:gs>
                  <a:gs pos="36501">
                    <a:srgbClr val="EE3F17"/>
                  </a:gs>
                  <a:gs pos="44000">
                    <a:srgbClr val="E81766"/>
                  </a:gs>
                  <a:gs pos="50000">
                    <a:srgbClr val="A603AB"/>
                  </a:gs>
                  <a:gs pos="56000">
                    <a:srgbClr val="E81766"/>
                  </a:gs>
                  <a:gs pos="63499">
                    <a:srgbClr val="EE3F17"/>
                  </a:gs>
                  <a:gs pos="74001">
                    <a:srgbClr val="FFFF00"/>
                  </a:gs>
                  <a:gs pos="82500">
                    <a:srgbClr val="1A8D48"/>
                  </a:gs>
                  <a:gs pos="89500">
                    <a:srgbClr val="0819FB"/>
                  </a:gs>
                  <a:gs pos="100000">
                    <a:srgbClr val="A603AB"/>
                  </a:gs>
                </a:gsLst>
                <a:lin ang="5400000" scaled="1"/>
              </a:gradFill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33400" y="1085851"/>
            <a:ext cx="8610600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buFontTx/>
              <a:buNone/>
            </a:pPr>
            <a:r>
              <a:rPr lang="vi-VN" sz="2400" b="1" i="1" dirty="0">
                <a:solidFill>
                  <a:prstClr val="white"/>
                </a:solidFill>
                <a:latin typeface="Times New Roman"/>
              </a:rPr>
              <a:t>- Ghi nhớ định nghĩa, tính chất và hệ quả của góc tạo bởi một tia tiếp tuyến và dây cung (</a:t>
            </a:r>
            <a:r>
              <a:rPr lang="en-US" sz="2400" b="1" i="1" dirty="0" err="1">
                <a:solidFill>
                  <a:prstClr val="white"/>
                </a:solidFill>
                <a:latin typeface="Calibri"/>
              </a:rPr>
              <a:t>Hoàn</a:t>
            </a:r>
            <a:r>
              <a:rPr lang="en-US" sz="2400" b="1" i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b="1" i="1" dirty="0" err="1">
                <a:solidFill>
                  <a:prstClr val="white"/>
                </a:solidFill>
                <a:latin typeface="Calibri"/>
              </a:rPr>
              <a:t>thành</a:t>
            </a:r>
            <a:r>
              <a:rPr lang="en-US" sz="2400" b="1" i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b="1" i="1" dirty="0" err="1">
                <a:solidFill>
                  <a:prstClr val="white"/>
                </a:solidFill>
                <a:latin typeface="Calibri"/>
              </a:rPr>
              <a:t>vào</a:t>
            </a:r>
            <a:r>
              <a:rPr lang="en-US" sz="2400" b="1" i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b="1" i="1" dirty="0" err="1">
                <a:solidFill>
                  <a:prstClr val="white"/>
                </a:solidFill>
                <a:latin typeface="Calibri"/>
              </a:rPr>
              <a:t>vở</a:t>
            </a:r>
            <a:r>
              <a:rPr lang="en-US" sz="2400" b="1" i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b="1" i="1" dirty="0" err="1">
                <a:solidFill>
                  <a:prstClr val="white"/>
                </a:solidFill>
                <a:latin typeface="Calibri"/>
              </a:rPr>
              <a:t>lý</a:t>
            </a:r>
            <a:r>
              <a:rPr lang="en-US" sz="2400" b="1" i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b="1" i="1" dirty="0" err="1">
                <a:solidFill>
                  <a:prstClr val="white"/>
                </a:solidFill>
                <a:latin typeface="Calibri"/>
              </a:rPr>
              <a:t>thuyết</a:t>
            </a:r>
            <a:r>
              <a:rPr lang="en-US" sz="2400" b="1" i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b="1" i="1" dirty="0" err="1">
                <a:solidFill>
                  <a:prstClr val="white"/>
                </a:solidFill>
                <a:latin typeface="Calibri"/>
              </a:rPr>
              <a:t>các</a:t>
            </a:r>
            <a:r>
              <a:rPr lang="en-US" sz="2400" b="1" i="1" dirty="0">
                <a:solidFill>
                  <a:prstClr val="white"/>
                </a:solidFill>
                <a:latin typeface="Calibri"/>
              </a:rPr>
              <a:t> ND </a:t>
            </a:r>
            <a:r>
              <a:rPr lang="en-US" sz="2400" b="1" i="1" dirty="0" err="1">
                <a:solidFill>
                  <a:prstClr val="white"/>
                </a:solidFill>
                <a:latin typeface="Calibri"/>
              </a:rPr>
              <a:t>chính</a:t>
            </a:r>
            <a:r>
              <a:rPr lang="en-US" sz="2400" b="1" i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b="1" i="1" dirty="0" err="1">
                <a:solidFill>
                  <a:prstClr val="white"/>
                </a:solidFill>
                <a:latin typeface="Calibri"/>
              </a:rPr>
              <a:t>đã</a:t>
            </a:r>
            <a:r>
              <a:rPr lang="en-US" sz="2400" b="1" i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b="1" i="1" dirty="0" err="1">
                <a:solidFill>
                  <a:prstClr val="white"/>
                </a:solidFill>
                <a:latin typeface="Calibri"/>
              </a:rPr>
              <a:t>học</a:t>
            </a:r>
            <a:r>
              <a:rPr lang="en-US" sz="2400" b="1" i="1" dirty="0">
                <a:solidFill>
                  <a:prstClr val="white"/>
                </a:solidFill>
                <a:latin typeface="Calibri"/>
              </a:rPr>
              <a:t>).</a:t>
            </a:r>
            <a:endParaRPr lang="vi-VN" sz="2400" b="1" i="1" dirty="0">
              <a:solidFill>
                <a:prstClr val="white"/>
              </a:solidFill>
              <a:latin typeface="Times New Roman"/>
            </a:endParaRPr>
          </a:p>
          <a:p>
            <a:pPr>
              <a:buFontTx/>
              <a:buNone/>
            </a:pPr>
            <a:r>
              <a:rPr lang="en-US" sz="2400" b="1" i="1" dirty="0">
                <a:solidFill>
                  <a:prstClr val="white"/>
                </a:solidFill>
                <a:latin typeface="Calibri"/>
              </a:rPr>
              <a:t>- </a:t>
            </a:r>
            <a:r>
              <a:rPr lang="en-US" sz="2400" b="1" i="1" dirty="0" err="1">
                <a:solidFill>
                  <a:prstClr val="white"/>
                </a:solidFill>
                <a:latin typeface="Calibri"/>
              </a:rPr>
              <a:t>Làm</a:t>
            </a:r>
            <a:r>
              <a:rPr lang="en-US" sz="2400" b="1" i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b="1" i="1" dirty="0" err="1">
                <a:solidFill>
                  <a:prstClr val="white"/>
                </a:solidFill>
                <a:latin typeface="Calibri"/>
              </a:rPr>
              <a:t>các</a:t>
            </a:r>
            <a:r>
              <a:rPr lang="en-US" sz="2400" b="1" i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b="1" i="1" dirty="0" err="1">
                <a:solidFill>
                  <a:prstClr val="white"/>
                </a:solidFill>
                <a:latin typeface="Calibri"/>
              </a:rPr>
              <a:t>bài</a:t>
            </a:r>
            <a:r>
              <a:rPr lang="en-US" sz="2400" b="1" i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b="1" i="1" dirty="0" err="1">
                <a:solidFill>
                  <a:prstClr val="white"/>
                </a:solidFill>
                <a:latin typeface="Calibri"/>
              </a:rPr>
              <a:t>tập</a:t>
            </a:r>
            <a:r>
              <a:rPr lang="en-US" sz="2400" b="1" i="1" dirty="0">
                <a:solidFill>
                  <a:prstClr val="white"/>
                </a:solidFill>
                <a:latin typeface="Calibri"/>
              </a:rPr>
              <a:t>: 29, 32, 33, 34 </a:t>
            </a:r>
            <a:r>
              <a:rPr lang="en-US" sz="2400" b="1" i="1" dirty="0" err="1">
                <a:solidFill>
                  <a:prstClr val="white"/>
                </a:solidFill>
                <a:latin typeface="Calibri"/>
              </a:rPr>
              <a:t>trang</a:t>
            </a:r>
            <a:r>
              <a:rPr lang="en-US" sz="2400" b="1" i="1" dirty="0">
                <a:solidFill>
                  <a:prstClr val="white"/>
                </a:solidFill>
                <a:latin typeface="Calibri"/>
              </a:rPr>
              <a:t> SGK/79, 80.</a:t>
            </a:r>
          </a:p>
        </p:txBody>
      </p:sp>
    </p:spTree>
    <p:extLst>
      <p:ext uri="{BB962C8B-B14F-4D97-AF65-F5344CB8AC3E}">
        <p14:creationId xmlns:p14="http://schemas.microsoft.com/office/powerpoint/2010/main" val="182981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467600" y="3409950"/>
            <a:ext cx="609600" cy="609600"/>
          </a:xfrm>
          <a:prstGeom prst="rect">
            <a:avLst/>
          </a:prstGeom>
          <a:noFill/>
          <a:ln w="508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8077200" y="3219450"/>
            <a:ext cx="0" cy="381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>
            <a:off x="8077200" y="3219451"/>
            <a:ext cx="0" cy="381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13"/>
          <p:cNvSpPr/>
          <p:nvPr/>
        </p:nvSpPr>
        <p:spPr>
          <a:xfrm>
            <a:off x="-609600" y="369474"/>
            <a:ext cx="4098427" cy="44196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2773768" y="-1562"/>
            <a:ext cx="1437057" cy="5161676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4301204" y="-1562"/>
            <a:ext cx="1437057" cy="5161676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755011" y="2921493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703806" y="3271565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578509" y="3070482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63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4" grpId="0" animBg="1"/>
      <p:bldP spid="45" grpId="0" animBg="1"/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thinThick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thinThick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thinThick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thinThick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thinThick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thinThick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11779</TotalTime>
  <Words>407</Words>
  <Application>Microsoft Office PowerPoint</Application>
  <PresentationFormat>On-screen Show (16:9)</PresentationFormat>
  <Paragraphs>32</Paragraphs>
  <Slides>8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.VnCentury SchoolbookH</vt:lpstr>
      <vt:lpstr>Arial</vt:lpstr>
      <vt:lpstr>Calibri</vt:lpstr>
      <vt:lpstr>Cambria Math</vt:lpstr>
      <vt:lpstr>Times New Roman</vt:lpstr>
      <vt:lpstr>Wingdings</vt:lpstr>
      <vt:lpstr>Office Theme</vt:lpstr>
      <vt:lpstr>Default Design</vt:lpstr>
      <vt:lpstr>1_Office Theme</vt:lpstr>
      <vt:lpstr>1_Default Design</vt:lpstr>
      <vt:lpstr>2_Default Design</vt:lpstr>
      <vt:lpstr>2_Office Theme</vt:lpstr>
      <vt:lpstr>Microsoft Equation 3.0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</cp:lastModifiedBy>
  <cp:revision>843</cp:revision>
  <dcterms:created xsi:type="dcterms:W3CDTF">2021-08-04T05:24:17Z</dcterms:created>
  <dcterms:modified xsi:type="dcterms:W3CDTF">2024-03-11T16:13:38Z</dcterms:modified>
</cp:coreProperties>
</file>