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1" d="100"/>
          <a:sy n="71"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B3120DE-B384-4B7C-A344-0FE24A177AF8}" type="datetimeFigureOut">
              <a:rPr lang="vi-VN" smtClean="0"/>
              <a:t>08/01/2022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593537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3120DE-B384-4B7C-A344-0FE24A177AF8}" type="datetimeFigureOut">
              <a:rPr lang="vi-VN" smtClean="0"/>
              <a:t>08/01/2022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310873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3120DE-B384-4B7C-A344-0FE24A177AF8}" type="datetimeFigureOut">
              <a:rPr lang="vi-VN" smtClean="0"/>
              <a:t>08/01/2022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397567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3120DE-B384-4B7C-A344-0FE24A177AF8}" type="datetimeFigureOut">
              <a:rPr lang="vi-VN" smtClean="0"/>
              <a:t>08/01/2022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71500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3120DE-B384-4B7C-A344-0FE24A177AF8}" type="datetimeFigureOut">
              <a:rPr lang="vi-VN" smtClean="0"/>
              <a:t>08/01/2022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122023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B3120DE-B384-4B7C-A344-0FE24A177AF8}" type="datetimeFigureOut">
              <a:rPr lang="vi-VN" smtClean="0"/>
              <a:t>08/01/2022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44465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B3120DE-B384-4B7C-A344-0FE24A177AF8}" type="datetimeFigureOut">
              <a:rPr lang="vi-VN" smtClean="0"/>
              <a:t>08/01/2022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32193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B3120DE-B384-4B7C-A344-0FE24A177AF8}" type="datetimeFigureOut">
              <a:rPr lang="vi-VN" smtClean="0"/>
              <a:t>08/01/2022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600741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120DE-B384-4B7C-A344-0FE24A177AF8}" type="datetimeFigureOut">
              <a:rPr lang="vi-VN" smtClean="0"/>
              <a:t>08/01/2022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115253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3120DE-B384-4B7C-A344-0FE24A177AF8}" type="datetimeFigureOut">
              <a:rPr lang="vi-VN" smtClean="0"/>
              <a:t>08/01/2022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561995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3120DE-B384-4B7C-A344-0FE24A177AF8}" type="datetimeFigureOut">
              <a:rPr lang="vi-VN" smtClean="0"/>
              <a:t>08/01/2022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B987AB8-FA30-4233-84E5-3ED32FA9D9AC}" type="slidenum">
              <a:rPr lang="vi-VN" smtClean="0"/>
              <a:t>‹#›</a:t>
            </a:fld>
            <a:endParaRPr lang="vi-VN"/>
          </a:p>
        </p:txBody>
      </p:sp>
    </p:spTree>
    <p:extLst>
      <p:ext uri="{BB962C8B-B14F-4D97-AF65-F5344CB8AC3E}">
        <p14:creationId xmlns:p14="http://schemas.microsoft.com/office/powerpoint/2010/main" val="2009281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120DE-B384-4B7C-A344-0FE24A177AF8}" type="datetimeFigureOut">
              <a:rPr lang="vi-VN" smtClean="0"/>
              <a:t>08/01/2022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87AB8-FA30-4233-84E5-3ED32FA9D9AC}" type="slidenum">
              <a:rPr lang="vi-VN" smtClean="0"/>
              <a:t>‹#›</a:t>
            </a:fld>
            <a:endParaRPr lang="vi-VN"/>
          </a:p>
        </p:txBody>
      </p:sp>
    </p:spTree>
    <p:extLst>
      <p:ext uri="{BB962C8B-B14F-4D97-AF65-F5344CB8AC3E}">
        <p14:creationId xmlns:p14="http://schemas.microsoft.com/office/powerpoint/2010/main" val="722628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158"/>
            <a:ext cx="12192000" cy="682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4814094" y="609601"/>
            <a:ext cx="2563812" cy="830997"/>
          </a:xfrm>
          <a:prstGeom prst="rect">
            <a:avLst/>
          </a:prstGeom>
          <a:noFill/>
          <a:ln w="9525">
            <a:noFill/>
            <a:miter lim="800000"/>
            <a:headEnd/>
            <a:tailEnd/>
          </a:ln>
          <a:effectLst/>
        </p:spPr>
        <p:txBody>
          <a:bodyPr>
            <a:spAutoFit/>
          </a:bodyPr>
          <a:lstStyle/>
          <a:p>
            <a:pPr algn="l">
              <a:spcBef>
                <a:spcPct val="50000"/>
              </a:spcBef>
              <a:defRPr/>
            </a:pPr>
            <a:r>
              <a:rPr lang="en-US" sz="4800" b="1" i="1" dirty="0" smtClean="0">
                <a:solidFill>
                  <a:srgbClr val="FF0000"/>
                </a:solidFill>
                <a:effectLst>
                  <a:outerShdw blurRad="38100" dist="38100" dir="2700000" algn="tl">
                    <a:srgbClr val="C0C0C0"/>
                  </a:outerShdw>
                </a:effectLst>
                <a:latin typeface="Arial" charset="0"/>
                <a:cs typeface="Arial" charset="0"/>
              </a:rPr>
              <a:t>Tiết 34:</a:t>
            </a:r>
            <a:endParaRPr lang="en-US" sz="4800" b="1" i="1" dirty="0">
              <a:solidFill>
                <a:srgbClr val="FF0000"/>
              </a:solidFill>
              <a:effectLst>
                <a:outerShdw blurRad="38100" dist="38100" dir="2700000" algn="tl">
                  <a:srgbClr val="C0C0C0"/>
                </a:outerShdw>
              </a:effectLst>
              <a:latin typeface="Arial" charset="0"/>
              <a:cs typeface="Arial" charset="0"/>
            </a:endParaRPr>
          </a:p>
        </p:txBody>
      </p:sp>
      <p:sp>
        <p:nvSpPr>
          <p:cNvPr id="3079" name="Text Box 7"/>
          <p:cNvSpPr txBox="1">
            <a:spLocks noChangeArrowheads="1"/>
          </p:cNvSpPr>
          <p:nvPr/>
        </p:nvSpPr>
        <p:spPr bwMode="auto">
          <a:xfrm>
            <a:off x="523875" y="1440598"/>
            <a:ext cx="11144250" cy="769441"/>
          </a:xfrm>
          <a:prstGeom prst="rect">
            <a:avLst/>
          </a:prstGeom>
          <a:noFill/>
          <a:ln w="9525">
            <a:noFill/>
            <a:miter lim="800000"/>
            <a:headEnd/>
            <a:tailEnd/>
          </a:ln>
          <a:effectLst/>
        </p:spPr>
        <p:txBody>
          <a:bodyPr wrap="square">
            <a:spAutoFit/>
          </a:bodyPr>
          <a:lstStyle/>
          <a:p>
            <a:pPr algn="ctr">
              <a:spcBef>
                <a:spcPct val="50000"/>
              </a:spcBef>
              <a:defRPr/>
            </a:pPr>
            <a:r>
              <a:rPr lang="en-US" sz="4400" b="1" dirty="0" smtClean="0">
                <a:solidFill>
                  <a:srgbClr val="800000"/>
                </a:solidFill>
                <a:effectLst>
                  <a:outerShdw blurRad="38100" dist="38100" dir="2700000" algn="tl">
                    <a:srgbClr val="C0C0C0"/>
                  </a:outerShdw>
                </a:effectLst>
                <a:latin typeface="Arial" charset="0"/>
                <a:cs typeface="Arial" charset="0"/>
              </a:rPr>
              <a:t>ÔN TẬP ĐỊNH LUẬT JUN - LENXO</a:t>
            </a:r>
            <a:endParaRPr lang="en-US" sz="4400" b="1" i="1" dirty="0">
              <a:solidFill>
                <a:srgbClr val="800000"/>
              </a:solidFill>
              <a:effectLst>
                <a:outerShdw blurRad="38100" dist="38100" dir="2700000" algn="tl">
                  <a:srgbClr val="C0C0C0"/>
                </a:outerShdw>
              </a:effectLst>
              <a:latin typeface="Arial" charset="0"/>
              <a:cs typeface="Arial" charset="0"/>
            </a:endParaRPr>
          </a:p>
        </p:txBody>
      </p:sp>
    </p:spTree>
    <p:extLst>
      <p:ext uri="{BB962C8B-B14F-4D97-AF65-F5344CB8AC3E}">
        <p14:creationId xmlns:p14="http://schemas.microsoft.com/office/powerpoint/2010/main" val="2799002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656337" y="88364"/>
            <a:ext cx="4400550" cy="715195"/>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LÝ THUYẾT</a:t>
            </a:r>
            <a:endParaRPr lang="en-US" altLang="vi-VN" sz="4000" b="1" dirty="0">
              <a:solidFill>
                <a:schemeClr val="bg1"/>
              </a:solidFill>
              <a:latin typeface=".VnTimeH" panose="020B7200000000000000" pitchFamily="34" charset="0"/>
            </a:endParaRPr>
          </a:p>
        </p:txBody>
      </p:sp>
      <p:sp>
        <p:nvSpPr>
          <p:cNvPr id="61444" name="Text Box 4" descr="Canvas"/>
          <p:cNvSpPr txBox="1">
            <a:spLocks noChangeArrowheads="1"/>
          </p:cNvSpPr>
          <p:nvPr/>
        </p:nvSpPr>
        <p:spPr bwMode="auto">
          <a:xfrm>
            <a:off x="947057" y="889220"/>
            <a:ext cx="10248567"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Câu 1: </a:t>
            </a:r>
            <a:r>
              <a:rPr lang="en-US" altLang="vi-VN" sz="2400" b="1" i="1" dirty="0" smtClean="0">
                <a:latin typeface="Times New Roman" panose="02020603050405020304" pitchFamily="18" charset="0"/>
              </a:rPr>
              <a:t>Phát biểu định luật Jun – Lenxo?</a:t>
            </a:r>
            <a:endParaRPr lang="en-US" altLang="vi-VN" sz="2400" b="1" i="1" dirty="0">
              <a:latin typeface="Times New Roman" panose="02020603050405020304" pitchFamily="18" charset="0"/>
            </a:endParaRPr>
          </a:p>
        </p:txBody>
      </p:sp>
      <p:sp>
        <p:nvSpPr>
          <p:cNvPr id="18" name="Text Box 4" descr="Canvas"/>
          <p:cNvSpPr txBox="1">
            <a:spLocks noChangeArrowheads="1"/>
          </p:cNvSpPr>
          <p:nvPr/>
        </p:nvSpPr>
        <p:spPr bwMode="auto">
          <a:xfrm>
            <a:off x="852927" y="2702003"/>
            <a:ext cx="10858501"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Câu 2: </a:t>
            </a:r>
            <a:r>
              <a:rPr lang="en-US" altLang="vi-VN" sz="2400" b="1" i="1" dirty="0" smtClean="0">
                <a:latin typeface="Times New Roman" panose="02020603050405020304" pitchFamily="18" charset="0"/>
              </a:rPr>
              <a:t>Công thức của định luật Jun – Lenxo?</a:t>
            </a:r>
            <a:endParaRPr lang="en-US" altLang="vi-VN" sz="2400" b="1" i="1" dirty="0">
              <a:latin typeface="Times New Roman" panose="02020603050405020304" pitchFamily="18" charset="0"/>
            </a:endParaRPr>
          </a:p>
        </p:txBody>
      </p:sp>
      <p:sp>
        <p:nvSpPr>
          <p:cNvPr id="7" name="Rectangle 6"/>
          <p:cNvSpPr>
            <a:spLocks noChangeArrowheads="1"/>
          </p:cNvSpPr>
          <p:nvPr/>
        </p:nvSpPr>
        <p:spPr bwMode="auto">
          <a:xfrm>
            <a:off x="1813336" y="1353592"/>
            <a:ext cx="938228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1pPr>
            <a:lvl2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2pPr>
            <a:lvl3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3pPr>
            <a:lvl4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4pPr>
            <a:lvl5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5pPr>
            <a:lvl6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6pPr>
            <a:lvl7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7pPr>
            <a:lvl8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8pPr>
            <a:lvl9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9pPr>
          </a:lstStyle>
          <a:p>
            <a:r>
              <a:rPr lang="vi-VN" sz="2400" b="1" i="1" dirty="0">
                <a:solidFill>
                  <a:srgbClr val="0000FF"/>
                </a:solidFill>
                <a:latin typeface="+mj-lt"/>
              </a:rPr>
              <a:t>Định luật: Nhiệt lượng tỏa ra trên dây dẫn khi có dòng điện chạy qua tỉ lệ thuận với bình phương cường độ dòng điện, tỉ lệ thuận với điện trở và thời gian dòng điện chạy </a:t>
            </a:r>
            <a:r>
              <a:rPr lang="vi-VN" sz="2400" b="1" i="1" dirty="0" smtClean="0">
                <a:solidFill>
                  <a:srgbClr val="0000FF"/>
                </a:solidFill>
                <a:latin typeface="+mj-lt"/>
              </a:rPr>
              <a:t>qua</a:t>
            </a:r>
            <a:r>
              <a:rPr lang="en-US" sz="2400" b="1" i="1" dirty="0" smtClean="0">
                <a:solidFill>
                  <a:srgbClr val="0000FF"/>
                </a:solidFill>
                <a:latin typeface="+mj-lt"/>
              </a:rPr>
              <a:t>.</a:t>
            </a:r>
            <a:r>
              <a:rPr kumimoji="0" lang="vi-VN" altLang="vi-VN" sz="24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a:t>
            </a:r>
            <a:endParaRPr kumimoji="0" lang="vi-VN" altLang="vi-VN" sz="2400" b="1" i="1" u="none" strike="noStrike" cap="none" normalizeH="0" baseline="0" dirty="0" smtClean="0">
              <a:ln>
                <a:noFill/>
              </a:ln>
              <a:solidFill>
                <a:srgbClr val="0000FF"/>
              </a:solidFill>
              <a:effectLst/>
              <a:latin typeface="+mj-lt"/>
            </a:endParaRPr>
          </a:p>
        </p:txBody>
      </p:sp>
      <p:sp>
        <p:nvSpPr>
          <p:cNvPr id="2" name="Rectangle 1"/>
          <p:cNvSpPr/>
          <p:nvPr/>
        </p:nvSpPr>
        <p:spPr>
          <a:xfrm>
            <a:off x="1813335" y="3224590"/>
            <a:ext cx="3484805" cy="830997"/>
          </a:xfrm>
          <a:prstGeom prst="rect">
            <a:avLst/>
          </a:prstGeom>
        </p:spPr>
        <p:txBody>
          <a:bodyPr wrap="square">
            <a:spAutoFit/>
          </a:bodyPr>
          <a:lstStyle/>
          <a:p>
            <a:r>
              <a:rPr lang="vi-VN" sz="2400" b="1" i="1" dirty="0">
                <a:solidFill>
                  <a:srgbClr val="0000FF"/>
                </a:solidFill>
                <a:latin typeface="Times New Roman" panose="02020603050405020304" pitchFamily="18" charset="0"/>
                <a:ea typeface="Times New Roman" panose="02020603050405020304" pitchFamily="18" charset="0"/>
              </a:rPr>
              <a:t>Q = </a:t>
            </a:r>
            <a:r>
              <a:rPr lang="vi-VN" sz="2400" b="1" i="1" dirty="0" smtClean="0">
                <a:solidFill>
                  <a:srgbClr val="0000FF"/>
                </a:solidFill>
                <a:latin typeface="Times New Roman" panose="02020603050405020304" pitchFamily="18" charset="0"/>
                <a:ea typeface="Times New Roman" panose="02020603050405020304" pitchFamily="18" charset="0"/>
              </a:rPr>
              <a:t>I</a:t>
            </a:r>
            <a:r>
              <a:rPr lang="vi-VN" sz="2400" b="1" i="1" baseline="30000" dirty="0" smtClean="0">
                <a:solidFill>
                  <a:srgbClr val="0000FF"/>
                </a:solidFill>
                <a:latin typeface="Times New Roman" panose="02020603050405020304" pitchFamily="18" charset="0"/>
                <a:ea typeface="Times New Roman" panose="02020603050405020304" pitchFamily="18" charset="0"/>
              </a:rPr>
              <a:t>2</a:t>
            </a:r>
            <a:r>
              <a:rPr lang="vi-VN" sz="2400" b="1" i="1" dirty="0" smtClean="0">
                <a:solidFill>
                  <a:srgbClr val="0000FF"/>
                </a:solidFill>
                <a:latin typeface="Times New Roman" panose="02020603050405020304" pitchFamily="18" charset="0"/>
                <a:ea typeface="Times New Roman" panose="02020603050405020304" pitchFamily="18" charset="0"/>
              </a:rPr>
              <a:t>.R.t</a:t>
            </a:r>
            <a:r>
              <a:rPr lang="en-US" sz="2400" b="1" i="1" dirty="0" smtClean="0">
                <a:solidFill>
                  <a:srgbClr val="0000FF"/>
                </a:solidFill>
                <a:latin typeface="Times New Roman" panose="02020603050405020304" pitchFamily="18" charset="0"/>
                <a:ea typeface="Times New Roman" panose="02020603050405020304" pitchFamily="18" charset="0"/>
              </a:rPr>
              <a:t>       (J)</a:t>
            </a:r>
          </a:p>
          <a:p>
            <a:r>
              <a:rPr lang="vi-VN" sz="2400" b="1" i="1" dirty="0">
                <a:solidFill>
                  <a:srgbClr val="0000FF"/>
                </a:solidFill>
                <a:latin typeface="+mj-lt"/>
              </a:rPr>
              <a:t>Q = </a:t>
            </a:r>
            <a:r>
              <a:rPr lang="vi-VN" sz="2400" b="1" i="1" dirty="0" smtClean="0">
                <a:solidFill>
                  <a:srgbClr val="0000FF"/>
                </a:solidFill>
                <a:latin typeface="+mj-lt"/>
              </a:rPr>
              <a:t>0,24</a:t>
            </a:r>
            <a:r>
              <a:rPr lang="en-US" sz="2400" b="1" i="1" dirty="0" smtClean="0">
                <a:solidFill>
                  <a:srgbClr val="0000FF"/>
                </a:solidFill>
                <a:latin typeface="+mj-lt"/>
              </a:rPr>
              <a:t>.</a:t>
            </a:r>
            <a:r>
              <a:rPr lang="vi-VN" sz="2400" b="1" i="1" dirty="0" smtClean="0">
                <a:solidFill>
                  <a:srgbClr val="0000FF"/>
                </a:solidFill>
                <a:latin typeface="+mj-lt"/>
              </a:rPr>
              <a:t>I</a:t>
            </a:r>
            <a:r>
              <a:rPr lang="vi-VN" sz="2400" b="1" i="1" baseline="30000" dirty="0" smtClean="0">
                <a:solidFill>
                  <a:srgbClr val="0000FF"/>
                </a:solidFill>
                <a:latin typeface="+mj-lt"/>
              </a:rPr>
              <a:t>2</a:t>
            </a:r>
            <a:r>
              <a:rPr lang="vi-VN" sz="2400" b="1" i="1" dirty="0">
                <a:solidFill>
                  <a:srgbClr val="0000FF"/>
                </a:solidFill>
                <a:latin typeface="Times New Roman" panose="02020603050405020304" pitchFamily="18" charset="0"/>
                <a:ea typeface="Times New Roman" panose="02020603050405020304" pitchFamily="18" charset="0"/>
              </a:rPr>
              <a:t>.R</a:t>
            </a:r>
            <a:r>
              <a:rPr lang="en-US" sz="2400" b="1" i="1" dirty="0" smtClean="0">
                <a:solidFill>
                  <a:srgbClr val="0000FF"/>
                </a:solidFill>
                <a:latin typeface="+mj-lt"/>
              </a:rPr>
              <a:t>.</a:t>
            </a:r>
            <a:r>
              <a:rPr lang="vi-VN" sz="2400" b="1" i="1" dirty="0" smtClean="0">
                <a:solidFill>
                  <a:srgbClr val="0000FF"/>
                </a:solidFill>
                <a:latin typeface="+mj-lt"/>
              </a:rPr>
              <a:t>t </a:t>
            </a:r>
            <a:r>
              <a:rPr lang="en-US" sz="2400" b="1" i="1" dirty="0" smtClean="0">
                <a:solidFill>
                  <a:srgbClr val="0000FF"/>
                </a:solidFill>
                <a:latin typeface="+mj-lt"/>
              </a:rPr>
              <a:t> (calo)</a:t>
            </a:r>
            <a:r>
              <a:rPr lang="vi-VN" sz="2400" b="1" i="1" dirty="0" smtClean="0">
                <a:solidFill>
                  <a:srgbClr val="0000FF"/>
                </a:solidFill>
                <a:latin typeface="+mj-lt"/>
                <a:ea typeface="Times New Roman" panose="02020603050405020304" pitchFamily="18" charset="0"/>
              </a:rPr>
              <a:t> </a:t>
            </a:r>
            <a:endParaRPr lang="vi-VN" sz="2400" b="1" i="1" dirty="0">
              <a:solidFill>
                <a:srgbClr val="0000FF"/>
              </a:solidFill>
              <a:latin typeface="+mj-lt"/>
            </a:endParaRPr>
          </a:p>
        </p:txBody>
      </p:sp>
      <mc:AlternateContent xmlns:mc="http://schemas.openxmlformats.org/markup-compatibility/2006" xmlns:a14="http://schemas.microsoft.com/office/drawing/2010/main">
        <mc:Choice Requires="a14">
          <p:sp>
            <p:nvSpPr>
              <p:cNvPr id="8" name="Rectangle 7"/>
              <p:cNvSpPr/>
              <p:nvPr/>
            </p:nvSpPr>
            <p:spPr>
              <a:xfrm>
                <a:off x="1702444" y="4514786"/>
                <a:ext cx="9159465" cy="1048620"/>
              </a:xfrm>
              <a:prstGeom prst="rect">
                <a:avLst/>
              </a:prstGeom>
            </p:spPr>
            <p:txBody>
              <a:bodyPr wrap="square">
                <a:spAutoFit/>
              </a:bodyPr>
              <a:lstStyle/>
              <a:p>
                <a:r>
                  <a:rPr lang="en-US" sz="2400" b="1" i="1" dirty="0" smtClean="0">
                    <a:solidFill>
                      <a:srgbClr val="0000FF"/>
                    </a:solidFill>
                    <a:latin typeface="Times New Roman" panose="02020603050405020304" pitchFamily="18" charset="0"/>
                    <a:ea typeface="Times New Roman" panose="02020603050405020304" pitchFamily="18" charset="0"/>
                  </a:rPr>
                  <a:t>Các công thức khác để tính Q:</a:t>
                </a:r>
              </a:p>
              <a:p>
                <a:r>
                  <a:rPr lang="vi-VN" sz="2400" b="1" i="1" dirty="0" smtClean="0">
                    <a:solidFill>
                      <a:srgbClr val="0000FF"/>
                    </a:solidFill>
                    <a:latin typeface="Times New Roman" panose="02020603050405020304" pitchFamily="18" charset="0"/>
                    <a:ea typeface="Times New Roman" panose="02020603050405020304" pitchFamily="18" charset="0"/>
                  </a:rPr>
                  <a:t>Q </a:t>
                </a:r>
                <a:r>
                  <a:rPr lang="vi-VN" sz="2400" b="1" i="1" dirty="0">
                    <a:solidFill>
                      <a:srgbClr val="0000FF"/>
                    </a:solidFill>
                    <a:latin typeface="Times New Roman" panose="02020603050405020304" pitchFamily="18" charset="0"/>
                    <a:ea typeface="Times New Roman" panose="02020603050405020304" pitchFamily="18" charset="0"/>
                  </a:rPr>
                  <a:t>= </a:t>
                </a:r>
                <a:r>
                  <a:rPr lang="en-US" sz="2400" b="1" i="1" dirty="0" smtClean="0">
                    <a:solidFill>
                      <a:srgbClr val="0000FF"/>
                    </a:solidFill>
                    <a:latin typeface="Times New Roman" panose="02020603050405020304" pitchFamily="18" charset="0"/>
                    <a:ea typeface="Times New Roman" panose="02020603050405020304" pitchFamily="18" charset="0"/>
                  </a:rPr>
                  <a:t>P.t = U.I.t = </a:t>
                </a:r>
                <a14:m>
                  <m:oMath xmlns:m="http://schemas.openxmlformats.org/officeDocument/2006/math">
                    <m:f>
                      <m:fPr>
                        <m:ctrlPr>
                          <a:rPr lang="en-US" sz="2400" b="1" i="1" smtClean="0">
                            <a:solidFill>
                              <a:srgbClr val="0000FF"/>
                            </a:solidFill>
                            <a:latin typeface="Cambria Math" panose="02040503050406030204" pitchFamily="18" charset="0"/>
                          </a:rPr>
                        </m:ctrlPr>
                      </m:fPr>
                      <m:num>
                        <m:sSup>
                          <m:sSupPr>
                            <m:ctrlPr>
                              <a:rPr lang="en-US" sz="2400" b="1" i="1" smtClean="0">
                                <a:solidFill>
                                  <a:srgbClr val="0000FF"/>
                                </a:solidFill>
                                <a:latin typeface="Cambria Math" panose="02040503050406030204" pitchFamily="18" charset="0"/>
                              </a:rPr>
                            </m:ctrlPr>
                          </m:sSupPr>
                          <m:e>
                            <m:r>
                              <a:rPr lang="en-US" sz="2400" b="1" i="1" smtClean="0">
                                <a:solidFill>
                                  <a:srgbClr val="0000FF"/>
                                </a:solidFill>
                                <a:latin typeface="Cambria Math" panose="02040503050406030204" pitchFamily="18" charset="0"/>
                              </a:rPr>
                              <m:t>𝑼</m:t>
                            </m:r>
                          </m:e>
                          <m:sup>
                            <m:r>
                              <a:rPr lang="en-US" sz="2400" b="1" i="1" smtClean="0">
                                <a:solidFill>
                                  <a:srgbClr val="0000FF"/>
                                </a:solidFill>
                                <a:latin typeface="Cambria Math" panose="02040503050406030204" pitchFamily="18" charset="0"/>
                              </a:rPr>
                              <m:t>𝟐</m:t>
                            </m:r>
                          </m:sup>
                        </m:sSup>
                      </m:num>
                      <m:den>
                        <m:r>
                          <a:rPr lang="en-US" sz="2400" b="1" i="1" smtClean="0">
                            <a:solidFill>
                              <a:srgbClr val="0000FF"/>
                            </a:solidFill>
                            <a:latin typeface="Cambria Math" panose="02040503050406030204" pitchFamily="18" charset="0"/>
                          </a:rPr>
                          <m:t>𝑹</m:t>
                        </m:r>
                      </m:den>
                    </m:f>
                    <m:r>
                      <a:rPr lang="en-US" sz="2400" b="1" i="1" smtClean="0">
                        <a:solidFill>
                          <a:srgbClr val="0000FF"/>
                        </a:solidFill>
                        <a:latin typeface="Cambria Math" panose="02040503050406030204" pitchFamily="18" charset="0"/>
                      </a:rPr>
                      <m:t>𝒕</m:t>
                    </m:r>
                  </m:oMath>
                </a14:m>
                <a:endParaRPr lang="en-US" sz="2400" b="1" i="1" dirty="0" smtClean="0">
                  <a:solidFill>
                    <a:srgbClr val="0000FF"/>
                  </a:solidFill>
                  <a:latin typeface="Times New Roman" panose="02020603050405020304" pitchFamily="18" charset="0"/>
                  <a:ea typeface="Times New Roman" panose="02020603050405020304" pitchFamily="18" charset="0"/>
                </a:endParaRPr>
              </a:p>
            </p:txBody>
          </p:sp>
        </mc:Choice>
        <mc:Fallback xmlns="">
          <p:sp>
            <p:nvSpPr>
              <p:cNvPr id="8" name="Rectangle 7"/>
              <p:cNvSpPr>
                <a:spLocks noRot="1" noChangeAspect="1" noMove="1" noResize="1" noEditPoints="1" noAdjustHandles="1" noChangeArrowheads="1" noChangeShapeType="1" noTextEdit="1"/>
              </p:cNvSpPr>
              <p:nvPr/>
            </p:nvSpPr>
            <p:spPr>
              <a:xfrm>
                <a:off x="1702444" y="4514786"/>
                <a:ext cx="9159465" cy="1048620"/>
              </a:xfrm>
              <a:prstGeom prst="rect">
                <a:avLst/>
              </a:prstGeom>
              <a:blipFill>
                <a:blip r:embed="rId2"/>
                <a:stretch>
                  <a:fillRect l="-998" t="-4651" b="-4651"/>
                </a:stretch>
              </a:blipFill>
            </p:spPr>
            <p:txBody>
              <a:bodyPr/>
              <a:lstStyle/>
              <a:p>
                <a:r>
                  <a:rPr lang="vi-VN">
                    <a:noFill/>
                  </a:rPr>
                  <a:t> </a:t>
                </a:r>
              </a:p>
            </p:txBody>
          </p:sp>
        </mc:Fallback>
      </mc:AlternateContent>
    </p:spTree>
    <p:extLst>
      <p:ext uri="{BB962C8B-B14F-4D97-AF65-F5344CB8AC3E}">
        <p14:creationId xmlns:p14="http://schemas.microsoft.com/office/powerpoint/2010/main" val="19667095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4612820" y="0"/>
            <a:ext cx="3227294" cy="602907"/>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VẬN DỤNG</a:t>
            </a:r>
            <a:endParaRPr lang="en-US" altLang="vi-VN" sz="4000" b="1" dirty="0">
              <a:solidFill>
                <a:schemeClr val="bg1"/>
              </a:solidFill>
              <a:latin typeface=".VnTimeH" panose="020B7200000000000000" pitchFamily="34" charset="0"/>
            </a:endParaRPr>
          </a:p>
        </p:txBody>
      </p:sp>
      <p:sp>
        <p:nvSpPr>
          <p:cNvPr id="5" name="Rectangle 4"/>
          <p:cNvSpPr/>
          <p:nvPr/>
        </p:nvSpPr>
        <p:spPr>
          <a:xfrm>
            <a:off x="409327" y="628611"/>
            <a:ext cx="11634280" cy="1200329"/>
          </a:xfrm>
          <a:prstGeom prst="rect">
            <a:avLst/>
          </a:prstGeom>
          <a:ln w="38100">
            <a:solidFill>
              <a:srgbClr val="FF0000"/>
            </a:solidFill>
          </a:ln>
        </p:spPr>
        <p:txBody>
          <a:bodyPr wrap="square">
            <a:spAutoFit/>
          </a:bodyPr>
          <a:lstStyle/>
          <a:p>
            <a:r>
              <a:rPr lang="en-US" sz="2400" b="1" i="1" dirty="0" smtClean="0">
                <a:solidFill>
                  <a:srgbClr val="FF0000"/>
                </a:solidFill>
                <a:latin typeface="Times New Roman" panose="02020603050405020304" pitchFamily="18" charset="0"/>
                <a:cs typeface="Times New Roman" panose="02020603050405020304" pitchFamily="18" charset="0"/>
              </a:rPr>
              <a:t>Bài 1:</a:t>
            </a:r>
            <a:r>
              <a:rPr lang="en-US" sz="2400" b="1" i="1" dirty="0" smtClean="0">
                <a:latin typeface="Times New Roman" panose="02020603050405020304" pitchFamily="18" charset="0"/>
                <a:cs typeface="Times New Roman" panose="02020603050405020304" pitchFamily="18" charset="0"/>
              </a:rPr>
              <a:t> </a:t>
            </a:r>
            <a:r>
              <a:rPr lang="vi-VN" sz="2400" b="1" i="1" dirty="0" smtClean="0">
                <a:latin typeface="Times New Roman" panose="02020603050405020304" pitchFamily="18" charset="0"/>
                <a:cs typeface="Times New Roman" panose="02020603050405020304" pitchFamily="18" charset="0"/>
              </a:rPr>
              <a:t>Một </a:t>
            </a:r>
            <a:r>
              <a:rPr lang="vi-VN" sz="2400" b="1" i="1" dirty="0">
                <a:latin typeface="Times New Roman" panose="02020603050405020304" pitchFamily="18" charset="0"/>
                <a:cs typeface="Times New Roman" panose="02020603050405020304" pitchFamily="18" charset="0"/>
              </a:rPr>
              <a:t>dây dẫn nhúng ngập trong 1lít nước có nhiệt độ ban đầu là 20</a:t>
            </a:r>
            <a:r>
              <a:rPr lang="vi-VN" sz="2400" b="1" i="1" baseline="30000" dirty="0">
                <a:latin typeface="Times New Roman" panose="02020603050405020304" pitchFamily="18" charset="0"/>
                <a:cs typeface="Times New Roman" panose="02020603050405020304" pitchFamily="18" charset="0"/>
              </a:rPr>
              <a:t>0</a:t>
            </a:r>
            <a:r>
              <a:rPr lang="vi-VN" sz="2400" b="1" i="1" dirty="0">
                <a:latin typeface="Times New Roman" panose="02020603050405020304" pitchFamily="18" charset="0"/>
                <a:cs typeface="Times New Roman" panose="02020603050405020304" pitchFamily="18" charset="0"/>
              </a:rPr>
              <a:t>C. Hỏi sau bao lâu nước sôi, biết hiệu điện thế giữa hai đầu dây là 220V và cường độ dòng điện trong dây là 5A? Bỏ qua nhiệt lương do ấm thu được và nhiệt lương tỏa ra môi </a:t>
            </a:r>
            <a:r>
              <a:rPr lang="vi-VN" sz="2400" b="1" i="1" dirty="0" smtClean="0">
                <a:latin typeface="Times New Roman" panose="02020603050405020304" pitchFamily="18" charset="0"/>
                <a:cs typeface="Times New Roman" panose="02020603050405020304" pitchFamily="18" charset="0"/>
              </a:rPr>
              <a:t>tr</a:t>
            </a:r>
            <a:r>
              <a:rPr lang="en-US" sz="2400" b="1" i="1" dirty="0" smtClean="0">
                <a:latin typeface="Times New Roman" panose="02020603050405020304" pitchFamily="18" charset="0"/>
                <a:cs typeface="Times New Roman" panose="02020603050405020304" pitchFamily="18" charset="0"/>
              </a:rPr>
              <a:t>ường</a:t>
            </a:r>
            <a:r>
              <a:rPr lang="vi-VN" sz="2400" b="1" i="1" dirty="0" smtClean="0">
                <a:latin typeface="Times New Roman" panose="02020603050405020304" pitchFamily="18" charset="0"/>
                <a:cs typeface="Times New Roman" panose="02020603050405020304" pitchFamily="18" charset="0"/>
              </a:rPr>
              <a:t> </a:t>
            </a:r>
            <a:r>
              <a:rPr lang="vi-VN" sz="2400" b="1" i="1" dirty="0">
                <a:latin typeface="Times New Roman" panose="02020603050405020304" pitchFamily="18" charset="0"/>
                <a:cs typeface="Times New Roman" panose="02020603050405020304" pitchFamily="18" charset="0"/>
              </a:rPr>
              <a:t>bên ngoài</a:t>
            </a:r>
            <a:r>
              <a:rPr lang="vi-VN" sz="2400" b="1" i="1" dirty="0" smtClean="0">
                <a:latin typeface="Times New Roman" panose="02020603050405020304" pitchFamily="18" charset="0"/>
                <a:cs typeface="Times New Roman" panose="02020603050405020304" pitchFamily="18" charset="0"/>
              </a:rPr>
              <a:t>.</a:t>
            </a:r>
            <a:endParaRPr lang="vi-VN" sz="2400" b="1" i="1" dirty="0">
              <a:latin typeface="Times New Roman" panose="02020603050405020304" pitchFamily="18" charset="0"/>
              <a:cs typeface="Times New Roman" panose="02020603050405020304" pitchFamily="18" charset="0"/>
            </a:endParaRPr>
          </a:p>
        </p:txBody>
      </p:sp>
      <p:cxnSp>
        <p:nvCxnSpPr>
          <p:cNvPr id="10" name="Straight Connector 9"/>
          <p:cNvCxnSpPr/>
          <p:nvPr/>
        </p:nvCxnSpPr>
        <p:spPr>
          <a:xfrm>
            <a:off x="3329764" y="1939268"/>
            <a:ext cx="0" cy="4918732"/>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6" name="Rectangle 5"/>
              <p:cNvSpPr/>
              <p:nvPr/>
            </p:nvSpPr>
            <p:spPr>
              <a:xfrm>
                <a:off x="3022060" y="1939268"/>
                <a:ext cx="8865140" cy="3606115"/>
              </a:xfrm>
              <a:prstGeom prst="rect">
                <a:avLst/>
              </a:prstGeom>
            </p:spPr>
            <p:txBody>
              <a:bodyPr wrap="square">
                <a:spAutoFit/>
              </a:bodyPr>
              <a:lstStyle/>
              <a:p>
                <a:pPr marL="718820">
                  <a:spcAft>
                    <a:spcPts val="0"/>
                  </a:spcAft>
                </a:pPr>
                <a:r>
                  <a:rPr lang="vi-VN" sz="2400" b="1" i="1" u="sng" dirty="0" smtClean="0">
                    <a:solidFill>
                      <a:srgbClr val="0000FF"/>
                    </a:solidFill>
                    <a:latin typeface="Times New Roman" panose="02020603050405020304" pitchFamily="18" charset="0"/>
                    <a:ea typeface="Times New Roman" panose="02020603050405020304" pitchFamily="18" charset="0"/>
                  </a:rPr>
                  <a:t>Giải:   </a:t>
                </a:r>
                <a:endParaRPr lang="en-US" sz="2400" b="1" i="1" u="sng" dirty="0" smtClean="0">
                  <a:solidFill>
                    <a:srgbClr val="0000FF"/>
                  </a:solidFill>
                  <a:latin typeface="Times New Roman" panose="02020603050405020304" pitchFamily="18" charset="0"/>
                  <a:ea typeface="Times New Roman" panose="02020603050405020304" pitchFamily="18" charset="0"/>
                </a:endParaRPr>
              </a:p>
              <a:p>
                <a:pPr marL="718820">
                  <a:spcAft>
                    <a:spcPts val="0"/>
                  </a:spcAft>
                </a:pPr>
                <a:r>
                  <a:rPr lang="vi-VN" sz="2400" b="1" i="1" dirty="0" smtClean="0">
                    <a:solidFill>
                      <a:srgbClr val="0000FF"/>
                    </a:solidFill>
                    <a:latin typeface="Times New Roman" panose="02020603050405020304" pitchFamily="18" charset="0"/>
                    <a:ea typeface="Times New Roman" panose="02020603050405020304" pitchFamily="18" charset="0"/>
                  </a:rPr>
                  <a:t>Khối </a:t>
                </a:r>
                <a:r>
                  <a:rPr lang="vi-VN" sz="2400" b="1" i="1" dirty="0">
                    <a:solidFill>
                      <a:srgbClr val="0000FF"/>
                    </a:solidFill>
                    <a:latin typeface="Times New Roman" panose="02020603050405020304" pitchFamily="18" charset="0"/>
                    <a:ea typeface="Times New Roman" panose="02020603050405020304" pitchFamily="18" charset="0"/>
                  </a:rPr>
                  <a:t>lượng của </a:t>
                </a:r>
                <a:r>
                  <a:rPr lang="vi-VN" sz="2400" b="1" i="1" dirty="0" smtClean="0">
                    <a:solidFill>
                      <a:srgbClr val="0000FF"/>
                    </a:solidFill>
                    <a:latin typeface="Times New Roman" panose="02020603050405020304" pitchFamily="18" charset="0"/>
                    <a:ea typeface="Times New Roman" panose="02020603050405020304" pitchFamily="18" charset="0"/>
                  </a:rPr>
                  <a:t>1</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l</a:t>
                </a:r>
                <a:r>
                  <a:rPr lang="en-US" sz="2400" b="1" i="1" dirty="0" smtClean="0">
                    <a:solidFill>
                      <a:srgbClr val="0000FF"/>
                    </a:solidFill>
                    <a:latin typeface="Times New Roman" panose="02020603050405020304" pitchFamily="18" charset="0"/>
                    <a:ea typeface="Times New Roman" panose="02020603050405020304" pitchFamily="18" charset="0"/>
                  </a:rPr>
                  <a:t>ít</a:t>
                </a:r>
                <a:r>
                  <a:rPr lang="vi-VN"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a:solidFill>
                      <a:srgbClr val="0000FF"/>
                    </a:solidFill>
                    <a:latin typeface="Times New Roman" panose="02020603050405020304" pitchFamily="18" charset="0"/>
                    <a:ea typeface="Times New Roman" panose="02020603050405020304" pitchFamily="18" charset="0"/>
                  </a:rPr>
                  <a:t>nước: </a:t>
                </a:r>
                <a:endParaRPr lang="en-US" sz="2400" b="1" i="1" dirty="0" smtClean="0">
                  <a:solidFill>
                    <a:srgbClr val="0000FF"/>
                  </a:solidFill>
                  <a:latin typeface="Times New Roman" panose="02020603050405020304" pitchFamily="18" charset="0"/>
                  <a:ea typeface="Times New Roman" panose="02020603050405020304" pitchFamily="18" charset="0"/>
                </a:endParaRPr>
              </a:p>
              <a:p>
                <a:pPr marL="718820">
                  <a:spcAft>
                    <a:spcPts val="0"/>
                  </a:spcAft>
                </a:pPr>
                <a:r>
                  <a:rPr lang="en-US" sz="2400" b="1" i="1" dirty="0" smtClean="0">
                    <a:solidFill>
                      <a:srgbClr val="0000FF"/>
                    </a:solidFill>
                    <a:latin typeface="Times New Roman" panose="02020603050405020304" pitchFamily="18" charset="0"/>
                    <a:ea typeface="Times New Roman" panose="02020603050405020304" pitchFamily="18" charset="0"/>
                  </a:rPr>
                  <a:t>    m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D.V</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1000.0,001</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1(kg</a:t>
                </a:r>
                <a:r>
                  <a:rPr lang="vi-VN" sz="2400" b="1" i="1" dirty="0">
                    <a:solidFill>
                      <a:srgbClr val="0000FF"/>
                    </a:solidFill>
                    <a:latin typeface="Times New Roman" panose="02020603050405020304" pitchFamily="18" charset="0"/>
                    <a:ea typeface="Times New Roman" panose="02020603050405020304" pitchFamily="18" charset="0"/>
                  </a:rPr>
                  <a:t>)</a:t>
                </a:r>
                <a:endParaRPr lang="vi-VN" sz="2400" b="1" i="1" dirty="0" smtClean="0">
                  <a:solidFill>
                    <a:srgbClr val="0000FF"/>
                  </a:solidFill>
                  <a:effectLst/>
                  <a:latin typeface="Times New Roman" panose="02020603050405020304" pitchFamily="18" charset="0"/>
                  <a:ea typeface="Times New Roman" panose="02020603050405020304" pitchFamily="18" charset="0"/>
                </a:endParaRPr>
              </a:p>
              <a:p>
                <a:pPr marL="718820">
                  <a:spcAft>
                    <a:spcPts val="0"/>
                  </a:spcAft>
                  <a:tabLst>
                    <a:tab pos="111125" algn="l"/>
                  </a:tabLst>
                </a:pPr>
                <a:r>
                  <a:rPr lang="en-US" sz="2400" b="1" i="1" dirty="0" smtClean="0">
                    <a:solidFill>
                      <a:srgbClr val="0000FF"/>
                    </a:solidFill>
                    <a:latin typeface="Times New Roman" panose="02020603050405020304" pitchFamily="18" charset="0"/>
                    <a:ea typeface="Times New Roman" panose="02020603050405020304" pitchFamily="18" charset="0"/>
                  </a:rPr>
                  <a:t>N</a:t>
                </a:r>
                <a:r>
                  <a:rPr lang="vi-VN" sz="2400" b="1" i="1" dirty="0" smtClean="0">
                    <a:solidFill>
                      <a:srgbClr val="0000FF"/>
                    </a:solidFill>
                    <a:latin typeface="Times New Roman" panose="02020603050405020304" pitchFamily="18" charset="0"/>
                    <a:ea typeface="Times New Roman" panose="02020603050405020304" pitchFamily="18" charset="0"/>
                  </a:rPr>
                  <a:t>hiệt </a:t>
                </a:r>
                <a:r>
                  <a:rPr lang="vi-VN" sz="2400" b="1" i="1" dirty="0">
                    <a:solidFill>
                      <a:srgbClr val="0000FF"/>
                    </a:solidFill>
                    <a:latin typeface="Times New Roman" panose="02020603050405020304" pitchFamily="18" charset="0"/>
                    <a:ea typeface="Times New Roman" panose="02020603050405020304" pitchFamily="18" charset="0"/>
                  </a:rPr>
                  <a:t>lượng thu vào của nước: </a:t>
                </a:r>
                <a:endParaRPr lang="en-US" sz="2400" b="1" i="1" dirty="0" smtClean="0">
                  <a:solidFill>
                    <a:srgbClr val="0000FF"/>
                  </a:solidFill>
                  <a:latin typeface="Times New Roman" panose="02020603050405020304" pitchFamily="18" charset="0"/>
                  <a:ea typeface="Times New Roman" panose="02020603050405020304" pitchFamily="18" charset="0"/>
                </a:endParaRPr>
              </a:p>
              <a:p>
                <a:pPr marL="718820">
                  <a:spcAft>
                    <a:spcPts val="0"/>
                  </a:spcAft>
                  <a:tabLst>
                    <a:tab pos="111125" algn="l"/>
                  </a:tabLst>
                </a:pPr>
                <a:r>
                  <a:rPr lang="en-US" sz="2400" b="1" i="1" dirty="0" smtClean="0">
                    <a:solidFill>
                      <a:srgbClr val="0000FF"/>
                    </a:solidFill>
                    <a:latin typeface="Times New Roman" panose="02020603050405020304" pitchFamily="18" charset="0"/>
                    <a:ea typeface="Times New Roman" panose="02020603050405020304" pitchFamily="18" charset="0"/>
                  </a:rPr>
                  <a:t>    </a:t>
                </a:r>
                <a14:m>
                  <m:oMath xmlns:m="http://schemas.openxmlformats.org/officeDocument/2006/math">
                    <m:sSub>
                      <m:sSubPr>
                        <m:ctrlPr>
                          <a:rPr lang="en-US" sz="2400" b="1" i="1">
                            <a:solidFill>
                              <a:srgbClr val="0000FF"/>
                            </a:solidFill>
                            <a:latin typeface="Cambria Math" panose="02040503050406030204" pitchFamily="18" charset="0"/>
                          </a:rPr>
                        </m:ctrlPr>
                      </m:sSubPr>
                      <m:e>
                        <m:r>
                          <a:rPr lang="en-US" sz="2400" b="1" i="1">
                            <a:solidFill>
                              <a:srgbClr val="0000FF"/>
                            </a:solidFill>
                            <a:latin typeface="Cambria Math" panose="02040503050406030204" pitchFamily="18" charset="0"/>
                          </a:rPr>
                          <m:t>𝑸</m:t>
                        </m:r>
                      </m:e>
                      <m:sub>
                        <m:r>
                          <a:rPr lang="en-US" sz="2400" b="1" i="1" smtClean="0">
                            <a:solidFill>
                              <a:srgbClr val="0000FF"/>
                            </a:solidFill>
                            <a:latin typeface="Cambria Math" panose="02040503050406030204" pitchFamily="18" charset="0"/>
                          </a:rPr>
                          <m:t>𝒕𝒉𝒖</m:t>
                        </m:r>
                      </m:sub>
                    </m:sSub>
                  </m:oMath>
                </a14:m>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m</a:t>
                </a:r>
                <a:r>
                  <a:rPr lang="en-US" sz="2400" b="1" i="1" dirty="0" smtClean="0">
                    <a:solidFill>
                      <a:srgbClr val="0000FF"/>
                    </a:solidFill>
                    <a:latin typeface="Times New Roman" panose="02020603050405020304" pitchFamily="18" charset="0"/>
                    <a:ea typeface="Times New Roman" panose="02020603050405020304" pitchFamily="18" charset="0"/>
                  </a:rPr>
                  <a:t>.</a:t>
                </a:r>
                <a:r>
                  <a:rPr lang="vi-VN" sz="2400" b="1" i="1" dirty="0" smtClean="0">
                    <a:solidFill>
                      <a:srgbClr val="0000FF"/>
                    </a:solidFill>
                    <a:latin typeface="Times New Roman" panose="02020603050405020304" pitchFamily="18" charset="0"/>
                    <a:ea typeface="Times New Roman" panose="02020603050405020304" pitchFamily="18" charset="0"/>
                  </a:rPr>
                  <a:t>c</a:t>
                </a:r>
                <a:r>
                  <a:rPr lang="en-US" sz="2400" b="1" i="1" dirty="0" smtClean="0">
                    <a:solidFill>
                      <a:srgbClr val="0000FF"/>
                    </a:solidFill>
                    <a:latin typeface="Times New Roman" panose="02020603050405020304" pitchFamily="18" charset="0"/>
                    <a:ea typeface="Times New Roman" panose="02020603050405020304" pitchFamily="18" charset="0"/>
                  </a:rPr>
                  <a:t>.</a:t>
                </a:r>
                <a:r>
                  <a:rPr lang="vi-VN" sz="2400" b="1" i="1" dirty="0" smtClean="0">
                    <a:solidFill>
                      <a:srgbClr val="0000FF"/>
                    </a:solidFill>
                    <a:latin typeface="Times New Roman" panose="02020603050405020304" pitchFamily="18" charset="0"/>
                    <a:ea typeface="Times New Roman" panose="02020603050405020304" pitchFamily="18" charset="0"/>
                  </a:rPr>
                  <a:t>(</a:t>
                </a:r>
                <a14:m>
                  <m:oMath xmlns:m="http://schemas.openxmlformats.org/officeDocument/2006/math">
                    <m:sSubSup>
                      <m:sSubSupPr>
                        <m:ctrlPr>
                          <a:rPr lang="vi-VN" sz="2400" b="1" i="1">
                            <a:solidFill>
                              <a:srgbClr val="0000FF"/>
                            </a:solidFill>
                            <a:latin typeface="Cambria Math" panose="02040503050406030204" pitchFamily="18" charset="0"/>
                          </a:rPr>
                        </m:ctrlPr>
                      </m:sSubSupPr>
                      <m:e>
                        <m:r>
                          <a:rPr lang="en-US" sz="2400" b="1" i="1">
                            <a:solidFill>
                              <a:srgbClr val="0000FF"/>
                            </a:solidFill>
                            <a:latin typeface="Cambria Math" panose="02040503050406030204" pitchFamily="18" charset="0"/>
                          </a:rPr>
                          <m:t>𝒕</m:t>
                        </m:r>
                      </m:e>
                      <m:sub>
                        <m:r>
                          <a:rPr lang="en-US" sz="2400" b="1" i="1">
                            <a:solidFill>
                              <a:srgbClr val="0000FF"/>
                            </a:solidFill>
                            <a:latin typeface="Cambria Math" panose="02040503050406030204" pitchFamily="18" charset="0"/>
                          </a:rPr>
                          <m:t>𝟐</m:t>
                        </m:r>
                      </m:sub>
                      <m:sup>
                        <m:r>
                          <a:rPr lang="en-US" sz="2400" b="1" i="1">
                            <a:solidFill>
                              <a:srgbClr val="0000FF"/>
                            </a:solidFill>
                            <a:latin typeface="Cambria Math" panose="02040503050406030204" pitchFamily="18" charset="0"/>
                          </a:rPr>
                          <m:t>𝟎</m:t>
                        </m:r>
                      </m:sup>
                    </m:sSubSup>
                  </m:oMath>
                </a14:m>
                <a:r>
                  <a:rPr lang="vi-VN" sz="2400" b="1" i="1" dirty="0" smtClean="0">
                    <a:solidFill>
                      <a:srgbClr val="0000FF"/>
                    </a:solidFill>
                    <a:latin typeface="Times New Roman" panose="02020603050405020304" pitchFamily="18" charset="0"/>
                    <a:ea typeface="Times New Roman" panose="02020603050405020304" pitchFamily="18" charset="0"/>
                  </a:rPr>
                  <a:t>-</a:t>
                </a:r>
                <a14:m>
                  <m:oMath xmlns:m="http://schemas.openxmlformats.org/officeDocument/2006/math">
                    <m:sSubSup>
                      <m:sSubSupPr>
                        <m:ctrlPr>
                          <a:rPr lang="vi-VN" sz="2400" b="1" i="1">
                            <a:solidFill>
                              <a:srgbClr val="0000FF"/>
                            </a:solidFill>
                            <a:latin typeface="Cambria Math" panose="02040503050406030204" pitchFamily="18" charset="0"/>
                          </a:rPr>
                        </m:ctrlPr>
                      </m:sSubSupPr>
                      <m:e>
                        <m:r>
                          <a:rPr lang="en-US" sz="2400" b="1" i="1">
                            <a:solidFill>
                              <a:srgbClr val="0000FF"/>
                            </a:solidFill>
                            <a:latin typeface="Cambria Math" panose="02040503050406030204" pitchFamily="18" charset="0"/>
                          </a:rPr>
                          <m:t>𝒕</m:t>
                        </m:r>
                      </m:e>
                      <m:sub>
                        <m:r>
                          <a:rPr lang="en-US" sz="2400" b="1" i="1">
                            <a:solidFill>
                              <a:srgbClr val="0000FF"/>
                            </a:solidFill>
                            <a:latin typeface="Cambria Math" panose="02040503050406030204" pitchFamily="18" charset="0"/>
                          </a:rPr>
                          <m:t>𝟏</m:t>
                        </m:r>
                      </m:sub>
                      <m:sup>
                        <m:r>
                          <a:rPr lang="en-US" sz="2400" b="1" i="1">
                            <a:solidFill>
                              <a:srgbClr val="0000FF"/>
                            </a:solidFill>
                            <a:latin typeface="Cambria Math" panose="02040503050406030204" pitchFamily="18" charset="0"/>
                          </a:rPr>
                          <m:t>𝟎</m:t>
                        </m:r>
                      </m:sup>
                    </m:sSubSup>
                  </m:oMath>
                </a14:m>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1.4200(100-20)</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336000(J)</a:t>
                </a:r>
                <a:endParaRPr lang="en-US" sz="2400" b="1" i="1" dirty="0" smtClean="0">
                  <a:solidFill>
                    <a:srgbClr val="0000FF"/>
                  </a:solidFill>
                  <a:latin typeface="Times New Roman" panose="02020603050405020304" pitchFamily="18" charset="0"/>
                  <a:ea typeface="Times New Roman" panose="02020603050405020304" pitchFamily="18" charset="0"/>
                </a:endParaRPr>
              </a:p>
              <a:p>
                <a:pPr marL="718820">
                  <a:spcAft>
                    <a:spcPts val="0"/>
                  </a:spcAft>
                  <a:tabLst>
                    <a:tab pos="111125" algn="l"/>
                  </a:tabLst>
                </a:pPr>
                <a:r>
                  <a:rPr lang="en-US" sz="2400" b="1" i="1" dirty="0" smtClean="0">
                    <a:solidFill>
                      <a:srgbClr val="0000FF"/>
                    </a:solidFill>
                    <a:effectLst/>
                    <a:latin typeface="Times New Roman" panose="02020603050405020304" pitchFamily="18" charset="0"/>
                    <a:ea typeface="Times New Roman" panose="02020603050405020304" pitchFamily="18" charset="0"/>
                  </a:rPr>
                  <a:t>Theo phương trình cân bằng nhiệt:</a:t>
                </a:r>
                <a14:m>
                  <m:oMath xmlns:m="http://schemas.openxmlformats.org/officeDocument/2006/math">
                    <m:sSub>
                      <m:sSubPr>
                        <m:ctrlPr>
                          <a:rPr lang="en-US" sz="2400" b="1" i="1">
                            <a:solidFill>
                              <a:srgbClr val="0000FF"/>
                            </a:solidFill>
                            <a:latin typeface="Cambria Math" panose="02040503050406030204" pitchFamily="18" charset="0"/>
                          </a:rPr>
                        </m:ctrlPr>
                      </m:sSubPr>
                      <m:e>
                        <m:r>
                          <a:rPr lang="en-US" sz="2400" b="1" i="1" smtClean="0">
                            <a:solidFill>
                              <a:srgbClr val="0000FF"/>
                            </a:solidFill>
                            <a:latin typeface="Cambria Math" panose="02040503050406030204" pitchFamily="18" charset="0"/>
                          </a:rPr>
                          <m:t> </m:t>
                        </m:r>
                        <m:r>
                          <a:rPr lang="en-US" sz="2400" b="1" i="1">
                            <a:solidFill>
                              <a:srgbClr val="0000FF"/>
                            </a:solidFill>
                            <a:latin typeface="Cambria Math" panose="02040503050406030204" pitchFamily="18" charset="0"/>
                          </a:rPr>
                          <m:t>𝑸</m:t>
                        </m:r>
                      </m:e>
                      <m:sub>
                        <m:r>
                          <a:rPr lang="en-US" sz="2400" b="1" i="1">
                            <a:solidFill>
                              <a:srgbClr val="0000FF"/>
                            </a:solidFill>
                            <a:latin typeface="Cambria Math" panose="02040503050406030204" pitchFamily="18" charset="0"/>
                          </a:rPr>
                          <m:t>𝒕𝒐</m:t>
                        </m:r>
                        <m:r>
                          <a:rPr lang="en-US" sz="2400" b="1" i="1">
                            <a:solidFill>
                              <a:srgbClr val="0000FF"/>
                            </a:solidFill>
                            <a:latin typeface="Cambria Math" panose="02040503050406030204" pitchFamily="18" charset="0"/>
                          </a:rPr>
                          <m:t>ả</m:t>
                        </m:r>
                      </m:sub>
                    </m:sSub>
                  </m:oMath>
                </a14:m>
                <a:r>
                  <a:rPr lang="en-US" sz="2400" b="1" i="1" dirty="0" smtClean="0">
                    <a:solidFill>
                      <a:srgbClr val="0000FF"/>
                    </a:solidFill>
                    <a:effectLst/>
                    <a:latin typeface="Times New Roman" panose="02020603050405020304" pitchFamily="18" charset="0"/>
                    <a:ea typeface="Times New Roman" panose="02020603050405020304" pitchFamily="18" charset="0"/>
                  </a:rPr>
                  <a:t> =</a:t>
                </a:r>
                <a14:m>
                  <m:oMath xmlns:m="http://schemas.openxmlformats.org/officeDocument/2006/math">
                    <m:sSub>
                      <m:sSubPr>
                        <m:ctrlPr>
                          <a:rPr lang="en-US" sz="2400" b="1" i="1">
                            <a:solidFill>
                              <a:srgbClr val="0000FF"/>
                            </a:solidFill>
                            <a:latin typeface="Cambria Math" panose="02040503050406030204" pitchFamily="18" charset="0"/>
                          </a:rPr>
                        </m:ctrlPr>
                      </m:sSubPr>
                      <m:e>
                        <m:r>
                          <a:rPr lang="en-US" sz="2400" b="1" i="1">
                            <a:solidFill>
                              <a:srgbClr val="0000FF"/>
                            </a:solidFill>
                            <a:latin typeface="Cambria Math" panose="02040503050406030204" pitchFamily="18" charset="0"/>
                          </a:rPr>
                          <m:t>𝑸</m:t>
                        </m:r>
                      </m:e>
                      <m:sub>
                        <m:r>
                          <a:rPr lang="en-US" sz="2400" b="1" i="1">
                            <a:solidFill>
                              <a:srgbClr val="0000FF"/>
                            </a:solidFill>
                            <a:latin typeface="Cambria Math" panose="02040503050406030204" pitchFamily="18" charset="0"/>
                          </a:rPr>
                          <m:t>𝒕𝒉𝒖</m:t>
                        </m:r>
                      </m:sub>
                    </m:sSub>
                  </m:oMath>
                </a14:m>
                <a:r>
                  <a:rPr lang="en-US" sz="2400" b="1" i="1" dirty="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336000J</a:t>
                </a:r>
                <a:r>
                  <a:rPr lang="en-US" sz="2400" b="1" i="1" dirty="0" smtClean="0">
                    <a:solidFill>
                      <a:srgbClr val="0000FF"/>
                    </a:solidFill>
                    <a:latin typeface="Times New Roman" panose="02020603050405020304" pitchFamily="18" charset="0"/>
                    <a:ea typeface="Times New Roman" panose="02020603050405020304" pitchFamily="18" charset="0"/>
                  </a:rPr>
                  <a:t> </a:t>
                </a:r>
                <a:endParaRPr lang="vi-VN" sz="2400" b="1" i="1" dirty="0" smtClean="0">
                  <a:solidFill>
                    <a:srgbClr val="0000FF"/>
                  </a:solidFill>
                  <a:effectLst/>
                  <a:latin typeface="Times New Roman" panose="02020603050405020304" pitchFamily="18" charset="0"/>
                  <a:ea typeface="Times New Roman" panose="02020603050405020304" pitchFamily="18" charset="0"/>
                </a:endParaRPr>
              </a:p>
              <a:p>
                <a:pPr marL="718820">
                  <a:spcAft>
                    <a:spcPts val="0"/>
                  </a:spcAft>
                  <a:tabLst>
                    <a:tab pos="285750" algn="l"/>
                  </a:tabLst>
                </a:pPr>
                <a:r>
                  <a:rPr lang="en-US" sz="2400" b="1" i="1" dirty="0">
                    <a:solidFill>
                      <a:srgbClr val="0000FF"/>
                    </a:solidFill>
                    <a:latin typeface="Times New Roman" panose="02020603050405020304" pitchFamily="18" charset="0"/>
                    <a:ea typeface="Times New Roman" panose="02020603050405020304" pitchFamily="18" charset="0"/>
                  </a:rPr>
                  <a:t>Thời gian nước sôi: </a:t>
                </a:r>
                <a:endParaRPr lang="en-US" sz="2400" b="1" i="1" dirty="0" smtClean="0">
                  <a:solidFill>
                    <a:srgbClr val="0000FF"/>
                  </a:solidFill>
                  <a:latin typeface="Times New Roman" panose="02020603050405020304" pitchFamily="18" charset="0"/>
                  <a:ea typeface="Times New Roman" panose="02020603050405020304" pitchFamily="18" charset="0"/>
                </a:endParaRPr>
              </a:p>
              <a:p>
                <a:pPr marL="718820">
                  <a:spcAft>
                    <a:spcPts val="0"/>
                  </a:spcAft>
                  <a:tabLst>
                    <a:tab pos="285750" algn="l"/>
                  </a:tabLst>
                </a:pPr>
                <a14:m>
                  <m:oMath xmlns:m="http://schemas.openxmlformats.org/officeDocument/2006/math">
                    <m:sSub>
                      <m:sSubPr>
                        <m:ctrlPr>
                          <a:rPr lang="en-US" sz="2400" b="1" i="1" smtClean="0">
                            <a:solidFill>
                              <a:srgbClr val="0000FF"/>
                            </a:solidFill>
                            <a:latin typeface="Cambria Math" panose="02040503050406030204" pitchFamily="18" charset="0"/>
                          </a:rPr>
                        </m:ctrlPr>
                      </m:sSubPr>
                      <m:e>
                        <m:r>
                          <a:rPr lang="en-US" sz="2400" b="1" i="1" smtClean="0">
                            <a:solidFill>
                              <a:srgbClr val="0000FF"/>
                            </a:solidFill>
                            <a:latin typeface="Cambria Math" panose="02040503050406030204" pitchFamily="18" charset="0"/>
                          </a:rPr>
                          <m:t>𝑸</m:t>
                        </m:r>
                      </m:e>
                      <m:sub>
                        <m:r>
                          <a:rPr lang="en-US" sz="2400" b="1" i="1" smtClean="0">
                            <a:solidFill>
                              <a:srgbClr val="0000FF"/>
                            </a:solidFill>
                            <a:latin typeface="Cambria Math" panose="02040503050406030204" pitchFamily="18" charset="0"/>
                          </a:rPr>
                          <m:t>𝒕𝒐</m:t>
                        </m:r>
                        <m:r>
                          <a:rPr lang="en-US" sz="2400" b="1" i="1" smtClean="0">
                            <a:solidFill>
                              <a:srgbClr val="0000FF"/>
                            </a:solidFill>
                            <a:latin typeface="Cambria Math" panose="02040503050406030204" pitchFamily="18" charset="0"/>
                          </a:rPr>
                          <m:t>ả</m:t>
                        </m:r>
                      </m:sub>
                    </m:sSub>
                  </m:oMath>
                </a14:m>
                <a:r>
                  <a:rPr lang="en-US" sz="2400" b="1" i="1" dirty="0" smtClean="0">
                    <a:solidFill>
                      <a:srgbClr val="0000FF"/>
                    </a:solidFill>
                    <a:latin typeface="Times New Roman" panose="02020603050405020304" pitchFamily="18" charset="0"/>
                    <a:ea typeface="Times New Roman" panose="02020603050405020304" pitchFamily="18" charset="0"/>
                  </a:rPr>
                  <a:t> = U.I.t</a:t>
                </a:r>
              </a:p>
              <a:p>
                <a:pPr marL="718820">
                  <a:spcAft>
                    <a:spcPts val="0"/>
                  </a:spcAft>
                  <a:tabLst>
                    <a:tab pos="285750" algn="l"/>
                  </a:tabLst>
                </a:pPr>
                <a:r>
                  <a:rPr lang="en-US" sz="2400" b="1" i="1" dirty="0" smtClean="0">
                    <a:solidFill>
                      <a:srgbClr val="0000FF"/>
                    </a:solidFill>
                    <a:latin typeface="Times New Roman" panose="02020603050405020304" pitchFamily="18" charset="0"/>
                    <a:ea typeface="Times New Roman" panose="02020603050405020304" pitchFamily="18" charset="0"/>
                  </a:rPr>
                  <a:t>→ t = </a:t>
                </a:r>
                <a14:m>
                  <m:oMath xmlns:m="http://schemas.openxmlformats.org/officeDocument/2006/math">
                    <m:f>
                      <m:fPr>
                        <m:ctrlPr>
                          <a:rPr lang="en-US" sz="2400" b="1" i="1" smtClean="0">
                            <a:solidFill>
                              <a:srgbClr val="0000FF"/>
                            </a:solidFill>
                            <a:latin typeface="Cambria Math" panose="02040503050406030204" pitchFamily="18" charset="0"/>
                          </a:rPr>
                        </m:ctrlPr>
                      </m:fPr>
                      <m:num>
                        <m:sSub>
                          <m:sSubPr>
                            <m:ctrlPr>
                              <a:rPr lang="en-US" sz="2400" b="1" i="1">
                                <a:solidFill>
                                  <a:srgbClr val="0000FF"/>
                                </a:solidFill>
                                <a:latin typeface="Cambria Math" panose="02040503050406030204" pitchFamily="18" charset="0"/>
                              </a:rPr>
                            </m:ctrlPr>
                          </m:sSubPr>
                          <m:e>
                            <m:r>
                              <a:rPr lang="en-US" sz="2400" b="1" i="1">
                                <a:solidFill>
                                  <a:srgbClr val="0000FF"/>
                                </a:solidFill>
                                <a:latin typeface="Cambria Math" panose="02040503050406030204" pitchFamily="18" charset="0"/>
                              </a:rPr>
                              <m:t>𝑸</m:t>
                            </m:r>
                          </m:e>
                          <m:sub>
                            <m:r>
                              <a:rPr lang="en-US" sz="2400" b="1" i="1">
                                <a:solidFill>
                                  <a:srgbClr val="0000FF"/>
                                </a:solidFill>
                                <a:latin typeface="Cambria Math" panose="02040503050406030204" pitchFamily="18" charset="0"/>
                              </a:rPr>
                              <m:t>𝒕𝒐</m:t>
                            </m:r>
                            <m:r>
                              <a:rPr lang="en-US" sz="2400" b="1" i="1">
                                <a:solidFill>
                                  <a:srgbClr val="0000FF"/>
                                </a:solidFill>
                                <a:latin typeface="Cambria Math" panose="02040503050406030204" pitchFamily="18" charset="0"/>
                              </a:rPr>
                              <m:t>ả</m:t>
                            </m:r>
                          </m:sub>
                        </m:sSub>
                      </m:num>
                      <m:den>
                        <m:r>
                          <a:rPr lang="en-US" sz="2400" b="1" i="1" smtClean="0">
                            <a:solidFill>
                              <a:srgbClr val="0000FF"/>
                            </a:solidFill>
                            <a:latin typeface="Cambria Math" panose="02040503050406030204" pitchFamily="18" charset="0"/>
                          </a:rPr>
                          <m:t>𝑼</m:t>
                        </m:r>
                        <m:r>
                          <a:rPr lang="en-US" sz="2400" b="1" i="1" smtClean="0">
                            <a:solidFill>
                              <a:srgbClr val="0000FF"/>
                            </a:solidFill>
                            <a:latin typeface="Cambria Math" panose="02040503050406030204" pitchFamily="18" charset="0"/>
                          </a:rPr>
                          <m:t>.</m:t>
                        </m:r>
                        <m:r>
                          <a:rPr lang="en-US" sz="2400" b="1" i="1" smtClean="0">
                            <a:solidFill>
                              <a:srgbClr val="0000FF"/>
                            </a:solidFill>
                            <a:latin typeface="Cambria Math" panose="02040503050406030204" pitchFamily="18" charset="0"/>
                          </a:rPr>
                          <m:t>𝑰</m:t>
                        </m:r>
                      </m:den>
                    </m:f>
                    <m:r>
                      <a:rPr lang="en-US" sz="2400" b="1" i="1" smtClean="0">
                        <a:solidFill>
                          <a:srgbClr val="0000FF"/>
                        </a:solidFill>
                        <a:latin typeface="Cambria Math" panose="02040503050406030204" pitchFamily="18" charset="0"/>
                      </a:rPr>
                      <m:t> </m:t>
                    </m:r>
                  </m:oMath>
                </a14:m>
                <a:r>
                  <a:rPr lang="en-US" sz="2400" b="1" i="1" dirty="0" smtClean="0">
                    <a:solidFill>
                      <a:srgbClr val="0000FF"/>
                    </a:solidFill>
                    <a:latin typeface="Times New Roman" panose="02020603050405020304" pitchFamily="18" charset="0"/>
                    <a:ea typeface="Times New Roman" panose="02020603050405020304" pitchFamily="18" charset="0"/>
                  </a:rPr>
                  <a:t>= </a:t>
                </a:r>
                <a14:m>
                  <m:oMath xmlns:m="http://schemas.openxmlformats.org/officeDocument/2006/math">
                    <m:f>
                      <m:fPr>
                        <m:ctrlPr>
                          <a:rPr lang="en-US" sz="2400" b="1" i="1" smtClean="0">
                            <a:solidFill>
                              <a:srgbClr val="0000FF"/>
                            </a:solidFill>
                            <a:latin typeface="Cambria Math" panose="02040503050406030204" pitchFamily="18" charset="0"/>
                          </a:rPr>
                        </m:ctrlPr>
                      </m:fPr>
                      <m:num>
                        <m:r>
                          <a:rPr lang="en-US" sz="2400" b="1" i="1" smtClean="0">
                            <a:solidFill>
                              <a:srgbClr val="0000FF"/>
                            </a:solidFill>
                            <a:latin typeface="Cambria Math" panose="02040503050406030204" pitchFamily="18" charset="0"/>
                          </a:rPr>
                          <m:t>𝟑𝟑𝟔𝟎𝟎𝟎</m:t>
                        </m:r>
                      </m:num>
                      <m:den>
                        <m:r>
                          <a:rPr lang="en-US" sz="2400" b="1" i="1" smtClean="0">
                            <a:solidFill>
                              <a:srgbClr val="0000FF"/>
                            </a:solidFill>
                            <a:latin typeface="Cambria Math" panose="02040503050406030204" pitchFamily="18" charset="0"/>
                          </a:rPr>
                          <m:t>𝟐𝟐𝟎</m:t>
                        </m:r>
                        <m:r>
                          <a:rPr lang="en-US" sz="2400" b="1" i="1" smtClean="0">
                            <a:solidFill>
                              <a:srgbClr val="0000FF"/>
                            </a:solidFill>
                            <a:latin typeface="Cambria Math" panose="02040503050406030204" pitchFamily="18" charset="0"/>
                          </a:rPr>
                          <m:t>.</m:t>
                        </m:r>
                        <m:r>
                          <a:rPr lang="en-US" sz="2400" b="1" i="1" smtClean="0">
                            <a:solidFill>
                              <a:srgbClr val="0000FF"/>
                            </a:solidFill>
                            <a:latin typeface="Cambria Math" panose="02040503050406030204" pitchFamily="18" charset="0"/>
                          </a:rPr>
                          <m:t>𝟓</m:t>
                        </m:r>
                      </m:den>
                    </m:f>
                  </m:oMath>
                </a14:m>
                <a:r>
                  <a:rPr lang="en-US" sz="2400" b="1" i="1" dirty="0" smtClean="0">
                    <a:solidFill>
                      <a:srgbClr val="0000FF"/>
                    </a:solidFill>
                    <a:latin typeface="Times New Roman" panose="02020603050405020304" pitchFamily="18" charset="0"/>
                    <a:ea typeface="Times New Roman" panose="02020603050405020304" pitchFamily="18" charset="0"/>
                  </a:rPr>
                  <a:t> = 305(s</a:t>
                </a:r>
                <a:r>
                  <a:rPr lang="en-US" sz="2400" b="1" i="1" dirty="0">
                    <a:solidFill>
                      <a:srgbClr val="0000FF"/>
                    </a:solidFill>
                    <a:latin typeface="Times New Roman" panose="02020603050405020304" pitchFamily="18" charset="0"/>
                    <a:ea typeface="Times New Roman" panose="02020603050405020304" pitchFamily="18" charset="0"/>
                  </a:rPr>
                  <a:t>)</a:t>
                </a:r>
                <a:endParaRPr lang="vi-VN" sz="2400" b="1" i="1" dirty="0">
                  <a:solidFill>
                    <a:srgbClr val="0000FF"/>
                  </a:solidFill>
                  <a:effectLst/>
                  <a:latin typeface="Times New Roman" panose="02020603050405020304" pitchFamily="18" charset="0"/>
                  <a:ea typeface="Times New Roman" panose="02020603050405020304" pitchFamily="18" charset="0"/>
                </a:endParaRPr>
              </a:p>
            </p:txBody>
          </p:sp>
        </mc:Choice>
        <mc:Fallback xmlns="">
          <p:sp>
            <p:nvSpPr>
              <p:cNvPr id="6" name="Rectangle 5"/>
              <p:cNvSpPr>
                <a:spLocks noRot="1" noChangeAspect="1" noMove="1" noResize="1" noEditPoints="1" noAdjustHandles="1" noChangeArrowheads="1" noChangeShapeType="1" noTextEdit="1"/>
              </p:cNvSpPr>
              <p:nvPr/>
            </p:nvSpPr>
            <p:spPr>
              <a:xfrm>
                <a:off x="3022060" y="1939268"/>
                <a:ext cx="8865140" cy="3606115"/>
              </a:xfrm>
              <a:prstGeom prst="rect">
                <a:avLst/>
              </a:prstGeom>
              <a:blipFill>
                <a:blip r:embed="rId2"/>
                <a:stretch>
                  <a:fillRect t="-1351" b="-50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287117" y="1939268"/>
                <a:ext cx="2668359" cy="3853491"/>
              </a:xfrm>
              <a:prstGeom prst="rect">
                <a:avLst/>
              </a:prstGeom>
            </p:spPr>
            <p:txBody>
              <a:bodyPr wrap="none">
                <a:spAutoFit/>
              </a:bodyPr>
              <a:lstStyle/>
              <a:p>
                <a:r>
                  <a:rPr lang="en-US" sz="2400" b="1" i="1" u="sng" dirty="0" smtClean="0">
                    <a:solidFill>
                      <a:srgbClr val="0000FF"/>
                    </a:solidFill>
                    <a:latin typeface="Times New Roman" panose="02020603050405020304" pitchFamily="18" charset="0"/>
                    <a:cs typeface="Times New Roman" panose="02020603050405020304" pitchFamily="18" charset="0"/>
                  </a:rPr>
                  <a:t>Tóm tắt:</a:t>
                </a:r>
              </a:p>
              <a:p>
                <a:r>
                  <a:rPr lang="en-US" sz="2400" b="1" i="1" dirty="0" smtClean="0">
                    <a:solidFill>
                      <a:srgbClr val="0000FF"/>
                    </a:solidFill>
                    <a:latin typeface="Times New Roman" panose="02020603050405020304" pitchFamily="18" charset="0"/>
                    <a:cs typeface="Times New Roman" panose="02020603050405020304" pitchFamily="18" charset="0"/>
                  </a:rPr>
                  <a:t>V = 1 lít = 0,001</a:t>
                </a:r>
                <a14:m>
                  <m:oMath xmlns:m="http://schemas.openxmlformats.org/officeDocument/2006/math">
                    <m:sSup>
                      <m:sSupPr>
                        <m:ctrlPr>
                          <a:rPr lang="en-US" sz="2400" b="1" i="1">
                            <a:solidFill>
                              <a:srgbClr val="0000FF"/>
                            </a:solidFill>
                            <a:latin typeface="Cambria Math" panose="02040503050406030204" pitchFamily="18" charset="0"/>
                          </a:rPr>
                        </m:ctrlPr>
                      </m:sSupPr>
                      <m:e>
                        <m:r>
                          <a:rPr lang="en-US" sz="2400" b="1" i="1">
                            <a:solidFill>
                              <a:srgbClr val="0000FF"/>
                            </a:solidFill>
                            <a:latin typeface="Cambria Math" panose="02040503050406030204" pitchFamily="18" charset="0"/>
                          </a:rPr>
                          <m:t>𝒎</m:t>
                        </m:r>
                      </m:e>
                      <m:sup>
                        <m:r>
                          <a:rPr lang="en-US" sz="2400" b="1" i="1">
                            <a:solidFill>
                              <a:srgbClr val="0000FF"/>
                            </a:solidFill>
                            <a:latin typeface="Cambria Math" panose="02040503050406030204" pitchFamily="18" charset="0"/>
                          </a:rPr>
                          <m:t>𝟑</m:t>
                        </m:r>
                      </m:sup>
                    </m:sSup>
                  </m:oMath>
                </a14:m>
                <a:endParaRPr lang="en-US" sz="2400" b="1" i="1" dirty="0" smtClean="0">
                  <a:solidFill>
                    <a:srgbClr val="0000FF"/>
                  </a:solidFill>
                  <a:latin typeface="Times New Roman" panose="02020603050405020304" pitchFamily="18" charset="0"/>
                  <a:cs typeface="Times New Roman" panose="02020603050405020304" pitchFamily="18" charset="0"/>
                </a:endParaRPr>
              </a:p>
              <a:p>
                <a:r>
                  <a:rPr lang="en-US" sz="2400" b="1" i="1" dirty="0" smtClean="0">
                    <a:solidFill>
                      <a:srgbClr val="0000FF"/>
                    </a:solidFill>
                    <a:latin typeface="Times New Roman" panose="02020603050405020304" pitchFamily="18" charset="0"/>
                    <a:ea typeface="Times New Roman" panose="02020603050405020304" pitchFamily="18" charset="0"/>
                  </a:rPr>
                  <a:t>D = 1000kg/</a:t>
                </a:r>
                <a14:m>
                  <m:oMath xmlns:m="http://schemas.openxmlformats.org/officeDocument/2006/math">
                    <m:sSup>
                      <m:sSupPr>
                        <m:ctrlPr>
                          <a:rPr lang="en-US" sz="2400" b="1" i="1" smtClean="0">
                            <a:solidFill>
                              <a:srgbClr val="0000FF"/>
                            </a:solidFill>
                            <a:latin typeface="Cambria Math" panose="02040503050406030204" pitchFamily="18" charset="0"/>
                          </a:rPr>
                        </m:ctrlPr>
                      </m:sSupPr>
                      <m:e>
                        <m:r>
                          <a:rPr lang="en-US" sz="2400" b="1" i="1" smtClean="0">
                            <a:solidFill>
                              <a:srgbClr val="0000FF"/>
                            </a:solidFill>
                            <a:latin typeface="Cambria Math" panose="02040503050406030204" pitchFamily="18" charset="0"/>
                          </a:rPr>
                          <m:t>𝒎</m:t>
                        </m:r>
                      </m:e>
                      <m:sup>
                        <m:r>
                          <a:rPr lang="en-US" sz="2400" b="1" i="1" smtClean="0">
                            <a:solidFill>
                              <a:srgbClr val="0000FF"/>
                            </a:solidFill>
                            <a:latin typeface="Cambria Math" panose="02040503050406030204" pitchFamily="18" charset="0"/>
                          </a:rPr>
                          <m:t>𝟑</m:t>
                        </m:r>
                      </m:sup>
                    </m:sSup>
                  </m:oMath>
                </a14:m>
                <a:endParaRPr lang="en-US" sz="2400" b="1" i="1" dirty="0" smtClean="0">
                  <a:solidFill>
                    <a:srgbClr val="0000FF"/>
                  </a:solidFill>
                  <a:latin typeface="Times New Roman" panose="02020603050405020304" pitchFamily="18" charset="0"/>
                  <a:ea typeface="Times New Roman" panose="02020603050405020304" pitchFamily="18" charset="0"/>
                </a:endParaRPr>
              </a:p>
              <a:p>
                <a14:m>
                  <m:oMath xmlns:m="http://schemas.openxmlformats.org/officeDocument/2006/math">
                    <m:sSubSup>
                      <m:sSubSupPr>
                        <m:ctrlPr>
                          <a:rPr lang="vi-VN" sz="2400" b="1" i="1" smtClean="0">
                            <a:solidFill>
                              <a:srgbClr val="0000FF"/>
                            </a:solidFill>
                            <a:latin typeface="Cambria Math" panose="02040503050406030204" pitchFamily="18" charset="0"/>
                          </a:rPr>
                        </m:ctrlPr>
                      </m:sSubSupPr>
                      <m:e>
                        <m:r>
                          <a:rPr lang="en-US" sz="2400" b="1" i="1" smtClean="0">
                            <a:solidFill>
                              <a:srgbClr val="0000FF"/>
                            </a:solidFill>
                            <a:latin typeface="Cambria Math" panose="02040503050406030204" pitchFamily="18" charset="0"/>
                          </a:rPr>
                          <m:t>𝒕</m:t>
                        </m:r>
                      </m:e>
                      <m:sub>
                        <m:r>
                          <a:rPr lang="en-US" sz="2400" b="1" i="1" smtClean="0">
                            <a:solidFill>
                              <a:srgbClr val="0000FF"/>
                            </a:solidFill>
                            <a:latin typeface="Cambria Math" panose="02040503050406030204" pitchFamily="18" charset="0"/>
                          </a:rPr>
                          <m:t>𝟏</m:t>
                        </m:r>
                      </m:sub>
                      <m:sup>
                        <m:r>
                          <a:rPr lang="en-US" sz="2400" b="1" i="1" smtClean="0">
                            <a:solidFill>
                              <a:srgbClr val="0000FF"/>
                            </a:solidFill>
                            <a:latin typeface="Cambria Math" panose="02040503050406030204" pitchFamily="18" charset="0"/>
                          </a:rPr>
                          <m:t>𝟎</m:t>
                        </m:r>
                      </m:sup>
                    </m:sSubSup>
                  </m:oMath>
                </a14:m>
                <a:r>
                  <a:rPr lang="en-US" sz="2400" b="1" i="1" dirty="0" smtClean="0">
                    <a:solidFill>
                      <a:srgbClr val="0000FF"/>
                    </a:solidFill>
                    <a:latin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cs typeface="Times New Roman" panose="02020603050405020304" pitchFamily="18" charset="0"/>
                  </a:rPr>
                  <a:t> 20</a:t>
                </a:r>
                <a:r>
                  <a:rPr lang="vi-VN" sz="2400" b="1" i="1" baseline="30000" dirty="0" smtClean="0">
                    <a:solidFill>
                      <a:srgbClr val="0000FF"/>
                    </a:solidFill>
                    <a:latin typeface="Times New Roman" panose="02020603050405020304" pitchFamily="18" charset="0"/>
                    <a:cs typeface="Times New Roman" panose="02020603050405020304" pitchFamily="18" charset="0"/>
                  </a:rPr>
                  <a:t>0</a:t>
                </a:r>
                <a:r>
                  <a:rPr lang="vi-VN" sz="2400" b="1" i="1" dirty="0" smtClean="0">
                    <a:solidFill>
                      <a:srgbClr val="0000FF"/>
                    </a:solidFill>
                    <a:latin typeface="Times New Roman" panose="02020603050405020304" pitchFamily="18" charset="0"/>
                    <a:cs typeface="Times New Roman" panose="02020603050405020304" pitchFamily="18" charset="0"/>
                  </a:rPr>
                  <a:t>C</a:t>
                </a:r>
                <a:endParaRPr lang="en-US" sz="2400" b="1" i="1" dirty="0" smtClean="0">
                  <a:solidFill>
                    <a:srgbClr val="0000FF"/>
                  </a:solidFill>
                  <a:latin typeface="Times New Roman" panose="02020603050405020304" pitchFamily="18" charset="0"/>
                  <a:cs typeface="Times New Roman" panose="02020603050405020304" pitchFamily="18" charset="0"/>
                </a:endParaRPr>
              </a:p>
              <a:p>
                <a14:m>
                  <m:oMath xmlns:m="http://schemas.openxmlformats.org/officeDocument/2006/math">
                    <m:sSubSup>
                      <m:sSubSupPr>
                        <m:ctrlPr>
                          <a:rPr lang="vi-VN" sz="2400" b="1" i="1">
                            <a:solidFill>
                              <a:srgbClr val="0000FF"/>
                            </a:solidFill>
                            <a:latin typeface="Cambria Math" panose="02040503050406030204" pitchFamily="18" charset="0"/>
                          </a:rPr>
                        </m:ctrlPr>
                      </m:sSubSupPr>
                      <m:e>
                        <m:r>
                          <a:rPr lang="en-US" sz="2400" b="1" i="1">
                            <a:solidFill>
                              <a:srgbClr val="0000FF"/>
                            </a:solidFill>
                            <a:latin typeface="Cambria Math" panose="02040503050406030204" pitchFamily="18" charset="0"/>
                          </a:rPr>
                          <m:t>𝒕</m:t>
                        </m:r>
                      </m:e>
                      <m:sub>
                        <m:r>
                          <a:rPr lang="en-US" sz="2400" b="1" i="1" smtClean="0">
                            <a:solidFill>
                              <a:srgbClr val="0000FF"/>
                            </a:solidFill>
                            <a:latin typeface="Cambria Math" panose="02040503050406030204" pitchFamily="18" charset="0"/>
                          </a:rPr>
                          <m:t>𝟐</m:t>
                        </m:r>
                      </m:sub>
                      <m:sup>
                        <m:r>
                          <a:rPr lang="en-US" sz="2400" b="1" i="1">
                            <a:solidFill>
                              <a:srgbClr val="0000FF"/>
                            </a:solidFill>
                            <a:latin typeface="Cambria Math" panose="02040503050406030204" pitchFamily="18" charset="0"/>
                          </a:rPr>
                          <m:t>𝟎</m:t>
                        </m:r>
                      </m:sup>
                    </m:sSubSup>
                  </m:oMath>
                </a14:m>
                <a:r>
                  <a:rPr lang="en-US" sz="2400" b="1" i="1" dirty="0" smtClean="0">
                    <a:solidFill>
                      <a:srgbClr val="0000FF"/>
                    </a:solidFill>
                    <a:latin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cs typeface="Times New Roman" panose="02020603050405020304" pitchFamily="18" charset="0"/>
                  </a:rPr>
                  <a:t> </a:t>
                </a:r>
                <a:r>
                  <a:rPr lang="en-US" sz="2400" b="1" i="1" dirty="0" smtClean="0">
                    <a:solidFill>
                      <a:srgbClr val="0000FF"/>
                    </a:solidFill>
                    <a:latin typeface="Times New Roman" panose="02020603050405020304" pitchFamily="18" charset="0"/>
                    <a:cs typeface="Times New Roman" panose="02020603050405020304" pitchFamily="18" charset="0"/>
                  </a:rPr>
                  <a:t>100</a:t>
                </a:r>
                <a:r>
                  <a:rPr lang="vi-VN" sz="2400" b="1" i="1" baseline="30000" dirty="0" smtClean="0">
                    <a:solidFill>
                      <a:srgbClr val="0000FF"/>
                    </a:solidFill>
                    <a:latin typeface="Times New Roman" panose="02020603050405020304" pitchFamily="18" charset="0"/>
                    <a:cs typeface="Times New Roman" panose="02020603050405020304" pitchFamily="18" charset="0"/>
                  </a:rPr>
                  <a:t>0</a:t>
                </a:r>
                <a:r>
                  <a:rPr lang="vi-VN" sz="2400" b="1" i="1" dirty="0" smtClean="0">
                    <a:solidFill>
                      <a:srgbClr val="0000FF"/>
                    </a:solidFill>
                    <a:latin typeface="Times New Roman" panose="02020603050405020304" pitchFamily="18" charset="0"/>
                    <a:cs typeface="Times New Roman" panose="02020603050405020304" pitchFamily="18" charset="0"/>
                  </a:rPr>
                  <a:t>C</a:t>
                </a:r>
                <a:endParaRPr lang="en-US" sz="2400" b="1" i="1" dirty="0" smtClean="0">
                  <a:solidFill>
                    <a:srgbClr val="0000FF"/>
                  </a:solidFill>
                  <a:latin typeface="Times New Roman" panose="02020603050405020304" pitchFamily="18" charset="0"/>
                  <a:cs typeface="Times New Roman" panose="02020603050405020304" pitchFamily="18" charset="0"/>
                </a:endParaRPr>
              </a:p>
              <a:p>
                <a:r>
                  <a:rPr lang="en-US" sz="2400" b="1" i="1" dirty="0" smtClean="0">
                    <a:solidFill>
                      <a:srgbClr val="0000FF"/>
                    </a:solidFill>
                    <a:latin typeface="Times New Roman" panose="02020603050405020304" pitchFamily="18" charset="0"/>
                    <a:cs typeface="Times New Roman" panose="02020603050405020304" pitchFamily="18" charset="0"/>
                  </a:rPr>
                  <a:t>c = 4200J/kg.K</a:t>
                </a:r>
              </a:p>
              <a:p>
                <a:r>
                  <a:rPr lang="en-US" sz="2400" b="1" i="1" dirty="0" smtClean="0">
                    <a:solidFill>
                      <a:srgbClr val="0000FF"/>
                    </a:solidFill>
                    <a:latin typeface="Times New Roman" panose="02020603050405020304" pitchFamily="18" charset="0"/>
                    <a:cs typeface="Times New Roman" panose="02020603050405020304" pitchFamily="18" charset="0"/>
                  </a:rPr>
                  <a:t>U = 220V</a:t>
                </a:r>
              </a:p>
              <a:p>
                <a:r>
                  <a:rPr lang="en-US" sz="2400" b="1" i="1" u="sng" dirty="0" smtClean="0">
                    <a:solidFill>
                      <a:srgbClr val="0000FF"/>
                    </a:solidFill>
                    <a:latin typeface="Times New Roman" panose="02020603050405020304" pitchFamily="18" charset="0"/>
                    <a:cs typeface="Times New Roman" panose="02020603050405020304" pitchFamily="18" charset="0"/>
                  </a:rPr>
                  <a:t>I = 5A                      </a:t>
                </a:r>
              </a:p>
              <a:p>
                <a:r>
                  <a:rPr lang="en-US" sz="2400" b="1" i="1" dirty="0" smtClean="0">
                    <a:solidFill>
                      <a:srgbClr val="0000FF"/>
                    </a:solidFill>
                    <a:latin typeface="Times New Roman" panose="02020603050405020304" pitchFamily="18" charset="0"/>
                    <a:cs typeface="Times New Roman" panose="02020603050405020304" pitchFamily="18" charset="0"/>
                  </a:rPr>
                  <a:t>t = ?</a:t>
                </a:r>
              </a:p>
              <a:p>
                <a:endParaRPr lang="vi-VN" sz="2400" b="1" i="1" dirty="0">
                  <a:solidFill>
                    <a:srgbClr val="0000FF"/>
                  </a:solidFill>
                </a:endParaRPr>
              </a:p>
            </p:txBody>
          </p:sp>
        </mc:Choice>
        <mc:Fallback xmlns="">
          <p:sp>
            <p:nvSpPr>
              <p:cNvPr id="8" name="Rectangle 7"/>
              <p:cNvSpPr>
                <a:spLocks noRot="1" noChangeAspect="1" noMove="1" noResize="1" noEditPoints="1" noAdjustHandles="1" noChangeArrowheads="1" noChangeShapeType="1" noTextEdit="1"/>
              </p:cNvSpPr>
              <p:nvPr/>
            </p:nvSpPr>
            <p:spPr>
              <a:xfrm>
                <a:off x="287117" y="1939268"/>
                <a:ext cx="2668359" cy="3853491"/>
              </a:xfrm>
              <a:prstGeom prst="rect">
                <a:avLst/>
              </a:prstGeom>
              <a:blipFill>
                <a:blip r:embed="rId3"/>
                <a:stretch>
                  <a:fillRect l="-3425" t="-1266" r="-2511"/>
                </a:stretch>
              </a:blipFill>
            </p:spPr>
            <p:txBody>
              <a:bodyPr/>
              <a:lstStyle/>
              <a:p>
                <a:r>
                  <a:rPr lang="vi-VN">
                    <a:noFill/>
                  </a:rPr>
                  <a:t> </a:t>
                </a:r>
              </a:p>
            </p:txBody>
          </p:sp>
        </mc:Fallback>
      </mc:AlternateContent>
    </p:spTree>
    <p:extLst>
      <p:ext uri="{BB962C8B-B14F-4D97-AF65-F5344CB8AC3E}">
        <p14:creationId xmlns:p14="http://schemas.microsoft.com/office/powerpoint/2010/main" val="551544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barn(inVertical)">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barn(inVertical)">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barn(inVertical)">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barn(inVertical)">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barn(inVertical)">
                                      <p:cBhvr>
                                        <p:cTn id="27" dur="500"/>
                                        <p:tgtEl>
                                          <p:spTgt spid="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xEl>
                                              <p:pRg st="6" end="6"/>
                                            </p:txEl>
                                          </p:spTgt>
                                        </p:tgtEl>
                                        <p:attrNameLst>
                                          <p:attrName>style.visibility</p:attrName>
                                        </p:attrNameLst>
                                      </p:cBhvr>
                                      <p:to>
                                        <p:strVal val="visible"/>
                                      </p:to>
                                    </p:set>
                                    <p:animEffect transition="in" filter="barn(inVertical)">
                                      <p:cBhvr>
                                        <p:cTn id="32" dur="500"/>
                                        <p:tgtEl>
                                          <p:spTgt spid="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Effect transition="in" filter="barn(inVertical)">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barn(inVertical)">
                                      <p:cBhvr>
                                        <p:cTn id="42" dur="500"/>
                                        <p:tgtEl>
                                          <p:spTgt spid="8">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Effect transition="in" filter="barn(inVertical)">
                                      <p:cBhvr>
                                        <p:cTn id="47" dur="500"/>
                                        <p:tgtEl>
                                          <p:spTgt spid="6">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6">
                                            <p:txEl>
                                              <p:pRg st="2" end="2"/>
                                            </p:txEl>
                                          </p:spTgt>
                                        </p:tgtEl>
                                        <p:attrNameLst>
                                          <p:attrName>style.visibility</p:attrName>
                                        </p:attrNameLst>
                                      </p:cBhvr>
                                      <p:to>
                                        <p:strVal val="visible"/>
                                      </p:to>
                                    </p:set>
                                    <p:animEffect transition="in" filter="barn(inVertical)">
                                      <p:cBhvr>
                                        <p:cTn id="52" dur="500"/>
                                        <p:tgtEl>
                                          <p:spTgt spid="6">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animEffect transition="in" filter="barn(inVertical)">
                                      <p:cBhvr>
                                        <p:cTn id="57" dur="500"/>
                                        <p:tgtEl>
                                          <p:spTgt spid="6">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6">
                                            <p:txEl>
                                              <p:pRg st="4" end="4"/>
                                            </p:txEl>
                                          </p:spTgt>
                                        </p:tgtEl>
                                        <p:attrNameLst>
                                          <p:attrName>style.visibility</p:attrName>
                                        </p:attrNameLst>
                                      </p:cBhvr>
                                      <p:to>
                                        <p:strVal val="visible"/>
                                      </p:to>
                                    </p:set>
                                    <p:animEffect transition="in" filter="barn(inVertical)">
                                      <p:cBhvr>
                                        <p:cTn id="62" dur="500"/>
                                        <p:tgtEl>
                                          <p:spTgt spid="6">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6">
                                            <p:txEl>
                                              <p:pRg st="5" end="5"/>
                                            </p:txEl>
                                          </p:spTgt>
                                        </p:tgtEl>
                                        <p:attrNameLst>
                                          <p:attrName>style.visibility</p:attrName>
                                        </p:attrNameLst>
                                      </p:cBhvr>
                                      <p:to>
                                        <p:strVal val="visible"/>
                                      </p:to>
                                    </p:set>
                                    <p:animEffect transition="in" filter="barn(inVertical)">
                                      <p:cBhvr>
                                        <p:cTn id="67" dur="500"/>
                                        <p:tgtEl>
                                          <p:spTgt spid="6">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6">
                                            <p:txEl>
                                              <p:pRg st="6" end="6"/>
                                            </p:txEl>
                                          </p:spTgt>
                                        </p:tgtEl>
                                        <p:attrNameLst>
                                          <p:attrName>style.visibility</p:attrName>
                                        </p:attrNameLst>
                                      </p:cBhvr>
                                      <p:to>
                                        <p:strVal val="visible"/>
                                      </p:to>
                                    </p:set>
                                    <p:animEffect transition="in" filter="barn(inVertical)">
                                      <p:cBhvr>
                                        <p:cTn id="72" dur="500"/>
                                        <p:tgtEl>
                                          <p:spTgt spid="6">
                                            <p:txEl>
                                              <p:pRg st="6" end="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6">
                                            <p:txEl>
                                              <p:pRg st="7" end="7"/>
                                            </p:txEl>
                                          </p:spTgt>
                                        </p:tgtEl>
                                        <p:attrNameLst>
                                          <p:attrName>style.visibility</p:attrName>
                                        </p:attrNameLst>
                                      </p:cBhvr>
                                      <p:to>
                                        <p:strVal val="visible"/>
                                      </p:to>
                                    </p:set>
                                    <p:animEffect transition="in" filter="barn(inVertical)">
                                      <p:cBhvr>
                                        <p:cTn id="77" dur="500"/>
                                        <p:tgtEl>
                                          <p:spTgt spid="6">
                                            <p:txEl>
                                              <p:pRg st="7" end="7"/>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6">
                                            <p:txEl>
                                              <p:pRg st="8" end="8"/>
                                            </p:txEl>
                                          </p:spTgt>
                                        </p:tgtEl>
                                        <p:attrNameLst>
                                          <p:attrName>style.visibility</p:attrName>
                                        </p:attrNameLst>
                                      </p:cBhvr>
                                      <p:to>
                                        <p:strVal val="visible"/>
                                      </p:to>
                                    </p:set>
                                    <p:animEffect transition="in" filter="barn(inVertical)">
                                      <p:cBhvr>
                                        <p:cTn id="82"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0495" y="634201"/>
            <a:ext cx="11751010" cy="1200329"/>
          </a:xfrm>
          <a:prstGeom prst="rect">
            <a:avLst/>
          </a:prstGeom>
          <a:ln w="38100">
            <a:solidFill>
              <a:srgbClr val="FF0000"/>
            </a:solidFill>
          </a:ln>
        </p:spPr>
        <p:txBody>
          <a:bodyPr wrap="square">
            <a:spAutoFit/>
          </a:bodyPr>
          <a:lstStyle/>
          <a:p>
            <a:r>
              <a:rPr lang="en-US" sz="2400" b="1" i="1" dirty="0">
                <a:solidFill>
                  <a:srgbClr val="FF0000"/>
                </a:solidFill>
                <a:latin typeface="Times New Roman" panose="02020603050405020304" pitchFamily="18" charset="0"/>
                <a:cs typeface="Times New Roman" panose="02020603050405020304" pitchFamily="18" charset="0"/>
              </a:rPr>
              <a:t>Bài </a:t>
            </a:r>
            <a:r>
              <a:rPr lang="en-US" sz="2400" b="1" i="1" dirty="0" smtClean="0">
                <a:solidFill>
                  <a:srgbClr val="FF0000"/>
                </a:solidFill>
                <a:latin typeface="Times New Roman" panose="02020603050405020304" pitchFamily="18" charset="0"/>
                <a:cs typeface="Times New Roman" panose="02020603050405020304" pitchFamily="18" charset="0"/>
              </a:rPr>
              <a:t>2:</a:t>
            </a:r>
            <a:r>
              <a:rPr lang="en-US" sz="2400" b="1" i="1" dirty="0" smtClean="0">
                <a:latin typeface="Times New Roman" panose="02020603050405020304" pitchFamily="18" charset="0"/>
                <a:cs typeface="Times New Roman" panose="02020603050405020304" pitchFamily="18" charset="0"/>
              </a:rPr>
              <a:t> </a:t>
            </a:r>
            <a:r>
              <a:rPr lang="vi-VN" sz="2400" b="1" i="1" dirty="0" smtClean="0">
                <a:latin typeface="Times New Roman" panose="02020603050405020304" pitchFamily="18" charset="0"/>
                <a:cs typeface="Times New Roman" panose="02020603050405020304" pitchFamily="18" charset="0"/>
              </a:rPr>
              <a:t>Trên </a:t>
            </a:r>
            <a:r>
              <a:rPr lang="vi-VN" sz="2400" b="1" i="1" dirty="0">
                <a:latin typeface="Times New Roman" panose="02020603050405020304" pitchFamily="18" charset="0"/>
                <a:cs typeface="Times New Roman" panose="02020603050405020304" pitchFamily="18" charset="0"/>
              </a:rPr>
              <a:t>nhãn bàn là điện có ghi 220V – 800W. </a:t>
            </a:r>
            <a:r>
              <a:rPr lang="en-US" sz="2400" b="1" i="1" dirty="0" smtClean="0">
                <a:latin typeface="Times New Roman" panose="02020603050405020304" pitchFamily="18" charset="0"/>
                <a:cs typeface="Times New Roman" panose="02020603050405020304" pitchFamily="18" charset="0"/>
              </a:rPr>
              <a:t>N</a:t>
            </a:r>
            <a:r>
              <a:rPr lang="vi-VN" sz="2400" b="1" i="1" dirty="0" smtClean="0">
                <a:latin typeface="Times New Roman" panose="02020603050405020304" pitchFamily="18" charset="0"/>
                <a:cs typeface="Times New Roman" panose="02020603050405020304" pitchFamily="18" charset="0"/>
              </a:rPr>
              <a:t>ếu </a:t>
            </a:r>
            <a:r>
              <a:rPr lang="vi-VN" sz="2400" b="1" i="1" dirty="0">
                <a:latin typeface="Times New Roman" panose="02020603050405020304" pitchFamily="18" charset="0"/>
                <a:cs typeface="Times New Roman" panose="02020603050405020304" pitchFamily="18" charset="0"/>
              </a:rPr>
              <a:t>hiệu điện thế của bàn là đúng bằng 220V thì cường độ dòng điện chạy qua nó bằng bao nhiêu? Tính nhiệt lượng tỏa ra của bàn là trong thời gian 10 </a:t>
            </a:r>
            <a:r>
              <a:rPr lang="vi-VN" sz="2400" b="1" i="1" dirty="0" smtClean="0">
                <a:latin typeface="Times New Roman" panose="02020603050405020304" pitchFamily="18" charset="0"/>
                <a:cs typeface="Times New Roman" panose="02020603050405020304" pitchFamily="18" charset="0"/>
              </a:rPr>
              <a:t>phút</a:t>
            </a:r>
            <a:r>
              <a:rPr lang="en-US" sz="2400" b="1" i="1" dirty="0" smtClean="0">
                <a:latin typeface="Times New Roman" panose="02020603050405020304" pitchFamily="18" charset="0"/>
                <a:cs typeface="Times New Roman" panose="02020603050405020304" pitchFamily="18" charset="0"/>
              </a:rPr>
              <a:t>.</a:t>
            </a:r>
            <a:endParaRPr lang="vi-VN" sz="2400" b="1" i="1" dirty="0">
              <a:latin typeface="Times New Roman" panose="02020603050405020304" pitchFamily="18" charset="0"/>
              <a:cs typeface="Times New Roman" panose="02020603050405020304" pitchFamily="18" charset="0"/>
            </a:endParaRPr>
          </a:p>
        </p:txBody>
      </p:sp>
      <p:cxnSp>
        <p:nvCxnSpPr>
          <p:cNvPr id="6" name="Straight Connector 5"/>
          <p:cNvCxnSpPr/>
          <p:nvPr/>
        </p:nvCxnSpPr>
        <p:spPr>
          <a:xfrm flipV="1">
            <a:off x="3141275" y="1924717"/>
            <a:ext cx="15240" cy="4202562"/>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2" name="Rectangle 1"/>
              <p:cNvSpPr/>
              <p:nvPr/>
            </p:nvSpPr>
            <p:spPr>
              <a:xfrm>
                <a:off x="3378613" y="1900425"/>
                <a:ext cx="6096000" cy="3094693"/>
              </a:xfrm>
              <a:prstGeom prst="rect">
                <a:avLst/>
              </a:prstGeom>
            </p:spPr>
            <p:txBody>
              <a:bodyPr>
                <a:spAutoFit/>
              </a:bodyPr>
              <a:lstStyle/>
              <a:p>
                <a:r>
                  <a:rPr lang="vi-VN" sz="2400" b="1" i="1" u="sng" dirty="0" smtClean="0">
                    <a:solidFill>
                      <a:srgbClr val="0000FF"/>
                    </a:solidFill>
                    <a:latin typeface="Times New Roman" panose="02020603050405020304" pitchFamily="18" charset="0"/>
                    <a:cs typeface="Times New Roman" panose="02020603050405020304" pitchFamily="18" charset="0"/>
                  </a:rPr>
                  <a:t>Giải:</a:t>
                </a:r>
                <a:r>
                  <a:rPr lang="vi-VN" sz="2400" b="1" i="1" dirty="0" smtClean="0">
                    <a:solidFill>
                      <a:srgbClr val="0000FF"/>
                    </a:solidFill>
                    <a:latin typeface="Times New Roman" panose="02020603050405020304" pitchFamily="18" charset="0"/>
                    <a:cs typeface="Times New Roman" panose="02020603050405020304" pitchFamily="18" charset="0"/>
                  </a:rPr>
                  <a:t> </a:t>
                </a:r>
              </a:p>
              <a:p>
                <a:r>
                  <a:rPr lang="en-US" sz="2400" b="1" i="1" dirty="0" smtClean="0">
                    <a:solidFill>
                      <a:srgbClr val="0000FF"/>
                    </a:solidFill>
                    <a:latin typeface="Times New Roman" panose="02020603050405020304" pitchFamily="18" charset="0"/>
                    <a:cs typeface="Times New Roman" panose="02020603050405020304" pitchFamily="18" charset="0"/>
                  </a:rPr>
                  <a:t>      U = </a:t>
                </a:r>
                <a14:m>
                  <m:oMath xmlns:m="http://schemas.openxmlformats.org/officeDocument/2006/math">
                    <m:sSub>
                      <m:sSubPr>
                        <m:ctrlPr>
                          <a:rPr lang="en-US" sz="2400" b="1" i="1" smtClean="0">
                            <a:solidFill>
                              <a:srgbClr val="0000FF"/>
                            </a:solidFill>
                            <a:latin typeface="Cambria Math" panose="02040503050406030204" pitchFamily="18" charset="0"/>
                            <a:cs typeface="Times New Roman" panose="02020603050405020304" pitchFamily="18" charset="0"/>
                          </a:rPr>
                        </m:ctrlPr>
                      </m:sSubPr>
                      <m:e>
                        <m:r>
                          <a:rPr lang="en-US" sz="2400" b="1" i="1" smtClean="0">
                            <a:solidFill>
                              <a:srgbClr val="0000FF"/>
                            </a:solidFill>
                            <a:latin typeface="Cambria Math" panose="02040503050406030204" pitchFamily="18" charset="0"/>
                            <a:cs typeface="Times New Roman" panose="02020603050405020304" pitchFamily="18" charset="0"/>
                          </a:rPr>
                          <m:t>𝑼</m:t>
                        </m:r>
                      </m:e>
                      <m:sub>
                        <m:r>
                          <a:rPr lang="en-US" sz="2400" b="1" i="1" smtClean="0">
                            <a:solidFill>
                              <a:srgbClr val="0000FF"/>
                            </a:solidFill>
                            <a:latin typeface="Cambria Math" panose="02040503050406030204" pitchFamily="18" charset="0"/>
                            <a:cs typeface="Times New Roman" panose="02020603050405020304" pitchFamily="18" charset="0"/>
                          </a:rPr>
                          <m:t>đ</m:t>
                        </m:r>
                        <m:r>
                          <a:rPr lang="en-US" sz="2400" b="1" i="1" smtClean="0">
                            <a:solidFill>
                              <a:srgbClr val="0000FF"/>
                            </a:solidFill>
                            <a:latin typeface="Cambria Math" panose="02040503050406030204" pitchFamily="18" charset="0"/>
                            <a:cs typeface="Times New Roman" panose="02020603050405020304" pitchFamily="18" charset="0"/>
                          </a:rPr>
                          <m:t>𝒎</m:t>
                        </m:r>
                      </m:sub>
                    </m:sSub>
                  </m:oMath>
                </a14:m>
                <a:r>
                  <a:rPr lang="en-US" sz="2400" b="1" i="1" dirty="0" smtClean="0">
                    <a:solidFill>
                      <a:srgbClr val="0000FF"/>
                    </a:solidFill>
                    <a:latin typeface="Times New Roman" panose="02020603050405020304" pitchFamily="18" charset="0"/>
                    <a:cs typeface="Times New Roman" panose="02020603050405020304" pitchFamily="18" charset="0"/>
                  </a:rPr>
                  <a:t>= 220V </a:t>
                </a:r>
              </a:p>
              <a:p>
                <a:r>
                  <a:rPr lang="en-US" sz="2400" b="1" i="1" dirty="0" smtClean="0">
                    <a:solidFill>
                      <a:srgbClr val="0000FF"/>
                    </a:solidFill>
                    <a:latin typeface="Times New Roman" panose="02020603050405020304" pitchFamily="18" charset="0"/>
                    <a:cs typeface="Times New Roman" panose="02020603050405020304" pitchFamily="18" charset="0"/>
                  </a:rPr>
                  <a:t>=&gt;  </a:t>
                </a:r>
                <a:r>
                  <a:rPr lang="en-US" sz="3200" b="1" i="1" dirty="0" smtClean="0">
                    <a:solidFill>
                      <a:srgbClr val="0000FF"/>
                    </a:solidFill>
                    <a:latin typeface=".VnCommercial Script" panose="020B7200000000000000" pitchFamily="34" charset="0"/>
                    <a:cs typeface="Times New Roman" panose="02020603050405020304" pitchFamily="18" charset="0"/>
                  </a:rPr>
                  <a:t>P</a:t>
                </a:r>
                <a:r>
                  <a:rPr lang="en-US" sz="2400" b="1" i="1" dirty="0" smtClean="0">
                    <a:solidFill>
                      <a:srgbClr val="0000FF"/>
                    </a:solidFill>
                    <a:latin typeface="Times New Roman" panose="02020603050405020304" pitchFamily="18" charset="0"/>
                    <a:cs typeface="Times New Roman" panose="02020603050405020304" pitchFamily="18" charset="0"/>
                  </a:rPr>
                  <a:t>  = </a:t>
                </a:r>
                <a14:m>
                  <m:oMath xmlns:m="http://schemas.openxmlformats.org/officeDocument/2006/math">
                    <m:sSub>
                      <m:sSubPr>
                        <m:ctrlPr>
                          <a:rPr lang="en-US" sz="3200" b="1" i="1">
                            <a:solidFill>
                              <a:srgbClr val="0000FF"/>
                            </a:solidFill>
                            <a:latin typeface="Cambria Math" panose="02040503050406030204" pitchFamily="18" charset="0"/>
                            <a:cs typeface="Times New Roman" panose="02020603050405020304" pitchFamily="18" charset="0"/>
                          </a:rPr>
                        </m:ctrlPr>
                      </m:sSubPr>
                      <m:e>
                        <m:r>
                          <m:rPr>
                            <m:nor/>
                          </m:rPr>
                          <a:rPr lang="en-US" sz="3200" b="1" i="1" dirty="0">
                            <a:solidFill>
                              <a:srgbClr val="0000FF"/>
                            </a:solidFill>
                            <a:latin typeface=".VnCommercial Script" panose="020B7200000000000000" pitchFamily="34" charset="0"/>
                            <a:cs typeface="Times New Roman" panose="02020603050405020304" pitchFamily="18" charset="0"/>
                          </a:rPr>
                          <m:t>P</m:t>
                        </m:r>
                      </m:e>
                      <m:sub>
                        <m:r>
                          <a:rPr lang="en-US" sz="3200" b="1" i="1">
                            <a:solidFill>
                              <a:srgbClr val="0000FF"/>
                            </a:solidFill>
                            <a:latin typeface="Cambria Math" panose="02040503050406030204" pitchFamily="18" charset="0"/>
                            <a:cs typeface="Times New Roman" panose="02020603050405020304" pitchFamily="18" charset="0"/>
                          </a:rPr>
                          <m:t>đ</m:t>
                        </m:r>
                        <m:r>
                          <a:rPr lang="en-US" sz="3200" b="1" i="1">
                            <a:solidFill>
                              <a:srgbClr val="0000FF"/>
                            </a:solidFill>
                            <a:latin typeface="Cambria Math" panose="02040503050406030204" pitchFamily="18" charset="0"/>
                            <a:cs typeface="Times New Roman" panose="02020603050405020304" pitchFamily="18" charset="0"/>
                          </a:rPr>
                          <m:t>𝒎</m:t>
                        </m:r>
                      </m:sub>
                    </m:sSub>
                  </m:oMath>
                </a14:m>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smtClean="0">
                    <a:solidFill>
                      <a:srgbClr val="0000FF"/>
                    </a:solidFill>
                    <a:latin typeface="Times New Roman" panose="02020603050405020304" pitchFamily="18" charset="0"/>
                    <a:cs typeface="Times New Roman" panose="02020603050405020304" pitchFamily="18" charset="0"/>
                  </a:rPr>
                  <a:t> 800W</a:t>
                </a:r>
              </a:p>
              <a:p>
                <a:r>
                  <a:rPr lang="vi-VN" sz="2400" b="1" i="1" dirty="0" smtClean="0">
                    <a:solidFill>
                      <a:srgbClr val="0000FF"/>
                    </a:solidFill>
                    <a:latin typeface="Times New Roman" panose="02020603050405020304" pitchFamily="18" charset="0"/>
                    <a:cs typeface="Times New Roman" panose="02020603050405020304" pitchFamily="18" charset="0"/>
                  </a:rPr>
                  <a:t>cường độ dòng điện chạy qua BL:</a:t>
                </a:r>
                <a:endParaRPr lang="en-US" sz="2400" b="1" i="1" dirty="0" smtClean="0">
                  <a:solidFill>
                    <a:srgbClr val="0000FF"/>
                  </a:solidFill>
                  <a:latin typeface="Times New Roman" panose="02020603050405020304" pitchFamily="18" charset="0"/>
                  <a:cs typeface="Times New Roman" panose="02020603050405020304" pitchFamily="18" charset="0"/>
                </a:endParaRPr>
              </a:p>
              <a:p>
                <a:r>
                  <a:rPr lang="vi-VN" sz="2400" b="1" i="1" dirty="0" smtClean="0">
                    <a:solidFill>
                      <a:srgbClr val="0000FF"/>
                    </a:solidFill>
                    <a:latin typeface="Times New Roman" panose="02020603050405020304" pitchFamily="18" charset="0"/>
                    <a:cs typeface="Times New Roman" panose="02020603050405020304" pitchFamily="18" charset="0"/>
                  </a:rPr>
                  <a:t> I</a:t>
                </a:r>
                <a:r>
                  <a:rPr lang="en-US" sz="2400" b="1" i="1" dirty="0" smtClean="0">
                    <a:solidFill>
                      <a:srgbClr val="0000FF"/>
                    </a:solidFill>
                    <a:latin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cs typeface="Times New Roman" panose="02020603050405020304" pitchFamily="18" charset="0"/>
                  </a:rPr>
                  <a:t>=</a:t>
                </a:r>
                <a14:m>
                  <m:oMath xmlns:m="http://schemas.openxmlformats.org/officeDocument/2006/math">
                    <m:r>
                      <a:rPr lang="en-US" sz="2400" b="1" i="1" smtClean="0">
                        <a:solidFill>
                          <a:srgbClr val="0000FF"/>
                        </a:solidFill>
                        <a:latin typeface="Cambria Math" panose="02040503050406030204" pitchFamily="18" charset="0"/>
                        <a:cs typeface="Times New Roman" panose="02020603050405020304" pitchFamily="18" charset="0"/>
                      </a:rPr>
                      <m:t> </m:t>
                    </m:r>
                    <m:f>
                      <m:fPr>
                        <m:ctrlPr>
                          <a:rPr lang="vi-VN" sz="2400" b="1" i="1" smtClean="0">
                            <a:solidFill>
                              <a:srgbClr val="0000FF"/>
                            </a:solidFill>
                            <a:latin typeface="Cambria Math" panose="02040503050406030204" pitchFamily="18" charset="0"/>
                            <a:cs typeface="Times New Roman" panose="02020603050405020304" pitchFamily="18" charset="0"/>
                          </a:rPr>
                        </m:ctrlPr>
                      </m:fPr>
                      <m:num>
                        <m:r>
                          <m:rPr>
                            <m:nor/>
                          </m:rPr>
                          <a:rPr lang="en-US" sz="2400" b="1" i="1" dirty="0">
                            <a:solidFill>
                              <a:srgbClr val="0000FF"/>
                            </a:solidFill>
                            <a:latin typeface=".VnCommercial Script" panose="020B7200000000000000" pitchFamily="34" charset="0"/>
                            <a:cs typeface="Times New Roman" panose="02020603050405020304" pitchFamily="18" charset="0"/>
                          </a:rPr>
                          <m:t>P</m:t>
                        </m:r>
                      </m:num>
                      <m:den>
                        <m:r>
                          <a:rPr lang="en-US" sz="2400" b="1" i="1" smtClean="0">
                            <a:solidFill>
                              <a:srgbClr val="0000FF"/>
                            </a:solidFill>
                            <a:latin typeface="Cambria Math" panose="02040503050406030204" pitchFamily="18" charset="0"/>
                            <a:cs typeface="Times New Roman" panose="02020603050405020304" pitchFamily="18" charset="0"/>
                          </a:rPr>
                          <m:t>𝑼</m:t>
                        </m:r>
                      </m:den>
                    </m:f>
                  </m:oMath>
                </a14:m>
                <a:r>
                  <a:rPr lang="en-US" sz="2400" b="1" i="1" dirty="0" smtClean="0">
                    <a:solidFill>
                      <a:srgbClr val="0000FF"/>
                    </a:solidFill>
                    <a:latin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𝟖𝟎𝟎</m:t>
                        </m:r>
                      </m:num>
                      <m:den>
                        <m:r>
                          <a:rPr lang="en-US" sz="2400" b="1" i="1" smtClean="0">
                            <a:solidFill>
                              <a:srgbClr val="0000FF"/>
                            </a:solidFill>
                            <a:latin typeface="Cambria Math" panose="02040503050406030204" pitchFamily="18" charset="0"/>
                            <a:cs typeface="Times New Roman" panose="02020603050405020304" pitchFamily="18" charset="0"/>
                          </a:rPr>
                          <m:t>𝟐𝟐𝟎</m:t>
                        </m:r>
                      </m:den>
                    </m:f>
                  </m:oMath>
                </a14:m>
                <a:r>
                  <a:rPr lang="en-US" sz="2400" b="1" i="1" dirty="0" smtClean="0">
                    <a:solidFill>
                      <a:srgbClr val="0000FF"/>
                    </a:solidFill>
                    <a:latin typeface="Times New Roman" panose="02020603050405020304" pitchFamily="18" charset="0"/>
                    <a:cs typeface="Times New Roman" panose="02020603050405020304" pitchFamily="18" charset="0"/>
                  </a:rPr>
                  <a:t> ≈ 3,6</a:t>
                </a:r>
                <a:r>
                  <a:rPr lang="vi-VN" sz="2400" b="1" i="1" dirty="0" smtClean="0">
                    <a:solidFill>
                      <a:srgbClr val="0000FF"/>
                    </a:solidFill>
                    <a:latin typeface="Times New Roman" panose="02020603050405020304" pitchFamily="18" charset="0"/>
                    <a:cs typeface="Times New Roman" panose="02020603050405020304" pitchFamily="18" charset="0"/>
                  </a:rPr>
                  <a:t> (A)</a:t>
                </a:r>
              </a:p>
              <a:p>
                <a:r>
                  <a:rPr lang="en-US" sz="2400" b="1" i="1" dirty="0">
                    <a:solidFill>
                      <a:srgbClr val="0000FF"/>
                    </a:solidFill>
                    <a:latin typeface="Times New Roman" panose="02020603050405020304" pitchFamily="18" charset="0"/>
                    <a:cs typeface="Times New Roman" panose="02020603050405020304" pitchFamily="18" charset="0"/>
                  </a:rPr>
                  <a:t>N</a:t>
                </a:r>
                <a:r>
                  <a:rPr lang="en-US" sz="2400" b="1" i="1" dirty="0" smtClean="0">
                    <a:solidFill>
                      <a:srgbClr val="0000FF"/>
                    </a:solidFill>
                    <a:latin typeface="Times New Roman" panose="02020603050405020304" pitchFamily="18" charset="0"/>
                    <a:cs typeface="Times New Roman" panose="02020603050405020304" pitchFamily="18" charset="0"/>
                  </a:rPr>
                  <a:t>hiệt </a:t>
                </a:r>
                <a:r>
                  <a:rPr lang="en-US" sz="2400" b="1" i="1" dirty="0">
                    <a:solidFill>
                      <a:srgbClr val="0000FF"/>
                    </a:solidFill>
                    <a:latin typeface="Times New Roman" panose="02020603050405020304" pitchFamily="18" charset="0"/>
                    <a:cs typeface="Times New Roman" panose="02020603050405020304" pitchFamily="18" charset="0"/>
                  </a:rPr>
                  <a:t>lượng tỏa ra của BL: </a:t>
                </a:r>
              </a:p>
              <a:p>
                <a:r>
                  <a:rPr lang="en-US" sz="2400" b="1" i="1" dirty="0" smtClean="0">
                    <a:solidFill>
                      <a:srgbClr val="0000FF"/>
                    </a:solidFill>
                    <a:latin typeface="Times New Roman" panose="02020603050405020304" pitchFamily="18" charset="0"/>
                    <a:cs typeface="Times New Roman" panose="02020603050405020304" pitchFamily="18" charset="0"/>
                  </a:rPr>
                  <a:t>Q = </a:t>
                </a:r>
                <a:r>
                  <a:rPr lang="en-US" sz="3200" b="1" i="1" dirty="0">
                    <a:solidFill>
                      <a:srgbClr val="0000FF"/>
                    </a:solidFill>
                    <a:latin typeface=".VnCommercial Script" panose="020B7200000000000000" pitchFamily="34" charset="0"/>
                    <a:cs typeface="Times New Roman" panose="02020603050405020304" pitchFamily="18" charset="0"/>
                  </a:rPr>
                  <a:t>P</a:t>
                </a:r>
                <a:r>
                  <a:rPr lang="en-US" sz="2400" b="1" i="1" dirty="0" smtClean="0">
                    <a:solidFill>
                      <a:srgbClr val="0000FF"/>
                    </a:solidFill>
                    <a:latin typeface="Times New Roman" panose="02020603050405020304" pitchFamily="18" charset="0"/>
                    <a:cs typeface="Times New Roman" panose="02020603050405020304" pitchFamily="18" charset="0"/>
                  </a:rPr>
                  <a:t>.t = 800.600 = 480000(J)</a:t>
                </a:r>
                <a:endParaRPr lang="vi-VN" sz="2400" b="1" i="1" dirty="0" smtClean="0">
                  <a:solidFill>
                    <a:srgbClr val="0000FF"/>
                  </a:solidFill>
                  <a:latin typeface="Times New Roman" panose="02020603050405020304" pitchFamily="18" charset="0"/>
                  <a:cs typeface="Times New Roman" panose="02020603050405020304" pitchFamily="18" charset="0"/>
                </a:endParaRPr>
              </a:p>
            </p:txBody>
          </p:sp>
        </mc:Choice>
        <mc:Fallback xmlns="">
          <p:sp>
            <p:nvSpPr>
              <p:cNvPr id="2" name="Rectangle 1"/>
              <p:cNvSpPr>
                <a:spLocks noRot="1" noChangeAspect="1" noMove="1" noResize="1" noEditPoints="1" noAdjustHandles="1" noChangeArrowheads="1" noChangeShapeType="1" noTextEdit="1"/>
              </p:cNvSpPr>
              <p:nvPr/>
            </p:nvSpPr>
            <p:spPr>
              <a:xfrm>
                <a:off x="3378613" y="1900425"/>
                <a:ext cx="6096000" cy="3094693"/>
              </a:xfrm>
              <a:prstGeom prst="rect">
                <a:avLst/>
              </a:prstGeom>
              <a:blipFill>
                <a:blip r:embed="rId2"/>
                <a:stretch>
                  <a:fillRect l="-1500" t="-1578" b="-5720"/>
                </a:stretch>
              </a:blipFill>
            </p:spPr>
            <p:txBody>
              <a:bodyPr/>
              <a:lstStyle/>
              <a:p>
                <a:r>
                  <a:rPr lang="vi-VN">
                    <a:noFill/>
                  </a:rPr>
                  <a:t> </a:t>
                </a:r>
              </a:p>
            </p:txBody>
          </p:sp>
        </mc:Fallback>
      </mc:AlternateContent>
      <p:sp>
        <p:nvSpPr>
          <p:cNvPr id="8" name="Rectangle 7"/>
          <p:cNvSpPr/>
          <p:nvPr/>
        </p:nvSpPr>
        <p:spPr>
          <a:xfrm>
            <a:off x="495115" y="1900425"/>
            <a:ext cx="2424062" cy="2677656"/>
          </a:xfrm>
          <a:prstGeom prst="rect">
            <a:avLst/>
          </a:prstGeom>
        </p:spPr>
        <p:txBody>
          <a:bodyPr wrap="none">
            <a:spAutoFit/>
          </a:bodyPr>
          <a:lstStyle/>
          <a:p>
            <a:r>
              <a:rPr lang="en-US" sz="2400" b="1" i="1" u="sng" dirty="0" smtClean="0">
                <a:solidFill>
                  <a:srgbClr val="0000FF"/>
                </a:solidFill>
                <a:latin typeface="Times New Roman" panose="02020603050405020304" pitchFamily="18" charset="0"/>
                <a:cs typeface="Times New Roman" panose="02020603050405020304" pitchFamily="18" charset="0"/>
              </a:rPr>
              <a:t>Tóm tắt:</a:t>
            </a:r>
          </a:p>
          <a:p>
            <a:r>
              <a:rPr lang="en-US" sz="2400" b="1" i="1" dirty="0" smtClean="0">
                <a:solidFill>
                  <a:srgbClr val="0000FF"/>
                </a:solidFill>
                <a:latin typeface="Times New Roman" panose="02020603050405020304" pitchFamily="18" charset="0"/>
                <a:cs typeface="Times New Roman" panose="02020603050405020304" pitchFamily="18" charset="0"/>
              </a:rPr>
              <a:t>BL:</a:t>
            </a:r>
            <a:r>
              <a:rPr lang="vi-VN" sz="2400" b="1" i="1" dirty="0" smtClean="0">
                <a:solidFill>
                  <a:srgbClr val="0000FF"/>
                </a:solidFill>
                <a:latin typeface="Times New Roman" panose="02020603050405020304" pitchFamily="18" charset="0"/>
                <a:cs typeface="Times New Roman" panose="02020603050405020304" pitchFamily="18" charset="0"/>
              </a:rPr>
              <a:t>220V </a:t>
            </a:r>
            <a:r>
              <a:rPr lang="vi-VN" sz="2400" b="1" i="1" dirty="0">
                <a:solidFill>
                  <a:srgbClr val="0000FF"/>
                </a:solidFill>
                <a:latin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cs typeface="Times New Roman" panose="02020603050405020304" pitchFamily="18" charset="0"/>
              </a:rPr>
              <a:t>800W</a:t>
            </a:r>
            <a:endParaRPr lang="en-US" sz="2400" b="1" i="1" dirty="0" smtClean="0">
              <a:solidFill>
                <a:srgbClr val="0000FF"/>
              </a:solidFill>
              <a:latin typeface="Times New Roman" panose="02020603050405020304" pitchFamily="18" charset="0"/>
              <a:cs typeface="Times New Roman" panose="02020603050405020304" pitchFamily="18" charset="0"/>
            </a:endParaRPr>
          </a:p>
          <a:p>
            <a:r>
              <a:rPr lang="en-US" sz="2400" b="1" i="1" dirty="0" smtClean="0">
                <a:solidFill>
                  <a:srgbClr val="0000FF"/>
                </a:solidFill>
                <a:latin typeface="Times New Roman" panose="02020603050405020304" pitchFamily="18" charset="0"/>
                <a:cs typeface="Times New Roman" panose="02020603050405020304" pitchFamily="18" charset="0"/>
              </a:rPr>
              <a:t>U =220V</a:t>
            </a:r>
          </a:p>
          <a:p>
            <a:r>
              <a:rPr lang="en-US" sz="2400" b="1" i="1" u="sng" dirty="0" smtClean="0">
                <a:solidFill>
                  <a:srgbClr val="0000FF"/>
                </a:solidFill>
                <a:latin typeface="Times New Roman" panose="02020603050405020304" pitchFamily="18" charset="0"/>
                <a:cs typeface="Times New Roman" panose="02020603050405020304" pitchFamily="18" charset="0"/>
              </a:rPr>
              <a:t>t =10 phút= 600s</a:t>
            </a:r>
          </a:p>
          <a:p>
            <a:r>
              <a:rPr lang="en-US" sz="2400" b="1" i="1" dirty="0" smtClean="0">
                <a:solidFill>
                  <a:srgbClr val="0000FF"/>
                </a:solidFill>
                <a:latin typeface="Times New Roman" panose="02020603050405020304" pitchFamily="18" charset="0"/>
                <a:cs typeface="Times New Roman" panose="02020603050405020304" pitchFamily="18" charset="0"/>
              </a:rPr>
              <a:t>I = ?</a:t>
            </a:r>
          </a:p>
          <a:p>
            <a:r>
              <a:rPr lang="en-US" sz="2400" b="1" i="1" dirty="0" smtClean="0">
                <a:solidFill>
                  <a:srgbClr val="0000FF"/>
                </a:solidFill>
                <a:latin typeface="Times New Roman" panose="02020603050405020304" pitchFamily="18" charset="0"/>
                <a:cs typeface="Times New Roman" panose="02020603050405020304" pitchFamily="18" charset="0"/>
              </a:rPr>
              <a:t>Q=?</a:t>
            </a:r>
          </a:p>
          <a:p>
            <a:endParaRPr lang="vi-VN" sz="2400" b="1" i="1" dirty="0">
              <a:solidFill>
                <a:srgbClr val="0000FF"/>
              </a:solidFill>
            </a:endParaRPr>
          </a:p>
        </p:txBody>
      </p:sp>
      <p:sp>
        <p:nvSpPr>
          <p:cNvPr id="9" name="Rectangle 2"/>
          <p:cNvSpPr txBox="1">
            <a:spLocks noChangeArrowheads="1"/>
          </p:cNvSpPr>
          <p:nvPr/>
        </p:nvSpPr>
        <p:spPr>
          <a:xfrm>
            <a:off x="4612820" y="0"/>
            <a:ext cx="3227294" cy="602907"/>
          </a:xfrm>
          <a:prstGeom prst="roundRect">
            <a:avLst/>
          </a:prstGeom>
          <a:solidFill>
            <a:srgbClr val="92D050"/>
          </a:solidFill>
          <a:ln>
            <a:solidFill>
              <a:srgbClr val="FF0000"/>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vi-VN" sz="4000" b="1" dirty="0" smtClean="0">
                <a:solidFill>
                  <a:srgbClr val="FF33CC"/>
                </a:solidFill>
                <a:latin typeface="Times New Roman" panose="02020603050405020304" pitchFamily="18" charset="0"/>
              </a:rPr>
              <a:t>VẬN DỤNG</a:t>
            </a:r>
            <a:endParaRPr lang="en-US" altLang="vi-VN" sz="4000" b="1" dirty="0">
              <a:solidFill>
                <a:schemeClr val="bg1"/>
              </a:solidFill>
              <a:latin typeface=".VnTimeH" panose="020B7200000000000000" pitchFamily="34" charset="0"/>
            </a:endParaRPr>
          </a:p>
        </p:txBody>
      </p:sp>
    </p:spTree>
    <p:extLst>
      <p:ext uri="{BB962C8B-B14F-4D97-AF65-F5344CB8AC3E}">
        <p14:creationId xmlns:p14="http://schemas.microsoft.com/office/powerpoint/2010/main" val="124743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barn(inVertical)">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barn(inVertical)">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barn(inVertical)">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barn(inVertical)">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barn(inVertical)">
                                      <p:cBhvr>
                                        <p:cTn id="27" dur="500"/>
                                        <p:tgtEl>
                                          <p:spTgt spid="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1" end="1"/>
                                            </p:txEl>
                                          </p:spTgt>
                                        </p:tgtEl>
                                        <p:attrNameLst>
                                          <p:attrName>style.visibility</p:attrName>
                                        </p:attrNameLst>
                                      </p:cBhvr>
                                      <p:to>
                                        <p:strVal val="visible"/>
                                      </p:to>
                                    </p:set>
                                    <p:animEffect transition="in" filter="barn(inVertical)">
                                      <p:cBhvr>
                                        <p:cTn id="32" dur="500"/>
                                        <p:tgtEl>
                                          <p:spTgt spid="2">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2" end="2"/>
                                            </p:txEl>
                                          </p:spTgt>
                                        </p:tgtEl>
                                        <p:attrNameLst>
                                          <p:attrName>style.visibility</p:attrName>
                                        </p:attrNameLst>
                                      </p:cBhvr>
                                      <p:to>
                                        <p:strVal val="visible"/>
                                      </p:to>
                                    </p:set>
                                    <p:animEffect transition="in" filter="barn(inVertical)">
                                      <p:cBhvr>
                                        <p:cTn id="37" dur="500"/>
                                        <p:tgtEl>
                                          <p:spTgt spid="2">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3" end="3"/>
                                            </p:txEl>
                                          </p:spTgt>
                                        </p:tgtEl>
                                        <p:attrNameLst>
                                          <p:attrName>style.visibility</p:attrName>
                                        </p:attrNameLst>
                                      </p:cBhvr>
                                      <p:to>
                                        <p:strVal val="visible"/>
                                      </p:to>
                                    </p:set>
                                    <p:animEffect transition="in" filter="barn(inVertical)">
                                      <p:cBhvr>
                                        <p:cTn id="42" dur="500"/>
                                        <p:tgtEl>
                                          <p:spTgt spid="2">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Effect transition="in" filter="barn(inVertical)">
                                      <p:cBhvr>
                                        <p:cTn id="47" dur="500"/>
                                        <p:tgtEl>
                                          <p:spTgt spid="2">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5" end="5"/>
                                            </p:txEl>
                                          </p:spTgt>
                                        </p:tgtEl>
                                        <p:attrNameLst>
                                          <p:attrName>style.visibility</p:attrName>
                                        </p:attrNameLst>
                                      </p:cBhvr>
                                      <p:to>
                                        <p:strVal val="visible"/>
                                      </p:to>
                                    </p:set>
                                    <p:animEffect transition="in" filter="barn(inVertical)">
                                      <p:cBhvr>
                                        <p:cTn id="52" dur="500"/>
                                        <p:tgtEl>
                                          <p:spTgt spid="2">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
                                            <p:txEl>
                                              <p:pRg st="6" end="6"/>
                                            </p:txEl>
                                          </p:spTgt>
                                        </p:tgtEl>
                                        <p:attrNameLst>
                                          <p:attrName>style.visibility</p:attrName>
                                        </p:attrNameLst>
                                      </p:cBhvr>
                                      <p:to>
                                        <p:strVal val="visible"/>
                                      </p:to>
                                    </p:set>
                                    <p:animEffect transition="in" filter="barn(inVertical)">
                                      <p:cBhvr>
                                        <p:cTn id="5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7796" y="599094"/>
            <a:ext cx="11273050" cy="1938992"/>
          </a:xfrm>
          <a:prstGeom prst="rect">
            <a:avLst/>
          </a:prstGeom>
          <a:ln w="38100">
            <a:solidFill>
              <a:srgbClr val="FF0000"/>
            </a:solidFill>
          </a:ln>
        </p:spPr>
        <p:txBody>
          <a:bodyPr wrap="square">
            <a:spAutoFit/>
          </a:bodyPr>
          <a:lstStyle/>
          <a:p>
            <a:r>
              <a:rPr lang="en-US" sz="2000" b="1" i="1" dirty="0" smtClean="0">
                <a:solidFill>
                  <a:srgbClr val="FF0000"/>
                </a:solidFill>
                <a:latin typeface="Times New Roman" panose="02020603050405020304" pitchFamily="18" charset="0"/>
                <a:cs typeface="Times New Roman" panose="02020603050405020304" pitchFamily="18" charset="0"/>
              </a:rPr>
              <a:t>Bài 3: </a:t>
            </a:r>
            <a:r>
              <a:rPr lang="vi-VN" sz="2000" b="1" i="1" dirty="0" smtClean="0">
                <a:latin typeface="Times New Roman" panose="02020603050405020304" pitchFamily="18" charset="0"/>
                <a:cs typeface="Times New Roman" panose="02020603050405020304" pitchFamily="18" charset="0"/>
              </a:rPr>
              <a:t>Hai </a:t>
            </a:r>
            <a:r>
              <a:rPr lang="vi-VN" sz="2000" b="1" i="1" dirty="0">
                <a:latin typeface="Times New Roman" panose="02020603050405020304" pitchFamily="18" charset="0"/>
                <a:cs typeface="Times New Roman" panose="02020603050405020304" pitchFamily="18" charset="0"/>
              </a:rPr>
              <a:t>dây dẫn có điện trở lần lượt là 24Ω và 8Ω lần lượt mắc nối tiếp và song song vào hai điểm M</a:t>
            </a:r>
            <a:r>
              <a:rPr lang="vi-VN" sz="2000" b="1" i="1" dirty="0" smtClean="0">
                <a:latin typeface="Times New Roman" panose="02020603050405020304" pitchFamily="18" charset="0"/>
                <a:cs typeface="Times New Roman" panose="02020603050405020304" pitchFamily="18" charset="0"/>
              </a:rPr>
              <a:t>,</a:t>
            </a:r>
            <a:r>
              <a:rPr lang="en-US" sz="2000" b="1" i="1" dirty="0" smtClean="0">
                <a:latin typeface="Times New Roman" panose="02020603050405020304" pitchFamily="18" charset="0"/>
                <a:cs typeface="Times New Roman" panose="02020603050405020304" pitchFamily="18" charset="0"/>
              </a:rPr>
              <a:t> </a:t>
            </a:r>
            <a:r>
              <a:rPr lang="vi-VN" sz="2000" b="1" i="1" dirty="0" smtClean="0">
                <a:latin typeface="Times New Roman" panose="02020603050405020304" pitchFamily="18" charset="0"/>
                <a:cs typeface="Times New Roman" panose="02020603050405020304" pitchFamily="18" charset="0"/>
              </a:rPr>
              <a:t>N </a:t>
            </a:r>
            <a:r>
              <a:rPr lang="vi-VN" sz="2000" b="1" i="1" dirty="0">
                <a:latin typeface="Times New Roman" panose="02020603050405020304" pitchFamily="18" charset="0"/>
                <a:cs typeface="Times New Roman" panose="02020603050405020304" pitchFamily="18" charset="0"/>
              </a:rPr>
              <a:t>có hiệu điện thế không đổi 12V. Theo mỗi cách đó. Tính:</a:t>
            </a:r>
          </a:p>
          <a:p>
            <a:pPr lvl="0"/>
            <a:r>
              <a:rPr lang="en-US" sz="2000" b="1" i="1" dirty="0" smtClean="0">
                <a:latin typeface="Times New Roman" panose="02020603050405020304" pitchFamily="18" charset="0"/>
                <a:cs typeface="Times New Roman" panose="02020603050405020304" pitchFamily="18" charset="0"/>
              </a:rPr>
              <a:t>- </a:t>
            </a:r>
            <a:r>
              <a:rPr lang="vi-VN" sz="2000" b="1" i="1" dirty="0" smtClean="0">
                <a:latin typeface="Times New Roman" panose="02020603050405020304" pitchFamily="18" charset="0"/>
                <a:cs typeface="Times New Roman" panose="02020603050405020304" pitchFamily="18" charset="0"/>
              </a:rPr>
              <a:t>Điện </a:t>
            </a:r>
            <a:r>
              <a:rPr lang="vi-VN" sz="2000" b="1" i="1" dirty="0">
                <a:latin typeface="Times New Roman" panose="02020603050405020304" pitchFamily="18" charset="0"/>
                <a:cs typeface="Times New Roman" panose="02020603050405020304" pitchFamily="18" charset="0"/>
              </a:rPr>
              <a:t>trở tương đương của đoạn mạch </a:t>
            </a:r>
            <a:r>
              <a:rPr lang="vi-VN" sz="2000" b="1" i="1" dirty="0" smtClean="0">
                <a:latin typeface="Times New Roman" panose="02020603050405020304" pitchFamily="18" charset="0"/>
                <a:cs typeface="Times New Roman" panose="02020603050405020304" pitchFamily="18" charset="0"/>
              </a:rPr>
              <a:t>MN</a:t>
            </a:r>
            <a:r>
              <a:rPr lang="en-US" sz="2000" b="1" i="1" dirty="0" smtClean="0">
                <a:latin typeface="Times New Roman" panose="02020603050405020304" pitchFamily="18" charset="0"/>
                <a:cs typeface="Times New Roman" panose="02020603050405020304" pitchFamily="18" charset="0"/>
              </a:rPr>
              <a:t>?</a:t>
            </a:r>
            <a:endParaRPr lang="vi-VN" sz="2000" b="1" i="1" dirty="0">
              <a:latin typeface="Times New Roman" panose="02020603050405020304" pitchFamily="18" charset="0"/>
              <a:cs typeface="Times New Roman" panose="02020603050405020304" pitchFamily="18" charset="0"/>
            </a:endParaRPr>
          </a:p>
          <a:p>
            <a:pPr lvl="0"/>
            <a:r>
              <a:rPr lang="en-US" sz="2000" b="1" i="1" dirty="0" smtClean="0">
                <a:latin typeface="Times New Roman" panose="02020603050405020304" pitchFamily="18" charset="0"/>
                <a:cs typeface="Times New Roman" panose="02020603050405020304" pitchFamily="18" charset="0"/>
              </a:rPr>
              <a:t>- </a:t>
            </a:r>
            <a:r>
              <a:rPr lang="vi-VN" sz="2000" b="1" i="1" dirty="0" smtClean="0">
                <a:latin typeface="Times New Roman" panose="02020603050405020304" pitchFamily="18" charset="0"/>
                <a:cs typeface="Times New Roman" panose="02020603050405020304" pitchFamily="18" charset="0"/>
              </a:rPr>
              <a:t>Hiệu </a:t>
            </a:r>
            <a:r>
              <a:rPr lang="vi-VN" sz="2000" b="1" i="1" dirty="0">
                <a:latin typeface="Times New Roman" panose="02020603050405020304" pitchFamily="18" charset="0"/>
                <a:cs typeface="Times New Roman" panose="02020603050405020304" pitchFamily="18" charset="0"/>
              </a:rPr>
              <a:t>điện thế và cường độ dòng điện chạy qua mỗi điện trở?</a:t>
            </a:r>
          </a:p>
          <a:p>
            <a:pPr lvl="0"/>
            <a:r>
              <a:rPr lang="en-US" sz="2000" b="1" i="1" dirty="0" smtClean="0">
                <a:latin typeface="Times New Roman" panose="02020603050405020304" pitchFamily="18" charset="0"/>
                <a:cs typeface="Times New Roman" panose="02020603050405020304" pitchFamily="18" charset="0"/>
              </a:rPr>
              <a:t>- </a:t>
            </a:r>
            <a:r>
              <a:rPr lang="vi-VN" sz="2000" b="1" i="1" dirty="0" smtClean="0">
                <a:latin typeface="Times New Roman" panose="02020603050405020304" pitchFamily="18" charset="0"/>
                <a:cs typeface="Times New Roman" panose="02020603050405020304" pitchFamily="18" charset="0"/>
              </a:rPr>
              <a:t>Nhiệt </a:t>
            </a:r>
            <a:r>
              <a:rPr lang="vi-VN" sz="2000" b="1" i="1" dirty="0">
                <a:latin typeface="Times New Roman" panose="02020603050405020304" pitchFamily="18" charset="0"/>
                <a:cs typeface="Times New Roman" panose="02020603050405020304" pitchFamily="18" charset="0"/>
              </a:rPr>
              <a:t>lượng tỏa ra ở </a:t>
            </a:r>
            <a:r>
              <a:rPr lang="vi-VN" sz="2000" b="1" i="1" dirty="0" smtClean="0">
                <a:latin typeface="Times New Roman" panose="02020603050405020304" pitchFamily="18" charset="0"/>
                <a:cs typeface="Times New Roman" panose="02020603050405020304" pitchFamily="18" charset="0"/>
              </a:rPr>
              <a:t>đoạn</a:t>
            </a:r>
            <a:r>
              <a:rPr lang="en-US" sz="2000" b="1" i="1" dirty="0" smtClean="0">
                <a:latin typeface="Times New Roman" panose="02020603050405020304" pitchFamily="18" charset="0"/>
                <a:cs typeface="Times New Roman" panose="02020603050405020304" pitchFamily="18" charset="0"/>
              </a:rPr>
              <a:t> </a:t>
            </a:r>
            <a:r>
              <a:rPr lang="vi-VN" sz="2000" b="1" i="1" dirty="0" smtClean="0">
                <a:latin typeface="Times New Roman" panose="02020603050405020304" pitchFamily="18" charset="0"/>
                <a:cs typeface="Times New Roman" panose="02020603050405020304" pitchFamily="18" charset="0"/>
              </a:rPr>
              <a:t>MN </a:t>
            </a:r>
            <a:r>
              <a:rPr lang="vi-VN" sz="2000" b="1" i="1" dirty="0">
                <a:latin typeface="Times New Roman" panose="02020603050405020304" pitchFamily="18" charset="0"/>
                <a:cs typeface="Times New Roman" panose="02020603050405020304" pitchFamily="18" charset="0"/>
              </a:rPr>
              <a:t>trong thời gian 10 </a:t>
            </a:r>
            <a:r>
              <a:rPr lang="vi-VN" sz="2000" b="1" i="1" dirty="0" smtClean="0">
                <a:latin typeface="Times New Roman" panose="02020603050405020304" pitchFamily="18" charset="0"/>
                <a:cs typeface="Times New Roman" panose="02020603050405020304" pitchFamily="18" charset="0"/>
              </a:rPr>
              <a:t>phút</a:t>
            </a:r>
            <a:r>
              <a:rPr lang="en-US" sz="2000" b="1" i="1" dirty="0" smtClean="0">
                <a:latin typeface="Times New Roman" panose="02020603050405020304" pitchFamily="18" charset="0"/>
                <a:cs typeface="Times New Roman" panose="02020603050405020304" pitchFamily="18" charset="0"/>
              </a:rPr>
              <a:t>?</a:t>
            </a:r>
            <a:endParaRPr lang="vi-VN" sz="2000" b="1" i="1" dirty="0">
              <a:latin typeface="Times New Roman" panose="02020603050405020304" pitchFamily="18" charset="0"/>
              <a:cs typeface="Times New Roman" panose="02020603050405020304" pitchFamily="18" charset="0"/>
            </a:endParaRPr>
          </a:p>
          <a:p>
            <a:pPr lvl="0"/>
            <a:r>
              <a:rPr lang="en-US" sz="2000" b="1" i="1" dirty="0" smtClean="0">
                <a:latin typeface="Times New Roman" panose="02020603050405020304" pitchFamily="18" charset="0"/>
                <a:cs typeface="Times New Roman" panose="02020603050405020304" pitchFamily="18" charset="0"/>
              </a:rPr>
              <a:t>- </a:t>
            </a:r>
            <a:r>
              <a:rPr lang="vi-VN" sz="2000" b="1" i="1" dirty="0" smtClean="0">
                <a:latin typeface="Times New Roman" panose="02020603050405020304" pitchFamily="18" charset="0"/>
                <a:cs typeface="Times New Roman" panose="02020603050405020304" pitchFamily="18" charset="0"/>
              </a:rPr>
              <a:t>So </a:t>
            </a:r>
            <a:r>
              <a:rPr lang="vi-VN" sz="2000" b="1" i="1" dirty="0">
                <a:latin typeface="Times New Roman" panose="02020603050405020304" pitchFamily="18" charset="0"/>
                <a:cs typeface="Times New Roman" panose="02020603050405020304" pitchFamily="18" charset="0"/>
              </a:rPr>
              <a:t>sánh công suất đoạn mạch MN trong hai cách </a:t>
            </a:r>
            <a:r>
              <a:rPr lang="vi-VN" sz="2000" b="1" i="1" dirty="0" smtClean="0">
                <a:latin typeface="Times New Roman" panose="02020603050405020304" pitchFamily="18" charset="0"/>
                <a:cs typeface="Times New Roman" panose="02020603050405020304" pitchFamily="18" charset="0"/>
              </a:rPr>
              <a:t>mắc</a:t>
            </a:r>
            <a:r>
              <a:rPr lang="en-US" sz="2000" b="1" i="1" dirty="0" smtClean="0">
                <a:latin typeface="Times New Roman" panose="02020603050405020304" pitchFamily="18" charset="0"/>
                <a:cs typeface="Times New Roman" panose="02020603050405020304" pitchFamily="18" charset="0"/>
              </a:rPr>
              <a:t>?</a:t>
            </a:r>
            <a:endParaRPr lang="vi-VN" sz="2000" b="1" i="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7" name="Rectangle 6"/>
              <p:cNvSpPr/>
              <p:nvPr/>
            </p:nvSpPr>
            <p:spPr>
              <a:xfrm>
                <a:off x="2931133" y="2577524"/>
                <a:ext cx="5285020" cy="3330720"/>
              </a:xfrm>
              <a:prstGeom prst="rect">
                <a:avLst/>
              </a:prstGeom>
            </p:spPr>
            <p:txBody>
              <a:bodyPr wrap="square">
                <a:spAutoFit/>
              </a:bodyPr>
              <a:lstStyle/>
              <a:p>
                <a:r>
                  <a:rPr lang="vi-VN" sz="2400" b="1" u="sng" dirty="0" smtClean="0">
                    <a:solidFill>
                      <a:srgbClr val="0000FF"/>
                    </a:solidFill>
                    <a:latin typeface="Times New Roman" panose="02020603050405020304" pitchFamily="18" charset="0"/>
                    <a:cs typeface="Times New Roman" panose="02020603050405020304" pitchFamily="18" charset="0"/>
                  </a:rPr>
                  <a:t>Giải</a:t>
                </a:r>
                <a:r>
                  <a:rPr lang="vi-VN" sz="2400" b="1" dirty="0" smtClean="0">
                    <a:solidFill>
                      <a:srgbClr val="0000FF"/>
                    </a:solidFill>
                    <a:latin typeface="Times New Roman" panose="02020603050405020304" pitchFamily="18" charset="0"/>
                    <a:cs typeface="Times New Roman" panose="02020603050405020304" pitchFamily="18" charset="0"/>
                  </a:rPr>
                  <a:t>:  </a:t>
                </a:r>
              </a:p>
              <a:p>
                <a:r>
                  <a:rPr lang="vi-VN" sz="2400" b="1" dirty="0" smtClean="0">
                    <a:solidFill>
                      <a:srgbClr val="0000FF"/>
                    </a:solidFill>
                    <a:latin typeface="Times New Roman" panose="02020603050405020304" pitchFamily="18" charset="0"/>
                    <a:cs typeface="Times New Roman" panose="02020603050405020304" pitchFamily="18" charset="0"/>
                  </a:rPr>
                  <a:t>* R</a:t>
                </a:r>
                <a:r>
                  <a:rPr lang="vi-VN" sz="2400" b="1" baseline="-25000" dirty="0" smtClean="0">
                    <a:solidFill>
                      <a:srgbClr val="0000FF"/>
                    </a:solidFill>
                    <a:latin typeface="Times New Roman" panose="02020603050405020304" pitchFamily="18" charset="0"/>
                    <a:cs typeface="Times New Roman" panose="02020603050405020304" pitchFamily="18" charset="0"/>
                  </a:rPr>
                  <a:t>1 </a:t>
                </a:r>
                <a:r>
                  <a:rPr lang="vi-VN" sz="2400" b="1" dirty="0" smtClean="0">
                    <a:solidFill>
                      <a:srgbClr val="0000FF"/>
                    </a:solidFill>
                    <a:latin typeface="Times New Roman" panose="02020603050405020304" pitchFamily="18" charset="0"/>
                    <a:cs typeface="Times New Roman" panose="02020603050405020304" pitchFamily="18" charset="0"/>
                  </a:rPr>
                  <a:t>nt R</a:t>
                </a:r>
                <a:r>
                  <a:rPr lang="vi-VN" sz="2400" b="1" baseline="-25000" dirty="0" smtClean="0">
                    <a:solidFill>
                      <a:srgbClr val="0000FF"/>
                    </a:solidFill>
                    <a:latin typeface="Times New Roman" panose="02020603050405020304" pitchFamily="18" charset="0"/>
                    <a:cs typeface="Times New Roman" panose="02020603050405020304" pitchFamily="18" charset="0"/>
                  </a:rPr>
                  <a:t>2</a:t>
                </a:r>
                <a:endParaRPr lang="vi-VN" sz="2400" b="1" dirty="0" smtClean="0">
                  <a:solidFill>
                    <a:srgbClr val="0000FF"/>
                  </a:solidFill>
                  <a:latin typeface="Times New Roman" panose="02020603050405020304" pitchFamily="18" charset="0"/>
                  <a:cs typeface="Times New Roman" panose="02020603050405020304" pitchFamily="18" charset="0"/>
                </a:endParaRPr>
              </a:p>
              <a:p>
                <a:pPr lvl="0"/>
                <a:r>
                  <a:rPr lang="en-US" sz="2400" dirty="0" smtClean="0">
                    <a:solidFill>
                      <a:srgbClr val="0000FF"/>
                    </a:solidFill>
                    <a:latin typeface="Times New Roman" panose="02020603050405020304" pitchFamily="18" charset="0"/>
                    <a:cs typeface="Times New Roman" panose="02020603050405020304" pitchFamily="18" charset="0"/>
                  </a:rPr>
                  <a:t>R</a:t>
                </a:r>
                <a:r>
                  <a:rPr lang="en-US" sz="2400" baseline="-25000" dirty="0" smtClean="0">
                    <a:solidFill>
                      <a:srgbClr val="0000FF"/>
                    </a:solidFill>
                    <a:latin typeface="Times New Roman" panose="02020603050405020304" pitchFamily="18" charset="0"/>
                    <a:cs typeface="Times New Roman" panose="02020603050405020304" pitchFamily="18" charset="0"/>
                  </a:rPr>
                  <a:t>nt</a:t>
                </a:r>
                <a:r>
                  <a:rPr lang="en-US" sz="2400" dirty="0" smtClean="0">
                    <a:solidFill>
                      <a:srgbClr val="0000FF"/>
                    </a:solidFill>
                    <a:latin typeface="Times New Roman" panose="02020603050405020304" pitchFamily="18" charset="0"/>
                    <a:cs typeface="Times New Roman" panose="02020603050405020304" pitchFamily="18" charset="0"/>
                  </a:rPr>
                  <a:t>= R</a:t>
                </a:r>
                <a:r>
                  <a:rPr lang="en-US" sz="2400" baseline="-25000" dirty="0" smtClean="0">
                    <a:solidFill>
                      <a:srgbClr val="0000FF"/>
                    </a:solidFill>
                    <a:latin typeface="Times New Roman" panose="02020603050405020304" pitchFamily="18" charset="0"/>
                    <a:cs typeface="Times New Roman" panose="02020603050405020304" pitchFamily="18" charset="0"/>
                  </a:rPr>
                  <a:t>1</a:t>
                </a:r>
                <a:r>
                  <a:rPr lang="en-US" sz="2400" dirty="0" smtClean="0">
                    <a:solidFill>
                      <a:srgbClr val="0000FF"/>
                    </a:solidFill>
                    <a:latin typeface="Times New Roman" panose="02020603050405020304" pitchFamily="18" charset="0"/>
                    <a:cs typeface="Times New Roman" panose="02020603050405020304" pitchFamily="18" charset="0"/>
                  </a:rPr>
                  <a:t>+R</a:t>
                </a:r>
                <a:r>
                  <a:rPr lang="en-US" sz="2400" baseline="-25000" dirty="0" smtClean="0">
                    <a:solidFill>
                      <a:srgbClr val="0000FF"/>
                    </a:solidFill>
                    <a:latin typeface="Times New Roman" panose="02020603050405020304" pitchFamily="18" charset="0"/>
                    <a:cs typeface="Times New Roman" panose="02020603050405020304" pitchFamily="18" charset="0"/>
                  </a:rPr>
                  <a:t>2</a:t>
                </a:r>
                <a:r>
                  <a:rPr lang="en-US" sz="2400" dirty="0" smtClean="0">
                    <a:solidFill>
                      <a:srgbClr val="0000FF"/>
                    </a:solidFill>
                    <a:latin typeface="Times New Roman" panose="02020603050405020304" pitchFamily="18" charset="0"/>
                    <a:cs typeface="Times New Roman" panose="02020603050405020304" pitchFamily="18" charset="0"/>
                  </a:rPr>
                  <a:t>=24+8 = 32(Ω</a:t>
                </a:r>
                <a:r>
                  <a:rPr lang="en-US" sz="2400" dirty="0" smtClean="0">
                    <a:solidFill>
                      <a:srgbClr val="0000FF"/>
                    </a:solidFill>
                    <a:latin typeface="Times New Roman" panose="02020603050405020304" pitchFamily="18" charset="0"/>
                    <a:cs typeface="Times New Roman" panose="02020603050405020304" pitchFamily="18" charset="0"/>
                  </a:rPr>
                  <a:t>)</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pPr lvl="0"/>
                <a:r>
                  <a:rPr lang="en-US" sz="2400" dirty="0" smtClean="0">
                    <a:solidFill>
                      <a:srgbClr val="0000FF"/>
                    </a:solidFill>
                    <a:latin typeface="Times New Roman" panose="02020603050405020304" pitchFamily="18" charset="0"/>
                    <a:cs typeface="Times New Roman" panose="02020603050405020304" pitchFamily="18" charset="0"/>
                  </a:rPr>
                  <a:t>I</a:t>
                </a:r>
                <a:r>
                  <a:rPr lang="en-US" sz="2400" baseline="-25000" dirty="0" smtClean="0">
                    <a:solidFill>
                      <a:srgbClr val="0000FF"/>
                    </a:solidFill>
                    <a:latin typeface="Times New Roman" panose="02020603050405020304" pitchFamily="18" charset="0"/>
                    <a:cs typeface="Times New Roman" panose="02020603050405020304" pitchFamily="18" charset="0"/>
                  </a:rPr>
                  <a:t>nt</a:t>
                </a:r>
                <a:r>
                  <a:rPr lang="en-US" sz="2400" dirty="0" smtClean="0">
                    <a:solidFill>
                      <a:srgbClr val="0000FF"/>
                    </a:solidFill>
                    <a:latin typeface="Times New Roman" panose="02020603050405020304" pitchFamily="18" charset="0"/>
                    <a:cs typeface="Times New Roman" panose="02020603050405020304" pitchFamily="18" charset="0"/>
                  </a:rPr>
                  <a:t>= I</a:t>
                </a:r>
                <a:r>
                  <a:rPr lang="en-US" sz="2400" baseline="-25000" dirty="0" smtClean="0">
                    <a:solidFill>
                      <a:srgbClr val="0000FF"/>
                    </a:solidFill>
                    <a:latin typeface="Times New Roman" panose="02020603050405020304" pitchFamily="18" charset="0"/>
                    <a:cs typeface="Times New Roman" panose="02020603050405020304" pitchFamily="18" charset="0"/>
                  </a:rPr>
                  <a:t>1</a:t>
                </a:r>
                <a:r>
                  <a:rPr lang="en-US" sz="2400" dirty="0" smtClean="0">
                    <a:solidFill>
                      <a:srgbClr val="0000FF"/>
                    </a:solidFill>
                    <a:latin typeface="Times New Roman" panose="02020603050405020304" pitchFamily="18" charset="0"/>
                    <a:cs typeface="Times New Roman" panose="02020603050405020304" pitchFamily="18" charset="0"/>
                  </a:rPr>
                  <a:t>= I</a:t>
                </a:r>
                <a:r>
                  <a:rPr lang="en-US" sz="2400" baseline="-25000" dirty="0" smtClean="0">
                    <a:solidFill>
                      <a:srgbClr val="0000FF"/>
                    </a:solidFill>
                    <a:latin typeface="Times New Roman" panose="02020603050405020304" pitchFamily="18" charset="0"/>
                    <a:cs typeface="Times New Roman" panose="02020603050405020304" pitchFamily="18" charset="0"/>
                  </a:rPr>
                  <a:t>2</a:t>
                </a:r>
                <a:r>
                  <a:rPr lang="en-US" sz="2400"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b="0" i="1" smtClean="0">
                            <a:solidFill>
                              <a:srgbClr val="0000FF"/>
                            </a:solidFill>
                            <a:latin typeface="Cambria Math" panose="02040503050406030204" pitchFamily="18" charset="0"/>
                            <a:cs typeface="Times New Roman" panose="02020603050405020304" pitchFamily="18" charset="0"/>
                          </a:rPr>
                        </m:ctrlPr>
                      </m:fPr>
                      <m:num>
                        <m:r>
                          <m:rPr>
                            <m:sty m:val="p"/>
                          </m:rPr>
                          <a:rPr lang="en-US" sz="2400" b="0" i="0" smtClean="0">
                            <a:solidFill>
                              <a:srgbClr val="0000FF"/>
                            </a:solidFill>
                            <a:latin typeface="Cambria Math" panose="02040503050406030204" pitchFamily="18" charset="0"/>
                            <a:cs typeface="Times New Roman" panose="02020603050405020304" pitchFamily="18" charset="0"/>
                          </a:rPr>
                          <m:t>U</m:t>
                        </m:r>
                      </m:num>
                      <m:den>
                        <m:r>
                          <a:rPr lang="en-US" sz="2400" b="0" i="1" smtClean="0">
                            <a:solidFill>
                              <a:srgbClr val="0000FF"/>
                            </a:solidFill>
                            <a:latin typeface="Cambria Math" panose="02040503050406030204" pitchFamily="18" charset="0"/>
                            <a:cs typeface="Times New Roman" panose="02020603050405020304" pitchFamily="18" charset="0"/>
                          </a:rPr>
                          <m:t>𝑅</m:t>
                        </m:r>
                      </m:den>
                    </m:f>
                  </m:oMath>
                </a14:m>
                <a:r>
                  <a:rPr lang="en-US" sz="2400" dirty="0" smtClean="0">
                    <a:solidFill>
                      <a:srgbClr val="0000FF"/>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i="1" dirty="0" smtClean="0">
                            <a:solidFill>
                              <a:srgbClr val="0000FF"/>
                            </a:solidFill>
                            <a:latin typeface="Cambria Math" panose="02040503050406030204" pitchFamily="18" charset="0"/>
                            <a:cs typeface="Times New Roman" panose="02020603050405020304" pitchFamily="18" charset="0"/>
                          </a:rPr>
                        </m:ctrlPr>
                      </m:fPr>
                      <m:num>
                        <m:r>
                          <a:rPr lang="en-US" sz="2400" b="0" i="1" dirty="0" smtClean="0">
                            <a:solidFill>
                              <a:srgbClr val="0000FF"/>
                            </a:solidFill>
                            <a:latin typeface="Cambria Math" panose="02040503050406030204" pitchFamily="18" charset="0"/>
                            <a:cs typeface="Times New Roman" panose="02020603050405020304" pitchFamily="18" charset="0"/>
                          </a:rPr>
                          <m:t>12</m:t>
                        </m:r>
                      </m:num>
                      <m:den>
                        <m:r>
                          <a:rPr lang="en-US" sz="2400" b="0" i="1" dirty="0" smtClean="0">
                            <a:solidFill>
                              <a:srgbClr val="0000FF"/>
                            </a:solidFill>
                            <a:latin typeface="Cambria Math" panose="02040503050406030204" pitchFamily="18" charset="0"/>
                            <a:cs typeface="Times New Roman" panose="02020603050405020304" pitchFamily="18" charset="0"/>
                          </a:rPr>
                          <m:t>32</m:t>
                        </m:r>
                      </m:den>
                    </m:f>
                  </m:oMath>
                </a14:m>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smtClean="0">
                    <a:solidFill>
                      <a:srgbClr val="0000FF"/>
                    </a:solidFill>
                    <a:latin typeface="Times New Roman" panose="02020603050405020304" pitchFamily="18" charset="0"/>
                    <a:cs typeface="Times New Roman" panose="02020603050405020304" pitchFamily="18" charset="0"/>
                  </a:rPr>
                  <a:t>= 0,375(A</a:t>
                </a:r>
                <a:r>
                  <a:rPr lang="en-US" sz="2400" dirty="0" smtClean="0">
                    <a:solidFill>
                      <a:srgbClr val="0000FF"/>
                    </a:solidFill>
                    <a:latin typeface="Times New Roman" panose="02020603050405020304" pitchFamily="18" charset="0"/>
                    <a:cs typeface="Times New Roman" panose="02020603050405020304" pitchFamily="18" charset="0"/>
                  </a:rPr>
                  <a:t>)  </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r>
                  <a:rPr lang="en-US" sz="2400" dirty="0" smtClean="0">
                    <a:solidFill>
                      <a:srgbClr val="0000FF"/>
                    </a:solidFill>
                    <a:latin typeface="Times New Roman" panose="02020603050405020304" pitchFamily="18" charset="0"/>
                    <a:cs typeface="Times New Roman" panose="02020603050405020304" pitchFamily="18" charset="0"/>
                  </a:rPr>
                  <a:t>U</a:t>
                </a:r>
                <a:r>
                  <a:rPr lang="en-US" sz="2400" baseline="-25000" dirty="0" smtClean="0">
                    <a:solidFill>
                      <a:srgbClr val="0000FF"/>
                    </a:solidFill>
                    <a:latin typeface="Times New Roman" panose="02020603050405020304" pitchFamily="18" charset="0"/>
                    <a:cs typeface="Times New Roman" panose="02020603050405020304" pitchFamily="18" charset="0"/>
                  </a:rPr>
                  <a:t>1</a:t>
                </a:r>
                <a:r>
                  <a:rPr lang="en-US" sz="2400" dirty="0" smtClean="0">
                    <a:solidFill>
                      <a:srgbClr val="0000FF"/>
                    </a:solidFill>
                    <a:latin typeface="Times New Roman" panose="02020603050405020304" pitchFamily="18" charset="0"/>
                    <a:cs typeface="Times New Roman" panose="02020603050405020304" pitchFamily="18" charset="0"/>
                  </a:rPr>
                  <a:t>=I</a:t>
                </a:r>
                <a:r>
                  <a:rPr lang="en-US" sz="2400" baseline="-25000" dirty="0" smtClean="0">
                    <a:solidFill>
                      <a:srgbClr val="0000FF"/>
                    </a:solidFill>
                    <a:latin typeface="Times New Roman" panose="02020603050405020304" pitchFamily="18" charset="0"/>
                    <a:cs typeface="Times New Roman" panose="02020603050405020304" pitchFamily="18" charset="0"/>
                  </a:rPr>
                  <a:t>1</a:t>
                </a:r>
                <a:r>
                  <a:rPr lang="en-US" sz="2400" dirty="0" smtClean="0">
                    <a:solidFill>
                      <a:srgbClr val="0000FF"/>
                    </a:solidFill>
                    <a:latin typeface="Times New Roman" panose="02020603050405020304" pitchFamily="18" charset="0"/>
                    <a:cs typeface="Times New Roman" panose="02020603050405020304" pitchFamily="18" charset="0"/>
                  </a:rPr>
                  <a:t>.R</a:t>
                </a:r>
                <a:r>
                  <a:rPr lang="en-US" sz="2400" baseline="-25000" dirty="0" smtClean="0">
                    <a:solidFill>
                      <a:srgbClr val="0000FF"/>
                    </a:solidFill>
                    <a:latin typeface="Times New Roman" panose="02020603050405020304" pitchFamily="18" charset="0"/>
                    <a:cs typeface="Times New Roman" panose="02020603050405020304" pitchFamily="18" charset="0"/>
                  </a:rPr>
                  <a:t>1</a:t>
                </a:r>
                <a:r>
                  <a:rPr lang="en-US" sz="2400" dirty="0" smtClean="0">
                    <a:solidFill>
                      <a:srgbClr val="0000FF"/>
                    </a:solidFill>
                    <a:latin typeface="Times New Roman" panose="02020603050405020304" pitchFamily="18" charset="0"/>
                    <a:cs typeface="Times New Roman" panose="02020603050405020304" pitchFamily="18" charset="0"/>
                  </a:rPr>
                  <a:t>= 0,375 . 24 = 9(V</a:t>
                </a:r>
                <a:r>
                  <a:rPr lang="en-US" sz="2400" dirty="0" smtClean="0">
                    <a:solidFill>
                      <a:srgbClr val="0000FF"/>
                    </a:solidFill>
                    <a:latin typeface="Times New Roman" panose="02020603050405020304" pitchFamily="18" charset="0"/>
                    <a:cs typeface="Times New Roman" panose="02020603050405020304" pitchFamily="18" charset="0"/>
                  </a:rPr>
                  <a:t>)  </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r>
                  <a:rPr lang="en-US" sz="2400" dirty="0" smtClean="0">
                    <a:solidFill>
                      <a:srgbClr val="0000FF"/>
                    </a:solidFill>
                    <a:latin typeface="Times New Roman" panose="02020603050405020304" pitchFamily="18" charset="0"/>
                    <a:cs typeface="Times New Roman" panose="02020603050405020304" pitchFamily="18" charset="0"/>
                  </a:rPr>
                  <a:t>U</a:t>
                </a:r>
                <a:r>
                  <a:rPr lang="en-US" sz="2400" baseline="-25000" dirty="0" smtClean="0">
                    <a:solidFill>
                      <a:srgbClr val="0000FF"/>
                    </a:solidFill>
                    <a:latin typeface="Times New Roman" panose="02020603050405020304" pitchFamily="18" charset="0"/>
                    <a:cs typeface="Times New Roman" panose="02020603050405020304" pitchFamily="18" charset="0"/>
                  </a:rPr>
                  <a:t>2</a:t>
                </a:r>
                <a:r>
                  <a:rPr lang="en-US" sz="2400" dirty="0" smtClean="0">
                    <a:solidFill>
                      <a:srgbClr val="0000FF"/>
                    </a:solidFill>
                    <a:latin typeface="Times New Roman" panose="02020603050405020304" pitchFamily="18" charset="0"/>
                    <a:cs typeface="Times New Roman" panose="02020603050405020304" pitchFamily="18" charset="0"/>
                  </a:rPr>
                  <a:t>= I</a:t>
                </a:r>
                <a:r>
                  <a:rPr lang="en-US" sz="2400" baseline="-25000" dirty="0" smtClean="0">
                    <a:solidFill>
                      <a:srgbClr val="0000FF"/>
                    </a:solidFill>
                    <a:latin typeface="Times New Roman" panose="02020603050405020304" pitchFamily="18" charset="0"/>
                    <a:cs typeface="Times New Roman" panose="02020603050405020304" pitchFamily="18" charset="0"/>
                  </a:rPr>
                  <a:t>2</a:t>
                </a:r>
                <a:r>
                  <a:rPr lang="en-US" sz="2400" dirty="0" smtClean="0">
                    <a:solidFill>
                      <a:srgbClr val="0000FF"/>
                    </a:solidFill>
                    <a:latin typeface="Times New Roman" panose="02020603050405020304" pitchFamily="18" charset="0"/>
                    <a:cs typeface="Times New Roman" panose="02020603050405020304" pitchFamily="18" charset="0"/>
                  </a:rPr>
                  <a:t>.R</a:t>
                </a:r>
                <a:r>
                  <a:rPr lang="en-US" sz="2400" baseline="-25000" dirty="0" smtClean="0">
                    <a:solidFill>
                      <a:srgbClr val="0000FF"/>
                    </a:solidFill>
                    <a:latin typeface="Times New Roman" panose="02020603050405020304" pitchFamily="18" charset="0"/>
                    <a:cs typeface="Times New Roman" panose="02020603050405020304" pitchFamily="18" charset="0"/>
                  </a:rPr>
                  <a:t>2 </a:t>
                </a:r>
                <a:r>
                  <a:rPr lang="en-US" sz="2400" dirty="0" smtClean="0">
                    <a:solidFill>
                      <a:srgbClr val="0000FF"/>
                    </a:solidFill>
                    <a:latin typeface="Times New Roman" panose="02020603050405020304" pitchFamily="18" charset="0"/>
                    <a:cs typeface="Times New Roman" panose="02020603050405020304" pitchFamily="18" charset="0"/>
                  </a:rPr>
                  <a:t>= 0,375 . 8 = 3(V)</a:t>
                </a:r>
              </a:p>
              <a:p>
                <a:pPr lvl="0"/>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𝑄</m:t>
                        </m:r>
                      </m:e>
                      <m:sub>
                        <m:r>
                          <a:rPr lang="en-US" sz="2400" i="1">
                            <a:solidFill>
                              <a:srgbClr val="0000FF"/>
                            </a:solidFill>
                            <a:latin typeface="Cambria Math" panose="02040503050406030204" pitchFamily="18" charset="0"/>
                            <a:cs typeface="Times New Roman" panose="02020603050405020304" pitchFamily="18" charset="0"/>
                          </a:rPr>
                          <m:t>𝑛𝑡</m:t>
                        </m:r>
                      </m:sub>
                    </m:sSub>
                  </m:oMath>
                </a14:m>
                <a:r>
                  <a:rPr lang="en-US" sz="2400" dirty="0" smtClean="0">
                    <a:solidFill>
                      <a:srgbClr val="0000FF"/>
                    </a:solidFill>
                    <a:latin typeface="Times New Roman" panose="02020603050405020304" pitchFamily="18" charset="0"/>
                    <a:cs typeface="Times New Roman" panose="02020603050405020304" pitchFamily="18" charset="0"/>
                  </a:rPr>
                  <a:t>= U.I</a:t>
                </a:r>
                <a:r>
                  <a:rPr lang="en-US" sz="2400" baseline="-25000" dirty="0" smtClean="0">
                    <a:solidFill>
                      <a:srgbClr val="0000FF"/>
                    </a:solidFill>
                    <a:latin typeface="Times New Roman" panose="02020603050405020304" pitchFamily="18" charset="0"/>
                    <a:cs typeface="Times New Roman" panose="02020603050405020304" pitchFamily="18" charset="0"/>
                  </a:rPr>
                  <a:t>nt</a:t>
                </a:r>
                <a:r>
                  <a:rPr lang="en-US" sz="2400" dirty="0" smtClean="0">
                    <a:solidFill>
                      <a:srgbClr val="0000FF"/>
                    </a:solidFill>
                    <a:latin typeface="Times New Roman" panose="02020603050405020304" pitchFamily="18" charset="0"/>
                    <a:cs typeface="Times New Roman" panose="02020603050405020304" pitchFamily="18" charset="0"/>
                  </a:rPr>
                  <a:t>.t =12 .0,375.600 = 2700(J</a:t>
                </a:r>
                <a:r>
                  <a:rPr lang="en-US" sz="2400" dirty="0" smtClean="0">
                    <a:solidFill>
                      <a:srgbClr val="0000FF"/>
                    </a:solidFill>
                    <a:latin typeface="Times New Roman" panose="02020603050405020304" pitchFamily="18" charset="0"/>
                    <a:cs typeface="Times New Roman" panose="02020603050405020304" pitchFamily="18" charset="0"/>
                  </a:rPr>
                  <a:t>)</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pPr lvl="0"/>
                <a:r>
                  <a:rPr lang="en-US" sz="3200" b="1" i="1" dirty="0">
                    <a:solidFill>
                      <a:srgbClr val="0000FF"/>
                    </a:solidFill>
                    <a:latin typeface=".VnCommercial Script" panose="020B7200000000000000" pitchFamily="34" charset="0"/>
                    <a:cs typeface="Times New Roman" panose="02020603050405020304" pitchFamily="18" charset="0"/>
                  </a:rPr>
                  <a:t>P</a:t>
                </a:r>
                <a:r>
                  <a:rPr lang="en-US" sz="2400" b="1" i="1" dirty="0">
                    <a:solidFill>
                      <a:srgbClr val="0000FF"/>
                    </a:solidFill>
                    <a:latin typeface=".VnCommercial Script" panose="020B7200000000000000" pitchFamily="34" charset="0"/>
                    <a:cs typeface="Times New Roman" panose="02020603050405020304" pitchFamily="18" charset="0"/>
                  </a:rPr>
                  <a:t> </a:t>
                </a:r>
                <a:r>
                  <a:rPr lang="en-US" sz="2400" baseline="-25000" dirty="0" smtClean="0">
                    <a:solidFill>
                      <a:srgbClr val="0000FF"/>
                    </a:solidFill>
                    <a:latin typeface="Times New Roman" panose="02020603050405020304" pitchFamily="18" charset="0"/>
                    <a:cs typeface="Times New Roman" panose="02020603050405020304" pitchFamily="18" charset="0"/>
                  </a:rPr>
                  <a:t>nt</a:t>
                </a:r>
                <a:r>
                  <a:rPr lang="en-US" sz="2400" dirty="0" smtClean="0">
                    <a:solidFill>
                      <a:srgbClr val="0000FF"/>
                    </a:solidFill>
                    <a:latin typeface="Times New Roman" panose="02020603050405020304" pitchFamily="18" charset="0"/>
                    <a:cs typeface="Times New Roman" panose="02020603050405020304" pitchFamily="18" charset="0"/>
                  </a:rPr>
                  <a:t>= U.I</a:t>
                </a:r>
                <a:r>
                  <a:rPr lang="en-US" sz="2400" baseline="-25000" dirty="0" smtClean="0">
                    <a:solidFill>
                      <a:srgbClr val="0000FF"/>
                    </a:solidFill>
                    <a:latin typeface="Times New Roman" panose="02020603050405020304" pitchFamily="18" charset="0"/>
                    <a:cs typeface="Times New Roman" panose="02020603050405020304" pitchFamily="18" charset="0"/>
                  </a:rPr>
                  <a:t>nt</a:t>
                </a:r>
                <a:r>
                  <a:rPr lang="en-US" sz="2400" dirty="0" smtClean="0">
                    <a:solidFill>
                      <a:srgbClr val="0000FF"/>
                    </a:solidFill>
                    <a:latin typeface="Times New Roman" panose="02020603050405020304" pitchFamily="18" charset="0"/>
                    <a:cs typeface="Times New Roman" panose="02020603050405020304" pitchFamily="18" charset="0"/>
                  </a:rPr>
                  <a:t>= 12.0,375 = 4,5(W</a:t>
                </a:r>
                <a:r>
                  <a:rPr lang="en-US" sz="2400" dirty="0" smtClean="0">
                    <a:solidFill>
                      <a:srgbClr val="0000FF"/>
                    </a:solidFill>
                    <a:latin typeface="Times New Roman" panose="02020603050405020304" pitchFamily="18" charset="0"/>
                    <a:cs typeface="Times New Roman" panose="02020603050405020304" pitchFamily="18" charset="0"/>
                  </a:rPr>
                  <a:t>)</a:t>
                </a:r>
                <a:endParaRPr lang="vi-VN" sz="2400" dirty="0" smtClean="0">
                  <a:solidFill>
                    <a:srgbClr val="0000FF"/>
                  </a:solidFill>
                  <a:effectLst/>
                  <a:latin typeface="Times New Roman" panose="02020603050405020304" pitchFamily="18" charset="0"/>
                  <a:cs typeface="Times New Roman" panose="02020603050405020304" pitchFamily="18" charset="0"/>
                </a:endParaRPr>
              </a:p>
            </p:txBody>
          </p:sp>
        </mc:Choice>
        <mc:Fallback>
          <p:sp>
            <p:nvSpPr>
              <p:cNvPr id="7" name="Rectangle 6"/>
              <p:cNvSpPr>
                <a:spLocks noRot="1" noChangeAspect="1" noMove="1" noResize="1" noEditPoints="1" noAdjustHandles="1" noChangeArrowheads="1" noChangeShapeType="1" noTextEdit="1"/>
              </p:cNvSpPr>
              <p:nvPr/>
            </p:nvSpPr>
            <p:spPr>
              <a:xfrm>
                <a:off x="2931133" y="2577524"/>
                <a:ext cx="5285020" cy="3330720"/>
              </a:xfrm>
              <a:prstGeom prst="rect">
                <a:avLst/>
              </a:prstGeom>
              <a:blipFill>
                <a:blip r:embed="rId2"/>
                <a:stretch>
                  <a:fillRect l="-2999" t="-1465" b="-512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p:cNvSpPr/>
              <p:nvPr/>
            </p:nvSpPr>
            <p:spPr>
              <a:xfrm>
                <a:off x="8027803" y="2489273"/>
                <a:ext cx="4529401" cy="3702167"/>
              </a:xfrm>
              <a:prstGeom prst="rect">
                <a:avLst/>
              </a:prstGeom>
            </p:spPr>
            <p:txBody>
              <a:bodyPr wrap="square">
                <a:spAutoFit/>
              </a:bodyPr>
              <a:lstStyle/>
              <a:p>
                <a:r>
                  <a:rPr lang="en-US" sz="2400" b="1" dirty="0" smtClean="0">
                    <a:solidFill>
                      <a:srgbClr val="0000FF"/>
                    </a:solidFill>
                    <a:latin typeface="Times New Roman" panose="02020603050405020304" pitchFamily="18" charset="0"/>
                    <a:cs typeface="Times New Roman" panose="02020603050405020304" pitchFamily="18" charset="0"/>
                  </a:rPr>
                  <a:t> </a:t>
                </a:r>
                <a:r>
                  <a:rPr lang="vi-VN" sz="2400" b="1" dirty="0" smtClean="0">
                    <a:solidFill>
                      <a:srgbClr val="0000FF"/>
                    </a:solidFill>
                    <a:latin typeface="Times New Roman" panose="02020603050405020304" pitchFamily="18" charset="0"/>
                    <a:cs typeface="Times New Roman" panose="02020603050405020304" pitchFamily="18" charset="0"/>
                  </a:rPr>
                  <a:t>* R</a:t>
                </a:r>
                <a:r>
                  <a:rPr lang="vi-VN" sz="2400" b="1" baseline="-25000" dirty="0" smtClean="0">
                    <a:solidFill>
                      <a:srgbClr val="0000FF"/>
                    </a:solidFill>
                    <a:latin typeface="Times New Roman" panose="02020603050405020304" pitchFamily="18" charset="0"/>
                    <a:cs typeface="Times New Roman" panose="02020603050405020304" pitchFamily="18" charset="0"/>
                  </a:rPr>
                  <a:t>1 </a:t>
                </a:r>
                <a:r>
                  <a:rPr lang="vi-VN" sz="2400" b="1" dirty="0" smtClean="0">
                    <a:solidFill>
                      <a:srgbClr val="0000FF"/>
                    </a:solidFill>
                    <a:latin typeface="Times New Roman" panose="02020603050405020304" pitchFamily="18" charset="0"/>
                    <a:cs typeface="Times New Roman" panose="02020603050405020304" pitchFamily="18" charset="0"/>
                  </a:rPr>
                  <a:t>// R</a:t>
                </a:r>
                <a:r>
                  <a:rPr lang="vi-VN" sz="2400" b="1" baseline="-25000" dirty="0" smtClean="0">
                    <a:solidFill>
                      <a:srgbClr val="0000FF"/>
                    </a:solidFill>
                    <a:latin typeface="Times New Roman" panose="02020603050405020304" pitchFamily="18" charset="0"/>
                    <a:cs typeface="Times New Roman" panose="02020603050405020304" pitchFamily="18" charset="0"/>
                  </a:rPr>
                  <a:t>2</a:t>
                </a:r>
                <a:endParaRPr lang="vi-VN" sz="2400" b="1" dirty="0" smtClean="0">
                  <a:solidFill>
                    <a:srgbClr val="0000FF"/>
                  </a:solidFill>
                  <a:latin typeface="Times New Roman" panose="02020603050405020304" pitchFamily="18" charset="0"/>
                  <a:cs typeface="Times New Roman" panose="02020603050405020304" pitchFamily="18" charset="0"/>
                </a:endParaRPr>
              </a:p>
              <a:p>
                <a:pPr lvl="0"/>
                <a:r>
                  <a:rPr lang="en-US" sz="2400" dirty="0" smtClean="0">
                    <a:solidFill>
                      <a:srgbClr val="0000FF"/>
                    </a:solidFill>
                    <a:latin typeface="Times New Roman" panose="02020603050405020304" pitchFamily="18" charset="0"/>
                    <a:cs typeface="Times New Roman" panose="02020603050405020304" pitchFamily="18" charset="0"/>
                  </a:rPr>
                  <a:t>R</a:t>
                </a:r>
                <a:r>
                  <a:rPr lang="en-US" sz="2400" baseline="-25000" dirty="0" smtClean="0">
                    <a:solidFill>
                      <a:srgbClr val="0000FF"/>
                    </a:solidFill>
                    <a:latin typeface="Times New Roman" panose="02020603050405020304" pitchFamily="18" charset="0"/>
                    <a:cs typeface="Times New Roman" panose="02020603050405020304" pitchFamily="18" charset="0"/>
                  </a:rPr>
                  <a:t>// </a:t>
                </a:r>
                <a:r>
                  <a:rPr lang="en-US" sz="2400"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smtClean="0">
                            <a:solidFill>
                              <a:srgbClr val="0000FF"/>
                            </a:solidFill>
                            <a:latin typeface="Cambria Math" panose="02040503050406030204" pitchFamily="18" charset="0"/>
                            <a:cs typeface="Times New Roman" panose="02020603050405020304" pitchFamily="18" charset="0"/>
                          </a:rPr>
                        </m:ctrlPr>
                      </m:fPr>
                      <m:num>
                        <m:r>
                          <m:rPr>
                            <m:nor/>
                          </m:rPr>
                          <a:rPr lang="en-US" sz="2400" dirty="0">
                            <a:solidFill>
                              <a:srgbClr val="0000FF"/>
                            </a:solidFill>
                            <a:latin typeface="Times New Roman" panose="02020603050405020304" pitchFamily="18" charset="0"/>
                            <a:cs typeface="Times New Roman" panose="02020603050405020304" pitchFamily="18" charset="0"/>
                          </a:rPr>
                          <m:t>R</m:t>
                        </m:r>
                        <m:r>
                          <m:rPr>
                            <m:nor/>
                          </m:rPr>
                          <a:rPr lang="en-US" sz="2400" baseline="-25000" dirty="0">
                            <a:solidFill>
                              <a:srgbClr val="0000FF"/>
                            </a:solidFill>
                            <a:latin typeface="Times New Roman" panose="02020603050405020304" pitchFamily="18" charset="0"/>
                            <a:cs typeface="Times New Roman" panose="02020603050405020304" pitchFamily="18" charset="0"/>
                          </a:rPr>
                          <m:t>1</m:t>
                        </m:r>
                        <m:r>
                          <m:rPr>
                            <m:nor/>
                          </m:rPr>
                          <a:rPr lang="en-US" sz="2400" dirty="0">
                            <a:solidFill>
                              <a:srgbClr val="0000FF"/>
                            </a:solidFill>
                            <a:latin typeface="Times New Roman" panose="02020603050405020304" pitchFamily="18" charset="0"/>
                            <a:cs typeface="Times New Roman" panose="02020603050405020304" pitchFamily="18" charset="0"/>
                          </a:rPr>
                          <m:t>.</m:t>
                        </m:r>
                        <m:r>
                          <m:rPr>
                            <m:nor/>
                          </m:rPr>
                          <a:rPr lang="en-US" sz="2400" dirty="0">
                            <a:solidFill>
                              <a:srgbClr val="0000FF"/>
                            </a:solidFill>
                            <a:latin typeface="Times New Roman" panose="02020603050405020304" pitchFamily="18" charset="0"/>
                            <a:cs typeface="Times New Roman" panose="02020603050405020304" pitchFamily="18" charset="0"/>
                          </a:rPr>
                          <m:t>R</m:t>
                        </m:r>
                        <m:r>
                          <m:rPr>
                            <m:nor/>
                          </m:rPr>
                          <a:rPr lang="en-US" sz="2400" baseline="-25000" dirty="0">
                            <a:solidFill>
                              <a:srgbClr val="0000FF"/>
                            </a:solidFill>
                            <a:latin typeface="Times New Roman" panose="02020603050405020304" pitchFamily="18" charset="0"/>
                            <a:cs typeface="Times New Roman" panose="02020603050405020304" pitchFamily="18" charset="0"/>
                          </a:rPr>
                          <m:t>2</m:t>
                        </m:r>
                      </m:num>
                      <m:den>
                        <m:r>
                          <m:rPr>
                            <m:nor/>
                          </m:rPr>
                          <a:rPr lang="en-US" sz="2400" b="0" i="0" smtClean="0">
                            <a:solidFill>
                              <a:srgbClr val="0000FF"/>
                            </a:solidFill>
                            <a:latin typeface="Cambria Math" panose="02040503050406030204" pitchFamily="18" charset="0"/>
                            <a:cs typeface="Times New Roman" panose="02020603050405020304" pitchFamily="18" charset="0"/>
                          </a:rPr>
                          <m:t> </m:t>
                        </m:r>
                        <m:r>
                          <m:rPr>
                            <m:nor/>
                          </m:rPr>
                          <a:rPr lang="en-US" sz="2400" dirty="0">
                            <a:solidFill>
                              <a:srgbClr val="0000FF"/>
                            </a:solidFill>
                            <a:latin typeface="Times New Roman" panose="02020603050405020304" pitchFamily="18" charset="0"/>
                            <a:cs typeface="Times New Roman" panose="02020603050405020304" pitchFamily="18" charset="0"/>
                          </a:rPr>
                          <m:t>R</m:t>
                        </m:r>
                        <m:r>
                          <m:rPr>
                            <m:nor/>
                          </m:rPr>
                          <a:rPr lang="en-US" sz="2400" baseline="-25000" dirty="0">
                            <a:solidFill>
                              <a:srgbClr val="0000FF"/>
                            </a:solidFill>
                            <a:latin typeface="Times New Roman" panose="02020603050405020304" pitchFamily="18" charset="0"/>
                            <a:cs typeface="Times New Roman" panose="02020603050405020304" pitchFamily="18" charset="0"/>
                          </a:rPr>
                          <m:t>1</m:t>
                        </m:r>
                        <m:r>
                          <m:rPr>
                            <m:nor/>
                          </m:rPr>
                          <a:rPr lang="en-US" sz="2400" dirty="0">
                            <a:solidFill>
                              <a:srgbClr val="0000FF"/>
                            </a:solidFill>
                            <a:latin typeface="Times New Roman" panose="02020603050405020304" pitchFamily="18" charset="0"/>
                            <a:cs typeface="Times New Roman" panose="02020603050405020304" pitchFamily="18" charset="0"/>
                          </a:rPr>
                          <m:t>+</m:t>
                        </m:r>
                        <m:r>
                          <m:rPr>
                            <m:nor/>
                          </m:rPr>
                          <a:rPr lang="en-US" sz="2400" dirty="0">
                            <a:solidFill>
                              <a:srgbClr val="0000FF"/>
                            </a:solidFill>
                            <a:latin typeface="Times New Roman" panose="02020603050405020304" pitchFamily="18" charset="0"/>
                            <a:cs typeface="Times New Roman" panose="02020603050405020304" pitchFamily="18" charset="0"/>
                          </a:rPr>
                          <m:t>R</m:t>
                        </m:r>
                        <m:r>
                          <m:rPr>
                            <m:nor/>
                          </m:rPr>
                          <a:rPr lang="en-US" sz="2400" baseline="-25000" dirty="0">
                            <a:solidFill>
                              <a:srgbClr val="0000FF"/>
                            </a:solidFill>
                            <a:latin typeface="Times New Roman" panose="02020603050405020304" pitchFamily="18" charset="0"/>
                            <a:cs typeface="Times New Roman" panose="02020603050405020304" pitchFamily="18" charset="0"/>
                          </a:rPr>
                          <m:t>2</m:t>
                        </m:r>
                      </m:den>
                    </m:f>
                  </m:oMath>
                </a14:m>
                <a:r>
                  <a:rPr lang="en-US" sz="2400" dirty="0" smtClean="0">
                    <a:solidFill>
                      <a:srgbClr val="0000FF"/>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i="1" dirty="0" smtClean="0">
                            <a:solidFill>
                              <a:srgbClr val="0000FF"/>
                            </a:solidFill>
                            <a:latin typeface="Cambria Math" panose="02040503050406030204" pitchFamily="18" charset="0"/>
                            <a:cs typeface="Times New Roman" panose="02020603050405020304" pitchFamily="18" charset="0"/>
                          </a:rPr>
                        </m:ctrlPr>
                      </m:fPr>
                      <m:num>
                        <m:r>
                          <a:rPr lang="en-US" sz="2400" b="0" i="1" dirty="0" smtClean="0">
                            <a:solidFill>
                              <a:srgbClr val="0000FF"/>
                            </a:solidFill>
                            <a:latin typeface="Cambria Math" panose="02040503050406030204" pitchFamily="18" charset="0"/>
                            <a:cs typeface="Times New Roman" panose="02020603050405020304" pitchFamily="18" charset="0"/>
                          </a:rPr>
                          <m:t>24.28</m:t>
                        </m:r>
                      </m:num>
                      <m:den>
                        <m:r>
                          <a:rPr lang="en-US" sz="2400" b="0" i="1" dirty="0" smtClean="0">
                            <a:solidFill>
                              <a:srgbClr val="0000FF"/>
                            </a:solidFill>
                            <a:latin typeface="Cambria Math" panose="02040503050406030204" pitchFamily="18" charset="0"/>
                            <a:cs typeface="Times New Roman" panose="02020603050405020304" pitchFamily="18" charset="0"/>
                          </a:rPr>
                          <m:t>24+28</m:t>
                        </m:r>
                      </m:den>
                    </m:f>
                  </m:oMath>
                </a14:m>
                <a:r>
                  <a:rPr lang="en-US" sz="2400" dirty="0" smtClean="0">
                    <a:solidFill>
                      <a:srgbClr val="0000FF"/>
                    </a:solidFill>
                    <a:latin typeface="Times New Roman" panose="02020603050405020304" pitchFamily="18" charset="0"/>
                    <a:cs typeface="Times New Roman" panose="02020603050405020304" pitchFamily="18" charset="0"/>
                  </a:rPr>
                  <a:t> =6(Ω)</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r>
                  <a:rPr lang="en-US" sz="2400" dirty="0">
                    <a:solidFill>
                      <a:srgbClr val="0000FF"/>
                    </a:solidFill>
                    <a:latin typeface="Times New Roman" panose="02020603050405020304" pitchFamily="18" charset="0"/>
                    <a:cs typeface="Times New Roman" panose="02020603050405020304" pitchFamily="18" charset="0"/>
                  </a:rPr>
                  <a:t>U=U</a:t>
                </a:r>
                <a:r>
                  <a:rPr lang="en-US" sz="2400" baseline="-25000" dirty="0">
                    <a:solidFill>
                      <a:srgbClr val="0000FF"/>
                    </a:solidFill>
                    <a:latin typeface="Times New Roman" panose="02020603050405020304" pitchFamily="18" charset="0"/>
                    <a:cs typeface="Times New Roman" panose="02020603050405020304" pitchFamily="18" charset="0"/>
                  </a:rPr>
                  <a:t>1</a:t>
                </a:r>
                <a:r>
                  <a:rPr lang="en-US" sz="2400" dirty="0">
                    <a:solidFill>
                      <a:srgbClr val="0000FF"/>
                    </a:solidFill>
                    <a:latin typeface="Times New Roman" panose="02020603050405020304" pitchFamily="18" charset="0"/>
                    <a:cs typeface="Times New Roman" panose="02020603050405020304" pitchFamily="18" charset="0"/>
                  </a:rPr>
                  <a:t>=U</a:t>
                </a:r>
                <a:r>
                  <a:rPr lang="en-US" sz="2400" baseline="-25000" dirty="0">
                    <a:solidFill>
                      <a:srgbClr val="0000FF"/>
                    </a:solidFill>
                    <a:latin typeface="Times New Roman" panose="02020603050405020304" pitchFamily="18" charset="0"/>
                    <a:cs typeface="Times New Roman" panose="02020603050405020304" pitchFamily="18" charset="0"/>
                  </a:rPr>
                  <a:t>2</a:t>
                </a:r>
                <a:r>
                  <a:rPr lang="en-US" sz="2400" dirty="0">
                    <a:solidFill>
                      <a:srgbClr val="0000FF"/>
                    </a:solidFill>
                    <a:latin typeface="Times New Roman" panose="02020603050405020304" pitchFamily="18" charset="0"/>
                    <a:cs typeface="Times New Roman" panose="02020603050405020304" pitchFamily="18" charset="0"/>
                  </a:rPr>
                  <a:t>=12(V) </a:t>
                </a:r>
                <a:endParaRPr lang="vi-VN" sz="2400" dirty="0">
                  <a:solidFill>
                    <a:srgbClr val="0000FF"/>
                  </a:solidFill>
                  <a:latin typeface="Times New Roman" panose="02020603050405020304" pitchFamily="18" charset="0"/>
                  <a:cs typeface="Times New Roman" panose="02020603050405020304" pitchFamily="18" charset="0"/>
                </a:endParaRPr>
              </a:p>
              <a:p>
                <a:pPr lvl="0"/>
                <a:r>
                  <a:rPr lang="en-US" sz="2400" dirty="0" smtClean="0">
                    <a:solidFill>
                      <a:srgbClr val="0000FF"/>
                    </a:solidFill>
                    <a:latin typeface="Times New Roman" panose="02020603050405020304" pitchFamily="18" charset="0"/>
                    <a:cs typeface="Times New Roman" panose="02020603050405020304" pitchFamily="18" charset="0"/>
                  </a:rPr>
                  <a:t>I</a:t>
                </a:r>
                <a:r>
                  <a:rPr lang="en-US" sz="2400" baseline="-25000" dirty="0" smtClean="0">
                    <a:solidFill>
                      <a:srgbClr val="0000FF"/>
                    </a:solidFill>
                    <a:latin typeface="Times New Roman" panose="02020603050405020304" pitchFamily="18" charset="0"/>
                    <a:cs typeface="Times New Roman" panose="02020603050405020304" pitchFamily="18" charset="0"/>
                  </a:rPr>
                  <a:t>1</a:t>
                </a:r>
                <a:r>
                  <a:rPr lang="en-US" sz="2400"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a:solidFill>
                              <a:srgbClr val="0000FF"/>
                            </a:solidFill>
                            <a:latin typeface="Cambria Math" panose="02040503050406030204" pitchFamily="18" charset="0"/>
                            <a:cs typeface="Times New Roman" panose="02020603050405020304" pitchFamily="18" charset="0"/>
                          </a:rPr>
                        </m:ctrlPr>
                      </m:fPr>
                      <m:num>
                        <m:sSub>
                          <m:sSubPr>
                            <m:ctrlPr>
                              <a:rPr lang="en-US" sz="2400" i="1" smtClean="0">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𝑈</m:t>
                            </m:r>
                          </m:e>
                          <m:sub>
                            <m:r>
                              <a:rPr lang="en-US" sz="2400" b="0" i="1" smtClean="0">
                                <a:solidFill>
                                  <a:srgbClr val="0000FF"/>
                                </a:solidFill>
                                <a:latin typeface="Cambria Math" panose="02040503050406030204" pitchFamily="18" charset="0"/>
                                <a:cs typeface="Times New Roman" panose="02020603050405020304" pitchFamily="18" charset="0"/>
                              </a:rPr>
                              <m:t>1</m:t>
                            </m:r>
                          </m:sub>
                        </m:sSub>
                      </m:num>
                      <m:den>
                        <m:sSub>
                          <m:sSubPr>
                            <m:ctrlPr>
                              <a:rPr lang="en-US" sz="2400" i="1" smtClean="0">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  </m:t>
                            </m:r>
                            <m:r>
                              <a:rPr lang="en-US" sz="2400" b="0" i="1" smtClean="0">
                                <a:solidFill>
                                  <a:srgbClr val="0000FF"/>
                                </a:solidFill>
                                <a:latin typeface="Cambria Math" panose="02040503050406030204" pitchFamily="18" charset="0"/>
                                <a:cs typeface="Times New Roman" panose="02020603050405020304" pitchFamily="18" charset="0"/>
                              </a:rPr>
                              <m:t>𝑅</m:t>
                            </m:r>
                          </m:e>
                          <m:sub>
                            <m:r>
                              <a:rPr lang="en-US" sz="2400" b="0" i="1" smtClean="0">
                                <a:solidFill>
                                  <a:srgbClr val="0000FF"/>
                                </a:solidFill>
                                <a:latin typeface="Cambria Math" panose="02040503050406030204" pitchFamily="18" charset="0"/>
                                <a:cs typeface="Times New Roman" panose="02020603050405020304" pitchFamily="18" charset="0"/>
                              </a:rPr>
                              <m:t>1</m:t>
                            </m:r>
                          </m:sub>
                        </m:sSub>
                      </m:den>
                    </m:f>
                  </m:oMath>
                </a14:m>
                <a:r>
                  <a:rPr lang="en-US" sz="2400" dirty="0" smtClean="0">
                    <a:solidFill>
                      <a:srgbClr val="0000FF"/>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i="1" dirty="0">
                            <a:solidFill>
                              <a:srgbClr val="0000FF"/>
                            </a:solidFill>
                            <a:latin typeface="Cambria Math" panose="02040503050406030204" pitchFamily="18" charset="0"/>
                            <a:cs typeface="Times New Roman" panose="02020603050405020304" pitchFamily="18" charset="0"/>
                          </a:rPr>
                        </m:ctrlPr>
                      </m:fPr>
                      <m:num>
                        <m:r>
                          <a:rPr lang="en-US" sz="2400" i="1" dirty="0">
                            <a:solidFill>
                              <a:srgbClr val="0000FF"/>
                            </a:solidFill>
                            <a:latin typeface="Cambria Math" panose="02040503050406030204" pitchFamily="18" charset="0"/>
                            <a:cs typeface="Times New Roman" panose="02020603050405020304" pitchFamily="18" charset="0"/>
                          </a:rPr>
                          <m:t>12</m:t>
                        </m:r>
                      </m:num>
                      <m:den>
                        <m:r>
                          <a:rPr lang="en-US" sz="2400" b="0" i="1" dirty="0" smtClean="0">
                            <a:solidFill>
                              <a:srgbClr val="0000FF"/>
                            </a:solidFill>
                            <a:latin typeface="Cambria Math" panose="02040503050406030204" pitchFamily="18" charset="0"/>
                            <a:cs typeface="Times New Roman" panose="02020603050405020304" pitchFamily="18" charset="0"/>
                          </a:rPr>
                          <m:t> 24</m:t>
                        </m:r>
                      </m:den>
                    </m:f>
                  </m:oMath>
                </a14:m>
                <a:r>
                  <a:rPr lang="en-US" sz="2400" dirty="0" smtClean="0">
                    <a:solidFill>
                      <a:srgbClr val="0000FF"/>
                    </a:solidFill>
                    <a:latin typeface="Times New Roman" panose="02020603050405020304" pitchFamily="18" charset="0"/>
                    <a:cs typeface="Times New Roman" panose="02020603050405020304" pitchFamily="18" charset="0"/>
                  </a:rPr>
                  <a:t> = 0,5(A) </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r>
                  <a:rPr lang="en-US" sz="2400" dirty="0" smtClean="0">
                    <a:solidFill>
                      <a:srgbClr val="0000FF"/>
                    </a:solidFill>
                    <a:latin typeface="Times New Roman" panose="02020603050405020304" pitchFamily="18" charset="0"/>
                    <a:cs typeface="Times New Roman" panose="02020603050405020304" pitchFamily="18" charset="0"/>
                  </a:rPr>
                  <a:t>I</a:t>
                </a:r>
                <a:r>
                  <a:rPr lang="en-US" sz="2400" baseline="-25000" dirty="0" smtClean="0">
                    <a:solidFill>
                      <a:srgbClr val="0000FF"/>
                    </a:solidFill>
                    <a:latin typeface="Times New Roman" panose="02020603050405020304" pitchFamily="18" charset="0"/>
                    <a:cs typeface="Times New Roman" panose="02020603050405020304" pitchFamily="18" charset="0"/>
                  </a:rPr>
                  <a:t>2</a:t>
                </a:r>
                <a:r>
                  <a:rPr lang="en-US" sz="2400"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a:solidFill>
                              <a:srgbClr val="0000FF"/>
                            </a:solidFill>
                            <a:latin typeface="Cambria Math" panose="02040503050406030204" pitchFamily="18" charset="0"/>
                            <a:cs typeface="Times New Roman" panose="02020603050405020304" pitchFamily="18" charset="0"/>
                          </a:rPr>
                        </m:ctrlPr>
                      </m:fPr>
                      <m:num>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𝑈</m:t>
                            </m:r>
                          </m:e>
                          <m:sub>
                            <m:r>
                              <a:rPr lang="en-US" sz="2400" b="0" i="1" smtClean="0">
                                <a:solidFill>
                                  <a:srgbClr val="0000FF"/>
                                </a:solidFill>
                                <a:latin typeface="Cambria Math" panose="02040503050406030204" pitchFamily="18" charset="0"/>
                                <a:cs typeface="Times New Roman" panose="02020603050405020304" pitchFamily="18" charset="0"/>
                              </a:rPr>
                              <m:t>2</m:t>
                            </m:r>
                          </m:sub>
                        </m:sSub>
                      </m:num>
                      <m:den>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  </m:t>
                            </m:r>
                            <m:r>
                              <a:rPr lang="en-US" sz="2400" i="1">
                                <a:solidFill>
                                  <a:srgbClr val="0000FF"/>
                                </a:solidFill>
                                <a:latin typeface="Cambria Math" panose="02040503050406030204" pitchFamily="18" charset="0"/>
                                <a:cs typeface="Times New Roman" panose="02020603050405020304" pitchFamily="18" charset="0"/>
                              </a:rPr>
                              <m:t>𝑅</m:t>
                            </m:r>
                          </m:e>
                          <m:sub>
                            <m:r>
                              <a:rPr lang="en-US" sz="2400" b="0" i="1" smtClean="0">
                                <a:solidFill>
                                  <a:srgbClr val="0000FF"/>
                                </a:solidFill>
                                <a:latin typeface="Cambria Math" panose="02040503050406030204" pitchFamily="18" charset="0"/>
                                <a:cs typeface="Times New Roman" panose="02020603050405020304" pitchFamily="18" charset="0"/>
                              </a:rPr>
                              <m:t>2</m:t>
                            </m:r>
                          </m:sub>
                        </m:sSub>
                      </m:den>
                    </m:f>
                  </m:oMath>
                </a14:m>
                <a:r>
                  <a:rPr lang="en-US" sz="2400" dirty="0" smtClean="0">
                    <a:solidFill>
                      <a:srgbClr val="0000FF"/>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i="1" dirty="0">
                            <a:solidFill>
                              <a:srgbClr val="0000FF"/>
                            </a:solidFill>
                            <a:latin typeface="Cambria Math" panose="02040503050406030204" pitchFamily="18" charset="0"/>
                            <a:cs typeface="Times New Roman" panose="02020603050405020304" pitchFamily="18" charset="0"/>
                          </a:rPr>
                        </m:ctrlPr>
                      </m:fPr>
                      <m:num>
                        <m:r>
                          <a:rPr lang="en-US" sz="2400" i="1" dirty="0">
                            <a:solidFill>
                              <a:srgbClr val="0000FF"/>
                            </a:solidFill>
                            <a:latin typeface="Cambria Math" panose="02040503050406030204" pitchFamily="18" charset="0"/>
                            <a:cs typeface="Times New Roman" panose="02020603050405020304" pitchFamily="18" charset="0"/>
                          </a:rPr>
                          <m:t>12</m:t>
                        </m:r>
                      </m:num>
                      <m:den>
                        <m:r>
                          <a:rPr lang="en-US" sz="2400" i="1" dirty="0">
                            <a:solidFill>
                              <a:srgbClr val="0000FF"/>
                            </a:solidFill>
                            <a:latin typeface="Cambria Math" panose="02040503050406030204" pitchFamily="18" charset="0"/>
                            <a:cs typeface="Times New Roman" panose="02020603050405020304" pitchFamily="18" charset="0"/>
                          </a:rPr>
                          <m:t> </m:t>
                        </m:r>
                        <m:r>
                          <a:rPr lang="en-US" sz="2400" b="0" i="1" dirty="0" smtClean="0">
                            <a:solidFill>
                              <a:srgbClr val="0000FF"/>
                            </a:solidFill>
                            <a:latin typeface="Cambria Math" panose="02040503050406030204" pitchFamily="18" charset="0"/>
                            <a:cs typeface="Times New Roman" panose="02020603050405020304" pitchFamily="18" charset="0"/>
                          </a:rPr>
                          <m:t>8</m:t>
                        </m:r>
                      </m:den>
                    </m:f>
                  </m:oMath>
                </a14:m>
                <a:r>
                  <a:rPr lang="en-US" sz="2400" dirty="0" smtClean="0">
                    <a:solidFill>
                      <a:srgbClr val="0000FF"/>
                    </a:solidFill>
                    <a:latin typeface="Times New Roman" panose="02020603050405020304" pitchFamily="18" charset="0"/>
                    <a:cs typeface="Times New Roman" panose="02020603050405020304" pitchFamily="18" charset="0"/>
                  </a:rPr>
                  <a:t> =1,5(A) </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pPr lvl="0"/>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𝑄</m:t>
                        </m:r>
                      </m:e>
                      <m:sub>
                        <m:r>
                          <m:rPr>
                            <m:nor/>
                          </m:rPr>
                          <a:rPr lang="en-US" sz="2400" baseline="-25000" dirty="0">
                            <a:solidFill>
                              <a:srgbClr val="0000FF"/>
                            </a:solidFill>
                            <a:latin typeface="Times New Roman" panose="02020603050405020304" pitchFamily="18" charset="0"/>
                            <a:cs typeface="Times New Roman" panose="02020603050405020304" pitchFamily="18" charset="0"/>
                          </a:rPr>
                          <m:t>//</m:t>
                        </m:r>
                      </m:sub>
                    </m:sSub>
                  </m:oMath>
                </a14:m>
                <a:r>
                  <a:rPr lang="en-US" sz="2400"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dirty="0" smtClean="0">
                            <a:solidFill>
                              <a:srgbClr val="0000FF"/>
                            </a:solidFill>
                            <a:latin typeface="Cambria Math" panose="02040503050406030204" pitchFamily="18" charset="0"/>
                            <a:cs typeface="Times New Roman" panose="02020603050405020304" pitchFamily="18" charset="0"/>
                          </a:rPr>
                        </m:ctrlPr>
                      </m:fPr>
                      <m:num>
                        <m:sSup>
                          <m:sSupPr>
                            <m:ctrlPr>
                              <a:rPr lang="en-US" sz="2400" i="1" dirty="0" smtClean="0">
                                <a:solidFill>
                                  <a:srgbClr val="0000FF"/>
                                </a:solidFill>
                                <a:latin typeface="Cambria Math" panose="02040503050406030204" pitchFamily="18" charset="0"/>
                                <a:cs typeface="Times New Roman" panose="02020603050405020304" pitchFamily="18" charset="0"/>
                              </a:rPr>
                            </m:ctrlPr>
                          </m:sSupPr>
                          <m:e>
                            <m:r>
                              <a:rPr lang="en-US" sz="2400" b="0" i="1" dirty="0" smtClean="0">
                                <a:solidFill>
                                  <a:srgbClr val="0000FF"/>
                                </a:solidFill>
                                <a:latin typeface="Cambria Math" panose="02040503050406030204" pitchFamily="18" charset="0"/>
                                <a:cs typeface="Times New Roman" panose="02020603050405020304" pitchFamily="18" charset="0"/>
                              </a:rPr>
                              <m:t>𝑈</m:t>
                            </m:r>
                          </m:e>
                          <m:sup>
                            <m:r>
                              <a:rPr lang="en-US" sz="2400" b="0" i="1" dirty="0" smtClean="0">
                                <a:solidFill>
                                  <a:srgbClr val="0000FF"/>
                                </a:solidFill>
                                <a:latin typeface="Cambria Math" panose="02040503050406030204" pitchFamily="18" charset="0"/>
                                <a:cs typeface="Times New Roman" panose="02020603050405020304" pitchFamily="18" charset="0"/>
                              </a:rPr>
                              <m:t>2</m:t>
                            </m:r>
                          </m:sup>
                        </m:sSup>
                      </m:num>
                      <m:den>
                        <m:r>
                          <a:rPr lang="en-US" sz="2400" b="0" i="1" dirty="0" smtClean="0">
                            <a:solidFill>
                              <a:srgbClr val="0000FF"/>
                            </a:solidFill>
                            <a:latin typeface="Cambria Math" panose="02040503050406030204" pitchFamily="18" charset="0"/>
                            <a:cs typeface="Times New Roman" panose="02020603050405020304" pitchFamily="18" charset="0"/>
                          </a:rPr>
                          <m:t>𝑅</m:t>
                        </m:r>
                      </m:den>
                    </m:f>
                  </m:oMath>
                </a14:m>
                <a:r>
                  <a:rPr lang="en-US" sz="2400" dirty="0">
                    <a:solidFill>
                      <a:srgbClr val="0000FF"/>
                    </a:solidFill>
                    <a:latin typeface="Times New Roman" panose="02020603050405020304" pitchFamily="18" charset="0"/>
                    <a:cs typeface="Times New Roman" panose="02020603050405020304" pitchFamily="18" charset="0"/>
                  </a:rPr>
                  <a:t>.t = </a:t>
                </a:r>
                <a14:m>
                  <m:oMath xmlns:m="http://schemas.openxmlformats.org/officeDocument/2006/math">
                    <m:f>
                      <m:fPr>
                        <m:ctrlPr>
                          <a:rPr lang="en-US" sz="2400" i="1" dirty="0">
                            <a:solidFill>
                              <a:srgbClr val="0000FF"/>
                            </a:solidFill>
                            <a:latin typeface="Cambria Math" panose="02040503050406030204" pitchFamily="18" charset="0"/>
                            <a:cs typeface="Times New Roman" panose="02020603050405020304" pitchFamily="18" charset="0"/>
                          </a:rPr>
                        </m:ctrlPr>
                      </m:fPr>
                      <m:num>
                        <m:sSup>
                          <m:sSupPr>
                            <m:ctrlPr>
                              <a:rPr lang="en-US" sz="2400" i="1" dirty="0">
                                <a:solidFill>
                                  <a:srgbClr val="0000FF"/>
                                </a:solidFill>
                                <a:latin typeface="Cambria Math" panose="02040503050406030204" pitchFamily="18" charset="0"/>
                                <a:cs typeface="Times New Roman" panose="02020603050405020304" pitchFamily="18" charset="0"/>
                              </a:rPr>
                            </m:ctrlPr>
                          </m:sSupPr>
                          <m:e>
                            <m:r>
                              <a:rPr lang="en-US" sz="2400" b="0" i="1" dirty="0" smtClean="0">
                                <a:solidFill>
                                  <a:srgbClr val="0000FF"/>
                                </a:solidFill>
                                <a:latin typeface="Cambria Math" panose="02040503050406030204" pitchFamily="18" charset="0"/>
                                <a:cs typeface="Times New Roman" panose="02020603050405020304" pitchFamily="18" charset="0"/>
                              </a:rPr>
                              <m:t>12</m:t>
                            </m:r>
                          </m:e>
                          <m:sup>
                            <m:r>
                              <a:rPr lang="en-US" sz="2400" i="1" dirty="0">
                                <a:solidFill>
                                  <a:srgbClr val="0000FF"/>
                                </a:solidFill>
                                <a:latin typeface="Cambria Math" panose="02040503050406030204" pitchFamily="18" charset="0"/>
                                <a:cs typeface="Times New Roman" panose="02020603050405020304" pitchFamily="18" charset="0"/>
                              </a:rPr>
                              <m:t>2</m:t>
                            </m:r>
                          </m:sup>
                        </m:sSup>
                      </m:num>
                      <m:den>
                        <m:r>
                          <a:rPr lang="en-US" sz="2400" b="0" i="1" dirty="0" smtClean="0">
                            <a:solidFill>
                              <a:srgbClr val="0000FF"/>
                            </a:solidFill>
                            <a:latin typeface="Cambria Math" panose="02040503050406030204" pitchFamily="18" charset="0"/>
                            <a:cs typeface="Times New Roman" panose="02020603050405020304" pitchFamily="18" charset="0"/>
                          </a:rPr>
                          <m:t>6</m:t>
                        </m:r>
                      </m:den>
                    </m:f>
                  </m:oMath>
                </a14:m>
                <a:r>
                  <a:rPr lang="en-US" sz="2400" dirty="0" smtClean="0">
                    <a:solidFill>
                      <a:srgbClr val="0000FF"/>
                    </a:solidFill>
                    <a:latin typeface="Times New Roman" panose="02020603050405020304" pitchFamily="18" charset="0"/>
                    <a:cs typeface="Times New Roman" panose="02020603050405020304" pitchFamily="18" charset="0"/>
                  </a:rPr>
                  <a:t>.</a:t>
                </a:r>
                <a:r>
                  <a:rPr lang="en-US" sz="2400" dirty="0" smtClean="0">
                    <a:solidFill>
                      <a:srgbClr val="0000FF"/>
                    </a:solidFill>
                    <a:latin typeface="Times New Roman" panose="02020603050405020304" pitchFamily="18" charset="0"/>
                    <a:cs typeface="Times New Roman" panose="02020603050405020304" pitchFamily="18" charset="0"/>
                  </a:rPr>
                  <a:t>600 =14400(J</a:t>
                </a:r>
                <a:r>
                  <a:rPr lang="en-US" sz="2400" dirty="0" smtClean="0">
                    <a:solidFill>
                      <a:srgbClr val="0000FF"/>
                    </a:solidFill>
                    <a:latin typeface="Times New Roman" panose="02020603050405020304" pitchFamily="18" charset="0"/>
                    <a:cs typeface="Times New Roman" panose="02020603050405020304" pitchFamily="18" charset="0"/>
                  </a:rPr>
                  <a:t>)</a:t>
                </a:r>
                <a:endParaRPr lang="vi-VN" sz="2400" dirty="0" smtClean="0">
                  <a:solidFill>
                    <a:srgbClr val="0000FF"/>
                  </a:solidFill>
                  <a:effectLst/>
                  <a:latin typeface="Times New Roman" panose="02020603050405020304" pitchFamily="18" charset="0"/>
                  <a:cs typeface="Times New Roman" panose="02020603050405020304" pitchFamily="18" charset="0"/>
                </a:endParaRPr>
              </a:p>
              <a:p>
                <a:pPr lvl="0"/>
                <a:r>
                  <a:rPr lang="en-US" sz="3200" b="1" i="1" dirty="0">
                    <a:solidFill>
                      <a:srgbClr val="0000FF"/>
                    </a:solidFill>
                    <a:latin typeface=".VnCommercial Script" panose="020B7200000000000000" pitchFamily="34" charset="0"/>
                    <a:cs typeface="Times New Roman" panose="02020603050405020304" pitchFamily="18" charset="0"/>
                  </a:rPr>
                  <a:t>P</a:t>
                </a:r>
                <a:r>
                  <a:rPr lang="en-US" sz="2400" b="1" i="1" dirty="0">
                    <a:solidFill>
                      <a:srgbClr val="0000FF"/>
                    </a:solidFill>
                    <a:latin typeface=".VnCommercial Script" panose="020B7200000000000000" pitchFamily="34" charset="0"/>
                    <a:cs typeface="Times New Roman" panose="02020603050405020304" pitchFamily="18" charset="0"/>
                  </a:rPr>
                  <a:t> </a:t>
                </a:r>
                <a:r>
                  <a:rPr lang="en-US" sz="2400" baseline="-25000" dirty="0" smtClean="0">
                    <a:solidFill>
                      <a:srgbClr val="0000FF"/>
                    </a:solidFill>
                    <a:latin typeface="Times New Roman" panose="02020603050405020304" pitchFamily="18" charset="0"/>
                    <a:cs typeface="Times New Roman" panose="02020603050405020304" pitchFamily="18" charset="0"/>
                  </a:rPr>
                  <a:t>//</a:t>
                </a:r>
                <a:r>
                  <a:rPr lang="en-US" sz="2400"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dirty="0">
                            <a:solidFill>
                              <a:srgbClr val="0000FF"/>
                            </a:solidFill>
                            <a:latin typeface="Cambria Math" panose="02040503050406030204" pitchFamily="18" charset="0"/>
                            <a:cs typeface="Times New Roman" panose="02020603050405020304" pitchFamily="18" charset="0"/>
                          </a:rPr>
                        </m:ctrlPr>
                      </m:fPr>
                      <m:num>
                        <m:sSup>
                          <m:sSupPr>
                            <m:ctrlPr>
                              <a:rPr lang="en-US" sz="2400" i="1" dirty="0">
                                <a:solidFill>
                                  <a:srgbClr val="0000FF"/>
                                </a:solidFill>
                                <a:latin typeface="Cambria Math" panose="02040503050406030204" pitchFamily="18" charset="0"/>
                                <a:cs typeface="Times New Roman" panose="02020603050405020304" pitchFamily="18" charset="0"/>
                              </a:rPr>
                            </m:ctrlPr>
                          </m:sSupPr>
                          <m:e>
                            <m:r>
                              <a:rPr lang="en-US" sz="2400" i="1" dirty="0">
                                <a:solidFill>
                                  <a:srgbClr val="0000FF"/>
                                </a:solidFill>
                                <a:latin typeface="Cambria Math" panose="02040503050406030204" pitchFamily="18" charset="0"/>
                                <a:cs typeface="Times New Roman" panose="02020603050405020304" pitchFamily="18" charset="0"/>
                              </a:rPr>
                              <m:t>𝑈</m:t>
                            </m:r>
                          </m:e>
                          <m:sup>
                            <m:r>
                              <a:rPr lang="en-US" sz="2400" i="1" dirty="0">
                                <a:solidFill>
                                  <a:srgbClr val="0000FF"/>
                                </a:solidFill>
                                <a:latin typeface="Cambria Math" panose="02040503050406030204" pitchFamily="18" charset="0"/>
                                <a:cs typeface="Times New Roman" panose="02020603050405020304" pitchFamily="18" charset="0"/>
                              </a:rPr>
                              <m:t>2</m:t>
                            </m:r>
                          </m:sup>
                        </m:sSup>
                      </m:num>
                      <m:den>
                        <m:r>
                          <a:rPr lang="en-US" sz="2400" i="1" dirty="0">
                            <a:solidFill>
                              <a:srgbClr val="0000FF"/>
                            </a:solidFill>
                            <a:latin typeface="Cambria Math" panose="02040503050406030204" pitchFamily="18" charset="0"/>
                            <a:cs typeface="Times New Roman" panose="02020603050405020304" pitchFamily="18" charset="0"/>
                          </a:rPr>
                          <m:t>𝑅</m:t>
                        </m:r>
                      </m:den>
                    </m:f>
                  </m:oMath>
                </a14:m>
                <a:r>
                  <a:rPr lang="en-US" sz="2400" dirty="0" smtClean="0">
                    <a:solidFill>
                      <a:srgbClr val="0000FF"/>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i="1" dirty="0">
                            <a:solidFill>
                              <a:srgbClr val="0000FF"/>
                            </a:solidFill>
                            <a:latin typeface="Cambria Math" panose="02040503050406030204" pitchFamily="18" charset="0"/>
                            <a:cs typeface="Times New Roman" panose="02020603050405020304" pitchFamily="18" charset="0"/>
                          </a:rPr>
                        </m:ctrlPr>
                      </m:fPr>
                      <m:num>
                        <m:sSup>
                          <m:sSupPr>
                            <m:ctrlPr>
                              <a:rPr lang="en-US" sz="2400" i="1" dirty="0">
                                <a:solidFill>
                                  <a:srgbClr val="0000FF"/>
                                </a:solidFill>
                                <a:latin typeface="Cambria Math" panose="02040503050406030204" pitchFamily="18" charset="0"/>
                                <a:cs typeface="Times New Roman" panose="02020603050405020304" pitchFamily="18" charset="0"/>
                              </a:rPr>
                            </m:ctrlPr>
                          </m:sSupPr>
                          <m:e>
                            <m:r>
                              <a:rPr lang="en-US" sz="2400" i="1" dirty="0">
                                <a:solidFill>
                                  <a:srgbClr val="0000FF"/>
                                </a:solidFill>
                                <a:latin typeface="Cambria Math" panose="02040503050406030204" pitchFamily="18" charset="0"/>
                                <a:cs typeface="Times New Roman" panose="02020603050405020304" pitchFamily="18" charset="0"/>
                              </a:rPr>
                              <m:t>12</m:t>
                            </m:r>
                          </m:e>
                          <m:sup>
                            <m:r>
                              <a:rPr lang="en-US" sz="2400" i="1" dirty="0">
                                <a:solidFill>
                                  <a:srgbClr val="0000FF"/>
                                </a:solidFill>
                                <a:latin typeface="Cambria Math" panose="02040503050406030204" pitchFamily="18" charset="0"/>
                                <a:cs typeface="Times New Roman" panose="02020603050405020304" pitchFamily="18" charset="0"/>
                              </a:rPr>
                              <m:t>2</m:t>
                            </m:r>
                          </m:sup>
                        </m:sSup>
                      </m:num>
                      <m:den>
                        <m:r>
                          <a:rPr lang="en-US" sz="2400" i="1" dirty="0">
                            <a:solidFill>
                              <a:srgbClr val="0000FF"/>
                            </a:solidFill>
                            <a:latin typeface="Cambria Math" panose="02040503050406030204" pitchFamily="18" charset="0"/>
                            <a:cs typeface="Times New Roman" panose="02020603050405020304" pitchFamily="18" charset="0"/>
                          </a:rPr>
                          <m:t>6</m:t>
                        </m:r>
                      </m:den>
                    </m:f>
                  </m:oMath>
                </a14:m>
                <a:r>
                  <a:rPr lang="en-US" sz="2400" dirty="0" smtClean="0">
                    <a:solidFill>
                      <a:srgbClr val="0000FF"/>
                    </a:solidFill>
                    <a:latin typeface="Times New Roman" panose="02020603050405020304" pitchFamily="18" charset="0"/>
                    <a:cs typeface="Times New Roman" panose="02020603050405020304" pitchFamily="18" charset="0"/>
                  </a:rPr>
                  <a:t> = 24(W</a:t>
                </a:r>
                <a:r>
                  <a:rPr lang="en-US" sz="2400" dirty="0" smtClean="0">
                    <a:solidFill>
                      <a:srgbClr val="0000FF"/>
                    </a:solidFill>
                    <a:latin typeface="Times New Roman" panose="02020603050405020304" pitchFamily="18" charset="0"/>
                    <a:cs typeface="Times New Roman" panose="02020603050405020304" pitchFamily="18" charset="0"/>
                  </a:rPr>
                  <a:t>)</a:t>
                </a:r>
                <a:r>
                  <a:rPr lang="vi-VN" sz="2400" dirty="0" smtClean="0">
                    <a:solidFill>
                      <a:srgbClr val="0000FF"/>
                    </a:solidFill>
                    <a:latin typeface="Times New Roman" panose="02020603050405020304" pitchFamily="18" charset="0"/>
                    <a:cs typeface="Times New Roman" panose="02020603050405020304" pitchFamily="18" charset="0"/>
                  </a:rPr>
                  <a:t>    </a:t>
                </a:r>
                <a:endParaRPr lang="en-US" sz="2400" dirty="0" smtClean="0">
                  <a:solidFill>
                    <a:srgbClr val="0000FF"/>
                  </a:solidFill>
                  <a:latin typeface="Times New Roman" panose="02020603050405020304" pitchFamily="18" charset="0"/>
                  <a:cs typeface="Times New Roman" panose="02020603050405020304" pitchFamily="18" charset="0"/>
                </a:endParaRPr>
              </a:p>
            </p:txBody>
          </p:sp>
        </mc:Choice>
        <mc:Fallback>
          <p:sp>
            <p:nvSpPr>
              <p:cNvPr id="8" name="Rectangle 7"/>
              <p:cNvSpPr>
                <a:spLocks noRot="1" noChangeAspect="1" noMove="1" noResize="1" noEditPoints="1" noAdjustHandles="1" noChangeArrowheads="1" noChangeShapeType="1" noTextEdit="1"/>
              </p:cNvSpPr>
              <p:nvPr/>
            </p:nvSpPr>
            <p:spPr>
              <a:xfrm>
                <a:off x="8027803" y="2489273"/>
                <a:ext cx="4529401" cy="3702167"/>
              </a:xfrm>
              <a:prstGeom prst="rect">
                <a:avLst/>
              </a:prstGeom>
              <a:blipFill>
                <a:blip r:embed="rId3"/>
                <a:stretch>
                  <a:fillRect l="-3499" t="-1316" b="-4441"/>
                </a:stretch>
              </a:blipFill>
            </p:spPr>
            <p:txBody>
              <a:bodyPr/>
              <a:lstStyle/>
              <a:p>
                <a:r>
                  <a:rPr lang="vi-VN">
                    <a:noFill/>
                  </a:rPr>
                  <a:t> </a:t>
                </a:r>
              </a:p>
            </p:txBody>
          </p:sp>
        </mc:Fallback>
      </mc:AlternateContent>
      <p:cxnSp>
        <p:nvCxnSpPr>
          <p:cNvPr id="9" name="Straight Connector 8"/>
          <p:cNvCxnSpPr/>
          <p:nvPr/>
        </p:nvCxnSpPr>
        <p:spPr>
          <a:xfrm flipV="1">
            <a:off x="7825378" y="2577524"/>
            <a:ext cx="15240" cy="3820511"/>
          </a:xfrm>
          <a:prstGeom prst="line">
            <a:avLst/>
          </a:prstGeom>
          <a:ln w="38100"/>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V="1">
            <a:off x="2902120" y="2548997"/>
            <a:ext cx="15240" cy="3820511"/>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11" name="Rectangle 10"/>
              <p:cNvSpPr/>
              <p:nvPr/>
            </p:nvSpPr>
            <p:spPr>
              <a:xfrm>
                <a:off x="583920" y="2489273"/>
                <a:ext cx="2528245" cy="3908762"/>
              </a:xfrm>
              <a:prstGeom prst="rect">
                <a:avLst/>
              </a:prstGeom>
            </p:spPr>
            <p:txBody>
              <a:bodyPr wrap="square">
                <a:spAutoFit/>
              </a:bodyPr>
              <a:lstStyle/>
              <a:p>
                <a:r>
                  <a:rPr lang="en-US" sz="2400" b="1" i="1" u="sng" dirty="0" smtClean="0">
                    <a:solidFill>
                      <a:srgbClr val="0000FF"/>
                    </a:solidFill>
                    <a:latin typeface="Times New Roman" panose="02020603050405020304" pitchFamily="18" charset="0"/>
                    <a:cs typeface="Times New Roman" panose="02020603050405020304" pitchFamily="18" charset="0"/>
                  </a:rPr>
                  <a:t>Tóm tắt:</a:t>
                </a:r>
              </a:p>
              <a:p>
                <a14:m>
                  <m:oMath xmlns:m="http://schemas.openxmlformats.org/officeDocument/2006/math">
                    <m:sSub>
                      <m:sSubPr>
                        <m:ctrlPr>
                          <a:rPr lang="en-US" sz="2400" i="1" smtClean="0">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𝑅</m:t>
                        </m:r>
                      </m:e>
                      <m:sub>
                        <m:r>
                          <a:rPr lang="en-US" sz="2400" b="0" i="1" smtClean="0">
                            <a:solidFill>
                              <a:srgbClr val="0000FF"/>
                            </a:solidFill>
                            <a:latin typeface="Cambria Math" panose="02040503050406030204" pitchFamily="18" charset="0"/>
                            <a:cs typeface="Times New Roman" panose="02020603050405020304" pitchFamily="18" charset="0"/>
                          </a:rPr>
                          <m:t>1</m:t>
                        </m:r>
                      </m:sub>
                    </m:sSub>
                  </m:oMath>
                </a14:m>
                <a:r>
                  <a:rPr lang="en-US" sz="2400" i="1" dirty="0" smtClean="0">
                    <a:solidFill>
                      <a:srgbClr val="0000FF"/>
                    </a:solidFill>
                    <a:latin typeface="Times New Roman" panose="02020603050405020304" pitchFamily="18" charset="0"/>
                    <a:cs typeface="Times New Roman" panose="02020603050405020304" pitchFamily="18" charset="0"/>
                  </a:rPr>
                  <a:t>=24</a:t>
                </a:r>
                <a:r>
                  <a:rPr lang="el-GR" sz="2400" i="1" dirty="0" smtClean="0">
                    <a:solidFill>
                      <a:srgbClr val="0000FF"/>
                    </a:solidFill>
                    <a:latin typeface="Cambria Math" panose="02040503050406030204" pitchFamily="18" charset="0"/>
                    <a:ea typeface="Cambria Math" panose="02040503050406030204" pitchFamily="18" charset="0"/>
                    <a:cs typeface="Times New Roman" panose="02020603050405020304" pitchFamily="18" charset="0"/>
                  </a:rPr>
                  <a:t>Ω</a:t>
                </a:r>
                <a:endParaRPr lang="en-US" sz="2400" i="1" dirty="0" smtClean="0">
                  <a:solidFill>
                    <a:srgbClr val="0000FF"/>
                  </a:solidFill>
                  <a:latin typeface="Cambria Math" panose="02040503050406030204" pitchFamily="18" charset="0"/>
                  <a:ea typeface="Cambria Math" panose="02040503050406030204" pitchFamily="18" charset="0"/>
                  <a:cs typeface="Times New Roman" panose="02020603050405020304" pitchFamily="18" charset="0"/>
                </a:endParaRPr>
              </a:p>
              <a:p>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𝑅</m:t>
                        </m:r>
                      </m:e>
                      <m:sub>
                        <m:r>
                          <a:rPr lang="en-US" sz="2400" b="0" i="1" smtClean="0">
                            <a:solidFill>
                              <a:srgbClr val="0000FF"/>
                            </a:solidFill>
                            <a:latin typeface="Cambria Math" panose="02040503050406030204" pitchFamily="18" charset="0"/>
                            <a:cs typeface="Times New Roman" panose="02020603050405020304" pitchFamily="18" charset="0"/>
                          </a:rPr>
                          <m:t>2</m:t>
                        </m:r>
                      </m:sub>
                    </m:sSub>
                  </m:oMath>
                </a14:m>
                <a:r>
                  <a:rPr lang="en-US" sz="2400" i="1" dirty="0" smtClean="0">
                    <a:solidFill>
                      <a:srgbClr val="0000FF"/>
                    </a:solidFill>
                    <a:latin typeface="Times New Roman" panose="02020603050405020304" pitchFamily="18" charset="0"/>
                    <a:cs typeface="Times New Roman" panose="02020603050405020304" pitchFamily="18" charset="0"/>
                  </a:rPr>
                  <a:t>=8</a:t>
                </a:r>
                <a:r>
                  <a:rPr lang="el-GR" sz="2400" i="1" dirty="0" smtClean="0">
                    <a:solidFill>
                      <a:srgbClr val="0000FF"/>
                    </a:solidFill>
                    <a:latin typeface="Cambria Math" panose="02040503050406030204" pitchFamily="18" charset="0"/>
                    <a:ea typeface="Cambria Math" panose="02040503050406030204" pitchFamily="18" charset="0"/>
                    <a:cs typeface="Times New Roman" panose="02020603050405020304" pitchFamily="18" charset="0"/>
                  </a:rPr>
                  <a:t>Ω</a:t>
                </a:r>
                <a:endParaRPr lang="en-US" sz="2400" i="1" dirty="0">
                  <a:solidFill>
                    <a:srgbClr val="0000FF"/>
                  </a:solidFill>
                  <a:latin typeface="Cambria Math" panose="02040503050406030204" pitchFamily="18" charset="0"/>
                  <a:ea typeface="Cambria Math" panose="02040503050406030204" pitchFamily="18" charset="0"/>
                  <a:cs typeface="Times New Roman" panose="02020603050405020304" pitchFamily="18" charset="0"/>
                </a:endParaRPr>
              </a:p>
              <a:p>
                <a:r>
                  <a:rPr lang="en-US" sz="2400" i="1" dirty="0" smtClean="0">
                    <a:solidFill>
                      <a:srgbClr val="0000FF"/>
                    </a:solidFill>
                    <a:latin typeface="Times New Roman" panose="02020603050405020304" pitchFamily="18" charset="0"/>
                    <a:cs typeface="Times New Roman" panose="02020603050405020304" pitchFamily="18" charset="0"/>
                  </a:rPr>
                  <a:t>U =12V  </a:t>
                </a:r>
              </a:p>
              <a:p>
                <a:r>
                  <a:rPr lang="en-US" sz="2400" i="1" u="sng" dirty="0" smtClean="0">
                    <a:solidFill>
                      <a:srgbClr val="0000FF"/>
                    </a:solidFill>
                    <a:latin typeface="Times New Roman" panose="02020603050405020304" pitchFamily="18" charset="0"/>
                    <a:cs typeface="Times New Roman" panose="02020603050405020304" pitchFamily="18" charset="0"/>
                  </a:rPr>
                  <a:t>t = 10 phút= 600s      </a:t>
                </a:r>
              </a:p>
              <a:p>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𝑅</m:t>
                        </m:r>
                      </m:e>
                      <m:sub>
                        <m:r>
                          <a:rPr lang="en-US" sz="2400" b="0" i="1" smtClean="0">
                            <a:solidFill>
                              <a:srgbClr val="0000FF"/>
                            </a:solidFill>
                            <a:latin typeface="Cambria Math" panose="02040503050406030204" pitchFamily="18" charset="0"/>
                            <a:cs typeface="Times New Roman" panose="02020603050405020304" pitchFamily="18" charset="0"/>
                          </a:rPr>
                          <m:t>𝑛𝑡</m:t>
                        </m:r>
                      </m:sub>
                    </m:sSub>
                  </m:oMath>
                </a14:m>
                <a:r>
                  <a:rPr lang="en-US" sz="2400" i="1"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𝑅</m:t>
                        </m:r>
                      </m:e>
                      <m:sub>
                        <m:r>
                          <m:rPr>
                            <m:nor/>
                          </m:rPr>
                          <a:rPr lang="en-US" sz="2400" baseline="-25000" dirty="0">
                            <a:solidFill>
                              <a:srgbClr val="0000FF"/>
                            </a:solidFill>
                            <a:latin typeface="Times New Roman" panose="02020603050405020304" pitchFamily="18" charset="0"/>
                            <a:cs typeface="Times New Roman" panose="02020603050405020304" pitchFamily="18" charset="0"/>
                          </a:rPr>
                          <m:t>//</m:t>
                        </m:r>
                      </m:sub>
                    </m:sSub>
                  </m:oMath>
                </a14:m>
                <a:r>
                  <a:rPr lang="en-US" sz="2400" i="1" dirty="0" smtClean="0">
                    <a:solidFill>
                      <a:srgbClr val="0000FF"/>
                    </a:solidFill>
                    <a:latin typeface="Times New Roman" panose="02020603050405020304" pitchFamily="18" charset="0"/>
                    <a:cs typeface="Times New Roman" panose="02020603050405020304" pitchFamily="18" charset="0"/>
                  </a:rPr>
                  <a:t>=?</a:t>
                </a:r>
              </a:p>
              <a:p>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𝑈</m:t>
                        </m:r>
                      </m:e>
                      <m:sub>
                        <m:r>
                          <a:rPr lang="en-US" sz="2400" i="1">
                            <a:solidFill>
                              <a:srgbClr val="0000FF"/>
                            </a:solidFill>
                            <a:latin typeface="Cambria Math" panose="02040503050406030204" pitchFamily="18" charset="0"/>
                            <a:cs typeface="Times New Roman" panose="02020603050405020304" pitchFamily="18" charset="0"/>
                          </a:rPr>
                          <m:t>1</m:t>
                        </m:r>
                      </m:sub>
                    </m:sSub>
                  </m:oMath>
                </a14:m>
                <a:r>
                  <a:rPr lang="en-US" sz="2400" i="1" dirty="0" smtClean="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i="1">
                            <a:solidFill>
                              <a:srgbClr val="0000FF"/>
                            </a:solidFill>
                            <a:latin typeface="Cambria Math" panose="02040503050406030204" pitchFamily="18" charset="0"/>
                            <a:cs typeface="Times New Roman" panose="02020603050405020304" pitchFamily="18" charset="0"/>
                          </a:rPr>
                          <m:t>𝑈</m:t>
                        </m:r>
                      </m:e>
                      <m:sub>
                        <m:r>
                          <a:rPr lang="en-US" sz="2400" b="0" i="1" smtClean="0">
                            <a:solidFill>
                              <a:srgbClr val="0000FF"/>
                            </a:solidFill>
                            <a:latin typeface="Cambria Math" panose="02040503050406030204" pitchFamily="18" charset="0"/>
                            <a:cs typeface="Times New Roman" panose="02020603050405020304" pitchFamily="18" charset="0"/>
                          </a:rPr>
                          <m:t>2</m:t>
                        </m:r>
                      </m:sub>
                    </m:sSub>
                  </m:oMath>
                </a14:m>
                <a:r>
                  <a:rPr lang="en-US" sz="2400" i="1" dirty="0" smtClean="0">
                    <a:solidFill>
                      <a:srgbClr val="0000FF"/>
                    </a:solidFill>
                    <a:latin typeface="Times New Roman" panose="02020603050405020304" pitchFamily="18" charset="0"/>
                    <a:cs typeface="Times New Roman" panose="02020603050405020304" pitchFamily="18" charset="0"/>
                  </a:rPr>
                  <a:t>=?</a:t>
                </a:r>
              </a:p>
              <a:p>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𝐼</m:t>
                        </m:r>
                      </m:e>
                      <m:sub>
                        <m:r>
                          <a:rPr lang="en-US" sz="2400" i="1">
                            <a:solidFill>
                              <a:srgbClr val="0000FF"/>
                            </a:solidFill>
                            <a:latin typeface="Cambria Math" panose="02040503050406030204" pitchFamily="18" charset="0"/>
                            <a:cs typeface="Times New Roman" panose="02020603050405020304" pitchFamily="18" charset="0"/>
                          </a:rPr>
                          <m:t>1</m:t>
                        </m:r>
                      </m:sub>
                    </m:sSub>
                  </m:oMath>
                </a14:m>
                <a:r>
                  <a:rPr lang="en-US" sz="2400" i="1" dirty="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𝐼</m:t>
                        </m:r>
                      </m:e>
                      <m:sub>
                        <m:r>
                          <a:rPr lang="en-US" sz="2400" i="1">
                            <a:solidFill>
                              <a:srgbClr val="0000FF"/>
                            </a:solidFill>
                            <a:latin typeface="Cambria Math" panose="02040503050406030204" pitchFamily="18" charset="0"/>
                            <a:cs typeface="Times New Roman" panose="02020603050405020304" pitchFamily="18" charset="0"/>
                          </a:rPr>
                          <m:t>2</m:t>
                        </m:r>
                      </m:sub>
                    </m:sSub>
                  </m:oMath>
                </a14:m>
                <a:r>
                  <a:rPr lang="en-US" sz="2400" i="1" dirty="0">
                    <a:solidFill>
                      <a:srgbClr val="0000FF"/>
                    </a:solidFill>
                    <a:latin typeface="Times New Roman" panose="02020603050405020304" pitchFamily="18" charset="0"/>
                    <a:cs typeface="Times New Roman" panose="02020603050405020304" pitchFamily="18" charset="0"/>
                  </a:rPr>
                  <a:t>=?</a:t>
                </a:r>
              </a:p>
              <a:p>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𝑄</m:t>
                        </m:r>
                      </m:e>
                      <m:sub>
                        <m:r>
                          <a:rPr lang="en-US" sz="2400" i="1">
                            <a:solidFill>
                              <a:srgbClr val="0000FF"/>
                            </a:solidFill>
                            <a:latin typeface="Cambria Math" panose="02040503050406030204" pitchFamily="18" charset="0"/>
                            <a:cs typeface="Times New Roman" panose="02020603050405020304" pitchFamily="18" charset="0"/>
                          </a:rPr>
                          <m:t>𝑛𝑡</m:t>
                        </m:r>
                      </m:sub>
                    </m:sSub>
                  </m:oMath>
                </a14:m>
                <a:r>
                  <a:rPr lang="en-US" sz="2400" i="1" dirty="0">
                    <a:solidFill>
                      <a:srgbClr val="0000FF"/>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a:solidFill>
                              <a:srgbClr val="0000FF"/>
                            </a:solidFill>
                            <a:latin typeface="Cambria Math" panose="02040503050406030204" pitchFamily="18" charset="0"/>
                            <a:cs typeface="Times New Roman" panose="02020603050405020304" pitchFamily="18" charset="0"/>
                          </a:rPr>
                        </m:ctrlPr>
                      </m:sSubPr>
                      <m:e>
                        <m:r>
                          <a:rPr lang="en-US" sz="2400" b="0" i="1" smtClean="0">
                            <a:solidFill>
                              <a:srgbClr val="0000FF"/>
                            </a:solidFill>
                            <a:latin typeface="Cambria Math" panose="02040503050406030204" pitchFamily="18" charset="0"/>
                            <a:cs typeface="Times New Roman" panose="02020603050405020304" pitchFamily="18" charset="0"/>
                          </a:rPr>
                          <m:t>𝑄</m:t>
                        </m:r>
                      </m:e>
                      <m:sub>
                        <m:r>
                          <m:rPr>
                            <m:nor/>
                          </m:rPr>
                          <a:rPr lang="en-US" sz="2400" baseline="-25000" dirty="0">
                            <a:solidFill>
                              <a:srgbClr val="0000FF"/>
                            </a:solidFill>
                            <a:latin typeface="Times New Roman" panose="02020603050405020304" pitchFamily="18" charset="0"/>
                            <a:cs typeface="Times New Roman" panose="02020603050405020304" pitchFamily="18" charset="0"/>
                          </a:rPr>
                          <m:t>//</m:t>
                        </m:r>
                      </m:sub>
                    </m:sSub>
                  </m:oMath>
                </a14:m>
                <a:r>
                  <a:rPr lang="en-US" sz="2400" i="1" dirty="0">
                    <a:solidFill>
                      <a:srgbClr val="0000FF"/>
                    </a:solidFill>
                    <a:latin typeface="Times New Roman" panose="02020603050405020304" pitchFamily="18" charset="0"/>
                    <a:cs typeface="Times New Roman" panose="02020603050405020304" pitchFamily="18" charset="0"/>
                  </a:rPr>
                  <a:t>=? </a:t>
                </a:r>
                <a:endParaRPr lang="en-US" sz="2400" i="1" dirty="0" smtClean="0">
                  <a:solidFill>
                    <a:srgbClr val="0000FF"/>
                  </a:solidFill>
                  <a:latin typeface="Times New Roman" panose="02020603050405020304" pitchFamily="18" charset="0"/>
                  <a:cs typeface="Times New Roman" panose="02020603050405020304" pitchFamily="18" charset="0"/>
                </a:endParaRPr>
              </a:p>
              <a:p>
                <a:r>
                  <a:rPr lang="en-US" sz="2400" i="1" dirty="0" smtClean="0">
                    <a:solidFill>
                      <a:srgbClr val="0000FF"/>
                    </a:solidFill>
                    <a:latin typeface="Times New Roman" panose="02020603050405020304" pitchFamily="18" charset="0"/>
                    <a:cs typeface="Times New Roman" panose="02020603050405020304" pitchFamily="18" charset="0"/>
                  </a:rPr>
                  <a:t>SS </a:t>
                </a:r>
                <a:r>
                  <a:rPr lang="en-US" sz="3200" b="1" i="1" dirty="0">
                    <a:solidFill>
                      <a:srgbClr val="0000FF"/>
                    </a:solidFill>
                    <a:latin typeface=".VnCommercial Script" panose="020B7200000000000000" pitchFamily="34" charset="0"/>
                    <a:cs typeface="Times New Roman" panose="02020603050405020304" pitchFamily="18" charset="0"/>
                  </a:rPr>
                  <a:t>P </a:t>
                </a:r>
                <a:r>
                  <a:rPr lang="en-US" sz="2400" baseline="-25000" dirty="0" smtClean="0">
                    <a:solidFill>
                      <a:srgbClr val="0000FF"/>
                    </a:solidFill>
                    <a:latin typeface="Times New Roman" panose="02020603050405020304" pitchFamily="18" charset="0"/>
                    <a:cs typeface="Times New Roman" panose="02020603050405020304" pitchFamily="18" charset="0"/>
                  </a:rPr>
                  <a:t>nt</a:t>
                </a:r>
                <a:r>
                  <a:rPr lang="en-US" sz="2400" dirty="0" smtClean="0">
                    <a:solidFill>
                      <a:srgbClr val="0000FF"/>
                    </a:solidFill>
                    <a:latin typeface="Times New Roman" panose="02020603050405020304" pitchFamily="18" charset="0"/>
                    <a:cs typeface="Times New Roman" panose="02020603050405020304" pitchFamily="18" charset="0"/>
                  </a:rPr>
                  <a:t> và </a:t>
                </a:r>
                <a:r>
                  <a:rPr lang="en-US" sz="3200" b="1" i="1" dirty="0">
                    <a:solidFill>
                      <a:srgbClr val="0000FF"/>
                    </a:solidFill>
                    <a:latin typeface=".VnCommercial Script" panose="020B7200000000000000" pitchFamily="34" charset="0"/>
                    <a:cs typeface="Times New Roman" panose="02020603050405020304" pitchFamily="18" charset="0"/>
                  </a:rPr>
                  <a:t>P </a:t>
                </a:r>
                <a:r>
                  <a:rPr lang="en-US" sz="2400" baseline="-25000" dirty="0" smtClean="0">
                    <a:solidFill>
                      <a:srgbClr val="0000FF"/>
                    </a:solidFill>
                    <a:latin typeface="Times New Roman" panose="02020603050405020304" pitchFamily="18" charset="0"/>
                    <a:cs typeface="Times New Roman" panose="02020603050405020304" pitchFamily="18" charset="0"/>
                  </a:rPr>
                  <a:t>// </a:t>
                </a:r>
                <a:r>
                  <a:rPr lang="en-US" sz="2400" i="1" dirty="0">
                    <a:solidFill>
                      <a:srgbClr val="0000FF"/>
                    </a:solidFill>
                    <a:latin typeface="Times New Roman" panose="02020603050405020304" pitchFamily="18" charset="0"/>
                    <a:cs typeface="Times New Roman" panose="02020603050405020304" pitchFamily="18" charset="0"/>
                  </a:rPr>
                  <a:t>?</a:t>
                </a:r>
                <a:endParaRPr lang="vi-VN" sz="2400" i="1" dirty="0">
                  <a:solidFill>
                    <a:srgbClr val="0000FF"/>
                  </a:solidFill>
                </a:endParaRPr>
              </a:p>
            </p:txBody>
          </p:sp>
        </mc:Choice>
        <mc:Fallback xmlns="">
          <p:sp>
            <p:nvSpPr>
              <p:cNvPr id="11" name="Rectangle 10"/>
              <p:cNvSpPr>
                <a:spLocks noRot="1" noChangeAspect="1" noMove="1" noResize="1" noEditPoints="1" noAdjustHandles="1" noChangeArrowheads="1" noChangeShapeType="1" noTextEdit="1"/>
              </p:cNvSpPr>
              <p:nvPr/>
            </p:nvSpPr>
            <p:spPr>
              <a:xfrm>
                <a:off x="583920" y="2489273"/>
                <a:ext cx="2528245" cy="3908762"/>
              </a:xfrm>
              <a:prstGeom prst="rect">
                <a:avLst/>
              </a:prstGeom>
              <a:blipFill>
                <a:blip r:embed="rId4"/>
                <a:stretch>
                  <a:fillRect l="-3855" t="-1246" r="-16867" b="-4050"/>
                </a:stretch>
              </a:blipFill>
            </p:spPr>
            <p:txBody>
              <a:bodyPr/>
              <a:lstStyle/>
              <a:p>
                <a:r>
                  <a:rPr lang="vi-VN">
                    <a:noFill/>
                  </a:rPr>
                  <a:t> </a:t>
                </a:r>
              </a:p>
            </p:txBody>
          </p:sp>
        </mc:Fallback>
      </mc:AlternateContent>
      <p:sp>
        <p:nvSpPr>
          <p:cNvPr id="12" name="Rectangle 2"/>
          <p:cNvSpPr txBox="1">
            <a:spLocks noChangeArrowheads="1"/>
          </p:cNvSpPr>
          <p:nvPr/>
        </p:nvSpPr>
        <p:spPr>
          <a:xfrm>
            <a:off x="4612820" y="0"/>
            <a:ext cx="3227294" cy="602907"/>
          </a:xfrm>
          <a:prstGeom prst="roundRect">
            <a:avLst/>
          </a:prstGeom>
          <a:solidFill>
            <a:srgbClr val="92D050"/>
          </a:solidFill>
          <a:ln>
            <a:solidFill>
              <a:srgbClr val="FF0000"/>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vi-VN" sz="4000" b="1" dirty="0" smtClean="0">
                <a:solidFill>
                  <a:srgbClr val="FF33CC"/>
                </a:solidFill>
                <a:latin typeface="Times New Roman" panose="02020603050405020304" pitchFamily="18" charset="0"/>
              </a:rPr>
              <a:t>VẬN DỤNG</a:t>
            </a:r>
            <a:endParaRPr lang="en-US" altLang="vi-VN" sz="4000" b="1" dirty="0">
              <a:solidFill>
                <a:schemeClr val="bg1"/>
              </a:solidFill>
              <a:latin typeface=".VnTimeH" panose="020B7200000000000000" pitchFamily="34" charset="0"/>
            </a:endParaRPr>
          </a:p>
        </p:txBody>
      </p:sp>
      <p:sp>
        <p:nvSpPr>
          <p:cNvPr id="6" name="Rectangle 5"/>
          <p:cNvSpPr/>
          <p:nvPr/>
        </p:nvSpPr>
        <p:spPr>
          <a:xfrm>
            <a:off x="6226467" y="6300046"/>
            <a:ext cx="2182008" cy="646331"/>
          </a:xfrm>
          <a:prstGeom prst="rect">
            <a:avLst/>
          </a:prstGeom>
        </p:spPr>
        <p:txBody>
          <a:bodyPr wrap="none">
            <a:spAutoFit/>
          </a:bodyPr>
          <a:lstStyle/>
          <a:p>
            <a:pPr lvl="0"/>
            <a:r>
              <a:rPr lang="en-US" sz="3600" dirty="0">
                <a:solidFill>
                  <a:srgbClr val="0000FF"/>
                </a:solidFill>
                <a:latin typeface="Times New Roman" panose="02020603050405020304" pitchFamily="18" charset="0"/>
                <a:cs typeface="Times New Roman" panose="02020603050405020304" pitchFamily="18" charset="0"/>
              </a:rPr>
              <a:t>→</a:t>
            </a:r>
            <a:r>
              <a:rPr lang="en-US" sz="3600" b="1" i="1" dirty="0">
                <a:solidFill>
                  <a:srgbClr val="0000FF"/>
                </a:solidFill>
                <a:latin typeface=".VnCommercial Script" panose="020B7200000000000000" pitchFamily="34" charset="0"/>
                <a:cs typeface="Times New Roman" panose="02020603050405020304" pitchFamily="18" charset="0"/>
              </a:rPr>
              <a:t> P </a:t>
            </a:r>
            <a:r>
              <a:rPr lang="en-US" sz="3600" baseline="-25000" dirty="0">
                <a:solidFill>
                  <a:srgbClr val="0000FF"/>
                </a:solidFill>
                <a:latin typeface="Times New Roman" panose="02020603050405020304" pitchFamily="18" charset="0"/>
                <a:cs typeface="Times New Roman" panose="02020603050405020304" pitchFamily="18" charset="0"/>
              </a:rPr>
              <a:t>//</a:t>
            </a:r>
            <a:r>
              <a:rPr lang="en-US" sz="3600" dirty="0">
                <a:solidFill>
                  <a:srgbClr val="0000FF"/>
                </a:solidFill>
                <a:latin typeface="Times New Roman" panose="02020603050405020304" pitchFamily="18" charset="0"/>
                <a:cs typeface="Times New Roman" panose="02020603050405020304" pitchFamily="18" charset="0"/>
              </a:rPr>
              <a:t>&gt; </a:t>
            </a:r>
            <a:r>
              <a:rPr lang="en-US" sz="3600" b="1" i="1" dirty="0">
                <a:solidFill>
                  <a:srgbClr val="0000FF"/>
                </a:solidFill>
                <a:latin typeface=".VnCommercial Script" panose="020B7200000000000000" pitchFamily="34" charset="0"/>
                <a:cs typeface="Times New Roman" panose="02020603050405020304" pitchFamily="18" charset="0"/>
              </a:rPr>
              <a:t>P </a:t>
            </a:r>
            <a:r>
              <a:rPr lang="en-US" sz="3600" baseline="-25000" dirty="0">
                <a:solidFill>
                  <a:srgbClr val="0000FF"/>
                </a:solidFill>
                <a:latin typeface="Times New Roman" panose="02020603050405020304" pitchFamily="18" charset="0"/>
                <a:cs typeface="Times New Roman" panose="02020603050405020304" pitchFamily="18" charset="0"/>
              </a:rPr>
              <a:t>nt</a:t>
            </a:r>
            <a:endParaRPr lang="vi-VN" sz="3600"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313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barn(inVertical)">
                                      <p:cBhvr>
                                        <p:cTn id="7" dur="500"/>
                                        <p:tgtEl>
                                          <p:spTgt spid="1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xEl>
                                              <p:pRg st="2" end="2"/>
                                            </p:txEl>
                                          </p:spTgt>
                                        </p:tgtEl>
                                        <p:attrNameLst>
                                          <p:attrName>style.visibility</p:attrName>
                                        </p:attrNameLst>
                                      </p:cBhvr>
                                      <p:to>
                                        <p:strVal val="visible"/>
                                      </p:to>
                                    </p:set>
                                    <p:animEffect transition="in" filter="barn(inVertical)">
                                      <p:cBhvr>
                                        <p:cTn id="12" dur="500"/>
                                        <p:tgtEl>
                                          <p:spTgt spid="1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animEffect transition="in" filter="barn(inVertical)">
                                      <p:cBhvr>
                                        <p:cTn id="17" dur="500"/>
                                        <p:tgtEl>
                                          <p:spTgt spid="1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xEl>
                                              <p:pRg st="4" end="4"/>
                                            </p:txEl>
                                          </p:spTgt>
                                        </p:tgtEl>
                                        <p:attrNameLst>
                                          <p:attrName>style.visibility</p:attrName>
                                        </p:attrNameLst>
                                      </p:cBhvr>
                                      <p:to>
                                        <p:strVal val="visible"/>
                                      </p:to>
                                    </p:set>
                                    <p:animEffect transition="in" filter="barn(inVertical)">
                                      <p:cBhvr>
                                        <p:cTn id="22" dur="500"/>
                                        <p:tgtEl>
                                          <p:spTgt spid="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1">
                                            <p:txEl>
                                              <p:pRg st="5" end="5"/>
                                            </p:txEl>
                                          </p:spTgt>
                                        </p:tgtEl>
                                        <p:attrNameLst>
                                          <p:attrName>style.visibility</p:attrName>
                                        </p:attrNameLst>
                                      </p:cBhvr>
                                      <p:to>
                                        <p:strVal val="visible"/>
                                      </p:to>
                                    </p:set>
                                    <p:animEffect transition="in" filter="barn(inVertical)">
                                      <p:cBhvr>
                                        <p:cTn id="27" dur="500"/>
                                        <p:tgtEl>
                                          <p:spTgt spid="1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1">
                                            <p:txEl>
                                              <p:pRg st="6" end="6"/>
                                            </p:txEl>
                                          </p:spTgt>
                                        </p:tgtEl>
                                        <p:attrNameLst>
                                          <p:attrName>style.visibility</p:attrName>
                                        </p:attrNameLst>
                                      </p:cBhvr>
                                      <p:to>
                                        <p:strVal val="visible"/>
                                      </p:to>
                                    </p:set>
                                    <p:animEffect transition="in" filter="barn(inVertical)">
                                      <p:cBhvr>
                                        <p:cTn id="32" dur="500"/>
                                        <p:tgtEl>
                                          <p:spTgt spid="1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1">
                                            <p:txEl>
                                              <p:pRg st="7" end="7"/>
                                            </p:txEl>
                                          </p:spTgt>
                                        </p:tgtEl>
                                        <p:attrNameLst>
                                          <p:attrName>style.visibility</p:attrName>
                                        </p:attrNameLst>
                                      </p:cBhvr>
                                      <p:to>
                                        <p:strVal val="visible"/>
                                      </p:to>
                                    </p:set>
                                    <p:animEffect transition="in" filter="barn(inVertical)">
                                      <p:cBhvr>
                                        <p:cTn id="37" dur="500"/>
                                        <p:tgtEl>
                                          <p:spTgt spid="11">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xEl>
                                              <p:pRg st="8" end="8"/>
                                            </p:txEl>
                                          </p:spTgt>
                                        </p:tgtEl>
                                        <p:attrNameLst>
                                          <p:attrName>style.visibility</p:attrName>
                                        </p:attrNameLst>
                                      </p:cBhvr>
                                      <p:to>
                                        <p:strVal val="visible"/>
                                      </p:to>
                                    </p:set>
                                    <p:animEffect transition="in" filter="barn(inVertical)">
                                      <p:cBhvr>
                                        <p:cTn id="42" dur="500"/>
                                        <p:tgtEl>
                                          <p:spTgt spid="11">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1">
                                            <p:txEl>
                                              <p:pRg st="9" end="9"/>
                                            </p:txEl>
                                          </p:spTgt>
                                        </p:tgtEl>
                                        <p:attrNameLst>
                                          <p:attrName>style.visibility</p:attrName>
                                        </p:attrNameLst>
                                      </p:cBhvr>
                                      <p:to>
                                        <p:strVal val="visible"/>
                                      </p:to>
                                    </p:set>
                                    <p:animEffect transition="in" filter="barn(inVertical)">
                                      <p:cBhvr>
                                        <p:cTn id="47" dur="500"/>
                                        <p:tgtEl>
                                          <p:spTgt spid="11">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7">
                                            <p:txEl>
                                              <p:pRg st="1" end="1"/>
                                            </p:txEl>
                                          </p:spTgt>
                                        </p:tgtEl>
                                        <p:attrNameLst>
                                          <p:attrName>style.visibility</p:attrName>
                                        </p:attrNameLst>
                                      </p:cBhvr>
                                      <p:to>
                                        <p:strVal val="visible"/>
                                      </p:to>
                                    </p:set>
                                    <p:animEffect transition="in" filter="barn(inVertical)">
                                      <p:cBhvr>
                                        <p:cTn id="52" dur="500"/>
                                        <p:tgtEl>
                                          <p:spTgt spid="7">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8">
                                            <p:txEl>
                                              <p:pRg st="0" end="0"/>
                                            </p:txEl>
                                          </p:spTgt>
                                        </p:tgtEl>
                                        <p:attrNameLst>
                                          <p:attrName>style.visibility</p:attrName>
                                        </p:attrNameLst>
                                      </p:cBhvr>
                                      <p:to>
                                        <p:strVal val="visible"/>
                                      </p:to>
                                    </p:set>
                                    <p:animEffect transition="in" filter="barn(inVertical)">
                                      <p:cBhvr>
                                        <p:cTn id="57" dur="500"/>
                                        <p:tgtEl>
                                          <p:spTgt spid="8">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8">
                                            <p:txEl>
                                              <p:pRg st="1" end="1"/>
                                            </p:txEl>
                                          </p:spTgt>
                                        </p:tgtEl>
                                        <p:attrNameLst>
                                          <p:attrName>style.visibility</p:attrName>
                                        </p:attrNameLst>
                                      </p:cBhvr>
                                      <p:to>
                                        <p:strVal val="visible"/>
                                      </p:to>
                                    </p:set>
                                    <p:animEffect transition="in" filter="barn(inVertical)">
                                      <p:cBhvr>
                                        <p:cTn id="62" dur="500"/>
                                        <p:tgtEl>
                                          <p:spTgt spid="8">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8">
                                            <p:txEl>
                                              <p:pRg st="2" end="2"/>
                                            </p:txEl>
                                          </p:spTgt>
                                        </p:tgtEl>
                                        <p:attrNameLst>
                                          <p:attrName>style.visibility</p:attrName>
                                        </p:attrNameLst>
                                      </p:cBhvr>
                                      <p:to>
                                        <p:strVal val="visible"/>
                                      </p:to>
                                    </p:set>
                                    <p:animEffect transition="in" filter="barn(inVertical)">
                                      <p:cBhvr>
                                        <p:cTn id="67" dur="500"/>
                                        <p:tgtEl>
                                          <p:spTgt spid="8">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8">
                                            <p:txEl>
                                              <p:pRg st="3" end="3"/>
                                            </p:txEl>
                                          </p:spTgt>
                                        </p:tgtEl>
                                        <p:attrNameLst>
                                          <p:attrName>style.visibility</p:attrName>
                                        </p:attrNameLst>
                                      </p:cBhvr>
                                      <p:to>
                                        <p:strVal val="visible"/>
                                      </p:to>
                                    </p:set>
                                    <p:animEffect transition="in" filter="barn(inVertical)">
                                      <p:cBhvr>
                                        <p:cTn id="72" dur="500"/>
                                        <p:tgtEl>
                                          <p:spTgt spid="8">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8">
                                            <p:txEl>
                                              <p:pRg st="4" end="4"/>
                                            </p:txEl>
                                          </p:spTgt>
                                        </p:tgtEl>
                                        <p:attrNameLst>
                                          <p:attrName>style.visibility</p:attrName>
                                        </p:attrNameLst>
                                      </p:cBhvr>
                                      <p:to>
                                        <p:strVal val="visible"/>
                                      </p:to>
                                    </p:set>
                                    <p:animEffect transition="in" filter="barn(inVertical)">
                                      <p:cBhvr>
                                        <p:cTn id="77" dur="500"/>
                                        <p:tgtEl>
                                          <p:spTgt spid="8">
                                            <p:txEl>
                                              <p:pRg st="4" end="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8">
                                            <p:txEl>
                                              <p:pRg st="5" end="5"/>
                                            </p:txEl>
                                          </p:spTgt>
                                        </p:tgtEl>
                                        <p:attrNameLst>
                                          <p:attrName>style.visibility</p:attrName>
                                        </p:attrNameLst>
                                      </p:cBhvr>
                                      <p:to>
                                        <p:strVal val="visible"/>
                                      </p:to>
                                    </p:set>
                                    <p:animEffect transition="in" filter="barn(inVertical)">
                                      <p:cBhvr>
                                        <p:cTn id="82" dur="500"/>
                                        <p:tgtEl>
                                          <p:spTgt spid="8">
                                            <p:txEl>
                                              <p:pRg st="5" end="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nodeType="clickEffect">
                                  <p:stCondLst>
                                    <p:cond delay="0"/>
                                  </p:stCondLst>
                                  <p:childTnLst>
                                    <p:set>
                                      <p:cBhvr>
                                        <p:cTn id="86" dur="1" fill="hold">
                                          <p:stCondLst>
                                            <p:cond delay="0"/>
                                          </p:stCondLst>
                                        </p:cTn>
                                        <p:tgtEl>
                                          <p:spTgt spid="8">
                                            <p:txEl>
                                              <p:pRg st="6" end="6"/>
                                            </p:txEl>
                                          </p:spTgt>
                                        </p:tgtEl>
                                        <p:attrNameLst>
                                          <p:attrName>style.visibility</p:attrName>
                                        </p:attrNameLst>
                                      </p:cBhvr>
                                      <p:to>
                                        <p:strVal val="visible"/>
                                      </p:to>
                                    </p:set>
                                    <p:animEffect transition="in" filter="barn(inVertical)">
                                      <p:cBhvr>
                                        <p:cTn id="87" dur="500"/>
                                        <p:tgtEl>
                                          <p:spTgt spid="8">
                                            <p:txEl>
                                              <p:pRg st="6" end="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7">
                                            <p:txEl>
                                              <p:pRg st="2" end="2"/>
                                            </p:txEl>
                                          </p:spTgt>
                                        </p:tgtEl>
                                        <p:attrNameLst>
                                          <p:attrName>style.visibility</p:attrName>
                                        </p:attrNameLst>
                                      </p:cBhvr>
                                      <p:to>
                                        <p:strVal val="visible"/>
                                      </p:to>
                                    </p:set>
                                    <p:animEffect transition="in" filter="barn(inVertical)">
                                      <p:cBhvr>
                                        <p:cTn id="92" dur="500"/>
                                        <p:tgtEl>
                                          <p:spTgt spid="7">
                                            <p:txEl>
                                              <p:pRg st="2" end="2"/>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nodeType="clickEffect">
                                  <p:stCondLst>
                                    <p:cond delay="0"/>
                                  </p:stCondLst>
                                  <p:childTnLst>
                                    <p:set>
                                      <p:cBhvr>
                                        <p:cTn id="96" dur="1" fill="hold">
                                          <p:stCondLst>
                                            <p:cond delay="0"/>
                                          </p:stCondLst>
                                        </p:cTn>
                                        <p:tgtEl>
                                          <p:spTgt spid="7">
                                            <p:txEl>
                                              <p:pRg st="3" end="3"/>
                                            </p:txEl>
                                          </p:spTgt>
                                        </p:tgtEl>
                                        <p:attrNameLst>
                                          <p:attrName>style.visibility</p:attrName>
                                        </p:attrNameLst>
                                      </p:cBhvr>
                                      <p:to>
                                        <p:strVal val="visible"/>
                                      </p:to>
                                    </p:set>
                                    <p:animEffect transition="in" filter="barn(inVertical)">
                                      <p:cBhvr>
                                        <p:cTn id="97" dur="500"/>
                                        <p:tgtEl>
                                          <p:spTgt spid="7">
                                            <p:txEl>
                                              <p:pRg st="3" end="3"/>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nodeType="clickEffect">
                                  <p:stCondLst>
                                    <p:cond delay="0"/>
                                  </p:stCondLst>
                                  <p:childTnLst>
                                    <p:set>
                                      <p:cBhvr>
                                        <p:cTn id="101" dur="1" fill="hold">
                                          <p:stCondLst>
                                            <p:cond delay="0"/>
                                          </p:stCondLst>
                                        </p:cTn>
                                        <p:tgtEl>
                                          <p:spTgt spid="7">
                                            <p:txEl>
                                              <p:pRg st="4" end="4"/>
                                            </p:txEl>
                                          </p:spTgt>
                                        </p:tgtEl>
                                        <p:attrNameLst>
                                          <p:attrName>style.visibility</p:attrName>
                                        </p:attrNameLst>
                                      </p:cBhvr>
                                      <p:to>
                                        <p:strVal val="visible"/>
                                      </p:to>
                                    </p:set>
                                    <p:animEffect transition="in" filter="barn(inVertical)">
                                      <p:cBhvr>
                                        <p:cTn id="102" dur="500"/>
                                        <p:tgtEl>
                                          <p:spTgt spid="7">
                                            <p:txEl>
                                              <p:pRg st="4" end="4"/>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nodeType="clickEffect">
                                  <p:stCondLst>
                                    <p:cond delay="0"/>
                                  </p:stCondLst>
                                  <p:childTnLst>
                                    <p:set>
                                      <p:cBhvr>
                                        <p:cTn id="106" dur="1" fill="hold">
                                          <p:stCondLst>
                                            <p:cond delay="0"/>
                                          </p:stCondLst>
                                        </p:cTn>
                                        <p:tgtEl>
                                          <p:spTgt spid="7">
                                            <p:txEl>
                                              <p:pRg st="5" end="5"/>
                                            </p:txEl>
                                          </p:spTgt>
                                        </p:tgtEl>
                                        <p:attrNameLst>
                                          <p:attrName>style.visibility</p:attrName>
                                        </p:attrNameLst>
                                      </p:cBhvr>
                                      <p:to>
                                        <p:strVal val="visible"/>
                                      </p:to>
                                    </p:set>
                                    <p:animEffect transition="in" filter="barn(inVertical)">
                                      <p:cBhvr>
                                        <p:cTn id="107" dur="500"/>
                                        <p:tgtEl>
                                          <p:spTgt spid="7">
                                            <p:txEl>
                                              <p:pRg st="5" end="5"/>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nodeType="clickEffect">
                                  <p:stCondLst>
                                    <p:cond delay="0"/>
                                  </p:stCondLst>
                                  <p:childTnLst>
                                    <p:set>
                                      <p:cBhvr>
                                        <p:cTn id="111" dur="1" fill="hold">
                                          <p:stCondLst>
                                            <p:cond delay="0"/>
                                          </p:stCondLst>
                                        </p:cTn>
                                        <p:tgtEl>
                                          <p:spTgt spid="7">
                                            <p:txEl>
                                              <p:pRg st="6" end="6"/>
                                            </p:txEl>
                                          </p:spTgt>
                                        </p:tgtEl>
                                        <p:attrNameLst>
                                          <p:attrName>style.visibility</p:attrName>
                                        </p:attrNameLst>
                                      </p:cBhvr>
                                      <p:to>
                                        <p:strVal val="visible"/>
                                      </p:to>
                                    </p:set>
                                    <p:animEffect transition="in" filter="barn(inVertical)">
                                      <p:cBhvr>
                                        <p:cTn id="112" dur="500"/>
                                        <p:tgtEl>
                                          <p:spTgt spid="7">
                                            <p:txEl>
                                              <p:pRg st="6" end="6"/>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nodeType="clickEffect">
                                  <p:stCondLst>
                                    <p:cond delay="0"/>
                                  </p:stCondLst>
                                  <p:childTnLst>
                                    <p:set>
                                      <p:cBhvr>
                                        <p:cTn id="116" dur="1" fill="hold">
                                          <p:stCondLst>
                                            <p:cond delay="0"/>
                                          </p:stCondLst>
                                        </p:cTn>
                                        <p:tgtEl>
                                          <p:spTgt spid="7">
                                            <p:txEl>
                                              <p:pRg st="7" end="7"/>
                                            </p:txEl>
                                          </p:spTgt>
                                        </p:tgtEl>
                                        <p:attrNameLst>
                                          <p:attrName>style.visibility</p:attrName>
                                        </p:attrNameLst>
                                      </p:cBhvr>
                                      <p:to>
                                        <p:strVal val="visible"/>
                                      </p:to>
                                    </p:set>
                                    <p:animEffect transition="in" filter="barn(inVertical)">
                                      <p:cBhvr>
                                        <p:cTn id="117" dur="500"/>
                                        <p:tgtEl>
                                          <p:spTgt spid="7">
                                            <p:txEl>
                                              <p:pRg st="7" end="7"/>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6"/>
                                        </p:tgtEl>
                                        <p:attrNameLst>
                                          <p:attrName>style.visibility</p:attrName>
                                        </p:attrNameLst>
                                      </p:cBhvr>
                                      <p:to>
                                        <p:strVal val="visible"/>
                                      </p:to>
                                    </p:set>
                                    <p:animEffect transition="in" filter="barn(inVertical)">
                                      <p:cBhvr>
                                        <p:cTn id="1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3293" y="645922"/>
            <a:ext cx="11871960" cy="2246769"/>
          </a:xfrm>
          <a:prstGeom prst="rect">
            <a:avLst/>
          </a:prstGeom>
          <a:ln w="38100">
            <a:solidFill>
              <a:srgbClr val="FF0000"/>
            </a:solidFill>
          </a:ln>
        </p:spPr>
        <p:txBody>
          <a:bodyPr wrap="square">
            <a:spAutoFit/>
          </a:bodyPr>
          <a:lstStyle/>
          <a:p>
            <a:r>
              <a:rPr lang="en-US" sz="2000" b="1" i="1" dirty="0" smtClean="0">
                <a:latin typeface="Times New Roman" panose="02020603050405020304" pitchFamily="18" charset="0"/>
                <a:cs typeface="Times New Roman" panose="02020603050405020304" pitchFamily="18" charset="0"/>
              </a:rPr>
              <a:t>Bài 4: </a:t>
            </a:r>
            <a:r>
              <a:rPr lang="vi-VN" sz="2000" b="1" i="1" dirty="0" smtClean="0">
                <a:latin typeface="Times New Roman" panose="02020603050405020304" pitchFamily="18" charset="0"/>
                <a:cs typeface="Times New Roman" panose="02020603050405020304" pitchFamily="18" charset="0"/>
              </a:rPr>
              <a:t>Dùng </a:t>
            </a:r>
            <a:r>
              <a:rPr lang="vi-VN" sz="2000" b="1" i="1" dirty="0">
                <a:latin typeface="Times New Roman" panose="02020603050405020304" pitchFamily="18" charset="0"/>
                <a:cs typeface="Times New Roman" panose="02020603050405020304" pitchFamily="18" charset="0"/>
              </a:rPr>
              <a:t>bếp điện mắc vào mạng điện có hiệu điện thế không đổi 110V thì cường độ dòng điện chạy qua bếp là 4A.</a:t>
            </a:r>
          </a:p>
          <a:p>
            <a:pPr lvl="0"/>
            <a:r>
              <a:rPr lang="vi-VN" sz="2000" b="1" i="1" dirty="0">
                <a:latin typeface="Times New Roman" panose="02020603050405020304" pitchFamily="18" charset="0"/>
                <a:cs typeface="Times New Roman" panose="02020603050405020304" pitchFamily="18" charset="0"/>
              </a:rPr>
              <a:t>Tính điện trở của bếp?</a:t>
            </a:r>
          </a:p>
          <a:p>
            <a:pPr lvl="0"/>
            <a:r>
              <a:rPr lang="vi-VN" sz="2000" b="1" i="1" dirty="0">
                <a:latin typeface="Times New Roman" panose="02020603050405020304" pitchFamily="18" charset="0"/>
                <a:cs typeface="Times New Roman" panose="02020603050405020304" pitchFamily="18" charset="0"/>
              </a:rPr>
              <a:t>Tính công suất của bếp và nhiệt lượng tỏa ra trong 30 phút</a:t>
            </a:r>
          </a:p>
          <a:p>
            <a:pPr lvl="0"/>
            <a:r>
              <a:rPr lang="vi-VN" sz="2000" b="1" i="1" dirty="0">
                <a:latin typeface="Times New Roman" panose="02020603050405020304" pitchFamily="18" charset="0"/>
                <a:cs typeface="Times New Roman" panose="02020603050405020304" pitchFamily="18" charset="0"/>
              </a:rPr>
              <a:t>Nếu ngắt điện trở đi một nửa và vẫn mắc vào hiệu điện thế trên thì công suất của bếp so với lúc chưa cắt ra sao?</a:t>
            </a:r>
          </a:p>
          <a:p>
            <a:pPr lvl="0"/>
            <a:r>
              <a:rPr lang="vi-VN" sz="2000" b="1" i="1" dirty="0">
                <a:latin typeface="Times New Roman" panose="02020603050405020304" pitchFamily="18" charset="0"/>
                <a:cs typeface="Times New Roman" panose="02020603050405020304" pitchFamily="18" charset="0"/>
              </a:rPr>
              <a:t>Nếu cắt đôi dây rồi chập lại ở hai đầu và vẫn mắc vào hiệu điện thế trên thì công suất của bếp lúc này ra sao?</a:t>
            </a:r>
          </a:p>
        </p:txBody>
      </p:sp>
      <p:cxnSp>
        <p:nvCxnSpPr>
          <p:cNvPr id="7" name="Straight Connector 6"/>
          <p:cNvCxnSpPr/>
          <p:nvPr/>
        </p:nvCxnSpPr>
        <p:spPr>
          <a:xfrm flipV="1">
            <a:off x="3029199" y="2961964"/>
            <a:ext cx="15240" cy="4202562"/>
          </a:xfrm>
          <a:prstGeom prst="line">
            <a:avLst/>
          </a:prstGeom>
          <a:ln w="38100"/>
        </p:spPr>
        <p:style>
          <a:lnRef idx="1">
            <a:schemeClr val="dk1"/>
          </a:lnRef>
          <a:fillRef idx="0">
            <a:schemeClr val="dk1"/>
          </a:fillRef>
          <a:effectRef idx="0">
            <a:schemeClr val="dk1"/>
          </a:effectRef>
          <a:fontRef idx="minor">
            <a:schemeClr val="tx1"/>
          </a:fontRef>
        </p:style>
      </p:cxnSp>
      <p:sp>
        <p:nvSpPr>
          <p:cNvPr id="6" name="Rectangle 5"/>
          <p:cNvSpPr/>
          <p:nvPr/>
        </p:nvSpPr>
        <p:spPr>
          <a:xfrm>
            <a:off x="3240500" y="2777298"/>
            <a:ext cx="8217424" cy="4031873"/>
          </a:xfrm>
          <a:prstGeom prst="rect">
            <a:avLst/>
          </a:prstGeom>
        </p:spPr>
        <p:txBody>
          <a:bodyPr wrap="square">
            <a:spAutoFit/>
          </a:bodyPr>
          <a:lstStyle/>
          <a:p>
            <a:pPr>
              <a:spcAft>
                <a:spcPts val="0"/>
              </a:spcAft>
            </a:pPr>
            <a:r>
              <a:rPr lang="vi-VN" sz="2400" i="1" u="sng"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vi-VN"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tabLst>
                <a:tab pos="111125" algn="l"/>
              </a:tabLst>
            </a:pPr>
            <a:r>
              <a:rPr lang="en-US" sz="2400" i="1" dirty="0">
                <a:solidFill>
                  <a:srgbClr val="0000FF"/>
                </a:solidFill>
                <a:latin typeface="Times New Roman" panose="02020603050405020304" pitchFamily="18" charset="0"/>
                <a:cs typeface="Times New Roman" panose="02020603050405020304" pitchFamily="18" charset="0"/>
              </a:rPr>
              <a:t>Đ</a:t>
            </a:r>
            <a:r>
              <a:rPr lang="vi-VN" sz="2400" i="1" dirty="0" smtClean="0">
                <a:solidFill>
                  <a:srgbClr val="0000FF"/>
                </a:solidFill>
                <a:latin typeface="Times New Roman" panose="02020603050405020304" pitchFamily="18" charset="0"/>
                <a:cs typeface="Times New Roman" panose="02020603050405020304" pitchFamily="18" charset="0"/>
              </a:rPr>
              <a:t>iện </a:t>
            </a:r>
            <a:r>
              <a:rPr lang="vi-VN" sz="2400" i="1" dirty="0">
                <a:solidFill>
                  <a:srgbClr val="0000FF"/>
                </a:solidFill>
                <a:latin typeface="Times New Roman" panose="02020603050405020304" pitchFamily="18" charset="0"/>
                <a:cs typeface="Times New Roman" panose="02020603050405020304" pitchFamily="18" charset="0"/>
              </a:rPr>
              <a:t>trở của bếp:  R=U/I=110/4=27,5(Ω)</a:t>
            </a:r>
            <a:endParaRPr lang="vi-VN" sz="2400" i="1" dirty="0" smtClean="0">
              <a:solidFill>
                <a:srgbClr val="0000FF"/>
              </a:solidFill>
              <a:effectLst/>
              <a:latin typeface="Times New Roman" panose="02020603050405020304" pitchFamily="18" charset="0"/>
              <a:cs typeface="Times New Roman" panose="02020603050405020304" pitchFamily="18" charset="0"/>
            </a:endParaRPr>
          </a:p>
          <a:p>
            <a:pPr lvl="0" algn="just">
              <a:tabLst>
                <a:tab pos="111125" algn="l"/>
              </a:tabLst>
            </a:pPr>
            <a:r>
              <a:rPr lang="en-US" sz="2400" i="1" dirty="0" smtClean="0">
                <a:solidFill>
                  <a:srgbClr val="0000FF"/>
                </a:solidFill>
                <a:latin typeface="Times New Roman" panose="02020603050405020304" pitchFamily="18" charset="0"/>
                <a:cs typeface="Times New Roman" panose="02020603050405020304" pitchFamily="18" charset="0"/>
              </a:rPr>
              <a:t>C</a:t>
            </a:r>
            <a:r>
              <a:rPr lang="vi-VN" sz="2400" i="1" dirty="0" smtClean="0">
                <a:solidFill>
                  <a:srgbClr val="0000FF"/>
                </a:solidFill>
                <a:latin typeface="Times New Roman" panose="02020603050405020304" pitchFamily="18" charset="0"/>
                <a:cs typeface="Times New Roman" panose="02020603050405020304" pitchFamily="18" charset="0"/>
              </a:rPr>
              <a:t>ông </a:t>
            </a:r>
            <a:r>
              <a:rPr lang="vi-VN" sz="2400" i="1" dirty="0">
                <a:solidFill>
                  <a:srgbClr val="0000FF"/>
                </a:solidFill>
                <a:latin typeface="Times New Roman" panose="02020603050405020304" pitchFamily="18" charset="0"/>
                <a:cs typeface="Times New Roman" panose="02020603050405020304" pitchFamily="18" charset="0"/>
              </a:rPr>
              <a:t>suất của bếp: </a:t>
            </a:r>
            <a:r>
              <a:rPr lang="en-US" sz="3200" i="1" dirty="0">
                <a:solidFill>
                  <a:srgbClr val="0000FF"/>
                </a:solidFill>
                <a:latin typeface=".VnCommercial Script" panose="020B7200000000000000" pitchFamily="34" charset="0"/>
                <a:cs typeface="Times New Roman" panose="02020603050405020304" pitchFamily="18" charset="0"/>
              </a:rPr>
              <a:t>P</a:t>
            </a:r>
            <a:r>
              <a:rPr lang="en-US" sz="2400" i="1" dirty="0">
                <a:solidFill>
                  <a:srgbClr val="0000FF"/>
                </a:solidFill>
                <a:latin typeface=".VnCommercial Script" panose="020B7200000000000000" pitchFamily="34" charset="0"/>
                <a:cs typeface="Times New Roman" panose="02020603050405020304" pitchFamily="18" charset="0"/>
              </a:rPr>
              <a:t> </a:t>
            </a:r>
            <a:r>
              <a:rPr lang="vi-VN" sz="2400" i="1" dirty="0" smtClean="0">
                <a:solidFill>
                  <a:srgbClr val="0000FF"/>
                </a:solidFill>
                <a:latin typeface="Times New Roman" panose="02020603050405020304" pitchFamily="18" charset="0"/>
                <a:cs typeface="Times New Roman" panose="02020603050405020304" pitchFamily="18" charset="0"/>
              </a:rPr>
              <a:t>=U.I=110.4=440(W)</a:t>
            </a:r>
            <a:endParaRPr lang="en-US" sz="2400" i="1" dirty="0">
              <a:solidFill>
                <a:srgbClr val="0000FF"/>
              </a:solidFill>
              <a:latin typeface="Times New Roman" panose="02020603050405020304" pitchFamily="18" charset="0"/>
              <a:cs typeface="Times New Roman" panose="02020603050405020304" pitchFamily="18" charset="0"/>
            </a:endParaRPr>
          </a:p>
          <a:p>
            <a:pPr lvl="0" algn="just">
              <a:tabLst>
                <a:tab pos="111125" algn="l"/>
              </a:tabLst>
            </a:pP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Nhiệt </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lượng tỏa ra trong 30 phút:  Q</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a:solidFill>
                  <a:srgbClr val="0000FF"/>
                </a:solidFill>
                <a:latin typeface=".VnCommercial Script" panose="020B7200000000000000" pitchFamily="34" charset="0"/>
                <a:cs typeface="Times New Roman" panose="02020603050405020304" pitchFamily="18" charset="0"/>
              </a:rPr>
              <a:t> </a:t>
            </a:r>
            <a:r>
              <a:rPr lang="en-US" sz="3200" i="1" dirty="0">
                <a:solidFill>
                  <a:srgbClr val="0000FF"/>
                </a:solidFill>
                <a:latin typeface=".VnCommercial Script" panose="020B7200000000000000" pitchFamily="34" charset="0"/>
                <a:cs typeface="Times New Roman" panose="02020603050405020304" pitchFamily="18" charset="0"/>
              </a:rPr>
              <a:t>P</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.t=440.1800=792000(J</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a:tabLst>
                <a:tab pos="111125" algn="l"/>
              </a:tabLst>
            </a:pPr>
            <a:r>
              <a:rPr lang="en-US" sz="2400" i="1" dirty="0" smtClean="0">
                <a:solidFill>
                  <a:srgbClr val="0000FF"/>
                </a:solidFill>
                <a:latin typeface="Times New Roman" panose="02020603050405020304" pitchFamily="18" charset="0"/>
                <a:cs typeface="Times New Roman" panose="02020603050405020304" pitchFamily="18" charset="0"/>
              </a:rPr>
              <a:t>Ta có</a:t>
            </a:r>
            <a:r>
              <a:rPr lang="en-US" sz="2400" i="1" dirty="0">
                <a:solidFill>
                  <a:srgbClr val="0000FF"/>
                </a:solidFill>
                <a:latin typeface="Times New Roman" panose="02020603050405020304" pitchFamily="18" charset="0"/>
                <a:cs typeface="Times New Roman" panose="02020603050405020304" pitchFamily="18" charset="0"/>
              </a:rPr>
              <a:t>: U không </a:t>
            </a:r>
            <a:r>
              <a:rPr lang="en-US" sz="2400" i="1" dirty="0" smtClean="0">
                <a:solidFill>
                  <a:srgbClr val="0000FF"/>
                </a:solidFill>
                <a:latin typeface="Times New Roman" panose="02020603050405020304" pitchFamily="18" charset="0"/>
                <a:cs typeface="Times New Roman" panose="02020603050405020304" pitchFamily="18" charset="0"/>
              </a:rPr>
              <a:t>đổi</a:t>
            </a:r>
          </a:p>
          <a:p>
            <a:pPr lvl="0" algn="just">
              <a:tabLst>
                <a:tab pos="111125" algn="l"/>
              </a:tabLst>
            </a:pPr>
            <a:r>
              <a:rPr lang="en-US" sz="2400" i="1" dirty="0" smtClean="0">
                <a:solidFill>
                  <a:srgbClr val="0000FF"/>
                </a:solidFill>
                <a:latin typeface="Times New Roman" panose="02020603050405020304" pitchFamily="18" charset="0"/>
                <a:cs typeface="Times New Roman" panose="02020603050405020304" pitchFamily="18" charset="0"/>
              </a:rPr>
              <a:t>          R </a:t>
            </a:r>
            <a:r>
              <a:rPr lang="en-US" sz="2400" i="1" dirty="0">
                <a:solidFill>
                  <a:srgbClr val="0000FF"/>
                </a:solidFill>
                <a:latin typeface="Times New Roman" panose="02020603050405020304" pitchFamily="18" charset="0"/>
                <a:cs typeface="Times New Roman" panose="02020603050405020304" pitchFamily="18" charset="0"/>
              </a:rPr>
              <a:t>giảm đi 2 </a:t>
            </a:r>
            <a:r>
              <a:rPr lang="en-US" sz="2400" i="1" dirty="0" smtClean="0">
                <a:solidFill>
                  <a:srgbClr val="0000FF"/>
                </a:solidFill>
                <a:latin typeface="Times New Roman" panose="02020603050405020304" pitchFamily="18" charset="0"/>
                <a:cs typeface="Times New Roman" panose="02020603050405020304" pitchFamily="18" charset="0"/>
              </a:rPr>
              <a:t>lần</a:t>
            </a:r>
          </a:p>
          <a:p>
            <a:pPr lvl="0" algn="just">
              <a:tabLst>
                <a:tab pos="111125" algn="l"/>
              </a:tabLst>
            </a:pPr>
            <a:r>
              <a:rPr lang="en-US" sz="3200" i="1" dirty="0" smtClean="0">
                <a:solidFill>
                  <a:srgbClr val="0000FF"/>
                </a:solidFill>
                <a:latin typeface=".VnCommercial Script" panose="020B7200000000000000" pitchFamily="34" charset="0"/>
                <a:cs typeface="Times New Roman" panose="02020603050405020304" pitchFamily="18" charset="0"/>
              </a:rPr>
              <a:t>      P</a:t>
            </a:r>
            <a:r>
              <a:rPr lang="en-US" sz="2400" i="1" dirty="0" smtClean="0">
                <a:solidFill>
                  <a:srgbClr val="0000FF"/>
                </a:solidFill>
                <a:latin typeface="Times New Roman" panose="02020603050405020304" pitchFamily="18" charset="0"/>
                <a:cs typeface="Times New Roman" panose="02020603050405020304" pitchFamily="18" charset="0"/>
              </a:rPr>
              <a:t>’=2.P=2.440=880(W)</a:t>
            </a:r>
            <a:endParaRPr lang="vi-VN" sz="2400" i="1" dirty="0" smtClean="0">
              <a:solidFill>
                <a:srgbClr val="0000FF"/>
              </a:solidFill>
              <a:effectLst/>
              <a:latin typeface="Times New Roman" panose="02020603050405020304" pitchFamily="18" charset="0"/>
              <a:cs typeface="Times New Roman" panose="02020603050405020304" pitchFamily="18" charset="0"/>
            </a:endParaRPr>
          </a:p>
          <a:p>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cắt </a:t>
            </a:r>
            <a:r>
              <a:rPr lang="vi-VN"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đôi dây rồi chập lại thì điện trở giảm đi 4 lần lúc đó </a:t>
            </a:r>
            <a:r>
              <a:rPr lang="en-US" sz="3200" i="1" dirty="0" smtClean="0">
                <a:solidFill>
                  <a:srgbClr val="0000FF"/>
                </a:solidFill>
                <a:latin typeface=".VnCommercial Script" panose="020B7200000000000000" pitchFamily="34" charset="0"/>
                <a:cs typeface="Times New Roman" panose="02020603050405020304" pitchFamily="18" charset="0"/>
              </a:rPr>
              <a:t>P’’</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tăng lên 4 </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lần</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a:solidFill>
                  <a:srgbClr val="0000FF"/>
                </a:solidFill>
                <a:latin typeface=".VnCommercial Script" panose="020B7200000000000000" pitchFamily="34" charset="0"/>
                <a:cs typeface="Times New Roman" panose="02020603050405020304" pitchFamily="18" charset="0"/>
              </a:rPr>
              <a:t>P</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4</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a:solidFill>
                  <a:srgbClr val="0000FF"/>
                </a:solidFill>
                <a:latin typeface=".VnCommercial Script" panose="020B7200000000000000" pitchFamily="34" charset="0"/>
                <a:cs typeface="Times New Roman" panose="02020603050405020304" pitchFamily="18" charset="0"/>
              </a:rPr>
              <a:t> </a:t>
            </a:r>
            <a:r>
              <a:rPr lang="en-US" sz="3200" i="1" dirty="0">
                <a:solidFill>
                  <a:srgbClr val="0000FF"/>
                </a:solidFill>
                <a:latin typeface=".VnCommercial Script" panose="020B7200000000000000" pitchFamily="34" charset="0"/>
                <a:cs typeface="Times New Roman" panose="02020603050405020304" pitchFamily="18" charset="0"/>
              </a:rPr>
              <a:t>P</a:t>
            </a:r>
            <a:r>
              <a:rPr lang="en-US" sz="2400" i="1" dirty="0">
                <a:solidFill>
                  <a:srgbClr val="0000FF"/>
                </a:solidFill>
                <a:latin typeface=".VnCommercial Script" panose="020B7200000000000000" pitchFamily="34" charset="0"/>
                <a:cs typeface="Times New Roman" panose="02020603050405020304" pitchFamily="18" charset="0"/>
              </a:rPr>
              <a:t> </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=4.440=1760</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i="1" dirty="0">
              <a:solidFill>
                <a:srgbClr val="0000FF"/>
              </a:solidFill>
              <a:latin typeface="Times New Roman" panose="02020603050405020304" pitchFamily="18" charset="0"/>
              <a:cs typeface="Times New Roman" panose="02020603050405020304" pitchFamily="18" charset="0"/>
            </a:endParaRPr>
          </a:p>
        </p:txBody>
      </p:sp>
      <p:sp>
        <p:nvSpPr>
          <p:cNvPr id="8" name="Rectangle 7"/>
          <p:cNvSpPr/>
          <p:nvPr/>
        </p:nvSpPr>
        <p:spPr>
          <a:xfrm>
            <a:off x="689542" y="2834995"/>
            <a:ext cx="2354897" cy="3908762"/>
          </a:xfrm>
          <a:prstGeom prst="rect">
            <a:avLst/>
          </a:prstGeom>
        </p:spPr>
        <p:txBody>
          <a:bodyPr wrap="square">
            <a:spAutoFit/>
          </a:bodyPr>
          <a:lstStyle/>
          <a:p>
            <a:r>
              <a:rPr lang="en-US" sz="2400" i="1" u="sng" dirty="0" smtClean="0">
                <a:solidFill>
                  <a:srgbClr val="0000FF"/>
                </a:solidFill>
                <a:latin typeface="Times New Roman" panose="02020603050405020304" pitchFamily="18" charset="0"/>
                <a:cs typeface="Times New Roman" panose="02020603050405020304" pitchFamily="18" charset="0"/>
              </a:rPr>
              <a:t>Tóm tắt:</a:t>
            </a:r>
          </a:p>
          <a:p>
            <a:r>
              <a:rPr lang="en-US" sz="2400" i="1" dirty="0" smtClean="0">
                <a:solidFill>
                  <a:srgbClr val="0000FF"/>
                </a:solidFill>
                <a:latin typeface="Times New Roman" panose="02020603050405020304" pitchFamily="18" charset="0"/>
                <a:cs typeface="Times New Roman" panose="02020603050405020304" pitchFamily="18" charset="0"/>
              </a:rPr>
              <a:t>U= 110V</a:t>
            </a:r>
          </a:p>
          <a:p>
            <a:r>
              <a:rPr lang="en-US" sz="2400" i="1" dirty="0" smtClean="0">
                <a:solidFill>
                  <a:srgbClr val="0000FF"/>
                </a:solidFill>
                <a:latin typeface="Times New Roman" panose="02020603050405020304" pitchFamily="18" charset="0"/>
                <a:cs typeface="Times New Roman" panose="02020603050405020304" pitchFamily="18" charset="0"/>
              </a:rPr>
              <a:t>I=4A</a:t>
            </a:r>
          </a:p>
          <a:p>
            <a:r>
              <a:rPr lang="en-US" sz="2400" i="1" dirty="0" smtClean="0">
                <a:solidFill>
                  <a:srgbClr val="0000FF"/>
                </a:solidFill>
                <a:latin typeface="Times New Roman" panose="02020603050405020304" pitchFamily="18" charset="0"/>
                <a:cs typeface="Times New Roman" panose="02020603050405020304" pitchFamily="18" charset="0"/>
              </a:rPr>
              <a:t>R=?</a:t>
            </a:r>
          </a:p>
          <a:p>
            <a:r>
              <a:rPr lang="en-US" sz="3200" i="1" dirty="0">
                <a:solidFill>
                  <a:srgbClr val="0000FF"/>
                </a:solidFill>
                <a:latin typeface=".VnCommercial Script" panose="020B7200000000000000" pitchFamily="34" charset="0"/>
                <a:cs typeface="Times New Roman" panose="02020603050405020304" pitchFamily="18" charset="0"/>
              </a:rPr>
              <a:t>P</a:t>
            </a:r>
            <a:r>
              <a:rPr lang="en-US" sz="2400" i="1" dirty="0">
                <a:solidFill>
                  <a:srgbClr val="0000FF"/>
                </a:solidFill>
                <a:latin typeface=".VnCommercial Script" panose="020B7200000000000000" pitchFamily="34" charset="0"/>
                <a:cs typeface="Times New Roman" panose="02020603050405020304" pitchFamily="18" charset="0"/>
              </a:rPr>
              <a:t> </a:t>
            </a:r>
            <a:r>
              <a:rPr lang="en-US" sz="2400" i="1" dirty="0" smtClean="0">
                <a:solidFill>
                  <a:srgbClr val="0000FF"/>
                </a:solidFill>
                <a:latin typeface="Times New Roman" panose="02020603050405020304" pitchFamily="18" charset="0"/>
                <a:cs typeface="Times New Roman" panose="02020603050405020304" pitchFamily="18" charset="0"/>
              </a:rPr>
              <a:t>=?</a:t>
            </a:r>
          </a:p>
          <a:p>
            <a:r>
              <a:rPr lang="en-US" sz="2400" i="1" dirty="0" smtClean="0">
                <a:solidFill>
                  <a:srgbClr val="0000FF"/>
                </a:solidFill>
                <a:latin typeface="Times New Roman" panose="02020603050405020304" pitchFamily="18" charset="0"/>
                <a:cs typeface="Times New Roman" panose="02020603050405020304" pitchFamily="18" charset="0"/>
              </a:rPr>
              <a:t>Ngắt điện trở đi một nửa P’=?</a:t>
            </a:r>
          </a:p>
          <a:p>
            <a:r>
              <a:rPr lang="en-US" sz="2400" i="1" dirty="0" smtClean="0">
                <a:solidFill>
                  <a:srgbClr val="0000FF"/>
                </a:solidFill>
                <a:latin typeface="Times New Roman" panose="02020603050405020304" pitchFamily="18" charset="0"/>
                <a:cs typeface="Times New Roman" panose="02020603050405020304" pitchFamily="18" charset="0"/>
              </a:rPr>
              <a:t>Ngắt dây rồi chập lại P’’=?</a:t>
            </a:r>
          </a:p>
          <a:p>
            <a:endParaRPr lang="vi-VN" sz="2400" i="1" dirty="0">
              <a:solidFill>
                <a:srgbClr val="0000FF"/>
              </a:solidFill>
            </a:endParaRPr>
          </a:p>
        </p:txBody>
      </p:sp>
      <p:sp>
        <p:nvSpPr>
          <p:cNvPr id="2" name="Right Brace 1"/>
          <p:cNvSpPr/>
          <p:nvPr/>
        </p:nvSpPr>
        <p:spPr>
          <a:xfrm>
            <a:off x="6316315" y="4459145"/>
            <a:ext cx="138273" cy="790843"/>
          </a:xfrm>
          <a:prstGeom prst="rightBrace">
            <a:avLst>
              <a:gd name="adj1" fmla="val 51515"/>
              <a:gd name="adj2" fmla="val 51471"/>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a:p>
        </p:txBody>
      </p:sp>
      <p:cxnSp>
        <p:nvCxnSpPr>
          <p:cNvPr id="9" name="Straight Arrow Connector 8"/>
          <p:cNvCxnSpPr/>
          <p:nvPr/>
        </p:nvCxnSpPr>
        <p:spPr>
          <a:xfrm>
            <a:off x="6913645" y="4916345"/>
            <a:ext cx="374661" cy="0"/>
          </a:xfrm>
          <a:prstGeom prst="straightConnector1">
            <a:avLst/>
          </a:prstGeom>
          <a:ln w="57150">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7484367" y="4665213"/>
            <a:ext cx="2164375" cy="584775"/>
          </a:xfrm>
          <a:prstGeom prst="rect">
            <a:avLst/>
          </a:prstGeom>
        </p:spPr>
        <p:txBody>
          <a:bodyPr wrap="none">
            <a:spAutoFit/>
          </a:bodyPr>
          <a:lstStyle/>
          <a:p>
            <a:r>
              <a:rPr lang="en-US" sz="3200" i="1" dirty="0">
                <a:solidFill>
                  <a:srgbClr val="0000FF"/>
                </a:solidFill>
                <a:latin typeface=".VnCommercial Script" panose="020B7200000000000000" pitchFamily="34" charset="0"/>
                <a:cs typeface="Times New Roman" panose="02020603050405020304" pitchFamily="18" charset="0"/>
              </a:rPr>
              <a:t>P</a:t>
            </a:r>
            <a:r>
              <a:rPr lang="en-US" sz="3200" i="1" dirty="0">
                <a:solidFill>
                  <a:srgbClr val="0000FF"/>
                </a:solidFill>
                <a:latin typeface="Times New Roman" panose="02020603050405020304" pitchFamily="18" charset="0"/>
                <a:cs typeface="Times New Roman" panose="02020603050405020304" pitchFamily="18" charset="0"/>
              </a:rPr>
              <a:t> </a:t>
            </a:r>
            <a:r>
              <a:rPr lang="en-US" sz="2400" i="1" dirty="0">
                <a:solidFill>
                  <a:srgbClr val="0000FF"/>
                </a:solidFill>
                <a:latin typeface="Times New Roman" panose="02020603050405020304" pitchFamily="18" charset="0"/>
                <a:cs typeface="Times New Roman" panose="02020603050405020304" pitchFamily="18" charset="0"/>
              </a:rPr>
              <a:t>tăng lên 2 lần</a:t>
            </a:r>
            <a:endParaRPr lang="vi-VN" sz="2400" dirty="0"/>
          </a:p>
        </p:txBody>
      </p:sp>
      <p:sp>
        <p:nvSpPr>
          <p:cNvPr id="11" name="Rectangle 2"/>
          <p:cNvSpPr txBox="1">
            <a:spLocks noChangeArrowheads="1"/>
          </p:cNvSpPr>
          <p:nvPr/>
        </p:nvSpPr>
        <p:spPr>
          <a:xfrm>
            <a:off x="4702668" y="-6558"/>
            <a:ext cx="3227294" cy="602907"/>
          </a:xfrm>
          <a:prstGeom prst="roundRect">
            <a:avLst/>
          </a:prstGeom>
          <a:solidFill>
            <a:srgbClr val="92D050"/>
          </a:solidFill>
          <a:ln>
            <a:solidFill>
              <a:srgbClr val="FF0000"/>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vi-VN" sz="4000" b="1" dirty="0" smtClean="0">
                <a:solidFill>
                  <a:srgbClr val="FF33CC"/>
                </a:solidFill>
                <a:latin typeface="Times New Roman" panose="02020603050405020304" pitchFamily="18" charset="0"/>
              </a:rPr>
              <a:t>VẬN DỤNG</a:t>
            </a:r>
            <a:endParaRPr lang="en-US" altLang="vi-VN" sz="4000" b="1" dirty="0">
              <a:solidFill>
                <a:schemeClr val="bg1"/>
              </a:solidFill>
              <a:latin typeface=".VnTimeH" panose="020B7200000000000000" pitchFamily="34" charset="0"/>
            </a:endParaRPr>
          </a:p>
        </p:txBody>
      </p:sp>
      <p:cxnSp>
        <p:nvCxnSpPr>
          <p:cNvPr id="13" name="Straight Arrow Connector 12"/>
          <p:cNvCxnSpPr/>
          <p:nvPr/>
        </p:nvCxnSpPr>
        <p:spPr>
          <a:xfrm>
            <a:off x="3367501" y="5368996"/>
            <a:ext cx="374661" cy="0"/>
          </a:xfrm>
          <a:prstGeom prst="straightConnector1">
            <a:avLst/>
          </a:prstGeom>
          <a:ln w="57150">
            <a:solidFill>
              <a:srgbClr val="0000F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6955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barn(inVertical)">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barn(inVertical)">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barn(inVertical)">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barn(inVertical)">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barn(inVertical)">
                                      <p:cBhvr>
                                        <p:cTn id="27" dur="500"/>
                                        <p:tgtEl>
                                          <p:spTgt spid="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xEl>
                                              <p:pRg st="6" end="6"/>
                                            </p:txEl>
                                          </p:spTgt>
                                        </p:tgtEl>
                                        <p:attrNameLst>
                                          <p:attrName>style.visibility</p:attrName>
                                        </p:attrNameLst>
                                      </p:cBhvr>
                                      <p:to>
                                        <p:strVal val="visible"/>
                                      </p:to>
                                    </p:set>
                                    <p:animEffect transition="in" filter="barn(inVertical)">
                                      <p:cBhvr>
                                        <p:cTn id="32" dur="500"/>
                                        <p:tgtEl>
                                          <p:spTgt spid="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Effect transition="in" filter="barn(inVertical)">
                                      <p:cBhvr>
                                        <p:cTn id="37" dur="50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barn(inVertical)">
                                      <p:cBhvr>
                                        <p:cTn id="42" dur="500"/>
                                        <p:tgtEl>
                                          <p:spTgt spid="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barn(inVertical)">
                                      <p:cBhvr>
                                        <p:cTn id="47" dur="500"/>
                                        <p:tgtEl>
                                          <p:spTgt spid="6">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6">
                                            <p:txEl>
                                              <p:pRg st="4" end="4"/>
                                            </p:txEl>
                                          </p:spTgt>
                                        </p:tgtEl>
                                        <p:attrNameLst>
                                          <p:attrName>style.visibility</p:attrName>
                                        </p:attrNameLst>
                                      </p:cBhvr>
                                      <p:to>
                                        <p:strVal val="visible"/>
                                      </p:to>
                                    </p:set>
                                    <p:animEffect transition="in" filter="barn(inVertical)">
                                      <p:cBhvr>
                                        <p:cTn id="52" dur="500"/>
                                        <p:tgtEl>
                                          <p:spTgt spid="6">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6">
                                            <p:txEl>
                                              <p:pRg st="5" end="5"/>
                                            </p:txEl>
                                          </p:spTgt>
                                        </p:tgtEl>
                                        <p:attrNameLst>
                                          <p:attrName>style.visibility</p:attrName>
                                        </p:attrNameLst>
                                      </p:cBhvr>
                                      <p:to>
                                        <p:strVal val="visible"/>
                                      </p:to>
                                    </p:set>
                                    <p:animEffect transition="in" filter="barn(inVertical)">
                                      <p:cBhvr>
                                        <p:cTn id="57" dur="500"/>
                                        <p:tgtEl>
                                          <p:spTgt spid="6">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barn(inVertical)">
                                      <p:cBhvr>
                                        <p:cTn id="62" dur="500"/>
                                        <p:tgtEl>
                                          <p:spTgt spid="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barn(inVertical)">
                                      <p:cBhvr>
                                        <p:cTn id="67" dur="500"/>
                                        <p:tgtEl>
                                          <p:spTgt spid="9"/>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barn(inVertical)">
                                      <p:cBhvr>
                                        <p:cTn id="72" dur="500"/>
                                        <p:tgtEl>
                                          <p:spTgt spid="10"/>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arn(inVertical)">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6">
                                            <p:txEl>
                                              <p:pRg st="6" end="6"/>
                                            </p:txEl>
                                          </p:spTgt>
                                        </p:tgtEl>
                                        <p:attrNameLst>
                                          <p:attrName>style.visibility</p:attrName>
                                        </p:attrNameLst>
                                      </p:cBhvr>
                                      <p:to>
                                        <p:strVal val="visible"/>
                                      </p:to>
                                    </p:set>
                                    <p:animEffect transition="in" filter="barn(inVertical)">
                                      <p:cBhvr>
                                        <p:cTn id="82" dur="500"/>
                                        <p:tgtEl>
                                          <p:spTgt spid="6">
                                            <p:txEl>
                                              <p:pRg st="6" end="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nodeType="clickEffect">
                                  <p:stCondLst>
                                    <p:cond delay="0"/>
                                  </p:stCondLst>
                                  <p:childTnLst>
                                    <p:set>
                                      <p:cBhvr>
                                        <p:cTn id="86" dur="1" fill="hold">
                                          <p:stCondLst>
                                            <p:cond delay="0"/>
                                          </p:stCondLst>
                                        </p:cTn>
                                        <p:tgtEl>
                                          <p:spTgt spid="6">
                                            <p:txEl>
                                              <p:pRg st="7" end="7"/>
                                            </p:txEl>
                                          </p:spTgt>
                                        </p:tgtEl>
                                        <p:attrNameLst>
                                          <p:attrName>style.visibility</p:attrName>
                                        </p:attrNameLst>
                                      </p:cBhvr>
                                      <p:to>
                                        <p:strVal val="visible"/>
                                      </p:to>
                                    </p:set>
                                    <p:animEffect transition="in" filter="barn(inVertical)">
                                      <p:cBhvr>
                                        <p:cTn id="87"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WordArt 3"/>
          <p:cNvSpPr>
            <a:spLocks noChangeArrowheads="1" noChangeShapeType="1" noTextEdit="1"/>
          </p:cNvSpPr>
          <p:nvPr/>
        </p:nvSpPr>
        <p:spPr bwMode="auto">
          <a:xfrm>
            <a:off x="4419600" y="533400"/>
            <a:ext cx="3429000" cy="609600"/>
          </a:xfrm>
          <a:prstGeom prst="rect">
            <a:avLst/>
          </a:prstGeom>
        </p:spPr>
        <p:txBody>
          <a:bodyPr wrap="none" fromWordArt="1">
            <a:prstTxWarp prst="textPlain">
              <a:avLst>
                <a:gd name="adj" fmla="val 50000"/>
              </a:avLst>
            </a:prstTxWarp>
          </a:bodyPr>
          <a:lstStyle/>
          <a:p>
            <a:r>
              <a:rPr lang="vi-VN" sz="3600" b="1" i="1" kern="10">
                <a:ln w="9525">
                  <a:solidFill>
                    <a:srgbClr val="FF3300"/>
                  </a:solidFill>
                  <a:round/>
                  <a:headEnd/>
                  <a:tailEnd/>
                </a:ln>
                <a:solidFill>
                  <a:srgbClr val="FF33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Hướng dẫn về nhà</a:t>
            </a:r>
          </a:p>
        </p:txBody>
      </p:sp>
      <p:cxnSp>
        <p:nvCxnSpPr>
          <p:cNvPr id="20484" name="AutoShape 4"/>
          <p:cNvCxnSpPr>
            <a:cxnSpLocks noChangeShapeType="1"/>
          </p:cNvCxnSpPr>
          <p:nvPr/>
        </p:nvCxnSpPr>
        <p:spPr bwMode="auto">
          <a:xfrm>
            <a:off x="1524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733266" y="1825625"/>
            <a:ext cx="8761862" cy="4351338"/>
          </a:xfrm>
          <a:noFill/>
        </p:spPr>
        <p:txBody>
          <a:bodyPr/>
          <a:lstStyle/>
          <a:p>
            <a:pPr marL="609600" indent="-609600">
              <a:buNone/>
            </a:pPr>
            <a:r>
              <a:rPr lang="en-US" altLang="vi-VN" b="1" i="1" dirty="0" smtClean="0">
                <a:solidFill>
                  <a:srgbClr val="0000FF"/>
                </a:solidFill>
                <a:latin typeface="Times New Roman" panose="02020603050405020304" pitchFamily="18" charset="0"/>
              </a:rPr>
              <a:t>1. Học định luật JUN – LENXO</a:t>
            </a:r>
          </a:p>
          <a:p>
            <a:pPr marL="609600" indent="-609600">
              <a:buNone/>
            </a:pPr>
            <a:r>
              <a:rPr lang="en-US" altLang="vi-VN" b="1" i="1" dirty="0">
                <a:solidFill>
                  <a:srgbClr val="0000FF"/>
                </a:solidFill>
                <a:latin typeface="Times New Roman" panose="02020603050405020304" pitchFamily="18" charset="0"/>
              </a:rPr>
              <a:t>2. </a:t>
            </a:r>
            <a:r>
              <a:rPr lang="en-US" altLang="vi-VN" b="1" i="1" smtClean="0">
                <a:solidFill>
                  <a:srgbClr val="0000FF"/>
                </a:solidFill>
                <a:latin typeface="Times New Roman" panose="02020603050405020304" pitchFamily="18" charset="0"/>
              </a:rPr>
              <a:t>đọc trước bài 31: Hiện tượng cảm ứng điện từ.</a:t>
            </a:r>
            <a:endParaRPr lang="en-US" altLang="vi-VN" b="1" i="1" dirty="0" smtClean="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3794078" y="3875964"/>
            <a:ext cx="5295331" cy="2105736"/>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3600" b="1" kern="10">
                  <a:ln w="9525">
                    <a:round/>
                    <a:headEnd/>
                    <a:tailEnd/>
                  </a:ln>
                  <a:solidFill>
                    <a:srgbClr val="008000"/>
                  </a:solidFill>
                </a:rPr>
                <a:t>KCT</a:t>
              </a:r>
            </a:p>
          </p:txBody>
        </p:sp>
      </p:grpSp>
    </p:spTree>
    <p:extLst>
      <p:ext uri="{BB962C8B-B14F-4D97-AF65-F5344CB8AC3E}">
        <p14:creationId xmlns:p14="http://schemas.microsoft.com/office/powerpoint/2010/main" val="1949665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nodeType="with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lide(fromLeft)">
                                      <p:cBhvr>
                                        <p:cTn id="7" dur="20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circle(in)">
                                      <p:cBhvr>
                                        <p:cTn id="12" dur="2000"/>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circle(in)">
                                      <p:cBhvr>
                                        <p:cTn id="17" dur="2000"/>
                                        <p:tgtEl>
                                          <p:spTgt spid="2048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665</Words>
  <Application>Microsoft Office PowerPoint</Application>
  <PresentationFormat>Widescreen</PresentationFormat>
  <Paragraphs>103</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.VnCommercial Script</vt:lpstr>
      <vt:lpstr>.VnTimeH</vt:lpstr>
      <vt:lpstr>Arial</vt:lpstr>
      <vt:lpstr>Calibri</vt:lpstr>
      <vt:lpstr>Calibri Light</vt:lpstr>
      <vt:lpstr>Cambria Math</vt:lpstr>
      <vt:lpstr>Times New Roman</vt:lpstr>
      <vt:lpstr>Office Theme</vt:lpstr>
      <vt:lpstr>PowerPoint Presentation</vt:lpstr>
      <vt:lpstr>LÝ THUYẾT</vt:lpstr>
      <vt:lpstr>VẬN DỤNG</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18</cp:revision>
  <dcterms:created xsi:type="dcterms:W3CDTF">2022-01-04T11:56:23Z</dcterms:created>
  <dcterms:modified xsi:type="dcterms:W3CDTF">2022-01-08T04:26:45Z</dcterms:modified>
</cp:coreProperties>
</file>