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B7DBD-08D6-4F83-A6DD-53AD1BB69116}" type="datetimeFigureOut">
              <a:rPr lang="en-US" smtClean="0"/>
              <a:t>3/9/2024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1B99-9074-4BDD-8EEB-4158A4496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383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B7DBD-08D6-4F83-A6DD-53AD1BB69116}" type="datetimeFigureOut">
              <a:rPr lang="en-US" smtClean="0"/>
              <a:t>3/9/2024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1B99-9074-4BDD-8EEB-4158A4496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24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B7DBD-08D6-4F83-A6DD-53AD1BB69116}" type="datetimeFigureOut">
              <a:rPr lang="en-US" smtClean="0"/>
              <a:t>3/9/2024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1B99-9074-4BDD-8EEB-4158A4496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221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B7DBD-08D6-4F83-A6DD-53AD1BB69116}" type="datetimeFigureOut">
              <a:rPr lang="en-US" smtClean="0"/>
              <a:t>3/9/2024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1B99-9074-4BDD-8EEB-4158A4496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727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B7DBD-08D6-4F83-A6DD-53AD1BB69116}" type="datetimeFigureOut">
              <a:rPr lang="en-US" smtClean="0"/>
              <a:t>3/9/2024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1B99-9074-4BDD-8EEB-4158A4496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209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B7DBD-08D6-4F83-A6DD-53AD1BB69116}" type="datetimeFigureOut">
              <a:rPr lang="en-US" smtClean="0"/>
              <a:t>3/9/2024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1B99-9074-4BDD-8EEB-4158A4496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655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B7DBD-08D6-4F83-A6DD-53AD1BB69116}" type="datetimeFigureOut">
              <a:rPr lang="en-US" smtClean="0"/>
              <a:t>3/9/2024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1B99-9074-4BDD-8EEB-4158A4496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859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B7DBD-08D6-4F83-A6DD-53AD1BB69116}" type="datetimeFigureOut">
              <a:rPr lang="en-US" smtClean="0"/>
              <a:t>3/9/2024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1B99-9074-4BDD-8EEB-4158A4496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037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B7DBD-08D6-4F83-A6DD-53AD1BB69116}" type="datetimeFigureOut">
              <a:rPr lang="en-US" smtClean="0"/>
              <a:t>3/9/2024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1B99-9074-4BDD-8EEB-4158A4496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654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B7DBD-08D6-4F83-A6DD-53AD1BB69116}" type="datetimeFigureOut">
              <a:rPr lang="en-US" smtClean="0"/>
              <a:t>3/9/2024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1B99-9074-4BDD-8EEB-4158A4496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38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B7DBD-08D6-4F83-A6DD-53AD1BB69116}" type="datetimeFigureOut">
              <a:rPr lang="en-US" smtClean="0"/>
              <a:t>3/9/2024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1B99-9074-4BDD-8EEB-4158A4496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866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1B7DBD-08D6-4F83-A6DD-53AD1BB69116}" type="datetimeFigureOut">
              <a:rPr lang="en-US" smtClean="0"/>
              <a:t>3/9/2024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91B99-9074-4BDD-8EEB-4158A4496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873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10469" y="475008"/>
            <a:ext cx="529901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nl-NL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Tiết 43. ÔN TẬP GIỮA KÌ II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3359" y="1168409"/>
            <a:ext cx="881307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A.Mục</a:t>
            </a:r>
            <a:r>
              <a:rPr lang="en-US" sz="20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tiêu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Gợi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HS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nhớ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nội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dung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endParaRPr lang="en-US" sz="2000" b="1" dirty="0"/>
          </a:p>
        </p:txBody>
      </p:sp>
      <p:sp>
        <p:nvSpPr>
          <p:cNvPr id="6" name="Rectangle 5"/>
          <p:cNvSpPr/>
          <p:nvPr/>
        </p:nvSpPr>
        <p:spPr>
          <a:xfrm>
            <a:off x="526867" y="1646367"/>
            <a:ext cx="9466217" cy="5319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Chương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III: An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toàn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Nhận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nguyên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gây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tai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nạn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an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toàn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đề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xuất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ATĐ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cuộc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Chương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IV.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Kĩ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Thuật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30000"/>
              </a:lnSpc>
              <a:spcBef>
                <a:spcPts val="0"/>
              </a:spcBef>
              <a:spcAft>
                <a:spcPts val="700"/>
              </a:spcAft>
              <a:buClr>
                <a:srgbClr val="000000"/>
              </a:buClr>
              <a:buSzPts val="1300"/>
              <a:buFont typeface="Symbol" panose="05050102010706020507" pitchFamily="18" charset="2"/>
              <a:buChar char="-"/>
              <a:tabLst>
                <a:tab pos="97790" algn="l"/>
              </a:tabLst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30000"/>
              </a:lnSpc>
              <a:spcBef>
                <a:spcPts val="0"/>
              </a:spcBef>
              <a:spcAft>
                <a:spcPts val="700"/>
              </a:spcAft>
              <a:buClr>
                <a:srgbClr val="000000"/>
              </a:buClr>
              <a:buSzPts val="1300"/>
              <a:buFont typeface="Symbol" panose="05050102010706020507" pitchFamily="18" charset="2"/>
              <a:buChar char="-"/>
              <a:tabLst>
                <a:tab pos="85090" algn="l"/>
              </a:tabLst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  <a:spcAft>
                <a:spcPts val="700"/>
              </a:spcAft>
              <a:tabLst>
                <a:tab pos="85090" algn="l"/>
              </a:tabLst>
            </a:pP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   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Mô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tả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bộ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phận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điện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Symbol" panose="05050102010706020507" pitchFamily="18" charset="2"/>
              <a:buChar char="-"/>
              <a:tabLst>
                <a:tab pos="97790" algn="l"/>
              </a:tabLst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khiển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Symbol" panose="05050102010706020507" pitchFamily="18" charset="2"/>
              <a:buChar char="-"/>
              <a:tabLst>
                <a:tab pos="94615" algn="l"/>
              </a:tabLst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đun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khiển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Symbol" panose="05050102010706020507" pitchFamily="18" charset="2"/>
              <a:buChar char="-"/>
              <a:tabLst>
                <a:tab pos="94615" algn="l"/>
              </a:tabLst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lắp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ráp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khiển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giản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Symbol" panose="05050102010706020507" pitchFamily="18" charset="2"/>
              <a:buChar char="-"/>
              <a:tabLst>
                <a:tab pos="113030" algn="l"/>
              </a:tabLst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phổ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Symbol" panose="05050102010706020507" pitchFamily="18" charset="2"/>
              <a:buChar char="-"/>
              <a:tabLst>
                <a:tab pos="113030" algn="l"/>
              </a:tabLst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phổ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0445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/>
        </p:nvSpPr>
        <p:spPr bwMode="auto">
          <a:xfrm>
            <a:off x="-1305741" y="1782536"/>
            <a:ext cx="7848600" cy="217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51D95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Box 7"/>
          <p:cNvSpPr txBox="1">
            <a:spLocks noChangeArrowheads="1"/>
          </p:cNvSpPr>
          <p:nvPr/>
        </p:nvSpPr>
        <p:spPr bwMode="auto">
          <a:xfrm>
            <a:off x="104504" y="2186397"/>
            <a:ext cx="7158038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Câu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20.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Mức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độ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nguy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hiểm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của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tai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nạn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điện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phụ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thuộc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vào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A.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Độ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mạnh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yếu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của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dòng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điện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B.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Thời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gian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tiếp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xúc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với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dòng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điện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C. 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Chiều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dòng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điện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qua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dòng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điện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D.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Cả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3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đáp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án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trên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770709" y="84908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770709" y="81044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Câu</a:t>
            </a: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19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Biện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pháp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nào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không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phòng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tránh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được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tai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nạn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điện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A.Cách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điện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tốt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B.Sử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dụng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điện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áp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cao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C.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Sử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dụng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biển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báo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tín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hiệu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D.Phương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tiện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phòng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hộ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an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toàn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770709" y="176348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	. 	</a:t>
            </a:r>
            <a:endParaRPr kumimoji="0" lang="en-US" alt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5-Point Star 8"/>
          <p:cNvSpPr/>
          <p:nvPr/>
        </p:nvSpPr>
        <p:spPr>
          <a:xfrm>
            <a:off x="2857050" y="744041"/>
            <a:ext cx="373190" cy="38118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5-Point Star 9"/>
          <p:cNvSpPr/>
          <p:nvPr/>
        </p:nvSpPr>
        <p:spPr>
          <a:xfrm>
            <a:off x="2618559" y="3083617"/>
            <a:ext cx="373190" cy="38118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531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231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1918" y="226324"/>
            <a:ext cx="10432869" cy="2419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9850" marR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113030" algn="l"/>
              </a:tabLst>
            </a:pP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ôn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vi-VN" dirty="0">
                <a:latin typeface="Times New Roman" panose="02020603050405020304" pitchFamily="18" charset="0"/>
                <a:ea typeface="Times New Roman" panose="02020603050405020304" pitchFamily="18" charset="0"/>
              </a:rPr>
              <a:t>Câu 1: Vẽ và mô tả sơ đồ khối của mạch điện điều khiển đơn giản mà em biết?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vi-VN" dirty="0">
                <a:latin typeface="Times New Roman" panose="02020603050405020304" pitchFamily="18" charset="0"/>
                <a:ea typeface="Times New Roman" panose="02020603050405020304" pitchFamily="18" charset="0"/>
              </a:rPr>
              <a:t>Câu 2: Hãy quan sát và chỉ ra những điểm mất an toàn, có thể là nguyên nhân gây ra tai nạn điện ở nơi em sống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đề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xuất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biện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khắc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phục</a:t>
            </a:r>
            <a:r>
              <a:rPr lang="vi-VN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</a:t>
            </a:r>
            <a:r>
              <a:rPr lang="vi-VN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Nêu một số đặc điểm cơ bản cần thiết của bản thân để phù hợp với một số ngành nghề trong lĩnh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KT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4: </a:t>
            </a:r>
            <a:r>
              <a:rPr lang="vi-VN" dirty="0">
                <a:latin typeface="Times New Roman" panose="02020603050405020304" pitchFamily="18" charset="0"/>
                <a:ea typeface="Times New Roman" panose="02020603050405020304" pitchFamily="18" charset="0"/>
              </a:rPr>
              <a:t>Kể tên và nêu chức năng của các thành phần chính trên mạch điện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Text Box 6"/>
          <p:cNvSpPr txBox="1"/>
          <p:nvPr/>
        </p:nvSpPr>
        <p:spPr>
          <a:xfrm>
            <a:off x="529862" y="3262838"/>
            <a:ext cx="714375" cy="625417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Nguồn </a:t>
            </a:r>
            <a:endParaRPr lang="en-US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endParaRPr lang="en-US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Text Box 7"/>
          <p:cNvSpPr txBox="1"/>
          <p:nvPr/>
        </p:nvSpPr>
        <p:spPr>
          <a:xfrm>
            <a:off x="1787162" y="3252650"/>
            <a:ext cx="1123950" cy="600891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Cảm biến,bộ xử lý điều khiển</a:t>
            </a:r>
          </a:p>
        </p:txBody>
      </p:sp>
      <p:sp>
        <p:nvSpPr>
          <p:cNvPr id="15" name="Text Box 4"/>
          <p:cNvSpPr txBox="1"/>
          <p:nvPr/>
        </p:nvSpPr>
        <p:spPr>
          <a:xfrm>
            <a:off x="3482612" y="3253300"/>
            <a:ext cx="838200" cy="613154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khiển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1309642" y="3451996"/>
            <a:ext cx="40957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3024142" y="3404371"/>
            <a:ext cx="40957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-23858" y="3888255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Mô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tả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bộ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phận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sơ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đồ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Nguồn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cung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cấp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năng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hoạt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biến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bộ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phận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xử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khiển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nhiệm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đổi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đại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lượng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…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hiệu</a:t>
            </a:r>
            <a:endParaRPr lang="en-US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Bộ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phận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xử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lí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tiếp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tin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xử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lí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hiệu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điện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tử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hiệu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điều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khiển</a:t>
            </a:r>
            <a:endParaRPr lang="en-US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khiển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khiển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đẻ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chức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năng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87383" y="2645448"/>
            <a:ext cx="16328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ĐÁP ÁN:</a:t>
            </a:r>
            <a:endParaRPr lang="en-US" b="1" u="sng" dirty="0" smtClean="0"/>
          </a:p>
          <a:p>
            <a:r>
              <a:rPr lang="en-US" u="sng" dirty="0" err="1" smtClean="0"/>
              <a:t>Câu</a:t>
            </a:r>
            <a:r>
              <a:rPr lang="en-US" u="sng" dirty="0" smtClean="0"/>
              <a:t> 1.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1430618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487680" y="1010420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cẩn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thận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chăm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chỉ,trách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nhiệm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thích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đam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mê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kĩ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thuật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tinh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thàn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ý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tuân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thủ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tuyệt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ATLĐ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b.   </a:t>
            </a:r>
            <a:r>
              <a:rPr lang="en-US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năng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lực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KT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chuyên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môn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sức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khỏe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phong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nhanh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nhẹn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hoạt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bát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chịu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áp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lực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khả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năng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lập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kĩ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năng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phân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tổng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….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87680" y="548640"/>
            <a:ext cx="46198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Câu</a:t>
            </a:r>
            <a:r>
              <a:rPr lang="en-US" dirty="0" smtClean="0"/>
              <a:t> 3: </a:t>
            </a:r>
            <a:r>
              <a:rPr lang="en-US" dirty="0" err="1" smtClean="0"/>
              <a:t>Đặc</a:t>
            </a:r>
            <a:r>
              <a:rPr lang="en-US" dirty="0" smtClean="0"/>
              <a:t> </a:t>
            </a:r>
            <a:r>
              <a:rPr lang="en-US" dirty="0" err="1" smtClean="0"/>
              <a:t>điểm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thân</a:t>
            </a:r>
            <a:r>
              <a:rPr lang="en-US" dirty="0" smtClean="0"/>
              <a:t> :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87680" y="2978331"/>
            <a:ext cx="50379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Câu</a:t>
            </a:r>
            <a:r>
              <a:rPr lang="en-US" dirty="0" smtClean="0"/>
              <a:t> 4:</a:t>
            </a:r>
          </a:p>
          <a:p>
            <a:pPr marL="285750" indent="-285750">
              <a:buFontTx/>
              <a:buChar char="-"/>
            </a:pPr>
            <a:r>
              <a:rPr lang="en-US" dirty="0" err="1" smtClean="0"/>
              <a:t>Nguồn</a:t>
            </a:r>
            <a:r>
              <a:rPr lang="en-US" dirty="0" smtClean="0"/>
              <a:t> </a:t>
            </a:r>
            <a:r>
              <a:rPr lang="en-US" dirty="0" err="1" smtClean="0"/>
              <a:t>điện</a:t>
            </a:r>
            <a:r>
              <a:rPr lang="en-US" dirty="0" smtClean="0"/>
              <a:t>:</a:t>
            </a:r>
          </a:p>
          <a:p>
            <a:pPr marL="285750" indent="-285750">
              <a:buFontTx/>
              <a:buChar char="-"/>
            </a:pPr>
            <a:r>
              <a:rPr lang="en-US" dirty="0" err="1" smtClean="0"/>
              <a:t>Thiết</a:t>
            </a:r>
            <a:r>
              <a:rPr lang="en-US" dirty="0" smtClean="0"/>
              <a:t> </a:t>
            </a:r>
            <a:r>
              <a:rPr lang="en-US" dirty="0" err="1" smtClean="0"/>
              <a:t>bị</a:t>
            </a:r>
            <a:r>
              <a:rPr lang="en-US" dirty="0" smtClean="0"/>
              <a:t> </a:t>
            </a:r>
            <a:r>
              <a:rPr lang="en-US" dirty="0" err="1" smtClean="0"/>
              <a:t>đóng</a:t>
            </a:r>
            <a:r>
              <a:rPr lang="en-US" dirty="0" smtClean="0"/>
              <a:t> </a:t>
            </a:r>
            <a:r>
              <a:rPr lang="en-US" dirty="0" err="1" smtClean="0"/>
              <a:t>ngắt</a:t>
            </a:r>
            <a:r>
              <a:rPr lang="en-US" dirty="0" smtClean="0"/>
              <a:t> </a:t>
            </a:r>
            <a:r>
              <a:rPr lang="en-US" dirty="0" err="1" smtClean="0"/>
              <a:t>bảo</a:t>
            </a:r>
            <a:r>
              <a:rPr lang="en-US" dirty="0" smtClean="0"/>
              <a:t> </a:t>
            </a:r>
            <a:r>
              <a:rPr lang="en-US" dirty="0" err="1" smtClean="0"/>
              <a:t>vệ</a:t>
            </a:r>
            <a:r>
              <a:rPr lang="en-US" dirty="0" smtClean="0"/>
              <a:t>, </a:t>
            </a:r>
            <a:r>
              <a:rPr lang="en-US" dirty="0" err="1" smtClean="0"/>
              <a:t>truyền</a:t>
            </a:r>
            <a:r>
              <a:rPr lang="en-US" dirty="0" smtClean="0"/>
              <a:t> </a:t>
            </a:r>
            <a:r>
              <a:rPr lang="en-US" dirty="0" err="1" smtClean="0"/>
              <a:t>tải</a:t>
            </a: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err="1" smtClean="0"/>
              <a:t>Phụ</a:t>
            </a:r>
            <a:r>
              <a:rPr lang="en-US" dirty="0" smtClean="0"/>
              <a:t> </a:t>
            </a:r>
            <a:r>
              <a:rPr lang="en-US" dirty="0" err="1" smtClean="0"/>
              <a:t>tải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646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103222" y="99801"/>
            <a:ext cx="1198555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 TRẮC NGHIỆM </a:t>
            </a:r>
            <a:endParaRPr lang="en-US" b="1" dirty="0" smtClean="0"/>
          </a:p>
          <a:p>
            <a:r>
              <a:rPr lang="vi-VN" sz="1600" dirty="0" smtClean="0"/>
              <a:t>Câu </a:t>
            </a:r>
            <a:r>
              <a:rPr lang="en-US" sz="1600" dirty="0"/>
              <a:t>1</a:t>
            </a:r>
            <a:r>
              <a:rPr lang="vi-VN" b="1" dirty="0"/>
              <a:t>:</a:t>
            </a:r>
            <a:r>
              <a:rPr lang="en-US" dirty="0"/>
              <a:t>  </a:t>
            </a:r>
            <a:r>
              <a:rPr lang="en-US" dirty="0" err="1"/>
              <a:t>Nguyên</a:t>
            </a:r>
            <a:r>
              <a:rPr lang="en-US" dirty="0"/>
              <a:t> </a:t>
            </a:r>
            <a:r>
              <a:rPr lang="en-US" dirty="0" err="1"/>
              <a:t>nhân</a:t>
            </a:r>
            <a:r>
              <a:rPr lang="en-US" dirty="0"/>
              <a:t> </a:t>
            </a:r>
            <a:r>
              <a:rPr lang="en-US" dirty="0" err="1"/>
              <a:t>gây</a:t>
            </a:r>
            <a:r>
              <a:rPr lang="en-US" dirty="0"/>
              <a:t> </a:t>
            </a:r>
            <a:r>
              <a:rPr lang="en-US" dirty="0" err="1"/>
              <a:t>ra</a:t>
            </a:r>
            <a:r>
              <a:rPr lang="en-US" dirty="0"/>
              <a:t> tai </a:t>
            </a:r>
            <a:r>
              <a:rPr lang="en-US" dirty="0" err="1"/>
              <a:t>nạn</a:t>
            </a:r>
            <a:r>
              <a:rPr lang="en-US" dirty="0"/>
              <a:t> </a:t>
            </a:r>
            <a:r>
              <a:rPr lang="en-US" dirty="0" err="1"/>
              <a:t>điện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:</a:t>
            </a:r>
          </a:p>
          <a:p>
            <a:r>
              <a:rPr lang="en-US" dirty="0"/>
              <a:t>A. </a:t>
            </a:r>
            <a:r>
              <a:rPr lang="en-US" dirty="0" err="1"/>
              <a:t>Trạm</a:t>
            </a:r>
            <a:r>
              <a:rPr lang="en-US" dirty="0"/>
              <a:t> </a:t>
            </a:r>
            <a:r>
              <a:rPr lang="en-US" dirty="0" err="1"/>
              <a:t>trực</a:t>
            </a:r>
            <a:r>
              <a:rPr lang="en-US" dirty="0"/>
              <a:t> </a:t>
            </a:r>
            <a:r>
              <a:rPr lang="en-US" dirty="0" err="1"/>
              <a:t>tiếp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vật</a:t>
            </a:r>
            <a:r>
              <a:rPr lang="en-US" dirty="0"/>
              <a:t> </a:t>
            </a:r>
            <a:r>
              <a:rPr lang="en-US" dirty="0" err="1"/>
              <a:t>mang</a:t>
            </a:r>
            <a:r>
              <a:rPr lang="en-US" dirty="0"/>
              <a:t> </a:t>
            </a:r>
            <a:r>
              <a:rPr lang="en-US" dirty="0" err="1"/>
              <a:t>điện</a:t>
            </a:r>
            <a:endParaRPr lang="en-US" dirty="0"/>
          </a:p>
          <a:p>
            <a:r>
              <a:rPr lang="en-US" dirty="0"/>
              <a:t>B. </a:t>
            </a:r>
            <a:r>
              <a:rPr lang="en-US" dirty="0" err="1"/>
              <a:t>Đến</a:t>
            </a:r>
            <a:r>
              <a:rPr lang="en-US" dirty="0"/>
              <a:t> </a:t>
            </a:r>
            <a:r>
              <a:rPr lang="en-US" dirty="0" err="1"/>
              <a:t>gần</a:t>
            </a:r>
            <a:r>
              <a:rPr lang="en-US" dirty="0"/>
              <a:t> </a:t>
            </a:r>
            <a:r>
              <a:rPr lang="en-US" dirty="0" err="1"/>
              <a:t>dây</a:t>
            </a:r>
            <a:r>
              <a:rPr lang="en-US" dirty="0"/>
              <a:t> </a:t>
            </a:r>
            <a:r>
              <a:rPr lang="en-US" dirty="0" err="1"/>
              <a:t>dẫn</a:t>
            </a:r>
            <a:endParaRPr lang="en-US" dirty="0"/>
          </a:p>
          <a:p>
            <a:r>
              <a:rPr lang="en-US" dirty="0"/>
              <a:t>C. Vi </a:t>
            </a:r>
            <a:r>
              <a:rPr lang="en-US" dirty="0" err="1"/>
              <a:t>phạm</a:t>
            </a:r>
            <a:r>
              <a:rPr lang="en-US" dirty="0"/>
              <a:t> </a:t>
            </a:r>
            <a:r>
              <a:rPr lang="en-US" dirty="0" err="1"/>
              <a:t>khoảng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an </a:t>
            </a:r>
            <a:r>
              <a:rPr lang="en-US" dirty="0" err="1"/>
              <a:t>toàn</a:t>
            </a:r>
            <a:r>
              <a:rPr lang="en-US" dirty="0"/>
              <a:t> </a:t>
            </a:r>
            <a:r>
              <a:rPr lang="en-US" dirty="0" err="1"/>
              <a:t>điện</a:t>
            </a:r>
            <a:endParaRPr lang="en-US" dirty="0"/>
          </a:p>
          <a:p>
            <a:r>
              <a:rPr lang="en-US" dirty="0"/>
              <a:t>D. </a:t>
            </a:r>
            <a:r>
              <a:rPr lang="en-US" dirty="0" err="1"/>
              <a:t>Trạm</a:t>
            </a:r>
            <a:r>
              <a:rPr lang="en-US" dirty="0"/>
              <a:t> </a:t>
            </a:r>
            <a:r>
              <a:rPr lang="en-US" dirty="0" err="1"/>
              <a:t>trực</a:t>
            </a:r>
            <a:r>
              <a:rPr lang="en-US" dirty="0"/>
              <a:t> </a:t>
            </a:r>
            <a:r>
              <a:rPr lang="en-US" dirty="0" err="1"/>
              <a:t>tiếp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vạt</a:t>
            </a:r>
            <a:r>
              <a:rPr lang="en-US" dirty="0"/>
              <a:t> </a:t>
            </a:r>
            <a:r>
              <a:rPr lang="en-US" dirty="0" err="1"/>
              <a:t>mạng</a:t>
            </a:r>
            <a:r>
              <a:rPr lang="en-US" dirty="0"/>
              <a:t> </a:t>
            </a:r>
            <a:r>
              <a:rPr lang="en-US" dirty="0" err="1"/>
              <a:t>điện</a:t>
            </a:r>
            <a:r>
              <a:rPr lang="en-US" dirty="0"/>
              <a:t>, </a:t>
            </a:r>
            <a:r>
              <a:rPr lang="en-US" dirty="0" err="1"/>
              <a:t>đến</a:t>
            </a:r>
            <a:r>
              <a:rPr lang="en-US" dirty="0"/>
              <a:t> </a:t>
            </a:r>
            <a:r>
              <a:rPr lang="en-US" dirty="0" err="1"/>
              <a:t>gàn</a:t>
            </a:r>
            <a:r>
              <a:rPr lang="en-US" dirty="0"/>
              <a:t> </a:t>
            </a:r>
            <a:r>
              <a:rPr lang="en-US" dirty="0" err="1"/>
              <a:t>dây</a:t>
            </a:r>
            <a:r>
              <a:rPr lang="en-US" dirty="0"/>
              <a:t> </a:t>
            </a:r>
            <a:r>
              <a:rPr lang="en-US" dirty="0" err="1"/>
              <a:t>đẫn</a:t>
            </a:r>
            <a:r>
              <a:rPr lang="en-US" dirty="0"/>
              <a:t> </a:t>
            </a:r>
            <a:r>
              <a:rPr lang="en-US" dirty="0" err="1"/>
              <a:t>điện</a:t>
            </a:r>
            <a:r>
              <a:rPr lang="en-US" dirty="0"/>
              <a:t> </a:t>
            </a:r>
            <a:r>
              <a:rPr lang="en-US" dirty="0" err="1"/>
              <a:t>bị</a:t>
            </a:r>
            <a:r>
              <a:rPr lang="en-US" dirty="0"/>
              <a:t> </a:t>
            </a:r>
            <a:r>
              <a:rPr lang="en-US" dirty="0" err="1"/>
              <a:t>đứt</a:t>
            </a:r>
            <a:r>
              <a:rPr lang="en-US" dirty="0"/>
              <a:t> </a:t>
            </a:r>
            <a:r>
              <a:rPr lang="en-US" dirty="0" err="1"/>
              <a:t>rơi</a:t>
            </a:r>
            <a:r>
              <a:rPr lang="en-US" dirty="0"/>
              <a:t> </a:t>
            </a:r>
            <a:r>
              <a:rPr lang="en-US" dirty="0" err="1"/>
              <a:t>xuống</a:t>
            </a:r>
            <a:r>
              <a:rPr lang="en-US" dirty="0"/>
              <a:t> </a:t>
            </a:r>
            <a:r>
              <a:rPr lang="en-US" dirty="0" err="1"/>
              <a:t>đất</a:t>
            </a:r>
            <a:r>
              <a:rPr lang="en-US" dirty="0"/>
              <a:t>, vi </a:t>
            </a:r>
            <a:r>
              <a:rPr lang="en-US" dirty="0" err="1"/>
              <a:t>phạm</a:t>
            </a:r>
            <a:r>
              <a:rPr lang="en-US" dirty="0"/>
              <a:t> </a:t>
            </a:r>
            <a:r>
              <a:rPr lang="en-US" dirty="0" err="1"/>
              <a:t>khoảng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an </a:t>
            </a:r>
            <a:r>
              <a:rPr lang="en-US" dirty="0" err="1"/>
              <a:t>toàn</a:t>
            </a:r>
            <a:r>
              <a:rPr lang="en-US" dirty="0"/>
              <a:t> </a:t>
            </a:r>
            <a:r>
              <a:rPr lang="en-US" dirty="0" err="1"/>
              <a:t>đối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lươi</a:t>
            </a:r>
            <a:r>
              <a:rPr lang="en-US" dirty="0"/>
              <a:t> </a:t>
            </a:r>
            <a:r>
              <a:rPr lang="en-US" dirty="0" err="1"/>
              <a:t>điện</a:t>
            </a:r>
            <a:r>
              <a:rPr lang="en-US" dirty="0"/>
              <a:t> </a:t>
            </a:r>
            <a:r>
              <a:rPr lang="en-US" dirty="0" err="1"/>
              <a:t>cao</a:t>
            </a:r>
            <a:r>
              <a:rPr lang="en-US" dirty="0"/>
              <a:t> </a:t>
            </a:r>
            <a:r>
              <a:rPr lang="en-US" dirty="0" err="1"/>
              <a:t>áp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trạm</a:t>
            </a:r>
            <a:r>
              <a:rPr lang="en-US" dirty="0"/>
              <a:t> </a:t>
            </a:r>
            <a:r>
              <a:rPr lang="en-US" dirty="0" err="1"/>
              <a:t>biến</a:t>
            </a:r>
            <a:r>
              <a:rPr lang="en-US" dirty="0"/>
              <a:t> </a:t>
            </a:r>
            <a:r>
              <a:rPr lang="en-US" dirty="0" err="1"/>
              <a:t>áp</a:t>
            </a:r>
            <a:endParaRPr lang="en-US" dirty="0"/>
          </a:p>
          <a:p>
            <a:r>
              <a:rPr lang="en-US" dirty="0" err="1"/>
              <a:t>Câu</a:t>
            </a:r>
            <a:r>
              <a:rPr lang="en-US" dirty="0"/>
              <a:t> 2: </a:t>
            </a:r>
            <a:r>
              <a:rPr lang="en-US" dirty="0" err="1"/>
              <a:t>Trước</a:t>
            </a:r>
            <a:r>
              <a:rPr lang="en-US" dirty="0"/>
              <a:t> </a:t>
            </a:r>
            <a:r>
              <a:rPr lang="en-US" dirty="0" err="1"/>
              <a:t>khi</a:t>
            </a:r>
            <a:r>
              <a:rPr lang="en-US" dirty="0"/>
              <a:t> </a:t>
            </a:r>
            <a:r>
              <a:rPr lang="en-US" dirty="0" err="1"/>
              <a:t>sửa</a:t>
            </a:r>
            <a:r>
              <a:rPr lang="en-US" dirty="0"/>
              <a:t> </a:t>
            </a:r>
            <a:r>
              <a:rPr lang="en-US" dirty="0" err="1"/>
              <a:t>chữa</a:t>
            </a:r>
            <a:r>
              <a:rPr lang="en-US" dirty="0"/>
              <a:t> </a:t>
            </a:r>
            <a:r>
              <a:rPr lang="en-US" dirty="0" err="1"/>
              <a:t>điện</a:t>
            </a:r>
            <a:r>
              <a:rPr lang="en-US" dirty="0"/>
              <a:t> </a:t>
            </a:r>
            <a:r>
              <a:rPr lang="en-US" dirty="0" err="1"/>
              <a:t>cần</a:t>
            </a:r>
            <a:r>
              <a:rPr lang="en-US" dirty="0"/>
              <a:t>:</a:t>
            </a:r>
          </a:p>
          <a:p>
            <a:r>
              <a:rPr lang="en-US" dirty="0"/>
              <a:t>A. </a:t>
            </a:r>
            <a:r>
              <a:rPr lang="en-US" dirty="0" err="1"/>
              <a:t>Cắt</a:t>
            </a:r>
            <a:r>
              <a:rPr lang="en-US" dirty="0"/>
              <a:t> </a:t>
            </a:r>
            <a:r>
              <a:rPr lang="en-US" dirty="0" err="1"/>
              <a:t>nguồn</a:t>
            </a:r>
            <a:r>
              <a:rPr lang="en-US" dirty="0"/>
              <a:t> </a:t>
            </a:r>
            <a:r>
              <a:rPr lang="en-US" dirty="0" err="1"/>
              <a:t>điện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treo</a:t>
            </a:r>
            <a:r>
              <a:rPr lang="en-US" dirty="0"/>
              <a:t> </a:t>
            </a:r>
            <a:r>
              <a:rPr lang="en-US" dirty="0" err="1"/>
              <a:t>biển</a:t>
            </a:r>
            <a:r>
              <a:rPr lang="en-US" dirty="0"/>
              <a:t> </a:t>
            </a:r>
            <a:r>
              <a:rPr lang="en-US" dirty="0" err="1"/>
              <a:t>thông</a:t>
            </a:r>
            <a:r>
              <a:rPr lang="en-US" dirty="0"/>
              <a:t> </a:t>
            </a:r>
            <a:r>
              <a:rPr lang="en-US" dirty="0" err="1"/>
              <a:t>báo</a:t>
            </a:r>
            <a:endParaRPr lang="en-US" dirty="0"/>
          </a:p>
          <a:p>
            <a:r>
              <a:rPr lang="en-US" dirty="0"/>
              <a:t>B.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đúng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trang</a:t>
            </a:r>
            <a:r>
              <a:rPr lang="en-US" dirty="0"/>
              <a:t> </a:t>
            </a:r>
            <a:r>
              <a:rPr lang="en-US" dirty="0" err="1"/>
              <a:t>bị</a:t>
            </a:r>
            <a:r>
              <a:rPr lang="en-US" dirty="0"/>
              <a:t> </a:t>
            </a:r>
            <a:r>
              <a:rPr lang="en-US" dirty="0" err="1"/>
              <a:t>bảo</a:t>
            </a:r>
            <a:r>
              <a:rPr lang="en-US" dirty="0"/>
              <a:t> </a:t>
            </a:r>
            <a:r>
              <a:rPr lang="en-US" dirty="0" err="1"/>
              <a:t>hộ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cụ</a:t>
            </a:r>
            <a:r>
              <a:rPr lang="en-US" dirty="0"/>
              <a:t> </a:t>
            </a:r>
            <a:r>
              <a:rPr lang="en-US" dirty="0" err="1"/>
              <a:t>bả</a:t>
            </a:r>
            <a:r>
              <a:rPr lang="en-US" dirty="0"/>
              <a:t> </a:t>
            </a:r>
            <a:r>
              <a:rPr lang="en-US" dirty="0" err="1"/>
              <a:t>vệ</a:t>
            </a:r>
            <a:r>
              <a:rPr lang="en-US" dirty="0"/>
              <a:t> an </a:t>
            </a:r>
            <a:r>
              <a:rPr lang="en-US" dirty="0" err="1"/>
              <a:t>toàn</a:t>
            </a:r>
            <a:r>
              <a:rPr lang="en-US" dirty="0"/>
              <a:t> </a:t>
            </a:r>
            <a:r>
              <a:rPr lang="en-US" dirty="0" err="1"/>
              <a:t>điện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mỗi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việc</a:t>
            </a:r>
            <a:r>
              <a:rPr lang="en-US" dirty="0"/>
              <a:t>. </a:t>
            </a:r>
          </a:p>
          <a:p>
            <a:r>
              <a:rPr lang="en-US" dirty="0"/>
              <a:t>C.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đúng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trang</a:t>
            </a:r>
            <a:r>
              <a:rPr lang="en-US" dirty="0"/>
              <a:t> </a:t>
            </a:r>
            <a:r>
              <a:rPr lang="en-US" dirty="0" err="1"/>
              <a:t>bị</a:t>
            </a:r>
            <a:r>
              <a:rPr lang="en-US" dirty="0"/>
              <a:t> </a:t>
            </a:r>
            <a:r>
              <a:rPr lang="en-US" dirty="0" err="1"/>
              <a:t>bảo</a:t>
            </a:r>
            <a:r>
              <a:rPr lang="en-US" dirty="0"/>
              <a:t> </a:t>
            </a:r>
            <a:r>
              <a:rPr lang="en-US" dirty="0" err="1"/>
              <a:t>hộ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cụ</a:t>
            </a:r>
            <a:r>
              <a:rPr lang="en-US" dirty="0"/>
              <a:t> </a:t>
            </a:r>
            <a:r>
              <a:rPr lang="en-US" dirty="0" err="1" smtClean="0"/>
              <a:t>bảo</a:t>
            </a:r>
            <a:r>
              <a:rPr lang="en-US" dirty="0" smtClean="0"/>
              <a:t> </a:t>
            </a:r>
            <a:r>
              <a:rPr lang="en-US" dirty="0" err="1" smtClean="0"/>
              <a:t>vệ</a:t>
            </a:r>
            <a:r>
              <a:rPr lang="en-US" dirty="0" smtClean="0"/>
              <a:t> </a:t>
            </a:r>
            <a:r>
              <a:rPr lang="en-US" dirty="0"/>
              <a:t>an </a:t>
            </a:r>
            <a:r>
              <a:rPr lang="en-US" dirty="0" err="1"/>
              <a:t>toàn</a:t>
            </a:r>
            <a:r>
              <a:rPr lang="en-US" dirty="0"/>
              <a:t> </a:t>
            </a:r>
            <a:r>
              <a:rPr lang="en-US" dirty="0" err="1"/>
              <a:t>điện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mỗi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việc</a:t>
            </a:r>
            <a:r>
              <a:rPr lang="en-US" dirty="0"/>
              <a:t>. </a:t>
            </a:r>
            <a:r>
              <a:rPr lang="en-US" dirty="0" err="1"/>
              <a:t>Cắt</a:t>
            </a:r>
            <a:r>
              <a:rPr lang="en-US" dirty="0"/>
              <a:t> </a:t>
            </a:r>
            <a:r>
              <a:rPr lang="en-US" dirty="0" err="1"/>
              <a:t>nguồn</a:t>
            </a:r>
            <a:r>
              <a:rPr lang="en-US" dirty="0"/>
              <a:t> </a:t>
            </a:r>
            <a:r>
              <a:rPr lang="en-US" dirty="0" err="1"/>
              <a:t>điện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treo</a:t>
            </a:r>
            <a:r>
              <a:rPr lang="en-US" dirty="0"/>
              <a:t> </a:t>
            </a:r>
            <a:r>
              <a:rPr lang="en-US" dirty="0" err="1"/>
              <a:t>thông</a:t>
            </a:r>
            <a:r>
              <a:rPr lang="en-US" dirty="0"/>
              <a:t> </a:t>
            </a:r>
            <a:r>
              <a:rPr lang="en-US" dirty="0" err="1"/>
              <a:t>báo</a:t>
            </a:r>
            <a:endParaRPr lang="en-US" dirty="0"/>
          </a:p>
          <a:p>
            <a:r>
              <a:rPr lang="en-US" dirty="0"/>
              <a:t>D.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treo</a:t>
            </a:r>
            <a:r>
              <a:rPr lang="en-US" dirty="0"/>
              <a:t> </a:t>
            </a:r>
            <a:r>
              <a:rPr lang="en-US" dirty="0" err="1"/>
              <a:t>biển</a:t>
            </a:r>
            <a:r>
              <a:rPr lang="en-US" dirty="0"/>
              <a:t> </a:t>
            </a:r>
            <a:r>
              <a:rPr lang="en-US" dirty="0" err="1"/>
              <a:t>thông</a:t>
            </a:r>
            <a:r>
              <a:rPr lang="en-US" dirty="0"/>
              <a:t> </a:t>
            </a:r>
            <a:r>
              <a:rPr lang="en-US" dirty="0" err="1"/>
              <a:t>báo</a:t>
            </a:r>
            <a:endParaRPr lang="en-US" dirty="0"/>
          </a:p>
          <a:p>
            <a:endParaRPr lang="en-US" dirty="0"/>
          </a:p>
        </p:txBody>
      </p:sp>
      <p:cxnSp>
        <p:nvCxnSpPr>
          <p:cNvPr id="58" name="Straight Arrow Connector 57"/>
          <p:cNvCxnSpPr>
            <a:cxnSpLocks noChangeShapeType="1"/>
          </p:cNvCxnSpPr>
          <p:nvPr/>
        </p:nvCxnSpPr>
        <p:spPr bwMode="auto">
          <a:xfrm>
            <a:off x="2489925" y="8866114"/>
            <a:ext cx="32258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9" name="Straight Arrow Connector 58"/>
          <p:cNvCxnSpPr>
            <a:cxnSpLocks noChangeShapeType="1"/>
          </p:cNvCxnSpPr>
          <p:nvPr/>
        </p:nvCxnSpPr>
        <p:spPr bwMode="auto">
          <a:xfrm>
            <a:off x="5952580" y="8892784"/>
            <a:ext cx="32258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0" name="Straight Arrow Connector 59"/>
          <p:cNvCxnSpPr>
            <a:cxnSpLocks noChangeShapeType="1"/>
          </p:cNvCxnSpPr>
          <p:nvPr/>
        </p:nvCxnSpPr>
        <p:spPr bwMode="auto">
          <a:xfrm>
            <a:off x="2497545" y="9115034"/>
            <a:ext cx="32258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" name="Straight Arrow Connector 60"/>
          <p:cNvCxnSpPr>
            <a:cxnSpLocks noChangeShapeType="1"/>
          </p:cNvCxnSpPr>
          <p:nvPr/>
        </p:nvCxnSpPr>
        <p:spPr bwMode="auto">
          <a:xfrm>
            <a:off x="2478495" y="9335379"/>
            <a:ext cx="32258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2" name="Straight Arrow Connector 61"/>
          <p:cNvCxnSpPr>
            <a:cxnSpLocks noChangeShapeType="1"/>
          </p:cNvCxnSpPr>
          <p:nvPr/>
        </p:nvCxnSpPr>
        <p:spPr bwMode="auto">
          <a:xfrm>
            <a:off x="2497545" y="9624304"/>
            <a:ext cx="32258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3" name="Rectangle 56"/>
          <p:cNvSpPr>
            <a:spLocks noChangeArrowheads="1"/>
          </p:cNvSpPr>
          <p:nvPr/>
        </p:nvSpPr>
        <p:spPr bwMode="auto">
          <a:xfrm>
            <a:off x="103222" y="349643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Câu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3: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Đâu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là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Sơ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đồ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cấu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trúc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mạch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điện</a:t>
            </a:r>
            <a:endParaRPr kumimoji="0" lang="en-US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4" name="Rectangle 57"/>
          <p:cNvSpPr>
            <a:spLocks noChangeArrowheads="1"/>
          </p:cNvSpPr>
          <p:nvPr/>
        </p:nvSpPr>
        <p:spPr bwMode="auto">
          <a:xfrm>
            <a:off x="283027" y="3697910"/>
            <a:ext cx="6457152" cy="58477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Nguồn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điện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-     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truyền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dẫn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đóng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cắt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điều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khiển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và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bảo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vệ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-     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Phụ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Tải</a:t>
            </a:r>
            <a:endParaRPr kumimoji="0" lang="en-US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5" name="Rectangle 58"/>
          <p:cNvSpPr>
            <a:spLocks noChangeArrowheads="1"/>
          </p:cNvSpPr>
          <p:nvPr/>
        </p:nvSpPr>
        <p:spPr bwMode="auto">
          <a:xfrm>
            <a:off x="452845" y="4107513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sng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6" name="Rectangle 59"/>
          <p:cNvSpPr>
            <a:spLocks noChangeArrowheads="1"/>
          </p:cNvSpPr>
          <p:nvPr/>
        </p:nvSpPr>
        <p:spPr bwMode="auto">
          <a:xfrm>
            <a:off x="283027" y="3999792"/>
            <a:ext cx="3204660" cy="58477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Nguồn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điện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-  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Thiết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bị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đóng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cắt</a:t>
            </a:r>
            <a:endParaRPr kumimoji="0" lang="en-US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-</a:t>
            </a:r>
          </a:p>
        </p:txBody>
      </p:sp>
      <p:sp>
        <p:nvSpPr>
          <p:cNvPr id="67" name="Rectangle 60"/>
          <p:cNvSpPr>
            <a:spLocks noChangeArrowheads="1"/>
          </p:cNvSpPr>
          <p:nvPr/>
        </p:nvSpPr>
        <p:spPr bwMode="auto">
          <a:xfrm>
            <a:off x="283027" y="4360212"/>
            <a:ext cx="2779607" cy="30777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Nguồn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điện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-    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Truyền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dẫn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4602480" y="4468437"/>
            <a:ext cx="6096000" cy="20036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4: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khiển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đơn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giản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gồm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Nguồn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biến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Nguồn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bộ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phận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xử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khiển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khiển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Bộ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phận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xử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khiển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khiển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Nguồn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bộ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phận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xử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khiển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452845" y="4859383"/>
            <a:ext cx="2786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B. </a:t>
            </a:r>
            <a:r>
              <a:rPr lang="en-US" dirty="0" err="1" smtClean="0"/>
              <a:t>Nguồn</a:t>
            </a:r>
            <a:r>
              <a:rPr lang="en-US" dirty="0" smtClean="0"/>
              <a:t> </a:t>
            </a:r>
            <a:r>
              <a:rPr lang="en-US" dirty="0" err="1" smtClean="0"/>
              <a:t>điện</a:t>
            </a:r>
            <a:r>
              <a:rPr lang="en-US" dirty="0" smtClean="0"/>
              <a:t> - </a:t>
            </a:r>
            <a:r>
              <a:rPr lang="en-US" dirty="0" err="1" smtClean="0"/>
              <a:t>Phụ</a:t>
            </a:r>
            <a:r>
              <a:rPr lang="en-US" dirty="0" smtClean="0"/>
              <a:t> </a:t>
            </a:r>
            <a:r>
              <a:rPr lang="en-US" dirty="0" err="1" smtClean="0"/>
              <a:t>tải</a:t>
            </a:r>
            <a:endParaRPr lang="en-US" dirty="0"/>
          </a:p>
        </p:txBody>
      </p:sp>
      <p:sp>
        <p:nvSpPr>
          <p:cNvPr id="2" name="5-Point Star 1"/>
          <p:cNvSpPr/>
          <p:nvPr/>
        </p:nvSpPr>
        <p:spPr>
          <a:xfrm>
            <a:off x="11606092" y="1488952"/>
            <a:ext cx="431074" cy="33321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5-Point Star 15"/>
          <p:cNvSpPr/>
          <p:nvPr/>
        </p:nvSpPr>
        <p:spPr>
          <a:xfrm>
            <a:off x="11380310" y="2800008"/>
            <a:ext cx="451564" cy="398823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5-Point Star 16"/>
          <p:cNvSpPr/>
          <p:nvPr/>
        </p:nvSpPr>
        <p:spPr>
          <a:xfrm>
            <a:off x="7277290" y="3650111"/>
            <a:ext cx="373190" cy="38118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5-Point Star 17"/>
          <p:cNvSpPr/>
          <p:nvPr/>
        </p:nvSpPr>
        <p:spPr>
          <a:xfrm>
            <a:off x="10111930" y="5087950"/>
            <a:ext cx="373190" cy="38118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409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6" grpId="0" animBg="1"/>
      <p:bldP spid="17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75062" y="461586"/>
            <a:ext cx="9805851" cy="6144759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5: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Mô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đun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ánh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sáng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đổi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ánh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sáng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đổi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ẩm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dùng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đổi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ánh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sáng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khiển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đổi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ẩm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ánh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sáng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6: 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Mô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đun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nhiệt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đổi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ánh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sáng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đổi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ẩm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đổi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ẩm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ánh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sáng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dùng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đổi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nhiệt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môi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trường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khiển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7: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Đặc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nghề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Kĩ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sư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Nghiên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cứu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tư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vấn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thiết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đạo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xây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dựng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hệ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thống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linh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thiết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tư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vấn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dưỡng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sửa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chữa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nghiên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cứu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tư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vấn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khía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cạnh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nghệ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sản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kĩ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thuật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Tư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vấn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dưỡng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sửa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chữa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nghiên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cứu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tư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vấn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khía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cạnh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nghệ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sản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kĩ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thuật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đạo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xây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dựng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hệ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thống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linh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thiết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Nghiên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cứu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tư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vấn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khía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cạnh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nghệ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sản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kĩ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thuật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5-Point Star 2"/>
          <p:cNvSpPr/>
          <p:nvPr/>
        </p:nvSpPr>
        <p:spPr>
          <a:xfrm>
            <a:off x="7773679" y="1430350"/>
            <a:ext cx="373190" cy="38118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5-Point Star 4"/>
          <p:cNvSpPr/>
          <p:nvPr/>
        </p:nvSpPr>
        <p:spPr>
          <a:xfrm>
            <a:off x="8361507" y="3343375"/>
            <a:ext cx="373190" cy="38118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5-Point Star 5"/>
          <p:cNvSpPr/>
          <p:nvPr/>
        </p:nvSpPr>
        <p:spPr>
          <a:xfrm>
            <a:off x="10394318" y="3892015"/>
            <a:ext cx="373190" cy="38118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252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01187" y="740483"/>
            <a:ext cx="8708571" cy="518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8: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Đặc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thợ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lắp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đặt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sửa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chữa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thiết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Lắp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đặt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trì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hệ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thống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dây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Lắp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đặt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trì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hệ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thống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dây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máy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móc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thiết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dây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dây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cấp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tryền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tải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Lắp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đặt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trì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hệ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thống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dây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máy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móc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Lắp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đặt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dây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dây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cấp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tryền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tải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9: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nguồn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chức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cấp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hoạt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khiển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Đóng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cắt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vệ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10: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Thiết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truyền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dẫn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đóng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cắt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vệ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chức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cấp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Dùng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truyền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tải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đóng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cắt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nguồn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vệ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khỏi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quá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tải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cháy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chập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Dùng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truyền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tải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đóng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cắt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nguồn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vệ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khỏi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quá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tải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cháy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chập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5-Point Star 2"/>
          <p:cNvSpPr/>
          <p:nvPr/>
        </p:nvSpPr>
        <p:spPr>
          <a:xfrm>
            <a:off x="9323163" y="1344758"/>
            <a:ext cx="373190" cy="38118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5-Point Star 4"/>
          <p:cNvSpPr/>
          <p:nvPr/>
        </p:nvSpPr>
        <p:spPr>
          <a:xfrm>
            <a:off x="6044386" y="2953859"/>
            <a:ext cx="373190" cy="38118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5-Point Star 5"/>
          <p:cNvSpPr/>
          <p:nvPr/>
        </p:nvSpPr>
        <p:spPr>
          <a:xfrm>
            <a:off x="8949973" y="4808784"/>
            <a:ext cx="373190" cy="38118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611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3622" y="263123"/>
            <a:ext cx="10263051" cy="6144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11: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phụ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tải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chức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tử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tiêu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thụ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tử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cấp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tử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truyền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dẫn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tử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khiển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12: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lắp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khiển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mô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đun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ánh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sáng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mô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đun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ánh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sáng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sơ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khiển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mô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đun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ánh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sáng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Chuẩn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mô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đun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ánh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sáng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sơ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khiển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mô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đun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ánh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sáng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Chuẩn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lắp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ráp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13: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lắp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khiển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mô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đun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nhiệt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mô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đun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nhiệt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sơ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khiển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mô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đun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nhiệt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mô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đun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nhiệt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sơ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khiển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mô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đun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nhiệt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Chuẩn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lắp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ráp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Chuẩn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5-Point Star 2"/>
          <p:cNvSpPr/>
          <p:nvPr/>
        </p:nvSpPr>
        <p:spPr>
          <a:xfrm>
            <a:off x="4542158" y="613237"/>
            <a:ext cx="373190" cy="38118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5-Point Star 4"/>
          <p:cNvSpPr/>
          <p:nvPr/>
        </p:nvSpPr>
        <p:spPr>
          <a:xfrm>
            <a:off x="5762894" y="3735260"/>
            <a:ext cx="373190" cy="38118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5-Point Star 5"/>
          <p:cNvSpPr/>
          <p:nvPr/>
        </p:nvSpPr>
        <p:spPr>
          <a:xfrm>
            <a:off x="5628552" y="5681625"/>
            <a:ext cx="373190" cy="38118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516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14300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Câu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14: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Hãy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lựa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chọn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một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nghề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thuộc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lĩnh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vực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kĩ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thuật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điện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phù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hợp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với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bản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thân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sau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khi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tốt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nghiệp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cấp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THCS:</a:t>
            </a:r>
            <a:endParaRPr kumimoji="0" lang="en-US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Thợ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lắp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đặt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và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sửa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chữa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thiết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bị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điện</a:t>
            </a:r>
            <a:endParaRPr kumimoji="0" lang="en-US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Kĩ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sư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điện</a:t>
            </a:r>
            <a:endParaRPr kumimoji="0" lang="en-US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Kĩ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sư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máy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tính</a:t>
            </a:r>
            <a:endParaRPr kumimoji="0" lang="en-US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Kĩ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sư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môi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trường</a:t>
            </a:r>
            <a:endParaRPr kumimoji="0" lang="en-US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Câu</a:t>
            </a: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15: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Quan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sát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hình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vẽ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sau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và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cho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biết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chức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năng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của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mạch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điều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khiển</a:t>
            </a:r>
            <a:endParaRPr kumimoji="0" lang="en-US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206" y="2129246"/>
            <a:ext cx="3190875" cy="1933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21920" y="5120912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Đèn tự động sáng khi trời tối và tự động tắt khi trời sáng</a:t>
            </a:r>
            <a:endParaRPr kumimoji="0" lang="en-US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Quạt tự động bật/tắt khi nhiệt độ thấp/ cao hơn một giá trị nhất định</a:t>
            </a:r>
            <a:endParaRPr kumimoji="0" lang="en-US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Động cơ bơm nước hoạt động/ dừng hoạt động khi độ ẩm thấp/ cao</a:t>
            </a:r>
            <a:endParaRPr kumimoji="0" lang="en-US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Đèn tự động sáng khi có người lại gần và tự động tối khi ra xa</a:t>
            </a:r>
            <a:endParaRPr kumimoji="0" lang="vi-V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5-Point Star 5"/>
          <p:cNvSpPr/>
          <p:nvPr/>
        </p:nvSpPr>
        <p:spPr>
          <a:xfrm>
            <a:off x="3066055" y="761821"/>
            <a:ext cx="373190" cy="38118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5-Point Star 6"/>
          <p:cNvSpPr/>
          <p:nvPr/>
        </p:nvSpPr>
        <p:spPr>
          <a:xfrm>
            <a:off x="5844730" y="4739732"/>
            <a:ext cx="373190" cy="38118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898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78823" y="2198464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Câu 16</a:t>
            </a:r>
            <a:r>
              <a:rPr kumimoji="0" lang="vi-VN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Đâu là chức năng của mô đun cảm biến nhiệt độ?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Thiết kế hệ thống chiếu sáng tự động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Thiết kế mạch tưới nước tự động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Thiết kế mạch điều khiển nhiệt độ tự động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Thiết kế mạch báo hiệu có khí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Câu</a:t>
            </a: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17: 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Sắp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xếp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các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bước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sau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theo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quy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trình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lắp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ráp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một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mạch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điều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khiển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đơn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giản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sử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dụng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mô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đun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cảm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biến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1.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Chuẩn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bị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2.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Vận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hành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mạch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điện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3.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Tìm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hiểu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sơ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đồ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mạch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điện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4.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Lắp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ráp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mạch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điện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5.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Tìm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hiểu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về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mô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đun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cảm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biến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1 - 2 - 3 - 4 – 5				B. 3 - 2 - 1 - 5 - 4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5 - 3 - 1 - 4 – 2				D. 5 - 4 - 2 - 1 - 3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Câu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18.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Những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nguyên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nhân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nào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gây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tai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nạn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điện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?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A.Không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cắt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điện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trước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khi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sữa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chữa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B.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Vô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ý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chạm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vào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dụng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cụ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mang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điện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C. Do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bị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dò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điện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(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hở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điện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51D95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/>
        </p:nvSpPr>
        <p:spPr bwMode="auto">
          <a:xfrm>
            <a:off x="287383" y="2995115"/>
            <a:ext cx="7848600" cy="217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51D95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87383" y="413746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D.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Tất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cả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các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ý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trên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đều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đúng</a:t>
            </a:r>
            <a:endParaRPr kumimoji="0" lang="en-US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5-Point Star 6"/>
          <p:cNvSpPr/>
          <p:nvPr/>
        </p:nvSpPr>
        <p:spPr>
          <a:xfrm>
            <a:off x="3026867" y="1170706"/>
            <a:ext cx="373190" cy="38118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5-Point Star 7"/>
          <p:cNvSpPr/>
          <p:nvPr/>
        </p:nvSpPr>
        <p:spPr>
          <a:xfrm>
            <a:off x="1812021" y="2919121"/>
            <a:ext cx="373190" cy="38118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5-Point Star 8"/>
          <p:cNvSpPr/>
          <p:nvPr/>
        </p:nvSpPr>
        <p:spPr>
          <a:xfrm>
            <a:off x="2840272" y="4167967"/>
            <a:ext cx="373190" cy="38118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425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1575</Words>
  <Application>Microsoft Office PowerPoint</Application>
  <PresentationFormat>Widescreen</PresentationFormat>
  <Paragraphs>153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11</cp:revision>
  <dcterms:created xsi:type="dcterms:W3CDTF">2024-03-02T13:03:15Z</dcterms:created>
  <dcterms:modified xsi:type="dcterms:W3CDTF">2024-03-09T01:06:59Z</dcterms:modified>
</cp:coreProperties>
</file>