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94" r:id="rId3"/>
    <p:sldId id="393" r:id="rId4"/>
    <p:sldId id="395" r:id="rId5"/>
    <p:sldId id="396" r:id="rId6"/>
    <p:sldId id="397" r:id="rId7"/>
    <p:sldId id="282" r:id="rId8"/>
    <p:sldId id="309" r:id="rId9"/>
    <p:sldId id="392" r:id="rId10"/>
    <p:sldId id="391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731134E-99F4-49F2-8B40-7D65801EC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72F4F113-D19A-42C9-8D14-C46BD2667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CDC2AD7-E2C3-403D-8C8C-BA5763B0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0C15716-9F95-4EEB-9268-C1C1B77C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08048EA-9CB3-4A44-B477-39A037993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541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5EBB0E1-FF66-4A1B-B501-D37A9275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ECB18052-7D20-4FD4-8BA5-88ADCCF89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F27306E-DE6F-4AE3-82B0-B948EA71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50744A4-2C49-4F87-B47C-3F7402B1F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CC910C0-B4E7-40FF-A275-26BA13090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8974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825EA839-AA4D-4759-947E-C885EB347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C3BE20E9-EA69-4140-930C-C49A29007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922894-BBC9-4D5A-9EC4-04BEDD20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37D7BE9-2F11-4B54-80E3-882D181B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56C1B2E-E783-461E-B27D-1FDC42E7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84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CB0EA7B-78E0-4525-AC26-D13F4E3A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E1406D5-BC78-458A-95FD-F33776A34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89ABD91-910C-4440-B1EC-B5CD3C64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445B904-2C58-4269-8A2C-E3F5C60A9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497FB1-C4C0-44AF-B59D-3C063923A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666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E0D5BFE-1A54-4C9F-8C3A-A84F938B6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BE5E0BD3-29F5-4BBB-985D-A57A23E95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513061A-BB93-4322-8C93-DB496DBE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F7299CD-F495-4457-BCFE-49CF51D53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79BB743-6168-437E-8AEC-BB7BD459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85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E177713-91AB-44C3-83EF-77064FD7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949FDA5-71E0-4DD1-A104-F72B880DF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DA10FC74-A7F6-4220-9CEA-C9EB98B5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D559853-5CC9-4CD8-A28E-4144842B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588A7C1-EBB3-4305-830F-B25E6FDE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7C3CF41-7606-4F06-AF46-4F3144E43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51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8357ED5-8202-4F02-ABC3-282D044E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9B88DA0-6668-48E5-9673-8B3097EA3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859FE54-FEC4-4883-8509-3818AD081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2857169D-DCD3-4331-937B-6F633CFD6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2922A683-64D9-4648-BE05-05FC8C451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356325A0-3D59-432E-97DC-BE22A0EE0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26679965-ECD2-4BED-ADC5-D190D00A9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06B4A354-0BE2-4B6A-95B0-FF4A7842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517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31E0556-3BAD-4F02-BCE6-5E281DF3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50949DFB-ED5D-4B7F-9E27-1AF78423B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75A70949-738F-4F87-8DAC-AA040BDA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F5CF10EC-CABB-44B3-A169-B6383B87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409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CDCACD8F-FEC1-4A25-AE8B-0A6024023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3497B082-7F36-4F20-B5D5-103AE2889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1B9C3742-6BFF-4700-A635-55B83703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079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1992E20-D010-4242-97FE-BBEA81798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B461C24-4AB5-4894-8536-103C40765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67AE9C1-25CF-4523-A321-EFBBB8E31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DCE9FBD-9A43-4526-8BF3-844BD72AD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01B4D8B-F65E-493D-8625-5302D156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0BFB37DC-243F-4559-B1A1-787896C3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8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1D1E215-0709-44FC-8115-20FD9B161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64ACA6A0-0C12-435B-97CF-E66E9807D5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40D7220-2019-4C77-AA11-8F938B32D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95121AC-9624-40CC-9A54-96F52948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7BA53A2-DAD2-48E2-A80F-8A3B752E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B74E8182-4C17-47FA-A9D7-DF13FD34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927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9B4564FE-C4D4-4705-9D9D-6FDC70FE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1DEBD26-95F7-4765-9675-D4B853999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9089752-ACC5-4A13-A611-10770CF45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31FAF-3110-4F02-AB58-BAD3C753DFD3}" type="datetimeFigureOut">
              <a:rPr lang="vi-VN" smtClean="0"/>
              <a:t>19/04/2020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305D9E1-E24C-4428-9450-2BF85BFA5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A001939-9494-4C45-9551-0348F8810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A2DD3-435F-4100-9AD0-1F20FFD63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768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ết quả hình ảnh cho hình nền đẹp">
            <a:extLst>
              <a:ext uri="{FF2B5EF4-FFF2-40B4-BE49-F238E27FC236}">
                <a16:creationId xmlns:a16="http://schemas.microsoft.com/office/drawing/2014/main" id="{F79B51C0-DCBB-4773-859E-7CD8DA8DE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76200"/>
            <a:ext cx="883285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4" descr="Kết quả hình ảnh cho thấu kính">
            <a:extLst>
              <a:ext uri="{FF2B5EF4-FFF2-40B4-BE49-F238E27FC236}">
                <a16:creationId xmlns:a16="http://schemas.microsoft.com/office/drawing/2014/main" id="{7AFC0135-59AD-4BB2-9E15-BC6EAA17FF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7B5A35-23A0-49C8-9232-31B56ADF9ADA}"/>
              </a:ext>
            </a:extLst>
          </p:cNvPr>
          <p:cNvSpPr/>
          <p:nvPr/>
        </p:nvSpPr>
        <p:spPr>
          <a:xfrm>
            <a:off x="417095" y="188413"/>
            <a:ext cx="1100488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ÔN TẬP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bang">
            <a:extLst>
              <a:ext uri="{FF2B5EF4-FFF2-40B4-BE49-F238E27FC236}">
                <a16:creationId xmlns:a16="http://schemas.microsoft.com/office/drawing/2014/main" id="{CD286896-DEA8-4DD5-B9F9-8683F92C3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5" name="Text Box 5">
            <a:extLst>
              <a:ext uri="{FF2B5EF4-FFF2-40B4-BE49-F238E27FC236}">
                <a16:creationId xmlns:a16="http://schemas.microsoft.com/office/drawing/2014/main" id="{3BC3A9FB-5525-4E09-94C6-41542BF2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219200"/>
            <a:ext cx="5257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H­Ưíng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dÉn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vÒ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nh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µ: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72A46EC1-9E49-4F0B-96B7-EFFBAC278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321" y="1798638"/>
            <a:ext cx="7375358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.VnArial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45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26/4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7h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shub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606831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C5BB8CE-5588-4E20-B454-0C6022AA2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967" y="0"/>
            <a:ext cx="8694823" cy="78990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MÁY PHÁT ĐIỆN XOAY CHIỀU</a:t>
            </a:r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3E9C905-E83B-4151-9A2C-2AE71CD37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360" y="789906"/>
            <a:ext cx="8256673" cy="606809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0"/>
              </a:spcBef>
              <a:buAutoNum type="romanUcPeriod"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xuyên qua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thiên nên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xoay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 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10kA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10,5kV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 110MW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50Hz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4m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 startAt="2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tuabin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960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CC55D1D-5753-40EE-8910-1A3285FE6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379" y="1221176"/>
            <a:ext cx="9685420" cy="5505175"/>
          </a:xfrm>
        </p:spPr>
        <p:txBody>
          <a:bodyPr>
            <a:noAutofit/>
          </a:bodyPr>
          <a:lstStyle/>
          <a:p>
            <a:pPr marL="571500" indent="-571500" algn="just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~)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xoay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êu đề 3">
            <a:extLst>
              <a:ext uri="{FF2B5EF4-FFF2-40B4-BE49-F238E27FC236}">
                <a16:creationId xmlns:a16="http://schemas.microsoft.com/office/drawing/2014/main" id="{14914E9B-50C1-40A8-8EFF-E0DE4879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378" y="131648"/>
            <a:ext cx="9685421" cy="10895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CÁC TÁC DỤNG CỦA DÒNG ĐIỆN XOAY CHIỀU. </a:t>
            </a:r>
            <a:b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</a:b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ĐO C</a:t>
            </a:r>
            <a:r>
              <a:rPr lang="vi-V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ƯỜNG ĐỘ DÒNG ĐIỆN VÀ </a:t>
            </a:r>
            <a:br>
              <a:rPr lang="vi-V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</a:br>
            <a:r>
              <a:rPr lang="vi-V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HIỆU ĐIỆN THẾ XOAY CHIỀU</a:t>
            </a:r>
            <a:endParaRPr lang="vi-V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104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FECAFF3-AA27-44A3-948B-AEEC698E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758" y="32084"/>
            <a:ext cx="869081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TRUYỀN TẢI ĐIỆN NĂNG ĐI XA</a:t>
            </a:r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5E80A14-DAFA-4D92-823A-694884F4B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757" y="1474250"/>
            <a:ext cx="9172075" cy="538375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buFontTx/>
              <a:buChar char="-"/>
            </a:pP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hao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dây.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hao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phương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dây.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Công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thức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: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hp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═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Cách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giảm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hao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phí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: Tăng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điện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thế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đặt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hai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đầu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dây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tải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7400" dirty="0" err="1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điện</a:t>
            </a:r>
            <a:r>
              <a:rPr lang="vi-VN" sz="74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        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vi-VN" sz="6000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 marL="0" indent="0">
              <a:buNone/>
            </a:pPr>
            <a:r>
              <a:rPr lang="vi-VN" dirty="0">
                <a:latin typeface="+mj-lt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B1DF716C-8CA9-4239-98D0-A756EA781B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37"/>
          <a:stretch/>
        </p:blipFill>
        <p:spPr bwMode="auto">
          <a:xfrm rot="10800000" flipH="1" flipV="1">
            <a:off x="4654216" y="3300664"/>
            <a:ext cx="1203158" cy="114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B14C5E14-0A9C-4C20-8C70-BE7E2171BA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538" r="54668" b="52886"/>
          <a:stretch/>
        </p:blipFill>
        <p:spPr bwMode="auto">
          <a:xfrm rot="10800000" flipH="1" flipV="1">
            <a:off x="3529266" y="3429000"/>
            <a:ext cx="529389" cy="6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49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C7BD61E-102B-4F84-99C0-25D16DAF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095" y="236788"/>
            <a:ext cx="4957010" cy="90220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MÁY BIẾN THẾ</a:t>
            </a: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hỗ dành sẵn cho Nội dung 2">
                <a:extLst>
                  <a:ext uri="{FF2B5EF4-FFF2-40B4-BE49-F238E27FC236}">
                    <a16:creationId xmlns:a16="http://schemas.microsoft.com/office/drawing/2014/main" id="{F8B68ED0-E001-4B27-8785-E84321C22C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45895" y="1253330"/>
                <a:ext cx="8486274" cy="5604669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 algn="just">
                  <a:buAutoNum type="arabicPeriod"/>
                </a:pP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Cấu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tạo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lvl="1" algn="just">
                  <a:buFontTx/>
                  <a:buChar char="-"/>
                </a:pP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cuộn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vòng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1" algn="just">
                  <a:buFontTx/>
                  <a:buChar char="-"/>
                </a:pP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Lõi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sắt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thép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pha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silic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just">
                  <a:lnSpc>
                    <a:spcPct val="120000"/>
                  </a:lnSpc>
                  <a:spcBef>
                    <a:spcPts val="600"/>
                  </a:spcBef>
                  <a:buNone/>
                </a:pP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tắc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cuộn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ơ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cấp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xoay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ở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cuộn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cấp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xoay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 algn="just">
                  <a:buAutoNum type="arabicPeriod" startAt="3"/>
                </a:pP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600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600" dirty="0" smtClean="0">
                            <a:cs typeface="Times New Roman" panose="02020603050405020304" pitchFamily="18" charset="0"/>
                          </a:rPr>
                          <m:t>U</m:t>
                        </m:r>
                        <m:r>
                          <m:rPr>
                            <m:nor/>
                          </m:rPr>
                          <a:rPr lang="en-US" sz="2600" baseline="-25000" dirty="0" smtClean="0"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6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U</m:t>
                        </m:r>
                        <m:r>
                          <m:rPr>
                            <m:nor/>
                          </m:rPr>
                          <a:rPr lang="en-US" sz="2600" baseline="-25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600" dirty="0" smtClean="0"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600" baseline="-25000" dirty="0" smtClean="0"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6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600" baseline="-25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Lắp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lvl="1" algn="just">
                  <a:buFontTx/>
                  <a:buChar char="-"/>
                </a:pP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Ở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ường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dây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tải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lắp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máy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tăng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áp</a:t>
                </a:r>
                <a:endParaRPr lang="vi-VN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 algn="just">
                  <a:buFontTx/>
                  <a:buChar char="-"/>
                </a:pP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Ở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ường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tiêu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thụ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điện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lắp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máy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hạ</a:t>
                </a:r>
                <a:r>
                  <a:rPr lang="vi-VN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áp</a:t>
                </a:r>
                <a:endParaRPr lang="vi-VN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Tx/>
                  <a:buChar char="-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vi-VN" dirty="0"/>
              </a:p>
            </p:txBody>
          </p:sp>
        </mc:Choice>
        <mc:Fallback>
          <p:sp>
            <p:nvSpPr>
              <p:cNvPr id="3" name="Chỗ dành sẵn cho Nội dung 2">
                <a:extLst>
                  <a:ext uri="{FF2B5EF4-FFF2-40B4-BE49-F238E27FC236}">
                    <a16:creationId xmlns:a16="http://schemas.microsoft.com/office/drawing/2014/main" id="{F8B68ED0-E001-4B27-8785-E84321C22C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45895" y="1253330"/>
                <a:ext cx="8486274" cy="5604669"/>
              </a:xfrm>
              <a:blipFill>
                <a:blip r:embed="rId2"/>
                <a:stretch>
                  <a:fillRect l="-1292" t="-2503" r="-122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51152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2C084EC-6B66-40CA-A3DA-D4E84A0C3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7822"/>
          </a:xfrm>
        </p:spPr>
        <p:txBody>
          <a:bodyPr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HIỆN T</a:t>
            </a:r>
            <a:r>
              <a:rPr lang="vi-VN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ƯỢNG KHÚC XẠ ÁNH SÁNG</a:t>
            </a:r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6047E68-0C12-4CF7-A0C9-6DB2CCA19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074" y="1122948"/>
            <a:ext cx="10182726" cy="51181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môi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môi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phân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môi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indent="0" algn="just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SI: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tia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</a:p>
          <a:p>
            <a:pPr marL="457200" lvl="1" indent="0" algn="just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IK: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tia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═ i: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457200" lvl="1" indent="0" algn="just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NIK ═ r :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 algn="just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NIN’: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Khi tia </a:t>
            </a:r>
            <a:r>
              <a:rPr 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r&lt;i</a:t>
            </a:r>
          </a:p>
          <a:p>
            <a:pPr algn="just">
              <a:buFontTx/>
              <a:buChar char="-"/>
            </a:pP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không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r&gt;i</a:t>
            </a:r>
          </a:p>
          <a:p>
            <a:pPr marL="571500" indent="-571500">
              <a:buAutoNum type="romanUcPeriod"/>
            </a:pPr>
            <a:endParaRPr lang="vi-VN" dirty="0"/>
          </a:p>
          <a:p>
            <a:pPr marL="571500" indent="-571500">
              <a:buAutoNum type="romanUcPeriod"/>
            </a:pPr>
            <a:endParaRPr lang="vi-VN" dirty="0"/>
          </a:p>
          <a:p>
            <a:pPr marL="571500" indent="-571500">
              <a:buAutoNum type="romanUcPeriod"/>
            </a:pPr>
            <a:endParaRPr lang="vi-VN" dirty="0"/>
          </a:p>
        </p:txBody>
      </p:sp>
      <p:pic>
        <p:nvPicPr>
          <p:cNvPr id="26" name="Picture 1">
            <a:extLst>
              <a:ext uri="{FF2B5EF4-FFF2-40B4-BE49-F238E27FC236}">
                <a16:creationId xmlns:a16="http://schemas.microsoft.com/office/drawing/2014/main" id="{9512E0E3-43C9-41D5-8308-D51F0EFC22B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8126" y="2502567"/>
            <a:ext cx="2422358" cy="2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1334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Bảng 2">
            <a:extLst>
              <a:ext uri="{FF2B5EF4-FFF2-40B4-BE49-F238E27FC236}">
                <a16:creationId xmlns:a16="http://schemas.microsoft.com/office/drawing/2014/main" id="{87EFBEA0-6865-4732-A287-6AC82C187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518620"/>
              </p:ext>
            </p:extLst>
          </p:nvPr>
        </p:nvGraphicFramePr>
        <p:xfrm>
          <a:off x="755054" y="506599"/>
          <a:ext cx="109728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083">
                  <a:extLst>
                    <a:ext uri="{9D8B030D-6E8A-4147-A177-3AD203B41FA5}">
                      <a16:colId xmlns:a16="http://schemas.microsoft.com/office/drawing/2014/main" val="2898965792"/>
                    </a:ext>
                  </a:extLst>
                </a:gridCol>
                <a:gridCol w="5198717">
                  <a:extLst>
                    <a:ext uri="{9D8B030D-6E8A-4147-A177-3AD203B41FA5}">
                      <a16:colId xmlns:a16="http://schemas.microsoft.com/office/drawing/2014/main" val="310715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HỘI TỤ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PHÂN KÌ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836220"/>
                  </a:ext>
                </a:extLst>
              </a:tr>
              <a:tr h="356759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dầy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ơn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rìa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mỏng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ơn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rìa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565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chùm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theo phương vuông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kinh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chùm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tia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chùm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theo phương vuông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kinh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ân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kì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chùm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tia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chùm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phân </a:t>
                      </a:r>
                      <a:r>
                        <a:rPr lang="vi-V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kì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557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3. </a:t>
                      </a:r>
                      <a:r>
                        <a:rPr lang="vi-VN" sz="2800" dirty="0" err="1">
                          <a:latin typeface="+mj-lt"/>
                        </a:rPr>
                        <a:t>Hình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dạng</a:t>
                      </a:r>
                      <a:r>
                        <a:rPr lang="vi-VN" sz="2800" dirty="0">
                          <a:latin typeface="+mj-lt"/>
                        </a:rPr>
                        <a:t> :</a:t>
                      </a:r>
                    </a:p>
                    <a:p>
                      <a:pPr algn="just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3. </a:t>
                      </a:r>
                      <a:r>
                        <a:rPr lang="vi-VN" sz="2800" dirty="0" err="1">
                          <a:latin typeface="+mj-lt"/>
                        </a:rPr>
                        <a:t>Hình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dạng</a:t>
                      </a:r>
                      <a:r>
                        <a:rPr lang="vi-VN" sz="2800" dirty="0">
                          <a:latin typeface="+mj-lt"/>
                        </a:rPr>
                        <a:t> :</a:t>
                      </a:r>
                    </a:p>
                    <a:p>
                      <a:pPr algn="just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48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4. </a:t>
                      </a:r>
                      <a:r>
                        <a:rPr lang="vi-VN" sz="2800" dirty="0" err="1">
                          <a:latin typeface="+mj-lt"/>
                        </a:rPr>
                        <a:t>Kí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hiệu</a:t>
                      </a:r>
                      <a:r>
                        <a:rPr lang="vi-VN" sz="2800" dirty="0">
                          <a:latin typeface="+mj-lt"/>
                        </a:rPr>
                        <a:t>:</a:t>
                      </a:r>
                    </a:p>
                    <a:p>
                      <a:pPr algn="just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4. </a:t>
                      </a:r>
                      <a:r>
                        <a:rPr lang="vi-VN" sz="2800" dirty="0" err="1">
                          <a:latin typeface="+mj-lt"/>
                        </a:rPr>
                        <a:t>Kí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hiệu</a:t>
                      </a:r>
                      <a:r>
                        <a:rPr lang="vi-VN" sz="2800" dirty="0">
                          <a:latin typeface="+mj-lt"/>
                        </a:rPr>
                        <a:t>:</a:t>
                      </a:r>
                    </a:p>
                    <a:p>
                      <a:pPr algn="just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332776"/>
                  </a:ext>
                </a:extLst>
              </a:tr>
              <a:tr h="579841"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5. </a:t>
                      </a:r>
                      <a:r>
                        <a:rPr lang="vi-VN" sz="2800" dirty="0" err="1">
                          <a:latin typeface="+mj-lt"/>
                        </a:rPr>
                        <a:t>Ứng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dụng</a:t>
                      </a:r>
                      <a:r>
                        <a:rPr lang="vi-VN" sz="2800" dirty="0">
                          <a:latin typeface="+mj-lt"/>
                        </a:rPr>
                        <a:t>: </a:t>
                      </a:r>
                      <a:r>
                        <a:rPr lang="vi-VN" sz="2800" dirty="0" err="1">
                          <a:latin typeface="+mj-lt"/>
                        </a:rPr>
                        <a:t>Mắt</a:t>
                      </a:r>
                      <a:r>
                        <a:rPr lang="vi-VN" sz="2800" dirty="0">
                          <a:latin typeface="+mj-lt"/>
                        </a:rPr>
                        <a:t>, </a:t>
                      </a:r>
                      <a:r>
                        <a:rPr lang="vi-VN" sz="2800" dirty="0" err="1">
                          <a:latin typeface="+mj-lt"/>
                        </a:rPr>
                        <a:t>kính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lúp</a:t>
                      </a:r>
                      <a:r>
                        <a:rPr lang="vi-VN" sz="2800" dirty="0">
                          <a:latin typeface="+mj-lt"/>
                        </a:rPr>
                        <a:t>, </a:t>
                      </a:r>
                      <a:r>
                        <a:rPr lang="vi-VN" sz="2800" dirty="0" err="1">
                          <a:latin typeface="+mj-lt"/>
                        </a:rPr>
                        <a:t>kính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hiển</a:t>
                      </a:r>
                      <a:r>
                        <a:rPr lang="vi-VN" sz="2800" dirty="0">
                          <a:latin typeface="+mj-lt"/>
                        </a:rPr>
                        <a:t> vi, </a:t>
                      </a:r>
                      <a:r>
                        <a:rPr lang="vi-VN" sz="2800" dirty="0" err="1">
                          <a:latin typeface="+mj-lt"/>
                        </a:rPr>
                        <a:t>kính</a:t>
                      </a:r>
                      <a:r>
                        <a:rPr lang="vi-VN" sz="2800" dirty="0">
                          <a:latin typeface="+mj-lt"/>
                        </a:rPr>
                        <a:t> thiên văn, </a:t>
                      </a:r>
                      <a:r>
                        <a:rPr lang="vi-VN" sz="2800" dirty="0" err="1">
                          <a:latin typeface="+mj-lt"/>
                        </a:rPr>
                        <a:t>máy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ảnh</a:t>
                      </a:r>
                      <a:r>
                        <a:rPr lang="vi-VN" sz="2800" dirty="0">
                          <a:latin typeface="+mj-lt"/>
                        </a:rPr>
                        <a:t>, </a:t>
                      </a:r>
                      <a:r>
                        <a:rPr lang="vi-VN" sz="2800" dirty="0" err="1">
                          <a:latin typeface="+mj-lt"/>
                        </a:rPr>
                        <a:t>kính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lão</a:t>
                      </a:r>
                      <a:r>
                        <a:rPr lang="vi-VN" sz="2800" dirty="0">
                          <a:latin typeface="+mj-lt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800" dirty="0">
                          <a:latin typeface="+mj-lt"/>
                        </a:rPr>
                        <a:t>5. </a:t>
                      </a:r>
                      <a:r>
                        <a:rPr lang="vi-VN" sz="2800" dirty="0" err="1">
                          <a:latin typeface="+mj-lt"/>
                        </a:rPr>
                        <a:t>Ứng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dụng</a:t>
                      </a:r>
                      <a:r>
                        <a:rPr lang="vi-VN" sz="2800" dirty="0">
                          <a:latin typeface="+mj-lt"/>
                        </a:rPr>
                        <a:t>: </a:t>
                      </a:r>
                      <a:r>
                        <a:rPr lang="en-US" sz="2800" dirty="0">
                          <a:latin typeface="+mj-lt"/>
                        </a:rPr>
                        <a:t>k</a:t>
                      </a:r>
                      <a:r>
                        <a:rPr lang="vi-VN" sz="2800" dirty="0" err="1">
                          <a:latin typeface="+mj-lt"/>
                        </a:rPr>
                        <a:t>ính</a:t>
                      </a:r>
                      <a:r>
                        <a:rPr lang="vi-VN" sz="2800" dirty="0">
                          <a:latin typeface="+mj-lt"/>
                        </a:rPr>
                        <a:t> </a:t>
                      </a:r>
                      <a:r>
                        <a:rPr lang="vi-VN" sz="2800" dirty="0" err="1">
                          <a:latin typeface="+mj-lt"/>
                        </a:rPr>
                        <a:t>cận</a:t>
                      </a:r>
                      <a:r>
                        <a:rPr lang="vi-VN" sz="2800" dirty="0">
                          <a:latin typeface="+mj-lt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874553"/>
                  </a:ext>
                </a:extLst>
              </a:tr>
            </a:tbl>
          </a:graphicData>
        </a:graphic>
      </p:graphicFrame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BB6856C7-2836-41B0-90A6-D61B17578E65}"/>
              </a:ext>
            </a:extLst>
          </p:cNvPr>
          <p:cNvSpPr/>
          <p:nvPr/>
        </p:nvSpPr>
        <p:spPr>
          <a:xfrm>
            <a:off x="1686954" y="-48126"/>
            <a:ext cx="62461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ĐẶC ĐIỂM CỦA THẤU KÍNH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13" name="Line 16">
            <a:extLst>
              <a:ext uri="{FF2B5EF4-FFF2-40B4-BE49-F238E27FC236}">
                <a16:creationId xmlns:a16="http://schemas.microsoft.com/office/drawing/2014/main" id="{7DC0096D-E042-4F60-A240-8938BCE63F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5077" y="4739894"/>
            <a:ext cx="0" cy="89470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58" name="Nhóm 57">
            <a:extLst>
              <a:ext uri="{FF2B5EF4-FFF2-40B4-BE49-F238E27FC236}">
                <a16:creationId xmlns:a16="http://schemas.microsoft.com/office/drawing/2014/main" id="{C17C5681-BEDB-4790-B0CE-D9F1ECB21089}"/>
              </a:ext>
            </a:extLst>
          </p:cNvPr>
          <p:cNvGrpSpPr/>
          <p:nvPr/>
        </p:nvGrpSpPr>
        <p:grpSpPr>
          <a:xfrm>
            <a:off x="8578971" y="3589362"/>
            <a:ext cx="2876550" cy="1212641"/>
            <a:chOff x="6572250" y="2989262"/>
            <a:chExt cx="2876550" cy="1371600"/>
          </a:xfrm>
        </p:grpSpPr>
        <p:pic>
          <p:nvPicPr>
            <p:cNvPr id="59" name="Picture 17">
              <a:extLst>
                <a:ext uri="{FF2B5EF4-FFF2-40B4-BE49-F238E27FC236}">
                  <a16:creationId xmlns:a16="http://schemas.microsoft.com/office/drawing/2014/main" id="{DD949570-F68A-4FED-82C7-3350174427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8900" y="2989262"/>
              <a:ext cx="523875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18">
              <a:extLst>
                <a:ext uri="{FF2B5EF4-FFF2-40B4-BE49-F238E27FC236}">
                  <a16:creationId xmlns:a16="http://schemas.microsoft.com/office/drawing/2014/main" id="{B7E19527-C820-4863-AFD8-57F31B7D98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72250" y="3001962"/>
              <a:ext cx="447675" cy="1358900"/>
            </a:xfrm>
            <a:prstGeom prst="rect">
              <a:avLst/>
            </a:prstGeom>
            <a:solidFill>
              <a:schemeClr val="bg1">
                <a:lumMod val="10000"/>
              </a:schemeClr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19">
              <a:extLst>
                <a:ext uri="{FF2B5EF4-FFF2-40B4-BE49-F238E27FC236}">
                  <a16:creationId xmlns:a16="http://schemas.microsoft.com/office/drawing/2014/main" id="{749C90EC-F985-42AF-BA16-1010CE2570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4925" y="3000375"/>
              <a:ext cx="523875" cy="1360487"/>
            </a:xfrm>
            <a:prstGeom prst="rect">
              <a:avLst/>
            </a:prstGeom>
            <a:solidFill>
              <a:srgbClr val="CC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" name="Group 20">
            <a:extLst>
              <a:ext uri="{FF2B5EF4-FFF2-40B4-BE49-F238E27FC236}">
                <a16:creationId xmlns:a16="http://schemas.microsoft.com/office/drawing/2014/main" id="{C35AE7B0-B465-4CD5-ACEF-8A962A8259F2}"/>
              </a:ext>
            </a:extLst>
          </p:cNvPr>
          <p:cNvGrpSpPr>
            <a:grpSpLocks/>
          </p:cNvGrpSpPr>
          <p:nvPr/>
        </p:nvGrpSpPr>
        <p:grpSpPr bwMode="auto">
          <a:xfrm>
            <a:off x="3179346" y="3368294"/>
            <a:ext cx="2743199" cy="1371600"/>
            <a:chOff x="1603" y="1640"/>
            <a:chExt cx="2198" cy="1624"/>
          </a:xfrm>
        </p:grpSpPr>
        <p:pic>
          <p:nvPicPr>
            <p:cNvPr id="63" name="Picture 21" descr="H42">
              <a:extLst>
                <a:ext uri="{FF2B5EF4-FFF2-40B4-BE49-F238E27FC236}">
                  <a16:creationId xmlns:a16="http://schemas.microsoft.com/office/drawing/2014/main" id="{D5BBFE93-857B-4BCF-8048-70D12CF1F1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3" y="1706"/>
              <a:ext cx="438" cy="1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22" descr="H42">
              <a:extLst>
                <a:ext uri="{FF2B5EF4-FFF2-40B4-BE49-F238E27FC236}">
                  <a16:creationId xmlns:a16="http://schemas.microsoft.com/office/drawing/2014/main" id="{E2E04B4D-D89B-4604-BAD9-0973B36B49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3" y="1640"/>
              <a:ext cx="329" cy="1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23" descr="H42">
              <a:extLst>
                <a:ext uri="{FF2B5EF4-FFF2-40B4-BE49-F238E27FC236}">
                  <a16:creationId xmlns:a16="http://schemas.microsoft.com/office/drawing/2014/main" id="{42791308-12E6-49B5-814A-F2279A62CA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6" y="1688"/>
              <a:ext cx="336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6" name="Group 3">
            <a:extLst>
              <a:ext uri="{FF2B5EF4-FFF2-40B4-BE49-F238E27FC236}">
                <a16:creationId xmlns:a16="http://schemas.microsoft.com/office/drawing/2014/main" id="{A51FA228-6EB9-4D33-9458-CE18B623194E}"/>
              </a:ext>
            </a:extLst>
          </p:cNvPr>
          <p:cNvGrpSpPr>
            <a:grpSpLocks/>
          </p:cNvGrpSpPr>
          <p:nvPr/>
        </p:nvGrpSpPr>
        <p:grpSpPr bwMode="auto">
          <a:xfrm>
            <a:off x="8165189" y="4418653"/>
            <a:ext cx="90389" cy="1106706"/>
            <a:chOff x="2424" y="2496"/>
            <a:chExt cx="74272" cy="1642"/>
          </a:xfrm>
        </p:grpSpPr>
        <p:sp>
          <p:nvSpPr>
            <p:cNvPr id="67" name="Line 4">
              <a:extLst>
                <a:ext uri="{FF2B5EF4-FFF2-40B4-BE49-F238E27FC236}">
                  <a16:creationId xmlns:a16="http://schemas.microsoft.com/office/drawing/2014/main" id="{8D19CD29-ED85-4CF1-BD93-B72836E64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96" y="2939"/>
              <a:ext cx="0" cy="1199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vi-VN" dirty="0"/>
            </a:p>
          </p:txBody>
        </p:sp>
        <p:sp>
          <p:nvSpPr>
            <p:cNvPr id="68" name="Text Box 5">
              <a:extLst>
                <a:ext uri="{FF2B5EF4-FFF2-40B4-BE49-F238E27FC236}">
                  <a16:creationId xmlns:a16="http://schemas.microsoft.com/office/drawing/2014/main" id="{0E078C28-6943-4B2C-8663-EE405E9ABC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" y="381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400" b="1">
                  <a:solidFill>
                    <a:schemeClr val="hlink"/>
                  </a:solidFill>
                  <a:sym typeface="Symbol" panose="05050102010706020507" pitchFamily="18" charset="2"/>
                </a:rPr>
                <a:t></a:t>
              </a:r>
            </a:p>
          </p:txBody>
        </p:sp>
        <p:sp>
          <p:nvSpPr>
            <p:cNvPr id="69" name="Text Box 6">
              <a:extLst>
                <a:ext uri="{FF2B5EF4-FFF2-40B4-BE49-F238E27FC236}">
                  <a16:creationId xmlns:a16="http://schemas.microsoft.com/office/drawing/2014/main" id="{9A01F7E8-770B-4F5D-8AFB-CDD6A2095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" y="24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36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400" b="1" dirty="0">
                  <a:solidFill>
                    <a:schemeClr val="hlink"/>
                  </a:solidFill>
                  <a:sym typeface="Symbol" panose="05050102010706020507" pitchFamily="18" charset="2"/>
                </a:rPr>
                <a:t>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Bảng 2">
            <a:extLst>
              <a:ext uri="{FF2B5EF4-FFF2-40B4-BE49-F238E27FC236}">
                <a16:creationId xmlns:a16="http://schemas.microsoft.com/office/drawing/2014/main" id="{945D6A6A-9250-41FD-B025-FDFBD000C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31316"/>
              </p:ext>
            </p:extLst>
          </p:nvPr>
        </p:nvGraphicFramePr>
        <p:xfrm>
          <a:off x="1652337" y="1055403"/>
          <a:ext cx="8887326" cy="5408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4386">
                  <a:extLst>
                    <a:ext uri="{9D8B030D-6E8A-4147-A177-3AD203B41FA5}">
                      <a16:colId xmlns:a16="http://schemas.microsoft.com/office/drawing/2014/main" val="2898965792"/>
                    </a:ext>
                  </a:extLst>
                </a:gridCol>
                <a:gridCol w="4892940">
                  <a:extLst>
                    <a:ext uri="{9D8B030D-6E8A-4147-A177-3AD203B41FA5}">
                      <a16:colId xmlns:a16="http://schemas.microsoft.com/office/drawing/2014/main" val="3107152217"/>
                    </a:ext>
                  </a:extLst>
                </a:gridCol>
              </a:tblGrid>
              <a:tr h="89652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HỘI TỤ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PHÂN KÌ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836220"/>
                  </a:ext>
                </a:extLst>
              </a:tr>
              <a:tr h="1203118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Tia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Tia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565344"/>
                  </a:ext>
                </a:extLst>
              </a:tr>
              <a:tr h="1654389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Tia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trục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Tia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trục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 đ</a:t>
                      </a:r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557180"/>
                  </a:ext>
                </a:extLst>
              </a:tr>
              <a:tr h="1654389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Tia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trục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itchFamily="18" charset="0"/>
                        </a:rPr>
                        <a:t>3. Tia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tới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có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đường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kéo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dài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đi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qua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tiêu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điểm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thì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tia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ló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song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song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với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trục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</a:rPr>
                        <a:t>chính</a:t>
                      </a:r>
                      <a:r>
                        <a:rPr lang="en-US" sz="2800" dirty="0">
                          <a:latin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480952"/>
                  </a:ext>
                </a:extLst>
              </a:tr>
            </a:tbl>
          </a:graphicData>
        </a:graphic>
      </p:graphicFrame>
      <p:sp>
        <p:nvSpPr>
          <p:cNvPr id="76" name="Hình chữ nhật 75">
            <a:extLst>
              <a:ext uri="{FF2B5EF4-FFF2-40B4-BE49-F238E27FC236}">
                <a16:creationId xmlns:a16="http://schemas.microsoft.com/office/drawing/2014/main" id="{F0D3575C-AE88-4A61-9C7D-4416509E0496}"/>
              </a:ext>
            </a:extLst>
          </p:cNvPr>
          <p:cNvSpPr/>
          <p:nvPr/>
        </p:nvSpPr>
        <p:spPr>
          <a:xfrm>
            <a:off x="715496" y="201672"/>
            <a:ext cx="11476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Đ</a:t>
            </a:r>
            <a:r>
              <a:rPr lang="vi-V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ƯỜNG TRUYỀN CỦA TIA SÁNG QUA THẤU KÍNH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658456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Bảng 17">
            <a:extLst>
              <a:ext uri="{FF2B5EF4-FFF2-40B4-BE49-F238E27FC236}">
                <a16:creationId xmlns:a16="http://schemas.microsoft.com/office/drawing/2014/main" id="{7941AF2A-C0A8-4585-9F83-9E2F667146E9}"/>
              </a:ext>
            </a:extLst>
          </p:cNvPr>
          <p:cNvGraphicFramePr>
            <a:graphicFrameLocks noGrp="1"/>
          </p:cNvGraphicFramePr>
          <p:nvPr/>
        </p:nvGraphicFramePr>
        <p:xfrm>
          <a:off x="968925" y="1171368"/>
          <a:ext cx="10972800" cy="4757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527">
                  <a:extLst>
                    <a:ext uri="{9D8B030D-6E8A-4147-A177-3AD203B41FA5}">
                      <a16:colId xmlns:a16="http://schemas.microsoft.com/office/drawing/2014/main" val="1094666425"/>
                    </a:ext>
                  </a:extLst>
                </a:gridCol>
                <a:gridCol w="4452494">
                  <a:extLst>
                    <a:ext uri="{9D8B030D-6E8A-4147-A177-3AD203B41FA5}">
                      <a16:colId xmlns:a16="http://schemas.microsoft.com/office/drawing/2014/main" val="2507793419"/>
                    </a:ext>
                  </a:extLst>
                </a:gridCol>
                <a:gridCol w="3652779">
                  <a:extLst>
                    <a:ext uri="{9D8B030D-6E8A-4147-A177-3AD203B41FA5}">
                      <a16:colId xmlns:a16="http://schemas.microsoft.com/office/drawing/2014/main" val="931740445"/>
                    </a:ext>
                  </a:extLst>
                </a:gridCol>
              </a:tblGrid>
              <a:tr h="838732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lang="en-US" sz="28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endParaRPr lang="vi-VN" sz="2800" b="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HỘI TỤ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THẤU KÍNH PHÂN KÌ</a:t>
                      </a:r>
                      <a:endParaRPr lang="vi-VN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181163"/>
                  </a:ext>
                </a:extLst>
              </a:tr>
              <a:tr h="9781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ng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chiều,nhỏ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tiêu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892749"/>
                  </a:ext>
                </a:extLst>
              </a:tr>
              <a:tr h="71446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d&gt;2f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ng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06464"/>
                  </a:ext>
                </a:extLst>
              </a:tr>
              <a:tr h="8387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f&lt;d&lt;2f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ng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17137"/>
                  </a:ext>
                </a:extLst>
              </a:tr>
              <a:tr h="8387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d&lt;f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ớn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754911"/>
                  </a:ext>
                </a:extLst>
              </a:tr>
            </a:tbl>
          </a:graphicData>
        </a:graphic>
      </p:graphicFrame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298F2143-2C08-4BA7-B5D0-380899DAE4A8}"/>
              </a:ext>
            </a:extLst>
          </p:cNvPr>
          <p:cNvSpPr/>
          <p:nvPr/>
        </p:nvSpPr>
        <p:spPr>
          <a:xfrm>
            <a:off x="850233" y="73335"/>
            <a:ext cx="110914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ẢNH CỦA VẬT TẠO BỞI THẤU KÍNH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27313811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991</Words>
  <Application>Microsoft Office PowerPoint</Application>
  <PresentationFormat>Màn hình rộng</PresentationFormat>
  <Paragraphs>96</Paragraphs>
  <Slides>10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8" baseType="lpstr">
      <vt:lpstr>.VnArial</vt:lpstr>
      <vt:lpstr>.VnTimeH</vt:lpstr>
      <vt:lpstr>Arial</vt:lpstr>
      <vt:lpstr>Calibri</vt:lpstr>
      <vt:lpstr>Cambria Math</vt:lpstr>
      <vt:lpstr>Times New Roman</vt:lpstr>
      <vt:lpstr>Chủ đề Office</vt:lpstr>
      <vt:lpstr>Equation.DSMT4</vt:lpstr>
      <vt:lpstr>Bản trình bày PowerPoint</vt:lpstr>
      <vt:lpstr>MÁY PHÁT ĐIỆN XOAY CHIỀU</vt:lpstr>
      <vt:lpstr>CÁC TÁC DỤNG CỦA DÒNG ĐIỆN XOAY CHIỀU.  ĐO CƯỜNG ĐỘ DÒNG ĐIỆN VÀ  HIỆU ĐIỆN THẾ XOAY CHIỀU</vt:lpstr>
      <vt:lpstr>TRUYỀN TẢI ĐIỆN NĂNG ĐI XA</vt:lpstr>
      <vt:lpstr>MÁY BIẾN THẾ</vt:lpstr>
      <vt:lpstr>HIỆN TƯỢNG KHÚC XẠ ÁNH SÁNG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binh</dc:creator>
  <cp:lastModifiedBy>binh</cp:lastModifiedBy>
  <cp:revision>15</cp:revision>
  <dcterms:created xsi:type="dcterms:W3CDTF">2020-04-19T05:27:59Z</dcterms:created>
  <dcterms:modified xsi:type="dcterms:W3CDTF">2020-04-19T07:50:46Z</dcterms:modified>
</cp:coreProperties>
</file>