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6" r:id="rId1"/>
  </p:sldMasterIdLst>
  <p:sldIdLst>
    <p:sldId id="481" r:id="rId2"/>
    <p:sldId id="307" r:id="rId3"/>
    <p:sldId id="308" r:id="rId4"/>
    <p:sldId id="289" r:id="rId5"/>
    <p:sldId id="466" r:id="rId6"/>
    <p:sldId id="467" r:id="rId7"/>
    <p:sldId id="470" r:id="rId8"/>
    <p:sldId id="257" r:id="rId9"/>
    <p:sldId id="256" r:id="rId10"/>
    <p:sldId id="258" r:id="rId11"/>
    <p:sldId id="263" r:id="rId12"/>
    <p:sldId id="259" r:id="rId13"/>
    <p:sldId id="469" r:id="rId14"/>
    <p:sldId id="311" r:id="rId15"/>
    <p:sldId id="482" r:id="rId16"/>
    <p:sldId id="483" r:id="rId17"/>
    <p:sldId id="484" r:id="rId18"/>
    <p:sldId id="485" r:id="rId19"/>
    <p:sldId id="486" r:id="rId20"/>
    <p:sldId id="487" r:id="rId21"/>
    <p:sldId id="488" r:id="rId22"/>
    <p:sldId id="489" r:id="rId23"/>
    <p:sldId id="490" r:id="rId24"/>
    <p:sldId id="491" r:id="rId25"/>
    <p:sldId id="493" r:id="rId26"/>
    <p:sldId id="492" r:id="rId27"/>
    <p:sldId id="494" r:id="rId28"/>
    <p:sldId id="495" r:id="rId29"/>
  </p:sldIdLst>
  <p:sldSz cx="12192000" cy="6858000"/>
  <p:notesSz cx="6858000" cy="9144000"/>
  <p:embeddedFontLst>
    <p:embeddedFont>
      <p:font typeface="Cambria Math" panose="02040503050406030204" pitchFamily="18" charset="0"/>
      <p:regular r:id="rId30"/>
    </p:embeddedFont>
    <p:embeddedFont>
      <p:font typeface="Open Sans" panose="020B0606030504020204" pitchFamily="34" charset="0"/>
      <p:regular r:id="rId31"/>
      <p:bold r:id="rId32"/>
      <p:italic r:id="rId33"/>
      <p:boldItalic r:id="rId34"/>
    </p:embeddedFont>
    <p:embeddedFont>
      <p:font typeface="Quicksand" panose="020B0604020202020204" charset="0"/>
      <p:regular r:id="rId35"/>
      <p:bold r:id="rId36"/>
    </p:embeddedFont>
    <p:embeddedFont>
      <p:font typeface="UTM Avo" panose="02040603050506020204" pitchFamily="18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671F"/>
    <a:srgbClr val="FF8119"/>
    <a:srgbClr val="FF7707"/>
    <a:srgbClr val="FFFF00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120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69107A4-39E1-42CF-BFC8-297AB81519CF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2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715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224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9666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03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17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73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9" r:id="rId2"/>
    <p:sldLayoutId id="2147483690" r:id="rId3"/>
    <p:sldLayoutId id="2147483691" r:id="rId4"/>
    <p:sldLayoutId id="2147483692" r:id="rId5"/>
    <p:sldLayoutId id="2147483693" r:id="rId6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8.png"/><Relationship Id="rId18" Type="http://schemas.openxmlformats.org/officeDocument/2006/relationships/image" Target="../media/image380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microsoft.com/office/2007/relationships/media" Target="../media/media2.mp3"/><Relationship Id="rId16" Type="http://schemas.openxmlformats.org/officeDocument/2006/relationships/image" Target="../media/image37.png"/><Relationship Id="rId1" Type="http://schemas.openxmlformats.org/officeDocument/2006/relationships/audio" Target="NULL" TargetMode="External"/><Relationship Id="rId6" Type="http://schemas.microsoft.com/office/2007/relationships/media" Target="../media/media1.mp3"/><Relationship Id="rId11" Type="http://schemas.openxmlformats.org/officeDocument/2006/relationships/image" Target="../media/image26.png"/><Relationship Id="rId5" Type="http://schemas.openxmlformats.org/officeDocument/2006/relationships/audio" Target="../media/media4.mp3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23.png"/><Relationship Id="rId4" Type="http://schemas.microsoft.com/office/2007/relationships/media" Target="../media/media4.mp3"/><Relationship Id="rId9" Type="http://schemas.openxmlformats.org/officeDocument/2006/relationships/image" Target="../media/image24.pn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8.png"/><Relationship Id="rId18" Type="http://schemas.openxmlformats.org/officeDocument/2006/relationships/image" Target="../media/image340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7.png"/><Relationship Id="rId17" Type="http://schemas.openxmlformats.org/officeDocument/2006/relationships/image" Target="../media/image31.png"/><Relationship Id="rId2" Type="http://schemas.microsoft.com/office/2007/relationships/media" Target="../media/media2.mp3"/><Relationship Id="rId16" Type="http://schemas.openxmlformats.org/officeDocument/2006/relationships/image" Target="../media/image320.png"/><Relationship Id="rId1" Type="http://schemas.openxmlformats.org/officeDocument/2006/relationships/audio" Target="NULL" TargetMode="External"/><Relationship Id="rId6" Type="http://schemas.microsoft.com/office/2007/relationships/media" Target="../media/media1.mp3"/><Relationship Id="rId11" Type="http://schemas.openxmlformats.org/officeDocument/2006/relationships/image" Target="../media/image26.png"/><Relationship Id="rId5" Type="http://schemas.openxmlformats.org/officeDocument/2006/relationships/audio" Target="../media/media4.mp3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23.png"/><Relationship Id="rId4" Type="http://schemas.microsoft.com/office/2007/relationships/media" Target="../media/media4.mp3"/><Relationship Id="rId9" Type="http://schemas.openxmlformats.org/officeDocument/2006/relationships/image" Target="../media/image24.png"/><Relationship Id="rId14" Type="http://schemas.openxmlformats.org/officeDocument/2006/relationships/image" Target="../media/image30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8.png"/><Relationship Id="rId18" Type="http://schemas.openxmlformats.org/officeDocument/2006/relationships/image" Target="../media/image41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7.png"/><Relationship Id="rId17" Type="http://schemas.openxmlformats.org/officeDocument/2006/relationships/image" Target="../media/image31.png"/><Relationship Id="rId2" Type="http://schemas.microsoft.com/office/2007/relationships/media" Target="../media/media2.mp3"/><Relationship Id="rId16" Type="http://schemas.openxmlformats.org/officeDocument/2006/relationships/image" Target="../media/image40.png"/><Relationship Id="rId1" Type="http://schemas.openxmlformats.org/officeDocument/2006/relationships/audio" Target="NULL" TargetMode="External"/><Relationship Id="rId6" Type="http://schemas.microsoft.com/office/2007/relationships/media" Target="../media/media1.mp3"/><Relationship Id="rId11" Type="http://schemas.openxmlformats.org/officeDocument/2006/relationships/image" Target="../media/image26.png"/><Relationship Id="rId5" Type="http://schemas.openxmlformats.org/officeDocument/2006/relationships/audio" Target="../media/media4.mp3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23.png"/><Relationship Id="rId4" Type="http://schemas.microsoft.com/office/2007/relationships/media" Target="../media/media4.mp3"/><Relationship Id="rId9" Type="http://schemas.openxmlformats.org/officeDocument/2006/relationships/image" Target="../media/image24.png"/><Relationship Id="rId14" Type="http://schemas.openxmlformats.org/officeDocument/2006/relationships/image" Target="../media/image39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50.png"/><Relationship Id="rId4" Type="http://schemas.openxmlformats.org/officeDocument/2006/relationships/image" Target="../media/image1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8.png"/><Relationship Id="rId18" Type="http://schemas.openxmlformats.org/officeDocument/2006/relationships/image" Target="../media/image400.png"/><Relationship Id="rId3" Type="http://schemas.microsoft.com/office/2007/relationships/media" Target="../media/media3.mp3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27.png"/><Relationship Id="rId17" Type="http://schemas.openxmlformats.org/officeDocument/2006/relationships/image" Target="../media/image31.png"/><Relationship Id="rId2" Type="http://schemas.microsoft.com/office/2007/relationships/media" Target="../media/media2.mp3"/><Relationship Id="rId16" Type="http://schemas.openxmlformats.org/officeDocument/2006/relationships/image" Target="../media/image380.png"/><Relationship Id="rId1" Type="http://schemas.openxmlformats.org/officeDocument/2006/relationships/audio" Target="NULL" TargetMode="External"/><Relationship Id="rId6" Type="http://schemas.microsoft.com/office/2007/relationships/media" Target="../media/media1.mp3"/><Relationship Id="rId11" Type="http://schemas.openxmlformats.org/officeDocument/2006/relationships/image" Target="../media/image26.png"/><Relationship Id="rId5" Type="http://schemas.openxmlformats.org/officeDocument/2006/relationships/audio" Target="../media/media4.mp3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23.png"/><Relationship Id="rId4" Type="http://schemas.microsoft.com/office/2007/relationships/media" Target="../media/media4.mp3"/><Relationship Id="rId9" Type="http://schemas.openxmlformats.org/officeDocument/2006/relationships/image" Target="../media/image24.png"/><Relationship Id="rId1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8.png"/><Relationship Id="rId18" Type="http://schemas.openxmlformats.org/officeDocument/2006/relationships/image" Target="../media/image450.png"/><Relationship Id="rId3" Type="http://schemas.microsoft.com/office/2007/relationships/media" Target="../media/media3.mp3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27.png"/><Relationship Id="rId17" Type="http://schemas.openxmlformats.org/officeDocument/2006/relationships/image" Target="../media/image46.png"/><Relationship Id="rId2" Type="http://schemas.microsoft.com/office/2007/relationships/media" Target="../media/media2.mp3"/><Relationship Id="rId16" Type="http://schemas.openxmlformats.org/officeDocument/2006/relationships/image" Target="../media/image430.png"/><Relationship Id="rId1" Type="http://schemas.openxmlformats.org/officeDocument/2006/relationships/audio" Target="NULL" TargetMode="External"/><Relationship Id="rId6" Type="http://schemas.microsoft.com/office/2007/relationships/media" Target="../media/media1.mp3"/><Relationship Id="rId11" Type="http://schemas.openxmlformats.org/officeDocument/2006/relationships/image" Target="../media/image26.png"/><Relationship Id="rId5" Type="http://schemas.openxmlformats.org/officeDocument/2006/relationships/audio" Target="../media/media4.mp3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23.png"/><Relationship Id="rId4" Type="http://schemas.microsoft.com/office/2007/relationships/media" Target="../media/media4.mp3"/><Relationship Id="rId9" Type="http://schemas.openxmlformats.org/officeDocument/2006/relationships/image" Target="../media/image24.png"/><Relationship Id="rId14" Type="http://schemas.openxmlformats.org/officeDocument/2006/relationships/image" Target="../media/image4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8.png"/><Relationship Id="rId1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27.png"/><Relationship Id="rId17" Type="http://schemas.openxmlformats.org/officeDocument/2006/relationships/image" Target="../media/image31.png"/><Relationship Id="rId2" Type="http://schemas.microsoft.com/office/2007/relationships/media" Target="../media/media2.mp3"/><Relationship Id="rId16" Type="http://schemas.openxmlformats.org/officeDocument/2006/relationships/image" Target="../media/image461.png"/><Relationship Id="rId1" Type="http://schemas.openxmlformats.org/officeDocument/2006/relationships/audio" Target="NULL" TargetMode="External"/><Relationship Id="rId6" Type="http://schemas.microsoft.com/office/2007/relationships/media" Target="../media/media1.mp3"/><Relationship Id="rId11" Type="http://schemas.openxmlformats.org/officeDocument/2006/relationships/image" Target="../media/image26.png"/><Relationship Id="rId5" Type="http://schemas.openxmlformats.org/officeDocument/2006/relationships/audio" Target="../media/media4.mp3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microsoft.com/office/2007/relationships/media" Target="../media/media4.mp3"/><Relationship Id="rId9" Type="http://schemas.openxmlformats.org/officeDocument/2006/relationships/image" Target="../media/image24.png"/><Relationship Id="rId14" Type="http://schemas.openxmlformats.org/officeDocument/2006/relationships/image" Target="../media/image4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8.png"/><Relationship Id="rId18" Type="http://schemas.openxmlformats.org/officeDocument/2006/relationships/image" Target="../media/image480.png"/><Relationship Id="rId3" Type="http://schemas.microsoft.com/office/2007/relationships/media" Target="../media/media3.mp3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27.png"/><Relationship Id="rId17" Type="http://schemas.openxmlformats.org/officeDocument/2006/relationships/image" Target="../media/image31.png"/><Relationship Id="rId2" Type="http://schemas.microsoft.com/office/2007/relationships/media" Target="../media/media2.mp3"/><Relationship Id="rId16" Type="http://schemas.openxmlformats.org/officeDocument/2006/relationships/image" Target="../media/image470.png"/><Relationship Id="rId1" Type="http://schemas.openxmlformats.org/officeDocument/2006/relationships/audio" Target="NULL" TargetMode="External"/><Relationship Id="rId6" Type="http://schemas.microsoft.com/office/2007/relationships/media" Target="../media/media1.mp3"/><Relationship Id="rId11" Type="http://schemas.openxmlformats.org/officeDocument/2006/relationships/image" Target="../media/image26.png"/><Relationship Id="rId5" Type="http://schemas.openxmlformats.org/officeDocument/2006/relationships/audio" Target="../media/media4.mp3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23.png"/><Relationship Id="rId4" Type="http://schemas.microsoft.com/office/2007/relationships/media" Target="../media/media4.mp3"/><Relationship Id="rId9" Type="http://schemas.openxmlformats.org/officeDocument/2006/relationships/image" Target="../media/image24.png"/><Relationship Id="rId14" Type="http://schemas.openxmlformats.org/officeDocument/2006/relationships/image" Target="../media/image4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8.png"/><Relationship Id="rId18" Type="http://schemas.openxmlformats.org/officeDocument/2006/relationships/image" Target="../media/image31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7.png"/><Relationship Id="rId17" Type="http://schemas.openxmlformats.org/officeDocument/2006/relationships/image" Target="../media/image330.png"/><Relationship Id="rId2" Type="http://schemas.microsoft.com/office/2007/relationships/media" Target="../media/media2.mp3"/><Relationship Id="rId16" Type="http://schemas.openxmlformats.org/officeDocument/2006/relationships/image" Target="../media/image30.png"/><Relationship Id="rId20" Type="http://schemas.openxmlformats.org/officeDocument/2006/relationships/image" Target="../media/image23.png"/><Relationship Id="rId1" Type="http://schemas.openxmlformats.org/officeDocument/2006/relationships/audio" Target="NULL" TargetMode="External"/><Relationship Id="rId6" Type="http://schemas.microsoft.com/office/2007/relationships/media" Target="../media/media1.mp3"/><Relationship Id="rId11" Type="http://schemas.openxmlformats.org/officeDocument/2006/relationships/image" Target="../media/image26.png"/><Relationship Id="rId5" Type="http://schemas.openxmlformats.org/officeDocument/2006/relationships/audio" Target="../media/media4.mp3"/><Relationship Id="rId15" Type="http://schemas.openxmlformats.org/officeDocument/2006/relationships/image" Target="../media/image29.png"/><Relationship Id="rId10" Type="http://schemas.openxmlformats.org/officeDocument/2006/relationships/image" Target="../media/image25.png"/><Relationship Id="rId19" Type="http://schemas.openxmlformats.org/officeDocument/2006/relationships/image" Target="../media/image350.png"/><Relationship Id="rId4" Type="http://schemas.microsoft.com/office/2007/relationships/media" Target="../media/media4.mp3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-879289" y="1275661"/>
            <a:ext cx="14217278" cy="31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15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 6: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 chia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hết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hai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nguyên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. </a:t>
            </a:r>
            <a:b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Quan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hệ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 chia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hết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hợp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nguyên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sz="3400" dirty="0"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79E02E-DFC0-462E-8F03-6FE75F525E70}"/>
              </a:ext>
            </a:extLst>
          </p:cNvPr>
          <p:cNvSpPr/>
          <p:nvPr/>
        </p:nvSpPr>
        <p:spPr>
          <a:xfrm>
            <a:off x="9634700" y="0"/>
            <a:ext cx="16658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05E0FA-A3C8-4CA9-9985-AA4886F0F24E}"/>
              </a:ext>
            </a:extLst>
          </p:cNvPr>
          <p:cNvSpPr/>
          <p:nvPr/>
        </p:nvSpPr>
        <p:spPr>
          <a:xfrm>
            <a:off x="10366632" y="629330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237168341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B1355679-2045-4AFB-8FC8-A0BAA8549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599" y="457929"/>
            <a:ext cx="12674599" cy="640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075" y="437796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980220"/>
            <a:ext cx="1448780" cy="144878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39" y="3498832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4" y="3548626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26804" y="553290"/>
                <a:ext cx="712879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>
                    <a:solidFill>
                      <a:srgbClr val="FF8119"/>
                    </a:solidFill>
                    <a:latin typeface="UTM Avo" panose="02040603050506020204" pitchFamily="18" charset="0"/>
                  </a:rPr>
                  <a:t>Câu 2: Kết quả của phép tính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3200">
                        <a:solidFill>
                          <a:srgbClr val="FF8119"/>
                        </a:solidFill>
                        <a:latin typeface="Cambria Math" panose="02040503050406030204" pitchFamily="18" charset="0"/>
                      </a:rPr>
                      <m:t>𝟓𝟔</m:t>
                    </m:r>
                    <m:r>
                      <a:rPr lang="en-US" sz="3200">
                        <a:solidFill>
                          <a:srgbClr val="FF8119"/>
                        </a:solidFill>
                        <a:latin typeface="Cambria Math" panose="02040503050406030204" pitchFamily="18" charset="0"/>
                      </a:rPr>
                      <m:t>:(−</m:t>
                    </m:r>
                    <m:r>
                      <a:rPr lang="en-US" sz="3200">
                        <a:solidFill>
                          <a:srgbClr val="FF8119"/>
                        </a:solidFill>
                        <a:latin typeface="Cambria Math" panose="02040503050406030204" pitchFamily="18" charset="0"/>
                      </a:rPr>
                      <m:t>𝟕</m:t>
                    </m:r>
                    <m:r>
                      <a:rPr lang="en-US" sz="3200">
                        <a:solidFill>
                          <a:srgbClr val="FF8119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>
                    <a:solidFill>
                      <a:srgbClr val="FF8119"/>
                    </a:solidFill>
                    <a:latin typeface="UTM Avo" panose="02040603050506020204" pitchFamily="18" charset="0"/>
                  </a:rPr>
                  <a:t> là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804" y="553290"/>
                <a:ext cx="7128792" cy="1077218"/>
              </a:xfrm>
              <a:prstGeom prst="rect">
                <a:avLst/>
              </a:prstGeom>
              <a:blipFill>
                <a:blip r:embed="rId14"/>
                <a:stretch>
                  <a:fillRect t="-7386" b="-1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631504" y="5410214"/>
            <a:ext cx="3752708" cy="989856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1331640" y="5589240"/>
                  <a:ext cx="933269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oMath>
                    </m:oMathPara>
                  </a14:m>
                  <a:endParaRPr lang="en-US" sz="3600" b="1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1640" y="5589240"/>
                  <a:ext cx="933269" cy="646331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/>
          <p:cNvGrpSpPr/>
          <p:nvPr/>
        </p:nvGrpSpPr>
        <p:grpSpPr>
          <a:xfrm>
            <a:off x="6674347" y="5410214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6534769" y="5581976"/>
                  <a:ext cx="588623" cy="646331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oMath>
                    </m:oMathPara>
                  </a14:m>
                  <a:endParaRPr lang="en-US" sz="3600" b="1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4769" y="5581976"/>
                  <a:ext cx="588623" cy="646331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1" name="Put_On_Your_Dancing_Pants.mp3">
            <a:hlinkClick r:id="" action="ppaction://media"/>
            <a:extLst>
              <a:ext uri="{FF2B5EF4-FFF2-40B4-BE49-F238E27FC236}">
                <a16:creationId xmlns:a16="http://schemas.microsoft.com/office/drawing/2014/main" id="{CED1CDC6-9F12-4D79-8FA1-E74CFF5E48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000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279787" y="7101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1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90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17669 -0.3398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28" y="-16991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20000">
                <p:cTn id="70" repeatCount="5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CAFFAEF3-27A2-4AFD-8791-F45FA1199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5300" y="457929"/>
            <a:ext cx="12776199" cy="640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7" y="441048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980220"/>
            <a:ext cx="1448780" cy="144878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39" y="3498832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4" y="3548626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327417" y="859775"/>
                <a:ext cx="712879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>
                    <a:solidFill>
                      <a:srgbClr val="FF8119"/>
                    </a:solidFill>
                    <a:latin typeface="UTM Avo" panose="02040603050506020204" pitchFamily="18" charset="0"/>
                  </a:rPr>
                  <a:t>Câu 3: So sánh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rgbClr val="FF8119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3200" b="0" i="0" smtClean="0">
                        <a:solidFill>
                          <a:srgbClr val="FF8119"/>
                        </a:solidFill>
                        <a:latin typeface="Cambria Math" panose="02040503050406030204" pitchFamily="18" charset="0"/>
                      </a:rPr>
                      <m:t>6:(−6)</m:t>
                    </m:r>
                  </m:oMath>
                </a14:m>
                <a:r>
                  <a:rPr lang="en-US" sz="3200">
                    <a:solidFill>
                      <a:srgbClr val="FF8119"/>
                    </a:solidFill>
                    <a:latin typeface="UTM Avo" panose="020406030505060202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FF8119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3200" b="1">
                  <a:solidFill>
                    <a:srgbClr val="9933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7417" y="859775"/>
                <a:ext cx="7128792" cy="584775"/>
              </a:xfrm>
              <a:prstGeom prst="rect">
                <a:avLst/>
              </a:prstGeom>
              <a:blipFill>
                <a:blip r:embed="rId14"/>
                <a:stretch>
                  <a:fillRect t="-15625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 flipH="1">
            <a:off x="6528048" y="5589240"/>
            <a:ext cx="3752708" cy="989856"/>
            <a:chOff x="224248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248" y="5410214"/>
              <a:ext cx="3752708" cy="9898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703060" y="5591737"/>
                  <a:ext cx="2945102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d>
                          <m:dPr>
                            <m:ctrlPr>
                              <a:rPr lang="en-US" sz="36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6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e>
                        </m:d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3600" b="1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3060" y="5591737"/>
                  <a:ext cx="2945102" cy="646331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/>
          <p:cNvGrpSpPr/>
          <p:nvPr/>
        </p:nvGrpSpPr>
        <p:grpSpPr>
          <a:xfrm flipH="1">
            <a:off x="1759675" y="5517232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5550830" y="5533613"/>
                  <a:ext cx="2945102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d>
                          <m:dPr>
                            <m:ctrlPr>
                              <a:rPr lang="en-US" sz="36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6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e>
                        </m:d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3600" b="1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0830" y="5533613"/>
                  <a:ext cx="2945102" cy="646331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1" name="Put_On_Your_Dancing_Pants.mp3">
            <a:hlinkClick r:id="" action="ppaction://media"/>
            <a:extLst>
              <a:ext uri="{FF2B5EF4-FFF2-40B4-BE49-F238E27FC236}">
                <a16:creationId xmlns:a16="http://schemas.microsoft.com/office/drawing/2014/main" id="{51CE6101-A833-4485-9468-D0F760C4C2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000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279787" y="7101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13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90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17565 -0.3393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76" y="-16968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2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8DD142D1-BC36-4CCC-9C37-D0098CCE3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599" y="457929"/>
            <a:ext cx="12674599" cy="640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8" y="417649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980220"/>
            <a:ext cx="1448780" cy="144878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39" y="3498832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4" y="3548626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26804" y="553290"/>
                <a:ext cx="712879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>
                    <a:solidFill>
                      <a:srgbClr val="FF8119"/>
                    </a:solidFill>
                    <a:latin typeface="UTM Avo" panose="02040603050506020204" pitchFamily="18" charset="0"/>
                  </a:rPr>
                  <a:t>Câu 4: Tìm số nguyên </a:t>
                </a:r>
                <a14:m>
                  <m:oMath xmlns:m="http://schemas.openxmlformats.org/officeDocument/2006/math">
                    <m:r>
                      <a:rPr lang="en-US" sz="3200" smtClean="0">
                        <a:solidFill>
                          <a:srgbClr val="FF8119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3200">
                    <a:solidFill>
                      <a:srgbClr val="FF8119"/>
                    </a:solidFill>
                    <a:latin typeface="UTM Avo" panose="02040603050506020204" pitchFamily="18" charset="0"/>
                  </a:rPr>
                  <a:t>, biết 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i="1">
                              <a:solidFill>
                                <a:srgbClr val="FF811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>
                              <a:solidFill>
                                <a:srgbClr val="FF8119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FF8119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3200" b="0" i="0" smtClean="0">
                          <a:solidFill>
                            <a:srgbClr val="FF8119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200">
                          <a:solidFill>
                            <a:srgbClr val="FF8119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0" i="0" smtClean="0">
                          <a:solidFill>
                            <a:srgbClr val="FF8119"/>
                          </a:solidFill>
                          <a:latin typeface="Cambria Math" panose="02040503050406030204" pitchFamily="18" charset="0"/>
                        </a:rPr>
                        <m:t>=36</m:t>
                      </m:r>
                    </m:oMath>
                  </m:oMathPara>
                </a14:m>
                <a:endParaRPr lang="en-US" sz="3200">
                  <a:solidFill>
                    <a:srgbClr val="FF8119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804" y="553290"/>
                <a:ext cx="7128792" cy="1077218"/>
              </a:xfrm>
              <a:prstGeom prst="rect">
                <a:avLst/>
              </a:prstGeom>
              <a:blipFill>
                <a:blip r:embed="rId14"/>
                <a:stretch>
                  <a:fillRect t="-7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631504" y="5410214"/>
            <a:ext cx="3752708" cy="989856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1053181" y="5482098"/>
                  <a:ext cx="2076209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oMath>
                    </m:oMathPara>
                  </a14:m>
                  <a:endParaRPr lang="en-US" sz="3600" b="1" i="1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3181" y="5482098"/>
                  <a:ext cx="2076209" cy="646331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/>
          <p:cNvGrpSpPr/>
          <p:nvPr/>
        </p:nvGrpSpPr>
        <p:grpSpPr>
          <a:xfrm>
            <a:off x="6674347" y="5410214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6014610" y="5482097"/>
                  <a:ext cx="1731563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oMath>
                    </m:oMathPara>
                  </a14:m>
                  <a:endParaRPr lang="en-US" sz="3600" b="1" i="1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14610" y="5482097"/>
                  <a:ext cx="1731563" cy="646331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0" name="Put_On_Your_Dancing_Pants.mp3">
            <a:hlinkClick r:id="" action="ppaction://media"/>
            <a:extLst>
              <a:ext uri="{FF2B5EF4-FFF2-40B4-BE49-F238E27FC236}">
                <a16:creationId xmlns:a16="http://schemas.microsoft.com/office/drawing/2014/main" id="{6FD7DA0B-5629-4FFD-8091-E7CF8FD748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000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279787" y="7101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9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90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17357 -0.3428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72" y="-17153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2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EC9DEF-C941-4CB3-B6C1-6849232DA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FF8119"/>
                </a:solidFill>
                <a:latin typeface="UTM Avo" panose="02040603050506020204" pitchFamily="18" charset="0"/>
              </a:rPr>
              <a:t>I. PHÉP CHIA HẾT HAI SỐ NGUYÊN KHÁC DẤU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09ADE9-5946-4BF5-992B-D35EEF8FCCAB}"/>
              </a:ext>
            </a:extLst>
          </p:cNvPr>
          <p:cNvSpPr txBox="1"/>
          <p:nvPr/>
        </p:nvSpPr>
        <p:spPr>
          <a:xfrm>
            <a:off x="5707227" y="2852082"/>
            <a:ext cx="777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9671F"/>
                </a:solidFill>
                <a:latin typeface="UTM Avo" panose="02040603050506020204" pitchFamily="18" charset="0"/>
              </a:rPr>
              <a:t>Giải</a:t>
            </a:r>
            <a:endParaRPr lang="en-US" sz="2400" dirty="0">
              <a:solidFill>
                <a:srgbClr val="09671F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F174F3-9BE4-4FF9-BE51-C71AD120A907}"/>
                  </a:ext>
                </a:extLst>
              </p:cNvPr>
              <p:cNvSpPr txBox="1"/>
              <p:nvPr/>
            </p:nvSpPr>
            <p:spPr>
              <a:xfrm>
                <a:off x="1238854" y="3544254"/>
                <a:ext cx="1011494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4572000" algn="l"/>
                  </a:tabLst>
                </a:pPr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Tổng nhiệt độ trong 5 ngày là: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0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−6</m:t>
                        </m:r>
                      </m:e>
                    </m:d>
                    <m:r>
                      <a:rPr lang="en-US" sz="2400" b="0" i="0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0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e>
                    </m:d>
                    <m:r>
                      <a:rPr lang="en-US" sz="2400" b="0" i="0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0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−4</m:t>
                        </m:r>
                      </m:e>
                    </m:d>
                    <m:r>
                      <a:rPr lang="en-US" sz="2400" b="0" i="0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+2+3=</m:t>
                    </m:r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−10 </m:t>
                    </m:r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F174F3-9BE4-4FF9-BE51-C71AD120A9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854" y="3544254"/>
                <a:ext cx="10114943" cy="461665"/>
              </a:xfrm>
              <a:prstGeom prst="rect">
                <a:avLst/>
              </a:prstGeom>
              <a:blipFill>
                <a:blip r:embed="rId2"/>
                <a:stretch>
                  <a:fillRect l="-904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13174570-2029-4F37-A7AE-EBBF98F6470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200" y="1962824"/>
            <a:ext cx="10515599" cy="9175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C6C885F-A572-4EA1-BB98-AD897290FD92}"/>
                  </a:ext>
                </a:extLst>
              </p:cNvPr>
              <p:cNvSpPr txBox="1"/>
              <p:nvPr/>
            </p:nvSpPr>
            <p:spPr>
              <a:xfrm>
                <a:off x="1238854" y="4244308"/>
                <a:ext cx="1011494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4572000" algn="l"/>
                  </a:tabLst>
                </a:pPr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Tổng nhiệt độ trong 5 ngày là: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0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−10</m:t>
                        </m:r>
                      </m:e>
                    </m:d>
                    <m:r>
                      <a:rPr lang="en-US" sz="2400" b="0" i="0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:5=</m:t>
                    </m:r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10:5</m:t>
                        </m:r>
                      </m:e>
                    </m:d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=−2 </m:t>
                    </m:r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C6C885F-A572-4EA1-BB98-AD897290F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854" y="4244308"/>
                <a:ext cx="10114943" cy="461665"/>
              </a:xfrm>
              <a:prstGeom prst="rect">
                <a:avLst/>
              </a:prstGeom>
              <a:blipFill>
                <a:blip r:embed="rId4"/>
                <a:stretch>
                  <a:fillRect l="-904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A8B10C5D-455A-454D-8AC3-E915C5624A77}"/>
              </a:ext>
            </a:extLst>
          </p:cNvPr>
          <p:cNvGrpSpPr/>
          <p:nvPr/>
        </p:nvGrpSpPr>
        <p:grpSpPr>
          <a:xfrm>
            <a:off x="838200" y="1297417"/>
            <a:ext cx="2650455" cy="597489"/>
            <a:chOff x="841682" y="5834365"/>
            <a:chExt cx="2601852" cy="59749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CFC7CFA-F52F-4397-94DB-86426B03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1682" y="5834365"/>
              <a:ext cx="548806" cy="59749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D3018D1-5CB6-40D9-A107-2436C599CBCA}"/>
                </a:ext>
              </a:extLst>
            </p:cNvPr>
            <p:cNvSpPr txBox="1"/>
            <p:nvPr/>
          </p:nvSpPr>
          <p:spPr>
            <a:xfrm>
              <a:off x="1390488" y="5902283"/>
              <a:ext cx="2053046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i="1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Vận</a:t>
              </a:r>
              <a:r>
                <a:rPr lang="en-US" sz="2400" i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dụng</a:t>
              </a:r>
              <a:r>
                <a:rPr lang="en-US" sz="2400" i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37407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A picture containing weapon&#10;&#10;Description automatically generated">
            <a:extLst>
              <a:ext uri="{FF2B5EF4-FFF2-40B4-BE49-F238E27FC236}">
                <a16:creationId xmlns:a16="http://schemas.microsoft.com/office/drawing/2014/main" id="{AABCEDE0-EAD6-4673-96FE-0421E4F131A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9" y="526435"/>
            <a:ext cx="9226550" cy="206533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5BCB2E-4A84-482F-9234-1AD9CA36629C}"/>
              </a:ext>
            </a:extLst>
          </p:cNvPr>
          <p:cNvSpPr txBox="1"/>
          <p:nvPr/>
        </p:nvSpPr>
        <p:spPr>
          <a:xfrm>
            <a:off x="1009874" y="1328272"/>
            <a:ext cx="6618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9671F"/>
                </a:solidFill>
                <a:latin typeface="UTM Avo" panose="02040603050506020204" pitchFamily="18" charset="0"/>
              </a:rPr>
              <a:t>Để</a:t>
            </a:r>
            <a:r>
              <a:rPr lang="en-US" sz="2400" dirty="0">
                <a:solidFill>
                  <a:srgbClr val="09671F"/>
                </a:solidFill>
                <a:latin typeface="UTM Avo" panose="02040603050506020204" pitchFamily="18" charset="0"/>
              </a:rPr>
              <a:t>  chia (</a:t>
            </a:r>
            <a:r>
              <a:rPr lang="en-US" sz="2400" dirty="0" err="1">
                <a:solidFill>
                  <a:srgbClr val="09671F"/>
                </a:solidFill>
                <a:latin typeface="UTM Avo" panose="02040603050506020204" pitchFamily="18" charset="0"/>
              </a:rPr>
              <a:t>hết</a:t>
            </a:r>
            <a:r>
              <a:rPr lang="en-US" sz="2400" dirty="0">
                <a:solidFill>
                  <a:srgbClr val="09671F"/>
                </a:solidFill>
                <a:latin typeface="UTM Avo" panose="02040603050506020204" pitchFamily="18" charset="0"/>
              </a:rPr>
              <a:t>) </a:t>
            </a:r>
            <a:r>
              <a:rPr lang="en-US" sz="2400" dirty="0" err="1">
                <a:solidFill>
                  <a:srgbClr val="09671F"/>
                </a:solidFill>
                <a:latin typeface="UTM Avo" panose="02040603050506020204" pitchFamily="18" charset="0"/>
              </a:rPr>
              <a:t>hai</a:t>
            </a:r>
            <a:r>
              <a:rPr lang="en-US" sz="2400" dirty="0">
                <a:solidFill>
                  <a:srgbClr val="09671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9671F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rgbClr val="09671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9671F"/>
                </a:solidFill>
                <a:latin typeface="UTM Avo" panose="02040603050506020204" pitchFamily="18" charset="0"/>
              </a:rPr>
              <a:t>nguyên</a:t>
            </a:r>
            <a:r>
              <a:rPr lang="en-US" sz="2400" dirty="0">
                <a:solidFill>
                  <a:srgbClr val="09671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9671F"/>
                </a:solidFill>
                <a:latin typeface="UTM Avo" panose="02040603050506020204" pitchFamily="18" charset="0"/>
              </a:rPr>
              <a:t>khác</a:t>
            </a:r>
            <a:r>
              <a:rPr lang="en-US" sz="2400" dirty="0">
                <a:solidFill>
                  <a:srgbClr val="09671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9671F"/>
                </a:solidFill>
                <a:latin typeface="UTM Avo" panose="02040603050506020204" pitchFamily="18" charset="0"/>
              </a:rPr>
              <a:t>dấu</a:t>
            </a:r>
            <a:r>
              <a:rPr lang="en-US" sz="2400" dirty="0">
                <a:solidFill>
                  <a:srgbClr val="09671F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rgbClr val="09671F"/>
                </a:solidFill>
                <a:latin typeface="UTM Avo" panose="02040603050506020204" pitchFamily="18" charset="0"/>
              </a:rPr>
              <a:t>em</a:t>
            </a:r>
            <a:r>
              <a:rPr lang="en-US" sz="2400" dirty="0">
                <a:solidFill>
                  <a:srgbClr val="09671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9671F"/>
                </a:solidFill>
                <a:latin typeface="UTM Avo" panose="02040603050506020204" pitchFamily="18" charset="0"/>
              </a:rPr>
              <a:t>làm</a:t>
            </a:r>
            <a:r>
              <a:rPr lang="en-US" sz="2400" dirty="0">
                <a:solidFill>
                  <a:srgbClr val="09671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9671F"/>
                </a:solidFill>
                <a:latin typeface="UTM Avo" panose="02040603050506020204" pitchFamily="18" charset="0"/>
              </a:rPr>
              <a:t>như</a:t>
            </a:r>
            <a:r>
              <a:rPr lang="en-US" sz="2400" dirty="0">
                <a:solidFill>
                  <a:srgbClr val="09671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9671F"/>
                </a:solidFill>
                <a:latin typeface="UTM Avo" panose="02040603050506020204" pitchFamily="18" charset="0"/>
              </a:rPr>
              <a:t>thế</a:t>
            </a:r>
            <a:r>
              <a:rPr lang="en-US" sz="2400" dirty="0">
                <a:solidFill>
                  <a:srgbClr val="09671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9671F"/>
                </a:solidFill>
                <a:latin typeface="UTM Avo" panose="02040603050506020204" pitchFamily="18" charset="0"/>
              </a:rPr>
              <a:t>nào</a:t>
            </a:r>
            <a:r>
              <a:rPr lang="en-US" sz="2400" dirty="0">
                <a:solidFill>
                  <a:srgbClr val="09671F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85B5264-BEDC-4FD9-83EF-DAB9A7E65EA5}"/>
              </a:ext>
            </a:extLst>
          </p:cNvPr>
          <p:cNvSpPr/>
          <p:nvPr/>
        </p:nvSpPr>
        <p:spPr>
          <a:xfrm>
            <a:off x="1904273" y="2770345"/>
            <a:ext cx="9898742" cy="916296"/>
          </a:xfrm>
          <a:prstGeom prst="roundRect">
            <a:avLst/>
          </a:prstGeom>
          <a:noFill/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7707"/>
                </a:solidFill>
                <a:latin typeface="UTM Avo" panose="02040603050506020204" pitchFamily="18" charset="0"/>
              </a:rPr>
              <a:t>Phép</a:t>
            </a:r>
            <a:r>
              <a:rPr lang="en-US" sz="2400" dirty="0">
                <a:solidFill>
                  <a:srgbClr val="FF7707"/>
                </a:solidFill>
                <a:latin typeface="UTM Avo" panose="02040603050506020204" pitchFamily="18" charset="0"/>
              </a:rPr>
              <a:t> chia </a:t>
            </a:r>
            <a:r>
              <a:rPr lang="en-US" sz="2400" dirty="0" err="1">
                <a:solidFill>
                  <a:srgbClr val="FF7707"/>
                </a:solidFill>
                <a:latin typeface="UTM Avo" panose="02040603050506020204" pitchFamily="18" charset="0"/>
              </a:rPr>
              <a:t>hết</a:t>
            </a:r>
            <a:r>
              <a:rPr lang="en-US" sz="24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7707"/>
                </a:solidFill>
                <a:latin typeface="UTM Avo" panose="02040603050506020204" pitchFamily="18" charset="0"/>
              </a:rPr>
              <a:t>hai</a:t>
            </a:r>
            <a:r>
              <a:rPr lang="en-US" sz="24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7707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7707"/>
                </a:solidFill>
                <a:latin typeface="UTM Avo" panose="02040603050506020204" pitchFamily="18" charset="0"/>
              </a:rPr>
              <a:t>nguyên</a:t>
            </a:r>
            <a:r>
              <a:rPr lang="en-US" sz="24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7707"/>
                </a:solidFill>
                <a:latin typeface="UTM Avo" panose="02040603050506020204" pitchFamily="18" charset="0"/>
              </a:rPr>
              <a:t>khác</a:t>
            </a:r>
            <a:r>
              <a:rPr lang="en-US" sz="24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7707"/>
                </a:solidFill>
                <a:latin typeface="UTM Avo" panose="02040603050506020204" pitchFamily="18" charset="0"/>
              </a:rPr>
              <a:t>dấu</a:t>
            </a:r>
            <a:endParaRPr lang="en-US" sz="2400" dirty="0">
              <a:solidFill>
                <a:srgbClr val="FF7707"/>
              </a:solidFill>
              <a:latin typeface="UTM Avo" panose="02040603050506020204" pitchFamily="18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43CFEE6-A361-4A48-B9BE-5AB231407C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6"/>
          <a:stretch/>
        </p:blipFill>
        <p:spPr>
          <a:xfrm>
            <a:off x="-171232" y="3712768"/>
            <a:ext cx="2270050" cy="20653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5DE491-150D-44E9-ABC7-2B0A39030E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4273" y="3686641"/>
            <a:ext cx="10009902" cy="273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1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EC9DEF-C941-4CB3-B6C1-6849232DA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7730"/>
            <a:ext cx="10515600" cy="821637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FF8119"/>
                </a:solidFill>
                <a:latin typeface="UTM Avo" panose="02040603050506020204" pitchFamily="18" charset="0"/>
              </a:rPr>
              <a:t>II. PHÉP CHIA HẾT HAI SỐ NGUYÊN CÙNG DẤU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37C5948-B4D9-40CF-8A7B-7C035C0366AF}"/>
                  </a:ext>
                </a:extLst>
              </p:cNvPr>
              <p:cNvSpPr txBox="1"/>
              <p:nvPr/>
            </p:nvSpPr>
            <p:spPr>
              <a:xfrm>
                <a:off x="669496" y="1558514"/>
                <a:ext cx="1139167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Ta </a:t>
                </a:r>
                <a:r>
                  <a:rPr lang="en-US" sz="2400" dirty="0" err="1">
                    <a:solidFill>
                      <a:srgbClr val="09671F"/>
                    </a:solidFill>
                    <a:latin typeface="UTM Avo" panose="02040603050506020204" pitchFamily="18" charset="0"/>
                  </a:rPr>
                  <a:t>đã</a:t>
                </a:r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9671F"/>
                    </a:solidFill>
                    <a:latin typeface="UTM Avo" panose="02040603050506020204" pitchFamily="18" charset="0"/>
                  </a:rPr>
                  <a:t>biết</a:t>
                </a:r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9671F"/>
                    </a:solidFill>
                    <a:latin typeface="UTM Avo" panose="02040603050506020204" pitchFamily="18" charset="0"/>
                  </a:rPr>
                  <a:t>phép</a:t>
                </a:r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chia </a:t>
                </a:r>
                <a:r>
                  <a:rPr lang="en-US" sz="2400" dirty="0" err="1">
                    <a:solidFill>
                      <a:srgbClr val="09671F"/>
                    </a:solidFill>
                    <a:latin typeface="UTM Avo" panose="02040603050506020204" pitchFamily="18" charset="0"/>
                  </a:rPr>
                  <a:t>hết</a:t>
                </a:r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9671F"/>
                    </a:solidFill>
                    <a:latin typeface="UTM Avo" panose="02040603050506020204" pitchFamily="18" charset="0"/>
                  </a:rPr>
                  <a:t>một</a:t>
                </a:r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9671F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9671F"/>
                    </a:solidFill>
                    <a:latin typeface="UTM Avo" panose="02040603050506020204" pitchFamily="18" charset="0"/>
                  </a:rPr>
                  <a:t>nguyên</a:t>
                </a:r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9671F"/>
                    </a:solidFill>
                    <a:latin typeface="UTM Avo" panose="02040603050506020204" pitchFamily="18" charset="0"/>
                  </a:rPr>
                  <a:t>dương</a:t>
                </a:r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9671F"/>
                    </a:solidFill>
                    <a:latin typeface="UTM Avo" panose="02040603050506020204" pitchFamily="18" charset="0"/>
                  </a:rPr>
                  <a:t>cho</a:t>
                </a:r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9671F"/>
                    </a:solidFill>
                    <a:latin typeface="UTM Avo" panose="02040603050506020204" pitchFamily="18" charset="0"/>
                  </a:rPr>
                  <a:t>một</a:t>
                </a:r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9671F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9671F"/>
                    </a:solidFill>
                    <a:latin typeface="UTM Avo" panose="02040603050506020204" pitchFamily="18" charset="0"/>
                  </a:rPr>
                  <a:t>nguyên</a:t>
                </a:r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9671F"/>
                    </a:solidFill>
                    <a:latin typeface="UTM Avo" panose="02040603050506020204" pitchFamily="18" charset="0"/>
                  </a:rPr>
                  <a:t>dương</a:t>
                </a:r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. </a:t>
                </a:r>
                <a:r>
                  <a:rPr lang="en-US" sz="2400" dirty="0" err="1">
                    <a:solidFill>
                      <a:srgbClr val="09671F"/>
                    </a:solidFill>
                    <a:latin typeface="UTM Avo" panose="02040603050506020204" pitchFamily="18" charset="0"/>
                  </a:rPr>
                  <a:t>Chẳng</a:t>
                </a:r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9671F"/>
                    </a:solidFill>
                    <a:latin typeface="UTM Avo" panose="02040603050506020204" pitchFamily="18" charset="0"/>
                  </a:rPr>
                  <a:t>hạn</a:t>
                </a:r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12:</m:t>
                    </m:r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4=3</m:t>
                    </m:r>
                  </m:oMath>
                </a14:m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37C5948-B4D9-40CF-8A7B-7C035C0366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496" y="1558514"/>
                <a:ext cx="11391670" cy="830997"/>
              </a:xfrm>
              <a:prstGeom prst="rect">
                <a:avLst/>
              </a:prstGeom>
              <a:blipFill>
                <a:blip r:embed="rId2"/>
                <a:stretch>
                  <a:fillRect l="-856" t="-5882" r="-910" b="-15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le 4">
            <a:extLst>
              <a:ext uri="{FF2B5EF4-FFF2-40B4-BE49-F238E27FC236}">
                <a16:creationId xmlns:a16="http://schemas.microsoft.com/office/drawing/2014/main" id="{26D9DDB3-8C6B-43DB-B68B-F972C87B6DC7}"/>
              </a:ext>
            </a:extLst>
          </p:cNvPr>
          <p:cNvSpPr txBox="1">
            <a:spLocks/>
          </p:cNvSpPr>
          <p:nvPr/>
        </p:nvSpPr>
        <p:spPr>
          <a:xfrm>
            <a:off x="311988" y="1005063"/>
            <a:ext cx="8601891" cy="518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1.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Phép</a:t>
            </a:r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 chia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hết</a:t>
            </a:r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hai</a:t>
            </a:r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số</a:t>
            </a:r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nguyên</a:t>
            </a:r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dương</a:t>
            </a:r>
            <a:endParaRPr lang="en-US" sz="3200" dirty="0">
              <a:solidFill>
                <a:srgbClr val="FF8119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1FBD94B3-09B8-46FD-94E8-3E488FFC1474}"/>
              </a:ext>
            </a:extLst>
          </p:cNvPr>
          <p:cNvSpPr txBox="1">
            <a:spLocks/>
          </p:cNvSpPr>
          <p:nvPr/>
        </p:nvSpPr>
        <p:spPr>
          <a:xfrm>
            <a:off x="415506" y="2493172"/>
            <a:ext cx="8601891" cy="518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2.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Phép</a:t>
            </a:r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 chia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hết</a:t>
            </a:r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hai</a:t>
            </a:r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số</a:t>
            </a:r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nguyên</a:t>
            </a:r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âm</a:t>
            </a:r>
            <a:endParaRPr lang="en-US" sz="3200" dirty="0">
              <a:solidFill>
                <a:srgbClr val="FF8119"/>
              </a:solidFill>
              <a:latin typeface="UTM Avo" panose="0204060305050602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41A16D5-6035-4D09-89C0-4C314BE067E3}"/>
              </a:ext>
            </a:extLst>
          </p:cNvPr>
          <p:cNvGrpSpPr/>
          <p:nvPr/>
        </p:nvGrpSpPr>
        <p:grpSpPr>
          <a:xfrm>
            <a:off x="199845" y="2972307"/>
            <a:ext cx="1129937" cy="513717"/>
            <a:chOff x="838200" y="2970636"/>
            <a:chExt cx="1257365" cy="596221"/>
          </a:xfrm>
        </p:grpSpPr>
        <p:pic>
          <p:nvPicPr>
            <p:cNvPr id="40" name="Picture 39" descr="A picture containing pool ball&#10;&#10;Description automatically generated">
              <a:extLst>
                <a:ext uri="{FF2B5EF4-FFF2-40B4-BE49-F238E27FC236}">
                  <a16:creationId xmlns:a16="http://schemas.microsoft.com/office/drawing/2014/main" id="{F396036A-6143-4627-A67B-4412FB9A2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2970636"/>
              <a:ext cx="1257365" cy="59058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44F6566-59F4-45E6-A599-B144206E5E85}"/>
                    </a:ext>
                  </a:extLst>
                </p:cNvPr>
                <p:cNvSpPr txBox="1"/>
                <p:nvPr/>
              </p:nvSpPr>
              <p:spPr>
                <a:xfrm>
                  <a:off x="1466882" y="3012859"/>
                  <a:ext cx="409303" cy="5539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240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44F6566-59F4-45E6-A599-B144206E5E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6882" y="3012859"/>
                  <a:ext cx="409303" cy="553998"/>
                </a:xfrm>
                <a:prstGeom prst="rect">
                  <a:avLst/>
                </a:prstGeom>
                <a:blipFill>
                  <a:blip r:embed="rId4"/>
                  <a:stretch>
                    <a:fillRect l="-1639" r="-16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F48D9BA-D14D-4573-923B-76272A5409DA}"/>
                  </a:ext>
                </a:extLst>
              </p:cNvPr>
              <p:cNvSpPr txBox="1"/>
              <p:nvPr/>
            </p:nvSpPr>
            <p:spPr>
              <a:xfrm>
                <a:off x="926852" y="3838037"/>
                <a:ext cx="10022725" cy="5088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a) Tìm số thích hợp cho 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en-US" sz="240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borderBoxPr>
                      <m:e>
                        <m:r>
                          <a:rPr lang="en-US" sz="24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 ? </m:t>
                        </m:r>
                      </m:e>
                    </m:borderBox>
                  </m:oMath>
                </a14:m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: Do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e>
                    </m:d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.4=−20</m:t>
                    </m:r>
                  </m:oMath>
                </a14:m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(−20):</m:t>
                    </m:r>
                    <m:d>
                      <m:dPr>
                        <m:ctrlP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d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=</m:t>
                    </m:r>
                    <m:borderBox>
                      <m:borderBoxPr>
                        <m:ctrlP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borderBoxPr>
                      <m:e>
                        <m: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 ? </m:t>
                        </m:r>
                      </m:e>
                    </m:borderBox>
                  </m:oMath>
                </a14:m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F48D9BA-D14D-4573-923B-76272A5409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852" y="3838037"/>
                <a:ext cx="10022725" cy="508857"/>
              </a:xfrm>
              <a:prstGeom prst="rect">
                <a:avLst/>
              </a:prstGeom>
              <a:blipFill>
                <a:blip r:embed="rId5"/>
                <a:stretch>
                  <a:fillRect l="-912" t="-6024" b="-21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E5F8B4C-B193-4E61-8A37-85BBB5550F2D}"/>
                  </a:ext>
                </a:extLst>
              </p:cNvPr>
              <p:cNvSpPr txBox="1"/>
              <p:nvPr/>
            </p:nvSpPr>
            <p:spPr>
              <a:xfrm>
                <a:off x="926851" y="4376867"/>
                <a:ext cx="100227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Mẫu: Do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−4).3=−12</m:t>
                    </m:r>
                  </m:oMath>
                </a14:m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nên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0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−12</m:t>
                        </m:r>
                      </m:e>
                    </m:d>
                    <m:r>
                      <a:rPr lang="en-US" sz="2400" b="0" i="0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(−4)=3</m:t>
                    </m:r>
                  </m:oMath>
                </a14:m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E5F8B4C-B193-4E61-8A37-85BBB5550F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851" y="4376867"/>
                <a:ext cx="10022725" cy="461665"/>
              </a:xfrm>
              <a:prstGeom prst="rect">
                <a:avLst/>
              </a:prstGeom>
              <a:blipFill>
                <a:blip r:embed="rId6"/>
                <a:stretch>
                  <a:fillRect l="-912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F168CFEA-3FEF-483B-91B7-7F0F10B324AF}"/>
              </a:ext>
            </a:extLst>
          </p:cNvPr>
          <p:cNvSpPr txBox="1"/>
          <p:nvPr/>
        </p:nvSpPr>
        <p:spPr>
          <a:xfrm>
            <a:off x="5736789" y="4873101"/>
            <a:ext cx="777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9671F"/>
                </a:solidFill>
                <a:latin typeface="UTM Avo" panose="02040603050506020204" pitchFamily="18" charset="0"/>
              </a:rPr>
              <a:t>Giải</a:t>
            </a:r>
            <a:endParaRPr lang="en-US" sz="2400" dirty="0">
              <a:solidFill>
                <a:srgbClr val="09671F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C190281-FABD-4209-97E2-48CCA4D70029}"/>
                  </a:ext>
                </a:extLst>
              </p:cNvPr>
              <p:cNvSpPr txBox="1"/>
              <p:nvPr/>
            </p:nvSpPr>
            <p:spPr>
              <a:xfrm>
                <a:off x="926851" y="5369335"/>
                <a:ext cx="100227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a) Do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e>
                    </m:d>
                    <m:r>
                      <a:rPr lang="en-US" sz="2400" i="1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.4=−20</m:t>
                    </m:r>
                  </m:oMath>
                </a14:m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(−20):</m:t>
                    </m:r>
                    <m:d>
                      <m:dPr>
                        <m:ctrlP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e>
                    </m:d>
                    <m:r>
                      <a:rPr lang="en-US" sz="2400" i="1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C190281-FABD-4209-97E2-48CCA4D700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851" y="5369335"/>
                <a:ext cx="10022725" cy="461665"/>
              </a:xfrm>
              <a:prstGeom prst="rect">
                <a:avLst/>
              </a:prstGeom>
              <a:blipFill>
                <a:blip r:embed="rId7"/>
                <a:stretch>
                  <a:fillRect l="-912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71592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11" grpId="0"/>
      <p:bldP spid="16" grpId="0"/>
      <p:bldP spid="25" grpId="0"/>
      <p:bldP spid="26" grpId="0"/>
      <p:bldP spid="28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EC9DEF-C941-4CB3-B6C1-6849232DA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7687"/>
            <a:ext cx="10515600" cy="821637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FF8119"/>
                </a:solidFill>
                <a:latin typeface="UTM Avo" panose="02040603050506020204" pitchFamily="18" charset="0"/>
              </a:rPr>
              <a:t>II. PHÉP CHIA HẾT HAI SỐ NGUYÊN CÙNG DẤU</a:t>
            </a: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1FBD94B3-09B8-46FD-94E8-3E488FFC1474}"/>
              </a:ext>
            </a:extLst>
          </p:cNvPr>
          <p:cNvSpPr txBox="1">
            <a:spLocks/>
          </p:cNvSpPr>
          <p:nvPr/>
        </p:nvSpPr>
        <p:spPr>
          <a:xfrm>
            <a:off x="324395" y="1118297"/>
            <a:ext cx="8601891" cy="518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2.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Phép</a:t>
            </a:r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 chia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hết</a:t>
            </a:r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hai</a:t>
            </a:r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số</a:t>
            </a:r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nguyên</a:t>
            </a:r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âm</a:t>
            </a:r>
            <a:endParaRPr lang="en-US" sz="3200" dirty="0">
              <a:solidFill>
                <a:srgbClr val="FF8119"/>
              </a:solidFill>
              <a:latin typeface="UTM Avo" panose="0204060305050602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41A16D5-6035-4D09-89C0-4C314BE067E3}"/>
              </a:ext>
            </a:extLst>
          </p:cNvPr>
          <p:cNvGrpSpPr/>
          <p:nvPr/>
        </p:nvGrpSpPr>
        <p:grpSpPr>
          <a:xfrm>
            <a:off x="838199" y="1672747"/>
            <a:ext cx="1129937" cy="508857"/>
            <a:chOff x="838200" y="2970636"/>
            <a:chExt cx="1257365" cy="590580"/>
          </a:xfrm>
        </p:grpSpPr>
        <p:pic>
          <p:nvPicPr>
            <p:cNvPr id="40" name="Picture 39" descr="A picture containing pool ball&#10;&#10;Description automatically generated">
              <a:extLst>
                <a:ext uri="{FF2B5EF4-FFF2-40B4-BE49-F238E27FC236}">
                  <a16:creationId xmlns:a16="http://schemas.microsoft.com/office/drawing/2014/main" id="{F396036A-6143-4627-A67B-4412FB9A2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2970636"/>
              <a:ext cx="1257365" cy="59058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44F6566-59F4-45E6-A599-B144206E5E85}"/>
                    </a:ext>
                  </a:extLst>
                </p:cNvPr>
                <p:cNvSpPr txBox="1"/>
                <p:nvPr/>
              </p:nvSpPr>
              <p:spPr>
                <a:xfrm>
                  <a:off x="1466882" y="3002751"/>
                  <a:ext cx="409303" cy="5539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240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44F6566-59F4-45E6-A599-B144206E5E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6882" y="3002751"/>
                  <a:ext cx="409303" cy="553998"/>
                </a:xfrm>
                <a:prstGeom prst="rect">
                  <a:avLst/>
                </a:prstGeom>
                <a:blipFill>
                  <a:blip r:embed="rId3"/>
                  <a:stretch>
                    <a:fillRect l="-1639" r="-16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3A5DBA1-FE30-42E1-ADE9-E2B9D68C5DCF}"/>
                  </a:ext>
                </a:extLst>
              </p:cNvPr>
              <p:cNvSpPr txBox="1"/>
              <p:nvPr/>
            </p:nvSpPr>
            <p:spPr>
              <a:xfrm>
                <a:off x="838199" y="2205426"/>
                <a:ext cx="480993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b) So sánh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(−20):</m:t>
                    </m:r>
                    <m:d>
                      <m:dPr>
                        <m:ctrlP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20:5</m:t>
                    </m:r>
                  </m:oMath>
                </a14:m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3A5DBA1-FE30-42E1-ADE9-E2B9D68C5D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2205426"/>
                <a:ext cx="4809938" cy="461665"/>
              </a:xfrm>
              <a:prstGeom prst="rect">
                <a:avLst/>
              </a:prstGeom>
              <a:blipFill>
                <a:blip r:embed="rId4"/>
                <a:stretch>
                  <a:fillRect l="-1899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5D0A8A43-C108-4E09-B5F9-2449CDD9E581}"/>
              </a:ext>
            </a:extLst>
          </p:cNvPr>
          <p:cNvSpPr txBox="1"/>
          <p:nvPr/>
        </p:nvSpPr>
        <p:spPr>
          <a:xfrm>
            <a:off x="5648136" y="2701559"/>
            <a:ext cx="777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9671F"/>
                </a:solidFill>
                <a:latin typeface="UTM Avo" panose="02040603050506020204" pitchFamily="18" charset="0"/>
              </a:rPr>
              <a:t>Giải</a:t>
            </a:r>
            <a:endParaRPr lang="en-US" sz="2400" dirty="0">
              <a:solidFill>
                <a:srgbClr val="09671F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3F10D0C-8FD1-4D30-9660-18BF5B384138}"/>
                  </a:ext>
                </a:extLst>
              </p:cNvPr>
              <p:cNvSpPr txBox="1"/>
              <p:nvPr/>
            </p:nvSpPr>
            <p:spPr>
              <a:xfrm>
                <a:off x="838197" y="3248434"/>
                <a:ext cx="80880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b) Do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(−20):</m:t>
                    </m:r>
                    <m:d>
                      <m:dPr>
                        <m:ctrlP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e>
                    </m:d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20:5</m:t>
                    </m:r>
                  </m:oMath>
                </a14:m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nên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−20</m:t>
                        </m:r>
                      </m:e>
                    </m:d>
                    <m:r>
                      <a:rPr lang="en-US" sz="240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ctrlP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e>
                    </m:d>
                    <m:r>
                      <a:rPr lang="en-US" sz="2400" b="0" i="0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20:5</m:t>
                    </m:r>
                  </m:oMath>
                </a14:m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3F10D0C-8FD1-4D30-9660-18BF5B3841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7" y="3248434"/>
                <a:ext cx="8088089" cy="461665"/>
              </a:xfrm>
              <a:prstGeom prst="rect">
                <a:avLst/>
              </a:prstGeom>
              <a:blipFill>
                <a:blip r:embed="rId5"/>
                <a:stretch>
                  <a:fillRect l="-1130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8B4D09D3-C6E5-4B58-AD40-561E4B2A56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933" y="3999916"/>
            <a:ext cx="11855498" cy="215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343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EC9DEF-C941-4CB3-B6C1-6849232DA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41" y="356457"/>
            <a:ext cx="10515600" cy="821637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FF8119"/>
                </a:solidFill>
                <a:latin typeface="UTM Avo" panose="02040603050506020204" pitchFamily="18" charset="0"/>
              </a:rPr>
              <a:t>II. PHÉP CHIA HẾT HAI SỐ NGUYÊN CÙNG DẤU</a:t>
            </a: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1FBD94B3-09B8-46FD-94E8-3E488FFC1474}"/>
              </a:ext>
            </a:extLst>
          </p:cNvPr>
          <p:cNvSpPr txBox="1">
            <a:spLocks/>
          </p:cNvSpPr>
          <p:nvPr/>
        </p:nvSpPr>
        <p:spPr>
          <a:xfrm>
            <a:off x="294735" y="1107766"/>
            <a:ext cx="8601891" cy="518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2.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Phép</a:t>
            </a:r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 chia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hết</a:t>
            </a:r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hai</a:t>
            </a:r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số</a:t>
            </a:r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nguyên</a:t>
            </a:r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âm</a:t>
            </a:r>
            <a:endParaRPr lang="en-US" sz="3200" dirty="0">
              <a:solidFill>
                <a:srgbClr val="FF8119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1F1696-D7D1-40B4-A2F2-BF69B4E79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7402" y="1696427"/>
            <a:ext cx="9357195" cy="20348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46DACE-0635-479A-A2F6-ED27E94B1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3864957"/>
            <a:ext cx="1123810" cy="3619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AEA6419-B183-4D9E-944C-74C036886706}"/>
              </a:ext>
            </a:extLst>
          </p:cNvPr>
          <p:cNvSpPr txBox="1"/>
          <p:nvPr/>
        </p:nvSpPr>
        <p:spPr>
          <a:xfrm>
            <a:off x="2058965" y="3838830"/>
            <a:ext cx="114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9671F"/>
                </a:solidFill>
                <a:latin typeface="UTM Avo" panose="02040603050506020204" pitchFamily="18" charset="0"/>
              </a:rPr>
              <a:t>Tính:</a:t>
            </a:r>
            <a:endParaRPr lang="en-US" sz="2400" dirty="0">
              <a:solidFill>
                <a:srgbClr val="09671F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BBF77F0-1FF0-4714-A51F-12ABB6EFE9DA}"/>
                  </a:ext>
                </a:extLst>
              </p:cNvPr>
              <p:cNvSpPr txBox="1"/>
              <p:nvPr/>
            </p:nvSpPr>
            <p:spPr>
              <a:xfrm>
                <a:off x="2064769" y="4238830"/>
                <a:ext cx="72185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4572000" algn="l"/>
                  </a:tabLst>
                </a:pPr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0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−24</m:t>
                        </m:r>
                      </m:e>
                    </m:d>
                    <m:r>
                      <a:rPr lang="en-US" sz="2400" b="0" i="0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(−3)</m:t>
                    </m:r>
                  </m:oMath>
                </a14:m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;	</a:t>
                </a:r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b)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(−21)</m:t>
                    </m:r>
                    <m:r>
                      <a:rPr lang="en-US" sz="240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(−7)</m:t>
                    </m:r>
                  </m:oMath>
                </a14:m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BBF77F0-1FF0-4714-A51F-12ABB6EFE9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4769" y="4238830"/>
                <a:ext cx="7218565" cy="461665"/>
              </a:xfrm>
              <a:prstGeom prst="rect">
                <a:avLst/>
              </a:prstGeom>
              <a:blipFill>
                <a:blip r:embed="rId4"/>
                <a:stretch>
                  <a:fillRect l="-1351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1A77F33-98B8-439C-B4F8-42AB81D6A72F}"/>
              </a:ext>
            </a:extLst>
          </p:cNvPr>
          <p:cNvSpPr txBox="1"/>
          <p:nvPr/>
        </p:nvSpPr>
        <p:spPr>
          <a:xfrm>
            <a:off x="5602721" y="4777153"/>
            <a:ext cx="777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9671F"/>
                </a:solidFill>
                <a:latin typeface="UTM Avo" panose="02040603050506020204" pitchFamily="18" charset="0"/>
              </a:rPr>
              <a:t>Giải</a:t>
            </a:r>
            <a:endParaRPr lang="en-US" sz="2400" dirty="0">
              <a:solidFill>
                <a:srgbClr val="09671F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10C8AD-F4BB-45B4-9E7E-86DB1E5ABCE3}"/>
                  </a:ext>
                </a:extLst>
              </p:cNvPr>
              <p:cNvSpPr txBox="1"/>
              <p:nvPr/>
            </p:nvSpPr>
            <p:spPr>
              <a:xfrm>
                <a:off x="2130084" y="5315477"/>
                <a:ext cx="42501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4572000" algn="l"/>
                  </a:tabLst>
                </a:pPr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−24</m:t>
                        </m:r>
                      </m:e>
                    </m:d>
                    <m:r>
                      <a:rPr lang="en-US" sz="240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ctrlP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e>
                    </m:d>
                    <m:r>
                      <a:rPr lang="en-US" sz="2400" i="1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24:3=8</m:t>
                    </m:r>
                  </m:oMath>
                </a14:m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10C8AD-F4BB-45B4-9E7E-86DB1E5AB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0084" y="5315477"/>
                <a:ext cx="4250184" cy="461665"/>
              </a:xfrm>
              <a:prstGeom prst="rect">
                <a:avLst/>
              </a:prstGeom>
              <a:blipFill>
                <a:blip r:embed="rId5"/>
                <a:stretch>
                  <a:fillRect l="-2149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0F076E2-41EC-4124-A0DE-199EC2FCD047}"/>
                  </a:ext>
                </a:extLst>
              </p:cNvPr>
              <p:cNvSpPr txBox="1"/>
              <p:nvPr/>
            </p:nvSpPr>
            <p:spPr>
              <a:xfrm>
                <a:off x="2130084" y="5851623"/>
                <a:ext cx="42501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4572000" algn="l"/>
                  </a:tabLst>
                </a:pPr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−21</m:t>
                        </m:r>
                      </m:e>
                    </m:d>
                    <m:r>
                      <a:rPr lang="en-US" sz="240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ctrlP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e>
                    </m:d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=21:7=3</m:t>
                    </m:r>
                  </m:oMath>
                </a14:m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0F076E2-41EC-4124-A0DE-199EC2FCD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0084" y="5851623"/>
                <a:ext cx="4250184" cy="461665"/>
              </a:xfrm>
              <a:prstGeom prst="rect">
                <a:avLst/>
              </a:prstGeom>
              <a:blipFill>
                <a:blip r:embed="rId6"/>
                <a:stretch>
                  <a:fillRect l="-2149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14663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EC9DEF-C941-4CB3-B6C1-6849232DA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0899"/>
            <a:ext cx="10515600" cy="821637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FF8119"/>
                </a:solidFill>
                <a:latin typeface="UTM Avo" panose="02040603050506020204" pitchFamily="18" charset="0"/>
              </a:rPr>
              <a:t>II. PHÉP CHIA HẾT HAI SỐ NGUYÊN CÙNG DẤU</a:t>
            </a: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1FBD94B3-09B8-46FD-94E8-3E488FFC1474}"/>
              </a:ext>
            </a:extLst>
          </p:cNvPr>
          <p:cNvSpPr txBox="1">
            <a:spLocks/>
          </p:cNvSpPr>
          <p:nvPr/>
        </p:nvSpPr>
        <p:spPr>
          <a:xfrm>
            <a:off x="286108" y="1098921"/>
            <a:ext cx="8601891" cy="518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2.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Phép</a:t>
            </a:r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 chia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hết</a:t>
            </a:r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hai</a:t>
            </a:r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số</a:t>
            </a:r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nguyên</a:t>
            </a:r>
            <a:r>
              <a:rPr lang="en-US" sz="3200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8119"/>
                </a:solidFill>
                <a:latin typeface="UTM Avo" panose="02040603050506020204" pitchFamily="18" charset="0"/>
              </a:rPr>
              <a:t>âm</a:t>
            </a:r>
            <a:endParaRPr lang="en-US" sz="3200" dirty="0">
              <a:solidFill>
                <a:srgbClr val="FF8119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EA6419-B183-4D9E-944C-74C036886706}"/>
              </a:ext>
            </a:extLst>
          </p:cNvPr>
          <p:cNvSpPr txBox="1"/>
          <p:nvPr/>
        </p:nvSpPr>
        <p:spPr>
          <a:xfrm>
            <a:off x="1397257" y="2423764"/>
            <a:ext cx="114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9671F"/>
                </a:solidFill>
                <a:latin typeface="UTM Avo" panose="02040603050506020204" pitchFamily="18" charset="0"/>
              </a:rPr>
              <a:t>Tính:</a:t>
            </a:r>
            <a:endParaRPr lang="en-US" sz="2400" dirty="0">
              <a:solidFill>
                <a:srgbClr val="09671F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BBF77F0-1FF0-4714-A51F-12ABB6EFE9DA}"/>
                  </a:ext>
                </a:extLst>
              </p:cNvPr>
              <p:cNvSpPr txBox="1"/>
              <p:nvPr/>
            </p:nvSpPr>
            <p:spPr>
              <a:xfrm>
                <a:off x="1403061" y="2823764"/>
                <a:ext cx="72185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4572000" algn="l"/>
                  </a:tabLst>
                </a:pPr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0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−12</m:t>
                        </m:r>
                      </m:e>
                    </m:d>
                    <m:r>
                      <a:rPr lang="en-US" sz="2400" b="0" i="0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(−6)</m:t>
                    </m:r>
                  </m:oMath>
                </a14:m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;	</a:t>
                </a:r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b)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(−64)</m:t>
                    </m:r>
                    <m:r>
                      <a:rPr lang="en-US" sz="240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(−8)</m:t>
                    </m:r>
                  </m:oMath>
                </a14:m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BBF77F0-1FF0-4714-A51F-12ABB6EFE9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061" y="2823764"/>
                <a:ext cx="7218565" cy="461665"/>
              </a:xfrm>
              <a:prstGeom prst="rect">
                <a:avLst/>
              </a:prstGeom>
              <a:blipFill>
                <a:blip r:embed="rId2"/>
                <a:stretch>
                  <a:fillRect l="-1267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1A77F33-98B8-439C-B4F8-42AB81D6A72F}"/>
              </a:ext>
            </a:extLst>
          </p:cNvPr>
          <p:cNvSpPr txBox="1"/>
          <p:nvPr/>
        </p:nvSpPr>
        <p:spPr>
          <a:xfrm>
            <a:off x="4941013" y="3362087"/>
            <a:ext cx="777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9671F"/>
                </a:solidFill>
                <a:latin typeface="UTM Avo" panose="02040603050506020204" pitchFamily="18" charset="0"/>
              </a:rPr>
              <a:t>Giải</a:t>
            </a:r>
            <a:endParaRPr lang="en-US" sz="2400" dirty="0">
              <a:solidFill>
                <a:srgbClr val="09671F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10C8AD-F4BB-45B4-9E7E-86DB1E5ABCE3}"/>
                  </a:ext>
                </a:extLst>
              </p:cNvPr>
              <p:cNvSpPr txBox="1"/>
              <p:nvPr/>
            </p:nvSpPr>
            <p:spPr>
              <a:xfrm>
                <a:off x="1468376" y="3900411"/>
                <a:ext cx="42501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4572000" algn="l"/>
                  </a:tabLst>
                </a:pPr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0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sz="240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ctrlP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e>
                    </m:d>
                    <m:r>
                      <a:rPr lang="en-US" sz="2400" i="1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12:6=2</m:t>
                    </m:r>
                  </m:oMath>
                </a14:m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10C8AD-F4BB-45B4-9E7E-86DB1E5AB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8376" y="3900411"/>
                <a:ext cx="4250184" cy="461665"/>
              </a:xfrm>
              <a:prstGeom prst="rect">
                <a:avLst/>
              </a:prstGeom>
              <a:blipFill>
                <a:blip r:embed="rId3"/>
                <a:stretch>
                  <a:fillRect l="-2296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0F076E2-41EC-4124-A0DE-199EC2FCD047}"/>
                  </a:ext>
                </a:extLst>
              </p:cNvPr>
              <p:cNvSpPr txBox="1"/>
              <p:nvPr/>
            </p:nvSpPr>
            <p:spPr>
              <a:xfrm>
                <a:off x="1468376" y="4436557"/>
                <a:ext cx="42501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4572000" algn="l"/>
                  </a:tabLst>
                </a:pPr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64</m:t>
                        </m:r>
                      </m:e>
                    </m:d>
                    <m:r>
                      <a:rPr lang="en-US" sz="240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ctrlP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e>
                    </m:d>
                    <m:r>
                      <a:rPr lang="en-US" sz="24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=64:8=8</m:t>
                    </m:r>
                  </m:oMath>
                </a14:m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0F076E2-41EC-4124-A0DE-199EC2FCD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8376" y="4436557"/>
                <a:ext cx="4250184" cy="461665"/>
              </a:xfrm>
              <a:prstGeom prst="rect">
                <a:avLst/>
              </a:prstGeom>
              <a:blipFill>
                <a:blip r:embed="rId4"/>
                <a:stretch>
                  <a:fillRect l="-2296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91A2248B-3D44-4DA7-B71D-0F0243C2ED4A}"/>
              </a:ext>
            </a:extLst>
          </p:cNvPr>
          <p:cNvGrpSpPr/>
          <p:nvPr/>
        </p:nvGrpSpPr>
        <p:grpSpPr>
          <a:xfrm>
            <a:off x="769188" y="1672636"/>
            <a:ext cx="2650455" cy="597490"/>
            <a:chOff x="841682" y="5834365"/>
            <a:chExt cx="2601852" cy="59749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76B876C-F792-4475-9A0C-54CD6BDB2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1682" y="5834365"/>
              <a:ext cx="548806" cy="59749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D895797-CE1B-4C66-8528-1A81F03100BE}"/>
                </a:ext>
              </a:extLst>
            </p:cNvPr>
            <p:cNvSpPr txBox="1"/>
            <p:nvPr/>
          </p:nvSpPr>
          <p:spPr>
            <a:xfrm>
              <a:off x="1390488" y="5902277"/>
              <a:ext cx="205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2400" i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2400" i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43854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301766"/>
            <a:ext cx="12191999" cy="4556234"/>
          </a:xfrm>
          <a:prstGeom prst="rect">
            <a:avLst/>
          </a:prstGeom>
          <a:gradFill flip="none" rotWithShape="1">
            <a:gsLst>
              <a:gs pos="0">
                <a:srgbClr val="99FF33">
                  <a:shade val="30000"/>
                  <a:satMod val="115000"/>
                </a:srgbClr>
              </a:gs>
              <a:gs pos="50000">
                <a:srgbClr val="99FF33">
                  <a:shade val="67500"/>
                  <a:satMod val="115000"/>
                </a:srgbClr>
              </a:gs>
              <a:gs pos="100000">
                <a:srgbClr val="99FF33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78"/>
          <a:stretch/>
        </p:blipFill>
        <p:spPr bwMode="auto">
          <a:xfrm>
            <a:off x="-383178" y="409900"/>
            <a:ext cx="12575177" cy="1891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1604" y="3451767"/>
            <a:ext cx="2532148" cy="324046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968529"/>
            <a:ext cx="2808312" cy="246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01647" y="3284984"/>
            <a:ext cx="5760640" cy="3025480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76200">
                  <a:solidFill>
                    <a:srgbClr val="FFFF00"/>
                  </a:solidFill>
                  <a:prstDash val="sysDot"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CUNG THỦ </a:t>
            </a:r>
          </a:p>
        </p:txBody>
      </p:sp>
      <p:pic>
        <p:nvPicPr>
          <p:cNvPr id="9" name="Put_On_Your_Dancing_Pant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2264" y="702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23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69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DBFC4E-8F16-4520-80B8-5675FF451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94294"/>
            <a:ext cx="12277985" cy="28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04520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899" y="457929"/>
            <a:ext cx="12661899" cy="640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7" y="426950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980220"/>
            <a:ext cx="1448780" cy="144878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39" y="3498832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4" y="3548626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26804" y="553290"/>
                <a:ext cx="771360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>
                    <a:solidFill>
                      <a:srgbClr val="FF8119"/>
                    </a:solidFill>
                    <a:latin typeface="UTM Avo" panose="02040603050506020204" pitchFamily="18" charset="0"/>
                  </a:rPr>
                  <a:t>Câu</a:t>
                </a:r>
                <a:r>
                  <a:rPr lang="en-US" sz="3200" dirty="0">
                    <a:solidFill>
                      <a:srgbClr val="FF8119"/>
                    </a:solidFill>
                    <a:latin typeface="UTM Avo" panose="02040603050506020204" pitchFamily="18" charset="0"/>
                  </a:rPr>
                  <a:t> 1: </a:t>
                </a:r>
                <a:r>
                  <a:rPr lang="en-US" sz="3200" dirty="0" err="1">
                    <a:solidFill>
                      <a:srgbClr val="FF8119"/>
                    </a:solidFill>
                    <a:latin typeface="UTM Avo" panose="02040603050506020204" pitchFamily="18" charset="0"/>
                  </a:rPr>
                  <a:t>Kết</a:t>
                </a:r>
                <a:r>
                  <a:rPr lang="en-US" sz="3200" dirty="0">
                    <a:solidFill>
                      <a:srgbClr val="FF8119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8119"/>
                    </a:solidFill>
                    <a:latin typeface="UTM Avo" panose="02040603050506020204" pitchFamily="18" charset="0"/>
                  </a:rPr>
                  <a:t>quả</a:t>
                </a:r>
                <a:r>
                  <a:rPr lang="en-US" sz="3200" dirty="0">
                    <a:solidFill>
                      <a:srgbClr val="FF8119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8119"/>
                    </a:solidFill>
                    <a:latin typeface="UTM Avo" panose="02040603050506020204" pitchFamily="18" charset="0"/>
                  </a:rPr>
                  <a:t>của</a:t>
                </a:r>
                <a:r>
                  <a:rPr lang="en-US" sz="3200" dirty="0">
                    <a:solidFill>
                      <a:srgbClr val="FF8119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8119"/>
                    </a:solidFill>
                    <a:latin typeface="UTM Avo" panose="02040603050506020204" pitchFamily="18" charset="0"/>
                  </a:rPr>
                  <a:t>phép</a:t>
                </a:r>
                <a:r>
                  <a:rPr lang="en-US" sz="3200" dirty="0">
                    <a:solidFill>
                      <a:srgbClr val="FF8119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8119"/>
                    </a:solidFill>
                    <a:latin typeface="UTM Avo" panose="02040603050506020204" pitchFamily="18" charset="0"/>
                  </a:rPr>
                  <a:t>tính</a:t>
                </a:r>
                <a:r>
                  <a:rPr lang="en-US" sz="3200" dirty="0">
                    <a:solidFill>
                      <a:srgbClr val="FF8119"/>
                    </a:solidFill>
                    <a:latin typeface="UTM Avo" panose="02040603050506020204" pitchFamily="18" charset="0"/>
                  </a:rPr>
                  <a:t>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FF811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75</m:t>
                    </m:r>
                    <m:r>
                      <a:rPr lang="en-US" sz="3200">
                        <a:solidFill>
                          <a:srgbClr val="FF811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US" sz="3200" b="0" i="0" smtClean="0">
                        <a:solidFill>
                          <a:srgbClr val="FF811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3200">
                        <a:solidFill>
                          <a:srgbClr val="FF811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US" sz="3200" dirty="0">
                    <a:solidFill>
                      <a:srgbClr val="FF8119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8119"/>
                    </a:solidFill>
                    <a:latin typeface="UTM Avo" panose="02040603050506020204" pitchFamily="18" charset="0"/>
                  </a:rPr>
                  <a:t>là</a:t>
                </a:r>
                <a:endParaRPr lang="en-US" sz="3200" dirty="0">
                  <a:solidFill>
                    <a:srgbClr val="FF8119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804" y="553290"/>
                <a:ext cx="7713609" cy="1077218"/>
              </a:xfrm>
              <a:prstGeom prst="rect">
                <a:avLst/>
              </a:prstGeom>
              <a:blipFill>
                <a:blip r:embed="rId14"/>
                <a:stretch>
                  <a:fillRect t="-7386" b="-170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631504" y="5410214"/>
            <a:ext cx="3752708" cy="989856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1689546" y="5554315"/>
                  <a:ext cx="588623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oMath>
                    </m:oMathPara>
                  </a14:m>
                  <a:endParaRPr lang="en-US" sz="3600" b="1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9546" y="5554315"/>
                  <a:ext cx="588623" cy="646331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/>
          <p:cNvGrpSpPr/>
          <p:nvPr/>
        </p:nvGrpSpPr>
        <p:grpSpPr>
          <a:xfrm>
            <a:off x="6674347" y="5410214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6534769" y="5581976"/>
                  <a:ext cx="864339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𝟓𝟎</m:t>
                        </m:r>
                      </m:oMath>
                    </m:oMathPara>
                  </a14:m>
                  <a:endParaRPr lang="en-US" sz="3600" b="1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4769" y="5581976"/>
                  <a:ext cx="864339" cy="646331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Put_On_Your_Dancing_Pants.mp3">
            <a:hlinkClick r:id="" action="ppaction://media"/>
            <a:extLst>
              <a:ext uri="{FF2B5EF4-FFF2-40B4-BE49-F238E27FC236}">
                <a16:creationId xmlns:a16="http://schemas.microsoft.com/office/drawing/2014/main" id="{8A5235C6-4FBC-4264-967E-480EA580E9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000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279787" y="7101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004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90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17461 -0.34144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4" y="-17083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20000">
                <p:cTn id="7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B1355679-2045-4AFB-8FC8-A0BAA8549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599" y="457929"/>
            <a:ext cx="12674600" cy="640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075" y="437796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980220"/>
            <a:ext cx="1448780" cy="144878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39" y="3498832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4" y="3548626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26804" y="553290"/>
                <a:ext cx="712879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>
                    <a:solidFill>
                      <a:srgbClr val="FF8119"/>
                    </a:solidFill>
                    <a:latin typeface="UTM Avo" panose="02040603050506020204" pitchFamily="18" charset="0"/>
                  </a:rPr>
                  <a:t>Câu 2: Kết quả của phép tính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FF8119"/>
                        </a:solidFill>
                        <a:latin typeface="Cambria Math" panose="02040503050406030204" pitchFamily="18" charset="0"/>
                      </a:rPr>
                      <m:t>(−207)</m:t>
                    </m:r>
                    <m:r>
                      <a:rPr lang="en-US" sz="3200">
                        <a:solidFill>
                          <a:srgbClr val="FF8119"/>
                        </a:solidFill>
                        <a:latin typeface="Cambria Math" panose="02040503050406030204" pitchFamily="18" charset="0"/>
                      </a:rPr>
                      <m:t>:(−</m:t>
                    </m:r>
                    <m:r>
                      <a:rPr lang="en-US" sz="3200" b="0" i="0" smtClean="0">
                        <a:solidFill>
                          <a:srgbClr val="FF8119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en-US" sz="3200">
                        <a:solidFill>
                          <a:srgbClr val="FF8119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>
                    <a:solidFill>
                      <a:srgbClr val="FF8119"/>
                    </a:solidFill>
                    <a:latin typeface="UTM Avo" panose="02040603050506020204" pitchFamily="18" charset="0"/>
                  </a:rPr>
                  <a:t> là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804" y="553290"/>
                <a:ext cx="7128792" cy="1077218"/>
              </a:xfrm>
              <a:prstGeom prst="rect">
                <a:avLst/>
              </a:prstGeom>
              <a:blipFill>
                <a:blip r:embed="rId14"/>
                <a:stretch>
                  <a:fillRect t="-7386" b="-1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631504" y="5410214"/>
            <a:ext cx="3752708" cy="989856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1628417" y="5482098"/>
                  <a:ext cx="864339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𝟐𝟑</m:t>
                        </m:r>
                      </m:oMath>
                    </m:oMathPara>
                  </a14:m>
                  <a:endParaRPr lang="en-US" sz="3600" b="1" dirty="0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8417" y="5482098"/>
                  <a:ext cx="864339" cy="646331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/>
          <p:cNvGrpSpPr/>
          <p:nvPr/>
        </p:nvGrpSpPr>
        <p:grpSpPr>
          <a:xfrm>
            <a:off x="6905125" y="5292755"/>
            <a:ext cx="3921681" cy="1205770"/>
            <a:chOff x="5425519" y="5410214"/>
            <a:chExt cx="3194071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25519" y="5410214"/>
              <a:ext cx="3194071" cy="9898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6418062" y="5608244"/>
                  <a:ext cx="1208985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𝟐𝟑</m:t>
                        </m:r>
                      </m:oMath>
                    </m:oMathPara>
                  </a14:m>
                  <a:endParaRPr lang="en-US" sz="3600" b="1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18062" y="5608244"/>
                  <a:ext cx="1208985" cy="646331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1" name="Put_On_Your_Dancing_Pants.mp3">
            <a:hlinkClick r:id="" action="ppaction://media"/>
            <a:extLst>
              <a:ext uri="{FF2B5EF4-FFF2-40B4-BE49-F238E27FC236}">
                <a16:creationId xmlns:a16="http://schemas.microsoft.com/office/drawing/2014/main" id="{CED1CDC6-9F12-4D79-8FA1-E74CFF5E48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000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279787" y="7101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536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90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17357 -0.3398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72" y="-16991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20000">
                <p:cTn id="70" repeatCount="5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CAFFAEF3-27A2-4AFD-8791-F45FA1199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373" y="457929"/>
            <a:ext cx="12600373" cy="640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7" y="441048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980220"/>
            <a:ext cx="1448780" cy="144878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39" y="3498832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4" y="3548626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327417" y="859775"/>
                <a:ext cx="769547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>
                    <a:solidFill>
                      <a:srgbClr val="FF8119"/>
                    </a:solidFill>
                    <a:latin typeface="UTM Avo" panose="02040603050506020204" pitchFamily="18" charset="0"/>
                  </a:rPr>
                  <a:t>Câu 3: So sánh: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FF8119"/>
                        </a:solidFill>
                        <a:latin typeface="Cambria Math" panose="02040503050406030204" pitchFamily="18" charset="0"/>
                      </a:rPr>
                      <m:t>(−15):(−3)</m:t>
                    </m:r>
                  </m:oMath>
                </a14:m>
                <a:r>
                  <a:rPr lang="en-US" sz="3200">
                    <a:solidFill>
                      <a:srgbClr val="FF8119"/>
                    </a:solidFill>
                    <a:latin typeface="UTM Avo" panose="02040603050506020204" pitchFamily="18" charset="0"/>
                  </a:rPr>
                  <a:t> &lt;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b="0" i="1" smtClean="0">
                            <a:solidFill>
                              <a:srgbClr val="FF811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0" smtClean="0">
                            <a:solidFill>
                              <a:srgbClr val="FF8119"/>
                            </a:solidFill>
                            <a:latin typeface="Cambria Math" panose="02040503050406030204" pitchFamily="18" charset="0"/>
                          </a:rPr>
                          <m:t>−63</m:t>
                        </m:r>
                      </m:e>
                    </m:d>
                    <m:r>
                      <a:rPr lang="en-US" sz="3200" b="0" i="0" smtClean="0">
                        <a:solidFill>
                          <a:srgbClr val="FF8119"/>
                        </a:solidFill>
                        <a:latin typeface="Cambria Math" panose="02040503050406030204" pitchFamily="18" charset="0"/>
                      </a:rPr>
                      <m:t>:7</m:t>
                    </m:r>
                  </m:oMath>
                </a14:m>
                <a:endParaRPr lang="en-US" sz="3200" b="1">
                  <a:solidFill>
                    <a:srgbClr val="9933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7417" y="859775"/>
                <a:ext cx="7695472" cy="584775"/>
              </a:xfrm>
              <a:prstGeom prst="rect">
                <a:avLst/>
              </a:prstGeom>
              <a:blipFill>
                <a:blip r:embed="rId14"/>
                <a:stretch>
                  <a:fillRect l="-396" t="-15625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 flipH="1">
            <a:off x="6528048" y="5589240"/>
            <a:ext cx="3752708" cy="989856"/>
            <a:chOff x="224248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248" y="5410214"/>
              <a:ext cx="3752708" cy="9898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1569047" y="5497609"/>
                  <a:ext cx="104868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00FF"/>
                            </a:solidFill>
                            <a:latin typeface="UTM Avo" panose="02040603050506020204" pitchFamily="18" charset="0"/>
                          </a:rPr>
                          <m:t>Sai</m:t>
                        </m:r>
                      </m:oMath>
                    </m:oMathPara>
                  </a14:m>
                  <a:endParaRPr lang="en-US" sz="3600" b="1" dirty="0"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9047" y="5497609"/>
                  <a:ext cx="1048684" cy="646331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/>
          <p:cNvGrpSpPr/>
          <p:nvPr/>
        </p:nvGrpSpPr>
        <p:grpSpPr>
          <a:xfrm flipH="1">
            <a:off x="1759675" y="5517232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122035" y="5511710"/>
              <a:ext cx="14478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Đúng</a:t>
              </a:r>
              <a:r>
                <a:rPr lang="en-US" sz="36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endParaRPr lang="en-US" sz="3600" b="1" dirty="0">
                <a:latin typeface="UTM Avo" panose="02040603050506020204" pitchFamily="18" charset="0"/>
              </a:endParaRPr>
            </a:p>
          </p:txBody>
        </p:sp>
      </p:grpSp>
      <p:pic>
        <p:nvPicPr>
          <p:cNvPr id="21" name="Put_On_Your_Dancing_Pants.mp3">
            <a:hlinkClick r:id="" action="ppaction://media"/>
            <a:extLst>
              <a:ext uri="{FF2B5EF4-FFF2-40B4-BE49-F238E27FC236}">
                <a16:creationId xmlns:a16="http://schemas.microsoft.com/office/drawing/2014/main" id="{51CE6101-A833-4485-9468-D0F760C4C2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000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279787" y="7101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356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90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17149 -0.3351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68" y="-1675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2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8DD142D1-BC36-4CCC-9C37-D0098CCE3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600" y="457929"/>
            <a:ext cx="12763499" cy="640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8" y="417649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980220"/>
            <a:ext cx="1448780" cy="144878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39" y="3498832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4" y="3548626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26804" y="553290"/>
                <a:ext cx="712879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>
                    <a:solidFill>
                      <a:srgbClr val="FF8119"/>
                    </a:solidFill>
                    <a:latin typeface="UTM Avo" panose="02040603050506020204" pitchFamily="18" charset="0"/>
                  </a:rPr>
                  <a:t>Câu 4: Tìm số nguyên </a:t>
                </a:r>
                <a14:m>
                  <m:oMath xmlns:m="http://schemas.openxmlformats.org/officeDocument/2006/math">
                    <m:r>
                      <a:rPr lang="en-US" sz="3200" smtClean="0">
                        <a:solidFill>
                          <a:srgbClr val="FF8119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3200">
                    <a:solidFill>
                      <a:srgbClr val="FF8119"/>
                    </a:solidFill>
                    <a:latin typeface="UTM Avo" panose="02040603050506020204" pitchFamily="18" charset="0"/>
                  </a:rPr>
                  <a:t>, biết 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i="1">
                              <a:solidFill>
                                <a:srgbClr val="FF811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>
                              <a:solidFill>
                                <a:srgbClr val="FF8119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FF8119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e>
                      </m:d>
                      <m:r>
                        <a:rPr lang="en-US" sz="3200" b="0" i="0" smtClean="0">
                          <a:solidFill>
                            <a:srgbClr val="FF8119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FF811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>
                              <a:solidFill>
                                <a:srgbClr val="FF8119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200" b="0" i="0" smtClean="0">
                              <a:solidFill>
                                <a:srgbClr val="FF8119"/>
                              </a:solidFill>
                              <a:latin typeface="Cambria Math" panose="02040503050406030204" pitchFamily="18" charset="0"/>
                            </a:rPr>
                            <m:t>+5</m:t>
                          </m:r>
                        </m:e>
                      </m:d>
                      <m:r>
                        <a:rPr lang="en-US" sz="3200" b="0" i="0" smtClean="0">
                          <a:solidFill>
                            <a:srgbClr val="FF8119"/>
                          </a:solidFill>
                          <a:latin typeface="Cambria Math" panose="02040503050406030204" pitchFamily="18" charset="0"/>
                        </a:rPr>
                        <m:t>=−5</m:t>
                      </m:r>
                    </m:oMath>
                  </m:oMathPara>
                </a14:m>
                <a:endParaRPr lang="en-US" sz="3200">
                  <a:solidFill>
                    <a:srgbClr val="FF8119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804" y="553290"/>
                <a:ext cx="7128792" cy="1077218"/>
              </a:xfrm>
              <a:prstGeom prst="rect">
                <a:avLst/>
              </a:prstGeom>
              <a:blipFill>
                <a:blip r:embed="rId14"/>
                <a:stretch>
                  <a:fillRect t="-7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631504" y="5410214"/>
            <a:ext cx="3752708" cy="989856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1053181" y="5482098"/>
                  <a:ext cx="173156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oMath>
                    </m:oMathPara>
                  </a14:m>
                  <a:endParaRPr lang="en-US" sz="3600" b="1" i="1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3181" y="5482098"/>
                  <a:ext cx="1731564" cy="646331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/>
          <p:cNvGrpSpPr/>
          <p:nvPr/>
        </p:nvGrpSpPr>
        <p:grpSpPr>
          <a:xfrm>
            <a:off x="6674347" y="5410214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6014610" y="5482097"/>
                  <a:ext cx="2076209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oMath>
                    </m:oMathPara>
                  </a14:m>
                  <a:endParaRPr lang="en-US" sz="3600" b="1" i="1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14610" y="5482097"/>
                  <a:ext cx="2076209" cy="646331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0" name="Put_On_Your_Dancing_Pants.mp3">
            <a:hlinkClick r:id="" action="ppaction://media"/>
            <a:extLst>
              <a:ext uri="{FF2B5EF4-FFF2-40B4-BE49-F238E27FC236}">
                <a16:creationId xmlns:a16="http://schemas.microsoft.com/office/drawing/2014/main" id="{6FD7DA0B-5629-4FFD-8091-E7CF8FD748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000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279787" y="7101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491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90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16992 -0.3428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90" y="-17153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2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A picture containing weapon&#10;&#10;Description automatically generated">
            <a:extLst>
              <a:ext uri="{FF2B5EF4-FFF2-40B4-BE49-F238E27FC236}">
                <a16:creationId xmlns:a16="http://schemas.microsoft.com/office/drawing/2014/main" id="{AABCEDE0-EAD6-4673-96FE-0421E4F131A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436"/>
            <a:ext cx="9226550" cy="206533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5BCB2E-4A84-482F-9234-1AD9CA36629C}"/>
              </a:ext>
            </a:extLst>
          </p:cNvPr>
          <p:cNvSpPr txBox="1"/>
          <p:nvPr/>
        </p:nvSpPr>
        <p:spPr>
          <a:xfrm>
            <a:off x="1009874" y="1328272"/>
            <a:ext cx="6618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UTM Avo" panose="02040603050506020204" pitchFamily="18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đã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học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gì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sau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tiết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học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này</a:t>
            </a:r>
            <a:r>
              <a:rPr lang="en-US" sz="24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85B5264-BEDC-4FD9-83EF-DAB9A7E65EA5}"/>
              </a:ext>
            </a:extLst>
          </p:cNvPr>
          <p:cNvSpPr/>
          <p:nvPr/>
        </p:nvSpPr>
        <p:spPr>
          <a:xfrm>
            <a:off x="1904273" y="2770345"/>
            <a:ext cx="9898742" cy="916296"/>
          </a:xfrm>
          <a:prstGeom prst="roundRect">
            <a:avLst/>
          </a:prstGeom>
          <a:noFill/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7707"/>
                </a:solidFill>
                <a:latin typeface="UTM Avo" panose="02040603050506020204" pitchFamily="18" charset="0"/>
              </a:rPr>
              <a:t>Phép chia hết hai số nguyên cùng dấu</a:t>
            </a:r>
            <a:endParaRPr lang="en-US" sz="2400" dirty="0">
              <a:solidFill>
                <a:srgbClr val="FF7707"/>
              </a:solidFill>
              <a:latin typeface="UTM Avo" panose="02040603050506020204" pitchFamily="18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43CFEE6-A361-4A48-B9BE-5AB231407C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6"/>
          <a:stretch/>
        </p:blipFill>
        <p:spPr>
          <a:xfrm>
            <a:off x="-171232" y="3712768"/>
            <a:ext cx="2270050" cy="20653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19E0B9-F125-4C42-9C2B-23E2EFFC91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1545" y="3686641"/>
            <a:ext cx="9704197" cy="206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0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1A6F02-20D9-33FA-F10F-58F7FBB36554}"/>
              </a:ext>
            </a:extLst>
          </p:cNvPr>
          <p:cNvSpPr txBox="1"/>
          <p:nvPr/>
        </p:nvSpPr>
        <p:spPr>
          <a:xfrm>
            <a:off x="2323476" y="627114"/>
            <a:ext cx="6985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FF0000"/>
                </a:solidFill>
                <a:latin typeface="+mj-lt"/>
              </a:rPr>
              <a:t>III. QUAN HỆ CHIA HẾT</a:t>
            </a:r>
            <a:endParaRPr lang="en-US" sz="40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34777D-2382-F5A7-F51A-DB5A99D492BC}"/>
              </a:ext>
            </a:extLst>
          </p:cNvPr>
          <p:cNvSpPr txBox="1"/>
          <p:nvPr/>
        </p:nvSpPr>
        <p:spPr>
          <a:xfrm>
            <a:off x="108679" y="1335000"/>
            <a:ext cx="1074419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i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 trang 86 Toán lớp 6 Tập 1:</a:t>
            </a:r>
            <a:endParaRPr lang="en-US" sz="2800" b="0" i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lphaLcParenR"/>
            </a:pPr>
            <a:r>
              <a:rPr lang="en-US" sz="28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 số thích hợp ở (?) trong bảng sau:</a:t>
            </a:r>
            <a:endParaRPr lang="vi-VN" sz="2800" b="0" i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lphaLcParenR"/>
            </a:pP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lphaLcParenR"/>
            </a:pPr>
            <a:endParaRPr lang="vi-VN" sz="2800" b="0" i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lphaLcParenR"/>
            </a:pP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lphaLcParenR"/>
            </a:pPr>
            <a:endParaRPr lang="vi-VN" sz="2800" b="0" i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lphaLcParenR"/>
            </a:pP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b) Số – 36 có thể chia hết cho các số nguyên nào?</a:t>
            </a:r>
            <a:endParaRPr lang="vi-VN" sz="2800" b="0" i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just"/>
            <a:endParaRPr lang="vi-VN" sz="2800">
              <a:latin typeface="Open Sans" panose="020B0606030504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>
                <a:solidFill>
                  <a:srgbClr val="002060"/>
                </a:solidFill>
              </a:rPr>
              <a:t>Theo câu a ta thấy số – 36 có thể chia hết cho các số nguyên là </a:t>
            </a:r>
            <a:endParaRPr lang="vi-VN" sz="2800">
              <a:solidFill>
                <a:srgbClr val="002060"/>
              </a:solidFill>
            </a:endParaRPr>
          </a:p>
          <a:p>
            <a:pPr algn="just"/>
            <a:r>
              <a:rPr lang="en-US" sz="2800">
                <a:solidFill>
                  <a:srgbClr val="002060"/>
                </a:solidFill>
              </a:rPr>
              <a:t>1; 2; 3; 4; 6; 9; 12; 18; 36; </a:t>
            </a:r>
            <a:endParaRPr lang="vi-VN" sz="2800">
              <a:solidFill>
                <a:srgbClr val="002060"/>
              </a:solidFill>
            </a:endParaRPr>
          </a:p>
          <a:p>
            <a:pPr algn="just"/>
            <a:r>
              <a:rPr lang="en-US" sz="2800">
                <a:solidFill>
                  <a:srgbClr val="002060"/>
                </a:solidFill>
              </a:rPr>
              <a:t>– 1; – 2; – 3; – 4; – 6; – 9; – 12; – 18; – 36. </a:t>
            </a:r>
            <a:endParaRPr lang="en-US" sz="2800" b="0" i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90A923-8C63-BBF9-88FD-419499E44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41" y="2428735"/>
            <a:ext cx="10704824" cy="17535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331237-E46C-F02F-610D-EF9A6BD6F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0434" y="3305495"/>
            <a:ext cx="6855738" cy="83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2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6F31FB-2286-D22A-5DA3-12097D5F3071}"/>
              </a:ext>
            </a:extLst>
          </p:cNvPr>
          <p:cNvSpPr txBox="1"/>
          <p:nvPr/>
        </p:nvSpPr>
        <p:spPr>
          <a:xfrm>
            <a:off x="2500" y="594027"/>
            <a:ext cx="10760438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>
                <a:solidFill>
                  <a:srgbClr val="008000"/>
                </a:solidFill>
                <a:effectLst/>
                <a:latin typeface="+mj-lt"/>
              </a:rPr>
              <a:t>Luyện tập 3 trang 86 :</a:t>
            </a:r>
            <a:r>
              <a:rPr lang="vi-VN" sz="2800" b="0" i="0">
                <a:solidFill>
                  <a:srgbClr val="000000"/>
                </a:solidFill>
                <a:effectLst/>
                <a:latin typeface="+mj-lt"/>
              </a:rPr>
              <a:t> Sử dụng các từ “chia hết cho”, "bội", “ước” thích hợp (?):</a:t>
            </a:r>
          </a:p>
          <a:p>
            <a:pPr algn="just"/>
            <a:r>
              <a:rPr lang="vi-VN" sz="2800" b="0" i="0">
                <a:solidFill>
                  <a:srgbClr val="000000"/>
                </a:solidFill>
                <a:effectLst/>
                <a:latin typeface="+mj-lt"/>
              </a:rPr>
              <a:t>a) – 16 (?) – 2;</a:t>
            </a:r>
          </a:p>
          <a:p>
            <a:pPr algn="just"/>
            <a:r>
              <a:rPr lang="vi-VN" sz="2800" b="0" i="0">
                <a:solidFill>
                  <a:srgbClr val="000000"/>
                </a:solidFill>
                <a:effectLst/>
                <a:latin typeface="+mj-lt"/>
              </a:rPr>
              <a:t>b) – 18 là (?) của – 6;</a:t>
            </a:r>
          </a:p>
          <a:p>
            <a:pPr algn="just"/>
            <a:r>
              <a:rPr lang="vi-VN" sz="2800" b="0" i="0">
                <a:solidFill>
                  <a:srgbClr val="000000"/>
                </a:solidFill>
                <a:effectLst/>
                <a:latin typeface="+mj-lt"/>
              </a:rPr>
              <a:t>c) 3 là (?) của – 27.</a:t>
            </a:r>
          </a:p>
          <a:p>
            <a:pPr algn="just"/>
            <a:r>
              <a:rPr lang="vi-VN" sz="2800" b="1" i="0">
                <a:solidFill>
                  <a:srgbClr val="008000"/>
                </a:solidFill>
                <a:effectLst/>
                <a:latin typeface="+mj-lt"/>
              </a:rPr>
              <a:t>Lời giải:</a:t>
            </a:r>
            <a:endParaRPr lang="vi-VN" sz="2800" b="0" i="0">
              <a:solidFill>
                <a:srgbClr val="000000"/>
              </a:solidFill>
              <a:effectLst/>
              <a:latin typeface="+mj-lt"/>
            </a:endParaRPr>
          </a:p>
          <a:p>
            <a:pPr algn="just"/>
            <a:r>
              <a:rPr lang="vi-VN" sz="2800" b="0" i="0">
                <a:solidFill>
                  <a:srgbClr val="000000"/>
                </a:solidFill>
                <a:effectLst/>
                <a:latin typeface="+mj-lt"/>
              </a:rPr>
              <a:t>a) Vì – 16 = (– 2) . 8 </a:t>
            </a:r>
          </a:p>
          <a:p>
            <a:pPr algn="just"/>
            <a:r>
              <a:rPr lang="vi-VN" sz="2800" b="0" i="0">
                <a:solidFill>
                  <a:srgbClr val="000000"/>
                </a:solidFill>
                <a:effectLst/>
                <a:latin typeface="+mj-lt"/>
              </a:rPr>
              <a:t>Nên số – 16 chia hết cho số – 2</a:t>
            </a:r>
          </a:p>
          <a:p>
            <a:pPr algn="just"/>
            <a:r>
              <a:rPr lang="vi-VN" sz="2800" b="0" i="0">
                <a:solidFill>
                  <a:srgbClr val="000000"/>
                </a:solidFill>
                <a:effectLst/>
                <a:latin typeface="+mj-lt"/>
              </a:rPr>
              <a:t>Vậy từ thích hợp điền vào dấu (?) là "chia hết cho".</a:t>
            </a:r>
          </a:p>
          <a:p>
            <a:pPr algn="just"/>
            <a:r>
              <a:rPr lang="vi-VN" sz="2800" b="0" i="0">
                <a:solidFill>
                  <a:srgbClr val="000000"/>
                </a:solidFill>
                <a:effectLst/>
                <a:latin typeface="+mj-lt"/>
              </a:rPr>
              <a:t>b) Vì – 18 = (– 6) . 3 </a:t>
            </a:r>
          </a:p>
          <a:p>
            <a:pPr algn="just"/>
            <a:r>
              <a:rPr lang="vi-VN" sz="2800" b="0" i="0">
                <a:solidFill>
                  <a:srgbClr val="000000"/>
                </a:solidFill>
                <a:effectLst/>
                <a:latin typeface="+mj-lt"/>
              </a:rPr>
              <a:t>Nên – 18 là bội của – 6. Vậy từ thích hợp điền vào dấu (?) là "bội".</a:t>
            </a:r>
          </a:p>
          <a:p>
            <a:pPr algn="just"/>
            <a:r>
              <a:rPr lang="vi-VN" sz="2800" b="0" i="0">
                <a:solidFill>
                  <a:srgbClr val="000000"/>
                </a:solidFill>
                <a:effectLst/>
                <a:latin typeface="+mj-lt"/>
              </a:rPr>
              <a:t>c) Vì – 27 = 3 . (– 9) </a:t>
            </a:r>
          </a:p>
          <a:p>
            <a:pPr algn="just"/>
            <a:r>
              <a:rPr lang="vi-VN" sz="2800" b="0" i="0">
                <a:solidFill>
                  <a:srgbClr val="000000"/>
                </a:solidFill>
                <a:effectLst/>
                <a:latin typeface="+mj-lt"/>
              </a:rPr>
              <a:t>Nên 3 là ước của – 27. Vậy từ thích hợp điền vào dấu (?) là "ước"</a:t>
            </a:r>
          </a:p>
        </p:txBody>
      </p:sp>
    </p:spTree>
    <p:extLst>
      <p:ext uri="{BB962C8B-B14F-4D97-AF65-F5344CB8AC3E}">
        <p14:creationId xmlns:p14="http://schemas.microsoft.com/office/powerpoint/2010/main" val="10172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737E2C7-EC21-6569-48E3-DC326CC3E28A}"/>
              </a:ext>
            </a:extLst>
          </p:cNvPr>
          <p:cNvSpPr txBox="1"/>
          <p:nvPr/>
        </p:nvSpPr>
        <p:spPr>
          <a:xfrm>
            <a:off x="2500" y="588444"/>
            <a:ext cx="1189969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>
                <a:solidFill>
                  <a:srgbClr val="008000"/>
                </a:solidFill>
                <a:effectLst/>
                <a:latin typeface="+mj-lt"/>
              </a:rPr>
              <a:t>Luyện tập 4 trang 86 Toán lớp 6 Tập 1:</a:t>
            </a:r>
            <a:endParaRPr lang="vi-VN" sz="2800" b="0" i="0">
              <a:solidFill>
                <a:srgbClr val="000000"/>
              </a:solidFill>
              <a:effectLst/>
              <a:latin typeface="+mj-lt"/>
            </a:endParaRPr>
          </a:p>
          <a:p>
            <a:pPr algn="just"/>
            <a:r>
              <a:rPr lang="vi-VN" sz="2800" b="0" i="0">
                <a:solidFill>
                  <a:srgbClr val="000000"/>
                </a:solidFill>
                <a:effectLst/>
                <a:latin typeface="+mj-lt"/>
              </a:rPr>
              <a:t>a) Viết tất cả các số nguyên là ước của: – 15; – 12.</a:t>
            </a:r>
          </a:p>
          <a:p>
            <a:pPr algn="just"/>
            <a:r>
              <a:rPr lang="vi-VN" sz="2800" b="0" i="0">
                <a:solidFill>
                  <a:srgbClr val="000000"/>
                </a:solidFill>
                <a:effectLst/>
                <a:latin typeface="+mj-lt"/>
              </a:rPr>
              <a:t>b) Viết năm số nguyên là bội của: – 3; – 7. </a:t>
            </a:r>
          </a:p>
          <a:p>
            <a:pPr algn="just"/>
            <a:r>
              <a:rPr lang="vi-VN" sz="2800" b="1" i="0">
                <a:solidFill>
                  <a:srgbClr val="008000"/>
                </a:solidFill>
                <a:effectLst/>
                <a:latin typeface="+mj-lt"/>
              </a:rPr>
              <a:t>Lời giải:</a:t>
            </a:r>
            <a:endParaRPr lang="vi-VN" sz="2800" b="0" i="0">
              <a:solidFill>
                <a:srgbClr val="000000"/>
              </a:solidFill>
              <a:effectLst/>
              <a:latin typeface="+mj-lt"/>
            </a:endParaRPr>
          </a:p>
          <a:p>
            <a:pPr algn="just"/>
            <a:r>
              <a:rPr lang="vi-VN" sz="2800" b="0" i="0">
                <a:solidFill>
                  <a:srgbClr val="000000"/>
                </a:solidFill>
                <a:effectLst/>
                <a:latin typeface="+mj-lt"/>
              </a:rPr>
              <a:t>a)  +) Ta có: – 15 = (– 1) . 15 = 1 . (– 15)  = 3 . (– 5) = (– 3) . 5 </a:t>
            </a:r>
          </a:p>
          <a:p>
            <a:pPr algn="just"/>
            <a:r>
              <a:rPr lang="vi-VN" sz="2800" b="0" i="0">
                <a:solidFill>
                  <a:srgbClr val="000000"/>
                </a:solidFill>
                <a:effectLst/>
                <a:latin typeface="+mj-lt"/>
              </a:rPr>
              <a:t>Do đó các ước của – 15 là: – 1; 1; – 3; 3; –5; 5; –15; 15.</a:t>
            </a:r>
          </a:p>
          <a:p>
            <a:pPr algn="just"/>
            <a:r>
              <a:rPr lang="vi-VN" sz="2800" b="0" i="0">
                <a:solidFill>
                  <a:srgbClr val="000000"/>
                </a:solidFill>
                <a:effectLst/>
                <a:latin typeface="+mj-lt"/>
              </a:rPr>
              <a:t>+) Lại có: – 12 = (– 1) . 12 = 1 . (– 12) = 2 . (– 6) = (– 2) . 6 = 3 . (– 4) = (– 3) . 4</a:t>
            </a:r>
          </a:p>
          <a:p>
            <a:pPr algn="just"/>
            <a:r>
              <a:rPr lang="vi-VN" sz="2800" b="0" i="0">
                <a:solidFill>
                  <a:srgbClr val="000000"/>
                </a:solidFill>
                <a:effectLst/>
                <a:latin typeface="+mj-lt"/>
              </a:rPr>
              <a:t>Do đó các ước của – 12 là: – 1; 1; – 2; 2; – 3; 3; – 4; 4; – 6; 6; – 12; 12.</a:t>
            </a:r>
          </a:p>
          <a:p>
            <a:pPr algn="just"/>
            <a:r>
              <a:rPr lang="vi-VN" sz="2800" b="0" i="0">
                <a:solidFill>
                  <a:srgbClr val="000000"/>
                </a:solidFill>
                <a:effectLst/>
                <a:latin typeface="+mj-lt"/>
              </a:rPr>
              <a:t>b) </a:t>
            </a:r>
          </a:p>
          <a:p>
            <a:pPr algn="just"/>
            <a:r>
              <a:rPr lang="vi-VN" sz="2800" b="0" i="0">
                <a:solidFill>
                  <a:srgbClr val="000000"/>
                </a:solidFill>
                <a:effectLst/>
                <a:latin typeface="+mj-lt"/>
              </a:rPr>
              <a:t>+) (– 3) . 1 = – 3; (– 3) . (– 1) = 3; (– 3) . 2 = – 6; (– 3) . (– 2) = 6; (– 3) . 3 = – 9</a:t>
            </a:r>
          </a:p>
          <a:p>
            <a:pPr algn="just"/>
            <a:r>
              <a:rPr lang="vi-VN" sz="2800" b="0" i="0">
                <a:solidFill>
                  <a:srgbClr val="000000"/>
                </a:solidFill>
                <a:effectLst/>
                <a:latin typeface="+mj-lt"/>
              </a:rPr>
              <a:t>Do đó năm số nguyên là bội của – 3 là: – 3; 3; – 6; 6; – 9.</a:t>
            </a:r>
          </a:p>
          <a:p>
            <a:pPr algn="just"/>
            <a:r>
              <a:rPr lang="vi-VN" sz="2800" b="0" i="0">
                <a:solidFill>
                  <a:srgbClr val="000000"/>
                </a:solidFill>
                <a:effectLst/>
                <a:latin typeface="+mj-lt"/>
              </a:rPr>
              <a:t>+) (– 7) . 0 = 0; (– 7) . 1 = – 7; (– 7) . (– 1) = 7; (– 7) . 2 = – 14; (– 7) . (– 2) = 14</a:t>
            </a:r>
          </a:p>
          <a:p>
            <a:pPr algn="just"/>
            <a:r>
              <a:rPr lang="vi-VN" sz="2800" b="0" i="0">
                <a:solidFill>
                  <a:srgbClr val="000000"/>
                </a:solidFill>
                <a:effectLst/>
                <a:latin typeface="+mj-lt"/>
              </a:rPr>
              <a:t>Do đó năm số nguyên là bội của – 7 là: 0; – 7; 7; – 14; 14.</a:t>
            </a:r>
          </a:p>
        </p:txBody>
      </p:sp>
    </p:spTree>
    <p:extLst>
      <p:ext uri="{BB962C8B-B14F-4D97-AF65-F5344CB8AC3E}">
        <p14:creationId xmlns:p14="http://schemas.microsoft.com/office/powerpoint/2010/main" val="379056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749571-9FA7-D33D-E124-8CB0FEC5B5FD}"/>
              </a:ext>
            </a:extLst>
          </p:cNvPr>
          <p:cNvSpPr txBox="1"/>
          <p:nvPr/>
        </p:nvSpPr>
        <p:spPr>
          <a:xfrm>
            <a:off x="2323476" y="627114"/>
            <a:ext cx="6985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FF0000"/>
                </a:solidFill>
                <a:latin typeface="+mj-lt"/>
              </a:rPr>
              <a:t>IV. VẬN DỤNG</a:t>
            </a:r>
            <a:endParaRPr lang="en-US" sz="40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9324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69C1F52-26B5-479E-B7F2-C17EF0EB9FB1}"/>
              </a:ext>
            </a:extLst>
          </p:cNvPr>
          <p:cNvSpPr/>
          <p:nvPr/>
        </p:nvSpPr>
        <p:spPr>
          <a:xfrm>
            <a:off x="1173383" y="1792688"/>
            <a:ext cx="10078817" cy="3068959"/>
          </a:xfrm>
          <a:prstGeom prst="roundRect">
            <a:avLst/>
          </a:prstGeom>
          <a:solidFill>
            <a:srgbClr val="FF8119"/>
          </a:solidFill>
          <a:ln w="5715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Quicksand" pitchFamily="2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998A5D4-D08C-4A72-B539-234F5A5B49F4}"/>
              </a:ext>
            </a:extLst>
          </p:cNvPr>
          <p:cNvSpPr txBox="1">
            <a:spLocks/>
          </p:cNvSpPr>
          <p:nvPr/>
        </p:nvSpPr>
        <p:spPr>
          <a:xfrm>
            <a:off x="1314266" y="2061841"/>
            <a:ext cx="9765401" cy="30689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60000"/>
              </a:lnSpc>
              <a:buNone/>
            </a:pP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6: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Phép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chia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hết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hai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nguyên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.</a:t>
            </a:r>
            <a:b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</a:b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Quan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hệ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chia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hết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hợp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nguyên</a:t>
            </a:r>
            <a:endParaRPr lang="en-US" sz="3600" b="1" dirty="0">
              <a:solidFill>
                <a:schemeClr val="bg1"/>
              </a:solidFill>
              <a:latin typeface="UTM Avo" panose="02040603050506020204" pitchFamily="18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651475488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EC9DEF-C941-4CB3-B6C1-6849232DA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FF8119"/>
                </a:solidFill>
                <a:latin typeface="UTM Avo" panose="02040603050506020204" pitchFamily="18" charset="0"/>
              </a:rPr>
              <a:t>I. PHÉP CHIA HẾT HAI SỐ NGUYÊN KHÁC DẤU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6B461F2-DCC6-4108-9F77-E906E0767234}"/>
                  </a:ext>
                </a:extLst>
              </p:cNvPr>
              <p:cNvSpPr txBox="1"/>
              <p:nvPr/>
            </p:nvSpPr>
            <p:spPr>
              <a:xfrm>
                <a:off x="926852" y="2083771"/>
                <a:ext cx="484693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So sánh </a:t>
                </a:r>
                <a:endParaRPr lang="vi-VN" sz="2400" b="0" i="0">
                  <a:solidFill>
                    <a:srgbClr val="09671F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40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vi-VN" sz="2400" b="0" i="0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) </m:t>
                    </m:r>
                    <m:r>
                      <a:rPr lang="en-US" sz="2400" b="0" i="0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12:</m:t>
                    </m:r>
                    <m:d>
                      <m:dPr>
                        <m:ctrlP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2400" b="0" i="0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12:</m:t>
                        </m:r>
                        <m:r>
                          <a:rPr lang="en-US" sz="2400" b="0" i="0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lang="vi-VN" sz="2400" b="0">
                  <a:solidFill>
                    <a:srgbClr val="09671F"/>
                  </a:solidFill>
                  <a:latin typeface="UTM Avo" panose="0204060305050602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400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vi-VN" sz="240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) </m:t>
                    </m:r>
                    <m:r>
                      <a:rPr lang="en-US" sz="240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12:</m:t>
                    </m:r>
                    <m:d>
                      <m:dPr>
                        <m:ctrlP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vi-VN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12:</m:t>
                        </m:r>
                        <m:r>
                          <a:rPr lang="vi-VN" sz="24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endParaRPr lang="vi-VN" sz="2400">
                  <a:solidFill>
                    <a:srgbClr val="09671F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6B461F2-DCC6-4108-9F77-E906E07672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852" y="2083771"/>
                <a:ext cx="4846931" cy="1200329"/>
              </a:xfrm>
              <a:prstGeom prst="rect">
                <a:avLst/>
              </a:prstGeom>
              <a:blipFill>
                <a:blip r:embed="rId2"/>
                <a:stretch>
                  <a:fillRect l="-1887" t="-4569" b="-10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FF1F2DB3-4977-4B3A-B674-1C437A4FB3FE}"/>
              </a:ext>
            </a:extLst>
          </p:cNvPr>
          <p:cNvGrpSpPr/>
          <p:nvPr/>
        </p:nvGrpSpPr>
        <p:grpSpPr>
          <a:xfrm>
            <a:off x="838200" y="1356534"/>
            <a:ext cx="1129937" cy="513717"/>
            <a:chOff x="838200" y="2970636"/>
            <a:chExt cx="1257365" cy="596221"/>
          </a:xfrm>
        </p:grpSpPr>
        <p:pic>
          <p:nvPicPr>
            <p:cNvPr id="12" name="Picture 11" descr="A picture containing pool ball&#10;&#10;Description automatically generated">
              <a:extLst>
                <a:ext uri="{FF2B5EF4-FFF2-40B4-BE49-F238E27FC236}">
                  <a16:creationId xmlns:a16="http://schemas.microsoft.com/office/drawing/2014/main" id="{255B869F-A51B-43D2-90A6-802B987AC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2970636"/>
              <a:ext cx="1257365" cy="59058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F8B45A2-5666-4CB3-AE87-5F1D501641C7}"/>
                    </a:ext>
                  </a:extLst>
                </p:cNvPr>
                <p:cNvSpPr txBox="1"/>
                <p:nvPr/>
              </p:nvSpPr>
              <p:spPr>
                <a:xfrm>
                  <a:off x="1466882" y="3012859"/>
                  <a:ext cx="409303" cy="5539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240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F8B45A2-5666-4CB3-AE87-5F1D501641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6882" y="3012859"/>
                  <a:ext cx="409303" cy="553998"/>
                </a:xfrm>
                <a:prstGeom prst="rect">
                  <a:avLst/>
                </a:prstGeom>
                <a:blipFill>
                  <a:blip r:embed="rId9"/>
                  <a:stretch>
                    <a:fillRect l="-1639" r="-16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C1969DC-59AD-DF4B-328A-CDEA1BEB73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104" y="3677183"/>
            <a:ext cx="9857390" cy="206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06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EC9DEF-C941-4CB3-B6C1-6849232DA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FF8119"/>
                </a:solidFill>
                <a:latin typeface="UTM Avo" panose="02040603050506020204" pitchFamily="18" charset="0"/>
              </a:rPr>
              <a:t>I</a:t>
            </a:r>
            <a:r>
              <a:rPr lang="en-US" sz="3600">
                <a:solidFill>
                  <a:srgbClr val="FF8119"/>
                </a:solidFill>
                <a:latin typeface="UTM Avo" panose="02040603050506020204" pitchFamily="18" charset="0"/>
              </a:rPr>
              <a:t>. PHÉP CHIA HẾT HAI SỐ NGUYÊN KHÁC DẤU</a:t>
            </a:r>
            <a:endParaRPr lang="en-US" sz="3600" dirty="0">
              <a:solidFill>
                <a:srgbClr val="FF8119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44B047-791C-488C-873D-78786C16C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6410" y="1366122"/>
            <a:ext cx="9857390" cy="20628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99F11E-0F51-485D-8630-33B1239F19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3398" y="3429000"/>
            <a:ext cx="9785203" cy="267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1603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EC9DEF-C941-4CB3-B6C1-6849232DA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FF8119"/>
                </a:solidFill>
                <a:latin typeface="UTM Avo" panose="02040603050506020204" pitchFamily="18" charset="0"/>
              </a:rPr>
              <a:t>I</a:t>
            </a:r>
            <a:r>
              <a:rPr lang="en-US" sz="3600">
                <a:solidFill>
                  <a:srgbClr val="FF8119"/>
                </a:solidFill>
                <a:latin typeface="UTM Avo" panose="02040603050506020204" pitchFamily="18" charset="0"/>
              </a:rPr>
              <a:t>. PHÉP CHIA HẾT HAI SỐ NGUYÊN KHÁC DẤU</a:t>
            </a:r>
            <a:endParaRPr lang="en-US" sz="3600" dirty="0">
              <a:solidFill>
                <a:srgbClr val="FF8119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930883-9046-4539-A451-E6D357237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90688"/>
            <a:ext cx="1142857" cy="40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AE3BFE-8F78-4BFC-BA53-9DEA6612987C}"/>
              </a:ext>
            </a:extLst>
          </p:cNvPr>
          <p:cNvSpPr txBox="1"/>
          <p:nvPr/>
        </p:nvSpPr>
        <p:spPr>
          <a:xfrm>
            <a:off x="2163471" y="1490688"/>
            <a:ext cx="114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9671F"/>
                </a:solidFill>
                <a:latin typeface="UTM Avo" panose="02040603050506020204" pitchFamily="18" charset="0"/>
              </a:rPr>
              <a:t>Tính:</a:t>
            </a:r>
            <a:endParaRPr lang="en-US" sz="2400" dirty="0">
              <a:solidFill>
                <a:srgbClr val="09671F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4695C5C-A4A4-46C5-A9B4-6D90BB35F3CA}"/>
                  </a:ext>
                </a:extLst>
              </p:cNvPr>
              <p:cNvSpPr txBox="1"/>
              <p:nvPr/>
            </p:nvSpPr>
            <p:spPr>
              <a:xfrm>
                <a:off x="2163471" y="2252997"/>
                <a:ext cx="993076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4572000" algn="l"/>
                  </a:tabLst>
                </a:pPr>
                <a:r>
                  <a:rPr lang="en-US" sz="32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0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−24</m:t>
                        </m:r>
                      </m:e>
                    </m:d>
                    <m:r>
                      <a:rPr lang="en-US" sz="3200" b="0" i="0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32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32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;	</a:t>
                </a:r>
                <a:r>
                  <a:rPr lang="en-US" sz="320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 b)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35</m:t>
                    </m:r>
                    <m:r>
                      <a:rPr lang="en-US" sz="320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32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(−5)</m:t>
                    </m:r>
                  </m:oMath>
                </a14:m>
                <a:r>
                  <a:rPr lang="en-US" sz="32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4695C5C-A4A4-46C5-A9B4-6D90BB35F3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471" y="2252997"/>
                <a:ext cx="9930763" cy="584775"/>
              </a:xfrm>
              <a:prstGeom prst="rect">
                <a:avLst/>
              </a:prstGeom>
              <a:blipFill>
                <a:blip r:embed="rId3"/>
                <a:stretch>
                  <a:fillRect l="-1596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F09ADE9-5946-4BF5-992B-D35EEF8FCCAB}"/>
              </a:ext>
            </a:extLst>
          </p:cNvPr>
          <p:cNvSpPr txBox="1"/>
          <p:nvPr/>
        </p:nvSpPr>
        <p:spPr>
          <a:xfrm>
            <a:off x="5701423" y="2791320"/>
            <a:ext cx="1069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9671F"/>
                </a:solidFill>
                <a:latin typeface="UTM Avo" panose="02040603050506020204" pitchFamily="18" charset="0"/>
              </a:rPr>
              <a:t>Giải</a:t>
            </a:r>
            <a:endParaRPr lang="en-US" sz="3200" dirty="0">
              <a:solidFill>
                <a:srgbClr val="09671F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F174F3-9BE4-4FF9-BE51-C71AD120A907}"/>
                  </a:ext>
                </a:extLst>
              </p:cNvPr>
              <p:cNvSpPr txBox="1"/>
              <p:nvPr/>
            </p:nvSpPr>
            <p:spPr>
              <a:xfrm>
                <a:off x="2163471" y="3727841"/>
                <a:ext cx="584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4572000" algn="l"/>
                  </a:tabLst>
                </a:pPr>
                <a:r>
                  <a:rPr lang="en-US" sz="32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0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−24</m:t>
                        </m:r>
                      </m:e>
                    </m:d>
                    <m:r>
                      <a:rPr lang="en-US" sz="3200" b="0" i="0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32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3=−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24:3</m:t>
                        </m:r>
                      </m:e>
                    </m:d>
                    <m:r>
                      <a:rPr lang="en-US" sz="32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=−8</m:t>
                    </m:r>
                  </m:oMath>
                </a14:m>
                <a:r>
                  <a:rPr lang="en-US" sz="32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F174F3-9BE4-4FF9-BE51-C71AD120A9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471" y="3727841"/>
                <a:ext cx="5847086" cy="584775"/>
              </a:xfrm>
              <a:prstGeom prst="rect">
                <a:avLst/>
              </a:prstGeom>
              <a:blipFill>
                <a:blip r:embed="rId4"/>
                <a:stretch>
                  <a:fillRect l="-2711" t="-14737" b="-3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9371D82-FF7D-4E8C-BA1E-0D3FE4C2DFBE}"/>
                  </a:ext>
                </a:extLst>
              </p:cNvPr>
              <p:cNvSpPr txBox="1"/>
              <p:nvPr/>
            </p:nvSpPr>
            <p:spPr>
              <a:xfrm>
                <a:off x="2163471" y="4617910"/>
                <a:ext cx="584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4572000" algn="l"/>
                  </a:tabLst>
                </a:pPr>
                <a:r>
                  <a:rPr lang="en-US" sz="32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35</m:t>
                    </m:r>
                    <m:r>
                      <a:rPr lang="en-US" sz="320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e>
                    </m:d>
                    <m:r>
                      <a:rPr lang="en-US" sz="32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35:5</m:t>
                        </m:r>
                      </m:e>
                    </m:d>
                    <m:r>
                      <a:rPr lang="en-US" sz="32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=−7</m:t>
                    </m:r>
                  </m:oMath>
                </a14:m>
                <a:r>
                  <a:rPr lang="en-US" sz="32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9371D82-FF7D-4E8C-BA1E-0D3FE4C2DF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471" y="4617910"/>
                <a:ext cx="5847086" cy="584775"/>
              </a:xfrm>
              <a:prstGeom prst="rect">
                <a:avLst/>
              </a:prstGeom>
              <a:blipFill>
                <a:blip r:embed="rId5"/>
                <a:stretch>
                  <a:fillRect l="-2711" t="-14737" b="-3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73581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EC9DEF-C941-4CB3-B6C1-6849232DA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FF8119"/>
                </a:solidFill>
                <a:latin typeface="UTM Avo" panose="02040603050506020204" pitchFamily="18" charset="0"/>
              </a:rPr>
              <a:t>I</a:t>
            </a:r>
            <a:r>
              <a:rPr lang="en-US" sz="3600">
                <a:solidFill>
                  <a:srgbClr val="FF8119"/>
                </a:solidFill>
                <a:latin typeface="UTM Avo" panose="02040603050506020204" pitchFamily="18" charset="0"/>
              </a:rPr>
              <a:t>. PHÉP CHIA HẾT HAI SỐ NGUYÊN KHÁC DẤU</a:t>
            </a:r>
            <a:endParaRPr lang="en-US" sz="3600" dirty="0">
              <a:solidFill>
                <a:srgbClr val="FF8119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AE3BFE-8F78-4BFC-BA53-9DEA6612987C}"/>
              </a:ext>
            </a:extLst>
          </p:cNvPr>
          <p:cNvSpPr txBox="1"/>
          <p:nvPr/>
        </p:nvSpPr>
        <p:spPr>
          <a:xfrm>
            <a:off x="1397258" y="1973543"/>
            <a:ext cx="114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9671F"/>
                </a:solidFill>
                <a:latin typeface="UTM Avo" panose="02040603050506020204" pitchFamily="18" charset="0"/>
              </a:rPr>
              <a:t>Tính:</a:t>
            </a:r>
            <a:endParaRPr lang="en-US" sz="2400" dirty="0">
              <a:solidFill>
                <a:srgbClr val="09671F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4695C5C-A4A4-46C5-A9B4-6D90BB35F3CA}"/>
                  </a:ext>
                </a:extLst>
              </p:cNvPr>
              <p:cNvSpPr txBox="1"/>
              <p:nvPr/>
            </p:nvSpPr>
            <p:spPr>
              <a:xfrm>
                <a:off x="2170813" y="2376846"/>
                <a:ext cx="1554379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4572000" algn="l"/>
                  </a:tabLst>
                </a:pPr>
                <a:r>
                  <a:rPr lang="en-US" sz="32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36: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0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;	 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−48</m:t>
                        </m:r>
                      </m:e>
                    </m:d>
                    <m:r>
                      <a:rPr lang="en-US" sz="32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3200" b="0" i="0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32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4695C5C-A4A4-46C5-A9B4-6D90BB35F3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0813" y="2376846"/>
                <a:ext cx="15543794" cy="584775"/>
              </a:xfrm>
              <a:prstGeom prst="rect">
                <a:avLst/>
              </a:prstGeom>
              <a:blipFill>
                <a:blip r:embed="rId2"/>
                <a:stretch>
                  <a:fillRect l="-980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F09ADE9-5946-4BF5-992B-D35EEF8FCCAB}"/>
              </a:ext>
            </a:extLst>
          </p:cNvPr>
          <p:cNvSpPr txBox="1"/>
          <p:nvPr/>
        </p:nvSpPr>
        <p:spPr>
          <a:xfrm>
            <a:off x="5002549" y="2914044"/>
            <a:ext cx="167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9671F"/>
                </a:solidFill>
                <a:latin typeface="UTM Avo" panose="02040603050506020204" pitchFamily="18" charset="0"/>
              </a:rPr>
              <a:t>Giải</a:t>
            </a:r>
            <a:endParaRPr lang="en-US" sz="3200" dirty="0">
              <a:solidFill>
                <a:srgbClr val="09671F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F174F3-9BE4-4FF9-BE51-C71AD120A907}"/>
                  </a:ext>
                </a:extLst>
              </p:cNvPr>
              <p:cNvSpPr txBox="1"/>
              <p:nvPr/>
            </p:nvSpPr>
            <p:spPr>
              <a:xfrm>
                <a:off x="2877456" y="3622718"/>
                <a:ext cx="915195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4572000" algn="l"/>
                  </a:tabLst>
                </a:pPr>
                <a:r>
                  <a:rPr lang="en-US" sz="32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36:</m:t>
                    </m:r>
                    <m:d>
                      <m:dPr>
                        <m:ctrlPr>
                          <a:rPr lang="en-US" sz="32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e>
                    </m:d>
                    <m:r>
                      <a:rPr lang="en-US" sz="32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36:9</m:t>
                        </m:r>
                      </m:e>
                    </m:d>
                    <m:r>
                      <a:rPr lang="en-US" sz="32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=−4</m:t>
                    </m:r>
                  </m:oMath>
                </a14:m>
                <a:r>
                  <a:rPr lang="en-US" sz="32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F174F3-9BE4-4FF9-BE51-C71AD120A9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7456" y="3622718"/>
                <a:ext cx="9151955" cy="584775"/>
              </a:xfrm>
              <a:prstGeom prst="rect">
                <a:avLst/>
              </a:prstGeom>
              <a:blipFill>
                <a:blip r:embed="rId3"/>
                <a:stretch>
                  <a:fillRect l="-1666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9371D82-FF7D-4E8C-BA1E-0D3FE4C2DFBE}"/>
                  </a:ext>
                </a:extLst>
              </p:cNvPr>
              <p:cNvSpPr txBox="1"/>
              <p:nvPr/>
            </p:nvSpPr>
            <p:spPr>
              <a:xfrm>
                <a:off x="2877456" y="4331392"/>
                <a:ext cx="915195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4572000" algn="l"/>
                  </a:tabLst>
                </a:pPr>
                <a:r>
                  <a:rPr lang="en-US" sz="32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b)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−48</m:t>
                        </m:r>
                      </m:e>
                    </m:d>
                    <m:r>
                      <a:rPr lang="en-US" sz="3200" i="1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320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32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09671F"/>
                            </a:solidFill>
                            <a:latin typeface="Cambria Math" panose="02040503050406030204" pitchFamily="18" charset="0"/>
                          </a:rPr>
                          <m:t>48:6</m:t>
                        </m:r>
                      </m:e>
                    </m:d>
                    <m:r>
                      <a:rPr lang="en-US" sz="3200" b="0" i="1" smtClean="0">
                        <a:solidFill>
                          <a:srgbClr val="09671F"/>
                        </a:solidFill>
                        <a:latin typeface="Cambria Math" panose="02040503050406030204" pitchFamily="18" charset="0"/>
                      </a:rPr>
                      <m:t>=−8</m:t>
                    </m:r>
                  </m:oMath>
                </a14:m>
                <a:r>
                  <a:rPr lang="en-US" sz="3200" dirty="0">
                    <a:solidFill>
                      <a:srgbClr val="09671F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9371D82-FF7D-4E8C-BA1E-0D3FE4C2DF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7456" y="4331392"/>
                <a:ext cx="9151955" cy="584775"/>
              </a:xfrm>
              <a:prstGeom prst="rect">
                <a:avLst/>
              </a:prstGeom>
              <a:blipFill>
                <a:blip r:embed="rId4"/>
                <a:stretch>
                  <a:fillRect l="-1666" t="-14737" b="-3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450B2632-4A38-46E7-ABA7-D25E1A002FA7}"/>
              </a:ext>
            </a:extLst>
          </p:cNvPr>
          <p:cNvGrpSpPr/>
          <p:nvPr/>
        </p:nvGrpSpPr>
        <p:grpSpPr>
          <a:xfrm>
            <a:off x="838200" y="1376055"/>
            <a:ext cx="2650455" cy="597490"/>
            <a:chOff x="841682" y="5834365"/>
            <a:chExt cx="2601852" cy="59749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498B9BF-198B-4262-ABC5-0B0A52C5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1682" y="5834365"/>
              <a:ext cx="548806" cy="59749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210844C-BBB3-406A-BE7E-67D3C850341E}"/>
                </a:ext>
              </a:extLst>
            </p:cNvPr>
            <p:cNvSpPr txBox="1"/>
            <p:nvPr/>
          </p:nvSpPr>
          <p:spPr>
            <a:xfrm>
              <a:off x="1390488" y="5902277"/>
              <a:ext cx="205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2400" i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2400" i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46209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301766"/>
            <a:ext cx="12191999" cy="4556234"/>
          </a:xfrm>
          <a:prstGeom prst="rect">
            <a:avLst/>
          </a:prstGeom>
          <a:gradFill flip="none" rotWithShape="1">
            <a:gsLst>
              <a:gs pos="0">
                <a:srgbClr val="99FF33">
                  <a:shade val="30000"/>
                  <a:satMod val="115000"/>
                </a:srgbClr>
              </a:gs>
              <a:gs pos="50000">
                <a:srgbClr val="99FF33">
                  <a:shade val="67500"/>
                  <a:satMod val="115000"/>
                </a:srgbClr>
              </a:gs>
              <a:gs pos="100000">
                <a:srgbClr val="99FF33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78"/>
          <a:stretch/>
        </p:blipFill>
        <p:spPr bwMode="auto">
          <a:xfrm>
            <a:off x="-457200" y="409900"/>
            <a:ext cx="12700000" cy="1891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1604" y="3451767"/>
            <a:ext cx="2532148" cy="324046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968529"/>
            <a:ext cx="2808312" cy="246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01647" y="3284984"/>
            <a:ext cx="5760640" cy="3025480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76200">
                  <a:solidFill>
                    <a:srgbClr val="FFFF00"/>
                  </a:solidFill>
                  <a:prstDash val="sysDot"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CUNG THỦ </a:t>
            </a:r>
          </a:p>
        </p:txBody>
      </p:sp>
      <p:pic>
        <p:nvPicPr>
          <p:cNvPr id="9" name="Put_On_Your_Dancing_Pant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2264" y="702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9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69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5299" y="457929"/>
            <a:ext cx="12687299" cy="640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7" y="426950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980220"/>
            <a:ext cx="1448780" cy="144878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39" y="3498832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4" y="3548626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26804" y="553290"/>
                <a:ext cx="771360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>
                    <a:solidFill>
                      <a:srgbClr val="FF8119"/>
                    </a:solidFill>
                    <a:latin typeface="UTM Avo" panose="02040603050506020204" pitchFamily="18" charset="0"/>
                  </a:rPr>
                  <a:t>Câu</a:t>
                </a:r>
                <a:r>
                  <a:rPr lang="en-US" sz="3200" dirty="0">
                    <a:solidFill>
                      <a:srgbClr val="FF8119"/>
                    </a:solidFill>
                    <a:latin typeface="UTM Avo" panose="02040603050506020204" pitchFamily="18" charset="0"/>
                  </a:rPr>
                  <a:t> 1: </a:t>
                </a:r>
                <a:r>
                  <a:rPr lang="en-US" sz="3200" dirty="0" err="1">
                    <a:solidFill>
                      <a:srgbClr val="FF8119"/>
                    </a:solidFill>
                    <a:latin typeface="UTM Avo" panose="02040603050506020204" pitchFamily="18" charset="0"/>
                  </a:rPr>
                  <a:t>Kết</a:t>
                </a:r>
                <a:r>
                  <a:rPr lang="en-US" sz="3200" dirty="0">
                    <a:solidFill>
                      <a:srgbClr val="FF8119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8119"/>
                    </a:solidFill>
                    <a:latin typeface="UTM Avo" panose="02040603050506020204" pitchFamily="18" charset="0"/>
                  </a:rPr>
                  <a:t>quả</a:t>
                </a:r>
                <a:r>
                  <a:rPr lang="en-US" sz="3200" dirty="0">
                    <a:solidFill>
                      <a:srgbClr val="FF8119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8119"/>
                    </a:solidFill>
                    <a:latin typeface="UTM Avo" panose="02040603050506020204" pitchFamily="18" charset="0"/>
                  </a:rPr>
                  <a:t>của</a:t>
                </a:r>
                <a:r>
                  <a:rPr lang="en-US" sz="3200" dirty="0">
                    <a:solidFill>
                      <a:srgbClr val="FF8119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8119"/>
                    </a:solidFill>
                    <a:latin typeface="UTM Avo" panose="02040603050506020204" pitchFamily="18" charset="0"/>
                  </a:rPr>
                  <a:t>phép</a:t>
                </a:r>
                <a:r>
                  <a:rPr lang="en-US" sz="3200" dirty="0">
                    <a:solidFill>
                      <a:srgbClr val="FF8119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8119"/>
                    </a:solidFill>
                    <a:latin typeface="UTM Avo" panose="02040603050506020204" pitchFamily="18" charset="0"/>
                  </a:rPr>
                  <a:t>tính</a:t>
                </a:r>
                <a:r>
                  <a:rPr lang="en-US" sz="3200" dirty="0">
                    <a:solidFill>
                      <a:srgbClr val="FF8119"/>
                    </a:solidFill>
                    <a:latin typeface="UTM Avo" panose="02040603050506020204" pitchFamily="18" charset="0"/>
                  </a:rPr>
                  <a:t>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3200">
                        <a:solidFill>
                          <a:srgbClr val="FF8119"/>
                        </a:solidFill>
                        <a:latin typeface="Cambria Math" panose="02040503050406030204" pitchFamily="18" charset="0"/>
                      </a:rPr>
                      <m:t>(−</m:t>
                    </m:r>
                    <m:r>
                      <a:rPr lang="en-US" sz="3200">
                        <a:solidFill>
                          <a:srgbClr val="FF8119"/>
                        </a:solidFill>
                        <a:latin typeface="Cambria Math" panose="02040503050406030204" pitchFamily="18" charset="0"/>
                      </a:rPr>
                      <m:t>𝟒𝟓</m:t>
                    </m:r>
                    <m:r>
                      <a:rPr lang="en-US" sz="3200">
                        <a:solidFill>
                          <a:srgbClr val="FF8119"/>
                        </a:solidFill>
                        <a:latin typeface="Cambria Math" panose="02040503050406030204" pitchFamily="18" charset="0"/>
                      </a:rPr>
                      <m:t>):</m:t>
                    </m:r>
                    <m:r>
                      <a:rPr lang="en-US" sz="3200">
                        <a:solidFill>
                          <a:srgbClr val="FF8119"/>
                        </a:solidFill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US" sz="3200" dirty="0">
                    <a:solidFill>
                      <a:srgbClr val="FF8119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8119"/>
                    </a:solidFill>
                    <a:latin typeface="UTM Avo" panose="02040603050506020204" pitchFamily="18" charset="0"/>
                  </a:rPr>
                  <a:t>là</a:t>
                </a:r>
                <a:endParaRPr lang="en-US" sz="3200" dirty="0">
                  <a:solidFill>
                    <a:srgbClr val="FF8119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804" y="553290"/>
                <a:ext cx="7713609" cy="1077218"/>
              </a:xfrm>
              <a:prstGeom prst="rect">
                <a:avLst/>
              </a:prstGeom>
              <a:blipFill>
                <a:blip r:embed="rId14"/>
                <a:stretch>
                  <a:fillRect t="-7386" b="-1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631504" y="5410214"/>
            <a:ext cx="3752708" cy="989856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1331640" y="5589240"/>
                  <a:ext cx="933269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oMath>
                    </m:oMathPara>
                  </a14:m>
                  <a:endParaRPr lang="en-US" sz="3600" b="1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1640" y="5589240"/>
                  <a:ext cx="933269" cy="646331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/>
          <p:cNvGrpSpPr/>
          <p:nvPr/>
        </p:nvGrpSpPr>
        <p:grpSpPr>
          <a:xfrm>
            <a:off x="6674347" y="5410214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6534769" y="5581976"/>
                  <a:ext cx="588623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oMath>
                    </m:oMathPara>
                  </a14:m>
                  <a:endParaRPr lang="en-US" sz="3600" b="1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4769" y="5581976"/>
                  <a:ext cx="588623" cy="646331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Put_On_Your_Dancing_Pants.mp3">
            <a:hlinkClick r:id="" action="ppaction://media"/>
            <a:extLst>
              <a:ext uri="{FF2B5EF4-FFF2-40B4-BE49-F238E27FC236}">
                <a16:creationId xmlns:a16="http://schemas.microsoft.com/office/drawing/2014/main" id="{8A5235C6-4FBC-4264-967E-480EA580E9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000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279787" y="7101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3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90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17565 -0.34144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76" y="-17083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20000">
                <p:cTn id="7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HOC10 TEMPLATE</Template>
  <TotalTime>1810</TotalTime>
  <Words>1320</Words>
  <Application>Microsoft Office PowerPoint</Application>
  <PresentationFormat>Widescreen</PresentationFormat>
  <Paragraphs>135</Paragraphs>
  <Slides>28</Slides>
  <Notes>0</Notes>
  <HiddenSlides>0</HiddenSlides>
  <MMClips>34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UTM Avo</vt:lpstr>
      <vt:lpstr>Times New Roman</vt:lpstr>
      <vt:lpstr>Arial</vt:lpstr>
      <vt:lpstr>Quicksand</vt:lpstr>
      <vt:lpstr>Cambria Math</vt:lpstr>
      <vt:lpstr>Open Sans</vt:lpstr>
      <vt:lpstr>HOC10 TEMPLATE</vt:lpstr>
      <vt:lpstr>Tuần 15 Bài 6: Phép chia hết hai số nguyên.  Quan hệ chia hết trong tập hợp số nguyên – Tiết 1</vt:lpstr>
      <vt:lpstr>PowerPoint Presentation</vt:lpstr>
      <vt:lpstr>PowerPoint Presentation</vt:lpstr>
      <vt:lpstr>I. PHÉP CHIA HẾT HAI SỐ NGUYÊN KHÁC DẤU</vt:lpstr>
      <vt:lpstr>I. PHÉP CHIA HẾT HAI SỐ NGUYÊN KHÁC DẤU</vt:lpstr>
      <vt:lpstr>I. PHÉP CHIA HẾT HAI SỐ NGUYÊN KHÁC DẤU</vt:lpstr>
      <vt:lpstr>I. PHÉP CHIA HẾT HAI SỐ NGUYÊN KHÁC DẤU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I. PHÉP CHIA HẾT HAI SỐ NGUYÊN KHÁC DẤU</vt:lpstr>
      <vt:lpstr>PowerPoint Presentation</vt:lpstr>
      <vt:lpstr>II. PHÉP CHIA HẾT HAI SỐ NGUYÊN CÙNG DẤU</vt:lpstr>
      <vt:lpstr>II. PHÉP CHIA HẾT HAI SỐ NGUYÊN CÙNG DẤU</vt:lpstr>
      <vt:lpstr>II. PHÉP CHIA HẾT HAI SỐ NGUYÊN CÙNG DẤU</vt:lpstr>
      <vt:lpstr>II. PHÉP CHIA HẾT HAI SỐ NGUYÊN CÙNG DẤU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Vân Nguyễn</cp:lastModifiedBy>
  <cp:revision>126</cp:revision>
  <dcterms:created xsi:type="dcterms:W3CDTF">2021-11-01T08:16:43Z</dcterms:created>
  <dcterms:modified xsi:type="dcterms:W3CDTF">2023-12-04T16:21:15Z</dcterms:modified>
</cp:coreProperties>
</file>