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22"/>
  </p:notesMasterIdLst>
  <p:sldIdLst>
    <p:sldId id="272" r:id="rId4"/>
    <p:sldId id="277" r:id="rId5"/>
    <p:sldId id="278" r:id="rId6"/>
    <p:sldId id="258" r:id="rId7"/>
    <p:sldId id="279" r:id="rId8"/>
    <p:sldId id="259" r:id="rId9"/>
    <p:sldId id="280" r:id="rId10"/>
    <p:sldId id="281" r:id="rId11"/>
    <p:sldId id="260" r:id="rId12"/>
    <p:sldId id="282" r:id="rId13"/>
    <p:sldId id="283" r:id="rId14"/>
    <p:sldId id="284" r:id="rId15"/>
    <p:sldId id="267" r:id="rId16"/>
    <p:sldId id="268" r:id="rId17"/>
    <p:sldId id="264" r:id="rId18"/>
    <p:sldId id="269" r:id="rId19"/>
    <p:sldId id="285" r:id="rId20"/>
    <p:sldId id="28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10" Type="http://schemas.openxmlformats.org/officeDocument/2006/relationships/image" Target="../media/image48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9AC61-AC73-462A-B02D-6327F18D45E9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70C9A-A012-45A1-9ED2-F4FF884F0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89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2F2397D-10F2-4AFC-A506-3175BC69A28D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4043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EC54-566F-43CD-9E6D-8B6CCB62519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38E7-0ED5-4EC2-894C-2751E2F4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44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EC54-566F-43CD-9E6D-8B6CCB62519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38E7-0ED5-4EC2-894C-2751E2F4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57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EC54-566F-43CD-9E6D-8B6CCB62519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38E7-0ED5-4EC2-894C-2751E2F4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78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D2AC38-D9A9-4ACD-A2CF-5BAA665E4E1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60549-52F1-4249-8AB5-2BC750CD6C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1848F26-9AE2-4589-ABC6-5B52315017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15" y="6316315"/>
            <a:ext cx="1204985" cy="443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897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D2AC38-D9A9-4ACD-A2CF-5BAA665E4E1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60549-52F1-4249-8AB5-2BC750CD6C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81614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D2AC38-D9A9-4ACD-A2CF-5BAA665E4E1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60549-52F1-4249-8AB5-2BC750CD6C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6128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D2AC38-D9A9-4ACD-A2CF-5BAA665E4E1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60549-52F1-4249-8AB5-2BC750CD6C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0697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D2AC38-D9A9-4ACD-A2CF-5BAA665E4E1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60549-52F1-4249-8AB5-2BC750CD6C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3061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D2AC38-D9A9-4ACD-A2CF-5BAA665E4E1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60549-52F1-4249-8AB5-2BC750CD6C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63382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D2AC38-D9A9-4ACD-A2CF-5BAA665E4E1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60549-52F1-4249-8AB5-2BC750CD6C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1275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D2AC38-D9A9-4ACD-A2CF-5BAA665E4E1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60549-52F1-4249-8AB5-2BC750CD6C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7214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EC54-566F-43CD-9E6D-8B6CCB62519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38E7-0ED5-4EC2-894C-2751E2F4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0614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D2AC38-D9A9-4ACD-A2CF-5BAA665E4E1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60549-52F1-4249-8AB5-2BC750CD6C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42856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D2AC38-D9A9-4ACD-A2CF-5BAA665E4E1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60549-52F1-4249-8AB5-2BC750CD6C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30348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D2AC38-D9A9-4ACD-A2CF-5BAA665E4E1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E60549-52F1-4249-8AB5-2BC750CD6C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86935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3547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4B6D144-8FB7-4007-9137-C61F89E86113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41484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668335-EEF4-4F5F-8E55-15E3DAB38D3C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4045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553A2E-5B7C-48F4-81FD-C3E110BD8B33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21253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DBE01E6-08B8-480F-8F2D-A958C3314712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63034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DE6603-D60A-4E3D-8B01-27C1A39D6EE1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6177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44634D6-9258-4373-9426-4D90AC24E817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5080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EC54-566F-43CD-9E6D-8B6CCB62519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38E7-0ED5-4EC2-894C-2751E2F4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337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18A5AE-DC1F-4370-BF2C-579F9188E0DB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2719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EE6C2F-E4B7-43F7-BB73-346B2AC5FF61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96975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526C06-5651-4C21-844A-DED0C5815F32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00914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8E75CD-6F73-481A-B926-AD427A1C1449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27675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8C81C2-8354-48FB-8805-A76EF2933A47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8186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91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A17255-153C-4902-AC03-CA58240A5FB9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39676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8DAB48-3E87-47A7-91EB-B50A01D53882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569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EC54-566F-43CD-9E6D-8B6CCB62519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38E7-0ED5-4EC2-894C-2751E2F4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223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EC54-566F-43CD-9E6D-8B6CCB62519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38E7-0ED5-4EC2-894C-2751E2F4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18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EC54-566F-43CD-9E6D-8B6CCB62519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38E7-0ED5-4EC2-894C-2751E2F4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7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EC54-566F-43CD-9E6D-8B6CCB62519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38E7-0ED5-4EC2-894C-2751E2F4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2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EC54-566F-43CD-9E6D-8B6CCB62519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38E7-0ED5-4EC2-894C-2751E2F4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4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EC54-566F-43CD-9E6D-8B6CCB62519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038E7-0ED5-4EC2-894C-2751E2F4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62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CEC54-566F-43CD-9E6D-8B6CCB625198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038E7-0ED5-4EC2-894C-2751E2F4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859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B4D7C2-24D3-4E1E-AD2A-B7EDF245D26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A9EA2A-34F2-475A-8960-413238862C7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05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85800">
              <a:defRPr sz="675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85800">
              <a:defRPr sz="675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685800">
              <a:defRPr sz="675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E224729-7F89-4AD1-A867-0CF9CB19CD0C}" type="slidenum">
              <a:rPr kumimoji="0" lang="en-US" altLang="en-US" sz="675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675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7891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113.png"/><Relationship Id="rId3" Type="http://schemas.openxmlformats.org/officeDocument/2006/relationships/image" Target="../media/image104.png"/><Relationship Id="rId7" Type="http://schemas.openxmlformats.org/officeDocument/2006/relationships/image" Target="../media/image28.wmf"/><Relationship Id="rId12" Type="http://schemas.openxmlformats.org/officeDocument/2006/relationships/image" Target="../media/image109.png"/><Relationship Id="rId17" Type="http://schemas.openxmlformats.org/officeDocument/2006/relationships/image" Target="../media/image11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1.png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108.png"/><Relationship Id="rId5" Type="http://schemas.openxmlformats.org/officeDocument/2006/relationships/image" Target="../media/image106.png"/><Relationship Id="rId15" Type="http://schemas.openxmlformats.org/officeDocument/2006/relationships/image" Target="../media/image110.png"/><Relationship Id="rId10" Type="http://schemas.openxmlformats.org/officeDocument/2006/relationships/image" Target="../media/image107.png"/><Relationship Id="rId4" Type="http://schemas.openxmlformats.org/officeDocument/2006/relationships/image" Target="../media/image105.png"/><Relationship Id="rId9" Type="http://schemas.openxmlformats.org/officeDocument/2006/relationships/image" Target="../media/image29.wmf"/><Relationship Id="rId14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93.png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01.png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5.png"/><Relationship Id="rId5" Type="http://schemas.openxmlformats.org/officeDocument/2006/relationships/image" Target="../media/image114.png"/><Relationship Id="rId4" Type="http://schemas.openxmlformats.org/officeDocument/2006/relationships/image" Target="../media/image10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png"/><Relationship Id="rId7" Type="http://schemas.openxmlformats.org/officeDocument/2006/relationships/image" Target="../media/image12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9.png"/><Relationship Id="rId5" Type="http://schemas.openxmlformats.org/officeDocument/2006/relationships/image" Target="../media/image118.png"/><Relationship Id="rId4" Type="http://schemas.openxmlformats.org/officeDocument/2006/relationships/image" Target="../media/image1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4.png"/><Relationship Id="rId5" Type="http://schemas.openxmlformats.org/officeDocument/2006/relationships/image" Target="../media/image123.png"/><Relationship Id="rId4" Type="http://schemas.openxmlformats.org/officeDocument/2006/relationships/image" Target="../media/image1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png"/><Relationship Id="rId7" Type="http://schemas.openxmlformats.org/officeDocument/2006/relationships/image" Target="../media/image12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png"/><Relationship Id="rId5" Type="http://schemas.openxmlformats.org/officeDocument/2006/relationships/image" Target="../media/image127.png"/><Relationship Id="rId4" Type="http://schemas.openxmlformats.org/officeDocument/2006/relationships/image" Target="../media/image12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6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3.xml"/><Relationship Id="rId16" Type="http://schemas.openxmlformats.org/officeDocument/2006/relationships/image" Target="../media/image45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4.wmf"/><Relationship Id="rId22" Type="http://schemas.openxmlformats.org/officeDocument/2006/relationships/image" Target="../media/image48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oleObject" Target="../embeddings/oleObject7.bin"/><Relationship Id="rId21" Type="http://schemas.openxmlformats.org/officeDocument/2006/relationships/image" Target="../media/image37.png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5.wmf"/><Relationship Id="rId17" Type="http://schemas.openxmlformats.org/officeDocument/2006/relationships/image" Target="../media/image33.png"/><Relationship Id="rId2" Type="http://schemas.openxmlformats.org/officeDocument/2006/relationships/slideLayout" Target="../slideLayouts/slideLayout23.xml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40.png"/><Relationship Id="rId5" Type="http://schemas.openxmlformats.org/officeDocument/2006/relationships/oleObject" Target="../embeddings/oleObject8.bin"/><Relationship Id="rId15" Type="http://schemas.openxmlformats.org/officeDocument/2006/relationships/image" Target="../media/image31.png"/><Relationship Id="rId23" Type="http://schemas.openxmlformats.org/officeDocument/2006/relationships/image" Target="../media/image39.png"/><Relationship Id="rId10" Type="http://schemas.openxmlformats.org/officeDocument/2006/relationships/image" Target="../media/image14.wmf"/><Relationship Id="rId19" Type="http://schemas.openxmlformats.org/officeDocument/2006/relationships/image" Target="../media/image35.png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30.png"/><Relationship Id="rId22" Type="http://schemas.openxmlformats.org/officeDocument/2006/relationships/image" Target="../media/image3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28.png"/><Relationship Id="rId4" Type="http://schemas.openxmlformats.org/officeDocument/2006/relationships/image" Target="../media/image4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13" Type="http://schemas.openxmlformats.org/officeDocument/2006/relationships/image" Target="../media/image57.png"/><Relationship Id="rId18" Type="http://schemas.openxmlformats.org/officeDocument/2006/relationships/image" Target="../media/image62.png"/><Relationship Id="rId26" Type="http://schemas.openxmlformats.org/officeDocument/2006/relationships/image" Target="../media/image70.png"/><Relationship Id="rId3" Type="http://schemas.openxmlformats.org/officeDocument/2006/relationships/image" Target="../media/image47.png"/><Relationship Id="rId21" Type="http://schemas.openxmlformats.org/officeDocument/2006/relationships/image" Target="../media/image65.png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17" Type="http://schemas.openxmlformats.org/officeDocument/2006/relationships/image" Target="../media/image61.png"/><Relationship Id="rId25" Type="http://schemas.openxmlformats.org/officeDocument/2006/relationships/image" Target="../media/image69.png"/><Relationship Id="rId2" Type="http://schemas.openxmlformats.org/officeDocument/2006/relationships/image" Target="../media/image44.png"/><Relationship Id="rId16" Type="http://schemas.openxmlformats.org/officeDocument/2006/relationships/image" Target="../media/image46.png"/><Relationship Id="rId20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24" Type="http://schemas.openxmlformats.org/officeDocument/2006/relationships/image" Target="../media/image64.png"/><Relationship Id="rId5" Type="http://schemas.openxmlformats.org/officeDocument/2006/relationships/image" Target="../media/image49.png"/><Relationship Id="rId15" Type="http://schemas.openxmlformats.org/officeDocument/2006/relationships/image" Target="../media/image59.png"/><Relationship Id="rId23" Type="http://schemas.openxmlformats.org/officeDocument/2006/relationships/image" Target="../media/image67.png"/><Relationship Id="rId10" Type="http://schemas.openxmlformats.org/officeDocument/2006/relationships/image" Target="../media/image54.png"/><Relationship Id="rId19" Type="http://schemas.openxmlformats.org/officeDocument/2006/relationships/image" Target="../media/image63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Relationship Id="rId14" Type="http://schemas.openxmlformats.org/officeDocument/2006/relationships/image" Target="../media/image58.png"/><Relationship Id="rId22" Type="http://schemas.openxmlformats.org/officeDocument/2006/relationships/image" Target="../media/image66.png"/><Relationship Id="rId27" Type="http://schemas.openxmlformats.org/officeDocument/2006/relationships/image" Target="../media/image6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82.png"/><Relationship Id="rId3" Type="http://schemas.openxmlformats.org/officeDocument/2006/relationships/image" Target="../media/image74.png"/><Relationship Id="rId7" Type="http://schemas.openxmlformats.org/officeDocument/2006/relationships/image" Target="../media/image78.png"/><Relationship Id="rId12" Type="http://schemas.openxmlformats.org/officeDocument/2006/relationships/image" Target="../media/image8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7.png"/><Relationship Id="rId11" Type="http://schemas.openxmlformats.org/officeDocument/2006/relationships/image" Target="../media/image80.png"/><Relationship Id="rId5" Type="http://schemas.openxmlformats.org/officeDocument/2006/relationships/image" Target="../media/image76.png"/><Relationship Id="rId15" Type="http://schemas.openxmlformats.org/officeDocument/2006/relationships/image" Target="../media/image17.wmf"/><Relationship Id="rId10" Type="http://schemas.openxmlformats.org/officeDocument/2006/relationships/image" Target="../media/image79.png"/><Relationship Id="rId4" Type="http://schemas.openxmlformats.org/officeDocument/2006/relationships/image" Target="../media/image72.png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4.wmf"/><Relationship Id="rId3" Type="http://schemas.openxmlformats.org/officeDocument/2006/relationships/image" Target="../media/image720.png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73.png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13" Type="http://schemas.openxmlformats.org/officeDocument/2006/relationships/image" Target="../media/image91.png"/><Relationship Id="rId3" Type="http://schemas.openxmlformats.org/officeDocument/2006/relationships/image" Target="../media/image83.png"/><Relationship Id="rId7" Type="http://schemas.openxmlformats.org/officeDocument/2006/relationships/image" Target="../media/image85.png"/><Relationship Id="rId12" Type="http://schemas.openxmlformats.org/officeDocument/2006/relationships/image" Target="../media/image90.png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4.png"/><Relationship Id="rId11" Type="http://schemas.openxmlformats.org/officeDocument/2006/relationships/image" Target="../media/image89.png"/><Relationship Id="rId5" Type="http://schemas.openxmlformats.org/officeDocument/2006/relationships/image" Target="../media/image26.wmf"/><Relationship Id="rId10" Type="http://schemas.openxmlformats.org/officeDocument/2006/relationships/image" Target="../media/image88.png"/><Relationship Id="rId4" Type="http://schemas.openxmlformats.org/officeDocument/2006/relationships/oleObject" Target="../embeddings/oleObject22.bin"/><Relationship Id="rId9" Type="http://schemas.openxmlformats.org/officeDocument/2006/relationships/image" Target="../media/image87.png"/><Relationship Id="rId14" Type="http://schemas.openxmlformats.org/officeDocument/2006/relationships/image" Target="../media/image9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image" Target="../media/image94.png"/><Relationship Id="rId7" Type="http://schemas.openxmlformats.org/officeDocument/2006/relationships/image" Target="../media/image9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7.png"/><Relationship Id="rId11" Type="http://schemas.openxmlformats.org/officeDocument/2006/relationships/image" Target="../media/image100.png"/><Relationship Id="rId5" Type="http://schemas.openxmlformats.org/officeDocument/2006/relationships/image" Target="../media/image96.png"/><Relationship Id="rId10" Type="http://schemas.openxmlformats.org/officeDocument/2006/relationships/image" Target="../media/image27.wmf"/><Relationship Id="rId4" Type="http://schemas.openxmlformats.org/officeDocument/2006/relationships/image" Target="../media/image95.png"/><Relationship Id="rId9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8"/>
          <p:cNvSpPr>
            <a:spLocks noChangeArrowheads="1" noChangeShapeType="1" noTextEdit="1"/>
          </p:cNvSpPr>
          <p:nvPr/>
        </p:nvSpPr>
        <p:spPr bwMode="auto">
          <a:xfrm>
            <a:off x="2532016" y="2978331"/>
            <a:ext cx="7513320" cy="14369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vi-VN" sz="3600" b="1" i="0" u="none" strike="noStrike" kern="10" normalizeH="0" baseline="0" noProof="0" dirty="0" smtClean="0">
                <a:ln w="10160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sz="3600" b="1" kern="10" dirty="0" smtClean="0">
                <a:ln w="10160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6-</a:t>
            </a:r>
            <a:r>
              <a:rPr lang="vi-VN" sz="3600" b="1" kern="10" dirty="0">
                <a:ln w="10160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kern="10" dirty="0" smtClean="0">
                <a:ln w="10160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sz="3600" b="1" kern="10" dirty="0" smtClean="0">
                <a:ln w="10160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kumimoji="0" lang="vi-VN" sz="3600" b="1" i="0" u="none" strike="noStrike" kern="10" normalizeH="0" baseline="0" noProof="0" dirty="0" smtClean="0">
                <a:ln w="10160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3600" b="1" i="0" u="none" strike="noStrike" kern="10" normalizeH="0" baseline="0" noProof="0" dirty="0" smtClean="0">
                <a:ln w="10160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kumimoji="0" lang="en-US" sz="3600" b="1" i="0" u="none" strike="noStrike" kern="10" normalizeH="0" noProof="0" dirty="0" smtClean="0">
                <a:ln w="10160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ĐỔI ĐƠN GIẢN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3600" b="1" i="0" u="none" strike="noStrike" kern="10" normalizeH="0" noProof="0" dirty="0" smtClean="0">
                <a:ln w="10160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BIỂU THỨC CHỨA CĂN BẬC HAI</a:t>
            </a:r>
            <a:endParaRPr kumimoji="0" lang="en-US" sz="3600" b="1" i="0" u="none" strike="noStrike" kern="10" normalizeH="0" baseline="0" noProof="0" dirty="0">
              <a:ln w="10160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92364" y="166255"/>
            <a:ext cx="3075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u="sng" dirty="0" err="1">
                <a:ln w="1016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</a:rPr>
              <a:t>Đại</a:t>
            </a:r>
            <a:r>
              <a:rPr lang="en-US" sz="4800" b="1" u="sng" dirty="0">
                <a:ln w="1016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800" b="1" u="sng" dirty="0" err="1">
                <a:ln w="1016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</a:rPr>
              <a:t>số</a:t>
            </a:r>
            <a:r>
              <a:rPr lang="en-US" sz="4800" b="1" u="sng" dirty="0">
                <a:ln w="1016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800" b="1" u="sng" dirty="0" smtClean="0">
                <a:ln w="1016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</a:rPr>
              <a:t>9:</a:t>
            </a:r>
            <a:endParaRPr lang="en-US" sz="4800" b="1" u="sng" dirty="0">
              <a:ln w="10160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840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itle 1"/>
              <p:cNvSpPr txBox="1">
                <a:spLocks/>
              </p:cNvSpPr>
              <p:nvPr/>
            </p:nvSpPr>
            <p:spPr>
              <a:xfrm>
                <a:off x="654083" y="515169"/>
                <a:ext cx="5084558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accent4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VD5. </a:t>
                </a:r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So </a:t>
                </a:r>
                <a:r>
                  <a:rPr kumimoji="0" lang="en-US" sz="32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sánh</a:t>
                </a:r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j-ea"/>
                        <a:cs typeface="Times New Roman" panose="020206030504050203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rad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j-ea"/>
                        <a:cs typeface="Times New Roman" panose="02020603050405020304" pitchFamily="18" charset="0"/>
                      </a:rPr>
                      <m:t> 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j-ea"/>
                        <a:cs typeface="Times New Roman" panose="02020603050405020304" pitchFamily="18" charset="0"/>
                      </a:rPr>
                      <m:t>𝑣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j-ea"/>
                        <a:cs typeface="Times New Roman" panose="02020603050405020304" pitchFamily="18" charset="0"/>
                      </a:rPr>
                      <m:t>ớ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j-ea"/>
                        <a:cs typeface="Times New Roman" panose="02020603050405020304" pitchFamily="18" charset="0"/>
                      </a:rPr>
                      <m:t>𝑖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j-ea"/>
                        <a:cs typeface="Times New Roman" panose="020206030504050203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Times New Roman" panose="02020603050405020304" pitchFamily="18" charset="0"/>
                          </a:rPr>
                          <m:t>27</m:t>
                        </m:r>
                      </m:e>
                    </m:rad>
                  </m:oMath>
                </a14:m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083" y="515169"/>
                <a:ext cx="5084558" cy="518160"/>
              </a:xfrm>
              <a:prstGeom prst="rect">
                <a:avLst/>
              </a:prstGeom>
              <a:blipFill>
                <a:blip r:embed="rId3"/>
                <a:stretch>
                  <a:fillRect l="-2998" t="-23529" b="-4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346361" y="1194360"/>
                <a:ext cx="1002390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6361" y="1194360"/>
                <a:ext cx="1002390" cy="6428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589995" y="1249438"/>
                <a:ext cx="1012008" cy="5877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90000"/>
                  </a:lnSpc>
                  <a:spcBef>
                    <a:spcPct val="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27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9995" y="1249438"/>
                <a:ext cx="1012008" cy="5877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774219"/>
              </p:ext>
            </p:extLst>
          </p:nvPr>
        </p:nvGraphicFramePr>
        <p:xfrm>
          <a:off x="2348751" y="1180292"/>
          <a:ext cx="1344178" cy="642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9" name="Equation" r:id="rId6" imgW="583920" imgH="279360" progId="Equation.DSMT4">
                  <p:embed/>
                </p:oleObj>
              </mc:Choice>
              <mc:Fallback>
                <p:oleObj name="Equation" r:id="rId6" imgW="5839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48751" y="1180292"/>
                        <a:ext cx="1344178" cy="6428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467902"/>
              </p:ext>
            </p:extLst>
          </p:nvPr>
        </p:nvGraphicFramePr>
        <p:xfrm>
          <a:off x="3799937" y="1238960"/>
          <a:ext cx="108108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" name="Equation" r:id="rId8" imgW="469800" imgH="253800" progId="Equation.DSMT4">
                  <p:embed/>
                </p:oleObj>
              </mc:Choice>
              <mc:Fallback>
                <p:oleObj name="Equation" r:id="rId8" imgW="469800" imgH="25380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799937" y="1238960"/>
                        <a:ext cx="1081088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004578" y="1252453"/>
                <a:ext cx="58541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&lt;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578" y="1252453"/>
                <a:ext cx="58541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747711" y="2165184"/>
                <a:ext cx="2766270" cy="6320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smtClean="0">
                    <a:solidFill>
                      <a:prstClr val="white"/>
                    </a:solidFill>
                    <a:cs typeface="Times New Roman" panose="02020603050405020304" pitchFamily="18" charset="0"/>
                  </a:rPr>
                  <a:t>=&gt; 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rad>
                    <m:r>
                      <a:rPr lang="en-US" sz="3200" b="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27</m:t>
                        </m:r>
                      </m:e>
                    </m:rad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7711" y="2165184"/>
                <a:ext cx="2766270" cy="632096"/>
              </a:xfrm>
              <a:prstGeom prst="rect">
                <a:avLst/>
              </a:prstGeom>
              <a:blipFill>
                <a:blip r:embed="rId11"/>
                <a:stretch>
                  <a:fillRect l="-5727" t="-3846" b="-31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1038476" y="3368417"/>
                <a:ext cx="2755946" cy="5877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90000"/>
                  </a:lnSpc>
                  <a:spcBef>
                    <a:spcPct val="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33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∗</m:t>
                      </m:r>
                      <m:r>
                        <a:rPr lang="en-US" sz="3200" b="0" i="1" smtClean="0">
                          <a:solidFill>
                            <a:srgbClr val="FF33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𝐶</m:t>
                      </m:r>
                      <m:r>
                        <a:rPr lang="en-US" sz="3200" b="0" i="1" smtClean="0">
                          <a:solidFill>
                            <a:srgbClr val="FF33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á</m:t>
                      </m:r>
                      <m:r>
                        <a:rPr lang="en-US" sz="3200" b="0" i="1" smtClean="0">
                          <a:solidFill>
                            <a:srgbClr val="FF33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𝑐h</m:t>
                      </m:r>
                      <m:r>
                        <a:rPr lang="en-US" sz="3200" b="0" i="1" smtClean="0">
                          <a:solidFill>
                            <a:srgbClr val="FF33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2: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27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476" y="3368417"/>
                <a:ext cx="2755946" cy="58779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862289"/>
              </p:ext>
            </p:extLst>
          </p:nvPr>
        </p:nvGraphicFramePr>
        <p:xfrm>
          <a:off x="3747711" y="3285131"/>
          <a:ext cx="1316037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" name="Equation" r:id="rId13" imgW="571320" imgH="279360" progId="Equation.DSMT4">
                  <p:embed/>
                </p:oleObj>
              </mc:Choice>
              <mc:Fallback>
                <p:oleObj name="Equation" r:id="rId13" imgW="571320" imgH="27936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747711" y="3285131"/>
                        <a:ext cx="1316037" cy="642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5179434" y="3319423"/>
                <a:ext cx="1422569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9434" y="3319423"/>
                <a:ext cx="1422569" cy="64286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7271788" y="3285131"/>
                <a:ext cx="1002390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1788" y="3285131"/>
                <a:ext cx="1002390" cy="64286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6644187" y="3326788"/>
                <a:ext cx="58541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&gt;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4187" y="3326788"/>
                <a:ext cx="585417" cy="58477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5273625" y="4126428"/>
                <a:ext cx="3256038" cy="6320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smtClean="0">
                    <a:solidFill>
                      <a:prstClr val="white"/>
                    </a:solidFill>
                    <a:cs typeface="Times New Roman" panose="02020603050405020304" pitchFamily="18" charset="0"/>
                  </a:rPr>
                  <a:t>=&gt;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27</m:t>
                        </m:r>
                      </m:e>
                    </m:rad>
                    <m:r>
                      <a:rPr lang="en-US" sz="3200" b="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a:rPr lang="en-US" sz="3200" i="1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US" sz="320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625" y="4126428"/>
                <a:ext cx="3256038" cy="632096"/>
              </a:xfrm>
              <a:prstGeom prst="rect">
                <a:avLst/>
              </a:prstGeom>
              <a:blipFill>
                <a:blip r:embed="rId18"/>
                <a:stretch>
                  <a:fillRect l="-4682" t="-3846" b="-31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88"/>
          <p:cNvSpPr txBox="1">
            <a:spLocks noChangeArrowheads="1"/>
          </p:cNvSpPr>
          <p:nvPr/>
        </p:nvSpPr>
        <p:spPr bwMode="auto">
          <a:xfrm>
            <a:off x="11049173" y="0"/>
            <a:ext cx="839276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0" cap="none" spc="0" normalizeH="0" baseline="0" noProof="0" smtClean="0">
                <a:ln>
                  <a:noFill/>
                </a:ln>
                <a:solidFill>
                  <a:srgbClr val="FF7C80"/>
                </a:solidFill>
                <a:effectLst/>
                <a:uLnTx/>
                <a:uFillTx/>
                <a:latin typeface="Times New Roman" panose="02020603050405020304" pitchFamily="18" charset="0"/>
                <a:sym typeface="Wingdings" panose="05000000000000000000" pitchFamily="2" charset="2"/>
              </a:rPr>
              <a:t></a:t>
            </a:r>
            <a:endParaRPr kumimoji="0" lang="en-US" altLang="en-US" sz="5400" b="1" i="0" u="none" strike="noStrike" kern="0" cap="none" spc="0" normalizeH="0" baseline="0" noProof="0">
              <a:ln>
                <a:noFill/>
              </a:ln>
              <a:solidFill>
                <a:srgbClr val="FF7C8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955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8" grpId="0"/>
      <p:bldP spid="9" grpId="0"/>
      <p:bldP spid="11" grpId="0"/>
      <p:bldP spid="14" grpId="0"/>
      <p:bldP spid="28" grpId="0"/>
      <p:bldP spid="31" grpId="0"/>
      <p:bldP spid="32" grpId="0"/>
      <p:bldP spid="33" grpId="0"/>
      <p:bldP spid="3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itle 1"/>
              <p:cNvSpPr txBox="1">
                <a:spLocks/>
              </p:cNvSpPr>
              <p:nvPr/>
            </p:nvSpPr>
            <p:spPr>
              <a:xfrm>
                <a:off x="1226903" y="2318044"/>
                <a:ext cx="4972929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0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 B ≥ 0 </a:t>
                </a:r>
                <a:r>
                  <a:rPr lang="en-US" sz="3000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3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0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3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</m:rad>
                    <m:r>
                      <a:rPr lang="en-US" sz="3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</m:d>
                    <m:rad>
                      <m:radPr>
                        <m:degHide m:val="on"/>
                        <m:ctrlP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</m:rad>
                  </m:oMath>
                </a14:m>
                <a:endParaRPr lang="en-US" sz="3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903" y="2318044"/>
                <a:ext cx="4972929" cy="518160"/>
              </a:xfrm>
              <a:prstGeom prst="rect">
                <a:avLst/>
              </a:prstGeom>
              <a:blipFill>
                <a:blip r:embed="rId3"/>
                <a:stretch>
                  <a:fillRect l="-2819" t="-16471" b="-4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1"/>
          <p:cNvSpPr txBox="1">
            <a:spLocks/>
          </p:cNvSpPr>
          <p:nvPr/>
        </p:nvSpPr>
        <p:spPr>
          <a:xfrm>
            <a:off x="8363912" y="2028481"/>
            <a:ext cx="1824111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  A ≥ 0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486336"/>
              </p:ext>
            </p:extLst>
          </p:nvPr>
        </p:nvGraphicFramePr>
        <p:xfrm>
          <a:off x="6308562" y="1951825"/>
          <a:ext cx="1666728" cy="1384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4" name="Equation" r:id="rId4" imgW="749160" imgH="622080" progId="Equation.DSMT4">
                  <p:embed/>
                </p:oleObj>
              </mc:Choice>
              <mc:Fallback>
                <p:oleObj name="Equation" r:id="rId4" imgW="749160" imgH="62208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08562" y="1951825"/>
                        <a:ext cx="1666728" cy="1384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8363912" y="2711936"/>
            <a:ext cx="1824111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  A </a:t>
            </a:r>
            <a:r>
              <a:rPr lang="en-US" sz="3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3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8"/>
          <p:cNvSpPr txBox="1">
            <a:spLocks noChangeArrowheads="1"/>
          </p:cNvSpPr>
          <p:nvPr/>
        </p:nvSpPr>
        <p:spPr bwMode="auto">
          <a:xfrm>
            <a:off x="359898" y="1372522"/>
            <a:ext cx="603386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</a:rPr>
              <a:t>1. </a:t>
            </a:r>
            <a:r>
              <a:rPr kumimoji="0" lang="en-US" altLang="en-US" sz="3200" b="1" i="0" u="none" strike="noStrike" kern="0" cap="none" spc="0" normalizeH="0" baseline="0" noProof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</a:rPr>
              <a:t>Đưa thừa số ra ngoài dấu căn:</a:t>
            </a:r>
            <a:endParaRPr kumimoji="0" lang="en-US" altLang="en-US" sz="3200" b="1" i="0" u="none" strike="noStrike" kern="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0" name="Text Box 88"/>
          <p:cNvSpPr txBox="1">
            <a:spLocks noChangeArrowheads="1"/>
          </p:cNvSpPr>
          <p:nvPr/>
        </p:nvSpPr>
        <p:spPr bwMode="auto">
          <a:xfrm>
            <a:off x="359897" y="3514406"/>
            <a:ext cx="62629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0" cap="none" spc="0" normalizeH="0" baseline="0" noProof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</a:rPr>
              <a:t>2. Đưa thừa số vào trong dấu căn:</a:t>
            </a:r>
            <a:endParaRPr kumimoji="0" lang="en-US" altLang="en-US" sz="3200" b="1" i="0" u="none" strike="noStrike" kern="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1" name="Text Box 154"/>
          <p:cNvSpPr txBox="1">
            <a:spLocks noChangeArrowheads="1"/>
          </p:cNvSpPr>
          <p:nvPr/>
        </p:nvSpPr>
        <p:spPr bwMode="auto">
          <a:xfrm>
            <a:off x="2820896" y="559966"/>
            <a:ext cx="5817336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itchFamily="18" charset="0"/>
              </a:rPr>
              <a:t>KIẾN THỨC TRỌNG TÂM </a:t>
            </a:r>
            <a:endParaRPr lang="en-US" sz="3200" b="1">
              <a:solidFill>
                <a:srgbClr val="FFC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itle 1"/>
              <p:cNvSpPr txBox="1">
                <a:spLocks/>
              </p:cNvSpPr>
              <p:nvPr/>
            </p:nvSpPr>
            <p:spPr>
              <a:xfrm>
                <a:off x="1226903" y="4727619"/>
                <a:ext cx="3923547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0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 B ≥ 0 </a:t>
                </a:r>
                <a:r>
                  <a:rPr lang="en-US" sz="3000" dirty="0" err="1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3000" dirty="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00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</m:t>
                    </m:r>
                    <m:rad>
                      <m:radPr>
                        <m:degHide m:val="on"/>
                        <m:ctrlPr>
                          <a:rPr lang="en-US" sz="30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0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</m:rad>
                  </m:oMath>
                </a14:m>
                <a:endParaRPr lang="en-US" sz="30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903" y="4727619"/>
                <a:ext cx="3923547" cy="518160"/>
              </a:xfrm>
              <a:prstGeom prst="rect">
                <a:avLst/>
              </a:prstGeom>
              <a:blipFill>
                <a:blip r:embed="rId6"/>
                <a:stretch>
                  <a:fillRect l="-3571" t="-18824" b="-3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itle 1"/>
          <p:cNvSpPr txBox="1">
            <a:spLocks/>
          </p:cNvSpPr>
          <p:nvPr/>
        </p:nvSpPr>
        <p:spPr>
          <a:xfrm>
            <a:off x="6718702" y="4394029"/>
            <a:ext cx="2220686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   A ≥ 0</a:t>
            </a:r>
            <a:endParaRPr lang="en-US" sz="30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8235195"/>
              </p:ext>
            </p:extLst>
          </p:nvPr>
        </p:nvGraphicFramePr>
        <p:xfrm>
          <a:off x="4605973" y="4272058"/>
          <a:ext cx="1808162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5" name="Equation" r:id="rId7" imgW="812520" imgH="647640" progId="Equation.DSMT4">
                  <p:embed/>
                </p:oleObj>
              </mc:Choice>
              <mc:Fallback>
                <p:oleObj name="Equation" r:id="rId7" imgW="812520" imgH="64764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05973" y="4272058"/>
                        <a:ext cx="1808162" cy="1441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 txBox="1">
            <a:spLocks/>
          </p:cNvSpPr>
          <p:nvPr/>
        </p:nvSpPr>
        <p:spPr>
          <a:xfrm>
            <a:off x="6718702" y="5077484"/>
            <a:ext cx="1824111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  A </a:t>
            </a:r>
            <a:r>
              <a:rPr lang="en-US" sz="300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300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lang="en-US" sz="30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3288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7120" y="489043"/>
            <a:ext cx="6739494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BT 46/27.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Rút</a:t>
            </a:r>
            <a:r>
              <a:rPr kumimoji="0" lang="en-US" sz="3200" b="0" i="0" u="none" strike="noStrike" kern="1200" cap="none" spc="0" normalizeH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gọn biểu thức (với x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771620"/>
              </p:ext>
            </p:extLst>
          </p:nvPr>
        </p:nvGraphicFramePr>
        <p:xfrm>
          <a:off x="6528162" y="515169"/>
          <a:ext cx="748452" cy="518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6" name="Equation" r:id="rId3" imgW="330120" imgH="228600" progId="Equation.DSMT4">
                  <p:embed/>
                </p:oleObj>
              </mc:Choice>
              <mc:Fallback>
                <p:oleObj name="Equation" r:id="rId3" imgW="3301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28162" y="515169"/>
                        <a:ext cx="748452" cy="518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103202"/>
              </p:ext>
            </p:extLst>
          </p:nvPr>
        </p:nvGraphicFramePr>
        <p:xfrm>
          <a:off x="768350" y="1123950"/>
          <a:ext cx="5267325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7" name="Equation" r:id="rId5" imgW="2184120" imgH="279360" progId="Equation.DSMT4">
                  <p:embed/>
                </p:oleObj>
              </mc:Choice>
              <mc:Fallback>
                <p:oleObj name="Equation" r:id="rId5" imgW="21841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68350" y="1123950"/>
                        <a:ext cx="5267325" cy="674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881810"/>
              </p:ext>
            </p:extLst>
          </p:nvPr>
        </p:nvGraphicFramePr>
        <p:xfrm>
          <a:off x="6394116" y="1221582"/>
          <a:ext cx="248126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8" name="Equation" r:id="rId7" imgW="1028520" imgH="279360" progId="Equation.DSMT4">
                  <p:embed/>
                </p:oleObj>
              </mc:Choice>
              <mc:Fallback>
                <p:oleObj name="Equation" r:id="rId7" imgW="1028520" imgH="27936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94116" y="1221582"/>
                        <a:ext cx="2481263" cy="674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1903929" y="1795290"/>
            <a:ext cx="50637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306706" y="1751129"/>
            <a:ext cx="50637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407115" y="1751129"/>
            <a:ext cx="50637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1342703" y="1120603"/>
            <a:ext cx="488520" cy="632564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534407" y="1162726"/>
            <a:ext cx="610154" cy="632564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698487" y="1162726"/>
            <a:ext cx="610154" cy="632564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78125"/>
              </p:ext>
            </p:extLst>
          </p:nvPr>
        </p:nvGraphicFramePr>
        <p:xfrm>
          <a:off x="768350" y="2265332"/>
          <a:ext cx="554355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9" name="Equation" r:id="rId9" imgW="2298600" imgH="279360" progId="Equation.DSMT4">
                  <p:embed/>
                </p:oleObj>
              </mc:Choice>
              <mc:Fallback>
                <p:oleObj name="Equation" r:id="rId9" imgW="2298600" imgH="27936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68350" y="2265332"/>
                        <a:ext cx="5543550" cy="674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630929"/>
              </p:ext>
            </p:extLst>
          </p:nvPr>
        </p:nvGraphicFramePr>
        <p:xfrm>
          <a:off x="906327" y="3051081"/>
          <a:ext cx="6094413" cy="782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0" name="Equation" r:id="rId11" imgW="2527200" imgH="304560" progId="Equation.DSMT4">
                  <p:embed/>
                </p:oleObj>
              </mc:Choice>
              <mc:Fallback>
                <p:oleObj name="Equation" r:id="rId11" imgW="2527200" imgH="30456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06327" y="3051081"/>
                        <a:ext cx="6094413" cy="782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0855236"/>
              </p:ext>
            </p:extLst>
          </p:nvPr>
        </p:nvGraphicFramePr>
        <p:xfrm>
          <a:off x="873028" y="3963417"/>
          <a:ext cx="58801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1" name="Equation" r:id="rId13" imgW="2438280" imgH="279360" progId="Equation.DSMT4">
                  <p:embed/>
                </p:oleObj>
              </mc:Choice>
              <mc:Fallback>
                <p:oleObj name="Equation" r:id="rId13" imgW="2438280" imgH="27936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73028" y="3963417"/>
                        <a:ext cx="5880100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271541"/>
              </p:ext>
            </p:extLst>
          </p:nvPr>
        </p:nvGraphicFramePr>
        <p:xfrm>
          <a:off x="840358" y="4856798"/>
          <a:ext cx="56038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2" name="Equation" r:id="rId15" imgW="2323800" imgH="279360" progId="Equation.DSMT4">
                  <p:embed/>
                </p:oleObj>
              </mc:Choice>
              <mc:Fallback>
                <p:oleObj name="Equation" r:id="rId15" imgW="2323800" imgH="27936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40358" y="4856798"/>
                        <a:ext cx="5603875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1681622" y="5492826"/>
            <a:ext cx="50637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286939" y="5511362"/>
            <a:ext cx="50637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02269" y="5476801"/>
            <a:ext cx="50637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732351"/>
              </p:ext>
            </p:extLst>
          </p:nvPr>
        </p:nvGraphicFramePr>
        <p:xfrm>
          <a:off x="855365" y="5732604"/>
          <a:ext cx="26035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" name="Equation" r:id="rId17" imgW="1079280" imgH="279360" progId="Equation.DSMT4">
                  <p:embed/>
                </p:oleObj>
              </mc:Choice>
              <mc:Fallback>
                <p:oleObj name="Equation" r:id="rId17" imgW="1079280" imgH="27936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55365" y="5732604"/>
                        <a:ext cx="2603500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907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829998" y="2982355"/>
            <a:ext cx="10510910" cy="2897942"/>
            <a:chOff x="829998" y="2982355"/>
            <a:chExt cx="10510910" cy="28979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ounded Rectangle 3"/>
                <p:cNvSpPr/>
                <p:nvPr/>
              </p:nvSpPr>
              <p:spPr>
                <a:xfrm>
                  <a:off x="1512281" y="3336681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3200" smtClean="0">
                      <a:solidFill>
                        <a:schemeClr val="bg1"/>
                      </a:solidFill>
                    </a:rPr>
                    <a:t>     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32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.11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11</m:t>
                          </m:r>
                        </m:e>
                      </m:rad>
                    </m:oMath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ounded 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12281" y="3336681"/>
                  <a:ext cx="4346914" cy="829994"/>
                </a:xfrm>
                <a:prstGeom prst="round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Oval 5"/>
            <p:cNvSpPr/>
            <p:nvPr/>
          </p:nvSpPr>
          <p:spPr>
            <a:xfrm>
              <a:off x="829998" y="2982355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910887" y="3052693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ounded Rectangle 10"/>
                <p:cNvSpPr/>
                <p:nvPr/>
              </p:nvSpPr>
              <p:spPr>
                <a:xfrm>
                  <a:off x="6387909" y="3336681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sz="32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49.5</m:t>
                            </m:r>
                          </m:e>
                        </m:rad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=7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</m:oMath>
                    </m:oMathPara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Rounded Rectangle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87909" y="3336681"/>
                  <a:ext cx="4346914" cy="829994"/>
                </a:xfrm>
                <a:prstGeom prst="round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Oval 11"/>
            <p:cNvSpPr/>
            <p:nvPr/>
          </p:nvSpPr>
          <p:spPr>
            <a:xfrm>
              <a:off x="9923589" y="2982355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0004478" y="3052693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B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ounded Rectangle 13"/>
                <p:cNvSpPr/>
                <p:nvPr/>
              </p:nvSpPr>
              <p:spPr>
                <a:xfrm>
                  <a:off x="1459527" y="4811153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     </m:t>
                        </m:r>
                        <m:rad>
                          <m:radPr>
                            <m:degHide m:val="on"/>
                            <m:ctrlPr>
                              <a:rPr lang="en-US" sz="32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13.7</m:t>
                            </m:r>
                          </m:e>
                        </m:rad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=13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rad>
                      </m:oMath>
                    </m:oMathPara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Rounded 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59527" y="4811153"/>
                  <a:ext cx="4346914" cy="829994"/>
                </a:xfrm>
                <a:prstGeom prst="round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Oval 14"/>
            <p:cNvSpPr/>
            <p:nvPr/>
          </p:nvSpPr>
          <p:spPr>
            <a:xfrm>
              <a:off x="882751" y="4572002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963640" y="4642340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C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ounded Rectangle 16"/>
                <p:cNvSpPr/>
                <p:nvPr/>
              </p:nvSpPr>
              <p:spPr>
                <a:xfrm>
                  <a:off x="6387909" y="4811150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sz="32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50</m:t>
                            </m:r>
                          </m:e>
                        </m:rad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=5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oMath>
                    </m:oMathPara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Rounded 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87909" y="4811150"/>
                  <a:ext cx="4346914" cy="829994"/>
                </a:xfrm>
                <a:prstGeom prst="round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Oval 17"/>
            <p:cNvSpPr/>
            <p:nvPr/>
          </p:nvSpPr>
          <p:spPr>
            <a:xfrm>
              <a:off x="9976342" y="4572002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0057231" y="4642340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D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325882" y="447094"/>
            <a:ext cx="10124054" cy="1955409"/>
            <a:chOff x="1012872" y="639644"/>
            <a:chExt cx="10124054" cy="1955409"/>
          </a:xfrm>
          <a:solidFill>
            <a:schemeClr val="bg1"/>
          </a:solidFill>
        </p:grpSpPr>
        <p:sp>
          <p:nvSpPr>
            <p:cNvPr id="22" name="Rounded Rectangle 21"/>
            <p:cNvSpPr/>
            <p:nvPr/>
          </p:nvSpPr>
          <p:spPr>
            <a:xfrm>
              <a:off x="1012872" y="639644"/>
              <a:ext cx="10124054" cy="1955409"/>
            </a:xfrm>
            <a:prstGeom prst="roundRect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146517" y="787788"/>
              <a:ext cx="9856764" cy="16740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600" b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 1: 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3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đưa</a:t>
              </a:r>
              <a:r>
                <a:rPr lang="en-US" sz="3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thừa</a:t>
              </a:r>
              <a:r>
                <a:rPr lang="en-US" sz="3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ra</a:t>
              </a:r>
              <a:r>
                <a:rPr lang="en-US" sz="3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ngoài</a:t>
              </a:r>
              <a:r>
                <a:rPr lang="en-US" sz="3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căn</a:t>
              </a:r>
              <a:r>
                <a:rPr lang="en-US" sz="3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3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sz="3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đây</a:t>
              </a:r>
              <a:r>
                <a:rPr lang="en-US" sz="3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sai</a:t>
              </a:r>
              <a:r>
                <a:rPr lang="en-US" sz="3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6" name="Oval 25"/>
          <p:cNvSpPr/>
          <p:nvPr/>
        </p:nvSpPr>
        <p:spPr>
          <a:xfrm>
            <a:off x="990018" y="4682784"/>
            <a:ext cx="1198684" cy="1100796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rPr>
              <a:t>C</a:t>
            </a:r>
            <a:endParaRPr lang="en-US" sz="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ArialH" panose="020B72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959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70000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829998" y="2982355"/>
            <a:ext cx="10510910" cy="2897942"/>
            <a:chOff x="829998" y="2982355"/>
            <a:chExt cx="10510910" cy="28979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ounded Rectangle 3"/>
                <p:cNvSpPr/>
                <p:nvPr/>
              </p:nvSpPr>
              <p:spPr>
                <a:xfrm>
                  <a:off x="1350502" y="3221506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        10</m:t>
                        </m:r>
                        <m:rad>
                          <m:radPr>
                            <m:degHide m:val="on"/>
                            <m:ctrlPr>
                              <a:rPr lang="en-US" sz="36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oMath>
                    </m:oMathPara>
                  </a14:m>
                  <a:endParaRPr lang="en-US" sz="36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ounded 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50502" y="3221506"/>
                  <a:ext cx="4346914" cy="829994"/>
                </a:xfrm>
                <a:prstGeom prst="round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Oval 5"/>
            <p:cNvSpPr/>
            <p:nvPr/>
          </p:nvSpPr>
          <p:spPr>
            <a:xfrm>
              <a:off x="829998" y="2982355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910887" y="3052693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ounded Rectangle 10"/>
                <p:cNvSpPr/>
                <p:nvPr/>
              </p:nvSpPr>
              <p:spPr>
                <a:xfrm>
                  <a:off x="6278884" y="3221503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oMath>
                    </m:oMathPara>
                  </a14:m>
                  <a:endParaRPr lang="en-US" sz="36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Rounded Rectangle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78884" y="3221503"/>
                  <a:ext cx="4346914" cy="829994"/>
                </a:xfrm>
                <a:prstGeom prst="round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Oval 11"/>
            <p:cNvSpPr/>
            <p:nvPr/>
          </p:nvSpPr>
          <p:spPr>
            <a:xfrm>
              <a:off x="9923589" y="2982355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0004478" y="3052693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B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ounded Rectangle 13"/>
                <p:cNvSpPr/>
                <p:nvPr/>
              </p:nvSpPr>
              <p:spPr>
                <a:xfrm>
                  <a:off x="1403255" y="4811153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  <m:rad>
                          <m:radPr>
                            <m:degHide m:val="on"/>
                            <m:ctrlPr>
                              <a:rPr lang="en-US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oMath>
                    </m:oMathPara>
                  </a14:m>
                  <a:endParaRPr lang="en-US" sz="36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Rounded 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3255" y="4811153"/>
                  <a:ext cx="4346914" cy="829994"/>
                </a:xfrm>
                <a:prstGeom prst="round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Oval 14"/>
            <p:cNvSpPr/>
            <p:nvPr/>
          </p:nvSpPr>
          <p:spPr>
            <a:xfrm>
              <a:off x="882751" y="4572002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963640" y="4642340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C</a:t>
              </a:r>
              <a:endPara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ounded Rectangle 16"/>
                <p:cNvSpPr/>
                <p:nvPr/>
              </p:nvSpPr>
              <p:spPr>
                <a:xfrm>
                  <a:off x="6331637" y="4811150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ad>
                          <m:radPr>
                            <m:degHide m:val="on"/>
                            <m:ctrlPr>
                              <a:rPr lang="en-US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oMath>
                    </m:oMathPara>
                  </a14:m>
                  <a:endParaRPr lang="en-US" sz="36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Rounded 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31637" y="4811150"/>
                  <a:ext cx="4346914" cy="829994"/>
                </a:xfrm>
                <a:prstGeom prst="round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Oval 17"/>
            <p:cNvSpPr/>
            <p:nvPr/>
          </p:nvSpPr>
          <p:spPr>
            <a:xfrm>
              <a:off x="9976342" y="4572002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0057231" y="4642340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D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216857" y="450164"/>
            <a:ext cx="10124054" cy="1955409"/>
            <a:chOff x="1093764" y="590837"/>
            <a:chExt cx="10124054" cy="1955409"/>
          </a:xfrm>
        </p:grpSpPr>
        <p:sp>
          <p:nvSpPr>
            <p:cNvPr id="22" name="Rounded Rectangle 21"/>
            <p:cNvSpPr/>
            <p:nvPr/>
          </p:nvSpPr>
          <p:spPr>
            <a:xfrm>
              <a:off x="1093764" y="590837"/>
              <a:ext cx="10124054" cy="1955409"/>
            </a:xfrm>
            <a:prstGeom prst="roundRect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ounded Rectangle 22"/>
                <p:cNvSpPr/>
                <p:nvPr/>
              </p:nvSpPr>
              <p:spPr>
                <a:xfrm>
                  <a:off x="1250846" y="710412"/>
                  <a:ext cx="9856764" cy="1674059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76200"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3600" b="1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Câu 2. </a:t>
                  </a:r>
                  <a:r>
                    <a:rPr lang="en-US" sz="36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Rút gọn biểu </a:t>
                  </a:r>
                  <a:r>
                    <a:rPr lang="en-US" sz="3600" b="1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thức 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6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US" sz="36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en-US" sz="3600" b="1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𝟏𝟔</m:t>
                          </m:r>
                          <m: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en-US" sz="3600" b="1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𝟕𝟐</m:t>
                          </m:r>
                        </m:e>
                      </m:rad>
                    </m:oMath>
                  </a14:m>
                  <a:r>
                    <a:rPr lang="en-US" sz="36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ta </a:t>
                  </a:r>
                  <a:r>
                    <a:rPr lang="en-US" sz="36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được kết quả nào sau đây</a:t>
                  </a:r>
                  <a:r>
                    <a:rPr lang="en-US" sz="4000" b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? </a:t>
                  </a:r>
                  <a:endParaRPr lang="en-US" sz="4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3" name="Rounded Rectangle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0846" y="710412"/>
                  <a:ext cx="9856764" cy="1674059"/>
                </a:xfrm>
                <a:prstGeom prst="roundRect">
                  <a:avLst/>
                </a:prstGeom>
                <a:blipFill>
                  <a:blip r:embed="rId7"/>
                  <a:stretch>
                    <a:fillRect l="-491" b="-3125"/>
                  </a:stretch>
                </a:blipFill>
                <a:ln w="76200">
                  <a:solidFill>
                    <a:srgbClr val="0070C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" name="Oval 25"/>
          <p:cNvSpPr/>
          <p:nvPr/>
        </p:nvSpPr>
        <p:spPr>
          <a:xfrm>
            <a:off x="9981041" y="3093137"/>
            <a:ext cx="1226225" cy="1100796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44371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70000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720386" y="2987627"/>
            <a:ext cx="10638109" cy="2940147"/>
            <a:chOff x="702799" y="2982355"/>
            <a:chExt cx="10638109" cy="294014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ounded Rectangle 3"/>
                <p:cNvSpPr/>
                <p:nvPr/>
              </p:nvSpPr>
              <p:spPr>
                <a:xfrm>
                  <a:off x="1350502" y="3221506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        3</m:t>
                        </m:r>
                        <m:rad>
                          <m:radPr>
                            <m:degHide m:val="on"/>
                            <m:ctrlPr>
                              <a:rPr lang="en-US" sz="32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.5</m:t>
                            </m:r>
                          </m:e>
                        </m:rad>
                      </m:oMath>
                    </m:oMathPara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ounded 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50502" y="3221506"/>
                  <a:ext cx="4346914" cy="829994"/>
                </a:xfrm>
                <a:prstGeom prst="round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Oval 5"/>
            <p:cNvSpPr/>
            <p:nvPr/>
          </p:nvSpPr>
          <p:spPr>
            <a:xfrm>
              <a:off x="702799" y="2982355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769034" y="3045657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ounded Rectangle 10"/>
                <p:cNvSpPr/>
                <p:nvPr/>
              </p:nvSpPr>
              <p:spPr>
                <a:xfrm>
                  <a:off x="6278884" y="3221503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14:m>
                    <m:oMath xmlns:m="http://schemas.openxmlformats.org/officeDocument/2006/math">
                      <m:r>
                        <a:rPr lang="en-US" sz="3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US" sz="3200" dirty="0" smtClean="0">
                      <a:solidFill>
                        <a:schemeClr val="bg1"/>
                      </a:solidFill>
                    </a:rPr>
                    <a:t> -</a:t>
                  </a:r>
                  <a14:m>
                    <m:oMath xmlns:m="http://schemas.openxmlformats.org/officeDocument/2006/math">
                      <m:r>
                        <a:rPr lang="en-US" sz="3200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320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.5</m:t>
                          </m:r>
                        </m:e>
                      </m:rad>
                    </m:oMath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Rounded Rectangle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78884" y="3221503"/>
                  <a:ext cx="4346914" cy="829994"/>
                </a:xfrm>
                <a:prstGeom prst="roundRect">
                  <a:avLst/>
                </a:prstGeom>
                <a:blipFill>
                  <a:blip r:embed="rId4"/>
                  <a:stretch>
                    <a:fillRect b="-10490"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Oval 11"/>
            <p:cNvSpPr/>
            <p:nvPr/>
          </p:nvSpPr>
          <p:spPr>
            <a:xfrm>
              <a:off x="9923589" y="2982355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0004478" y="3052693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B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ounded Rectangle 13"/>
                <p:cNvSpPr/>
                <p:nvPr/>
              </p:nvSpPr>
              <p:spPr>
                <a:xfrm>
                  <a:off x="1403255" y="4811153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14:m>
                    <m:oMath xmlns:m="http://schemas.openxmlformats.org/officeDocument/2006/math">
                      <m:r>
                        <a:rPr lang="en-US" sz="3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5 </m:t>
                          </m:r>
                        </m:e>
                      </m:rad>
                    </m:oMath>
                  </a14:m>
                  <a:r>
                    <a:rPr lang="en-US" sz="3200" dirty="0" smtClean="0">
                      <a:solidFill>
                        <a:schemeClr val="bg1"/>
                      </a:solidFill>
                    </a:rPr>
                    <a:t> = </a:t>
                  </a:r>
                  <a14:m>
                    <m:oMath xmlns:m="http://schemas.openxmlformats.org/officeDocument/2006/math">
                      <m:r>
                        <a:rPr lang="en-US" sz="3200" dirty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20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200" i="1" dirty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dirty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.5</m:t>
                          </m:r>
                        </m:e>
                      </m:rad>
                    </m:oMath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Rounded 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3255" y="4811153"/>
                  <a:ext cx="4346914" cy="829994"/>
                </a:xfrm>
                <a:prstGeom prst="roundRect">
                  <a:avLst/>
                </a:prstGeom>
                <a:blipFill>
                  <a:blip r:embed="rId5"/>
                  <a:stretch>
                    <a:fillRect b="-12676"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Oval 14"/>
            <p:cNvSpPr/>
            <p:nvPr/>
          </p:nvSpPr>
          <p:spPr>
            <a:xfrm>
              <a:off x="720972" y="4614207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783688" y="4682784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C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ounded Rectangle 16"/>
                <p:cNvSpPr/>
                <p:nvPr/>
              </p:nvSpPr>
              <p:spPr>
                <a:xfrm>
                  <a:off x="6331637" y="4811150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14:m>
                    <m:oMath xmlns:m="http://schemas.openxmlformats.org/officeDocument/2006/math">
                      <m:r>
                        <a:rPr lang="en-US" sz="3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a14:m>
                  <a:r>
                    <a:rPr lang="en-US" sz="3200" dirty="0" smtClean="0">
                      <a:solidFill>
                        <a:schemeClr val="bg1"/>
                      </a:solidFill>
                    </a:rPr>
                    <a:t> = 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2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2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.5</m:t>
                          </m:r>
                        </m:e>
                      </m:rad>
                    </m:oMath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Rounded 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31637" y="4811150"/>
                  <a:ext cx="4346914" cy="829994"/>
                </a:xfrm>
                <a:prstGeom prst="roundRect">
                  <a:avLst/>
                </a:prstGeom>
                <a:blipFill>
                  <a:blip r:embed="rId6"/>
                  <a:stretch>
                    <a:fillRect b="-12676"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Oval 17"/>
            <p:cNvSpPr/>
            <p:nvPr/>
          </p:nvSpPr>
          <p:spPr>
            <a:xfrm>
              <a:off x="9976342" y="4572002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0057231" y="4642340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D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164101" y="576784"/>
            <a:ext cx="10124054" cy="1955409"/>
            <a:chOff x="1041008" y="647116"/>
            <a:chExt cx="10124054" cy="1955409"/>
          </a:xfrm>
        </p:grpSpPr>
        <p:sp>
          <p:nvSpPr>
            <p:cNvPr id="22" name="Rounded Rectangle 21"/>
            <p:cNvSpPr/>
            <p:nvPr/>
          </p:nvSpPr>
          <p:spPr>
            <a:xfrm>
              <a:off x="1041008" y="647116"/>
              <a:ext cx="10124054" cy="1955409"/>
            </a:xfrm>
            <a:prstGeom prst="roundRect">
              <a:avLst/>
            </a:prstGeom>
            <a:solidFill>
              <a:srgbClr val="FFC000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146517" y="787788"/>
              <a:ext cx="9856764" cy="167405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3600" b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 3. </a:t>
              </a:r>
              <a:r>
                <a:rPr lang="en-US" sz="36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 đưa thừa số vào trong dấu căn nào sau đây là sai? </a:t>
              </a:r>
              <a:endPara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6" name="Oval 25"/>
          <p:cNvSpPr/>
          <p:nvPr/>
        </p:nvSpPr>
        <p:spPr>
          <a:xfrm>
            <a:off x="10061930" y="4682784"/>
            <a:ext cx="1226225" cy="1100796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rPr>
              <a:t>D</a:t>
            </a:r>
            <a:endParaRPr lang="en-US" sz="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ArialH" panose="020B72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13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70000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829998" y="2982355"/>
            <a:ext cx="10510910" cy="2897942"/>
            <a:chOff x="829998" y="2982355"/>
            <a:chExt cx="10510910" cy="28979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ounded Rectangle 3"/>
                <p:cNvSpPr/>
                <p:nvPr/>
              </p:nvSpPr>
              <p:spPr>
                <a:xfrm>
                  <a:off x="1350502" y="3221506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        </m:t>
                        </m:r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ad>
                          <m:radPr>
                            <m:degHide m:val="on"/>
                            <m:ctrlPr>
                              <a:rPr lang="en-US" sz="32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oMath>
                    </m:oMathPara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ounded Rectangle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50502" y="3221506"/>
                  <a:ext cx="4346914" cy="829994"/>
                </a:xfrm>
                <a:prstGeom prst="round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Oval 5"/>
            <p:cNvSpPr/>
            <p:nvPr/>
          </p:nvSpPr>
          <p:spPr>
            <a:xfrm>
              <a:off x="829998" y="2982355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910887" y="3052693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ounded Rectangle 10"/>
                <p:cNvSpPr/>
                <p:nvPr/>
              </p:nvSpPr>
              <p:spPr>
                <a:xfrm>
                  <a:off x="6278884" y="3221503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𝑥𝑦</m:t>
                            </m:r>
                          </m:e>
                        </m:rad>
                      </m:oMath>
                    </m:oMathPara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Rounded Rectangle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78884" y="3221503"/>
                  <a:ext cx="4346914" cy="829994"/>
                </a:xfrm>
                <a:prstGeom prst="round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Oval 11"/>
            <p:cNvSpPr/>
            <p:nvPr/>
          </p:nvSpPr>
          <p:spPr>
            <a:xfrm>
              <a:off x="9923589" y="2982355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0004478" y="3052693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B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ounded Rectangle 13"/>
                <p:cNvSpPr/>
                <p:nvPr/>
              </p:nvSpPr>
              <p:spPr>
                <a:xfrm>
                  <a:off x="1403255" y="4811153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oMath>
                    </m:oMathPara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Rounded 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3255" y="4811153"/>
                  <a:ext cx="4346914" cy="829994"/>
                </a:xfrm>
                <a:prstGeom prst="round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Oval 14"/>
            <p:cNvSpPr/>
            <p:nvPr/>
          </p:nvSpPr>
          <p:spPr>
            <a:xfrm>
              <a:off x="892726" y="4564974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963640" y="4642340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C</a:t>
              </a:r>
              <a:endPara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ounded Rectangle 16"/>
                <p:cNvSpPr/>
                <p:nvPr/>
              </p:nvSpPr>
              <p:spPr>
                <a:xfrm>
                  <a:off x="6331637" y="4811150"/>
                  <a:ext cx="4346914" cy="829994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oMath>
                    </m:oMathPara>
                  </a14:m>
                  <a:endParaRPr lang="en-US" sz="32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Rounded Rectangle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31637" y="4811150"/>
                  <a:ext cx="4346914" cy="829994"/>
                </a:xfrm>
                <a:prstGeom prst="round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38100">
                  <a:solidFill>
                    <a:schemeClr val="accent2">
                      <a:lumMod val="75000"/>
                    </a:schemeClr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Oval 17"/>
            <p:cNvSpPr/>
            <p:nvPr/>
          </p:nvSpPr>
          <p:spPr>
            <a:xfrm>
              <a:off x="9976342" y="4572002"/>
              <a:ext cx="1364566" cy="1308295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0057231" y="4628280"/>
              <a:ext cx="1202788" cy="118168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rialH" panose="020B7200000000000000" pitchFamily="34" charset="0"/>
                  <a:cs typeface="Times New Roman" panose="02020603050405020304" pitchFamily="18" charset="0"/>
                </a:rPr>
                <a:t>D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012872" y="647114"/>
            <a:ext cx="10124054" cy="1955409"/>
            <a:chOff x="1012872" y="647114"/>
            <a:chExt cx="10124054" cy="1955409"/>
          </a:xfrm>
        </p:grpSpPr>
        <p:sp>
          <p:nvSpPr>
            <p:cNvPr id="22" name="Rounded Rectangle 21"/>
            <p:cNvSpPr/>
            <p:nvPr/>
          </p:nvSpPr>
          <p:spPr>
            <a:xfrm>
              <a:off x="1012872" y="647114"/>
              <a:ext cx="10124054" cy="1955409"/>
            </a:xfrm>
            <a:prstGeom prst="roundRect">
              <a:avLst/>
            </a:prstGeom>
            <a:solidFill>
              <a:srgbClr val="FFC000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ounded Rectangle 22"/>
                <p:cNvSpPr/>
                <p:nvPr/>
              </p:nvSpPr>
              <p:spPr>
                <a:xfrm>
                  <a:off x="1178167" y="787791"/>
                  <a:ext cx="9856764" cy="1674059"/>
                </a:xfrm>
                <a:prstGeom prst="roundRect">
                  <a:avLst/>
                </a:prstGeom>
                <a:solidFill>
                  <a:schemeClr val="accent1">
                    <a:lumMod val="75000"/>
                  </a:schemeClr>
                </a:solidFill>
                <a:ln w="762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3600" b="1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Câu 4.</a:t>
                  </a:r>
                  <a:r>
                    <a:rPr lang="en-US" sz="360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60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Rút </a:t>
                  </a:r>
                  <a:r>
                    <a:rPr lang="en-US" sz="3600" dirty="0" err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gọn</a:t>
                  </a:r>
                  <a:r>
                    <a:rPr lang="en-US" sz="36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rad>
                      <m:r>
                        <a:rPr lang="en-US" sz="36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sSup>
                            <m:sSupPr>
                              <m:ctrlPr>
                                <a:rPr lang="en-US" sz="3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3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36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ad>
                        <m:radPr>
                          <m:degHide m:val="on"/>
                          <m:ctrlPr>
                            <a:rPr lang="en-US" sz="3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rad>
                    </m:oMath>
                  </a14:m>
                  <a:r>
                    <a:rPr lang="en-US" sz="36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ta </a:t>
                  </a:r>
                  <a:r>
                    <a:rPr lang="en-US" sz="3600" dirty="0" err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được</a:t>
                  </a:r>
                  <a:r>
                    <a:rPr lang="en-US" sz="36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600" dirty="0" err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kết</a:t>
                  </a:r>
                  <a:r>
                    <a:rPr lang="en-US" sz="36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600" dirty="0" err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quả</a:t>
                  </a:r>
                  <a:r>
                    <a:rPr lang="en-US" sz="36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600" dirty="0" err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nào</a:t>
                  </a:r>
                  <a:r>
                    <a:rPr lang="en-US" sz="36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600" dirty="0" err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sau</a:t>
                  </a:r>
                  <a:r>
                    <a:rPr lang="en-US" sz="3600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3600" dirty="0" err="1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đây</a:t>
                  </a:r>
                  <a:r>
                    <a:rPr lang="en-US" sz="360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? </a:t>
                  </a:r>
                  <a:r>
                    <a:rPr lang="en-US" sz="360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(x,y </a:t>
                  </a:r>
                  <a:r>
                    <a:rPr lang="en-US" sz="360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≥ </a:t>
                  </a:r>
                  <a:r>
                    <a:rPr lang="en-US" sz="360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0). </a:t>
                  </a:r>
                  <a:r>
                    <a:rPr lang="en-US" sz="3600" b="1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en-US" sz="36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3" name="Rounded Rectangle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8167" y="787791"/>
                  <a:ext cx="9856764" cy="1674059"/>
                </a:xfrm>
                <a:prstGeom prst="roundRect">
                  <a:avLst/>
                </a:prstGeom>
                <a:blipFill>
                  <a:blip r:embed="rId7"/>
                  <a:stretch>
                    <a:fillRect l="-675"/>
                  </a:stretch>
                </a:blipFill>
                <a:ln w="76200"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" name="Oval 25"/>
          <p:cNvSpPr/>
          <p:nvPr/>
        </p:nvSpPr>
        <p:spPr>
          <a:xfrm>
            <a:off x="961896" y="4709169"/>
            <a:ext cx="1226225" cy="1100796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H" panose="020B7200000000000000" pitchFamily="34" charset="0"/>
                <a:cs typeface="Times New Roman" panose="02020603050405020304" pitchFamily="18" charset="0"/>
              </a:rPr>
              <a:t>C</a:t>
            </a:r>
            <a:endParaRPr lang="en-US" sz="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ArialH" panose="020B72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91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70000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61904" y="421081"/>
            <a:ext cx="6683829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BT1: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endParaRPr lang="en-US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61904" y="2688197"/>
            <a:ext cx="6683829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BT2: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ngoài dấu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endParaRPr lang="en-US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558052"/>
              </p:ext>
            </p:extLst>
          </p:nvPr>
        </p:nvGraphicFramePr>
        <p:xfrm>
          <a:off x="1680673" y="1169827"/>
          <a:ext cx="1189404" cy="608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6" name="Equation" r:id="rId3" imgW="545760" imgH="279360" progId="Equation.DSMT4">
                  <p:embed/>
                </p:oleObj>
              </mc:Choice>
              <mc:Fallback>
                <p:oleObj name="Equation" r:id="rId3" imgW="5457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80673" y="1169827"/>
                        <a:ext cx="1189404" cy="6085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538132"/>
              </p:ext>
            </p:extLst>
          </p:nvPr>
        </p:nvGraphicFramePr>
        <p:xfrm>
          <a:off x="1679767" y="1916680"/>
          <a:ext cx="1438275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7" name="Equation" r:id="rId5" imgW="660240" imgH="279360" progId="Equation.DSMT4">
                  <p:embed/>
                </p:oleObj>
              </mc:Choice>
              <mc:Fallback>
                <p:oleObj name="Equation" r:id="rId5" imgW="660240" imgH="27936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79767" y="1916680"/>
                        <a:ext cx="1438275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647562"/>
              </p:ext>
            </p:extLst>
          </p:nvPr>
        </p:nvGraphicFramePr>
        <p:xfrm>
          <a:off x="6214457" y="1153394"/>
          <a:ext cx="301466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8" name="Equation" r:id="rId7" imgW="1384200" imgH="279360" progId="Equation.DSMT4">
                  <p:embed/>
                </p:oleObj>
              </mc:Choice>
              <mc:Fallback>
                <p:oleObj name="Equation" r:id="rId7" imgW="1384200" imgH="27936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14457" y="1153394"/>
                        <a:ext cx="3014662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728826"/>
              </p:ext>
            </p:extLst>
          </p:nvPr>
        </p:nvGraphicFramePr>
        <p:xfrm>
          <a:off x="6214457" y="1938565"/>
          <a:ext cx="373380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9" name="Equation" r:id="rId9" imgW="1714320" imgH="279360" progId="Equation.DSMT4">
                  <p:embed/>
                </p:oleObj>
              </mc:Choice>
              <mc:Fallback>
                <p:oleObj name="Equation" r:id="rId9" imgW="1714320" imgH="27936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214457" y="1938565"/>
                        <a:ext cx="3733800" cy="608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894686"/>
              </p:ext>
            </p:extLst>
          </p:nvPr>
        </p:nvGraphicFramePr>
        <p:xfrm>
          <a:off x="1528528" y="3206357"/>
          <a:ext cx="2713038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0" name="Equation" r:id="rId11" imgW="1244520" imgH="304560" progId="Equation.DSMT4">
                  <p:embed/>
                </p:oleObj>
              </mc:Choice>
              <mc:Fallback>
                <p:oleObj name="Equation" r:id="rId11" imgW="1244520" imgH="30456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28528" y="3206357"/>
                        <a:ext cx="2713038" cy="665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4738922"/>
              </p:ext>
            </p:extLst>
          </p:nvPr>
        </p:nvGraphicFramePr>
        <p:xfrm>
          <a:off x="1528357" y="3863438"/>
          <a:ext cx="2713038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1" name="Equation" r:id="rId13" imgW="1244520" imgH="317160" progId="Equation.DSMT4">
                  <p:embed/>
                </p:oleObj>
              </mc:Choice>
              <mc:Fallback>
                <p:oleObj name="Equation" r:id="rId13" imgW="1244520" imgH="31716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28357" y="3863438"/>
                        <a:ext cx="2713038" cy="693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690707"/>
              </p:ext>
            </p:extLst>
          </p:nvPr>
        </p:nvGraphicFramePr>
        <p:xfrm>
          <a:off x="6184141" y="3206357"/>
          <a:ext cx="2851150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2" name="Equation" r:id="rId15" imgW="1307880" imgH="304560" progId="Equation.DSMT4">
                  <p:embed/>
                </p:oleObj>
              </mc:Choice>
              <mc:Fallback>
                <p:oleObj name="Equation" r:id="rId15" imgW="1307880" imgH="30456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184141" y="3206357"/>
                        <a:ext cx="2851150" cy="665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6146891"/>
              </p:ext>
            </p:extLst>
          </p:nvPr>
        </p:nvGraphicFramePr>
        <p:xfrm>
          <a:off x="6214457" y="3864020"/>
          <a:ext cx="1938338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3" name="Equation" r:id="rId17" imgW="888840" imgH="317160" progId="Equation.DSMT4">
                  <p:embed/>
                </p:oleObj>
              </mc:Choice>
              <mc:Fallback>
                <p:oleObj name="Equation" r:id="rId17" imgW="888840" imgH="31716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214457" y="3864020"/>
                        <a:ext cx="1938338" cy="693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 txBox="1">
            <a:spLocks/>
          </p:cNvSpPr>
          <p:nvPr/>
        </p:nvSpPr>
        <p:spPr>
          <a:xfrm>
            <a:off x="361903" y="4726245"/>
            <a:ext cx="6683829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BT3: </a:t>
            </a:r>
            <a:r>
              <a:rPr lang="en-US" sz="320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 gọn biểu thức:   </a:t>
            </a:r>
            <a:endParaRPr lang="en-US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774450"/>
              </p:ext>
            </p:extLst>
          </p:nvPr>
        </p:nvGraphicFramePr>
        <p:xfrm>
          <a:off x="5741932" y="5489057"/>
          <a:ext cx="5665788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4" name="Equation" r:id="rId19" imgW="2349360" imgH="279360" progId="Equation.DSMT4">
                  <p:embed/>
                </p:oleObj>
              </mc:Choice>
              <mc:Fallback>
                <p:oleObj name="Equation" r:id="rId19" imgW="2349360" imgH="27936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741932" y="5489057"/>
                        <a:ext cx="5665788" cy="674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269719"/>
              </p:ext>
            </p:extLst>
          </p:nvPr>
        </p:nvGraphicFramePr>
        <p:xfrm>
          <a:off x="1047344" y="5475516"/>
          <a:ext cx="3675063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5" name="Equation" r:id="rId21" imgW="1523880" imgH="279360" progId="Equation.DSMT4">
                  <p:embed/>
                </p:oleObj>
              </mc:Choice>
              <mc:Fallback>
                <p:oleObj name="Equation" r:id="rId21" imgW="1523880" imgH="27936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047344" y="5475516"/>
                        <a:ext cx="3675063" cy="674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813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569698" y="1752600"/>
            <a:ext cx="7620000" cy="3429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Nắm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vững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phép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biến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đổi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đưa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thừa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số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vào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/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ra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ngoài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dấu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căn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Xem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lại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ví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dụ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và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bài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tập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cô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đã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hướng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dẫn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bài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giảng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Đọc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trước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bài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7 SGK/27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086100" y="329418"/>
            <a:ext cx="6443526" cy="1184564"/>
            <a:chOff x="3086100" y="329418"/>
            <a:chExt cx="6443526" cy="1184564"/>
          </a:xfrm>
        </p:grpSpPr>
        <p:sp>
          <p:nvSpPr>
            <p:cNvPr id="4" name="Horizontal Scroll 3"/>
            <p:cNvSpPr/>
            <p:nvPr/>
          </p:nvSpPr>
          <p:spPr>
            <a:xfrm>
              <a:off x="3086100" y="329418"/>
              <a:ext cx="6443526" cy="1184564"/>
            </a:xfrm>
            <a:prstGeom prst="horizontalScroll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" name="Rectangle 2"/>
            <p:cNvSpPr txBox="1">
              <a:spLocks noChangeArrowheads="1"/>
            </p:cNvSpPr>
            <p:nvPr/>
          </p:nvSpPr>
          <p:spPr bwMode="auto">
            <a:xfrm>
              <a:off x="3250872" y="454109"/>
              <a:ext cx="6257652" cy="935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2pPr>
              <a:lvl3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3pPr>
              <a:lvl4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4pPr>
              <a:lvl5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0" cap="none" spc="0" normalizeH="0" baseline="0" noProof="0" smtClean="0">
                  <a:ln>
                    <a:noFill/>
                  </a:ln>
                  <a:solidFill>
                    <a:srgbClr val="FFC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HƯỚNG DẪN HỌC BÀI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968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3276600" y="381000"/>
            <a:ext cx="5123017" cy="1027113"/>
          </a:xfrm>
          <a:prstGeom prst="horizontalScroll">
            <a:avLst>
              <a:gd name="adj" fmla="val 12500"/>
            </a:avLst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Ôn lại kiến</a:t>
            </a:r>
            <a:r>
              <a:rPr kumimoji="0" lang="en-US" altLang="en-US" sz="4400" b="1" i="0" u="none" strike="noStrike" kern="0" cap="none" spc="0" normalizeH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</a:rPr>
              <a:t> thức cũ</a:t>
            </a:r>
            <a:endParaRPr kumimoji="0" lang="en-US" altLang="en-US" sz="4400" b="1" i="0" u="none" strike="noStrike" kern="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746280"/>
              </p:ext>
            </p:extLst>
          </p:nvPr>
        </p:nvGraphicFramePr>
        <p:xfrm>
          <a:off x="1566472" y="1982360"/>
          <a:ext cx="1906587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0" name="Equation" r:id="rId3" imgW="634680" imgH="291960" progId="Equation.DSMT4">
                  <p:embed/>
                </p:oleObj>
              </mc:Choice>
              <mc:Fallback>
                <p:oleObj name="Equation" r:id="rId3" imgW="634680" imgH="291960" progId="Equation.DSMT4">
                  <p:embed/>
                  <p:pic>
                    <p:nvPicPr>
                      <p:cNvPr id="2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472" y="1982360"/>
                        <a:ext cx="1906587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18973"/>
              </p:ext>
            </p:extLst>
          </p:nvPr>
        </p:nvGraphicFramePr>
        <p:xfrm>
          <a:off x="3575295" y="1791724"/>
          <a:ext cx="3624263" cy="136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1" name="Equation" r:id="rId5" imgW="1206360" imgH="457200" progId="Equation.DSMT4">
                  <p:embed/>
                </p:oleObj>
              </mc:Choice>
              <mc:Fallback>
                <p:oleObj name="Equation" r:id="rId5" imgW="1206360" imgH="457200" progId="Equation.DSMT4">
                  <p:embed/>
                  <p:pic>
                    <p:nvPicPr>
                      <p:cNvPr id="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295" y="1791724"/>
                        <a:ext cx="3624263" cy="1363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08114" y="1832560"/>
            <a:ext cx="8299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</a:t>
            </a:r>
            <a:endParaRPr lang="en-US" sz="32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6447" y="2458171"/>
            <a:ext cx="8299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</a:t>
            </a:r>
            <a:endParaRPr lang="en-US" sz="32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126962"/>
              </p:ext>
            </p:extLst>
          </p:nvPr>
        </p:nvGraphicFramePr>
        <p:xfrm>
          <a:off x="1600174" y="3593556"/>
          <a:ext cx="3124200" cy="712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" name="Equation" r:id="rId7" imgW="990784" imgH="219033" progId="Equation.DSMT4">
                  <p:embed/>
                </p:oleObj>
              </mc:Choice>
              <mc:Fallback>
                <p:oleObj name="Equation" r:id="rId7" imgW="990784" imgH="219033" progId="Equation.DSMT4">
                  <p:embed/>
                  <p:pic>
                    <p:nvPicPr>
                      <p:cNvPr id="5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174" y="3593556"/>
                        <a:ext cx="3124200" cy="7124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5146447" y="3657404"/>
            <a:ext cx="3061883" cy="584775"/>
            <a:chOff x="610471" y="4018501"/>
            <a:chExt cx="3061883" cy="584775"/>
          </a:xfrm>
        </p:grpSpPr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76476281"/>
                </p:ext>
              </p:extLst>
            </p:nvPr>
          </p:nvGraphicFramePr>
          <p:xfrm>
            <a:off x="1454617" y="4023839"/>
            <a:ext cx="2217737" cy="579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93" name="Equation" r:id="rId9" imgW="723600" imgH="228600" progId="Equation.DSMT4">
                    <p:embed/>
                  </p:oleObj>
                </mc:Choice>
                <mc:Fallback>
                  <p:oleObj name="Equation" r:id="rId9" imgW="723600" imgH="228600" progId="Equation.DSMT4">
                    <p:embed/>
                    <p:pic>
                      <p:nvPicPr>
                        <p:cNvPr id="9" name="Object 8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454617" y="4023839"/>
                          <a:ext cx="2217737" cy="5794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 Box 60"/>
            <p:cNvSpPr txBox="1">
              <a:spLocks noChangeArrowheads="1"/>
            </p:cNvSpPr>
            <p:nvPr/>
          </p:nvSpPr>
          <p:spPr bwMode="auto">
            <a:xfrm>
              <a:off x="610471" y="4018501"/>
              <a:ext cx="303374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200" b="0" i="0" u="sng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</p:grpSp>
      <p:graphicFrame>
        <p:nvGraphicFramePr>
          <p:cNvPr id="11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0459083"/>
              </p:ext>
            </p:extLst>
          </p:nvPr>
        </p:nvGraphicFramePr>
        <p:xfrm>
          <a:off x="1851149" y="4744195"/>
          <a:ext cx="2850901" cy="1515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4" name="Equation" r:id="rId11" imgW="685800" imgH="457200" progId="Equation.DSMT4">
                  <p:embed/>
                </p:oleObj>
              </mc:Choice>
              <mc:Fallback>
                <p:oleObj name="Equation" r:id="rId11" imgW="685800" imgH="457200" progId="Equation.DSMT4">
                  <p:embed/>
                  <p:pic>
                    <p:nvPicPr>
                      <p:cNvPr id="8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1149" y="4744195"/>
                        <a:ext cx="2850901" cy="15159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882821"/>
              </p:ext>
            </p:extLst>
          </p:nvPr>
        </p:nvGraphicFramePr>
        <p:xfrm>
          <a:off x="5429981" y="5252819"/>
          <a:ext cx="23241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5" name="Equation" r:id="rId13" imgW="977760" imgH="228600" progId="Equation.DSMT4">
                  <p:embed/>
                </p:oleObj>
              </mc:Choice>
              <mc:Fallback>
                <p:oleObj name="Equation" r:id="rId13" imgW="977760" imgH="2286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429981" y="5252819"/>
                        <a:ext cx="2324100" cy="549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076890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245302"/>
              </p:ext>
            </p:extLst>
          </p:nvPr>
        </p:nvGraphicFramePr>
        <p:xfrm>
          <a:off x="3746645" y="1451702"/>
          <a:ext cx="1435593" cy="77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" name="Equation" r:id="rId3" imgW="609480" imgH="317160" progId="Equation.DSMT4">
                  <p:embed/>
                </p:oleObj>
              </mc:Choice>
              <mc:Fallback>
                <p:oleObj name="Equation" r:id="rId3" imgW="609480" imgH="317160" progId="Equation.DSMT4">
                  <p:embed/>
                  <p:pic>
                    <p:nvPicPr>
                      <p:cNvPr id="1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645" y="1451702"/>
                        <a:ext cx="1435593" cy="77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648283" y="1612516"/>
            <a:ext cx="2826436" cy="584775"/>
            <a:chOff x="5706560" y="3418447"/>
            <a:chExt cx="2380649" cy="604686"/>
          </a:xfrm>
        </p:grpSpPr>
        <p:graphicFrame>
          <p:nvGraphicFramePr>
            <p:cNvPr id="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53957298"/>
                </p:ext>
              </p:extLst>
            </p:nvPr>
          </p:nvGraphicFramePr>
          <p:xfrm>
            <a:off x="6466278" y="3439661"/>
            <a:ext cx="1377950" cy="5635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" name="Equation" r:id="rId5" imgW="545760" imgH="215640" progId="Equation.DSMT4">
                    <p:embed/>
                  </p:oleObj>
                </mc:Choice>
                <mc:Fallback>
                  <p:oleObj name="Equation" r:id="rId5" imgW="545760" imgH="215640" progId="Equation.DSMT4">
                    <p:embed/>
                    <p:pic>
                      <p:nvPicPr>
                        <p:cNvPr id="17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66278" y="3439661"/>
                          <a:ext cx="1377950" cy="5635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TextBox 3"/>
            <p:cNvSpPr txBox="1"/>
            <p:nvPr/>
          </p:nvSpPr>
          <p:spPr>
            <a:xfrm>
              <a:off x="5706560" y="3418447"/>
              <a:ext cx="2380649" cy="6046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                 :</a:t>
              </a:r>
              <a:endPara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Text Box 88"/>
          <p:cNvSpPr txBox="1">
            <a:spLocks noChangeArrowheads="1"/>
          </p:cNvSpPr>
          <p:nvPr/>
        </p:nvSpPr>
        <p:spPr bwMode="auto">
          <a:xfrm>
            <a:off x="268458" y="946648"/>
            <a:ext cx="603386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B0F0"/>
                </a:solidFill>
              </a:rPr>
              <a:t>1. </a:t>
            </a:r>
            <a:r>
              <a:rPr lang="en-US" altLang="en-US" sz="3200" b="1" smtClean="0">
                <a:solidFill>
                  <a:srgbClr val="00B0F0"/>
                </a:solidFill>
              </a:rPr>
              <a:t>Đưa thừa số ra ngoài dấu căn</a:t>
            </a:r>
            <a:endParaRPr lang="en-US" altLang="en-US" sz="3200" b="1">
              <a:solidFill>
                <a:srgbClr val="00B0F0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68458" y="353259"/>
            <a:ext cx="1154019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r>
              <a:rPr lang="en-US" alt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 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§7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BIẾN ĐỔI ĐƠN GIẢN BIỂU THỨC CHỨA CĂN THỨC BẬC HAI</a:t>
            </a:r>
            <a:endParaRPr lang="en-US" altLang="en-US" sz="28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141726"/>
              </p:ext>
            </p:extLst>
          </p:nvPr>
        </p:nvGraphicFramePr>
        <p:xfrm>
          <a:off x="5290136" y="1460581"/>
          <a:ext cx="1734552" cy="680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" name="Equation" r:id="rId7" imgW="736560" imgH="279360" progId="Equation.DSMT4">
                  <p:embed/>
                </p:oleObj>
              </mc:Choice>
              <mc:Fallback>
                <p:oleObj name="Equation" r:id="rId7" imgW="736560" imgH="279360" progId="Equation.DSMT4">
                  <p:embed/>
                  <p:pic>
                    <p:nvPicPr>
                      <p:cNvPr id="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136" y="1460581"/>
                        <a:ext cx="1734552" cy="6807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072338"/>
              </p:ext>
            </p:extLst>
          </p:nvPr>
        </p:nvGraphicFramePr>
        <p:xfrm>
          <a:off x="7326900" y="1515047"/>
          <a:ext cx="1405992" cy="710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" name="Equation" r:id="rId9" imgW="596880" imgH="291960" progId="Equation.DSMT4">
                  <p:embed/>
                </p:oleObj>
              </mc:Choice>
              <mc:Fallback>
                <p:oleObj name="Equation" r:id="rId9" imgW="596880" imgH="291960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6900" y="1515047"/>
                        <a:ext cx="1405992" cy="7103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81997"/>
              </p:ext>
            </p:extLst>
          </p:nvPr>
        </p:nvGraphicFramePr>
        <p:xfrm>
          <a:off x="8835024" y="1494713"/>
          <a:ext cx="927954" cy="617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" name="Equation" r:id="rId11" imgW="393480" imgH="253800" progId="Equation.DSMT4">
                  <p:embed/>
                </p:oleObj>
              </mc:Choice>
              <mc:Fallback>
                <p:oleObj name="Equation" r:id="rId11" imgW="393480" imgH="253800" progId="Equation.DSMT4">
                  <p:embed/>
                  <p:pic>
                    <p:nvPicPr>
                      <p:cNvPr id="1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5024" y="1494713"/>
                        <a:ext cx="927954" cy="6171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1095801" y="2342568"/>
            <a:ext cx="9969915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này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0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endParaRPr lang="en-US" sz="3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48283" y="2990925"/>
            <a:ext cx="1206046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VD1:</a:t>
            </a:r>
            <a:endParaRPr lang="en-US" sz="3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itle 1"/>
              <p:cNvSpPr txBox="1">
                <a:spLocks/>
              </p:cNvSpPr>
              <p:nvPr/>
            </p:nvSpPr>
            <p:spPr>
              <a:xfrm>
                <a:off x="902557" y="3615829"/>
                <a:ext cx="1903544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dirty="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.2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557" y="3615829"/>
                <a:ext cx="1903544" cy="518160"/>
              </a:xfrm>
              <a:prstGeom prst="rect">
                <a:avLst/>
              </a:prstGeom>
              <a:blipFill>
                <a:blip r:embed="rId13"/>
                <a:stretch>
                  <a:fillRect l="-8013" t="-21176" b="-4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itle 1"/>
              <p:cNvSpPr txBox="1">
                <a:spLocks/>
              </p:cNvSpPr>
              <p:nvPr/>
            </p:nvSpPr>
            <p:spPr>
              <a:xfrm>
                <a:off x="962909" y="5830757"/>
                <a:ext cx="1414534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dirty="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48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909" y="5830757"/>
                <a:ext cx="1414534" cy="560464"/>
              </a:xfrm>
              <a:prstGeom prst="rect">
                <a:avLst/>
              </a:prstGeom>
              <a:blipFill>
                <a:blip r:embed="rId14"/>
                <a:stretch>
                  <a:fillRect l="-11207" t="-16304" b="-36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itle 1"/>
              <p:cNvSpPr txBox="1">
                <a:spLocks/>
              </p:cNvSpPr>
              <p:nvPr/>
            </p:nvSpPr>
            <p:spPr>
              <a:xfrm>
                <a:off x="2633278" y="3615829"/>
                <a:ext cx="1359887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5</m:t>
                      </m:r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 smtClea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278" y="3615829"/>
                <a:ext cx="1359887" cy="51816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itle 1"/>
              <p:cNvSpPr txBox="1">
                <a:spLocks/>
              </p:cNvSpPr>
              <p:nvPr/>
            </p:nvSpPr>
            <p:spPr>
              <a:xfrm>
                <a:off x="886919" y="4286522"/>
                <a:ext cx="1903544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dirty="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32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919" y="4286522"/>
                <a:ext cx="1903544" cy="518160"/>
              </a:xfrm>
              <a:prstGeom prst="rect">
                <a:avLst/>
              </a:prstGeom>
              <a:blipFill>
                <a:blip r:embed="rId16"/>
                <a:stretch>
                  <a:fillRect l="-7987" t="-21176" b="-4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itle 1"/>
              <p:cNvSpPr txBox="1">
                <a:spLocks/>
              </p:cNvSpPr>
              <p:nvPr/>
            </p:nvSpPr>
            <p:spPr>
              <a:xfrm>
                <a:off x="2633278" y="4286522"/>
                <a:ext cx="1359887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278" y="4286522"/>
                <a:ext cx="1359887" cy="51816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itle 1"/>
              <p:cNvSpPr txBox="1">
                <a:spLocks/>
              </p:cNvSpPr>
              <p:nvPr/>
            </p:nvSpPr>
            <p:spPr>
              <a:xfrm>
                <a:off x="902557" y="5071457"/>
                <a:ext cx="1474883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dirty="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32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557" y="5071457"/>
                <a:ext cx="1474883" cy="560464"/>
              </a:xfrm>
              <a:prstGeom prst="rect">
                <a:avLst/>
              </a:prstGeom>
              <a:blipFill>
                <a:blip r:embed="rId18"/>
                <a:stretch>
                  <a:fillRect l="-10331" t="-16304" b="-36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 Box 88"/>
          <p:cNvSpPr txBox="1">
            <a:spLocks noChangeArrowheads="1"/>
          </p:cNvSpPr>
          <p:nvPr/>
        </p:nvSpPr>
        <p:spPr bwMode="auto">
          <a:xfrm>
            <a:off x="11153676" y="507309"/>
            <a:ext cx="839276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0" cap="none" spc="0" normalizeH="0" baseline="0" noProof="0" smtClean="0">
                <a:ln>
                  <a:noFill/>
                </a:ln>
                <a:solidFill>
                  <a:srgbClr val="FF7C80"/>
                </a:solidFill>
                <a:effectLst/>
                <a:uLnTx/>
                <a:uFillTx/>
                <a:latin typeface="Times New Roman" panose="02020603050405020304" pitchFamily="18" charset="0"/>
                <a:sym typeface="Wingdings" panose="05000000000000000000" pitchFamily="2" charset="2"/>
              </a:rPr>
              <a:t></a:t>
            </a:r>
            <a:endParaRPr kumimoji="0" lang="en-US" altLang="en-US" sz="5400" b="1" i="0" u="none" strike="noStrike" kern="0" cap="none" spc="0" normalizeH="0" baseline="0" noProof="0">
              <a:ln>
                <a:noFill/>
              </a:ln>
              <a:solidFill>
                <a:srgbClr val="FF7C8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itle 1"/>
              <p:cNvSpPr txBox="1">
                <a:spLocks/>
              </p:cNvSpPr>
              <p:nvPr/>
            </p:nvSpPr>
            <p:spPr>
              <a:xfrm>
                <a:off x="3768854" y="5018295"/>
                <a:ext cx="1646041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.3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854" y="5018295"/>
                <a:ext cx="1646041" cy="560464"/>
              </a:xfrm>
              <a:prstGeom prst="rect">
                <a:avLst/>
              </a:prstGeom>
              <a:blipFill>
                <a:blip r:embed="rId19"/>
                <a:stretch>
                  <a:fillRect l="-9259" t="-15217" b="-38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itle 1"/>
              <p:cNvSpPr txBox="1">
                <a:spLocks/>
              </p:cNvSpPr>
              <p:nvPr/>
            </p:nvSpPr>
            <p:spPr>
              <a:xfrm>
                <a:off x="2368250" y="5056680"/>
                <a:ext cx="1413988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4.3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250" y="5056680"/>
                <a:ext cx="1413988" cy="560464"/>
              </a:xfrm>
              <a:prstGeom prst="rect">
                <a:avLst/>
              </a:prstGeom>
              <a:blipFill>
                <a:blip r:embed="rId20"/>
                <a:stretch>
                  <a:fillRect l="-10776" t="-17582" b="-373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5322462" y="4942269"/>
                <a:ext cx="1432187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2462" y="4942269"/>
                <a:ext cx="1432187" cy="642868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itle 1"/>
              <p:cNvSpPr txBox="1">
                <a:spLocks/>
              </p:cNvSpPr>
              <p:nvPr/>
            </p:nvSpPr>
            <p:spPr>
              <a:xfrm>
                <a:off x="4095252" y="5824996"/>
                <a:ext cx="1646041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.3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5252" y="5824996"/>
                <a:ext cx="1646041" cy="560464"/>
              </a:xfrm>
              <a:prstGeom prst="rect">
                <a:avLst/>
              </a:prstGeom>
              <a:blipFill>
                <a:blip r:embed="rId22"/>
                <a:stretch>
                  <a:fillRect l="-9630" t="-16484" b="-38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itle 1"/>
              <p:cNvSpPr txBox="1">
                <a:spLocks/>
              </p:cNvSpPr>
              <p:nvPr/>
            </p:nvSpPr>
            <p:spPr>
              <a:xfrm>
                <a:off x="2470337" y="5837489"/>
                <a:ext cx="1624915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16.3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0337" y="5837489"/>
                <a:ext cx="1624915" cy="560464"/>
              </a:xfrm>
              <a:prstGeom prst="rect">
                <a:avLst/>
              </a:prstGeom>
              <a:blipFill>
                <a:blip r:embed="rId23"/>
                <a:stretch>
                  <a:fillRect l="-9363" t="-17391" b="-35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5802473" y="5742592"/>
                <a:ext cx="1432187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2473" y="5742592"/>
                <a:ext cx="1432187" cy="642868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71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itle 1"/>
              <p:cNvSpPr txBox="1">
                <a:spLocks/>
              </p:cNvSpPr>
              <p:nvPr/>
            </p:nvSpPr>
            <p:spPr>
              <a:xfrm>
                <a:off x="1701018" y="1620217"/>
                <a:ext cx="7625862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Rút </a:t>
                </a:r>
                <a:r>
                  <a:rPr lang="en-US" sz="3200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gọn</a:t>
                </a:r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32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A =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20</m:t>
                        </m:r>
                      </m:e>
                    </m:rad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1018" y="1620217"/>
                <a:ext cx="7625862" cy="518160"/>
              </a:xfrm>
              <a:prstGeom prst="rect">
                <a:avLst/>
              </a:prstGeom>
              <a:blipFill>
                <a:blip r:embed="rId2"/>
                <a:stretch>
                  <a:fillRect l="-1998" t="-22353" b="-43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itle 1"/>
              <p:cNvSpPr txBox="1">
                <a:spLocks/>
              </p:cNvSpPr>
              <p:nvPr/>
            </p:nvSpPr>
            <p:spPr>
              <a:xfrm>
                <a:off x="4716195" y="2364003"/>
                <a:ext cx="4700953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=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.5</m:t>
                        </m:r>
                      </m:e>
                    </m:rad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195" y="2364003"/>
                <a:ext cx="4700953" cy="518160"/>
              </a:xfrm>
              <a:prstGeom prst="rect">
                <a:avLst/>
              </a:prstGeom>
              <a:blipFill>
                <a:blip r:embed="rId3"/>
                <a:stretch>
                  <a:fillRect l="-1686" t="-21176" b="-4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itle 1"/>
              <p:cNvSpPr txBox="1">
                <a:spLocks/>
              </p:cNvSpPr>
              <p:nvPr/>
            </p:nvSpPr>
            <p:spPr>
              <a:xfrm>
                <a:off x="5127088" y="3066368"/>
                <a:ext cx="3781279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+2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7088" y="3066368"/>
                <a:ext cx="3781279" cy="518160"/>
              </a:xfrm>
              <a:prstGeom prst="rect">
                <a:avLst/>
              </a:prstGeom>
              <a:blipFill>
                <a:blip r:embed="rId4"/>
                <a:stretch>
                  <a:fillRect l="-1290" t="-22353" b="-43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itle 1"/>
              <p:cNvSpPr txBox="1">
                <a:spLocks/>
              </p:cNvSpPr>
              <p:nvPr/>
            </p:nvSpPr>
            <p:spPr>
              <a:xfrm>
                <a:off x="5189220" y="3753389"/>
                <a:ext cx="4290060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3+2+1)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9220" y="3753389"/>
                <a:ext cx="4290060" cy="518160"/>
              </a:xfrm>
              <a:prstGeom prst="rect">
                <a:avLst/>
              </a:prstGeom>
              <a:blipFill>
                <a:blip r:embed="rId5"/>
                <a:stretch>
                  <a:fillRect l="-1136" t="-22353" b="-43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itle 1"/>
          <p:cNvSpPr txBox="1">
            <a:spLocks/>
          </p:cNvSpPr>
          <p:nvPr/>
        </p:nvSpPr>
        <p:spPr>
          <a:xfrm>
            <a:off x="491198" y="4281275"/>
            <a:ext cx="4108938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  <a:r>
              <a:rPr lang="en-US" sz="3200" b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 </a:t>
            </a:r>
            <a:r>
              <a:rPr lang="en-US" sz="320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biểu thức: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itle 1"/>
              <p:cNvSpPr txBox="1">
                <a:spLocks/>
              </p:cNvSpPr>
              <p:nvPr/>
            </p:nvSpPr>
            <p:spPr>
              <a:xfrm>
                <a:off x="1812126" y="5142775"/>
                <a:ext cx="5176910" cy="86413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𝐵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8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50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          </m:t>
                      </m:r>
                    </m:oMath>
                  </m:oMathPara>
                </a14:m>
                <a:endParaRPr lang="en-US" sz="3200" b="0" i="1" smtClean="0">
                  <a:solidFill>
                    <a:schemeClr val="bg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𝐶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27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45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2126" y="5142775"/>
                <a:ext cx="5176910" cy="864130"/>
              </a:xfrm>
              <a:prstGeom prst="rect">
                <a:avLst/>
              </a:prstGeom>
              <a:blipFill>
                <a:blip r:embed="rId6"/>
                <a:stretch>
                  <a:fillRect t="-19149" b="-26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268458" y="353259"/>
            <a:ext cx="1154019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r>
              <a:rPr lang="en-US" altLang="en-US" sz="3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§6- </a:t>
            </a:r>
            <a:r>
              <a:rPr lang="en-US" altLang="en-US" sz="3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§7</a:t>
            </a:r>
            <a:r>
              <a:rPr lang="en-US" altLang="en-US" sz="3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000" b="1" smtClean="0">
                <a:solidFill>
                  <a:srgbClr val="FFFF00"/>
                </a:solidFill>
                <a:latin typeface="Times New Roman" panose="02020603050405020304" pitchFamily="18" charset="0"/>
              </a:rPr>
              <a:t>BIẾN ĐỔI ĐƠN GIẢN BIỂU THỨC CHỨA CĂN BẬC HAI</a:t>
            </a:r>
            <a:endParaRPr lang="en-US" altLang="en-US" sz="3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Text Box 88"/>
          <p:cNvSpPr txBox="1">
            <a:spLocks noChangeArrowheads="1"/>
          </p:cNvSpPr>
          <p:nvPr/>
        </p:nvSpPr>
        <p:spPr bwMode="auto">
          <a:xfrm>
            <a:off x="11153676" y="507309"/>
            <a:ext cx="839276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0" cap="none" spc="0" normalizeH="0" baseline="0" noProof="0" smtClean="0">
                <a:ln>
                  <a:noFill/>
                </a:ln>
                <a:solidFill>
                  <a:srgbClr val="FF7C80"/>
                </a:solidFill>
                <a:effectLst/>
                <a:uLnTx/>
                <a:uFillTx/>
                <a:latin typeface="Times New Roman" panose="02020603050405020304" pitchFamily="18" charset="0"/>
                <a:sym typeface="Wingdings" panose="05000000000000000000" pitchFamily="2" charset="2"/>
              </a:rPr>
              <a:t></a:t>
            </a:r>
            <a:endParaRPr kumimoji="0" lang="en-US" altLang="en-US" sz="5400" b="1" i="0" u="none" strike="noStrike" kern="0" cap="none" spc="0" normalizeH="0" baseline="0" noProof="0">
              <a:ln>
                <a:noFill/>
              </a:ln>
              <a:solidFill>
                <a:srgbClr val="FF7C8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2" name="Text Box 88"/>
          <p:cNvSpPr txBox="1">
            <a:spLocks noChangeArrowheads="1"/>
          </p:cNvSpPr>
          <p:nvPr/>
        </p:nvSpPr>
        <p:spPr bwMode="auto">
          <a:xfrm>
            <a:off x="268458" y="946648"/>
            <a:ext cx="603386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</a:rPr>
              <a:t>1. </a:t>
            </a:r>
            <a:r>
              <a:rPr kumimoji="0" lang="en-US" altLang="en-US" sz="3200" b="1" i="0" u="none" strike="noStrike" kern="0" cap="none" spc="0" normalizeH="0" baseline="0" noProof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</a:rPr>
              <a:t>Đưa thừa số ra ngoài dấu căn</a:t>
            </a:r>
            <a:endParaRPr kumimoji="0" lang="en-US" altLang="en-US" sz="3200" b="1" i="0" u="none" strike="noStrike" kern="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606080" y="1683823"/>
            <a:ext cx="1206046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VD2:</a:t>
            </a:r>
            <a:endParaRPr lang="en-US" sz="3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67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1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34927" y="384524"/>
            <a:ext cx="4108938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  <a:r>
              <a:rPr lang="en-US" sz="3200" b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 </a:t>
            </a:r>
            <a:r>
              <a:rPr lang="en-US" sz="320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biểu thức: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itle 1"/>
              <p:cNvSpPr txBox="1">
                <a:spLocks/>
              </p:cNvSpPr>
              <p:nvPr/>
            </p:nvSpPr>
            <p:spPr>
              <a:xfrm>
                <a:off x="522030" y="702165"/>
                <a:ext cx="4230596" cy="86413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𝐵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+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8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+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50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</m:oMath>
                  </m:oMathPara>
                </a14:m>
                <a:endParaRPr lang="en-US" sz="3200" b="0" i="1" smtClean="0">
                  <a:solidFill>
                    <a:schemeClr val="bg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30" y="702165"/>
                <a:ext cx="4230596" cy="8641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tle 1"/>
              <p:cNvSpPr txBox="1">
                <a:spLocks/>
              </p:cNvSpPr>
              <p:nvPr/>
            </p:nvSpPr>
            <p:spPr>
              <a:xfrm>
                <a:off x="5739620" y="735832"/>
                <a:ext cx="5176910" cy="86413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𝐶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27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45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9620" y="735832"/>
                <a:ext cx="5176910" cy="8641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>
            <a:off x="5739618" y="1026938"/>
            <a:ext cx="0" cy="5526251"/>
          </a:xfrm>
          <a:prstGeom prst="line">
            <a:avLst/>
          </a:prstGeom>
          <a:ln w="508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itle 1"/>
              <p:cNvSpPr txBox="1">
                <a:spLocks/>
              </p:cNvSpPr>
              <p:nvPr/>
            </p:nvSpPr>
            <p:spPr>
              <a:xfrm>
                <a:off x="932246" y="1766814"/>
                <a:ext cx="1023162" cy="86413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</m:oMath>
                  </m:oMathPara>
                </a14:m>
                <a:endParaRPr lang="en-US" sz="3200" b="0" i="1" smtClean="0">
                  <a:solidFill>
                    <a:schemeClr val="bg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246" y="1766814"/>
                <a:ext cx="1023162" cy="8641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373861" y="1872234"/>
                <a:ext cx="1756996" cy="6528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25.2</m:t>
                          </m:r>
                        </m:e>
                      </m:rad>
                    </m:oMath>
                  </m:oMathPara>
                </a14:m>
                <a:endParaRPr lang="en-US" sz="320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861" y="1872234"/>
                <a:ext cx="1756996" cy="6528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885862" y="1885912"/>
                <a:ext cx="1483290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4.2</m:t>
                        </m:r>
                      </m:e>
                    </m:rad>
                  </m:oMath>
                </a14:m>
                <a:endParaRPr lang="en-US" sz="320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5862" y="1885912"/>
                <a:ext cx="1483290" cy="6428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itle 1"/>
              <p:cNvSpPr txBox="1">
                <a:spLocks/>
              </p:cNvSpPr>
              <p:nvPr/>
            </p:nvSpPr>
            <p:spPr>
              <a:xfrm>
                <a:off x="960388" y="2569543"/>
                <a:ext cx="1023162" cy="86413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</m:oMath>
                  </m:oMathPara>
                </a14:m>
                <a:endParaRPr lang="en-US" sz="3200" b="0" i="1" smtClean="0">
                  <a:solidFill>
                    <a:schemeClr val="bg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388" y="2569543"/>
                <a:ext cx="1023162" cy="8641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itle 1"/>
              <p:cNvSpPr txBox="1">
                <a:spLocks/>
              </p:cNvSpPr>
              <p:nvPr/>
            </p:nvSpPr>
            <p:spPr>
              <a:xfrm>
                <a:off x="2103064" y="2834158"/>
                <a:ext cx="1646041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3064" y="2834158"/>
                <a:ext cx="1646041" cy="560464"/>
              </a:xfrm>
              <a:prstGeom prst="rect">
                <a:avLst/>
              </a:prstGeom>
              <a:blipFill>
                <a:blip r:embed="rId8"/>
                <a:stretch>
                  <a:fillRect l="-9630" t="-15217" b="-38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itle 1"/>
              <p:cNvSpPr txBox="1">
                <a:spLocks/>
              </p:cNvSpPr>
              <p:nvPr/>
            </p:nvSpPr>
            <p:spPr>
              <a:xfrm>
                <a:off x="3703235" y="2834158"/>
                <a:ext cx="1646041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3235" y="2834158"/>
                <a:ext cx="1646041" cy="560464"/>
              </a:xfrm>
              <a:prstGeom prst="rect">
                <a:avLst/>
              </a:prstGeom>
              <a:blipFill>
                <a:blip r:embed="rId9"/>
                <a:stretch>
                  <a:fillRect l="-9225" t="-15217" b="-38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itle 1"/>
              <p:cNvSpPr txBox="1">
                <a:spLocks/>
              </p:cNvSpPr>
              <p:nvPr/>
            </p:nvSpPr>
            <p:spPr>
              <a:xfrm>
                <a:off x="1009666" y="3408673"/>
                <a:ext cx="1023162" cy="86413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</m:oMath>
                  </m:oMathPara>
                </a14:m>
                <a:endParaRPr lang="en-US" sz="3200" b="0" i="1" smtClean="0">
                  <a:solidFill>
                    <a:schemeClr val="bg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666" y="3408673"/>
                <a:ext cx="1023162" cy="86413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itle 1"/>
              <p:cNvSpPr txBox="1">
                <a:spLocks/>
              </p:cNvSpPr>
              <p:nvPr/>
            </p:nvSpPr>
            <p:spPr>
              <a:xfrm>
                <a:off x="2261009" y="3605393"/>
                <a:ext cx="1244245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en-US" sz="3200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1009" y="3605393"/>
                <a:ext cx="1244245" cy="560464"/>
              </a:xfrm>
              <a:prstGeom prst="rect">
                <a:avLst/>
              </a:prstGeom>
              <a:blipFill>
                <a:blip r:embed="rId11"/>
                <a:stretch>
                  <a:fillRect l="-12745" t="-16304" b="-36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itle 1"/>
              <p:cNvSpPr txBox="1">
                <a:spLocks/>
              </p:cNvSpPr>
              <p:nvPr/>
            </p:nvSpPr>
            <p:spPr>
              <a:xfrm>
                <a:off x="3716888" y="3602682"/>
                <a:ext cx="1244245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5</m:t>
                    </m:r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6888" y="3602682"/>
                <a:ext cx="1244245" cy="560464"/>
              </a:xfrm>
              <a:prstGeom prst="rect">
                <a:avLst/>
              </a:prstGeom>
              <a:blipFill>
                <a:blip r:embed="rId12"/>
                <a:stretch>
                  <a:fillRect l="-12745" t="-16304" b="-36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itle 1"/>
              <p:cNvSpPr txBox="1">
                <a:spLocks/>
              </p:cNvSpPr>
              <p:nvPr/>
            </p:nvSpPr>
            <p:spPr>
              <a:xfrm>
                <a:off x="1040279" y="4165493"/>
                <a:ext cx="1023162" cy="86413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=8</m:t>
                      </m:r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</m:oMath>
                  </m:oMathPara>
                </a14:m>
                <a:endParaRPr lang="en-US" sz="3200" b="0" i="1" smtClean="0">
                  <a:solidFill>
                    <a:schemeClr val="bg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279" y="4165493"/>
                <a:ext cx="1023162" cy="864130"/>
              </a:xfrm>
              <a:prstGeom prst="rect">
                <a:avLst/>
              </a:prstGeom>
              <a:blipFill>
                <a:blip r:embed="rId13"/>
                <a:stretch>
                  <a:fillRect r="-203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6177123" y="1755029"/>
                <a:ext cx="1422569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123" y="1755029"/>
                <a:ext cx="1422569" cy="64286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7494925" y="1712230"/>
                <a:ext cx="1483291" cy="631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9.3</m:t>
                        </m:r>
                      </m:e>
                    </m:rad>
                  </m:oMath>
                </a14:m>
                <a:endParaRPr lang="en-US" sz="320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4925" y="1712230"/>
                <a:ext cx="1483291" cy="63119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8841909" y="1712230"/>
                <a:ext cx="1313373" cy="6362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9.5</m:t>
                        </m:r>
                      </m:e>
                    </m:ra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909" y="1712230"/>
                <a:ext cx="1313373" cy="63620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0296018" y="1681919"/>
                <a:ext cx="1170705" cy="6528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6018" y="1681919"/>
                <a:ext cx="1170705" cy="65287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6234790" y="2525105"/>
                <a:ext cx="1422569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4790" y="2525105"/>
                <a:ext cx="1422569" cy="64286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itle 1"/>
              <p:cNvSpPr txBox="1">
                <a:spLocks/>
              </p:cNvSpPr>
              <p:nvPr/>
            </p:nvSpPr>
            <p:spPr>
              <a:xfrm>
                <a:off x="7593144" y="2525552"/>
                <a:ext cx="1646041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3144" y="2525552"/>
                <a:ext cx="1646041" cy="560464"/>
              </a:xfrm>
              <a:prstGeom prst="rect">
                <a:avLst/>
              </a:prstGeom>
              <a:blipFill>
                <a:blip r:embed="rId19"/>
                <a:stretch>
                  <a:fillRect l="-9630" t="-15217" b="-38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itle 1"/>
              <p:cNvSpPr txBox="1">
                <a:spLocks/>
              </p:cNvSpPr>
              <p:nvPr/>
            </p:nvSpPr>
            <p:spPr>
              <a:xfrm>
                <a:off x="9193315" y="2525552"/>
                <a:ext cx="1646041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dirty="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320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3315" y="2525552"/>
                <a:ext cx="1646041" cy="560464"/>
              </a:xfrm>
              <a:prstGeom prst="rect">
                <a:avLst/>
              </a:prstGeom>
              <a:blipFill>
                <a:blip r:embed="rId20"/>
                <a:stretch>
                  <a:fillRect l="-9259" t="-15217" b="-38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0631039" y="2416747"/>
                <a:ext cx="1170705" cy="6528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1039" y="2416747"/>
                <a:ext cx="1170705" cy="652871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6297173" y="3263138"/>
                <a:ext cx="1422569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7173" y="3263138"/>
                <a:ext cx="1422569" cy="642868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itle 1"/>
              <p:cNvSpPr txBox="1">
                <a:spLocks/>
              </p:cNvSpPr>
              <p:nvPr/>
            </p:nvSpPr>
            <p:spPr>
              <a:xfrm>
                <a:off x="7730132" y="3333711"/>
                <a:ext cx="1242217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0132" y="3333711"/>
                <a:ext cx="1242217" cy="560464"/>
              </a:xfrm>
              <a:prstGeom prst="rect">
                <a:avLst/>
              </a:prstGeom>
              <a:blipFill>
                <a:blip r:embed="rId23"/>
                <a:stretch>
                  <a:fillRect l="-12255" t="-17391" b="-35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itle 1"/>
              <p:cNvSpPr txBox="1">
                <a:spLocks/>
              </p:cNvSpPr>
              <p:nvPr/>
            </p:nvSpPr>
            <p:spPr>
              <a:xfrm>
                <a:off x="8956410" y="3304340"/>
                <a:ext cx="1646041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dirty="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3</m:t>
                    </m:r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6410" y="3304340"/>
                <a:ext cx="1646041" cy="560464"/>
              </a:xfrm>
              <a:prstGeom prst="rect">
                <a:avLst/>
              </a:prstGeom>
              <a:blipFill>
                <a:blip r:embed="rId24"/>
                <a:stretch>
                  <a:fillRect l="-9259" t="-16304" b="-36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10296017" y="3187867"/>
                <a:ext cx="1170705" cy="6528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6017" y="3187867"/>
                <a:ext cx="1170705" cy="652871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>
          <a:xfrm>
            <a:off x="7083080" y="3849734"/>
            <a:ext cx="506372" cy="0"/>
          </a:xfrm>
          <a:prstGeom prst="line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8351240" y="3863802"/>
            <a:ext cx="506372" cy="0"/>
          </a:xfrm>
          <a:prstGeom prst="line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763149" y="3837903"/>
            <a:ext cx="50637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0881369" y="3819484"/>
            <a:ext cx="50637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6320414" y="4171168"/>
                <a:ext cx="1422569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7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0414" y="4171168"/>
                <a:ext cx="1422569" cy="642868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itle 1"/>
              <p:cNvSpPr txBox="1">
                <a:spLocks/>
              </p:cNvSpPr>
              <p:nvPr/>
            </p:nvSpPr>
            <p:spPr>
              <a:xfrm>
                <a:off x="7849646" y="4212370"/>
                <a:ext cx="1646041" cy="56046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dirty="0" smtClean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2</m:t>
                    </m:r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9646" y="4212370"/>
                <a:ext cx="1646041" cy="560464"/>
              </a:xfrm>
              <a:prstGeom prst="rect">
                <a:avLst/>
              </a:prstGeom>
              <a:blipFill>
                <a:blip r:embed="rId27"/>
                <a:stretch>
                  <a:fillRect l="-9630" t="-16304" b="-36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 Box 88"/>
          <p:cNvSpPr txBox="1">
            <a:spLocks noChangeArrowheads="1"/>
          </p:cNvSpPr>
          <p:nvPr/>
        </p:nvSpPr>
        <p:spPr bwMode="auto">
          <a:xfrm>
            <a:off x="11047084" y="0"/>
            <a:ext cx="839276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0" cap="none" spc="0" normalizeH="0" baseline="0" noProof="0" smtClean="0">
                <a:ln>
                  <a:noFill/>
                </a:ln>
                <a:solidFill>
                  <a:srgbClr val="FF7C80"/>
                </a:solidFill>
                <a:effectLst/>
                <a:uLnTx/>
                <a:uFillTx/>
                <a:latin typeface="Times New Roman" panose="02020603050405020304" pitchFamily="18" charset="0"/>
                <a:sym typeface="Wingdings" panose="05000000000000000000" pitchFamily="2" charset="2"/>
              </a:rPr>
              <a:t></a:t>
            </a:r>
            <a:endParaRPr kumimoji="0" lang="en-US" altLang="en-US" sz="5400" b="1" i="0" u="none" strike="noStrike" kern="0" cap="none" spc="0" normalizeH="0" baseline="0" noProof="0">
              <a:ln>
                <a:noFill/>
              </a:ln>
              <a:solidFill>
                <a:srgbClr val="FF7C8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01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4" grpId="0"/>
      <p:bldP spid="35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48993" y="311833"/>
            <a:ext cx="2463019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Tổng quát: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/>
              <p:cNvSpPr txBox="1">
                <a:spLocks/>
              </p:cNvSpPr>
              <p:nvPr/>
            </p:nvSpPr>
            <p:spPr>
              <a:xfrm>
                <a:off x="787791" y="860476"/>
                <a:ext cx="4972929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0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 B ≥ 0 </a:t>
                </a:r>
                <a:r>
                  <a:rPr lang="en-US" sz="3000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3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0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3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</m:rad>
                    <m:r>
                      <a:rPr lang="en-US" sz="3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</m:d>
                    <m:rad>
                      <m:radPr>
                        <m:degHide m:val="on"/>
                        <m:ctrlP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</m:rad>
                  </m:oMath>
                </a14:m>
                <a:endParaRPr lang="en-US" sz="3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791" y="860476"/>
                <a:ext cx="4972929" cy="518160"/>
              </a:xfrm>
              <a:prstGeom prst="rect">
                <a:avLst/>
              </a:prstGeom>
              <a:blipFill>
                <a:blip r:embed="rId3"/>
                <a:stretch>
                  <a:fillRect l="-2819" t="-16471" b="-4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itle 1"/>
          <p:cNvSpPr txBox="1">
            <a:spLocks/>
          </p:cNvSpPr>
          <p:nvPr/>
        </p:nvSpPr>
        <p:spPr>
          <a:xfrm>
            <a:off x="7924800" y="570913"/>
            <a:ext cx="1824111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  A ≥ 0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00841" y="2049058"/>
            <a:ext cx="6401973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VD3</a:t>
            </a:r>
            <a:r>
              <a:rPr lang="en-US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b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itle 1"/>
              <p:cNvSpPr txBox="1">
                <a:spLocks/>
              </p:cNvSpPr>
              <p:nvPr/>
            </p:nvSpPr>
            <p:spPr>
              <a:xfrm>
                <a:off x="779070" y="2772220"/>
                <a:ext cx="5337224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   </m:t>
                    </m:r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rad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𝑣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ớ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≥0 </m:t>
                    </m:r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070" y="2772220"/>
                <a:ext cx="5337224" cy="518160"/>
              </a:xfrm>
              <a:prstGeom prst="rect">
                <a:avLst/>
              </a:prstGeom>
              <a:blipFill>
                <a:blip r:embed="rId4"/>
                <a:stretch>
                  <a:fillRect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itle 1"/>
              <p:cNvSpPr txBox="1">
                <a:spLocks/>
              </p:cNvSpPr>
              <p:nvPr/>
            </p:nvSpPr>
            <p:spPr>
              <a:xfrm>
                <a:off x="6223339" y="2737787"/>
                <a:ext cx="5760720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b="0" dirty="0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b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   </m:t>
                    </m:r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18</m:t>
                        </m:r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𝑣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ớ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≥0, 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&lt;0  </m:t>
                    </m:r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3339" y="2737787"/>
                <a:ext cx="5760720" cy="518160"/>
              </a:xfrm>
              <a:prstGeom prst="rect">
                <a:avLst/>
              </a:prstGeom>
              <a:blipFill>
                <a:blip r:embed="rId5"/>
                <a:stretch>
                  <a:fillRect l="-2751" t="-17647" b="-48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itle 1"/>
              <p:cNvSpPr txBox="1">
                <a:spLocks/>
              </p:cNvSpPr>
              <p:nvPr/>
            </p:nvSpPr>
            <p:spPr>
              <a:xfrm>
                <a:off x="6598581" y="5057436"/>
                <a:ext cx="2164080" cy="710927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=3.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32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581" y="5057436"/>
                <a:ext cx="2164080" cy="710927"/>
              </a:xfrm>
              <a:prstGeom prst="rect">
                <a:avLst/>
              </a:prstGeom>
              <a:blipFill>
                <a:blip r:embed="rId6"/>
                <a:stretch>
                  <a:fillRect r="-42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itle 1"/>
              <p:cNvSpPr txBox="1">
                <a:spLocks/>
              </p:cNvSpPr>
              <p:nvPr/>
            </p:nvSpPr>
            <p:spPr>
              <a:xfrm>
                <a:off x="1110176" y="4418391"/>
                <a:ext cx="2040988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=2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ad>
                        <m:radPr>
                          <m:degHide m:val="on"/>
                          <m:ctrlP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176" y="4418391"/>
                <a:ext cx="2040988" cy="51816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182306"/>
              </p:ext>
            </p:extLst>
          </p:nvPr>
        </p:nvGraphicFramePr>
        <p:xfrm>
          <a:off x="5869450" y="494257"/>
          <a:ext cx="1666728" cy="1384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8" name="Equation" r:id="rId8" imgW="749160" imgH="622080" progId="Equation.DSMT4">
                  <p:embed/>
                </p:oleObj>
              </mc:Choice>
              <mc:Fallback>
                <p:oleObj name="Equation" r:id="rId8" imgW="74916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869450" y="494257"/>
                        <a:ext cx="1666728" cy="1384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/>
          <p:cNvSpPr txBox="1">
            <a:spLocks/>
          </p:cNvSpPr>
          <p:nvPr/>
        </p:nvSpPr>
        <p:spPr>
          <a:xfrm>
            <a:off x="7924800" y="1254368"/>
            <a:ext cx="1824111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  A </a:t>
            </a:r>
            <a:r>
              <a:rPr lang="en-US" sz="3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3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6009247" y="2905213"/>
            <a:ext cx="0" cy="3472364"/>
          </a:xfrm>
          <a:prstGeom prst="line">
            <a:avLst/>
          </a:prstGeom>
          <a:ln w="508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itle 1"/>
              <p:cNvSpPr txBox="1">
                <a:spLocks/>
              </p:cNvSpPr>
              <p:nvPr/>
            </p:nvSpPr>
            <p:spPr>
              <a:xfrm>
                <a:off x="1230335" y="3604032"/>
                <a:ext cx="2645899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e>
                      </m:rad>
                      <m:r>
                        <a:rPr lang="en-US" sz="32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3200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0335" y="3604032"/>
                <a:ext cx="2645899" cy="518160"/>
              </a:xfrm>
              <a:prstGeom prst="rect">
                <a:avLst/>
              </a:prstGeom>
              <a:blipFill>
                <a:blip r:embed="rId10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itle 1"/>
              <p:cNvSpPr txBox="1">
                <a:spLocks/>
              </p:cNvSpPr>
              <p:nvPr/>
            </p:nvSpPr>
            <p:spPr>
              <a:xfrm>
                <a:off x="1140948" y="5250203"/>
                <a:ext cx="1771064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=2</m:t>
                    </m:r>
                    <m:r>
                      <a:rPr lang="en-US" sz="3200" b="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sz="32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948" y="5250203"/>
                <a:ext cx="1771064" cy="51816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itle 1"/>
              <p:cNvSpPr txBox="1">
                <a:spLocks/>
              </p:cNvSpPr>
              <p:nvPr/>
            </p:nvSpPr>
            <p:spPr>
              <a:xfrm>
                <a:off x="6672386" y="5865029"/>
                <a:ext cx="2164080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=−3</m:t>
                    </m:r>
                    <m:r>
                      <a:rPr lang="en-US" sz="3200" b="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ad>
                      <m:radPr>
                        <m:degHide m:val="on"/>
                        <m:ctrlPr>
                          <a:rPr lang="en-US" sz="32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2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2386" y="5865029"/>
                <a:ext cx="2164080" cy="51816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497605" y="3396714"/>
                <a:ext cx="2366032" cy="6887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9.2.</m:t>
                          </m:r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7605" y="3396714"/>
                <a:ext cx="2366032" cy="68871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864802"/>
              </p:ext>
            </p:extLst>
          </p:nvPr>
        </p:nvGraphicFramePr>
        <p:xfrm>
          <a:off x="6598581" y="4182095"/>
          <a:ext cx="2541015" cy="738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" name="Equation" r:id="rId14" imgW="1091880" imgH="317160" progId="Equation.DSMT4">
                  <p:embed/>
                </p:oleObj>
              </mc:Choice>
              <mc:Fallback>
                <p:oleObj name="Equation" r:id="rId14" imgW="109188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598581" y="4182095"/>
                        <a:ext cx="2541015" cy="7386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88"/>
          <p:cNvSpPr txBox="1">
            <a:spLocks noChangeArrowheads="1"/>
          </p:cNvSpPr>
          <p:nvPr/>
        </p:nvSpPr>
        <p:spPr bwMode="auto">
          <a:xfrm>
            <a:off x="11049173" y="0"/>
            <a:ext cx="839276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0" cap="none" spc="0" normalizeH="0" baseline="0" noProof="0" smtClean="0">
                <a:ln>
                  <a:noFill/>
                </a:ln>
                <a:solidFill>
                  <a:srgbClr val="FF7C80"/>
                </a:solidFill>
                <a:effectLst/>
                <a:uLnTx/>
                <a:uFillTx/>
                <a:latin typeface="Times New Roman" panose="02020603050405020304" pitchFamily="18" charset="0"/>
                <a:sym typeface="Wingdings" panose="05000000000000000000" pitchFamily="2" charset="2"/>
              </a:rPr>
              <a:t></a:t>
            </a:r>
            <a:endParaRPr kumimoji="0" lang="en-US" altLang="en-US" sz="5400" b="1" i="0" u="none" strike="noStrike" kern="0" cap="none" spc="0" normalizeH="0" baseline="0" noProof="0">
              <a:ln>
                <a:noFill/>
              </a:ln>
              <a:solidFill>
                <a:srgbClr val="FF7C8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11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2" grpId="0"/>
      <p:bldP spid="13" grpId="0"/>
      <p:bldP spid="14" grpId="0"/>
      <p:bldP spid="18" grpId="0"/>
      <p:bldP spid="19" grpId="0"/>
      <p:bldP spid="21" grpId="0"/>
      <p:bldP spid="22" grpId="0"/>
      <p:bldP spid="23" grpId="0"/>
      <p:bldP spid="5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>
          <a:xfrm>
            <a:off x="537754" y="405170"/>
            <a:ext cx="5850988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?3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Đưa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thừa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số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ngoài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dấu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căn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  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itle 1"/>
              <p:cNvSpPr txBox="1">
                <a:spLocks/>
              </p:cNvSpPr>
              <p:nvPr/>
            </p:nvSpPr>
            <p:spPr>
              <a:xfrm>
                <a:off x="537754" y="1067748"/>
                <a:ext cx="4491446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   </m:t>
                    </m:r>
                    <m:rad>
                      <m:radPr>
                        <m:degHide m:val="on"/>
                        <m:ctrlP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28</m:t>
                            </m:r>
                            <m: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p>
                        </m:sSup>
                        <m:sSup>
                          <m:sSupPr>
                            <m:ctrlP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𝑣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ớ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≥0 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54" y="1067748"/>
                <a:ext cx="4491446" cy="5181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itle 1"/>
              <p:cNvSpPr txBox="1">
                <a:spLocks/>
              </p:cNvSpPr>
              <p:nvPr/>
            </p:nvSpPr>
            <p:spPr>
              <a:xfrm>
                <a:off x="6586030" y="1067748"/>
                <a:ext cx="4502332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   </m:t>
                    </m:r>
                    <m:rad>
                      <m:radPr>
                        <m:degHide m:val="on"/>
                        <m:ctrlP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72</m:t>
                            </m:r>
                            <m: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kumimoji="0" lang="en-US" sz="32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p>
                        </m:sSup>
                      </m:e>
                    </m:rad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𝑣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ớ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&lt;0  </m:t>
                    </m:r>
                  </m:oMath>
                </a14:m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6030" y="1067748"/>
                <a:ext cx="4502332" cy="518160"/>
              </a:xfrm>
              <a:prstGeom prst="rect">
                <a:avLst/>
              </a:prstGeom>
              <a:blipFill>
                <a:blip r:embed="rId4"/>
                <a:stretch>
                  <a:fillRect l="-3383" t="-21176" b="-4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88"/>
          <p:cNvSpPr txBox="1">
            <a:spLocks noChangeArrowheads="1"/>
          </p:cNvSpPr>
          <p:nvPr/>
        </p:nvSpPr>
        <p:spPr bwMode="auto">
          <a:xfrm>
            <a:off x="11088362" y="0"/>
            <a:ext cx="839276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0" cap="none" spc="0" normalizeH="0" baseline="0" noProof="0" smtClean="0">
                <a:ln>
                  <a:noFill/>
                </a:ln>
                <a:solidFill>
                  <a:srgbClr val="FF7C80"/>
                </a:solidFill>
                <a:effectLst/>
                <a:uLnTx/>
                <a:uFillTx/>
                <a:latin typeface="Times New Roman" panose="02020603050405020304" pitchFamily="18" charset="0"/>
                <a:sym typeface="Wingdings" panose="05000000000000000000" pitchFamily="2" charset="2"/>
              </a:rPr>
              <a:t></a:t>
            </a:r>
            <a:endParaRPr kumimoji="0" lang="en-US" altLang="en-US" sz="5400" b="1" i="0" u="none" strike="noStrike" kern="0" cap="none" spc="0" normalizeH="0" baseline="0" noProof="0">
              <a:ln>
                <a:noFill/>
              </a:ln>
              <a:solidFill>
                <a:srgbClr val="FF7C8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13751" y="1141726"/>
            <a:ext cx="0" cy="5219884"/>
          </a:xfrm>
          <a:prstGeom prst="line">
            <a:avLst/>
          </a:prstGeom>
          <a:ln w="50800" cmpd="dbl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012506"/>
              </p:ext>
            </p:extLst>
          </p:nvPr>
        </p:nvGraphicFramePr>
        <p:xfrm>
          <a:off x="841919" y="1963238"/>
          <a:ext cx="3168378" cy="693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5" name="Equation" r:id="rId5" imgW="1447560" imgH="317160" progId="Equation.DSMT4">
                  <p:embed/>
                </p:oleObj>
              </mc:Choice>
              <mc:Fallback>
                <p:oleObj name="Equation" r:id="rId5" imgW="144756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41919" y="1963238"/>
                        <a:ext cx="3168378" cy="6939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631202"/>
              </p:ext>
            </p:extLst>
          </p:nvPr>
        </p:nvGraphicFramePr>
        <p:xfrm>
          <a:off x="841919" y="2872920"/>
          <a:ext cx="2081485" cy="693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6" name="Equation" r:id="rId7" imgW="876240" imgH="291960" progId="Equation.DSMT4">
                  <p:embed/>
                </p:oleObj>
              </mc:Choice>
              <mc:Fallback>
                <p:oleObj name="Equation" r:id="rId7" imgW="876240" imgH="29196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41919" y="2872920"/>
                        <a:ext cx="2081485" cy="6932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76277"/>
              </p:ext>
            </p:extLst>
          </p:nvPr>
        </p:nvGraphicFramePr>
        <p:xfrm>
          <a:off x="841919" y="3781893"/>
          <a:ext cx="2195223" cy="684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7" name="Equation" r:id="rId9" imgW="812520" imgH="253800" progId="Equation.DSMT4">
                  <p:embed/>
                </p:oleObj>
              </mc:Choice>
              <mc:Fallback>
                <p:oleObj name="Equation" r:id="rId9" imgW="812520" imgH="25380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41919" y="3781893"/>
                        <a:ext cx="2195223" cy="6841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213372"/>
              </p:ext>
            </p:extLst>
          </p:nvPr>
        </p:nvGraphicFramePr>
        <p:xfrm>
          <a:off x="6527800" y="1909763"/>
          <a:ext cx="330041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8" name="Equation" r:id="rId11" imgW="1434960" imgH="317160" progId="Equation.DSMT4">
                  <p:embed/>
                </p:oleObj>
              </mc:Choice>
              <mc:Fallback>
                <p:oleObj name="Equation" r:id="rId11" imgW="143496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527800" y="1909763"/>
                        <a:ext cx="3300413" cy="73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577026"/>
              </p:ext>
            </p:extLst>
          </p:nvPr>
        </p:nvGraphicFramePr>
        <p:xfrm>
          <a:off x="6599819" y="2920771"/>
          <a:ext cx="2014537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9" name="Equation" r:id="rId13" imgW="876240" imgH="291960" progId="Equation.DSMT4">
                  <p:embed/>
                </p:oleObj>
              </mc:Choice>
              <mc:Fallback>
                <p:oleObj name="Equation" r:id="rId13" imgW="876240" imgH="29196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599819" y="2920771"/>
                        <a:ext cx="2014537" cy="671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959533"/>
              </p:ext>
            </p:extLst>
          </p:nvPr>
        </p:nvGraphicFramePr>
        <p:xfrm>
          <a:off x="6584950" y="3975100"/>
          <a:ext cx="2044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0" name="Equation" r:id="rId15" imgW="888840" imgH="253800" progId="Equation.DSMT4">
                  <p:embed/>
                </p:oleObj>
              </mc:Choice>
              <mc:Fallback>
                <p:oleObj name="Equation" r:id="rId15" imgW="888840" imgH="2538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84950" y="3975100"/>
                        <a:ext cx="20447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0805642"/>
              </p:ext>
            </p:extLst>
          </p:nvPr>
        </p:nvGraphicFramePr>
        <p:xfrm>
          <a:off x="792752" y="4789398"/>
          <a:ext cx="1990725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1" name="Equation" r:id="rId17" imgW="736560" imgH="253800" progId="Equation.DSMT4">
                  <p:embed/>
                </p:oleObj>
              </mc:Choice>
              <mc:Fallback>
                <p:oleObj name="Equation" r:id="rId17" imgW="736560" imgH="25380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92752" y="4789398"/>
                        <a:ext cx="1990725" cy="684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234245"/>
              </p:ext>
            </p:extLst>
          </p:nvPr>
        </p:nvGraphicFramePr>
        <p:xfrm>
          <a:off x="6613525" y="4941888"/>
          <a:ext cx="1955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" name="Equation" r:id="rId19" imgW="850680" imgH="253800" progId="Equation.DSMT4">
                  <p:embed/>
                </p:oleObj>
              </mc:Choice>
              <mc:Fallback>
                <p:oleObj name="Equation" r:id="rId19" imgW="850680" imgH="25380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613525" y="4941888"/>
                        <a:ext cx="19558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8963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88"/>
          <p:cNvSpPr txBox="1">
            <a:spLocks noChangeArrowheads="1"/>
          </p:cNvSpPr>
          <p:nvPr/>
        </p:nvSpPr>
        <p:spPr bwMode="auto">
          <a:xfrm>
            <a:off x="359898" y="907257"/>
            <a:ext cx="603386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</a:t>
            </a:r>
            <a:r>
              <a:rPr kumimoji="0" lang="en-US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Đưa thừa số ra ngoài dấu căn</a:t>
            </a:r>
            <a:endParaRPr kumimoji="0" lang="en-US" altLang="en-US" sz="3200" b="1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68458" y="353259"/>
            <a:ext cx="115401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§</a:t>
            </a:r>
            <a:r>
              <a:rPr kumimoji="0" lang="en-US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6 - §7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</a:rPr>
              <a:t>BIẾN ĐỔI ĐƠN GIẢN BIỂU THỨC CHỨA CĂN THỨC</a:t>
            </a:r>
            <a:r>
              <a:rPr kumimoji="0" lang="en-US" alt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</a:rPr>
              <a:t>BẬC HAI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21" name="Text Box 88"/>
          <p:cNvSpPr txBox="1">
            <a:spLocks noChangeArrowheads="1"/>
          </p:cNvSpPr>
          <p:nvPr/>
        </p:nvSpPr>
        <p:spPr bwMode="auto">
          <a:xfrm>
            <a:off x="11153676" y="507309"/>
            <a:ext cx="839276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0" cap="none" spc="0" normalizeH="0" baseline="0" noProof="0" smtClean="0">
                <a:ln>
                  <a:noFill/>
                </a:ln>
                <a:solidFill>
                  <a:srgbClr val="FF7C8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  <a:sym typeface="Wingdings" panose="05000000000000000000" pitchFamily="2" charset="2"/>
              </a:rPr>
              <a:t></a:t>
            </a:r>
            <a:endParaRPr kumimoji="0" lang="en-US" altLang="en-US" sz="5400" b="1" i="0" u="none" strike="noStrike" kern="0" cap="none" spc="0" normalizeH="0" baseline="0" noProof="0">
              <a:ln>
                <a:noFill/>
              </a:ln>
              <a:solidFill>
                <a:srgbClr val="FF7C8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" name="Text Box 88"/>
          <p:cNvSpPr txBox="1">
            <a:spLocks noChangeArrowheads="1"/>
          </p:cNvSpPr>
          <p:nvPr/>
        </p:nvSpPr>
        <p:spPr bwMode="auto">
          <a:xfrm>
            <a:off x="359898" y="1531423"/>
            <a:ext cx="603386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2. Đưa thừa số vào</a:t>
            </a:r>
            <a:r>
              <a:rPr kumimoji="0" lang="en-US" altLang="en-US" sz="3200" b="1" i="0" u="none" strike="noStrike" kern="1200" cap="none" spc="0" normalizeH="0" noProof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trong </a:t>
            </a:r>
            <a:r>
              <a:rPr kumimoji="0" lang="en-US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dấu căn</a:t>
            </a:r>
            <a:endParaRPr kumimoji="0" lang="en-US" altLang="en-US" sz="3200" b="1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359897" y="2176195"/>
            <a:ext cx="2463019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Tổng quát: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itle 1"/>
              <p:cNvSpPr txBox="1">
                <a:spLocks/>
              </p:cNvSpPr>
              <p:nvPr/>
            </p:nvSpPr>
            <p:spPr>
              <a:xfrm>
                <a:off x="835017" y="2825060"/>
                <a:ext cx="3923547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0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 B ≥ 0 </a:t>
                </a:r>
                <a:r>
                  <a:rPr lang="en-US" sz="3000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3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</m:t>
                    </m:r>
                    <m:rad>
                      <m:radPr>
                        <m:degHide m:val="on"/>
                        <m:ctrlP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e>
                    </m:rad>
                  </m:oMath>
                </a14:m>
                <a:endParaRPr lang="en-US" sz="3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6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017" y="2825060"/>
                <a:ext cx="3923547" cy="518160"/>
              </a:xfrm>
              <a:prstGeom prst="rect">
                <a:avLst/>
              </a:prstGeom>
              <a:blipFill>
                <a:blip r:embed="rId3"/>
                <a:stretch>
                  <a:fillRect l="-3727" t="-17647" b="-4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itle 1"/>
          <p:cNvSpPr txBox="1">
            <a:spLocks/>
          </p:cNvSpPr>
          <p:nvPr/>
        </p:nvSpPr>
        <p:spPr>
          <a:xfrm>
            <a:off x="6326816" y="2491470"/>
            <a:ext cx="2220686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   A ≥ 0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83093"/>
              </p:ext>
            </p:extLst>
          </p:nvPr>
        </p:nvGraphicFramePr>
        <p:xfrm>
          <a:off x="4214087" y="2369499"/>
          <a:ext cx="1808162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4" imgW="812520" imgH="647640" progId="Equation.DSMT4">
                  <p:embed/>
                </p:oleObj>
              </mc:Choice>
              <mc:Fallback>
                <p:oleObj name="Equation" r:id="rId4" imgW="812520" imgH="64764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14087" y="2369499"/>
                        <a:ext cx="1808162" cy="1441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itle 1"/>
          <p:cNvSpPr txBox="1">
            <a:spLocks/>
          </p:cNvSpPr>
          <p:nvPr/>
        </p:nvSpPr>
        <p:spPr>
          <a:xfrm>
            <a:off x="6326816" y="3174925"/>
            <a:ext cx="1824111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ếu  A </a:t>
            </a:r>
            <a:r>
              <a:rPr lang="en-US" sz="3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3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59897" y="3976244"/>
            <a:ext cx="6683829" cy="518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VD4: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endParaRPr lang="en-US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itle 1"/>
              <p:cNvSpPr txBox="1">
                <a:spLocks/>
              </p:cNvSpPr>
              <p:nvPr/>
            </p:nvSpPr>
            <p:spPr>
              <a:xfrm>
                <a:off x="835017" y="4621707"/>
                <a:ext cx="1703364" cy="75581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320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   3</m:t>
                      </m:r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 smtClea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017" y="4621707"/>
                <a:ext cx="1703364" cy="75581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itle 1"/>
              <p:cNvSpPr txBox="1">
                <a:spLocks/>
              </p:cNvSpPr>
              <p:nvPr/>
            </p:nvSpPr>
            <p:spPr>
              <a:xfrm>
                <a:off x="968867" y="5476951"/>
                <a:ext cx="2270722" cy="75581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dirty="0" smtClean="0">
                    <a:solidFill>
                      <a:prstClr val="white"/>
                    </a:solidFill>
                    <a:latin typeface="Calibri Light" panose="020F0302020204030204"/>
                    <a:cs typeface="Times New Roman" panose="02020603050405020304" pitchFamily="18" charset="0"/>
                  </a:rPr>
                  <a:t>b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   −2</m:t>
                    </m:r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867" y="5476951"/>
                <a:ext cx="2270722" cy="755812"/>
              </a:xfrm>
              <a:prstGeom prst="rect">
                <a:avLst/>
              </a:prstGeom>
              <a:blipFill>
                <a:blip r:embed="rId7"/>
                <a:stretch>
                  <a:fillRect l="-6989" b="-161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214087" y="4678179"/>
                <a:ext cx="1521955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63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4087" y="4678179"/>
                <a:ext cx="1521955" cy="6428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494142" y="4590184"/>
                <a:ext cx="1811009" cy="7064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.7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142" y="4590184"/>
                <a:ext cx="1811009" cy="7064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975064" y="5548478"/>
                <a:ext cx="1738361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12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064" y="5548478"/>
                <a:ext cx="1738361" cy="64286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000985" y="5484871"/>
                <a:ext cx="2117183" cy="7064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.3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985" y="5484871"/>
                <a:ext cx="2117183" cy="7064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itle 1"/>
              <p:cNvSpPr txBox="1">
                <a:spLocks/>
              </p:cNvSpPr>
              <p:nvPr/>
            </p:nvSpPr>
            <p:spPr>
              <a:xfrm>
                <a:off x="7378634" y="4370488"/>
                <a:ext cx="1959048" cy="75581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200" dirty="0" smtClean="0">
                    <a:solidFill>
                      <a:prstClr val="white"/>
                    </a:solidFill>
                    <a:latin typeface="Calibri Light" panose="020F0302020204030204"/>
                    <a:cs typeface="Times New Roman" panose="02020603050405020304" pitchFamily="18" charset="0"/>
                  </a:rPr>
                  <a:t>b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 −2</m:t>
                    </m:r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i="1" smtClea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8634" y="4370488"/>
                <a:ext cx="1959048" cy="755812"/>
              </a:xfrm>
              <a:prstGeom prst="rect">
                <a:avLst/>
              </a:prstGeom>
              <a:blipFill>
                <a:blip r:embed="rId12"/>
                <a:stretch>
                  <a:fillRect l="-7764" b="-153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9208022" y="5321047"/>
                <a:ext cx="1432187" cy="642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12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8022" y="5321047"/>
                <a:ext cx="1432187" cy="64286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9208022" y="4370488"/>
                <a:ext cx="2457019" cy="6887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(−</m:t>
                              </m:r>
                              <m:r>
                                <a:rPr lang="en-US" sz="32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en-US" sz="3200" b="0" i="1" smtClean="0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.3</m:t>
                          </m:r>
                        </m:e>
                      </m:rad>
                    </m:oMath>
                  </m:oMathPara>
                </a14:m>
                <a:endParaRPr lang="en-US" sz="32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8022" y="4370488"/>
                <a:ext cx="2457019" cy="68871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7238871" y="4127863"/>
            <a:ext cx="4569784" cy="2063483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7464749" y="4116138"/>
            <a:ext cx="4136155" cy="2086931"/>
            <a:chOff x="7464749" y="4116138"/>
            <a:chExt cx="4136155" cy="2086931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7464749" y="4116138"/>
              <a:ext cx="4136155" cy="2086931"/>
            </a:xfrm>
            <a:prstGeom prst="line">
              <a:avLst/>
            </a:prstGeom>
            <a:ln w="38100"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7810718" y="4370488"/>
              <a:ext cx="3790186" cy="1608598"/>
            </a:xfrm>
            <a:prstGeom prst="line">
              <a:avLst/>
            </a:prstGeom>
            <a:ln w="38100">
              <a:solidFill>
                <a:srgbClr val="FF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59171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8" grpId="0"/>
      <p:bldP spid="31" grpId="0"/>
      <p:bldP spid="36" grpId="0"/>
      <p:bldP spid="37" grpId="0"/>
      <p:bldP spid="39" grpId="0"/>
      <p:bldP spid="11" grpId="0"/>
      <p:bldP spid="12" grpId="0"/>
      <p:bldP spid="13" grpId="0"/>
      <p:bldP spid="2" grpId="0"/>
      <p:bldP spid="3" grpId="0"/>
      <p:bldP spid="4" grpId="0"/>
      <p:bldP spid="5" grpId="0"/>
      <p:bldP spid="18" grpId="0"/>
      <p:bldP spid="19" grpId="0"/>
      <p:bldP spid="20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itle 1"/>
              <p:cNvSpPr txBox="1">
                <a:spLocks/>
              </p:cNvSpPr>
              <p:nvPr/>
            </p:nvSpPr>
            <p:spPr>
              <a:xfrm>
                <a:off x="644766" y="610459"/>
                <a:ext cx="5477025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600" b="0" dirty="0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   5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rad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𝑣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ớ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≥0 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766" y="610459"/>
                <a:ext cx="5477025" cy="518160"/>
              </a:xfrm>
              <a:prstGeom prst="rect">
                <a:avLst/>
              </a:prstGeom>
              <a:blipFill>
                <a:blip r:embed="rId3"/>
                <a:stretch>
                  <a:fillRect l="-3452" t="-30588" b="-5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itle 1"/>
              <p:cNvSpPr txBox="1">
                <a:spLocks/>
              </p:cNvSpPr>
              <p:nvPr/>
            </p:nvSpPr>
            <p:spPr>
              <a:xfrm>
                <a:off x="695198" y="2926885"/>
                <a:ext cx="5922502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600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d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 −3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𝑎𝑏</m:t>
                        </m:r>
                      </m:e>
                    </m:rad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𝑣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ớ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𝑎𝑏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≥0</m:t>
                    </m:r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198" y="2926885"/>
                <a:ext cx="5922502" cy="518160"/>
              </a:xfrm>
              <a:prstGeom prst="rect">
                <a:avLst/>
              </a:prstGeom>
              <a:blipFill>
                <a:blip r:embed="rId4"/>
                <a:stretch>
                  <a:fillRect l="-3086" t="-29412" b="-5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itle 1"/>
              <p:cNvSpPr txBox="1">
                <a:spLocks/>
              </p:cNvSpPr>
              <p:nvPr/>
            </p:nvSpPr>
            <p:spPr>
              <a:xfrm>
                <a:off x="1049507" y="1503150"/>
                <a:ext cx="2903515" cy="678176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400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4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40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4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  <m:sSup>
                                  <m:sSupPr>
                                    <m:ctrlPr>
                                      <a:rPr lang="en-US" sz="3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34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sz="3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.2</m:t>
                        </m:r>
                        <m:r>
                          <a:rPr lang="en-US" sz="3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rad>
                  </m:oMath>
                </a14:m>
                <a:endParaRPr lang="en-US" sz="3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507" y="1503150"/>
                <a:ext cx="2903515" cy="678176"/>
              </a:xfrm>
              <a:prstGeom prst="rect">
                <a:avLst/>
              </a:prstGeom>
              <a:blipFill>
                <a:blip r:embed="rId5"/>
                <a:stretch>
                  <a:fillRect l="-5882" t="-4505" b="-306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itle 1"/>
              <p:cNvSpPr txBox="1">
                <a:spLocks/>
              </p:cNvSpPr>
              <p:nvPr/>
            </p:nvSpPr>
            <p:spPr>
              <a:xfrm>
                <a:off x="1066503" y="3936865"/>
                <a:ext cx="3505497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600" dirty="0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6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60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360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  <m:r>
                                      <a:rPr lang="en-US" sz="36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3600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.2</m:t>
                        </m:r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𝑎𝑏</m:t>
                        </m:r>
                      </m:e>
                    </m:rad>
                  </m:oMath>
                </a14:m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503" y="3936865"/>
                <a:ext cx="3505497" cy="518160"/>
              </a:xfrm>
              <a:prstGeom prst="rect">
                <a:avLst/>
              </a:prstGeom>
              <a:blipFill>
                <a:blip r:embed="rId6"/>
                <a:stretch>
                  <a:fillRect l="-5391" t="-25882" b="-6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itle 1"/>
              <p:cNvSpPr txBox="1">
                <a:spLocks/>
              </p:cNvSpPr>
              <p:nvPr/>
            </p:nvSpPr>
            <p:spPr>
              <a:xfrm>
                <a:off x="7838341" y="3863299"/>
                <a:ext cx="2874206" cy="51816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600" dirty="0" smtClean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−</m:t>
                    </m:r>
                    <m:rad>
                      <m:radPr>
                        <m:degHide m:val="on"/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18</m:t>
                        </m:r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rad>
                    <m:r>
                      <a:rPr lang="en-US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8341" y="3863299"/>
                <a:ext cx="2874206" cy="518160"/>
              </a:xfrm>
              <a:prstGeom prst="rect">
                <a:avLst/>
              </a:prstGeom>
              <a:blipFill>
                <a:blip r:embed="rId7"/>
                <a:stretch>
                  <a:fillRect l="-6582" t="-28235" b="-5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504548" y="1539548"/>
                <a:ext cx="2667587" cy="7486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50</m:t>
                          </m:r>
                          <m:sSup>
                            <m:sSupPr>
                              <m:ctrlPr>
                                <a:rPr lang="en-US" sz="3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5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340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4548" y="1539548"/>
                <a:ext cx="2667587" cy="7486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887500"/>
              </p:ext>
            </p:extLst>
          </p:nvPr>
        </p:nvGraphicFramePr>
        <p:xfrm>
          <a:off x="4025705" y="1434924"/>
          <a:ext cx="2591995" cy="814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9" imgW="888840" imgH="279360" progId="Equation.DSMT4">
                  <p:embed/>
                </p:oleObj>
              </mc:Choice>
              <mc:Fallback>
                <p:oleObj name="Equation" r:id="rId9" imgW="8888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25705" y="1434924"/>
                        <a:ext cx="2591995" cy="8146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572000" y="3731342"/>
                <a:ext cx="3229089" cy="7820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lang="en-US" sz="3600" b="0" i="1" smtClean="0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36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9</m:t>
                          </m:r>
                          <m:sSup>
                            <m:sSupPr>
                              <m:ctrlPr>
                                <a:rPr lang="en-US" sz="36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3600" i="1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3600" b="0" i="1" smtClea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</m:t>
                          </m:r>
                          <m:r>
                            <a:rPr lang="en-US" sz="36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sz="36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𝑎𝑏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731342"/>
                <a:ext cx="3229089" cy="78207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88"/>
          <p:cNvSpPr txBox="1">
            <a:spLocks noChangeArrowheads="1"/>
          </p:cNvSpPr>
          <p:nvPr/>
        </p:nvSpPr>
        <p:spPr bwMode="auto">
          <a:xfrm>
            <a:off x="11075299" y="0"/>
            <a:ext cx="839276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1" i="0" u="none" strike="noStrike" kern="0" cap="none" spc="0" normalizeH="0" baseline="0" noProof="0" smtClean="0">
                <a:ln>
                  <a:noFill/>
                </a:ln>
                <a:solidFill>
                  <a:srgbClr val="FF7C80"/>
                </a:solidFill>
                <a:effectLst/>
                <a:uLnTx/>
                <a:uFillTx/>
                <a:latin typeface="Times New Roman" panose="02020603050405020304" pitchFamily="18" charset="0"/>
                <a:sym typeface="Wingdings" panose="05000000000000000000" pitchFamily="2" charset="2"/>
              </a:rPr>
              <a:t></a:t>
            </a:r>
            <a:endParaRPr kumimoji="0" lang="en-US" altLang="en-US" sz="5400" b="1" i="0" u="none" strike="noStrike" kern="0" cap="none" spc="0" normalizeH="0" baseline="0" noProof="0">
              <a:ln>
                <a:noFill/>
              </a:ln>
              <a:solidFill>
                <a:srgbClr val="FF7C8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39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1" grpId="0"/>
      <p:bldP spid="22" grpId="0"/>
      <p:bldP spid="23" grpId="0"/>
      <p:bldP spid="2" grpId="0"/>
      <p:bldP spid="7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</TotalTime>
  <Words>612</Words>
  <Application>Microsoft Office PowerPoint</Application>
  <PresentationFormat>Widescreen</PresentationFormat>
  <Paragraphs>176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.VnArialH</vt:lpstr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1_Office Theme</vt:lpstr>
      <vt:lpstr>4_Office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hoa</dc:creator>
  <cp:lastModifiedBy>Windows User</cp:lastModifiedBy>
  <cp:revision>80</cp:revision>
  <dcterms:created xsi:type="dcterms:W3CDTF">2020-09-19T13:09:12Z</dcterms:created>
  <dcterms:modified xsi:type="dcterms:W3CDTF">2022-09-20T23:11:31Z</dcterms:modified>
</cp:coreProperties>
</file>