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270" r:id="rId2"/>
    <p:sldId id="271" r:id="rId3"/>
    <p:sldId id="308" r:id="rId4"/>
    <p:sldId id="273" r:id="rId5"/>
    <p:sldId id="274" r:id="rId6"/>
    <p:sldId id="264" r:id="rId7"/>
    <p:sldId id="266" r:id="rId8"/>
    <p:sldId id="294" r:id="rId9"/>
    <p:sldId id="296" r:id="rId10"/>
    <p:sldId id="309" r:id="rId11"/>
    <p:sldId id="295" r:id="rId12"/>
    <p:sldId id="275" r:id="rId13"/>
    <p:sldId id="258" r:id="rId14"/>
    <p:sldId id="262" r:id="rId15"/>
    <p:sldId id="279" r:id="rId16"/>
    <p:sldId id="310" r:id="rId17"/>
    <p:sldId id="311" r:id="rId18"/>
    <p:sldId id="257" r:id="rId19"/>
    <p:sldId id="299" r:id="rId20"/>
    <p:sldId id="314" r:id="rId21"/>
    <p:sldId id="315" r:id="rId22"/>
    <p:sldId id="292" r:id="rId23"/>
    <p:sldId id="293" r:id="rId24"/>
  </p:sldIdLst>
  <p:sldSz cx="9144000" cy="5143500" type="screen16x9"/>
  <p:notesSz cx="6858000" cy="9144000"/>
  <p:embeddedFontLst>
    <p:embeddedFont>
      <p:font typeface="Barlow Semi Condensed ExtraBold" panose="020F0502020204030204" pitchFamily="2" charset="0"/>
      <p:bold r:id="rId26"/>
      <p:boldItalic r:id="rId27"/>
    </p:embeddedFont>
    <p:embeddedFont>
      <p:font typeface="Cambria Math" panose="02040503050406030204" pitchFamily="18" charset="0"/>
      <p:regular r:id="rId28"/>
    </p:embeddedFont>
    <p:embeddedFont>
      <p:font typeface="Catamaran" panose="020B0604020202020204" charset="0"/>
      <p:regular r:id="rId29"/>
      <p:bold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350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5083D7-6F62-4840-91AD-EAB627A27F2A}">
  <a:tblStyle styleId="{6A5083D7-6F62-4840-91AD-EAB627A27F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1921" autoAdjust="0"/>
  </p:normalViewPr>
  <p:slideViewPr>
    <p:cSldViewPr snapToGrid="0">
      <p:cViewPr varScale="1">
        <p:scale>
          <a:sx n="88" d="100"/>
          <a:sy n="88" d="100"/>
        </p:scale>
        <p:origin x="6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807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6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30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9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26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28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9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81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52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6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12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
        <p:cNvGrpSpPr/>
        <p:nvPr/>
      </p:nvGrpSpPr>
      <p:grpSpPr>
        <a:xfrm>
          <a:off x="0" y="0"/>
          <a:ext cx="0" cy="0"/>
          <a:chOff x="0" y="0"/>
          <a:chExt cx="0" cy="0"/>
        </a:xfrm>
      </p:grpSpPr>
      <p:sp>
        <p:nvSpPr>
          <p:cNvPr id="50" name="Google Shape;50;p1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20000" y="2034604"/>
            <a:ext cx="28347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7200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3"/>
          </p:nvPr>
        </p:nvSpPr>
        <p:spPr>
          <a:xfrm>
            <a:off x="36639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4" hasCustomPrompt="1"/>
          </p:nvPr>
        </p:nvSpPr>
        <p:spPr>
          <a:xfrm>
            <a:off x="3663888"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title" idx="5"/>
          </p:nvPr>
        </p:nvSpPr>
        <p:spPr>
          <a:xfrm>
            <a:off x="52362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6" hasCustomPrompt="1"/>
          </p:nvPr>
        </p:nvSpPr>
        <p:spPr>
          <a:xfrm>
            <a:off x="52362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7"/>
          </p:nvPr>
        </p:nvSpPr>
        <p:spPr>
          <a:xfrm>
            <a:off x="68085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8" hasCustomPrompt="1"/>
          </p:nvPr>
        </p:nvSpPr>
        <p:spPr>
          <a:xfrm>
            <a:off x="68085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9"/>
          </p:nvPr>
        </p:nvSpPr>
        <p:spPr>
          <a:xfrm>
            <a:off x="720000" y="3502129"/>
            <a:ext cx="28347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13" hasCustomPrompt="1"/>
          </p:nvPr>
        </p:nvSpPr>
        <p:spPr>
          <a:xfrm>
            <a:off x="720000"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14"/>
          </p:nvPr>
        </p:nvSpPr>
        <p:spPr>
          <a:xfrm>
            <a:off x="3663888" y="3502129"/>
            <a:ext cx="14631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5" hasCustomPrompt="1"/>
          </p:nvPr>
        </p:nvSpPr>
        <p:spPr>
          <a:xfrm>
            <a:off x="3663888"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6"/>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microsoft.com/office/2007/relationships/hdphoto" Target="../media/hdphoto5.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9.wdp"/><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11"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490318" y="844042"/>
            <a:ext cx="8120903" cy="2194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a:latin typeface="+mn-lt"/>
              </a:rPr>
              <a:t>CHÀO MỪNG CÁC </a:t>
            </a:r>
            <a:r>
              <a:rPr lang="vi-VN" sz="4000" b="1">
                <a:latin typeface="+mn-lt"/>
              </a:rPr>
              <a:t>EM </a:t>
            </a:r>
            <a:br>
              <a:rPr lang="en-US" sz="4000" b="1">
                <a:latin typeface="+mn-lt"/>
              </a:rPr>
            </a:br>
            <a:r>
              <a:rPr lang="vi-VN" sz="4000" b="1">
                <a:latin typeface="+mn-lt"/>
              </a:rPr>
              <a:t>ĐẾN VỚI BÀI HỌC </a:t>
            </a:r>
            <a:r>
              <a:rPr lang="en-US" sz="4000" b="1">
                <a:latin typeface="+mn-lt"/>
              </a:rPr>
              <a:t>HÔM NAY!</a:t>
            </a:r>
            <a:endParaRPr sz="4000" b="1" dirty="0">
              <a:latin typeface="+mn-lt"/>
            </a:endParaRPr>
          </a:p>
        </p:txBody>
      </p:sp>
      <p:grpSp>
        <p:nvGrpSpPr>
          <p:cNvPr id="3" name="Group 2"/>
          <p:cNvGrpSpPr/>
          <p:nvPr/>
        </p:nvGrpSpPr>
        <p:grpSpPr>
          <a:xfrm>
            <a:off x="6654188" y="3360145"/>
            <a:ext cx="2324559" cy="1547556"/>
            <a:chOff x="5121978" y="1619496"/>
            <a:chExt cx="4455267" cy="3298480"/>
          </a:xfrm>
        </p:grpSpPr>
        <p:grpSp>
          <p:nvGrpSpPr>
            <p:cNvPr id="131" name="Google Shape;131;p23"/>
            <p:cNvGrpSpPr/>
            <p:nvPr/>
          </p:nvGrpSpPr>
          <p:grpSpPr>
            <a:xfrm>
              <a:off x="7616444" y="1619496"/>
              <a:ext cx="528569" cy="3290970"/>
              <a:chOff x="3007362" y="2728785"/>
              <a:chExt cx="227871" cy="1418827"/>
            </a:xfrm>
          </p:grpSpPr>
          <p:sp>
            <p:nvSpPr>
              <p:cNvPr id="132" name="Google Shape;132;p23"/>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133;p23"/>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4" name="Google Shape;134;p23"/>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5" name="Google Shape;135;p23"/>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6" name="Google Shape;136;p23"/>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7" name="Google Shape;137;p23"/>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8" name="Google Shape;138;p23"/>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39" name="Google Shape;139;p23"/>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5121978" y="1619496"/>
              <a:ext cx="4455267" cy="3298480"/>
              <a:chOff x="5121978" y="1619496"/>
              <a:chExt cx="4455267" cy="3298480"/>
            </a:xfrm>
          </p:grpSpPr>
          <p:grpSp>
            <p:nvGrpSpPr>
              <p:cNvPr id="102" name="Google Shape;102;p23"/>
              <p:cNvGrpSpPr/>
              <p:nvPr/>
            </p:nvGrpSpPr>
            <p:grpSpPr>
              <a:xfrm flipH="1">
                <a:off x="5121978" y="2260410"/>
                <a:ext cx="1673347" cy="2657552"/>
                <a:chOff x="3233945" y="2746605"/>
                <a:chExt cx="938869" cy="1491164"/>
              </a:xfrm>
            </p:grpSpPr>
            <p:sp>
              <p:nvSpPr>
                <p:cNvPr id="103" name="Google Shape;103;p23"/>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4" name="Google Shape;104;p23"/>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 name="Google Shape;105;p23"/>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106;p23"/>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7" name="Google Shape;107;p23"/>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8" name="Google Shape;108;p23"/>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9" name="Google Shape;109;p23"/>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0" name="Google Shape;110;p23"/>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1" name="Google Shape;111;p23"/>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2" name="Google Shape;112;p23"/>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113;p23"/>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23"/>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3"/>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6;p23"/>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7" name="Google Shape;117;p23"/>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8" name="Google Shape;118;p23"/>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9" name="Google Shape;119;p23"/>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0" name="Google Shape;120;p23"/>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1" name="Google Shape;121;p23"/>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2" name="Google Shape;122;p23"/>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3" name="Google Shape;123;p23"/>
              <p:cNvGrpSpPr/>
              <p:nvPr/>
            </p:nvGrpSpPr>
            <p:grpSpPr>
              <a:xfrm>
                <a:off x="6795600" y="1619496"/>
                <a:ext cx="818299" cy="3290970"/>
                <a:chOff x="2645345" y="2728785"/>
                <a:chExt cx="352776" cy="1418827"/>
              </a:xfrm>
            </p:grpSpPr>
            <p:sp>
              <p:nvSpPr>
                <p:cNvPr id="124" name="Google Shape;124;p23"/>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3"/>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6" name="Google Shape;126;p23"/>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 name="Google Shape;127;p23"/>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 name="Google Shape;128;p23"/>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 name="Google Shape;129;p23"/>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0" name="Google Shape;130;p23"/>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140" name="Google Shape;140;p23"/>
              <p:cNvGrpSpPr/>
              <p:nvPr/>
            </p:nvGrpSpPr>
            <p:grpSpPr>
              <a:xfrm>
                <a:off x="7281758" y="1749741"/>
                <a:ext cx="2295487" cy="3168235"/>
                <a:chOff x="1385793" y="2639627"/>
                <a:chExt cx="1146310" cy="1582140"/>
              </a:xfrm>
            </p:grpSpPr>
            <p:sp>
              <p:nvSpPr>
                <p:cNvPr id="141" name="Google Shape;141;p23"/>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2" name="Google Shape;142;p23"/>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3" name="Google Shape;143;p23"/>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 name="Google Shape;144;p23"/>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145" name="Google Shape;145;p23"/>
                <p:cNvGrpSpPr/>
                <p:nvPr/>
              </p:nvGrpSpPr>
              <p:grpSpPr>
                <a:xfrm>
                  <a:off x="1385793" y="2639627"/>
                  <a:ext cx="1146310" cy="1099928"/>
                  <a:chOff x="1385793" y="658427"/>
                  <a:chExt cx="1146310" cy="1099928"/>
                </a:xfrm>
              </p:grpSpPr>
              <p:sp>
                <p:nvSpPr>
                  <p:cNvPr id="146" name="Google Shape;146;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 name="Google Shape;147;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48" name="Google Shape;148;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9" name="Google Shape;149;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0" name="Google Shape;150;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1" name="Google Shape;151;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2" name="Google Shape;152;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3" name="Google Shape;153;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4" name="Google Shape;154;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5" name="Google Shape;155;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6" name="Google Shape;156;p23"/>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7" name="Google Shape;157;p23"/>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8" name="Google Shape;158;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9" name="Google Shape;159;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0" name="Google Shape;160;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1" name="Google Shape;161;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2" name="Google Shape;162;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3" name="Google Shape;163;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4" name="Google Shape;164;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5" name="Google Shape;165;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6" name="Google Shape;166;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7" name="Google Shape;167;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8" name="Google Shape;168;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9" name="Google Shape;169;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0" name="Google Shape;170;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1" name="Google Shape;171;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2" name="Google Shape;172;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3" name="Google Shape;173;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4" name="Google Shape;174;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5" name="Google Shape;175;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6" name="Google Shape;176;p23"/>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7" name="Google Shape;177;p23"/>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8" name="Google Shape;178;p23"/>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9" name="Google Shape;179;p23"/>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0" name="Google Shape;180;p23"/>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spTree>
    <p:extLst>
      <p:ext uri="{BB962C8B-B14F-4D97-AF65-F5344CB8AC3E}">
        <p14:creationId xmlns:p14="http://schemas.microsoft.com/office/powerpoint/2010/main" val="22061167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7974003" y="252924"/>
            <a:ext cx="1013739" cy="850233"/>
          </a:xfrm>
          <a:prstGeom prst="rect">
            <a:avLst/>
          </a:prstGeom>
        </p:spPr>
      </p:pic>
      <p:sp>
        <p:nvSpPr>
          <p:cNvPr id="10" name="Rounded Rectangular Callout 9"/>
          <p:cNvSpPr/>
          <p:nvPr/>
        </p:nvSpPr>
        <p:spPr>
          <a:xfrm>
            <a:off x="1592034" y="503470"/>
            <a:ext cx="5959930"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a:solidFill>
                  <a:srgbClr val="191919"/>
                </a:solidFill>
              </a:rPr>
              <a:t>3. Phân tích đa thức thành nhân tử</a:t>
            </a:r>
            <a:endParaRPr kumimoji="0" lang="en-US" sz="2400" b="1"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4" name="Rectangle 3"/>
          <p:cNvSpPr/>
          <p:nvPr/>
        </p:nvSpPr>
        <p:spPr>
          <a:xfrm>
            <a:off x="628650" y="1181802"/>
            <a:ext cx="6376308" cy="496996"/>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Sử dụng lệnh Factor (&lt;đa thức&gt;)</a:t>
            </a:r>
            <a:endParaRPr kumimoji="0" lang="vi-VN" sz="2000" b="0" i="0" u="none" strike="noStrike" kern="0" cap="none" spc="0" normalizeH="0" baseline="0" noProof="0">
              <a:ln>
                <a:noFill/>
              </a:ln>
              <a:solidFill>
                <a:srgbClr val="000000"/>
              </a:solidFill>
              <a:effectLst/>
              <a:uLnTx/>
              <a:uFillTx/>
              <a:latin typeface="Arial"/>
              <a:cs typeface="Arial"/>
              <a:sym typeface="Aria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22701" flipH="1">
            <a:off x="8149400" y="3950041"/>
            <a:ext cx="784371" cy="1181585"/>
          </a:xfrm>
          <a:prstGeom prst="rect">
            <a:avLst/>
          </a:prstGeom>
        </p:spPr>
      </p:pic>
      <p:pic>
        <p:nvPicPr>
          <p:cNvPr id="2" name="Picture 1"/>
          <p:cNvPicPr>
            <a:picLocks noChangeAspect="1"/>
          </p:cNvPicPr>
          <p:nvPr/>
        </p:nvPicPr>
        <p:blipFill>
          <a:blip r:embed="rId5"/>
          <a:stretch>
            <a:fillRect/>
          </a:stretch>
        </p:blipFill>
        <p:spPr>
          <a:xfrm>
            <a:off x="2107805" y="1810199"/>
            <a:ext cx="4928388" cy="912664"/>
          </a:xfrm>
          <a:prstGeom prst="rect">
            <a:avLst/>
          </a:prstGeom>
        </p:spPr>
      </p:pic>
      <p:sp>
        <p:nvSpPr>
          <p:cNvPr id="11" name="Rectangle 10"/>
          <p:cNvSpPr/>
          <p:nvPr/>
        </p:nvSpPr>
        <p:spPr>
          <a:xfrm>
            <a:off x="628650" y="2722863"/>
            <a:ext cx="8013340" cy="1015663"/>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Trường hơp phân tích đa thức thành nhân tử có chứa số vô tỉ thì dùng lệnh IFactor (&lt;đa thức&gt;)</a:t>
            </a:r>
            <a:endParaRPr kumimoji="0" lang="vi-VN" sz="2000" b="0" i="0" u="none" strike="noStrike" kern="0" cap="none" spc="0" normalizeH="0" baseline="0" noProof="0">
              <a:ln>
                <a:noFill/>
              </a:ln>
              <a:solidFill>
                <a:srgbClr val="000000"/>
              </a:solidFill>
              <a:effectLst/>
              <a:uLnTx/>
              <a:uFillTx/>
              <a:latin typeface="Arial"/>
              <a:cs typeface="Arial"/>
              <a:sym typeface="Arial"/>
            </a:endParaRPr>
          </a:p>
        </p:txBody>
      </p:sp>
      <p:pic>
        <p:nvPicPr>
          <p:cNvPr id="9" name="Picture 8"/>
          <p:cNvPicPr>
            <a:picLocks noChangeAspect="1"/>
          </p:cNvPicPr>
          <p:nvPr/>
        </p:nvPicPr>
        <p:blipFill>
          <a:blip r:embed="rId6"/>
          <a:stretch>
            <a:fillRect/>
          </a:stretch>
        </p:blipFill>
        <p:spPr>
          <a:xfrm>
            <a:off x="2107805" y="3790337"/>
            <a:ext cx="4292995" cy="1029654"/>
          </a:xfrm>
          <a:prstGeom prst="rect">
            <a:avLst/>
          </a:prstGeom>
        </p:spPr>
      </p:pic>
    </p:spTree>
    <p:extLst>
      <p:ext uri="{BB962C8B-B14F-4D97-AF65-F5344CB8AC3E}">
        <p14:creationId xmlns:p14="http://schemas.microsoft.com/office/powerpoint/2010/main" val="20994562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961320" y="481346"/>
                <a:ext cx="7613054" cy="1042208"/>
              </a:xfrm>
              <a:prstGeom prst="rect">
                <a:avLst/>
              </a:prstGeom>
            </p:spPr>
            <p:txBody>
              <a:bodyPr wrap="square">
                <a:spAutoFit/>
              </a:bodyPr>
              <a:lstStyle/>
              <a:p>
                <a:pPr algn="just">
                  <a:lnSpc>
                    <a:spcPct val="150000"/>
                  </a:lnSpc>
                  <a:spcAft>
                    <a:spcPts val="800"/>
                  </a:spcAft>
                </a:pPr>
                <a:r>
                  <a:rPr lang="en-US" sz="2000">
                    <a:latin typeface="+mj-lt"/>
                    <a:ea typeface="Arial" panose="020B0604020202020204" pitchFamily="34" charset="0"/>
                    <a:cs typeface="Times New Roman" panose="02020603050405020304" pitchFamily="18" charset="0"/>
                  </a:rPr>
                  <a:t>Các em thực hành phân tích thành nhân tử các biểu thức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𝑎</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𝑏</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oMath>
                </a14:m>
                <a:r>
                  <a:rPr lang="en-US" sz="2000">
                    <a:effectLst/>
                    <a:latin typeface="+mj-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5</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5</m:t>
                        </m:r>
                      </m:sup>
                    </m:sSup>
                  </m:oMath>
                </a14:m>
                <a:r>
                  <a:rPr lang="en-US" sz="2000">
                    <a:effectLst/>
                    <a:latin typeface="+mj-lt"/>
                    <a:ea typeface="Dotum" panose="020B0600000101010101" pitchFamily="34" charset="-127"/>
                    <a:cs typeface="Times New Roman" panose="02020603050405020304" pitchFamily="18" charset="0"/>
                  </a:rPr>
                  <a:t>, …</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61320" y="481346"/>
                <a:ext cx="7613054" cy="1042208"/>
              </a:xfrm>
              <a:prstGeom prst="rect">
                <a:avLst/>
              </a:prstGeom>
              <a:blipFill>
                <a:blip r:embed="rId2"/>
                <a:stretch>
                  <a:fillRect l="-881" r="-801" b="-4094"/>
                </a:stretch>
              </a:blipFill>
            </p:spPr>
            <p:txBody>
              <a:bodyPr/>
              <a:lstStyle/>
              <a:p>
                <a:r>
                  <a:rPr lang="en-US">
                    <a:noFill/>
                  </a:rPr>
                  <a:t> </a:t>
                </a:r>
              </a:p>
            </p:txBody>
          </p:sp>
        </mc:Fallback>
      </mc:AlternateContent>
      <p:pic>
        <p:nvPicPr>
          <p:cNvPr id="15" name="Picture 14"/>
          <p:cNvPicPr>
            <a:picLocks noChangeAspect="1"/>
          </p:cNvPicPr>
          <p:nvPr/>
        </p:nvPicPr>
        <p:blipFill>
          <a:blip r:embed="rId3"/>
          <a:stretch>
            <a:fillRect/>
          </a:stretch>
        </p:blipFill>
        <p:spPr>
          <a:xfrm flipH="1">
            <a:off x="613661" y="326758"/>
            <a:ext cx="347659" cy="576584"/>
          </a:xfrm>
          <a:prstGeom prst="rect">
            <a:avLst/>
          </a:prstGeom>
        </p:spPr>
      </p:pic>
      <p:sp>
        <p:nvSpPr>
          <p:cNvPr id="16" name="Rectangle 15"/>
          <p:cNvSpPr/>
          <p:nvPr/>
        </p:nvSpPr>
        <p:spPr>
          <a:xfrm>
            <a:off x="4162552" y="1523554"/>
            <a:ext cx="1210588" cy="496996"/>
          </a:xfrm>
          <a:prstGeom prst="rect">
            <a:avLst/>
          </a:prstGeom>
        </p:spPr>
        <p:txBody>
          <a:bodyPr wrap="none">
            <a:spAutoFit/>
          </a:bodyPr>
          <a:lstStyle/>
          <a:p>
            <a:pPr algn="just">
              <a:lnSpc>
                <a:spcPct val="150000"/>
              </a:lnSpc>
              <a:spcBef>
                <a:spcPts val="600"/>
              </a:spcBef>
              <a:spcAft>
                <a:spcPts val="800"/>
              </a:spcAft>
            </a:pPr>
            <a:r>
              <a:rPr lang="en-US" sz="2000" b="1" i="1">
                <a:solidFill>
                  <a:srgbClr val="C00000"/>
                </a:solidFill>
                <a:latin typeface="+mj-lt"/>
                <a:ea typeface="Arial" panose="020B0604020202020204" pitchFamily="34" charset="0"/>
                <a:cs typeface="Times New Roman" panose="02020603050405020304" pitchFamily="18" charset="0"/>
              </a:rPr>
              <a:t>Kết quả:</a:t>
            </a:r>
            <a:endParaRPr lang="en-US" sz="2000" i="1">
              <a:solidFill>
                <a:srgbClr val="C00000"/>
              </a:solidFill>
              <a:effectLst/>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534979" y="2186455"/>
            <a:ext cx="6465734" cy="1811330"/>
          </a:xfrm>
          <a:prstGeom prst="rect">
            <a:avLst/>
          </a:prstGeom>
        </p:spPr>
      </p:pic>
      <p:pic>
        <p:nvPicPr>
          <p:cNvPr id="4" name="Picture 3"/>
          <p:cNvPicPr>
            <a:picLocks noChangeAspect="1"/>
          </p:cNvPicPr>
          <p:nvPr/>
        </p:nvPicPr>
        <p:blipFill>
          <a:blip r:embed="rId6"/>
          <a:stretch>
            <a:fillRect/>
          </a:stretch>
        </p:blipFill>
        <p:spPr>
          <a:xfrm>
            <a:off x="7832701" y="3997785"/>
            <a:ext cx="1002600" cy="847002"/>
          </a:xfrm>
          <a:prstGeom prst="rect">
            <a:avLst/>
          </a:prstGeom>
        </p:spPr>
      </p:pic>
    </p:spTree>
    <p:extLst>
      <p:ext uri="{BB962C8B-B14F-4D97-AF65-F5344CB8AC3E}">
        <p14:creationId xmlns:p14="http://schemas.microsoft.com/office/powerpoint/2010/main" val="213145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rot="9762813">
            <a:off x="-319531" y="-114"/>
            <a:ext cx="1974657" cy="1191428"/>
          </a:xfrm>
          <a:prstGeom prst="rect">
            <a:avLst/>
          </a:prstGeom>
        </p:spPr>
      </p:pic>
      <p:sp>
        <p:nvSpPr>
          <p:cNvPr id="13" name="Rounded Rectangular Callout 12"/>
          <p:cNvSpPr/>
          <p:nvPr/>
        </p:nvSpPr>
        <p:spPr>
          <a:xfrm>
            <a:off x="2671326" y="413529"/>
            <a:ext cx="3796930"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a:solidFill>
                  <a:srgbClr val="191919"/>
                </a:solidFill>
              </a:rPr>
              <a:t>4. Chia đa thức</a:t>
            </a:r>
            <a:endParaRPr kumimoji="0" lang="en-US" sz="2400" b="1"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Rectangle 1"/>
          <p:cNvSpPr/>
          <p:nvPr/>
        </p:nvSpPr>
        <p:spPr>
          <a:xfrm>
            <a:off x="424971" y="1084013"/>
            <a:ext cx="8224315" cy="1338828"/>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Dùng lệnh Div (&lt;đa thức bị chia&gt;,&lt;đa thức chia&gt;) để tìm thương, lệnh Mod (&lt;đa thức bị chia&gt;,&lt;đa thức chia&gt;) để tìm dư; lệnh Division (&lt;đa thức bị chia&gt;,&lt;đa thức chia&gt;) để tìm cả thương và dư của phép chia hai đa thức.</a:t>
            </a:r>
            <a:endParaRPr lang="en-US" sz="1800">
              <a:effectLst/>
              <a:latin typeface="+mj-lt"/>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24971" y="3686437"/>
            <a:ext cx="4283470" cy="739020"/>
          </a:xfrm>
          <a:prstGeom prst="rect">
            <a:avLst/>
          </a:prstGeom>
        </p:spPr>
      </p:pic>
      <p:pic>
        <p:nvPicPr>
          <p:cNvPr id="10" name="Picture 9"/>
          <p:cNvPicPr>
            <a:picLocks noChangeAspect="1"/>
          </p:cNvPicPr>
          <p:nvPr/>
        </p:nvPicPr>
        <p:blipFill>
          <a:blip r:embed="rId4"/>
          <a:stretch>
            <a:fillRect/>
          </a:stretch>
        </p:blipFill>
        <p:spPr>
          <a:xfrm>
            <a:off x="5086350" y="2563218"/>
            <a:ext cx="3071110" cy="779326"/>
          </a:xfrm>
          <a:prstGeom prst="rect">
            <a:avLst/>
          </a:prstGeom>
        </p:spPr>
      </p:pic>
      <p:pic>
        <p:nvPicPr>
          <p:cNvPr id="11" name="Picture 10"/>
          <p:cNvPicPr>
            <a:picLocks noChangeAspect="1"/>
          </p:cNvPicPr>
          <p:nvPr/>
        </p:nvPicPr>
        <p:blipFill>
          <a:blip r:embed="rId5"/>
          <a:stretch>
            <a:fillRect/>
          </a:stretch>
        </p:blipFill>
        <p:spPr>
          <a:xfrm>
            <a:off x="424971" y="2563218"/>
            <a:ext cx="4409787" cy="77932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5078855" y="3529250"/>
                <a:ext cx="3650105" cy="12087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pPr>
                <a:r>
                  <a:rPr lang="en-US" sz="1600" b="1" i="1">
                    <a:solidFill>
                      <a:schemeClr val="tx1"/>
                    </a:solidFill>
                    <a:latin typeface="+mj-lt"/>
                    <a:ea typeface="Arial" panose="020B0604020202020204" pitchFamily="34" charset="0"/>
                    <a:cs typeface="Times New Roman" panose="02020603050405020304" pitchFamily="18" charset="0"/>
                  </a:rPr>
                  <a:t>Lưu ý:</a:t>
                </a:r>
                <a:endParaRPr lang="en-US" sz="1600" i="1">
                  <a:solidFill>
                    <a:schemeClr val="tx1"/>
                  </a:solidFill>
                  <a:effectLst/>
                  <a:latin typeface="+mj-lt"/>
                  <a:ea typeface="Arial" panose="020B0604020202020204" pitchFamily="34" charset="0"/>
                  <a:cs typeface="Times New Roman" panose="02020603050405020304" pitchFamily="18" charset="0"/>
                </a:endParaRPr>
              </a:p>
              <a:p>
                <a:pPr algn="just">
                  <a:lnSpc>
                    <a:spcPct val="150000"/>
                  </a:lnSpc>
                </a:pPr>
                <a:r>
                  <a:rPr lang="en-US" sz="1600" i="1">
                    <a:solidFill>
                      <a:schemeClr val="tx1"/>
                    </a:solidFill>
                    <a:effectLst/>
                    <a:latin typeface="+mj-lt"/>
                    <a:ea typeface="Arial" panose="020B0604020202020204" pitchFamily="34" charset="0"/>
                    <a:cs typeface="Times New Roman" panose="02020603050405020304" pitchFamily="18" charset="0"/>
                  </a:rPr>
                  <a:t>Trong kết quả hiện thị trên, </a:t>
                </a:r>
                <a14:m>
                  <m:oMath xmlns:m="http://schemas.openxmlformats.org/officeDocument/2006/math">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1600" i="1">
                    <a:solidFill>
                      <a:schemeClr val="tx1"/>
                    </a:solidFill>
                    <a:effectLst/>
                    <a:latin typeface="+mj-lt"/>
                    <a:ea typeface="Dotum" panose="020B0600000101010101" pitchFamily="34" charset="-127"/>
                    <a:cs typeface="Times New Roman" panose="02020603050405020304" pitchFamily="18" charset="0"/>
                  </a:rPr>
                  <a:t> là thương, </a:t>
                </a:r>
                <a14:m>
                  <m:oMath xmlns:m="http://schemas.openxmlformats.org/officeDocument/2006/math">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2</m:t>
                    </m:r>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𝑥</m:t>
                    </m:r>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1600" i="1">
                    <a:solidFill>
                      <a:schemeClr val="tx1"/>
                    </a:solidFill>
                    <a:effectLst/>
                    <a:latin typeface="+mj-lt"/>
                    <a:ea typeface="Dotum" panose="020B0600000101010101" pitchFamily="34" charset="-127"/>
                    <a:cs typeface="Times New Roman" panose="02020603050405020304" pitchFamily="18" charset="0"/>
                  </a:rPr>
                  <a:t> là dư của phép chia.</a:t>
                </a:r>
                <a:endParaRPr lang="en-US" sz="1600" i="1">
                  <a:solidFill>
                    <a:schemeClr val="tx1"/>
                  </a:solidFill>
                  <a:effectLst/>
                  <a:latin typeface="+mj-lt"/>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78855" y="3529250"/>
                <a:ext cx="3650105" cy="1208729"/>
              </a:xfrm>
              <a:prstGeom prst="rect">
                <a:avLst/>
              </a:prstGeom>
              <a:blipFill>
                <a:blip r:embed="rId6"/>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7"/>
          <a:stretch>
            <a:fillRect/>
          </a:stretch>
        </p:blipFill>
        <p:spPr>
          <a:xfrm>
            <a:off x="4495602" y="4297329"/>
            <a:ext cx="339156" cy="472021"/>
          </a:xfrm>
          <a:prstGeom prst="rect">
            <a:avLst/>
          </a:prstGeom>
        </p:spPr>
      </p:pic>
    </p:spTree>
    <p:extLst>
      <p:ext uri="{BB962C8B-B14F-4D97-AF65-F5344CB8AC3E}">
        <p14:creationId xmlns:p14="http://schemas.microsoft.com/office/powerpoint/2010/main" val="41726409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fltVal val="0.5"/>
                                          </p:val>
                                        </p:tav>
                                        <p:tav tm="100000">
                                          <p:val>
                                            <p:strVal val="#ppt_x"/>
                                          </p:val>
                                        </p:tav>
                                      </p:tavLst>
                                    </p:anim>
                                    <p:anim calcmode="lin" valueType="num">
                                      <p:cBhvr>
                                        <p:cTn id="38"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6" name="TextBox 5"/>
          <p:cNvSpPr txBox="1"/>
          <p:nvPr/>
        </p:nvSpPr>
        <p:spPr>
          <a:xfrm>
            <a:off x="367973" y="307299"/>
            <a:ext cx="8303838" cy="1479316"/>
          </a:xfrm>
          <a:prstGeom prst="rect">
            <a:avLst/>
          </a:prstGeom>
          <a:noFill/>
        </p:spPr>
        <p:txBody>
          <a:bodyPr wrap="square" rtlCol="0">
            <a:spAutoFit/>
          </a:bodyPr>
          <a:lstStyle/>
          <a:p>
            <a:pPr algn="just">
              <a:lnSpc>
                <a:spcPct val="150000"/>
              </a:lnSpc>
            </a:pPr>
            <a:r>
              <a:rPr lang="en-US" sz="1550"/>
              <a:t>                Nếu muốn sử dụng giao diện tiếng Việt, sau khi khởi động GeoGebra, chọn Options Language Vietnamese/Tiếng Việt. Khi đó, thay vì cú pháp lệnh tiếng Anh như trình bày ở trên, ta dung cú pháp lệnh tiếng Việt tương ứng như trong bảng sau (lưu ý rằng cú pháp lệnh tiếng Việt có thể khác nhau tuỳ theo phiên bản GeoGebra.) </a:t>
            </a:r>
          </a:p>
        </p:txBody>
      </p:sp>
      <p:sp>
        <p:nvSpPr>
          <p:cNvPr id="39" name="Rounded Rectangle 38"/>
          <p:cNvSpPr/>
          <p:nvPr/>
        </p:nvSpPr>
        <p:spPr>
          <a:xfrm>
            <a:off x="397953" y="404734"/>
            <a:ext cx="876211" cy="2956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i="1">
                <a:solidFill>
                  <a:srgbClr val="000000"/>
                </a:solidFill>
              </a:rPr>
              <a:t>Chú ý</a:t>
            </a:r>
            <a:endParaRPr lang="en-US" sz="1700" b="1" i="1"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85309056"/>
              </p:ext>
            </p:extLst>
          </p:nvPr>
        </p:nvGraphicFramePr>
        <p:xfrm>
          <a:off x="472904" y="1854474"/>
          <a:ext cx="8176422" cy="2949876"/>
        </p:xfrm>
        <a:graphic>
          <a:graphicData uri="http://schemas.openxmlformats.org/drawingml/2006/table">
            <a:tbl>
              <a:tblPr firstRow="1" firstCol="1" bandRow="1"/>
              <a:tblGrid>
                <a:gridCol w="2809942">
                  <a:extLst>
                    <a:ext uri="{9D8B030D-6E8A-4147-A177-3AD203B41FA5}">
                      <a16:colId xmlns:a16="http://schemas.microsoft.com/office/drawing/2014/main" val="13992086"/>
                    </a:ext>
                  </a:extLst>
                </a:gridCol>
                <a:gridCol w="2360951">
                  <a:extLst>
                    <a:ext uri="{9D8B030D-6E8A-4147-A177-3AD203B41FA5}">
                      <a16:colId xmlns:a16="http://schemas.microsoft.com/office/drawing/2014/main" val="189139929"/>
                    </a:ext>
                  </a:extLst>
                </a:gridCol>
                <a:gridCol w="3005529">
                  <a:extLst>
                    <a:ext uri="{9D8B030D-6E8A-4147-A177-3AD203B41FA5}">
                      <a16:colId xmlns:a16="http://schemas.microsoft.com/office/drawing/2014/main" val="1197327725"/>
                    </a:ext>
                  </a:extLst>
                </a:gridCol>
              </a:tblGrid>
              <a:tr h="327764">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Lệnh </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Cú pháp lệnh tiếng Anh</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Cú pháp lệnh tiếng Việt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0550689"/>
                  </a:ext>
                </a:extLst>
              </a:tr>
              <a:tr h="327764">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Khai triển biểu thức</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Expand(&lt;biểu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KhaiTriển(&lt;biểu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55699"/>
                  </a:ext>
                </a:extLst>
              </a:tr>
              <a:tr h="327764">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 tích đa thức thành nhân tử</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Factor(&lt;đa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PhânTíchRaThừaSố(&lt;đa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391662"/>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 tích đa thức thành nhân tử có chứa số vô tỉ</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IFactor(&lt;đa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ThừaSốvớiSốVôTỷ(&lt;đa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526443"/>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Tìm dư</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Mod(&lt;đa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SốDư(&lt;đa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90961"/>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Tìm cả thương và dư</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Division(&lt;đa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PhépChia(&lt;đa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787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235382" y="1465226"/>
            <a:ext cx="553215" cy="3444444"/>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278882" y="1896684"/>
            <a:ext cx="2182395" cy="3012146"/>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1965480" y="3660913"/>
            <a:ext cx="760140" cy="124791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68;p25"/>
          <p:cNvSpPr txBox="1">
            <a:spLocks noGrp="1"/>
          </p:cNvSpPr>
          <p:nvPr>
            <p:ph type="title"/>
          </p:nvPr>
        </p:nvSpPr>
        <p:spPr>
          <a:xfrm>
            <a:off x="3039668" y="140456"/>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a:solidFill>
                  <a:schemeClr val="tx2">
                    <a:lumMod val="75000"/>
                  </a:schemeClr>
                </a:solidFill>
                <a:latin typeface="+mn-lt"/>
              </a:rPr>
              <a:t>LUYỆN TẬP</a:t>
            </a:r>
            <a:endParaRPr sz="5400" b="1" dirty="0">
              <a:solidFill>
                <a:schemeClr val="tx2">
                  <a:lumMod val="75000"/>
                </a:schemeClr>
              </a:solidFill>
              <a:latin typeface="+mn-lt"/>
            </a:endParaRPr>
          </a:p>
        </p:txBody>
      </p:sp>
      <p:sp>
        <p:nvSpPr>
          <p:cNvPr id="2" name="Rectangle 1"/>
          <p:cNvSpPr/>
          <p:nvPr/>
        </p:nvSpPr>
        <p:spPr>
          <a:xfrm>
            <a:off x="3168164" y="2087026"/>
            <a:ext cx="4939259" cy="1015663"/>
          </a:xfrm>
          <a:prstGeom prst="rect">
            <a:avLst/>
          </a:prstGeom>
        </p:spPr>
        <p:txBody>
          <a:bodyPr wrap="square">
            <a:spAutoFit/>
          </a:bodyPr>
          <a:lstStyle/>
          <a:p>
            <a:pPr lvl="0" algn="ctr">
              <a:lnSpc>
                <a:spcPct val="150000"/>
              </a:lnSpc>
            </a:pPr>
            <a:r>
              <a:rPr lang="en-US" sz="2000" i="1">
                <a:solidFill>
                  <a:schemeClr val="tx2"/>
                </a:solidFill>
              </a:rPr>
              <a:t>Sử dụng phần mềm GeoGebra, </a:t>
            </a:r>
          </a:p>
          <a:p>
            <a:pPr lvl="0" algn="ctr">
              <a:lnSpc>
                <a:spcPct val="150000"/>
              </a:lnSpc>
            </a:pPr>
            <a:r>
              <a:rPr lang="en-US" sz="2000" i="1">
                <a:solidFill>
                  <a:schemeClr val="tx2"/>
                </a:solidFill>
              </a:rPr>
              <a:t>hãy thực hiện các yêu cầu sau đây.</a:t>
            </a:r>
            <a:endParaRPr lang="en-US" sz="2000">
              <a:solidFill>
                <a:schemeClr val="tx2"/>
              </a:solidFill>
            </a:endParaRPr>
          </a:p>
        </p:txBody>
      </p:sp>
      <p:pic>
        <p:nvPicPr>
          <p:cNvPr id="3" name="Picture 2"/>
          <p:cNvPicPr>
            <a:picLocks noChangeAspect="1"/>
          </p:cNvPicPr>
          <p:nvPr/>
        </p:nvPicPr>
        <p:blipFill>
          <a:blip r:embed="rId3"/>
          <a:stretch>
            <a:fillRect/>
          </a:stretch>
        </p:blipFill>
        <p:spPr>
          <a:xfrm rot="231526">
            <a:off x="7299335" y="3601188"/>
            <a:ext cx="1514882" cy="1279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23290" y="245015"/>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20093" y="334334"/>
              <a:ext cx="3116300" cy="400110"/>
            </a:xfrm>
            <a:prstGeom prst="rect">
              <a:avLst/>
            </a:prstGeom>
            <a:noFill/>
          </p:spPr>
          <p:txBody>
            <a:bodyPr wrap="square" rtlCol="0">
              <a:spAutoFit/>
            </a:bodyPr>
            <a:lstStyle/>
            <a:p>
              <a:pPr algn="ctr"/>
              <a:r>
                <a:rPr lang="en-US" sz="2000" b="1"/>
                <a:t>Bài 1 </a:t>
              </a:r>
              <a:r>
                <a:rPr lang="vi-VN" sz="2000" b="1"/>
                <a:t>(SGK - tr.1</a:t>
              </a:r>
              <a:r>
                <a:rPr lang="en-US" sz="2000" b="1"/>
                <a:t>14</a:t>
              </a:r>
              <a:r>
                <a:rPr lang="vi-VN" sz="2000" b="1"/>
                <a:t>)</a:t>
              </a:r>
              <a:endParaRPr lang="en-US" sz="2000"/>
            </a:p>
          </p:txBody>
        </p:sp>
      </p:grpSp>
      <p:grpSp>
        <p:nvGrpSpPr>
          <p:cNvPr id="9" name="Group 8"/>
          <p:cNvGrpSpPr/>
          <p:nvPr/>
        </p:nvGrpSpPr>
        <p:grpSpPr>
          <a:xfrm>
            <a:off x="1490794" y="993409"/>
            <a:ext cx="6162409" cy="714683"/>
            <a:chOff x="1053850" y="845010"/>
            <a:chExt cx="6162409" cy="714683"/>
          </a:xfrm>
        </p:grpSpPr>
        <mc:AlternateContent xmlns:mc="http://schemas.openxmlformats.org/markup-compatibility/2006" xmlns:a14="http://schemas.microsoft.com/office/drawing/2010/main">
          <mc:Choice Requires="a14">
            <p:sp>
              <p:nvSpPr>
                <p:cNvPr id="7" name="Rectangle 6"/>
                <p:cNvSpPr/>
                <p:nvPr/>
              </p:nvSpPr>
              <p:spPr>
                <a:xfrm>
                  <a:off x="1658007" y="845010"/>
                  <a:ext cx="555825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a:latin typeface="Cambria Math" panose="02040503050406030204" pitchFamily="18" charset="0"/>
                              </a:rPr>
                              <m:t>3</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a:latin typeface="Cambria Math" panose="02040503050406030204" pitchFamily="18" charset="0"/>
                                  </a:rPr>
                                  <m:t>2</m:t>
                                </m:r>
                              </m:sup>
                            </m:sSup>
                            <m:r>
                              <a:rPr lang="en-US" sz="1800" i="1">
                                <a:latin typeface="Cambria Math" panose="02040503050406030204" pitchFamily="18" charset="0"/>
                              </a:rPr>
                              <m:t>𝑦</m:t>
                            </m:r>
                            <m:r>
                              <a:rPr lang="en-US" sz="1800">
                                <a:latin typeface="Cambria Math" panose="02040503050406030204" pitchFamily="18" charset="0"/>
                              </a:rPr>
                              <m:t>+5</m:t>
                            </m:r>
                            <m:r>
                              <a:rPr lang="en-US" sz="1800" i="1">
                                <a:latin typeface="Cambria Math" panose="02040503050406030204" pitchFamily="18" charset="0"/>
                              </a:rPr>
                              <m:t>𝑥𝑦</m:t>
                            </m:r>
                            <m:r>
                              <a:rPr lang="en-US" sz="1800">
                                <a:latin typeface="Cambria Math" panose="02040503050406030204" pitchFamily="18" charset="0"/>
                              </a:rPr>
                              <m:t>−2</m:t>
                            </m:r>
                          </m:e>
                        </m:d>
                        <m:d>
                          <m:dPr>
                            <m:ctrlPr>
                              <a:rPr lang="en-US" sz="1800" i="1">
                                <a:latin typeface="Cambria Math" panose="02040503050406030204" pitchFamily="18" charset="0"/>
                              </a:rPr>
                            </m:ctrlPr>
                          </m:dPr>
                          <m:e>
                            <m:r>
                              <a:rPr lang="en-US" sz="1800">
                                <a:latin typeface="Cambria Math" panose="02040503050406030204" pitchFamily="18" charset="0"/>
                              </a:rPr>
                              <m:t>4</m:t>
                            </m:r>
                            <m:r>
                              <a:rPr lang="en-US" sz="1800" i="1">
                                <a:latin typeface="Cambria Math" panose="02040503050406030204" pitchFamily="18" charset="0"/>
                              </a:rPr>
                              <m:t>𝑥</m:t>
                            </m:r>
                            <m:r>
                              <a:rPr lang="en-US" sz="1800">
                                <a:latin typeface="Cambria Math" panose="02040503050406030204" pitchFamily="18" charset="0"/>
                              </a:rPr>
                              <m:t>+3</m:t>
                            </m:r>
                            <m:r>
                              <a:rPr lang="en-US" sz="1800" i="1">
                                <a:latin typeface="Cambria Math" panose="02040503050406030204" pitchFamily="18" charset="0"/>
                              </a:rPr>
                              <m:t>𝑦</m:t>
                            </m:r>
                          </m:e>
                        </m:d>
                        <m:r>
                          <a:rPr lang="en-US" sz="1800">
                            <a:latin typeface="Cambria Math" panose="02040503050406030204" pitchFamily="18" charset="0"/>
                          </a:rPr>
                          <m:t>−6</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a:latin typeface="Cambria Math" panose="02040503050406030204" pitchFamily="18" charset="0"/>
                              </a:rPr>
                              <m:t>2</m:t>
                            </m:r>
                          </m:sup>
                        </m:sSup>
                        <m:d>
                          <m:dPr>
                            <m:ctrlPr>
                              <a:rPr lang="en-US" sz="1800" i="1">
                                <a:latin typeface="Cambria Math" panose="02040503050406030204" pitchFamily="18" charset="0"/>
                              </a:rPr>
                            </m:ctrlPr>
                          </m:dPr>
                          <m:e>
                            <m:r>
                              <a:rPr lang="en-US" sz="1800">
                                <a:latin typeface="Cambria Math" panose="02040503050406030204" pitchFamily="18" charset="0"/>
                              </a:rPr>
                              <m:t>2</m:t>
                            </m:r>
                            <m:r>
                              <a:rPr lang="en-US" sz="1800" i="1">
                                <a:latin typeface="Cambria Math" panose="02040503050406030204" pitchFamily="18" charset="0"/>
                              </a:rPr>
                              <m:t>𝑥𝑦</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3</m:t>
                                </m:r>
                              </m:num>
                              <m:den>
                                <m:r>
                                  <a:rPr lang="en-US" sz="1800">
                                    <a:latin typeface="Cambria Math" panose="02040503050406030204" pitchFamily="18" charset="0"/>
                                  </a:rPr>
                                  <m:t>2</m:t>
                                </m:r>
                              </m:den>
                            </m:f>
                            <m:sSup>
                              <m:sSupPr>
                                <m:ctrlPr>
                                  <a:rPr lang="en-US" sz="1800" i="1">
                                    <a:latin typeface="Cambria Math" panose="02040503050406030204" pitchFamily="18" charset="0"/>
                                  </a:rPr>
                                </m:ctrlPr>
                              </m:sSupPr>
                              <m:e>
                                <m:r>
                                  <a:rPr lang="en-US" sz="1800" i="1">
                                    <a:latin typeface="Cambria Math" panose="02040503050406030204" pitchFamily="18" charset="0"/>
                                  </a:rPr>
                                  <m:t>𝑦</m:t>
                                </m:r>
                              </m:e>
                              <m:sup>
                                <m:r>
                                  <a:rPr lang="en-US" sz="1800">
                                    <a:latin typeface="Cambria Math" panose="02040503050406030204" pitchFamily="18" charset="0"/>
                                  </a:rPr>
                                  <m:t>2</m:t>
                                </m:r>
                              </m:sup>
                            </m:sSup>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10</m:t>
                                </m:r>
                              </m:num>
                              <m:den>
                                <m:r>
                                  <a:rPr lang="en-US" sz="1800">
                                    <a:latin typeface="Cambria Math" panose="02040503050406030204" pitchFamily="18" charset="0"/>
                                  </a:rPr>
                                  <m:t>3</m:t>
                                </m:r>
                              </m:den>
                            </m:f>
                          </m:e>
                        </m:d>
                      </m:oMath>
                    </m:oMathPara>
                  </a14:m>
                  <a:endParaRPr lang="en-US" sz="1800"/>
                </a:p>
              </p:txBody>
            </p:sp>
          </mc:Choice>
          <mc:Fallback xmlns="">
            <p:sp>
              <p:nvSpPr>
                <p:cNvPr id="7" name="Rectangle 6"/>
                <p:cNvSpPr>
                  <a:spLocks noRot="1" noChangeAspect="1" noMove="1" noResize="1" noEditPoints="1" noAdjustHandles="1" noChangeArrowheads="1" noChangeShapeType="1" noTextEdit="1"/>
                </p:cNvSpPr>
                <p:nvPr/>
              </p:nvSpPr>
              <p:spPr>
                <a:xfrm>
                  <a:off x="1658007" y="845010"/>
                  <a:ext cx="5558252" cy="714683"/>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1053850" y="1012578"/>
              <a:ext cx="710451" cy="369332"/>
            </a:xfrm>
            <a:prstGeom prst="rect">
              <a:avLst/>
            </a:prstGeom>
          </p:spPr>
          <p:txBody>
            <a:bodyPr wrap="none">
              <a:spAutoFit/>
            </a:bodyPr>
            <a:lstStyle/>
            <a:p>
              <a:pPr lvl="0" algn="ctr"/>
              <a:r>
                <a:rPr lang="en-US" sz="1800">
                  <a:solidFill>
                    <a:srgbClr val="313131"/>
                  </a:solidFill>
                </a:rPr>
                <a:t>Tính:</a:t>
              </a:r>
              <a:endParaRPr lang="en-US" sz="1800"/>
            </a:p>
          </p:txBody>
        </p:sp>
      </p:grpSp>
      <p:pic>
        <p:nvPicPr>
          <p:cNvPr id="20" name="Picture 19"/>
          <p:cNvPicPr>
            <a:picLocks noChangeAspect="1"/>
          </p:cNvPicPr>
          <p:nvPr/>
        </p:nvPicPr>
        <p:blipFill>
          <a:blip r:embed="rId3"/>
          <a:stretch>
            <a:fillRect/>
          </a:stretch>
        </p:blipFill>
        <p:spPr>
          <a:xfrm>
            <a:off x="2207399" y="194758"/>
            <a:ext cx="721394" cy="670527"/>
          </a:xfrm>
          <a:prstGeom prst="rect">
            <a:avLst/>
          </a:prstGeom>
        </p:spPr>
      </p:pic>
      <p:sp>
        <p:nvSpPr>
          <p:cNvPr id="10" name="Rectangle 9"/>
          <p:cNvSpPr/>
          <p:nvPr/>
        </p:nvSpPr>
        <p:spPr>
          <a:xfrm>
            <a:off x="539580" y="1530847"/>
            <a:ext cx="697627" cy="369332"/>
          </a:xfrm>
          <a:prstGeom prst="rect">
            <a:avLst/>
          </a:prstGeom>
        </p:spPr>
        <p:txBody>
          <a:bodyPr wrap="none">
            <a:spAutoFit/>
          </a:bodyPr>
          <a:lstStyle/>
          <a:p>
            <a:r>
              <a:rPr lang="en-US" sz="1800" b="1" i="1" u="sng">
                <a:solidFill>
                  <a:schemeClr val="tx2">
                    <a:lumMod val="75000"/>
                  </a:schemeClr>
                </a:solidFill>
              </a:rPr>
              <a:t>Giải:</a:t>
            </a:r>
          </a:p>
        </p:txBody>
      </p:sp>
      <p:sp>
        <p:nvSpPr>
          <p:cNvPr id="11" name="Rectangle 10"/>
          <p:cNvSpPr/>
          <p:nvPr/>
        </p:nvSpPr>
        <p:spPr>
          <a:xfrm>
            <a:off x="539580" y="1900179"/>
            <a:ext cx="8087259" cy="872034"/>
          </a:xfrm>
          <a:prstGeom prst="rect">
            <a:avLst/>
          </a:prstGeom>
        </p:spPr>
        <p:txBody>
          <a:bodyPr wrap="square">
            <a:spAutoFit/>
          </a:bodyPr>
          <a:lstStyle/>
          <a:p>
            <a:pPr algn="just">
              <a:lnSpc>
                <a:spcPct val="150000"/>
              </a:lnSpc>
              <a:spcBef>
                <a:spcPts val="600"/>
              </a:spcBef>
              <a:spcAft>
                <a:spcPts val="800"/>
              </a:spcAft>
            </a:pPr>
            <a:r>
              <a:rPr lang="fr-FR" sz="1800">
                <a:latin typeface="+mj-lt"/>
                <a:ea typeface="Calibri" panose="020F0502020204030204" pitchFamily="34" charset="0"/>
                <a:cs typeface="Times New Roman" panose="02020603050405020304" pitchFamily="18" charset="0"/>
              </a:rPr>
              <a:t>Nhập biểu thức trên dòng lệnh của cửa sổ CAS sau đó nhấn Enter, kết quả sẽ được hiển thị ngay bên dưới</a:t>
            </a:r>
            <a:endParaRPr lang="en-US" sz="1800">
              <a:effectLst/>
              <a:latin typeface="+mj-lt"/>
              <a:ea typeface="Arial" panose="020B0604020202020204" pitchFamily="34" charset="0"/>
              <a:cs typeface="Times New Roman" panose="02020603050405020304" pitchFamily="18" charset="0"/>
            </a:endParaRPr>
          </a:p>
        </p:txBody>
      </p:sp>
      <p:pic>
        <p:nvPicPr>
          <p:cNvPr id="21" name="Picture 20"/>
          <p:cNvPicPr>
            <a:picLocks noChangeAspect="1"/>
          </p:cNvPicPr>
          <p:nvPr/>
        </p:nvPicPr>
        <p:blipFill>
          <a:blip r:embed="rId4"/>
          <a:stretch>
            <a:fillRect/>
          </a:stretch>
        </p:blipFill>
        <p:spPr>
          <a:xfrm>
            <a:off x="1366091" y="2971795"/>
            <a:ext cx="6411816" cy="108636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539580" y="4058158"/>
                <a:ext cx="8267075" cy="714170"/>
              </a:xfrm>
              <a:prstGeom prst="rect">
                <a:avLst/>
              </a:prstGeom>
            </p:spPr>
            <p:txBody>
              <a:bodyPr wrap="square">
                <a:spAutoFit/>
              </a:bodyPr>
              <a:lstStyle/>
              <a:p>
                <a:pPr algn="just">
                  <a:lnSpc>
                    <a:spcPct val="150000"/>
                  </a:lnSpc>
                  <a:spcBef>
                    <a:spcPts val="600"/>
                  </a:spcBef>
                  <a:spcAft>
                    <a:spcPts val="800"/>
                  </a:spcAft>
                </a:pPr>
                <a:r>
                  <a:rPr lang="fr-FR" sz="1800">
                    <a:latin typeface="+mn-lt"/>
                    <a:ea typeface="Calibri" panose="020F0502020204030204" pitchFamily="34" charset="0"/>
                    <a:cs typeface="Times New Roman" panose="02020603050405020304" pitchFamily="18" charset="0"/>
                  </a:rPr>
                  <a:t>Vậy </a:t>
                </a:r>
                <a14:m>
                  <m:oMath xmlns:m="http://schemas.openxmlformats.org/officeDocument/2006/math">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𝑦</m:t>
                        </m:r>
                        <m:r>
                          <a:rPr lang="fr-FR" sz="1800" i="1">
                            <a:latin typeface="Cambria Math" panose="02040503050406030204" pitchFamily="18" charset="0"/>
                            <a:ea typeface="Calibri" panose="020F0502020204030204" pitchFamily="34" charset="0"/>
                            <a:cs typeface="Times New Roman" panose="02020603050405020304" pitchFamily="18" charset="0"/>
                          </a:rPr>
                          <m:t>+5</m:t>
                        </m:r>
                        <m:r>
                          <a:rPr lang="fr-FR" sz="1800" i="1">
                            <a:latin typeface="Cambria Math" panose="02040503050406030204" pitchFamily="18" charset="0"/>
                            <a:ea typeface="Calibri" panose="020F0502020204030204" pitchFamily="34" charset="0"/>
                            <a:cs typeface="Times New Roman" panose="02020603050405020304" pitchFamily="18" charset="0"/>
                          </a:rPr>
                          <m:t>𝑥𝑦</m:t>
                        </m:r>
                        <m:r>
                          <a:rPr lang="fr-FR" sz="1800" i="1">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+3</m:t>
                        </m:r>
                        <m:r>
                          <a:rPr lang="fr-FR" sz="1800" i="1">
                            <a:latin typeface="Cambria Math" panose="02040503050406030204" pitchFamily="18" charset="0"/>
                            <a:ea typeface="Calibri" panose="020F0502020204030204" pitchFamily="34" charset="0"/>
                            <a:cs typeface="Times New Roman" panose="02020603050405020304" pitchFamily="18" charset="0"/>
                          </a:rPr>
                          <m:t>𝑦</m:t>
                        </m:r>
                      </m:e>
                    </m:d>
                    <m:r>
                      <a:rPr lang="fr-FR" sz="1800" i="1">
                        <a:latin typeface="Cambria Math" panose="02040503050406030204" pitchFamily="18" charset="0"/>
                        <a:ea typeface="Calibri" panose="020F0502020204030204" pitchFamily="34" charset="0"/>
                        <a:cs typeface="Times New Roman" panose="02020603050405020304" pitchFamily="18" charset="0"/>
                      </a:rPr>
                      <m:t>−6</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𝑥𝑦</m:t>
                        </m:r>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3</m:t>
                            </m:r>
                          </m:num>
                          <m:den>
                            <m:r>
                              <a:rPr lang="fr-FR" sz="1800" i="1">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10</m:t>
                            </m:r>
                          </m:num>
                          <m:den>
                            <m:r>
                              <a:rPr lang="fr-FR" sz="1800" i="1">
                                <a:latin typeface="Cambria Math" panose="02040503050406030204" pitchFamily="18" charset="0"/>
                                <a:ea typeface="Calibri" panose="020F0502020204030204" pitchFamily="34" charset="0"/>
                                <a:cs typeface="Times New Roman" panose="02020603050405020304" pitchFamily="18" charset="0"/>
                              </a:rPr>
                              <m:t>3</m:t>
                            </m:r>
                          </m:den>
                        </m:f>
                      </m:e>
                    </m:d>
                    <m:r>
                      <a:rPr lang="fr-FR" sz="1800" i="1">
                        <a:latin typeface="Cambria Math" panose="02040503050406030204" pitchFamily="18" charset="0"/>
                        <a:ea typeface="Calibri" panose="020F0502020204030204" pitchFamily="34" charset="0"/>
                        <a:cs typeface="Times New Roman" panose="02020603050405020304" pitchFamily="18" charset="0"/>
                      </a:rPr>
                      <m:t>=15</m:t>
                    </m:r>
                    <m:r>
                      <a:rPr lang="fr-FR" sz="1800" i="1">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−8</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−6</m:t>
                    </m:r>
                    <m:r>
                      <a:rPr lang="fr-FR" sz="1800" i="1">
                        <a:latin typeface="Cambria Math" panose="02040503050406030204" pitchFamily="18" charset="0"/>
                        <a:ea typeface="Calibri" panose="020F0502020204030204" pitchFamily="34" charset="0"/>
                        <a:cs typeface="Times New Roman" panose="02020603050405020304" pitchFamily="18" charset="0"/>
                      </a:rPr>
                      <m:t>𝑦</m:t>
                    </m:r>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9580" y="4058158"/>
                <a:ext cx="8267075" cy="714170"/>
              </a:xfrm>
              <a:prstGeom prst="rect">
                <a:avLst/>
              </a:prstGeom>
              <a:blipFill>
                <a:blip r:embed="rId5"/>
                <a:stretch>
                  <a:fillRect l="-664"/>
                </a:stretch>
              </a:blipFill>
            </p:spPr>
            <p:txBody>
              <a:bodyPr/>
              <a:lstStyle/>
              <a:p>
                <a:r>
                  <a:rPr lang="en-US">
                    <a:noFill/>
                  </a:rPr>
                  <a:t> </a:t>
                </a:r>
              </a:p>
            </p:txBody>
          </p:sp>
        </mc:Fallback>
      </mc:AlternateContent>
      <p:pic>
        <p:nvPicPr>
          <p:cNvPr id="24" name="Picture 23"/>
          <p:cNvPicPr>
            <a:picLocks noChangeAspect="1"/>
          </p:cNvPicPr>
          <p:nvPr/>
        </p:nvPicPr>
        <p:blipFill>
          <a:blip r:embed="rId6"/>
          <a:stretch>
            <a:fillRect/>
          </a:stretch>
        </p:blipFill>
        <p:spPr>
          <a:xfrm>
            <a:off x="8174420" y="3267470"/>
            <a:ext cx="764406" cy="867183"/>
          </a:xfrm>
          <a:prstGeom prst="rect">
            <a:avLst/>
          </a:prstGeom>
        </p:spPr>
      </p:pic>
    </p:spTree>
    <p:extLst>
      <p:ext uri="{BB962C8B-B14F-4D97-AF65-F5344CB8AC3E}">
        <p14:creationId xmlns:p14="http://schemas.microsoft.com/office/powerpoint/2010/main" val="31619602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23290" y="245015"/>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p:cNvSpPr txBox="1"/>
            <p:nvPr/>
          </p:nvSpPr>
          <p:spPr>
            <a:xfrm>
              <a:off x="3420093" y="334334"/>
              <a:ext cx="3116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Bài 2 </a:t>
              </a:r>
              <a:r>
                <a:rPr kumimoji="0" lang="vi-VN" sz="2000" b="1" i="0" u="none" strike="noStrike" kern="0" cap="none" spc="0" normalizeH="0" baseline="0" noProof="0">
                  <a:ln>
                    <a:noFill/>
                  </a:ln>
                  <a:solidFill>
                    <a:srgbClr val="000000"/>
                  </a:solidFill>
                  <a:effectLst/>
                  <a:uLnTx/>
                  <a:uFillTx/>
                  <a:latin typeface="Arial"/>
                  <a:cs typeface="Arial"/>
                  <a:sym typeface="Arial"/>
                </a:rPr>
                <a:t>(SGK - tr.1</a:t>
              </a:r>
              <a:r>
                <a:rPr kumimoji="0" lang="en-US" sz="2000" b="1" i="0" u="none" strike="noStrike" kern="0" cap="none" spc="0" normalizeH="0" baseline="0" noProof="0">
                  <a:ln>
                    <a:noFill/>
                  </a:ln>
                  <a:solidFill>
                    <a:srgbClr val="000000"/>
                  </a:solidFill>
                  <a:effectLst/>
                  <a:uLnTx/>
                  <a:uFillTx/>
                  <a:latin typeface="Arial"/>
                  <a:cs typeface="Arial"/>
                  <a:sym typeface="Arial"/>
                </a:rPr>
                <a:t>14</a:t>
              </a:r>
              <a:r>
                <a:rPr kumimoji="0" lang="vi-VN"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 name="Picture 19"/>
          <p:cNvPicPr>
            <a:picLocks noChangeAspect="1"/>
          </p:cNvPicPr>
          <p:nvPr/>
        </p:nvPicPr>
        <p:blipFill>
          <a:blip r:embed="rId2"/>
          <a:stretch>
            <a:fillRect/>
          </a:stretch>
        </p:blipFill>
        <p:spPr>
          <a:xfrm rot="15680874">
            <a:off x="8060248" y="355517"/>
            <a:ext cx="721394" cy="670527"/>
          </a:xfrm>
          <a:prstGeom prst="rect">
            <a:avLst/>
          </a:prstGeom>
        </p:spPr>
      </p:pic>
      <p:sp>
        <p:nvSpPr>
          <p:cNvPr id="10" name="Rectangle 9"/>
          <p:cNvSpPr/>
          <p:nvPr/>
        </p:nvSpPr>
        <p:spPr>
          <a:xfrm>
            <a:off x="550120" y="132459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024581">
                    <a:lumMod val="75000"/>
                  </a:srgbClr>
                </a:solidFill>
                <a:effectLst/>
                <a:uLnTx/>
                <a:uFillTx/>
                <a:latin typeface="Arial"/>
                <a:cs typeface="Arial"/>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560660" y="1697849"/>
                <a:ext cx="8087259" cy="1703030"/>
              </a:xfrm>
              <a:prstGeom prst="rect">
                <a:avLst/>
              </a:prstGeom>
            </p:spPr>
            <p:txBody>
              <a:bodyPr wrap="square">
                <a:spAutoFit/>
              </a:bodyPr>
              <a:lstStyle/>
              <a:p>
                <a:pPr algn="just">
                  <a:lnSpc>
                    <a:spcPct val="150000"/>
                  </a:lnSpc>
                </a:pPr>
                <a:r>
                  <a:rPr lang="en-US" sz="1800">
                    <a:latin typeface="+mn-lt"/>
                    <a:ea typeface="Calibri" panose="020F0502020204030204" pitchFamily="34" charset="0"/>
                    <a:cs typeface="Times New Roman" panose="02020603050405020304" pitchFamily="18" charset="0"/>
                  </a:rPr>
                  <a:t>a) Khai triển biểu thức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5</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 – </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baseline="3000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latin typeface="+mn-lt"/>
                    <a:ea typeface="Calibri" panose="020F0502020204030204" pitchFamily="34" charset="0"/>
                    <a:cs typeface="Times New Roman" panose="02020603050405020304" pitchFamily="18" charset="0"/>
                  </a:rPr>
                  <a:t>+ Sử dụng lệnh Expand(&lt;biểu thức cần khai triển&gt;).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latin typeface="+mn-lt"/>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60660" y="1697849"/>
                <a:ext cx="8087259" cy="1703030"/>
              </a:xfrm>
              <a:prstGeom prst="rect">
                <a:avLst/>
              </a:prstGeom>
              <a:blipFill>
                <a:blip r:embed="rId3"/>
                <a:stretch>
                  <a:fillRect l="-678" r="-603" b="-5018"/>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019361" y="3485519"/>
            <a:ext cx="5169856" cy="768163"/>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12" name="Rectangle 11"/>
              <p:cNvSpPr/>
              <p:nvPr/>
            </p:nvSpPr>
            <p:spPr>
              <a:xfrm>
                <a:off x="2715048" y="4353312"/>
                <a:ext cx="3713902" cy="463332"/>
              </a:xfrm>
              <a:prstGeom prst="rect">
                <a:avLst/>
              </a:prstGeom>
            </p:spPr>
            <p:txBody>
              <a:bodyPr wrap="none">
                <a:spAutoFit/>
              </a:bodyPr>
              <a:lstStyle/>
              <a:p>
                <a:pPr algn="just">
                  <a:lnSpc>
                    <a:spcPct val="150000"/>
                  </a:lnSpc>
                  <a:spcBef>
                    <a:spcPts val="600"/>
                  </a:spcBef>
                  <a:spcAft>
                    <a:spcPts val="800"/>
                  </a:spcAft>
                </a:pPr>
                <a:r>
                  <a:rPr lang="en-US" sz="1800">
                    <a:latin typeface="+mj-lt"/>
                    <a:ea typeface="Calibri" panose="020F0502020204030204" pitchFamily="34" charset="0"/>
                    <a:cs typeface="Times New Roman" panose="02020603050405020304" pitchFamily="18" charset="0"/>
                  </a:rPr>
                  <a:t>Vậy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5</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−10</m:t>
                    </m:r>
                    <m:r>
                      <a:rPr lang="en-US" sz="1800" i="1">
                        <a:latin typeface="Cambria Math" panose="02040503050406030204" pitchFamily="18" charset="0"/>
                        <a:ea typeface="Calibri" panose="020F0502020204030204" pitchFamily="34" charset="0"/>
                        <a:cs typeface="Times New Roman" panose="02020603050405020304" pitchFamily="18" charset="0"/>
                      </a:rPr>
                      <m:t>𝑥𝑦</m:t>
                    </m:r>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715048" y="4353312"/>
                <a:ext cx="3713902" cy="463332"/>
              </a:xfrm>
              <a:prstGeom prst="rect">
                <a:avLst/>
              </a:prstGeom>
              <a:blipFill>
                <a:blip r:embed="rId5"/>
                <a:stretch>
                  <a:fillRect l="-1311" b="-21053"/>
                </a:stretch>
              </a:blipFill>
            </p:spPr>
            <p:txBody>
              <a:bodyPr/>
              <a:lstStyle/>
              <a:p>
                <a:r>
                  <a:rPr lang="en-US">
                    <a:noFill/>
                  </a:rPr>
                  <a:t> </a:t>
                </a:r>
              </a:p>
            </p:txBody>
          </p:sp>
        </mc:Fallback>
      </mc:AlternateContent>
      <p:pic>
        <p:nvPicPr>
          <p:cNvPr id="13" name="Picture 12"/>
          <p:cNvPicPr>
            <a:picLocks noChangeAspect="1"/>
          </p:cNvPicPr>
          <p:nvPr/>
        </p:nvPicPr>
        <p:blipFill>
          <a:blip r:embed="rId6"/>
          <a:stretch>
            <a:fillRect/>
          </a:stretch>
        </p:blipFill>
        <p:spPr>
          <a:xfrm rot="21325897">
            <a:off x="8237937" y="4429953"/>
            <a:ext cx="629491" cy="562814"/>
          </a:xfrm>
          <a:prstGeom prst="rect">
            <a:avLst/>
          </a:prstGeom>
        </p:spPr>
      </p:pic>
      <p:grpSp>
        <p:nvGrpSpPr>
          <p:cNvPr id="16" name="Group 15"/>
          <p:cNvGrpSpPr/>
          <p:nvPr/>
        </p:nvGrpSpPr>
        <p:grpSpPr>
          <a:xfrm>
            <a:off x="1337669" y="775048"/>
            <a:ext cx="6533239" cy="769378"/>
            <a:chOff x="1443691" y="769422"/>
            <a:chExt cx="6533239" cy="769378"/>
          </a:xfrm>
        </p:grpSpPr>
        <p:sp>
          <p:nvSpPr>
            <p:cNvPr id="8" name="Rectangle 7"/>
            <p:cNvSpPr/>
            <p:nvPr/>
          </p:nvSpPr>
          <p:spPr>
            <a:xfrm>
              <a:off x="1443691" y="1002700"/>
              <a:ext cx="3108543" cy="369332"/>
            </a:xfrm>
            <a:prstGeom prst="rect">
              <a:avLst/>
            </a:prstGeom>
          </p:spPr>
          <p:txBody>
            <a:bodyPr wrap="none">
              <a:spAutoFit/>
            </a:bodyPr>
            <a:lstStyle/>
            <a:p>
              <a:pPr lvl="0" algn="ctr"/>
              <a:r>
                <a:rPr lang="en-US" sz="1800">
                  <a:solidFill>
                    <a:srgbClr val="313131"/>
                  </a:solidFill>
                </a:rPr>
                <a:t>Khai triển các biểu thức sau:</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4436409" y="769422"/>
                  <a:ext cx="3540521"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rPr>
                            </m:ctrlPr>
                          </m:sSupPr>
                          <m:e>
                            <m:r>
                              <m:rPr>
                                <m:sty m:val="p"/>
                              </m:rPr>
                              <a:rPr lang="en-US" sz="1800">
                                <a:latin typeface="Cambria Math" panose="02040503050406030204" pitchFamily="18" charset="0"/>
                              </a:rPr>
                              <m:t>a</m:t>
                            </m:r>
                            <m:r>
                              <a:rPr lang="en-US" sz="1800">
                                <a:latin typeface="Cambria Math" panose="02040503050406030204" pitchFamily="18" charset="0"/>
                              </a:rPr>
                              <m:t>) </m:t>
                            </m:r>
                            <m:d>
                              <m:dPr>
                                <m:ctrlPr>
                                  <a:rPr lang="en-US" sz="1800" i="1">
                                    <a:latin typeface="Cambria Math" panose="02040503050406030204" pitchFamily="18" charset="0"/>
                                  </a:rPr>
                                </m:ctrlPr>
                              </m:dPr>
                              <m:e>
                                <m:r>
                                  <a:rPr lang="en-US" sz="1800">
                                    <a:latin typeface="Cambria Math" panose="02040503050406030204" pitchFamily="18" charset="0"/>
                                  </a:rPr>
                                  <m:t>5</m:t>
                                </m:r>
                                <m:r>
                                  <a:rPr lang="en-US" sz="1800" i="1">
                                    <a:latin typeface="Cambria Math" panose="02040503050406030204" pitchFamily="18" charset="0"/>
                                  </a:rPr>
                                  <m:t>𝑥</m:t>
                                </m:r>
                                <m:r>
                                  <a:rPr lang="en-US" sz="1800">
                                    <a:latin typeface="Cambria Math" panose="02040503050406030204" pitchFamily="18" charset="0"/>
                                  </a:rPr>
                                  <m:t> – </m:t>
                                </m:r>
                                <m:r>
                                  <a:rPr lang="en-US" sz="1800" i="1">
                                    <a:latin typeface="Cambria Math" panose="02040503050406030204" pitchFamily="18" charset="0"/>
                                  </a:rPr>
                                  <m:t>𝑦</m:t>
                                </m:r>
                              </m:e>
                            </m:d>
                          </m:e>
                          <m:sup>
                            <m:r>
                              <a:rPr lang="en-US" sz="1800">
                                <a:latin typeface="Cambria Math" panose="02040503050406030204" pitchFamily="18" charset="0"/>
                              </a:rPr>
                              <m:t>2</m:t>
                            </m:r>
                          </m:sup>
                        </m:sSup>
                        <m:r>
                          <a:rPr lang="en-US" sz="1800" i="1">
                            <a:latin typeface="Cambria Math" panose="02040503050406030204" pitchFamily="18" charset="0"/>
                          </a:rPr>
                          <m:t>,    </m:t>
                        </m:r>
                        <m:r>
                          <a:rPr lang="en-US" sz="1800" i="1">
                            <a:latin typeface="Cambria Math" panose="02040503050406030204" pitchFamily="18" charset="0"/>
                          </a:rPr>
                          <m:t>𝑏</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a:latin typeface="Cambria Math" panose="02040503050406030204" pitchFamily="18" charset="0"/>
                                      </a:rPr>
                                      <m:t>1</m:t>
                                    </m:r>
                                  </m:num>
                                  <m:den>
                                    <m:r>
                                      <a:rPr lang="en-US" sz="1800">
                                        <a:latin typeface="Cambria Math" panose="02040503050406030204" pitchFamily="18" charset="0"/>
                                      </a:rPr>
                                      <m:t>3</m:t>
                                    </m:r>
                                  </m:den>
                                </m:f>
                                <m:r>
                                  <a:rPr lang="en-US" sz="1800" i="1">
                                    <a:latin typeface="Cambria Math" panose="02040503050406030204" pitchFamily="18" charset="0"/>
                                  </a:rPr>
                                  <m:t>𝑥</m:t>
                                </m:r>
                                <m:r>
                                  <a:rPr lang="en-US" sz="1800">
                                    <a:latin typeface="Cambria Math" panose="02040503050406030204" pitchFamily="18" charset="0"/>
                                  </a:rPr>
                                  <m:t>+2</m:t>
                                </m:r>
                                <m:r>
                                  <a:rPr lang="en-US" sz="1800" i="1">
                                    <a:latin typeface="Cambria Math" panose="02040503050406030204" pitchFamily="18" charset="0"/>
                                  </a:rPr>
                                  <m:t>𝑦</m:t>
                                </m:r>
                              </m:e>
                            </m:d>
                          </m:e>
                          <m:sup>
                            <m:r>
                              <a:rPr lang="en-US" sz="1800">
                                <a:latin typeface="Cambria Math" panose="02040503050406030204" pitchFamily="18" charset="0"/>
                              </a:rPr>
                              <m:t>3</m:t>
                            </m:r>
                          </m:sup>
                        </m:sSup>
                      </m:oMath>
                    </m:oMathPara>
                  </a14:m>
                  <a:endParaRPr lang="en-US" sz="1800"/>
                </a:p>
              </p:txBody>
            </p:sp>
          </mc:Choice>
          <mc:Fallback xmlns="">
            <p:sp>
              <p:nvSpPr>
                <p:cNvPr id="14" name="Rectangle 13"/>
                <p:cNvSpPr>
                  <a:spLocks noRot="1" noChangeAspect="1" noMove="1" noResize="1" noEditPoints="1" noAdjustHandles="1" noChangeArrowheads="1" noChangeShapeType="1" noTextEdit="1"/>
                </p:cNvSpPr>
                <p:nvPr/>
              </p:nvSpPr>
              <p:spPr>
                <a:xfrm>
                  <a:off x="4436409" y="769422"/>
                  <a:ext cx="3540521" cy="769378"/>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3795846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rot="15680874">
            <a:off x="8060248" y="355517"/>
            <a:ext cx="721394" cy="670527"/>
          </a:xfrm>
          <a:prstGeom prst="rect">
            <a:avLst/>
          </a:prstGeom>
        </p:spPr>
      </p:pic>
      <p:sp>
        <p:nvSpPr>
          <p:cNvPr id="10" name="Rectangle 9"/>
          <p:cNvSpPr/>
          <p:nvPr/>
        </p:nvSpPr>
        <p:spPr>
          <a:xfrm>
            <a:off x="523978" y="34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024581">
                    <a:lumMod val="75000"/>
                  </a:srgbClr>
                </a:solidFill>
                <a:effectLst/>
                <a:uLnTx/>
                <a:uFillTx/>
                <a:latin typeface="Arial"/>
                <a:cs typeface="Arial"/>
                <a:sym typeface="Arial"/>
              </a:rPr>
              <a:t>Giải:</a:t>
            </a:r>
          </a:p>
        </p:txBody>
      </p:sp>
      <p:pic>
        <p:nvPicPr>
          <p:cNvPr id="13" name="Picture 12"/>
          <p:cNvPicPr>
            <a:picLocks noChangeAspect="1"/>
          </p:cNvPicPr>
          <p:nvPr/>
        </p:nvPicPr>
        <p:blipFill>
          <a:blip r:embed="rId3"/>
          <a:stretch>
            <a:fillRect/>
          </a:stretch>
        </p:blipFill>
        <p:spPr>
          <a:xfrm rot="21325897">
            <a:off x="8237937" y="4429953"/>
            <a:ext cx="629491" cy="562814"/>
          </a:xfrm>
          <a:prstGeom prst="rect">
            <a:avLst/>
          </a:prstGeom>
        </p:spPr>
      </p:pic>
      <p:grpSp>
        <p:nvGrpSpPr>
          <p:cNvPr id="4" name="Group 3"/>
          <p:cNvGrpSpPr/>
          <p:nvPr/>
        </p:nvGrpSpPr>
        <p:grpSpPr>
          <a:xfrm>
            <a:off x="1955746" y="3853263"/>
            <a:ext cx="4943213" cy="1210524"/>
            <a:chOff x="589180" y="3689005"/>
            <a:chExt cx="4943213" cy="1210524"/>
          </a:xfrm>
        </p:grpSpPr>
        <p:sp>
          <p:nvSpPr>
            <p:cNvPr id="12" name="Rectangle 11"/>
            <p:cNvSpPr/>
            <p:nvPr/>
          </p:nvSpPr>
          <p:spPr>
            <a:xfrm>
              <a:off x="589180" y="4040352"/>
              <a:ext cx="582211" cy="507831"/>
            </a:xfrm>
            <a:prstGeom prst="rect">
              <a:avLst/>
            </a:prstGeom>
          </p:spPr>
          <p:txBody>
            <a:bodyPr wrap="none">
              <a:spAutoFit/>
            </a:bodyPr>
            <a:lstStyle/>
            <a:p>
              <a:pPr algn="just">
                <a:lnSpc>
                  <a:spcPct val="150000"/>
                </a:lnSpc>
                <a:spcBef>
                  <a:spcPts val="600"/>
                </a:spcBef>
                <a:spcAft>
                  <a:spcPts val="800"/>
                </a:spcAft>
              </a:pPr>
              <a:r>
                <a:rPr lang="en-US" sz="1800">
                  <a:latin typeface="+mn-lt"/>
                  <a:ea typeface="Calibri" panose="020F0502020204030204" pitchFamily="34" charset="0"/>
                  <a:cs typeface="Times New Roman" panose="02020603050405020304" pitchFamily="18" charset="0"/>
                </a:rPr>
                <a:t>Vậy</a:t>
              </a:r>
              <a:endParaRPr lang="en-US" sz="1800">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988329" y="3689005"/>
                  <a:ext cx="4544064" cy="1210524"/>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27</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2</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+8</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180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8329" y="3689005"/>
                  <a:ext cx="4544064" cy="1210524"/>
                </a:xfrm>
                <a:prstGeom prst="rect">
                  <a:avLst/>
                </a:prstGeom>
                <a:blipFill>
                  <a:blip r:embed="rId4"/>
                  <a:stretch>
                    <a:fillRect/>
                  </a:stretch>
                </a:blipFill>
              </p:spPr>
              <p:txBody>
                <a:bodyPr/>
                <a:lstStyle/>
                <a:p>
                  <a:r>
                    <a:rPr lang="en-US">
                      <a:noFill/>
                    </a:rPr>
                    <a:t> </a:t>
                  </a:r>
                </a:p>
              </p:txBody>
            </p:sp>
          </mc:Fallback>
        </mc:AlternateContent>
      </p:grpSp>
      <p:grpSp>
        <p:nvGrpSpPr>
          <p:cNvPr id="14" name="Group 13"/>
          <p:cNvGrpSpPr/>
          <p:nvPr/>
        </p:nvGrpSpPr>
        <p:grpSpPr>
          <a:xfrm>
            <a:off x="523978" y="713119"/>
            <a:ext cx="8021209" cy="769378"/>
            <a:chOff x="531473" y="545639"/>
            <a:chExt cx="8021209" cy="769378"/>
          </a:xfrm>
        </p:grpSpPr>
        <p:sp>
          <p:nvSpPr>
            <p:cNvPr id="11" name="Rectangle 10"/>
            <p:cNvSpPr/>
            <p:nvPr/>
          </p:nvSpPr>
          <p:spPr>
            <a:xfrm>
              <a:off x="531473" y="690780"/>
              <a:ext cx="8021209" cy="456535"/>
            </a:xfrm>
            <a:prstGeom prst="rect">
              <a:avLst/>
            </a:prstGeom>
          </p:spPr>
          <p:txBody>
            <a:bodyPr wrap="square">
              <a:spAutoFit/>
            </a:bodyPr>
            <a:lstStyle/>
            <a:p>
              <a:pPr algn="just">
                <a:lnSpc>
                  <a:spcPct val="150000"/>
                </a:lnSpc>
              </a:pPr>
              <a:r>
                <a:rPr lang="en-US" sz="1800">
                  <a:latin typeface="+mj-lt"/>
                  <a:ea typeface="Calibri" panose="020F0502020204030204" pitchFamily="34" charset="0"/>
                  <a:cs typeface="Times New Roman" panose="02020603050405020304" pitchFamily="18" charset="0"/>
                </a:rPr>
                <a:t>b)  Khai triển biểu thức </a:t>
              </a:r>
              <a:endParaRPr lang="en-US" sz="1800">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892200" y="545639"/>
                  <a:ext cx="1455847"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892200" y="545639"/>
                  <a:ext cx="1455847" cy="769378"/>
                </a:xfrm>
                <a:prstGeom prst="rect">
                  <a:avLst/>
                </a:prstGeom>
                <a:blipFill>
                  <a:blip r:embed="rId5"/>
                  <a:stretch>
                    <a:fillRect/>
                  </a:stretch>
                </a:blipFill>
              </p:spPr>
              <p:txBody>
                <a:bodyPr/>
                <a:lstStyle/>
                <a:p>
                  <a:r>
                    <a:rPr lang="en-US">
                      <a:noFill/>
                    </a:rPr>
                    <a:t> </a:t>
                  </a:r>
                </a:p>
              </p:txBody>
            </p:sp>
          </mc:Fallback>
        </mc:AlternateContent>
      </p:grpSp>
      <p:sp>
        <p:nvSpPr>
          <p:cNvPr id="9" name="Rectangle 8"/>
          <p:cNvSpPr/>
          <p:nvPr/>
        </p:nvSpPr>
        <p:spPr>
          <a:xfrm>
            <a:off x="523978" y="1435701"/>
            <a:ext cx="8117852" cy="1338828"/>
          </a:xfrm>
          <a:prstGeom prst="rect">
            <a:avLst/>
          </a:prstGeom>
        </p:spPr>
        <p:txBody>
          <a:bodyPr wrap="square">
            <a:spAutoFit/>
          </a:bodyPr>
          <a:lstStyle/>
          <a:p>
            <a:pPr lvl="0" algn="just">
              <a:lnSpc>
                <a:spcPct val="150000"/>
              </a:lnSpc>
            </a:pPr>
            <a:r>
              <a:rPr lang="en-US" sz="1800">
                <a:ea typeface="Calibri" panose="020F0502020204030204" pitchFamily="34" charset="0"/>
                <a:cs typeface="Times New Roman" panose="02020603050405020304" pitchFamily="18" charset="0"/>
              </a:rPr>
              <a:t>+ Sử dụng lệnh Expand(&lt;biểu thức cần khai triển&gt;).</a:t>
            </a:r>
            <a:endParaRPr lang="en-US" sz="1800">
              <a:ea typeface="Arial" panose="020B0604020202020204" pitchFamily="34" charset="0"/>
              <a:cs typeface="Times New Roman" panose="02020603050405020304" pitchFamily="18" charset="0"/>
            </a:endParaRPr>
          </a:p>
          <a:p>
            <a:pPr lvl="0" algn="just">
              <a:lnSpc>
                <a:spcPct val="150000"/>
              </a:lnSpc>
            </a:pPr>
            <a:r>
              <a:rPr lang="en-US" sz="1800">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a typeface="Arial" panose="020B0604020202020204" pitchFamily="34" charset="0"/>
              <a:cs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2168400" y="2895435"/>
            <a:ext cx="4829007" cy="10750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546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5" name="Group 14"/>
          <p:cNvGrpSpPr/>
          <p:nvPr/>
        </p:nvGrpSpPr>
        <p:grpSpPr>
          <a:xfrm>
            <a:off x="5118265" y="2268187"/>
            <a:ext cx="4594854" cy="2715168"/>
            <a:chOff x="4569616" y="1599578"/>
            <a:chExt cx="5369535" cy="3317893"/>
          </a:xfrm>
        </p:grpSpPr>
        <p:grpSp>
          <p:nvGrpSpPr>
            <p:cNvPr id="185" name="Google Shape;185;p24"/>
            <p:cNvGrpSpPr/>
            <p:nvPr/>
          </p:nvGrpSpPr>
          <p:grpSpPr>
            <a:xfrm flipH="1">
              <a:off x="7547718" y="1599578"/>
              <a:ext cx="2391433" cy="3300660"/>
              <a:chOff x="1385793" y="2639627"/>
              <a:chExt cx="1146310" cy="1582140"/>
            </a:xfrm>
          </p:grpSpPr>
          <p:sp>
            <p:nvSpPr>
              <p:cNvPr id="186" name="Google Shape;186;p24"/>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1385793" y="2639627"/>
                <a:ext cx="1146310" cy="1099928"/>
                <a:chOff x="1385793" y="658427"/>
                <a:chExt cx="1146310" cy="1099928"/>
              </a:xfrm>
            </p:grpSpPr>
            <p:sp>
              <p:nvSpPr>
                <p:cNvPr id="191" name="Google Shape;191;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 name="Google Shape;239;p24"/>
            <p:cNvGrpSpPr/>
            <p:nvPr/>
          </p:nvGrpSpPr>
          <p:grpSpPr>
            <a:xfrm>
              <a:off x="4569616" y="3065175"/>
              <a:ext cx="4355564" cy="1852296"/>
              <a:chOff x="1699660" y="3778418"/>
              <a:chExt cx="2314696" cy="984373"/>
            </a:xfrm>
          </p:grpSpPr>
          <p:sp>
            <p:nvSpPr>
              <p:cNvPr id="240" name="Google Shape;240;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1917849" y="3778418"/>
                <a:ext cx="948953" cy="750018"/>
              </a:xfrm>
              <a:custGeom>
                <a:avLst/>
                <a:gdLst/>
                <a:ahLst/>
                <a:cxnLst/>
                <a:rect l="l" t="t" r="r" b="b"/>
                <a:pathLst>
                  <a:path w="25778" h="20374" extrusionOk="0">
                    <a:moveTo>
                      <a:pt x="7749" y="1"/>
                    </a:moveTo>
                    <a:lnTo>
                      <a:pt x="1" y="7480"/>
                    </a:lnTo>
                    <a:cubicBezTo>
                      <a:pt x="1" y="7480"/>
                      <a:pt x="1726" y="10933"/>
                      <a:pt x="6904" y="11412"/>
                    </a:cubicBezTo>
                    <a:cubicBezTo>
                      <a:pt x="12083" y="11892"/>
                      <a:pt x="16431" y="12269"/>
                      <a:pt x="18900" y="13650"/>
                    </a:cubicBezTo>
                    <a:cubicBezTo>
                      <a:pt x="21549" y="15134"/>
                      <a:pt x="24699" y="20374"/>
                      <a:pt x="24699" y="20374"/>
                    </a:cubicBezTo>
                    <a:lnTo>
                      <a:pt x="25452" y="19730"/>
                    </a:lnTo>
                    <a:cubicBezTo>
                      <a:pt x="25452" y="19730"/>
                      <a:pt x="25778" y="16897"/>
                      <a:pt x="25202" y="14557"/>
                    </a:cubicBezTo>
                    <a:cubicBezTo>
                      <a:pt x="24626" y="12217"/>
                      <a:pt x="22345" y="10434"/>
                      <a:pt x="19737" y="9265"/>
                    </a:cubicBezTo>
                    <a:cubicBezTo>
                      <a:pt x="17128" y="8095"/>
                      <a:pt x="9399" y="4239"/>
                      <a:pt x="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1724398" y="4412223"/>
                <a:ext cx="1128119" cy="323582"/>
              </a:xfrm>
              <a:custGeom>
                <a:avLst/>
                <a:gdLst/>
                <a:ahLst/>
                <a:cxnLst/>
                <a:rect l="l" t="t" r="r" b="b"/>
                <a:pathLst>
                  <a:path w="30645" h="8790" extrusionOk="0">
                    <a:moveTo>
                      <a:pt x="20451" y="1"/>
                    </a:moveTo>
                    <a:cubicBezTo>
                      <a:pt x="16578" y="1"/>
                      <a:pt x="13525" y="2097"/>
                      <a:pt x="9398" y="3688"/>
                    </a:cubicBezTo>
                    <a:cubicBezTo>
                      <a:pt x="6385" y="4849"/>
                      <a:pt x="3913" y="5056"/>
                      <a:pt x="2534" y="5056"/>
                    </a:cubicBezTo>
                    <a:cubicBezTo>
                      <a:pt x="1771" y="5056"/>
                      <a:pt x="1343" y="4993"/>
                      <a:pt x="1343" y="4993"/>
                    </a:cubicBezTo>
                    <a:lnTo>
                      <a:pt x="0" y="8790"/>
                    </a:lnTo>
                    <a:cubicBezTo>
                      <a:pt x="0" y="8790"/>
                      <a:pt x="15881" y="8214"/>
                      <a:pt x="17799" y="7907"/>
                    </a:cubicBezTo>
                    <a:cubicBezTo>
                      <a:pt x="19716" y="7601"/>
                      <a:pt x="21020" y="6871"/>
                      <a:pt x="23169" y="6565"/>
                    </a:cubicBezTo>
                    <a:cubicBezTo>
                      <a:pt x="23466" y="6523"/>
                      <a:pt x="23748" y="6505"/>
                      <a:pt x="24015" y="6505"/>
                    </a:cubicBezTo>
                    <a:cubicBezTo>
                      <a:pt x="25682" y="6505"/>
                      <a:pt x="26736" y="7217"/>
                      <a:pt x="26736" y="7217"/>
                    </a:cubicBezTo>
                    <a:lnTo>
                      <a:pt x="27389" y="7178"/>
                    </a:lnTo>
                    <a:cubicBezTo>
                      <a:pt x="27389" y="7178"/>
                      <a:pt x="28233" y="6795"/>
                      <a:pt x="28731" y="6297"/>
                    </a:cubicBezTo>
                    <a:cubicBezTo>
                      <a:pt x="29230" y="5797"/>
                      <a:pt x="30644" y="4600"/>
                      <a:pt x="30644" y="4600"/>
                    </a:cubicBezTo>
                    <a:cubicBezTo>
                      <a:pt x="30644" y="4600"/>
                      <a:pt x="26736" y="811"/>
                      <a:pt x="22056" y="120"/>
                    </a:cubicBezTo>
                    <a:cubicBezTo>
                      <a:pt x="21503" y="39"/>
                      <a:pt x="20970" y="1"/>
                      <a:pt x="20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293303" y="4585502"/>
                <a:ext cx="440130" cy="96596"/>
              </a:xfrm>
              <a:custGeom>
                <a:avLst/>
                <a:gdLst/>
                <a:ahLst/>
                <a:cxnLst/>
                <a:rect l="l" t="t" r="r" b="b"/>
                <a:pathLst>
                  <a:path w="11956" h="2624" extrusionOk="0">
                    <a:moveTo>
                      <a:pt x="11924" y="1201"/>
                    </a:moveTo>
                    <a:cubicBezTo>
                      <a:pt x="11933" y="1208"/>
                      <a:pt x="11941" y="1214"/>
                      <a:pt x="11950" y="1221"/>
                    </a:cubicBezTo>
                    <a:cubicBezTo>
                      <a:pt x="11950" y="1221"/>
                      <a:pt x="11956" y="1217"/>
                      <a:pt x="11924" y="1201"/>
                    </a:cubicBezTo>
                    <a:close/>
                    <a:moveTo>
                      <a:pt x="8432" y="0"/>
                    </a:moveTo>
                    <a:cubicBezTo>
                      <a:pt x="7761" y="0"/>
                      <a:pt x="7063" y="110"/>
                      <a:pt x="6342" y="329"/>
                    </a:cubicBezTo>
                    <a:cubicBezTo>
                      <a:pt x="4238" y="966"/>
                      <a:pt x="924" y="2273"/>
                      <a:pt x="924" y="2273"/>
                    </a:cubicBezTo>
                    <a:cubicBezTo>
                      <a:pt x="924" y="2273"/>
                      <a:pt x="1" y="2624"/>
                      <a:pt x="28" y="2624"/>
                    </a:cubicBezTo>
                    <a:cubicBezTo>
                      <a:pt x="28" y="2624"/>
                      <a:pt x="30" y="2623"/>
                      <a:pt x="32" y="2623"/>
                    </a:cubicBezTo>
                    <a:cubicBezTo>
                      <a:pt x="117" y="2603"/>
                      <a:pt x="1742" y="2167"/>
                      <a:pt x="2518" y="1890"/>
                    </a:cubicBezTo>
                    <a:cubicBezTo>
                      <a:pt x="3294" y="1614"/>
                      <a:pt x="6979" y="573"/>
                      <a:pt x="7585" y="573"/>
                    </a:cubicBezTo>
                    <a:cubicBezTo>
                      <a:pt x="7915" y="573"/>
                      <a:pt x="8210" y="497"/>
                      <a:pt x="8681" y="497"/>
                    </a:cubicBezTo>
                    <a:cubicBezTo>
                      <a:pt x="9073" y="497"/>
                      <a:pt x="9588" y="550"/>
                      <a:pt x="10346" y="743"/>
                    </a:cubicBezTo>
                    <a:cubicBezTo>
                      <a:pt x="11536" y="1046"/>
                      <a:pt x="11845" y="1160"/>
                      <a:pt x="11924" y="1201"/>
                    </a:cubicBezTo>
                    <a:lnTo>
                      <a:pt x="11924" y="1201"/>
                    </a:lnTo>
                    <a:cubicBezTo>
                      <a:pt x="10883" y="398"/>
                      <a:pt x="9707" y="0"/>
                      <a:pt x="843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1803472" y="4486659"/>
                <a:ext cx="678123" cy="162343"/>
              </a:xfrm>
              <a:custGeom>
                <a:avLst/>
                <a:gdLst/>
                <a:ahLst/>
                <a:cxnLst/>
                <a:rect l="l" t="t" r="r" b="b"/>
                <a:pathLst>
                  <a:path w="18421" h="4410" extrusionOk="0">
                    <a:moveTo>
                      <a:pt x="17599" y="1"/>
                    </a:moveTo>
                    <a:cubicBezTo>
                      <a:pt x="17143" y="1"/>
                      <a:pt x="16453" y="33"/>
                      <a:pt x="15425" y="145"/>
                    </a:cubicBezTo>
                    <a:cubicBezTo>
                      <a:pt x="12940" y="417"/>
                      <a:pt x="9704" y="2425"/>
                      <a:pt x="6804" y="3316"/>
                    </a:cubicBezTo>
                    <a:cubicBezTo>
                      <a:pt x="3905" y="4209"/>
                      <a:pt x="1" y="4289"/>
                      <a:pt x="1" y="4289"/>
                    </a:cubicBezTo>
                    <a:cubicBezTo>
                      <a:pt x="1" y="4289"/>
                      <a:pt x="1209" y="4409"/>
                      <a:pt x="2342" y="4409"/>
                    </a:cubicBezTo>
                    <a:cubicBezTo>
                      <a:pt x="2510" y="4409"/>
                      <a:pt x="2677" y="4407"/>
                      <a:pt x="2838" y="4401"/>
                    </a:cubicBezTo>
                    <a:cubicBezTo>
                      <a:pt x="4080" y="4352"/>
                      <a:pt x="5992" y="4018"/>
                      <a:pt x="7394" y="3523"/>
                    </a:cubicBezTo>
                    <a:cubicBezTo>
                      <a:pt x="8797" y="3029"/>
                      <a:pt x="8844" y="3205"/>
                      <a:pt x="10023" y="2695"/>
                    </a:cubicBezTo>
                    <a:cubicBezTo>
                      <a:pt x="11203" y="2185"/>
                      <a:pt x="14056" y="672"/>
                      <a:pt x="15043" y="481"/>
                    </a:cubicBezTo>
                    <a:cubicBezTo>
                      <a:pt x="16031" y="289"/>
                      <a:pt x="18421" y="67"/>
                      <a:pt x="18421" y="67"/>
                    </a:cubicBezTo>
                    <a:cubicBezTo>
                      <a:pt x="18421" y="67"/>
                      <a:pt x="18246" y="1"/>
                      <a:pt x="17599"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2842477" y="3778418"/>
                <a:ext cx="948953" cy="750018"/>
              </a:xfrm>
              <a:custGeom>
                <a:avLst/>
                <a:gdLst/>
                <a:ahLst/>
                <a:cxnLst/>
                <a:rect l="l" t="t" r="r" b="b"/>
                <a:pathLst>
                  <a:path w="25778" h="20374" extrusionOk="0">
                    <a:moveTo>
                      <a:pt x="18030" y="1"/>
                    </a:moveTo>
                    <a:cubicBezTo>
                      <a:pt x="16380" y="4239"/>
                      <a:pt x="8652" y="8095"/>
                      <a:pt x="6043" y="9265"/>
                    </a:cubicBezTo>
                    <a:cubicBezTo>
                      <a:pt x="3435" y="10434"/>
                      <a:pt x="1152" y="12217"/>
                      <a:pt x="576" y="14557"/>
                    </a:cubicBezTo>
                    <a:cubicBezTo>
                      <a:pt x="1" y="16897"/>
                      <a:pt x="326" y="19730"/>
                      <a:pt x="326" y="19730"/>
                    </a:cubicBezTo>
                    <a:lnTo>
                      <a:pt x="1079" y="20374"/>
                    </a:lnTo>
                    <a:cubicBezTo>
                      <a:pt x="1079" y="20374"/>
                      <a:pt x="4229" y="15134"/>
                      <a:pt x="6880" y="13650"/>
                    </a:cubicBezTo>
                    <a:cubicBezTo>
                      <a:pt x="9347" y="12269"/>
                      <a:pt x="13696" y="11892"/>
                      <a:pt x="18874" y="11412"/>
                    </a:cubicBezTo>
                    <a:cubicBezTo>
                      <a:pt x="24052" y="10933"/>
                      <a:pt x="25778" y="7480"/>
                      <a:pt x="25778" y="7480"/>
                    </a:cubicBezTo>
                    <a:lnTo>
                      <a:pt x="18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2852491" y="4412223"/>
                <a:ext cx="1132426" cy="323582"/>
              </a:xfrm>
              <a:custGeom>
                <a:avLst/>
                <a:gdLst/>
                <a:ahLst/>
                <a:cxnLst/>
                <a:rect l="l" t="t" r="r" b="b"/>
                <a:pathLst>
                  <a:path w="30762" h="8790" extrusionOk="0">
                    <a:moveTo>
                      <a:pt x="10311" y="1"/>
                    </a:moveTo>
                    <a:cubicBezTo>
                      <a:pt x="9792" y="1"/>
                      <a:pt x="9258" y="39"/>
                      <a:pt x="8705" y="120"/>
                    </a:cubicBezTo>
                    <a:cubicBezTo>
                      <a:pt x="4026" y="811"/>
                      <a:pt x="0" y="4600"/>
                      <a:pt x="0" y="4600"/>
                    </a:cubicBezTo>
                    <a:cubicBezTo>
                      <a:pt x="0" y="4600"/>
                      <a:pt x="1531" y="5797"/>
                      <a:pt x="2030" y="6297"/>
                    </a:cubicBezTo>
                    <a:cubicBezTo>
                      <a:pt x="2529" y="6795"/>
                      <a:pt x="3373" y="7178"/>
                      <a:pt x="3373" y="7178"/>
                    </a:cubicBezTo>
                    <a:lnTo>
                      <a:pt x="4026" y="7217"/>
                    </a:lnTo>
                    <a:cubicBezTo>
                      <a:pt x="4026" y="7217"/>
                      <a:pt x="5079" y="6505"/>
                      <a:pt x="6746" y="6505"/>
                    </a:cubicBezTo>
                    <a:cubicBezTo>
                      <a:pt x="7013" y="6505"/>
                      <a:pt x="7296" y="6523"/>
                      <a:pt x="7593" y="6565"/>
                    </a:cubicBezTo>
                    <a:cubicBezTo>
                      <a:pt x="9741" y="6871"/>
                      <a:pt x="11045" y="7601"/>
                      <a:pt x="12962" y="7907"/>
                    </a:cubicBezTo>
                    <a:cubicBezTo>
                      <a:pt x="14881" y="8214"/>
                      <a:pt x="30761" y="8790"/>
                      <a:pt x="30761" y="8790"/>
                    </a:cubicBezTo>
                    <a:lnTo>
                      <a:pt x="29419" y="4993"/>
                    </a:lnTo>
                    <a:cubicBezTo>
                      <a:pt x="29419" y="4993"/>
                      <a:pt x="28990" y="5056"/>
                      <a:pt x="28228" y="5056"/>
                    </a:cubicBezTo>
                    <a:cubicBezTo>
                      <a:pt x="26849" y="5056"/>
                      <a:pt x="24376" y="4849"/>
                      <a:pt x="21363" y="3688"/>
                    </a:cubicBezTo>
                    <a:cubicBezTo>
                      <a:pt x="17236" y="2097"/>
                      <a:pt x="14184" y="1"/>
                      <a:pt x="10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2975850" y="4585502"/>
                <a:ext cx="440130" cy="96596"/>
              </a:xfrm>
              <a:custGeom>
                <a:avLst/>
                <a:gdLst/>
                <a:ahLst/>
                <a:cxnLst/>
                <a:rect l="l" t="t" r="r" b="b"/>
                <a:pathLst>
                  <a:path w="11956" h="2624" extrusionOk="0">
                    <a:moveTo>
                      <a:pt x="33" y="1201"/>
                    </a:moveTo>
                    <a:lnTo>
                      <a:pt x="33" y="1201"/>
                    </a:lnTo>
                    <a:cubicBezTo>
                      <a:pt x="1" y="1217"/>
                      <a:pt x="6" y="1221"/>
                      <a:pt x="6" y="1221"/>
                    </a:cubicBezTo>
                    <a:cubicBezTo>
                      <a:pt x="15" y="1214"/>
                      <a:pt x="24" y="1208"/>
                      <a:pt x="33" y="1201"/>
                    </a:cubicBezTo>
                    <a:close/>
                    <a:moveTo>
                      <a:pt x="3525" y="0"/>
                    </a:moveTo>
                    <a:cubicBezTo>
                      <a:pt x="2250" y="0"/>
                      <a:pt x="1074" y="398"/>
                      <a:pt x="33" y="1201"/>
                    </a:cubicBezTo>
                    <a:lnTo>
                      <a:pt x="33" y="1201"/>
                    </a:lnTo>
                    <a:cubicBezTo>
                      <a:pt x="112" y="1160"/>
                      <a:pt x="421" y="1046"/>
                      <a:pt x="1610" y="743"/>
                    </a:cubicBezTo>
                    <a:cubicBezTo>
                      <a:pt x="2369" y="550"/>
                      <a:pt x="2883" y="497"/>
                      <a:pt x="3276" y="497"/>
                    </a:cubicBezTo>
                    <a:cubicBezTo>
                      <a:pt x="3747" y="497"/>
                      <a:pt x="4042" y="573"/>
                      <a:pt x="4372" y="573"/>
                    </a:cubicBezTo>
                    <a:cubicBezTo>
                      <a:pt x="4977" y="573"/>
                      <a:pt x="8664" y="1614"/>
                      <a:pt x="9440" y="1890"/>
                    </a:cubicBezTo>
                    <a:cubicBezTo>
                      <a:pt x="10214" y="2167"/>
                      <a:pt x="11840" y="2603"/>
                      <a:pt x="11925" y="2623"/>
                    </a:cubicBezTo>
                    <a:cubicBezTo>
                      <a:pt x="11928" y="2623"/>
                      <a:pt x="11929" y="2624"/>
                      <a:pt x="11930" y="2624"/>
                    </a:cubicBezTo>
                    <a:cubicBezTo>
                      <a:pt x="11956" y="2624"/>
                      <a:pt x="11033" y="2273"/>
                      <a:pt x="11033" y="2273"/>
                    </a:cubicBezTo>
                    <a:cubicBezTo>
                      <a:pt x="11033" y="2273"/>
                      <a:pt x="7719" y="966"/>
                      <a:pt x="5614" y="329"/>
                    </a:cubicBezTo>
                    <a:cubicBezTo>
                      <a:pt x="4894" y="110"/>
                      <a:pt x="4196" y="0"/>
                      <a:pt x="352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3227687" y="4486659"/>
                <a:ext cx="678123" cy="162343"/>
              </a:xfrm>
              <a:custGeom>
                <a:avLst/>
                <a:gdLst/>
                <a:ahLst/>
                <a:cxnLst/>
                <a:rect l="l" t="t" r="r" b="b"/>
                <a:pathLst>
                  <a:path w="18421" h="4410" extrusionOk="0">
                    <a:moveTo>
                      <a:pt x="822" y="1"/>
                    </a:moveTo>
                    <a:cubicBezTo>
                      <a:pt x="176" y="1"/>
                      <a:pt x="0" y="67"/>
                      <a:pt x="0" y="67"/>
                    </a:cubicBezTo>
                    <a:cubicBezTo>
                      <a:pt x="0" y="67"/>
                      <a:pt x="2392" y="289"/>
                      <a:pt x="3379" y="481"/>
                    </a:cubicBezTo>
                    <a:cubicBezTo>
                      <a:pt x="4367" y="672"/>
                      <a:pt x="7219" y="2185"/>
                      <a:pt x="8399" y="2695"/>
                    </a:cubicBezTo>
                    <a:cubicBezTo>
                      <a:pt x="9577" y="3205"/>
                      <a:pt x="9626" y="3029"/>
                      <a:pt x="11027" y="3523"/>
                    </a:cubicBezTo>
                    <a:cubicBezTo>
                      <a:pt x="12430" y="4018"/>
                      <a:pt x="14341" y="4352"/>
                      <a:pt x="15584" y="4401"/>
                    </a:cubicBezTo>
                    <a:cubicBezTo>
                      <a:pt x="15745" y="4407"/>
                      <a:pt x="15912" y="4409"/>
                      <a:pt x="16080" y="4409"/>
                    </a:cubicBezTo>
                    <a:cubicBezTo>
                      <a:pt x="17214" y="4409"/>
                      <a:pt x="18421" y="4289"/>
                      <a:pt x="18421" y="4289"/>
                    </a:cubicBezTo>
                    <a:cubicBezTo>
                      <a:pt x="18421" y="4289"/>
                      <a:pt x="14517" y="4209"/>
                      <a:pt x="11617" y="3316"/>
                    </a:cubicBezTo>
                    <a:cubicBezTo>
                      <a:pt x="8717" y="2425"/>
                      <a:pt x="5482" y="417"/>
                      <a:pt x="2996" y="145"/>
                    </a:cubicBezTo>
                    <a:cubicBezTo>
                      <a:pt x="1968" y="33"/>
                      <a:pt x="1278" y="1"/>
                      <a:pt x="82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2706969" y="4580900"/>
                <a:ext cx="292586" cy="111174"/>
              </a:xfrm>
              <a:custGeom>
                <a:avLst/>
                <a:gdLst/>
                <a:ahLst/>
                <a:cxnLst/>
                <a:rect l="l" t="t" r="r" b="b"/>
                <a:pathLst>
                  <a:path w="7948" h="3020" extrusionOk="0">
                    <a:moveTo>
                      <a:pt x="4016" y="1"/>
                    </a:moveTo>
                    <a:cubicBezTo>
                      <a:pt x="3632" y="1"/>
                      <a:pt x="2967" y="608"/>
                      <a:pt x="2520" y="966"/>
                    </a:cubicBezTo>
                    <a:cubicBezTo>
                      <a:pt x="2072" y="1325"/>
                      <a:pt x="1049" y="2591"/>
                      <a:pt x="1" y="2731"/>
                    </a:cubicBezTo>
                    <a:lnTo>
                      <a:pt x="736" y="3019"/>
                    </a:lnTo>
                    <a:cubicBezTo>
                      <a:pt x="736" y="3019"/>
                      <a:pt x="1235" y="2961"/>
                      <a:pt x="2270" y="2002"/>
                    </a:cubicBezTo>
                    <a:cubicBezTo>
                      <a:pt x="3306" y="1043"/>
                      <a:pt x="3593" y="641"/>
                      <a:pt x="4035" y="602"/>
                    </a:cubicBezTo>
                    <a:cubicBezTo>
                      <a:pt x="4038" y="602"/>
                      <a:pt x="4041" y="602"/>
                      <a:pt x="4045" y="602"/>
                    </a:cubicBezTo>
                    <a:cubicBezTo>
                      <a:pt x="4502" y="602"/>
                      <a:pt x="6454" y="3000"/>
                      <a:pt x="7675" y="3000"/>
                    </a:cubicBezTo>
                    <a:cubicBezTo>
                      <a:pt x="7689" y="3000"/>
                      <a:pt x="7703" y="3000"/>
                      <a:pt x="7717" y="2999"/>
                    </a:cubicBezTo>
                    <a:lnTo>
                      <a:pt x="7947" y="2846"/>
                    </a:lnTo>
                    <a:cubicBezTo>
                      <a:pt x="7947" y="2846"/>
                      <a:pt x="6317" y="1542"/>
                      <a:pt x="5532" y="851"/>
                    </a:cubicBezTo>
                    <a:cubicBezTo>
                      <a:pt x="4745" y="161"/>
                      <a:pt x="4399" y="1"/>
                      <a:pt x="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1699660" y="4676466"/>
                <a:ext cx="2314696" cy="86325"/>
              </a:xfrm>
              <a:custGeom>
                <a:avLst/>
                <a:gdLst/>
                <a:ahLst/>
                <a:cxnLst/>
                <a:rect l="l" t="t" r="r" b="b"/>
                <a:pathLst>
                  <a:path w="62878" h="2345" extrusionOk="0">
                    <a:moveTo>
                      <a:pt x="28061" y="0"/>
                    </a:moveTo>
                    <a:lnTo>
                      <a:pt x="71" y="1324"/>
                    </a:lnTo>
                    <a:lnTo>
                      <a:pt x="1" y="2333"/>
                    </a:lnTo>
                    <a:lnTo>
                      <a:pt x="27485" y="1112"/>
                    </a:lnTo>
                    <a:cubicBezTo>
                      <a:pt x="27485" y="1112"/>
                      <a:pt x="29237" y="2344"/>
                      <a:pt x="31239" y="2344"/>
                    </a:cubicBezTo>
                    <a:cubicBezTo>
                      <a:pt x="31306" y="2344"/>
                      <a:pt x="31372" y="2343"/>
                      <a:pt x="31439" y="2340"/>
                    </a:cubicBezTo>
                    <a:cubicBezTo>
                      <a:pt x="31506" y="2343"/>
                      <a:pt x="31572" y="2344"/>
                      <a:pt x="31639" y="2344"/>
                    </a:cubicBezTo>
                    <a:cubicBezTo>
                      <a:pt x="33640" y="2344"/>
                      <a:pt x="35392" y="1112"/>
                      <a:pt x="35392" y="1112"/>
                    </a:cubicBezTo>
                    <a:lnTo>
                      <a:pt x="62877" y="2333"/>
                    </a:lnTo>
                    <a:lnTo>
                      <a:pt x="62877" y="2333"/>
                    </a:lnTo>
                    <a:lnTo>
                      <a:pt x="62806" y="1324"/>
                    </a:lnTo>
                    <a:lnTo>
                      <a:pt x="34816" y="0"/>
                    </a:lnTo>
                    <a:cubicBezTo>
                      <a:pt x="33807" y="1070"/>
                      <a:pt x="32252" y="1178"/>
                      <a:pt x="31662" y="1178"/>
                    </a:cubicBezTo>
                    <a:cubicBezTo>
                      <a:pt x="31565" y="1178"/>
                      <a:pt x="31494" y="1175"/>
                      <a:pt x="31456" y="1173"/>
                    </a:cubicBezTo>
                    <a:lnTo>
                      <a:pt x="31456" y="1170"/>
                    </a:lnTo>
                    <a:cubicBezTo>
                      <a:pt x="31456" y="1170"/>
                      <a:pt x="31446" y="1172"/>
                      <a:pt x="31439" y="1172"/>
                    </a:cubicBezTo>
                    <a:cubicBezTo>
                      <a:pt x="31430" y="1172"/>
                      <a:pt x="31422" y="1170"/>
                      <a:pt x="31422" y="1170"/>
                    </a:cubicBezTo>
                    <a:lnTo>
                      <a:pt x="31422" y="1173"/>
                    </a:lnTo>
                    <a:cubicBezTo>
                      <a:pt x="31384" y="1175"/>
                      <a:pt x="31313" y="1178"/>
                      <a:pt x="31215" y="1178"/>
                    </a:cubicBezTo>
                    <a:cubicBezTo>
                      <a:pt x="30625" y="1178"/>
                      <a:pt x="29069" y="1070"/>
                      <a:pt x="28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493713" y="4487579"/>
                <a:ext cx="88939" cy="179350"/>
              </a:xfrm>
              <a:custGeom>
                <a:avLst/>
                <a:gdLst/>
                <a:ahLst/>
                <a:cxnLst/>
                <a:rect l="l" t="t" r="r" b="b"/>
                <a:pathLst>
                  <a:path w="2416" h="4872" extrusionOk="0">
                    <a:moveTo>
                      <a:pt x="575" y="1"/>
                    </a:moveTo>
                    <a:cubicBezTo>
                      <a:pt x="380" y="1"/>
                      <a:pt x="186" y="13"/>
                      <a:pt x="1" y="43"/>
                    </a:cubicBezTo>
                    <a:lnTo>
                      <a:pt x="125" y="4871"/>
                    </a:lnTo>
                    <a:lnTo>
                      <a:pt x="1418" y="3470"/>
                    </a:lnTo>
                    <a:lnTo>
                      <a:pt x="2352" y="4747"/>
                    </a:lnTo>
                    <a:lnTo>
                      <a:pt x="2415" y="276"/>
                    </a:lnTo>
                    <a:cubicBezTo>
                      <a:pt x="2415" y="276"/>
                      <a:pt x="1492"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a:off x="7489534" y="3525783"/>
              <a:ext cx="832949" cy="1367445"/>
              <a:chOff x="3170406" y="1633711"/>
              <a:chExt cx="373352" cy="612929"/>
            </a:xfrm>
          </p:grpSpPr>
          <p:sp>
            <p:nvSpPr>
              <p:cNvPr id="256" name="Google Shape;256;p24"/>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268;p25"/>
          <p:cNvSpPr txBox="1">
            <a:spLocks noGrp="1"/>
          </p:cNvSpPr>
          <p:nvPr>
            <p:ph type="title"/>
          </p:nvPr>
        </p:nvSpPr>
        <p:spPr>
          <a:xfrm>
            <a:off x="386045" y="255062"/>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a:solidFill>
                  <a:schemeClr val="tx2">
                    <a:lumMod val="75000"/>
                  </a:schemeClr>
                </a:solidFill>
                <a:latin typeface="+mn-lt"/>
              </a:rPr>
              <a:t>VẬN DỤNG</a:t>
            </a:r>
            <a:endParaRPr sz="5400" b="1" dirty="0">
              <a:solidFill>
                <a:schemeClr val="tx2">
                  <a:lumMod val="75000"/>
                </a:schemeClr>
              </a:solidFill>
              <a:latin typeface="+mn-lt"/>
            </a:endParaRPr>
          </a:p>
        </p:txBody>
      </p:sp>
      <p:sp>
        <p:nvSpPr>
          <p:cNvPr id="74" name="Rectangle 73"/>
          <p:cNvSpPr/>
          <p:nvPr/>
        </p:nvSpPr>
        <p:spPr>
          <a:xfrm>
            <a:off x="514541" y="2201632"/>
            <a:ext cx="4939259" cy="101566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24581"/>
                </a:solidFill>
                <a:effectLst/>
                <a:uLnTx/>
                <a:uFillTx/>
                <a:latin typeface="Arial"/>
                <a:cs typeface="Arial"/>
                <a:sym typeface="Arial"/>
              </a:rPr>
              <a:t>Sử dụng phần mềm GeoGebra,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24581"/>
                </a:solidFill>
                <a:effectLst/>
                <a:uLnTx/>
                <a:uFillTx/>
                <a:latin typeface="Arial"/>
                <a:cs typeface="Arial"/>
                <a:sym typeface="Arial"/>
              </a:rPr>
              <a:t>hãy thực hiện các yêu cầu sau đây.</a:t>
            </a:r>
            <a:endParaRPr kumimoji="0" lang="en-US" sz="2000" b="0" i="0" u="none" strike="noStrike" kern="0" cap="none" spc="0" normalizeH="0" baseline="0" noProof="0">
              <a:ln>
                <a:noFill/>
              </a:ln>
              <a:solidFill>
                <a:srgbClr val="024581"/>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7"/>
            <a:ext cx="2884989" cy="570015"/>
            <a:chOff x="3372592" y="249382"/>
            <a:chExt cx="2576946" cy="570015"/>
          </a:xfrm>
        </p:grpSpPr>
        <p:sp>
          <p:nvSpPr>
            <p:cNvPr id="3" name="Round Same Side Corner Rectangle 2"/>
            <p:cNvSpPr/>
            <p:nvPr/>
          </p:nvSpPr>
          <p:spPr>
            <a:xfrm flipV="1">
              <a:off x="3372592" y="249382"/>
              <a:ext cx="2576946"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20093" y="334334"/>
              <a:ext cx="2481943" cy="400110"/>
            </a:xfrm>
            <a:prstGeom prst="rect">
              <a:avLst/>
            </a:prstGeom>
            <a:noFill/>
          </p:spPr>
          <p:txBody>
            <a:bodyPr wrap="square" rtlCol="0">
              <a:spAutoFit/>
            </a:bodyPr>
            <a:lstStyle/>
            <a:p>
              <a:pPr lvl="0" algn="ctr">
                <a:defRPr/>
              </a:pPr>
              <a:r>
                <a:rPr lang="en-US" sz="2000" b="1"/>
                <a:t>Bài 3 </a:t>
              </a:r>
              <a:r>
                <a:rPr lang="vi-VN" sz="2000" b="1"/>
                <a:t>(SGK - tr.1</a:t>
              </a:r>
              <a:r>
                <a:rPr lang="en-US" sz="2000" b="1"/>
                <a:t>14</a:t>
              </a:r>
              <a:r>
                <a:rPr lang="vi-VN" sz="2000" b="1"/>
                <a:t>)</a:t>
              </a:r>
              <a:endParaRPr lang="en-US" sz="2000"/>
            </a:p>
          </p:txBody>
        </p:sp>
      </p:grpSp>
      <p:sp>
        <p:nvSpPr>
          <p:cNvPr id="6" name="Rectangle 5"/>
          <p:cNvSpPr/>
          <p:nvPr/>
        </p:nvSpPr>
        <p:spPr>
          <a:xfrm>
            <a:off x="547563" y="946701"/>
            <a:ext cx="4807074" cy="507831"/>
          </a:xfrm>
          <a:prstGeom prst="rect">
            <a:avLst/>
          </a:prstGeom>
        </p:spPr>
        <p:txBody>
          <a:bodyPr wrap="square">
            <a:spAutoFit/>
          </a:bodyPr>
          <a:lstStyle/>
          <a:p>
            <a:pPr algn="just">
              <a:lnSpc>
                <a:spcPct val="150000"/>
              </a:lnSpc>
            </a:pPr>
            <a:r>
              <a:rPr lang="vi-VN" sz="1800"/>
              <a:t>Phân tích các đa thức sau thành nhân tử:</a:t>
            </a:r>
            <a:endParaRPr lang="en-US" sz="1800"/>
          </a:p>
        </p:txBody>
      </p:sp>
      <p:pic>
        <p:nvPicPr>
          <p:cNvPr id="12" name="Picture 11"/>
          <p:cNvPicPr>
            <a:picLocks noChangeAspect="1"/>
          </p:cNvPicPr>
          <p:nvPr/>
        </p:nvPicPr>
        <p:blipFill>
          <a:blip r:embed="rId2"/>
          <a:stretch>
            <a:fillRect/>
          </a:stretch>
        </p:blipFill>
        <p:spPr>
          <a:xfrm>
            <a:off x="1630277" y="245017"/>
            <a:ext cx="893230" cy="830246"/>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547563" y="1523933"/>
                <a:ext cx="3183692" cy="369332"/>
              </a:xfrm>
              <a:prstGeom prst="rect">
                <a:avLst/>
              </a:prstGeom>
            </p:spPr>
            <p:txBody>
              <a:bodyPr wrap="none">
                <a:spAutoFit/>
              </a:bodyPr>
              <a:lstStyle/>
              <a:p>
                <a:r>
                  <a:rPr lang="en-US" sz="1800">
                    <a:ea typeface="Calibri" panose="020F0502020204030204" pitchFamily="34" charset="0"/>
                    <a:cs typeface="Times New Roman" panose="02020603050405020304" pitchFamily="18" charset="0"/>
                  </a:rPr>
                  <a:t>a)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4</m:t>
                        </m:r>
                      </m:sup>
                    </m:sSup>
                    <m:r>
                      <a:rPr lang="fr-FR" sz="1800" i="1">
                        <a:latin typeface="Cambria Math" panose="02040503050406030204" pitchFamily="18" charset="0"/>
                        <a:ea typeface="Calibri" panose="020F0502020204030204" pitchFamily="34" charset="0"/>
                        <a:cs typeface="Times New Roman" panose="02020603050405020304" pitchFamily="18" charset="0"/>
                      </a:rPr>
                      <m:t> – 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7</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 + 8</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 + 10</m:t>
                    </m:r>
                  </m:oMath>
                </a14:m>
                <a:r>
                  <a:rPr lang="fr-FR" sz="1800">
                    <a:latin typeface="+mn-lt"/>
                    <a:ea typeface="Calibri" panose="020F0502020204030204" pitchFamily="34" charset="0"/>
                  </a:rPr>
                  <a:t> </a:t>
                </a:r>
                <a:endParaRPr lang="en-US" sz="1800">
                  <a:latin typeface="+mn-lt"/>
                </a:endParaRPr>
              </a:p>
            </p:txBody>
          </p:sp>
        </mc:Choice>
        <mc:Fallback xmlns="">
          <p:sp>
            <p:nvSpPr>
              <p:cNvPr id="13" name="Rectangle 12"/>
              <p:cNvSpPr>
                <a:spLocks noRot="1" noChangeAspect="1" noMove="1" noResize="1" noEditPoints="1" noAdjustHandles="1" noChangeArrowheads="1" noChangeShapeType="1" noTextEdit="1"/>
              </p:cNvSpPr>
              <p:nvPr/>
            </p:nvSpPr>
            <p:spPr>
              <a:xfrm>
                <a:off x="547563" y="1523933"/>
                <a:ext cx="3183692" cy="369332"/>
              </a:xfrm>
              <a:prstGeom prst="rect">
                <a:avLst/>
              </a:prstGeom>
              <a:blipFill>
                <a:blip r:embed="rId3"/>
                <a:stretch>
                  <a:fillRect l="-1724"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949430" y="1523933"/>
                <a:ext cx="3311548" cy="369332"/>
              </a:xfrm>
              <a:prstGeom prst="rect">
                <a:avLst/>
              </a:prstGeom>
            </p:spPr>
            <p:txBody>
              <a:bodyPr wrap="none">
                <a:spAutoFit/>
              </a:bodyPr>
              <a:lstStyle/>
              <a:p>
                <a:r>
                  <a:rPr lang="en-US" sz="1800">
                    <a:ea typeface="Calibri" panose="020F0502020204030204" pitchFamily="34" charset="0"/>
                    <a:cs typeface="Times New Roman" panose="02020603050405020304" pitchFamily="18" charset="0"/>
                  </a:rPr>
                  <a:t>b)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𝑦</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𝑧</m:t>
                            </m:r>
                          </m:e>
                        </m:d>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𝑧</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1800">
                    <a:latin typeface="Times New Roman" panose="02020603050405020304" pitchFamily="18" charset="0"/>
                    <a:ea typeface="Calibri" panose="020F0502020204030204" pitchFamily="34" charset="0"/>
                  </a:rPr>
                  <a:t> </a:t>
                </a:r>
                <a:endParaRPr lang="en-US" sz="1800"/>
              </a:p>
            </p:txBody>
          </p:sp>
        </mc:Choice>
        <mc:Fallback xmlns="">
          <p:sp>
            <p:nvSpPr>
              <p:cNvPr id="14" name="Rectangle 13"/>
              <p:cNvSpPr>
                <a:spLocks noRot="1" noChangeAspect="1" noMove="1" noResize="1" noEditPoints="1" noAdjustHandles="1" noChangeArrowheads="1" noChangeShapeType="1" noTextEdit="1"/>
              </p:cNvSpPr>
              <p:nvPr/>
            </p:nvSpPr>
            <p:spPr>
              <a:xfrm>
                <a:off x="4949430" y="1523933"/>
                <a:ext cx="3311548" cy="369332"/>
              </a:xfrm>
              <a:prstGeom prst="rect">
                <a:avLst/>
              </a:prstGeom>
              <a:blipFill>
                <a:blip r:embed="rId4"/>
                <a:stretch>
                  <a:fillRect l="-1657" t="-9836" b="-24590"/>
                </a:stretch>
              </a:blipFill>
            </p:spPr>
            <p:txBody>
              <a:bodyPr/>
              <a:lstStyle/>
              <a:p>
                <a:r>
                  <a:rPr lang="en-US">
                    <a:noFill/>
                  </a:rPr>
                  <a:t> </a:t>
                </a:r>
              </a:p>
            </p:txBody>
          </p:sp>
        </mc:Fallback>
      </mc:AlternateContent>
      <p:sp>
        <p:nvSpPr>
          <p:cNvPr id="15" name="Rectangle 14"/>
          <p:cNvSpPr/>
          <p:nvPr/>
        </p:nvSpPr>
        <p:spPr>
          <a:xfrm>
            <a:off x="574394" y="2403839"/>
            <a:ext cx="8052444" cy="1338828"/>
          </a:xfrm>
          <a:prstGeom prst="rect">
            <a:avLst/>
          </a:prstGeom>
        </p:spPr>
        <p:txBody>
          <a:bodyPr wrap="square">
            <a:spAutoFit/>
          </a:bodyPr>
          <a:lstStyle/>
          <a:p>
            <a:pPr algn="just">
              <a:lnSpc>
                <a:spcPct val="150000"/>
              </a:lnSpc>
            </a:pPr>
            <a:r>
              <a:rPr lang="fr-FR" sz="1800">
                <a:latin typeface="+mj-lt"/>
                <a:ea typeface="Calibri" panose="020F0502020204030204" pitchFamily="34" charset="0"/>
                <a:cs typeface="Times New Roman" panose="02020603050405020304" pitchFamily="18" charset="0"/>
              </a:rPr>
              <a:t>+ Sử dụng lệnh Factor(&lt;đa thức&gt;)</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ffectLst/>
              <a:latin typeface="+mj-lt"/>
              <a:ea typeface="Arial" panose="020B0604020202020204" pitchFamily="34" charset="0"/>
              <a:cs typeface="Times New Roman" panose="02020603050405020304" pitchFamily="18" charset="0"/>
            </a:endParaRPr>
          </a:p>
        </p:txBody>
      </p:sp>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675736" y="3896370"/>
            <a:ext cx="3082351" cy="788887"/>
          </a:xfrm>
          <a:prstGeom prst="rect">
            <a:avLst/>
          </a:prstGeom>
        </p:spPr>
      </p:pic>
      <p:pic>
        <p:nvPicPr>
          <p:cNvPr id="19" name="Picture 1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tretch>
            <a:fillRect/>
          </a:stretch>
        </p:blipFill>
        <p:spPr>
          <a:xfrm>
            <a:off x="5164796" y="3896369"/>
            <a:ext cx="3123014" cy="788887"/>
          </a:xfrm>
          <a:prstGeom prst="rect">
            <a:avLst/>
          </a:prstGeom>
        </p:spPr>
      </p:pic>
      <p:sp>
        <p:nvSpPr>
          <p:cNvPr id="20" name="Rectangle 19"/>
          <p:cNvSpPr/>
          <p:nvPr/>
        </p:nvSpPr>
        <p:spPr>
          <a:xfrm>
            <a:off x="4312249" y="194469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024581">
                    <a:lumMod val="75000"/>
                  </a:srgbClr>
                </a:solidFill>
                <a:effectLst/>
                <a:uLnTx/>
                <a:uFillTx/>
                <a:latin typeface="Arial"/>
                <a:cs typeface="Arial"/>
                <a:sym typeface="Arial"/>
              </a:rPr>
              <a:t>Giải:</a:t>
            </a:r>
          </a:p>
        </p:txBody>
      </p:sp>
      <p:pic>
        <p:nvPicPr>
          <p:cNvPr id="21" name="Picture 20"/>
          <p:cNvPicPr>
            <a:picLocks noChangeAspect="1"/>
          </p:cNvPicPr>
          <p:nvPr/>
        </p:nvPicPr>
        <p:blipFill>
          <a:blip r:embed="rId9"/>
          <a:stretch>
            <a:fillRect/>
          </a:stretch>
        </p:blipFill>
        <p:spPr>
          <a:xfrm rot="17041437">
            <a:off x="8341123" y="2026458"/>
            <a:ext cx="571430" cy="795290"/>
          </a:xfrm>
          <a:prstGeom prst="rect">
            <a:avLst/>
          </a:prstGeom>
        </p:spPr>
      </p:pic>
    </p:spTree>
    <p:extLst>
      <p:ext uri="{BB962C8B-B14F-4D97-AF65-F5344CB8AC3E}">
        <p14:creationId xmlns:p14="http://schemas.microsoft.com/office/powerpoint/2010/main" val="169300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algn="ctr" defTabSz="457200">
              <a:buClrTx/>
            </a:pPr>
            <a:r>
              <a:rPr lang="vi-VN" sz="3000" b="1" kern="1200" dirty="0">
                <a:solidFill>
                  <a:srgbClr val="1B6A6D"/>
                </a:solidFill>
                <a:latin typeface="Arial" panose="020B0604020202020204" pitchFamily="34" charset="0"/>
                <a:ea typeface="+mn-ea"/>
                <a:cs typeface="Arial" panose="020B0604020202020204" pitchFamily="34" charset="0"/>
              </a:rPr>
              <a:t>KHỞI ĐỘNG</a:t>
            </a:r>
            <a:endParaRPr lang="en-US" sz="3000" b="1" kern="1200" dirty="0">
              <a:solidFill>
                <a:srgbClr val="1B6A6D"/>
              </a:solidFill>
              <a:latin typeface="Arial" panose="020B0604020202020204" pitchFamily="34" charset="0"/>
              <a:ea typeface="+mn-ea"/>
              <a:cs typeface="Arial" panose="020B0604020202020204" pitchFamily="34" charset="0"/>
            </a:endParaRPr>
          </a:p>
        </p:txBody>
      </p:sp>
      <p:sp>
        <p:nvSpPr>
          <p:cNvPr id="23" name="Rectangle 22"/>
          <p:cNvSpPr/>
          <p:nvPr/>
        </p:nvSpPr>
        <p:spPr>
          <a:xfrm>
            <a:off x="443171" y="870114"/>
            <a:ext cx="3703859" cy="877163"/>
          </a:xfrm>
          <a:prstGeom prst="rect">
            <a:avLst/>
          </a:prstGeom>
        </p:spPr>
        <p:txBody>
          <a:bodyPr wrap="square">
            <a:spAutoFit/>
          </a:bodyPr>
          <a:lstStyle/>
          <a:p>
            <a:pPr marL="285750" indent="-285750" algn="just" defTabSz="457200">
              <a:lnSpc>
                <a:spcPct val="150000"/>
              </a:lnSpc>
              <a:buClrTx/>
              <a:buFont typeface="Wingdings" panose="05000000000000000000" pitchFamily="2" charset="2"/>
              <a:buChar char="Ø"/>
            </a:pPr>
            <a:r>
              <a:rPr lang="en-US" sz="1700" i="1" kern="1200">
                <a:solidFill>
                  <a:prstClr val="black"/>
                </a:solidFill>
                <a:latin typeface="Arial" panose="020B0604020202020204" pitchFamily="34" charset="0"/>
                <a:ea typeface="+mn-ea"/>
                <a:cs typeface="Arial" panose="020B0604020202020204" pitchFamily="34" charset="0"/>
              </a:rPr>
              <a:t>Quan sát hình ảnh về phần mềm Geogebra</a:t>
            </a:r>
            <a:endParaRPr lang="en-US" sz="1700" kern="1200">
              <a:solidFill>
                <a:prstClr val="black"/>
              </a:solidFill>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4465863" y="984817"/>
            <a:ext cx="4149566" cy="3735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p:cNvSpPr/>
          <p:nvPr/>
        </p:nvSpPr>
        <p:spPr>
          <a:xfrm>
            <a:off x="453482" y="1755441"/>
            <a:ext cx="3683239" cy="3046988"/>
          </a:xfrm>
          <a:prstGeom prst="rect">
            <a:avLst/>
          </a:prstGeom>
        </p:spPr>
        <p:txBody>
          <a:bodyPr wrap="square">
            <a:spAutoFit/>
          </a:bodyPr>
          <a:lstStyle/>
          <a:p>
            <a:pPr algn="just" defTabSz="457200">
              <a:lnSpc>
                <a:spcPct val="150000"/>
              </a:lnSpc>
              <a:spcBef>
                <a:spcPts val="300"/>
              </a:spcBef>
              <a:spcAft>
                <a:spcPts val="400"/>
              </a:spcAft>
              <a:buClrTx/>
            </a:pPr>
            <a:r>
              <a:rPr lang="nl-NL" sz="1600" kern="1200">
                <a:solidFill>
                  <a:prstClr val="black"/>
                </a:solidFill>
                <a:latin typeface="Arial" panose="020B0604020202020204" pitchFamily="34" charset="0"/>
                <a:ea typeface="Arial" panose="020B0604020202020204" pitchFamily="34" charset="0"/>
                <a:cs typeface="Arial" panose="020B0604020202020204" pitchFamily="34" charset="0"/>
              </a:rPr>
              <a:t>GeoGebra là một ứng dụng toán học miễn phí, được nhiều người trên thế giới sử dụng. Ứng dụng giúp người học về hình học, giải tích trở nên dễ dàng hơn. Ứng dụng cho phép bạn nhập các phương trình, toạ độ của bài toán và GeoGebra sẽ vẽ sơ đồ theo đề bài.</a:t>
            </a:r>
            <a:endParaRPr lang="en-US" sz="1600" kern="12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5"/>
          <a:stretch>
            <a:fillRect/>
          </a:stretch>
        </p:blipFill>
        <p:spPr>
          <a:xfrm>
            <a:off x="176914" y="164242"/>
            <a:ext cx="688908" cy="597460"/>
          </a:xfrm>
          <a:prstGeom prst="rect">
            <a:avLst/>
          </a:prstGeom>
        </p:spPr>
      </p:pic>
    </p:spTree>
    <p:extLst>
      <p:ext uri="{BB962C8B-B14F-4D97-AF65-F5344CB8AC3E}">
        <p14:creationId xmlns:p14="http://schemas.microsoft.com/office/powerpoint/2010/main" val="42260705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6"/>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20093" y="334334"/>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Bài 4 </a:t>
              </a:r>
              <a:r>
                <a:rPr kumimoji="0" lang="vi-VN" sz="2000" b="1" i="0" u="none" strike="noStrike" kern="0" cap="none" spc="0" normalizeH="0" baseline="0" noProof="0">
                  <a:ln>
                    <a:noFill/>
                  </a:ln>
                  <a:solidFill>
                    <a:srgbClr val="000000"/>
                  </a:solidFill>
                  <a:effectLst/>
                  <a:uLnTx/>
                  <a:uFillTx/>
                  <a:latin typeface="Arial"/>
                  <a:cs typeface="Arial"/>
                  <a:sym typeface="Arial"/>
                </a:rPr>
                <a:t>(SGK - tr.1</a:t>
              </a:r>
              <a:r>
                <a:rPr kumimoji="0" lang="en-US" sz="2000" b="1" i="0" u="none" strike="noStrike" kern="0" cap="none" spc="0" normalizeH="0" baseline="0" noProof="0">
                  <a:ln>
                    <a:noFill/>
                  </a:ln>
                  <a:solidFill>
                    <a:srgbClr val="000000"/>
                  </a:solidFill>
                  <a:effectLst/>
                  <a:uLnTx/>
                  <a:uFillTx/>
                  <a:latin typeface="Arial"/>
                  <a:cs typeface="Arial"/>
                  <a:sym typeface="Arial"/>
                </a:rPr>
                <a:t>14</a:t>
              </a:r>
              <a:r>
                <a:rPr kumimoji="0" lang="vi-VN"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310659" y="804122"/>
            <a:ext cx="5163690" cy="4616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cs typeface="Arial"/>
                <a:sym typeface="Arial"/>
              </a:rPr>
              <a:t>Tìm thương và dư (nếu có) trong các phép chia sau:</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3" name="Rectangle 12"/>
              <p:cNvSpPr/>
              <p:nvPr/>
            </p:nvSpPr>
            <p:spPr>
              <a:xfrm>
                <a:off x="5178868" y="788197"/>
                <a:ext cx="3108287" cy="417165"/>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–9</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p>
                    </m:sSup>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5178868" y="788197"/>
                <a:ext cx="3108287" cy="417165"/>
              </a:xfrm>
              <a:prstGeom prst="rect">
                <a:avLst/>
              </a:prstGeom>
              <a:blipFill>
                <a:blip r:embed="rId2"/>
                <a:stretch>
                  <a:fillRect l="-1179" b="-17391"/>
                </a:stretch>
              </a:blipFill>
            </p:spPr>
            <p:txBody>
              <a:bodyPr/>
              <a:lstStyle/>
              <a:p>
                <a:r>
                  <a:rPr lang="en-US">
                    <a:noFill/>
                  </a:rPr>
                  <a:t> </a:t>
                </a:r>
              </a:p>
            </p:txBody>
          </p:sp>
        </mc:Fallback>
      </mc:AlternateContent>
      <p:sp>
        <p:nvSpPr>
          <p:cNvPr id="15" name="Rectangle 14"/>
          <p:cNvSpPr/>
          <p:nvPr/>
        </p:nvSpPr>
        <p:spPr>
          <a:xfrm>
            <a:off x="310659" y="1599541"/>
            <a:ext cx="8301190" cy="1569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Sử dụng lệnh Division(&lt;đa thức bị chia&gt;, &lt;đa thức chia&gt;) để tìm thương và dư của phép chia hai đa thức.</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Nhập biểu thức trên dòng lệnh của cửa sổ CAS sau đó nhấn Enter, kết quả sẽ được hiển thị ngay bên dưới</a:t>
            </a:r>
          </a:p>
        </p:txBody>
      </p:sp>
      <p:sp>
        <p:nvSpPr>
          <p:cNvPr id="20" name="Rectangle 19"/>
          <p:cNvSpPr/>
          <p:nvPr/>
        </p:nvSpPr>
        <p:spPr>
          <a:xfrm>
            <a:off x="4339499" y="1289181"/>
            <a:ext cx="6431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a:ln>
                  <a:noFill/>
                </a:ln>
                <a:solidFill>
                  <a:srgbClr val="024581">
                    <a:lumMod val="75000"/>
                  </a:srgbClr>
                </a:solidFill>
                <a:effectLst/>
                <a:uLnTx/>
                <a:uFillTx/>
                <a:latin typeface="Arial"/>
                <a:cs typeface="Arial"/>
                <a:sym typeface="Arial"/>
              </a:rPr>
              <a:t>Giải:</a:t>
            </a:r>
          </a:p>
        </p:txBody>
      </p:sp>
      <p:pic>
        <p:nvPicPr>
          <p:cNvPr id="2" name="Picture 1"/>
          <p:cNvPicPr>
            <a:picLocks noChangeAspect="1"/>
          </p:cNvPicPr>
          <p:nvPr/>
        </p:nvPicPr>
        <p:blipFill>
          <a:blip r:embed="rId3"/>
          <a:stretch>
            <a:fillRect/>
          </a:stretch>
        </p:blipFill>
        <p:spPr>
          <a:xfrm>
            <a:off x="304043" y="356772"/>
            <a:ext cx="487037" cy="442761"/>
          </a:xfrm>
          <a:prstGeom prst="rect">
            <a:avLst/>
          </a:prstGeom>
        </p:spPr>
      </p:pic>
      <p:pic>
        <p:nvPicPr>
          <p:cNvPr id="16" name="Picture 15"/>
          <p:cNvPicPr>
            <a:picLocks noChangeAspect="1"/>
          </p:cNvPicPr>
          <p:nvPr/>
        </p:nvPicPr>
        <p:blipFill>
          <a:blip r:embed="rId4"/>
          <a:stretch>
            <a:fillRect/>
          </a:stretch>
        </p:blipFill>
        <p:spPr>
          <a:xfrm rot="15471821">
            <a:off x="8049190" y="32832"/>
            <a:ext cx="992014" cy="101165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2653532" y="3179633"/>
            <a:ext cx="4015057" cy="752504"/>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8" name="Rectangle 7"/>
              <p:cNvSpPr/>
              <p:nvPr/>
            </p:nvSpPr>
            <p:spPr>
              <a:xfrm>
                <a:off x="547594" y="4039587"/>
                <a:ext cx="7827320" cy="839397"/>
              </a:xfrm>
              <a:prstGeom prst="rect">
                <a:avLst/>
              </a:prstGeom>
            </p:spPr>
            <p:txBody>
              <a:bodyPr wrap="square">
                <a:spAutoFit/>
              </a:bodyPr>
              <a:lstStyle/>
              <a:p>
                <a:pPr algn="just">
                  <a:lnSpc>
                    <a:spcPct val="150000"/>
                  </a:lnSpc>
                  <a:spcBef>
                    <a:spcPts val="600"/>
                  </a:spcBef>
                  <a:spcAft>
                    <a:spcPts val="800"/>
                  </a:spcAft>
                </a:pPr>
                <a:r>
                  <a:rPr lang="fr-FR" sz="1600">
                    <a:latin typeface="+mn-lt"/>
                    <a:ea typeface="Calibri" panose="020F0502020204030204" pitchFamily="34" charset="0"/>
                    <a:cs typeface="Times New Roman" panose="02020603050405020304" pitchFamily="18" charset="0"/>
                  </a:rPr>
                  <a:t>Vậy phép chia hai đa thức </a:t>
                </a:r>
                <a14:m>
                  <m:oMath xmlns:m="http://schemas.openxmlformats.org/officeDocument/2006/math">
                    <m:d>
                      <m:dPr>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r>
                          <a:rPr lang="fr-FR" sz="16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4</m:t>
                            </m:r>
                          </m:sup>
                        </m:sSup>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 – 9</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𝑦</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21</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𝑦</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fr-FR" sz="1600">
                    <a:latin typeface="+mn-lt"/>
                    <a:ea typeface="Calibri" panose="020F0502020204030204" pitchFamily="34" charset="0"/>
                    <a:cs typeface="Times New Roman" panose="02020603050405020304" pitchFamily="18" charset="0"/>
                  </a:rPr>
                  <a:t> cho</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 (3</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mn-lt"/>
                    <a:ea typeface="Calibri" panose="020F0502020204030204" pitchFamily="34" charset="0"/>
                    <a:cs typeface="Times New Roman" panose="02020603050405020304" pitchFamily="18" charset="0"/>
                  </a:rPr>
                  <a:t>, ta được thương là </a:t>
                </a:r>
                <a14:m>
                  <m:oMath xmlns:m="http://schemas.openxmlformats.org/officeDocument/2006/math">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𝑥𝑦</m:t>
                    </m:r>
                    <m:r>
                      <a:rPr lang="fr-FR" sz="1600" i="1">
                        <a:latin typeface="Cambria Math" panose="02040503050406030204" pitchFamily="18" charset="0"/>
                        <a:ea typeface="Calibri" panose="020F0502020204030204" pitchFamily="34" charset="0"/>
                        <a:cs typeface="Times New Roman" panose="02020603050405020304" pitchFamily="18" charset="0"/>
                      </a:rPr>
                      <m:t>−7</m:t>
                    </m:r>
                    <m:r>
                      <a:rPr lang="fr-FR" sz="1600" i="1">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latin typeface="+mn-lt"/>
                    <a:ea typeface="Calibri" panose="020F0502020204030204" pitchFamily="34" charset="0"/>
                    <a:cs typeface="Times New Roman" panose="02020603050405020304" pitchFamily="18" charset="0"/>
                  </a:rPr>
                  <a:t> và dư 0</a:t>
                </a:r>
                <a:endParaRPr lang="en-US" sz="1600">
                  <a:effectLst/>
                  <a:latin typeface="+mn-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47594" y="4039587"/>
                <a:ext cx="7827320" cy="839397"/>
              </a:xfrm>
              <a:prstGeom prst="rect">
                <a:avLst/>
              </a:prstGeom>
              <a:blipFill>
                <a:blip r:embed="rId7"/>
                <a:stretch>
                  <a:fillRect l="-467" r="-389" b="-3650"/>
                </a:stretch>
              </a:blipFill>
            </p:spPr>
            <p:txBody>
              <a:bodyPr/>
              <a:lstStyle/>
              <a:p>
                <a:r>
                  <a:rPr lang="en-US">
                    <a:noFill/>
                  </a:rPr>
                  <a:t> </a:t>
                </a:r>
              </a:p>
            </p:txBody>
          </p:sp>
        </mc:Fallback>
      </mc:AlternateContent>
    </p:spTree>
    <p:extLst>
      <p:ext uri="{BB962C8B-B14F-4D97-AF65-F5344CB8AC3E}">
        <p14:creationId xmlns:p14="http://schemas.microsoft.com/office/powerpoint/2010/main" val="214422544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2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6"/>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20093" y="334334"/>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Bài 4 </a:t>
              </a:r>
              <a:r>
                <a:rPr kumimoji="0" lang="vi-VN" sz="2000" b="1" i="0" u="none" strike="noStrike" kern="0" cap="none" spc="0" normalizeH="0" baseline="0" noProof="0">
                  <a:ln>
                    <a:noFill/>
                  </a:ln>
                  <a:solidFill>
                    <a:srgbClr val="000000"/>
                  </a:solidFill>
                  <a:effectLst/>
                  <a:uLnTx/>
                  <a:uFillTx/>
                  <a:latin typeface="Arial"/>
                  <a:cs typeface="Arial"/>
                  <a:sym typeface="Arial"/>
                </a:rPr>
                <a:t>(SGK - tr.1</a:t>
              </a:r>
              <a:r>
                <a:rPr kumimoji="0" lang="en-US" sz="2000" b="1" i="0" u="none" strike="noStrike" kern="0" cap="none" spc="0" normalizeH="0" baseline="0" noProof="0">
                  <a:ln>
                    <a:noFill/>
                  </a:ln>
                  <a:solidFill>
                    <a:srgbClr val="000000"/>
                  </a:solidFill>
                  <a:effectLst/>
                  <a:uLnTx/>
                  <a:uFillTx/>
                  <a:latin typeface="Arial"/>
                  <a:cs typeface="Arial"/>
                  <a:sym typeface="Arial"/>
                </a:rPr>
                <a:t>14</a:t>
              </a:r>
              <a:r>
                <a:rPr kumimoji="0" lang="vi-VN"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310659" y="804122"/>
            <a:ext cx="5163690" cy="4616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cs typeface="Arial"/>
                <a:sym typeface="Arial"/>
              </a:rPr>
              <a:t>Tìm thương và dư (nếu có) trong các phép chia sau:</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5" name="Rectangle 14"/>
          <p:cNvSpPr/>
          <p:nvPr/>
        </p:nvSpPr>
        <p:spPr>
          <a:xfrm>
            <a:off x="310659" y="1599541"/>
            <a:ext cx="8301190" cy="1569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Sử dụng lệnh Division(&lt;đa thức bị chia&gt;, &lt;đa thức chia&gt;) để tìm thương và dư của phép chia hai đa thức.</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Nhập biểu thức trên dòng lệnh của cửa sổ CAS sau đó nhấn Enter, kết quả sẽ được hiển thị ngay bên dưới</a:t>
            </a:r>
          </a:p>
        </p:txBody>
      </p:sp>
      <p:sp>
        <p:nvSpPr>
          <p:cNvPr id="20" name="Rectangle 19"/>
          <p:cNvSpPr/>
          <p:nvPr/>
        </p:nvSpPr>
        <p:spPr>
          <a:xfrm>
            <a:off x="4339499" y="1289181"/>
            <a:ext cx="6431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a:ln>
                  <a:noFill/>
                </a:ln>
                <a:solidFill>
                  <a:srgbClr val="024581">
                    <a:lumMod val="75000"/>
                  </a:srgbClr>
                </a:solidFill>
                <a:effectLst/>
                <a:uLnTx/>
                <a:uFillTx/>
                <a:latin typeface="Arial"/>
                <a:cs typeface="Arial"/>
                <a:sym typeface="Arial"/>
              </a:rPr>
              <a:t>Giải:</a:t>
            </a:r>
          </a:p>
        </p:txBody>
      </p:sp>
      <p:pic>
        <p:nvPicPr>
          <p:cNvPr id="2" name="Picture 1"/>
          <p:cNvPicPr>
            <a:picLocks noChangeAspect="1"/>
          </p:cNvPicPr>
          <p:nvPr/>
        </p:nvPicPr>
        <p:blipFill>
          <a:blip r:embed="rId2"/>
          <a:stretch>
            <a:fillRect/>
          </a:stretch>
        </p:blipFill>
        <p:spPr>
          <a:xfrm>
            <a:off x="304043" y="356772"/>
            <a:ext cx="487037" cy="442761"/>
          </a:xfrm>
          <a:prstGeom prst="rect">
            <a:avLst/>
          </a:prstGeom>
        </p:spPr>
      </p:pic>
      <p:pic>
        <p:nvPicPr>
          <p:cNvPr id="16" name="Picture 15"/>
          <p:cNvPicPr>
            <a:picLocks noChangeAspect="1"/>
          </p:cNvPicPr>
          <p:nvPr/>
        </p:nvPicPr>
        <p:blipFill>
          <a:blip r:embed="rId3"/>
          <a:stretch>
            <a:fillRect/>
          </a:stretch>
        </p:blipFill>
        <p:spPr>
          <a:xfrm rot="15471821">
            <a:off x="8049190" y="32832"/>
            <a:ext cx="992014" cy="1011658"/>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80909" y="4039587"/>
                <a:ext cx="8064288" cy="830997"/>
              </a:xfrm>
              <a:prstGeom prst="rect">
                <a:avLst/>
              </a:prstGeom>
            </p:spPr>
            <p:txBody>
              <a:bodyPr wrap="square">
                <a:spAutoFit/>
              </a:bodyPr>
              <a:lstStyle/>
              <a:p>
                <a:pPr algn="just">
                  <a:lnSpc>
                    <a:spcPct val="150000"/>
                  </a:lnSpc>
                  <a:spcBef>
                    <a:spcPts val="600"/>
                  </a:spcBef>
                  <a:spcAft>
                    <a:spcPts val="800"/>
                  </a:spcAft>
                </a:pPr>
                <a:r>
                  <a:rPr lang="fr-FR" sz="1600">
                    <a:latin typeface="+mj-lt"/>
                    <a:ea typeface="Calibri" panose="020F0502020204030204" pitchFamily="34" charset="0"/>
                    <a:cs typeface="Times New Roman" panose="02020603050405020304" pitchFamily="18" charset="0"/>
                  </a:rPr>
                  <a:t>Vậy phép chia hai đa thức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600" i="1">
                        <a:latin typeface="Cambria Math" panose="02040503050406030204" pitchFamily="18" charset="0"/>
                        <a:ea typeface="Calibri" panose="020F0502020204030204" pitchFamily="34" charset="0"/>
                        <a:cs typeface="Times New Roman" panose="02020603050405020304" pitchFamily="18" charset="0"/>
                      </a:rPr>
                      <m:t> + 5</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+ 12)</m:t>
                    </m:r>
                  </m:oMath>
                </a14:m>
                <a:r>
                  <a:rPr lang="fr-FR" sz="1600">
                    <a:latin typeface="+mj-lt"/>
                    <a:ea typeface="Calibri" panose="020F0502020204030204" pitchFamily="34" charset="0"/>
                    <a:cs typeface="Times New Roman" panose="02020603050405020304" pitchFamily="18" charset="0"/>
                  </a:rPr>
                  <a:t> cho</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 (2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+ 1)</m:t>
                    </m:r>
                  </m:oMath>
                </a14:m>
                <a:r>
                  <a:rPr lang="fr-FR" sz="1600">
                    <a:latin typeface="+mj-lt"/>
                    <a:ea typeface="Calibri" panose="020F0502020204030204" pitchFamily="34" charset="0"/>
                    <a:cs typeface="Times New Roman" panose="02020603050405020304" pitchFamily="18" charset="0"/>
                  </a:rPr>
                  <a:t>, ta được thương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+3</m:t>
                    </m:r>
                  </m:oMath>
                </a14:m>
                <a:r>
                  <a:rPr lang="fr-FR" sz="1600">
                    <a:latin typeface="+mj-lt"/>
                    <a:ea typeface="Calibri" panose="020F0502020204030204" pitchFamily="34" charset="0"/>
                    <a:cs typeface="Times New Roman" panose="02020603050405020304" pitchFamily="18" charset="0"/>
                  </a:rPr>
                  <a:t> và dư 9</a:t>
                </a:r>
                <a:endParaRPr lang="en-US" sz="1600">
                  <a:effectLst/>
                  <a:latin typeface="+mj-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0909" y="4039587"/>
                <a:ext cx="8064288" cy="830997"/>
              </a:xfrm>
              <a:prstGeom prst="rect">
                <a:avLst/>
              </a:prstGeom>
              <a:blipFill>
                <a:blip r:embed="rId4"/>
                <a:stretch>
                  <a:fillRect l="-454" r="-378"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140471" y="803826"/>
                <a:ext cx="3448893" cy="417165"/>
              </a:xfrm>
              <a:prstGeom prst="rect">
                <a:avLst/>
              </a:prstGeom>
            </p:spPr>
            <p:txBody>
              <a:bodyPr wrap="none">
                <a:spAutoFit/>
              </a:bodyPr>
              <a:lstStyle/>
              <a:p>
                <a:pPr algn="just">
                  <a:lnSpc>
                    <a:spcPct val="150000"/>
                  </a:lnSpc>
                  <a:spcBef>
                    <a:spcPts val="600"/>
                  </a:spcBef>
                  <a:spcAft>
                    <a:spcPts val="800"/>
                  </a:spcAft>
                </a:pPr>
                <a:r>
                  <a:rPr kumimoji="0" lang="en-US" sz="16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b)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600" i="1">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+12):(2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140471" y="803826"/>
                <a:ext cx="3448893" cy="417165"/>
              </a:xfrm>
              <a:prstGeom prst="rect">
                <a:avLst/>
              </a:prstGeom>
              <a:blipFill>
                <a:blip r:embed="rId5"/>
                <a:stretch>
                  <a:fillRect l="-883" b="-19118"/>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2796410" y="3178029"/>
            <a:ext cx="3729302" cy="7544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01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70" name="Google Shape;270;p25"/>
          <p:cNvGrpSpPr/>
          <p:nvPr/>
        </p:nvGrpSpPr>
        <p:grpSpPr>
          <a:xfrm>
            <a:off x="8126548" y="1364400"/>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78" name="Google Shape;278;p25"/>
          <p:cNvGrpSpPr/>
          <p:nvPr/>
        </p:nvGrpSpPr>
        <p:grpSpPr>
          <a:xfrm>
            <a:off x="7435311" y="2216131"/>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7" name="Google Shape;287;p25"/>
          <p:cNvGrpSpPr/>
          <p:nvPr/>
        </p:nvGrpSpPr>
        <p:grpSpPr>
          <a:xfrm rot="5400000">
            <a:off x="6349704" y="3014799"/>
            <a:ext cx="926654"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95" name="Google Shape;295;p25"/>
          <p:cNvGrpSpPr/>
          <p:nvPr/>
        </p:nvGrpSpPr>
        <p:grpSpPr>
          <a:xfrm rot="-5400000" flipH="1">
            <a:off x="6702928" y="2441369"/>
            <a:ext cx="789249"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sp>
        <p:nvSpPr>
          <p:cNvPr id="41" name="Google Shape;238;p24"/>
          <p:cNvSpPr txBox="1">
            <a:spLocks noGrp="1"/>
          </p:cNvSpPr>
          <p:nvPr>
            <p:ph type="title" idx="4294967295"/>
          </p:nvPr>
        </p:nvSpPr>
        <p:spPr>
          <a:xfrm>
            <a:off x="666876" y="608061"/>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a:solidFill>
                  <a:schemeClr val="accent2">
                    <a:lumMod val="75000"/>
                  </a:schemeClr>
                </a:solidFill>
                <a:latin typeface="Arial" panose="020B0604020202020204" pitchFamily="34" charset="0"/>
                <a:cs typeface="Arial" panose="020B0604020202020204" pitchFamily="34" charset="0"/>
              </a:rPr>
              <a:t>HƯỚNG DẪN VỀ NHÀ</a:t>
            </a:r>
            <a:endParaRPr sz="3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892554" y="1850450"/>
            <a:ext cx="2938409" cy="553998"/>
          </a:xfrm>
          <a:prstGeom prst="rect">
            <a:avLst/>
          </a:prstGeom>
          <a:noFill/>
        </p:spPr>
        <p:txBody>
          <a:bodyPr wrap="square" rtlCol="0">
            <a:spAutoFit/>
          </a:bodyPr>
          <a:lstStyle/>
          <a:p>
            <a:pPr>
              <a:lnSpc>
                <a:spcPct val="150000"/>
              </a:lnSpc>
            </a:pPr>
            <a:r>
              <a:rPr lang="vi-VN" sz="2000" dirty="0"/>
              <a:t>Ôn tập kiến thức đã học</a:t>
            </a:r>
            <a:endParaRPr lang="en-US" sz="2000" dirty="0"/>
          </a:p>
        </p:txBody>
      </p:sp>
      <p:sp>
        <p:nvSpPr>
          <p:cNvPr id="44" name="TextBox 43"/>
          <p:cNvSpPr txBox="1"/>
          <p:nvPr/>
        </p:nvSpPr>
        <p:spPr>
          <a:xfrm>
            <a:off x="943858" y="2886076"/>
            <a:ext cx="3873794" cy="1015663"/>
          </a:xfrm>
          <a:prstGeom prst="rect">
            <a:avLst/>
          </a:prstGeom>
          <a:noFill/>
        </p:spPr>
        <p:txBody>
          <a:bodyPr wrap="square" rtlCol="0">
            <a:spAutoFit/>
          </a:bodyPr>
          <a:lstStyle/>
          <a:p>
            <a:pPr>
              <a:lnSpc>
                <a:spcPct val="150000"/>
              </a:lnSpc>
            </a:pPr>
            <a:r>
              <a:rPr lang="vi-VN" sz="2000" dirty="0"/>
              <a:t>Chuẩn bị bài sau </a:t>
            </a:r>
            <a:r>
              <a:rPr lang="vi-VN" sz="2000" b="1"/>
              <a:t>- Vẽ hình đơn giản với phần mềm Geogebra</a:t>
            </a:r>
            <a:endParaRPr lang="en-US" sz="2000" b="1" dirty="0"/>
          </a:p>
        </p:txBody>
      </p:sp>
      <p:cxnSp>
        <p:nvCxnSpPr>
          <p:cNvPr id="14" name="Straight Connector 13"/>
          <p:cNvCxnSpPr/>
          <p:nvPr/>
        </p:nvCxnSpPr>
        <p:spPr>
          <a:xfrm flipV="1">
            <a:off x="3876536" y="2145967"/>
            <a:ext cx="4445666" cy="77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4" idx="3"/>
          </p:cNvCxnSpPr>
          <p:nvPr/>
        </p:nvCxnSpPr>
        <p:spPr>
          <a:xfrm>
            <a:off x="4817652" y="3393908"/>
            <a:ext cx="1628886" cy="8680"/>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0592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1165188" y="1015927"/>
            <a:ext cx="6751572" cy="1097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a:latin typeface="Arial" panose="020B0604020202020204" pitchFamily="34" charset="0"/>
                <a:cs typeface="Arial" panose="020B0604020202020204" pitchFamily="34" charset="0"/>
              </a:rPr>
              <a:t>HẸN GẶP LẠI CÁC EM TRONG TIẾT HỌC SAU!</a:t>
            </a:r>
            <a:endParaRPr sz="4000" b="1" dirty="0">
              <a:latin typeface="Arial" panose="020B0604020202020204" pitchFamily="34" charset="0"/>
              <a:cs typeface="Arial" panose="020B0604020202020204" pitchFamily="34" charset="0"/>
            </a:endParaRPr>
          </a:p>
        </p:txBody>
      </p:sp>
      <p:grpSp>
        <p:nvGrpSpPr>
          <p:cNvPr id="2" name="Group 1"/>
          <p:cNvGrpSpPr/>
          <p:nvPr/>
        </p:nvGrpSpPr>
        <p:grpSpPr>
          <a:xfrm>
            <a:off x="60234" y="2424400"/>
            <a:ext cx="1762245" cy="2487654"/>
            <a:chOff x="60234" y="434877"/>
            <a:chExt cx="3171616" cy="4477177"/>
          </a:xfrm>
        </p:grpSpPr>
        <p:grpSp>
          <p:nvGrpSpPr>
            <p:cNvPr id="526" name="Google Shape;526;p30"/>
            <p:cNvGrpSpPr/>
            <p:nvPr/>
          </p:nvGrpSpPr>
          <p:grpSpPr>
            <a:xfrm flipH="1">
              <a:off x="60234" y="4243251"/>
              <a:ext cx="3171616" cy="668803"/>
              <a:chOff x="6036728" y="3173699"/>
              <a:chExt cx="1246803" cy="262915"/>
            </a:xfrm>
          </p:grpSpPr>
          <p:sp>
            <p:nvSpPr>
              <p:cNvPr id="527" name="Google Shape;527;p30"/>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30"/>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9" name="Google Shape;529;p30"/>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30"/>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1" name="Google Shape;531;p30"/>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2" name="Google Shape;532;p30"/>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3" name="Google Shape;533;p30"/>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4" name="Google Shape;534;p30"/>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5" name="Google Shape;535;p30"/>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6" name="Google Shape;536;p30"/>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37" name="Google Shape;537;p30"/>
            <p:cNvGrpSpPr/>
            <p:nvPr/>
          </p:nvGrpSpPr>
          <p:grpSpPr>
            <a:xfrm>
              <a:off x="489272" y="3735535"/>
              <a:ext cx="2629139" cy="507739"/>
              <a:chOff x="6109433" y="2440258"/>
              <a:chExt cx="1033548" cy="199599"/>
            </a:xfrm>
          </p:grpSpPr>
          <p:sp>
            <p:nvSpPr>
              <p:cNvPr id="538" name="Google Shape;538;p30"/>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9" name="Google Shape;539;p30"/>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30"/>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30"/>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2" name="Google Shape;542;p30"/>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30"/>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44" name="Google Shape;544;p30"/>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64" name="Google Shape;564;p30"/>
            <p:cNvGrpSpPr/>
            <p:nvPr/>
          </p:nvGrpSpPr>
          <p:grpSpPr>
            <a:xfrm flipH="1">
              <a:off x="76206" y="434877"/>
              <a:ext cx="2391433" cy="3300660"/>
              <a:chOff x="1385793" y="2639627"/>
              <a:chExt cx="1146310" cy="1582140"/>
            </a:xfrm>
          </p:grpSpPr>
          <p:sp>
            <p:nvSpPr>
              <p:cNvPr id="565" name="Google Shape;565;p30"/>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6" name="Google Shape;566;p30"/>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7" name="Google Shape;567;p30"/>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8" name="Google Shape;568;p30"/>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569" name="Google Shape;569;p30"/>
              <p:cNvGrpSpPr/>
              <p:nvPr/>
            </p:nvGrpSpPr>
            <p:grpSpPr>
              <a:xfrm>
                <a:off x="1385793" y="2639627"/>
                <a:ext cx="1146310" cy="1099928"/>
                <a:chOff x="1385793" y="658427"/>
                <a:chExt cx="1146310" cy="1099928"/>
              </a:xfrm>
            </p:grpSpPr>
            <p:sp>
              <p:nvSpPr>
                <p:cNvPr id="570" name="Google Shape;570;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1" name="Google Shape;571;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2" name="Google Shape;572;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3" name="Google Shape;573;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4" name="Google Shape;574;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5" name="Google Shape;575;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6" name="Google Shape;576;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7" name="Google Shape;577;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8" name="Google Shape;578;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9" name="Google Shape;579;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80" name="Google Shape;580;p30"/>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1" name="Google Shape;581;p30"/>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2" name="Google Shape;582;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3" name="Google Shape;583;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4" name="Google Shape;584;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5" name="Google Shape;585;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6" name="Google Shape;586;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7" name="Google Shape;587;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 name="Google Shape;588;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9" name="Google Shape;589;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0" name="Google Shape;590;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1" name="Google Shape;591;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2" name="Google Shape;592;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3" name="Google Shape;593;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4" name="Google Shape;594;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5" name="Google Shape;595;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6" name="Google Shape;596;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7" name="Google Shape;597;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8" name="Google Shape;598;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9" name="Google Shape;599;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00" name="Google Shape;600;p30"/>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1" name="Google Shape;601;p30"/>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2" name="Google Shape;602;p30"/>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 name="Google Shape;603;p30"/>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4" name="Google Shape;604;p30"/>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nvGrpSpPr>
          <p:cNvPr id="3" name="Group 2"/>
          <p:cNvGrpSpPr/>
          <p:nvPr/>
        </p:nvGrpSpPr>
        <p:grpSpPr>
          <a:xfrm>
            <a:off x="5827923" y="2048325"/>
            <a:ext cx="3310368" cy="2994098"/>
            <a:chOff x="5652511" y="1889672"/>
            <a:chExt cx="3485780" cy="3152751"/>
          </a:xfrm>
        </p:grpSpPr>
        <p:grpSp>
          <p:nvGrpSpPr>
            <p:cNvPr id="545" name="Google Shape;545;p30"/>
            <p:cNvGrpSpPr/>
            <p:nvPr/>
          </p:nvGrpSpPr>
          <p:grpSpPr>
            <a:xfrm>
              <a:off x="5652511" y="4454524"/>
              <a:ext cx="2273948" cy="587899"/>
              <a:chOff x="6376584" y="2589889"/>
              <a:chExt cx="893918" cy="231111"/>
            </a:xfrm>
          </p:grpSpPr>
          <p:sp>
            <p:nvSpPr>
              <p:cNvPr id="546" name="Google Shape;546;p30"/>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7" name="Google Shape;547;p30"/>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8" name="Google Shape;548;p30"/>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9" name="Google Shape;549;p30"/>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0"/>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1" name="Google Shape;551;p30"/>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30"/>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0"/>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4" name="Google Shape;554;p30"/>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5" name="Google Shape;555;p30"/>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6" name="Google Shape;556;p30"/>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7" name="Google Shape;557;p30"/>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8" name="Google Shape;558;p30"/>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9" name="Google Shape;559;p30"/>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60" name="Google Shape;560;p30"/>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1" name="Google Shape;561;p30"/>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2" name="Google Shape;562;p30"/>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3" name="Google Shape;563;p30"/>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05" name="Google Shape;605;p30"/>
            <p:cNvGrpSpPr/>
            <p:nvPr/>
          </p:nvGrpSpPr>
          <p:grpSpPr>
            <a:xfrm>
              <a:off x="7926443" y="2428649"/>
              <a:ext cx="632817" cy="2613774"/>
              <a:chOff x="7289800" y="2721479"/>
              <a:chExt cx="250730" cy="1035609"/>
            </a:xfrm>
          </p:grpSpPr>
          <p:sp>
            <p:nvSpPr>
              <p:cNvPr id="606" name="Google Shape;606;p30"/>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7" name="Google Shape;607;p30"/>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8" name="Google Shape;608;p30"/>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9" name="Google Shape;609;p30"/>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0" name="Google Shape;610;p30"/>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1" name="Google Shape;611;p30"/>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2" name="Google Shape;612;p30"/>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3" name="Google Shape;613;p30"/>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4" name="Google Shape;614;p30"/>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15" name="Google Shape;615;p30"/>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16" name="Google Shape;616;p30"/>
            <p:cNvGrpSpPr/>
            <p:nvPr/>
          </p:nvGrpSpPr>
          <p:grpSpPr>
            <a:xfrm>
              <a:off x="8563726" y="1889672"/>
              <a:ext cx="574565" cy="3152751"/>
              <a:chOff x="7542299" y="2507927"/>
              <a:chExt cx="227650" cy="1249159"/>
            </a:xfrm>
          </p:grpSpPr>
          <p:sp>
            <p:nvSpPr>
              <p:cNvPr id="617" name="Google Shape;617;p30"/>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8" name="Google Shape;618;p30"/>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19" name="Google Shape;619;p30"/>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0" name="Google Shape;620;p30"/>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1" name="Google Shape;621;p30"/>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2" name="Google Shape;622;p30"/>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3" name="Google Shape;623;p30"/>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4" name="Google Shape;624;p30"/>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5" name="Google Shape;625;p30"/>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6" name="Google Shape;626;p30"/>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7" name="Google Shape;627;p30"/>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8" name="Google Shape;628;p30"/>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 name="Google Shape;629;p30"/>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0" name="Google Shape;630;p30"/>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1" name="Google Shape;631;p30"/>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2" name="Google Shape;632;p30"/>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3" name="Google Shape;633;p30"/>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4" name="Google Shape;634;p30"/>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35" name="Google Shape;635;p30"/>
            <p:cNvGrpSpPr/>
            <p:nvPr/>
          </p:nvGrpSpPr>
          <p:grpSpPr>
            <a:xfrm>
              <a:off x="7164599" y="3087078"/>
              <a:ext cx="832949" cy="1367445"/>
              <a:chOff x="3170406" y="1633711"/>
              <a:chExt cx="373352" cy="612929"/>
            </a:xfrm>
          </p:grpSpPr>
          <p:sp>
            <p:nvSpPr>
              <p:cNvPr id="636" name="Google Shape;636;p30"/>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7" name="Google Shape;637;p30"/>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8" name="Google Shape;638;p30"/>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9" name="Google Shape;639;p30"/>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40" name="Google Shape;640;p30"/>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1" name="Google Shape;641;p30"/>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0"/>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3" name="Google Shape;643;p30"/>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7074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30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rPr>
              <a:t>KHỞI ĐỘNG</a:t>
            </a:r>
            <a:endParaRPr kumimoji="0" lang="en-US" sz="30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endParaRPr>
          </a:p>
        </p:txBody>
      </p:sp>
      <p:sp>
        <p:nvSpPr>
          <p:cNvPr id="23" name="Rectangle 22"/>
          <p:cNvSpPr/>
          <p:nvPr/>
        </p:nvSpPr>
        <p:spPr>
          <a:xfrm>
            <a:off x="588660" y="856889"/>
            <a:ext cx="8194643" cy="484748"/>
          </a:xfrm>
          <a:prstGeom prst="rect">
            <a:avLst/>
          </a:prstGeom>
        </p:spPr>
        <p:txBody>
          <a:bodyPr wrap="square">
            <a:spAutoFit/>
          </a:bodyPr>
          <a:lstStyle/>
          <a:p>
            <a:pPr marL="285750" lvl="0" indent="-285750" algn="just" defTabSz="457200">
              <a:lnSpc>
                <a:spcPct val="150000"/>
              </a:lnSpc>
              <a:buClrTx/>
              <a:buFont typeface="Wingdings" panose="05000000000000000000" pitchFamily="2" charset="2"/>
              <a:buChar char="Ø"/>
            </a:pPr>
            <a:r>
              <a:rPr lang="en-US" sz="1700" i="1" kern="1200">
                <a:solidFill>
                  <a:prstClr val="black"/>
                </a:solidFill>
                <a:latin typeface="Arial" panose="020B0604020202020204" pitchFamily="34" charset="0"/>
                <a:ea typeface="+mn-ea"/>
                <a:cs typeface="Arial" panose="020B0604020202020204" pitchFamily="34" charset="0"/>
              </a:rPr>
              <a:t>Mở phần mêm Geogebra để thực hiện tính toán các phép tính trên đa thức.</a:t>
            </a:r>
            <a:endParaRPr kumimoji="0" lang="en-US"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6" name="Picture 25"/>
          <p:cNvPicPr>
            <a:picLocks noChangeAspect="1"/>
          </p:cNvPicPr>
          <p:nvPr/>
        </p:nvPicPr>
        <p:blipFill>
          <a:blip r:embed="rId3"/>
          <a:stretch>
            <a:fillRect/>
          </a:stretch>
        </p:blipFill>
        <p:spPr>
          <a:xfrm>
            <a:off x="176914" y="164242"/>
            <a:ext cx="688908" cy="597460"/>
          </a:xfrm>
          <a:prstGeom prst="rect">
            <a:avLst/>
          </a:prstGeom>
        </p:spPr>
      </p:pic>
      <p:grpSp>
        <p:nvGrpSpPr>
          <p:cNvPr id="7" name="Group 6"/>
          <p:cNvGrpSpPr/>
          <p:nvPr/>
        </p:nvGrpSpPr>
        <p:grpSpPr>
          <a:xfrm>
            <a:off x="521368" y="1534792"/>
            <a:ext cx="1838266" cy="1838266"/>
            <a:chOff x="606984" y="2275928"/>
            <a:chExt cx="2044152" cy="2044152"/>
          </a:xfrm>
        </p:grpSpPr>
        <p:sp>
          <p:nvSpPr>
            <p:cNvPr id="8" name="Oval 7"/>
            <p:cNvSpPr/>
            <p:nvPr/>
          </p:nvSpPr>
          <p:spPr>
            <a:xfrm>
              <a:off x="606984" y="2275928"/>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p:cNvSpPr/>
            <p:nvPr/>
          </p:nvSpPr>
          <p:spPr>
            <a:xfrm>
              <a:off x="718784" y="2581268"/>
              <a:ext cx="1764090" cy="1357868"/>
            </a:xfrm>
            <a:prstGeom prst="rect">
              <a:avLst/>
            </a:prstGeom>
          </p:spPr>
          <p:txBody>
            <a:bodyPr wrap="square">
              <a:spAutoFit/>
            </a:bodyPr>
            <a:lstStyle/>
            <a:p>
              <a:pPr lvl="0" algn="ctr">
                <a:lnSpc>
                  <a:spcPct val="150000"/>
                </a:lnSpc>
              </a:pPr>
              <a:r>
                <a:rPr lang="vi-VN" sz="1700"/>
                <a:t>Khởi động phần mềm Geogrbra </a:t>
              </a:r>
              <a:endParaRPr kumimoji="0" lang="en-US" sz="1700" b="0" i="0" u="none" strike="noStrike" kern="0" cap="none" spc="0" normalizeH="0" baseline="0" noProof="0" dirty="0">
                <a:ln>
                  <a:noFill/>
                </a:ln>
                <a:solidFill>
                  <a:srgbClr val="000000"/>
                </a:solidFill>
                <a:effectLst/>
                <a:uLnTx/>
                <a:uFillTx/>
                <a:sym typeface="Arial"/>
              </a:endParaRPr>
            </a:p>
          </p:txBody>
        </p:sp>
      </p:grpSp>
      <p:grpSp>
        <p:nvGrpSpPr>
          <p:cNvPr id="10" name="Group 9"/>
          <p:cNvGrpSpPr/>
          <p:nvPr/>
        </p:nvGrpSpPr>
        <p:grpSpPr>
          <a:xfrm>
            <a:off x="2274577" y="2697202"/>
            <a:ext cx="1481112" cy="1322394"/>
            <a:chOff x="606984" y="2238016"/>
            <a:chExt cx="2044152" cy="2044152"/>
          </a:xfrm>
        </p:grpSpPr>
        <p:sp>
          <p:nvSpPr>
            <p:cNvPr id="11" name="Oval 10"/>
            <p:cNvSpPr/>
            <p:nvPr/>
          </p:nvSpPr>
          <p:spPr>
            <a:xfrm>
              <a:off x="606984" y="2238016"/>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p:cNvSpPr/>
            <p:nvPr/>
          </p:nvSpPr>
          <p:spPr>
            <a:xfrm>
              <a:off x="770737" y="2577597"/>
              <a:ext cx="1636960" cy="539039"/>
            </a:xfrm>
            <a:prstGeom prst="rect">
              <a:avLst/>
            </a:prstGeom>
          </p:spPr>
          <p:txBody>
            <a:bodyPr wrap="square">
              <a:spAutoFit/>
            </a:bodyPr>
            <a:lstStyle/>
            <a:p>
              <a:pPr lvl="0" algn="ctr">
                <a:lnSpc>
                  <a:spcPct val="150000"/>
                </a:lnSpc>
              </a:pPr>
              <a:r>
                <a:rPr lang="en-US" sz="1700"/>
                <a:t>C</a:t>
              </a:r>
              <a:r>
                <a:rPr lang="vi-VN" sz="1700"/>
                <a:t>họn View </a:t>
              </a:r>
              <a:endParaRPr kumimoji="0" lang="en-US" sz="1700" b="0" i="0" u="none" strike="noStrike" kern="0" cap="none" spc="0" normalizeH="0" baseline="0" noProof="0" dirty="0">
                <a:ln>
                  <a:noFill/>
                </a:ln>
                <a:solidFill>
                  <a:srgbClr val="000000"/>
                </a:solidFill>
                <a:effectLst/>
                <a:uLnTx/>
                <a:uFillTx/>
                <a:sym typeface="Arial"/>
              </a:endParaRPr>
            </a:p>
          </p:txBody>
        </p:sp>
      </p:grpSp>
      <p:grpSp>
        <p:nvGrpSpPr>
          <p:cNvPr id="13" name="Group 12"/>
          <p:cNvGrpSpPr/>
          <p:nvPr/>
        </p:nvGrpSpPr>
        <p:grpSpPr>
          <a:xfrm>
            <a:off x="3998615" y="3128757"/>
            <a:ext cx="4151510" cy="1665401"/>
            <a:chOff x="708536" y="2791065"/>
            <a:chExt cx="3570681" cy="1851926"/>
          </a:xfrm>
        </p:grpSpPr>
        <p:sp>
          <p:nvSpPr>
            <p:cNvPr id="14" name="Oval 13"/>
            <p:cNvSpPr/>
            <p:nvPr/>
          </p:nvSpPr>
          <p:spPr>
            <a:xfrm>
              <a:off x="708536" y="2791065"/>
              <a:ext cx="3570681" cy="1851926"/>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78993" y="3168698"/>
              <a:ext cx="3229765" cy="1411771"/>
            </a:xfrm>
            <a:prstGeom prst="rect">
              <a:avLst/>
            </a:prstGeom>
          </p:spPr>
          <p:txBody>
            <a:bodyPr wrap="square">
              <a:spAutoFit/>
            </a:bodyPr>
            <a:lstStyle/>
            <a:p>
              <a:pPr lvl="0" algn="ctr">
                <a:lnSpc>
                  <a:spcPct val="150000"/>
                </a:lnSpc>
              </a:pPr>
              <a:r>
                <a:rPr lang="vi-VN" sz="1700"/>
                <a:t>Complex Adaptive System (CAS) để thực hiện tính toán các phép tính trên đa thức.</a:t>
              </a:r>
              <a:endParaRPr kumimoji="0" lang="en-US" sz="1700" b="0" i="0" u="none" strike="noStrike" kern="0" cap="none" spc="0" normalizeH="0" baseline="0" noProof="0" dirty="0">
                <a:ln>
                  <a:noFill/>
                </a:ln>
                <a:solidFill>
                  <a:srgbClr val="000000"/>
                </a:solidFill>
                <a:effectLst/>
                <a:uLnTx/>
                <a:uFillTx/>
                <a:sym typeface="Arial"/>
              </a:endParaRP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484" y="3128756"/>
            <a:ext cx="914479" cy="77425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372" y="3666390"/>
            <a:ext cx="914479" cy="774259"/>
          </a:xfrm>
          <a:prstGeom prst="rect">
            <a:avLst/>
          </a:prstGeom>
        </p:spPr>
      </p:pic>
      <p:pic>
        <p:nvPicPr>
          <p:cNvPr id="3" name="Picture 2"/>
          <p:cNvPicPr>
            <a:picLocks noChangeAspect="1"/>
          </p:cNvPicPr>
          <p:nvPr/>
        </p:nvPicPr>
        <p:blipFill>
          <a:blip r:embed="rId5"/>
          <a:stretch>
            <a:fillRect/>
          </a:stretch>
        </p:blipFill>
        <p:spPr>
          <a:xfrm>
            <a:off x="665486" y="3617143"/>
            <a:ext cx="804905" cy="80490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6"/>
          <a:stretch>
            <a:fillRect/>
          </a:stretch>
        </p:blipFill>
        <p:spPr>
          <a:xfrm>
            <a:off x="6150778" y="1448330"/>
            <a:ext cx="2444876" cy="19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731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137" y="439755"/>
            <a:ext cx="9382671" cy="760016"/>
          </a:xfrm>
          <a:prstGeom prst="rect">
            <a:avLst/>
          </a:prstGeom>
        </p:spPr>
        <p:txBody>
          <a:bodyPr wrap="square">
            <a:spAutoFit/>
          </a:bodyPr>
          <a:lstStyle/>
          <a:p>
            <a:pPr algn="ctr">
              <a:lnSpc>
                <a:spcPct val="150000"/>
              </a:lnSpc>
            </a:pPr>
            <a:r>
              <a:rPr lang="vi-VN" sz="3300" b="1">
                <a:solidFill>
                  <a:srgbClr val="ED1B24">
                    <a:lumMod val="75000"/>
                  </a:srgbClr>
                </a:solidFill>
                <a:latin typeface="Arial" panose="020B0604020202020204" pitchFamily="34" charset="0"/>
                <a:cs typeface="Arial" panose="020B0604020202020204" pitchFamily="34" charset="0"/>
              </a:rPr>
              <a:t>HOẠT ĐỘNG THỰC HÀNH TRẢI NGHIỆM</a:t>
            </a:r>
          </a:p>
        </p:txBody>
      </p:sp>
      <p:grpSp>
        <p:nvGrpSpPr>
          <p:cNvPr id="7" name="Group 6"/>
          <p:cNvGrpSpPr/>
          <p:nvPr/>
        </p:nvGrpSpPr>
        <p:grpSpPr>
          <a:xfrm>
            <a:off x="1072676" y="1522587"/>
            <a:ext cx="7103533" cy="2828553"/>
            <a:chOff x="606393" y="674884"/>
            <a:chExt cx="14216113" cy="6188449"/>
          </a:xfrm>
          <a:effectLst>
            <a:outerShdw blurRad="50800" dist="38100" dir="13500000" algn="br" rotWithShape="0">
              <a:prstClr val="black">
                <a:alpha val="40000"/>
              </a:prstClr>
            </a:outerShdw>
          </a:effectLst>
        </p:grpSpPr>
        <p:grpSp>
          <p:nvGrpSpPr>
            <p:cNvPr id="8" name="Group 7"/>
            <p:cNvGrpSpPr/>
            <p:nvPr/>
          </p:nvGrpSpPr>
          <p:grpSpPr>
            <a:xfrm>
              <a:off x="606393" y="674884"/>
              <a:ext cx="14216113" cy="6188449"/>
              <a:chOff x="822557" y="915471"/>
              <a:chExt cx="19283946" cy="8394538"/>
            </a:xfrm>
          </p:grpSpPr>
          <p:sp>
            <p:nvSpPr>
              <p:cNvPr id="10" name="Freeform 8"/>
              <p:cNvSpPr/>
              <p:nvPr/>
            </p:nvSpPr>
            <p:spPr>
              <a:xfrm>
                <a:off x="822557" y="915471"/>
                <a:ext cx="19283946" cy="8394538"/>
              </a:xfrm>
              <a:custGeom>
                <a:avLst/>
                <a:gdLst/>
                <a:ahLst/>
                <a:cxnLst/>
                <a:rect l="l" t="t" r="r" b="b"/>
                <a:pathLst>
                  <a:path w="21266849" h="9708361">
                    <a:moveTo>
                      <a:pt x="20644549" y="9138131"/>
                    </a:moveTo>
                    <a:cubicBezTo>
                      <a:pt x="20644549" y="9131781"/>
                      <a:pt x="20645819" y="9126701"/>
                      <a:pt x="20645819" y="9119081"/>
                    </a:cubicBezTo>
                    <a:lnTo>
                      <a:pt x="20645819" y="490220"/>
                    </a:lnTo>
                    <a:cubicBezTo>
                      <a:pt x="20645819" y="220980"/>
                      <a:pt x="20436269" y="0"/>
                      <a:pt x="20179729" y="0"/>
                    </a:cubicBezTo>
                    <a:lnTo>
                      <a:pt x="467360" y="0"/>
                    </a:lnTo>
                    <a:cubicBezTo>
                      <a:pt x="210820" y="0"/>
                      <a:pt x="0" y="220980"/>
                      <a:pt x="0" y="490220"/>
                    </a:cubicBezTo>
                    <a:lnTo>
                      <a:pt x="0" y="9119081"/>
                    </a:lnTo>
                    <a:cubicBezTo>
                      <a:pt x="0" y="9388322"/>
                      <a:pt x="209550" y="9609301"/>
                      <a:pt x="466090" y="9609301"/>
                    </a:cubicBezTo>
                    <a:lnTo>
                      <a:pt x="20178458" y="9609301"/>
                    </a:lnTo>
                    <a:cubicBezTo>
                      <a:pt x="20291489" y="9609301"/>
                      <a:pt x="20395629" y="9566122"/>
                      <a:pt x="20475639" y="9496272"/>
                    </a:cubicBezTo>
                    <a:cubicBezTo>
                      <a:pt x="20606449" y="9567391"/>
                      <a:pt x="20918869" y="9708361"/>
                      <a:pt x="21265579" y="9501351"/>
                    </a:cubicBezTo>
                    <a:cubicBezTo>
                      <a:pt x="21266849" y="9501351"/>
                      <a:pt x="20954429" y="9502622"/>
                      <a:pt x="20644549" y="9138131"/>
                    </a:cubicBezTo>
                    <a:lnTo>
                      <a:pt x="20644549" y="9138131"/>
                    </a:lnTo>
                    <a:close/>
                  </a:path>
                </a:pathLst>
              </a:custGeom>
              <a:solidFill>
                <a:schemeClr val="accent1">
                  <a:lumMod val="60000"/>
                  <a:lumOff val="40000"/>
                </a:schemeClr>
              </a:solidFill>
            </p:spPr>
          </p:sp>
        </p:grpSp>
        <p:sp>
          <p:nvSpPr>
            <p:cNvPr id="9" name="TextBox 9"/>
            <p:cNvSpPr txBox="1"/>
            <p:nvPr/>
          </p:nvSpPr>
          <p:spPr>
            <a:xfrm>
              <a:off x="1141327" y="1027519"/>
              <a:ext cx="12875124" cy="5605796"/>
            </a:xfrm>
            <a:prstGeom prst="rect">
              <a:avLst/>
            </a:prstGeom>
          </p:spPr>
          <p:txBody>
            <a:bodyPr wrap="square" lIns="0" tIns="0" rIns="0" bIns="0" rtlCol="0" anchor="t">
              <a:spAutoFit/>
            </a:bodyPr>
            <a:lstStyle/>
            <a:p>
              <a:pPr algn="ctr">
                <a:lnSpc>
                  <a:spcPct val="150000"/>
                </a:lnSpc>
                <a:spcBef>
                  <a:spcPct val="0"/>
                </a:spcBef>
              </a:pPr>
              <a:r>
                <a:rPr lang="en-US" sz="3700" b="1">
                  <a:solidFill>
                    <a:srgbClr val="024581">
                      <a:lumMod val="75000"/>
                    </a:srgbClr>
                  </a:solidFill>
                  <a:latin typeface="Arial" panose="020B0604020202020204" pitchFamily="34" charset="0"/>
                  <a:cs typeface="Arial" panose="020B0604020202020204" pitchFamily="34" charset="0"/>
                </a:rPr>
                <a:t>THỰC HIỆN TÍNH TOÁN TRÊN ĐA THỨC VỚI </a:t>
              </a:r>
            </a:p>
            <a:p>
              <a:pPr algn="ctr">
                <a:lnSpc>
                  <a:spcPct val="150000"/>
                </a:lnSpc>
                <a:spcBef>
                  <a:spcPct val="0"/>
                </a:spcBef>
              </a:pPr>
              <a:r>
                <a:rPr lang="en-US" sz="3700" b="1">
                  <a:solidFill>
                    <a:srgbClr val="024581">
                      <a:lumMod val="75000"/>
                    </a:srgbClr>
                  </a:solidFill>
                  <a:latin typeface="Arial" panose="020B0604020202020204" pitchFamily="34" charset="0"/>
                  <a:cs typeface="Arial" panose="020B0604020202020204" pitchFamily="34" charset="0"/>
                </a:rPr>
                <a:t>PHẦN MỀM GEOGRBRA </a:t>
              </a:r>
              <a:endParaRPr lang="en-US" sz="3700" b="1" dirty="0">
                <a:solidFill>
                  <a:srgbClr val="024581">
                    <a:lumMod val="75000"/>
                  </a:srgbClr>
                </a:solidFill>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2"/>
          <a:stretch>
            <a:fillRect/>
          </a:stretch>
        </p:blipFill>
        <p:spPr>
          <a:xfrm>
            <a:off x="133649" y="3752746"/>
            <a:ext cx="1072676" cy="1196787"/>
          </a:xfrm>
          <a:prstGeom prst="rect">
            <a:avLst/>
          </a:prstGeom>
        </p:spPr>
      </p:pic>
      <p:pic>
        <p:nvPicPr>
          <p:cNvPr id="13" name="Picture 12"/>
          <p:cNvPicPr>
            <a:picLocks noChangeAspect="1"/>
          </p:cNvPicPr>
          <p:nvPr/>
        </p:nvPicPr>
        <p:blipFill>
          <a:blip r:embed="rId3"/>
          <a:stretch>
            <a:fillRect/>
          </a:stretch>
        </p:blipFill>
        <p:spPr>
          <a:xfrm>
            <a:off x="7554213" y="3450220"/>
            <a:ext cx="973044" cy="973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593348"/>
      </p:ext>
    </p:extLst>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vi-VN" sz="3000" b="1" dirty="0">
                <a:solidFill>
                  <a:schemeClr val="accent2">
                    <a:lumMod val="75000"/>
                  </a:schemeClr>
                </a:solidFill>
                <a:latin typeface="+mn-lt"/>
              </a:rPr>
              <a:t>NỘI DUNG BÀI HỌC</a:t>
            </a:r>
            <a:endParaRPr lang="en-US" sz="3000" b="1" dirty="0">
              <a:solidFill>
                <a:schemeClr val="accent2">
                  <a:lumMod val="75000"/>
                </a:schemeClr>
              </a:solidFill>
              <a:latin typeface="+mn-lt"/>
            </a:endParaRPr>
          </a:p>
        </p:txBody>
      </p:sp>
      <p:pic>
        <p:nvPicPr>
          <p:cNvPr id="6" name="Picture 5"/>
          <p:cNvPicPr>
            <a:picLocks noChangeAspect="1"/>
          </p:cNvPicPr>
          <p:nvPr/>
        </p:nvPicPr>
        <p:blipFill>
          <a:blip r:embed="rId2"/>
          <a:stretch>
            <a:fillRect/>
          </a:stretch>
        </p:blipFill>
        <p:spPr>
          <a:xfrm flipH="1">
            <a:off x="7885336" y="0"/>
            <a:ext cx="1300615" cy="1210917"/>
          </a:xfrm>
          <a:prstGeom prst="rect">
            <a:avLst/>
          </a:prstGeom>
        </p:spPr>
      </p:pic>
      <p:cxnSp>
        <p:nvCxnSpPr>
          <p:cNvPr id="8" name="Straight Connector 7"/>
          <p:cNvCxnSpPr/>
          <p:nvPr/>
        </p:nvCxnSpPr>
        <p:spPr>
          <a:xfrm>
            <a:off x="256854" y="2036059"/>
            <a:ext cx="863029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3169" y="1315286"/>
            <a:ext cx="1212350" cy="553998"/>
          </a:xfrm>
          <a:prstGeom prst="rect">
            <a:avLst/>
          </a:prstGeom>
          <a:noFill/>
        </p:spPr>
        <p:txBody>
          <a:bodyPr wrap="square" rtlCol="0">
            <a:spAutoFit/>
          </a:bodyPr>
          <a:lstStyle/>
          <a:p>
            <a:pPr algn="ctr"/>
            <a:r>
              <a:rPr lang="vi-VN" sz="3000" b="1" dirty="0"/>
              <a:t>01</a:t>
            </a:r>
            <a:endParaRPr lang="en-US" sz="3000" b="1" dirty="0"/>
          </a:p>
        </p:txBody>
      </p:sp>
      <p:sp>
        <p:nvSpPr>
          <p:cNvPr id="15" name="TextBox 14"/>
          <p:cNvSpPr txBox="1"/>
          <p:nvPr/>
        </p:nvSpPr>
        <p:spPr>
          <a:xfrm>
            <a:off x="2922859" y="1315142"/>
            <a:ext cx="1212350" cy="553998"/>
          </a:xfrm>
          <a:prstGeom prst="rect">
            <a:avLst/>
          </a:prstGeom>
          <a:noFill/>
        </p:spPr>
        <p:txBody>
          <a:bodyPr wrap="square" rtlCol="0">
            <a:spAutoFit/>
          </a:bodyPr>
          <a:lstStyle/>
          <a:p>
            <a:pPr algn="ctr"/>
            <a:r>
              <a:rPr lang="vi-VN" sz="3000" b="1" dirty="0"/>
              <a:t>02</a:t>
            </a:r>
            <a:endParaRPr lang="en-US" sz="3000" b="1" dirty="0"/>
          </a:p>
        </p:txBody>
      </p:sp>
      <p:grpSp>
        <p:nvGrpSpPr>
          <p:cNvPr id="16" name="Group 4"/>
          <p:cNvGrpSpPr/>
          <p:nvPr/>
        </p:nvGrpSpPr>
        <p:grpSpPr>
          <a:xfrm>
            <a:off x="1252847" y="1934330"/>
            <a:ext cx="192996" cy="192996"/>
            <a:chOff x="0" y="0"/>
            <a:chExt cx="812800" cy="812800"/>
          </a:xfrm>
        </p:grpSpPr>
        <p:sp>
          <p:nvSpPr>
            <p:cNvPr id="17"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solidFill>
                <a:schemeClr val="accent6"/>
              </a:solidFill>
            </a:ln>
          </p:spPr>
        </p:sp>
        <p:sp>
          <p:nvSpPr>
            <p:cNvPr id="18"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23" name="Group 4"/>
          <p:cNvGrpSpPr/>
          <p:nvPr/>
        </p:nvGrpSpPr>
        <p:grpSpPr>
          <a:xfrm>
            <a:off x="3408093" y="1941218"/>
            <a:ext cx="192996" cy="192996"/>
            <a:chOff x="0" y="0"/>
            <a:chExt cx="812800" cy="812800"/>
          </a:xfrm>
        </p:grpSpPr>
        <p:sp>
          <p:nvSpPr>
            <p:cNvPr id="24"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a:ln>
              <a:solidFill>
                <a:schemeClr val="accent3">
                  <a:lumMod val="50000"/>
                </a:schemeClr>
              </a:solidFill>
            </a:ln>
          </p:spPr>
        </p:sp>
        <p:sp>
          <p:nvSpPr>
            <p:cNvPr id="25"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19" name="Group 18"/>
          <p:cNvGrpSpPr/>
          <p:nvPr/>
        </p:nvGrpSpPr>
        <p:grpSpPr>
          <a:xfrm>
            <a:off x="369808" y="2042240"/>
            <a:ext cx="1960415" cy="2089102"/>
            <a:chOff x="2976886" y="4725632"/>
            <a:chExt cx="5452945" cy="4359463"/>
          </a:xfrm>
        </p:grpSpPr>
        <p:grpSp>
          <p:nvGrpSpPr>
            <p:cNvPr id="20" name="Group 16"/>
            <p:cNvGrpSpPr/>
            <p:nvPr/>
          </p:nvGrpSpPr>
          <p:grpSpPr>
            <a:xfrm rot="5400000">
              <a:off x="3529204" y="4244428"/>
              <a:ext cx="4359463" cy="5321871"/>
              <a:chOff x="0" y="0"/>
              <a:chExt cx="4946574" cy="4965700"/>
            </a:xfrm>
          </p:grpSpPr>
          <p:sp>
            <p:nvSpPr>
              <p:cNvPr id="22"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6"/>
              </a:solidFill>
            </p:spPr>
          </p:sp>
        </p:grpSp>
        <p:sp>
          <p:nvSpPr>
            <p:cNvPr id="21" name="TextBox 20"/>
            <p:cNvSpPr txBox="1"/>
            <p:nvPr/>
          </p:nvSpPr>
          <p:spPr>
            <a:xfrm>
              <a:off x="2976886" y="6080595"/>
              <a:ext cx="5452945" cy="1910041"/>
            </a:xfrm>
            <a:prstGeom prst="rect">
              <a:avLst/>
            </a:prstGeom>
            <a:noFill/>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Cộng, trừ, nhân</a:t>
              </a:r>
              <a:endParaRPr lang="en-US" sz="1800" b="1">
                <a:solidFill>
                  <a:srgbClr val="FFFFFF"/>
                </a:solidFill>
                <a:latin typeface="Arial" panose="020B0604020202020204" pitchFamily="34" charset="0"/>
                <a:cs typeface="Arial" panose="020B0604020202020204" pitchFamily="34" charset="0"/>
              </a:endParaRPr>
            </a:p>
            <a:p>
              <a:pPr algn="ctr">
                <a:lnSpc>
                  <a:spcPct val="150000"/>
                </a:lnSpc>
              </a:pPr>
              <a:r>
                <a:rPr lang="vi-VN" sz="1800" b="1">
                  <a:solidFill>
                    <a:srgbClr val="FFFFFF"/>
                  </a:solidFill>
                  <a:latin typeface="Arial" panose="020B0604020202020204" pitchFamily="34" charset="0"/>
                  <a:cs typeface="Arial" panose="020B0604020202020204" pitchFamily="34" charset="0"/>
                </a:rPr>
                <a:t> đa thức</a:t>
              </a:r>
              <a:endParaRPr lang="en-US" sz="1800" b="1" dirty="0">
                <a:solidFill>
                  <a:srgbClr val="FFFFFF"/>
                </a:solidFill>
                <a:latin typeface="Arial" panose="020B0604020202020204" pitchFamily="34" charset="0"/>
                <a:cs typeface="Arial" panose="020B0604020202020204" pitchFamily="34" charset="0"/>
              </a:endParaRPr>
            </a:p>
          </p:txBody>
        </p:sp>
      </p:grpSp>
      <p:grpSp>
        <p:nvGrpSpPr>
          <p:cNvPr id="26" name="Group 25"/>
          <p:cNvGrpSpPr/>
          <p:nvPr/>
        </p:nvGrpSpPr>
        <p:grpSpPr>
          <a:xfrm>
            <a:off x="2528550" y="2043143"/>
            <a:ext cx="2000969" cy="2358557"/>
            <a:chOff x="2983603" y="4725632"/>
            <a:chExt cx="5565746" cy="4921751"/>
          </a:xfrm>
        </p:grpSpPr>
        <p:grpSp>
          <p:nvGrpSpPr>
            <p:cNvPr id="27" name="Group 16"/>
            <p:cNvGrpSpPr/>
            <p:nvPr/>
          </p:nvGrpSpPr>
          <p:grpSpPr>
            <a:xfrm rot="5400000">
              <a:off x="3529204" y="4244428"/>
              <a:ext cx="4359463" cy="5321871"/>
              <a:chOff x="0" y="0"/>
              <a:chExt cx="4946574" cy="4965700"/>
            </a:xfrm>
          </p:grpSpPr>
          <p:sp>
            <p:nvSpPr>
              <p:cNvPr id="29"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3">
                  <a:lumMod val="50000"/>
                </a:schemeClr>
              </a:solidFill>
            </p:spPr>
          </p:sp>
        </p:grpSp>
        <p:sp>
          <p:nvSpPr>
            <p:cNvPr id="28" name="TextBox 27"/>
            <p:cNvSpPr txBox="1"/>
            <p:nvPr/>
          </p:nvSpPr>
          <p:spPr>
            <a:xfrm>
              <a:off x="2983603" y="5485567"/>
              <a:ext cx="5565746" cy="4161816"/>
            </a:xfrm>
            <a:prstGeom prst="rect">
              <a:avLst/>
            </a:prstGeom>
            <a:noFill/>
          </p:spPr>
          <p:txBody>
            <a:bodyPr wrap="square" rtlCol="0">
              <a:spAutoFit/>
            </a:bodyPr>
            <a:lstStyle/>
            <a:p>
              <a:pPr algn="ctr">
                <a:lnSpc>
                  <a:spcPct val="150000"/>
                </a:lnSpc>
              </a:pPr>
              <a:r>
                <a:rPr lang="vi-VN" sz="1800" b="1">
                  <a:solidFill>
                    <a:schemeClr val="tx1"/>
                  </a:solidFill>
                  <a:latin typeface="Arial" panose="020B0604020202020204" pitchFamily="34" charset="0"/>
                  <a:cs typeface="Arial" panose="020B0604020202020204" pitchFamily="34" charset="0"/>
                </a:rPr>
                <a:t>Khai triển các biểu thức có chứa tích hoặc lũy thừa</a:t>
              </a:r>
              <a:endParaRPr lang="en-US" sz="1800" b="1"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5031645" y="1315142"/>
            <a:ext cx="1212350" cy="553998"/>
          </a:xfrm>
          <a:prstGeom prst="rect">
            <a:avLst/>
          </a:prstGeom>
          <a:noFill/>
        </p:spPr>
        <p:txBody>
          <a:bodyPr wrap="square" rtlCol="0">
            <a:spAutoFit/>
          </a:bodyPr>
          <a:lstStyle/>
          <a:p>
            <a:pPr algn="ctr"/>
            <a:r>
              <a:rPr lang="vi-VN" sz="3000" b="1" dirty="0"/>
              <a:t>03</a:t>
            </a:r>
            <a:endParaRPr lang="en-US" sz="3000" b="1" dirty="0"/>
          </a:p>
        </p:txBody>
      </p:sp>
      <p:grpSp>
        <p:nvGrpSpPr>
          <p:cNvPr id="35" name="Group 4"/>
          <p:cNvGrpSpPr/>
          <p:nvPr/>
        </p:nvGrpSpPr>
        <p:grpSpPr>
          <a:xfrm>
            <a:off x="5541323" y="1902141"/>
            <a:ext cx="192996" cy="192996"/>
            <a:chOff x="0" y="0"/>
            <a:chExt cx="812800" cy="812800"/>
          </a:xfrm>
        </p:grpSpPr>
        <p:sp>
          <p:nvSpPr>
            <p:cNvPr id="36"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0EB"/>
            </a:solidFill>
            <a:ln>
              <a:solidFill>
                <a:srgbClr val="0350EB"/>
              </a:solidFill>
            </a:ln>
          </p:spPr>
        </p:sp>
        <p:sp>
          <p:nvSpPr>
            <p:cNvPr id="37"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38" name="Group 37"/>
          <p:cNvGrpSpPr/>
          <p:nvPr/>
        </p:nvGrpSpPr>
        <p:grpSpPr>
          <a:xfrm>
            <a:off x="4661824" y="2042240"/>
            <a:ext cx="1981927" cy="2089102"/>
            <a:chOff x="2994176" y="4725632"/>
            <a:chExt cx="5512779" cy="4359463"/>
          </a:xfrm>
        </p:grpSpPr>
        <p:grpSp>
          <p:nvGrpSpPr>
            <p:cNvPr id="39" name="Group 16"/>
            <p:cNvGrpSpPr/>
            <p:nvPr/>
          </p:nvGrpSpPr>
          <p:grpSpPr>
            <a:xfrm rot="5400000">
              <a:off x="3529204" y="4244428"/>
              <a:ext cx="4359463" cy="5321871"/>
              <a:chOff x="0" y="0"/>
              <a:chExt cx="4946574" cy="4965700"/>
            </a:xfrm>
          </p:grpSpPr>
          <p:sp>
            <p:nvSpPr>
              <p:cNvPr id="41"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rgbClr val="0350EB"/>
              </a:solidFill>
              <a:ln>
                <a:solidFill>
                  <a:srgbClr val="0350EB"/>
                </a:solidFill>
              </a:ln>
            </p:spPr>
          </p:sp>
        </p:grpSp>
        <p:sp>
          <p:nvSpPr>
            <p:cNvPr id="40" name="TextBox 39"/>
            <p:cNvSpPr txBox="1"/>
            <p:nvPr/>
          </p:nvSpPr>
          <p:spPr>
            <a:xfrm>
              <a:off x="2994176" y="5766205"/>
              <a:ext cx="5512779" cy="1910040"/>
            </a:xfrm>
            <a:prstGeom prst="rect">
              <a:avLst/>
            </a:prstGeom>
            <a:noFill/>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Phân tích đa thức thành nhân tử</a:t>
              </a:r>
              <a:endParaRPr lang="en-US" sz="1800" b="1" dirty="0">
                <a:solidFill>
                  <a:srgbClr val="FFFFFF"/>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56854" y="4422546"/>
            <a:ext cx="1149002" cy="525398"/>
          </a:xfrm>
          <a:prstGeom prst="rect">
            <a:avLst/>
          </a:prstGeom>
        </p:spPr>
      </p:pic>
      <p:sp>
        <p:nvSpPr>
          <p:cNvPr id="30" name="TextBox 29"/>
          <p:cNvSpPr txBox="1"/>
          <p:nvPr/>
        </p:nvSpPr>
        <p:spPr>
          <a:xfrm>
            <a:off x="7264919" y="1321607"/>
            <a:ext cx="1078681" cy="553998"/>
          </a:xfrm>
          <a:prstGeom prst="rect">
            <a:avLst/>
          </a:prstGeom>
          <a:noFill/>
        </p:spPr>
        <p:txBody>
          <a:bodyPr wrap="square" rtlCol="0">
            <a:spAutoFit/>
          </a:bodyPr>
          <a:lstStyle/>
          <a:p>
            <a:pPr algn="ctr"/>
            <a:r>
              <a:rPr lang="vi-VN" sz="3000" b="1"/>
              <a:t>0</a:t>
            </a:r>
            <a:r>
              <a:rPr lang="en-US" sz="3000" b="1"/>
              <a:t>4</a:t>
            </a:r>
            <a:endParaRPr lang="en-US" sz="3000" b="1" dirty="0"/>
          </a:p>
        </p:txBody>
      </p:sp>
      <p:grpSp>
        <p:nvGrpSpPr>
          <p:cNvPr id="42" name="Group 41"/>
          <p:cNvGrpSpPr/>
          <p:nvPr/>
        </p:nvGrpSpPr>
        <p:grpSpPr>
          <a:xfrm>
            <a:off x="6810648" y="2033193"/>
            <a:ext cx="1981927" cy="2089102"/>
            <a:chOff x="2945174" y="4725632"/>
            <a:chExt cx="5512779" cy="4359463"/>
          </a:xfrm>
        </p:grpSpPr>
        <p:grpSp>
          <p:nvGrpSpPr>
            <p:cNvPr id="43" name="Group 16"/>
            <p:cNvGrpSpPr/>
            <p:nvPr/>
          </p:nvGrpSpPr>
          <p:grpSpPr>
            <a:xfrm rot="5400000">
              <a:off x="3529204" y="4244428"/>
              <a:ext cx="4359463" cy="5321871"/>
              <a:chOff x="0" y="0"/>
              <a:chExt cx="4946574" cy="4965700"/>
            </a:xfrm>
          </p:grpSpPr>
          <p:sp>
            <p:nvSpPr>
              <p:cNvPr id="45"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2">
                  <a:lumMod val="60000"/>
                  <a:lumOff val="40000"/>
                </a:schemeClr>
              </a:solidFill>
              <a:ln>
                <a:solidFill>
                  <a:schemeClr val="accent2">
                    <a:lumMod val="60000"/>
                    <a:lumOff val="40000"/>
                  </a:schemeClr>
                </a:solidFill>
              </a:ln>
            </p:spPr>
          </p:sp>
        </p:grpSp>
        <p:sp>
          <p:nvSpPr>
            <p:cNvPr id="44" name="TextBox 43"/>
            <p:cNvSpPr txBox="1"/>
            <p:nvPr/>
          </p:nvSpPr>
          <p:spPr>
            <a:xfrm>
              <a:off x="2945174" y="5901133"/>
              <a:ext cx="5512779" cy="952681"/>
            </a:xfrm>
            <a:prstGeom prst="rect">
              <a:avLst/>
            </a:prstGeom>
            <a:noFill/>
            <a:ln>
              <a:noFill/>
            </a:ln>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Chia đa thức</a:t>
              </a:r>
              <a:endParaRPr lang="en-US" sz="1800" b="1" dirty="0">
                <a:solidFill>
                  <a:srgbClr val="FFFFFF"/>
                </a:solidFill>
                <a:latin typeface="Arial" panose="020B0604020202020204" pitchFamily="34" charset="0"/>
                <a:cs typeface="Arial" panose="020B0604020202020204" pitchFamily="34" charset="0"/>
              </a:endParaRPr>
            </a:p>
          </p:txBody>
        </p:sp>
      </p:grpSp>
      <p:sp>
        <p:nvSpPr>
          <p:cNvPr id="47" name="Freeform 5"/>
          <p:cNvSpPr/>
          <p:nvPr/>
        </p:nvSpPr>
        <p:spPr>
          <a:xfrm>
            <a:off x="7708191" y="1895070"/>
            <a:ext cx="192135" cy="19299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a:ln>
            <a:solidFill>
              <a:schemeClr val="accent2">
                <a:lumMod val="60000"/>
                <a:lumOff val="40000"/>
              </a:schemeClr>
            </a:solidFill>
          </a:ln>
        </p:spPr>
      </p:sp>
    </p:spTree>
    <p:extLst>
      <p:ext uri="{BB962C8B-B14F-4D97-AF65-F5344CB8AC3E}">
        <p14:creationId xmlns:p14="http://schemas.microsoft.com/office/powerpoint/2010/main" val="36391252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34"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2190993" y="478482"/>
            <a:ext cx="4715993"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chemeClr val="tx1"/>
                </a:solidFill>
              </a:rPr>
              <a:t>1. </a:t>
            </a:r>
            <a:r>
              <a:rPr lang="vi-VN" sz="2400" b="1">
                <a:solidFill>
                  <a:schemeClr val="tx1"/>
                </a:solidFill>
              </a:rPr>
              <a:t>Cộng, trừ, nhân</a:t>
            </a:r>
            <a:r>
              <a:rPr lang="en-US" sz="2400" b="1">
                <a:solidFill>
                  <a:schemeClr val="tx1"/>
                </a:solidFill>
              </a:rPr>
              <a:t> </a:t>
            </a:r>
            <a:r>
              <a:rPr lang="vi-VN" sz="2400" b="1">
                <a:solidFill>
                  <a:schemeClr val="tx1"/>
                </a:solidFill>
              </a:rPr>
              <a:t>đa thức</a:t>
            </a:r>
            <a:endParaRPr lang="vi-VN" sz="2400" b="1" dirty="0">
              <a:solidFill>
                <a:schemeClr val="tx1"/>
              </a:solidFill>
            </a:endParaRPr>
          </a:p>
        </p:txBody>
      </p:sp>
      <p:sp>
        <p:nvSpPr>
          <p:cNvPr id="5" name="Rectangle 4"/>
          <p:cNvSpPr/>
          <p:nvPr/>
        </p:nvSpPr>
        <p:spPr>
          <a:xfrm>
            <a:off x="539880" y="1136336"/>
            <a:ext cx="8018217" cy="95866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Nhập biểu thức trên dòng lệnh của cửa sổ CAS, kết quả sẽ được hiển th</a:t>
            </a:r>
            <a:r>
              <a:rPr lang="en-US" sz="2000"/>
              <a:t>ị</a:t>
            </a:r>
            <a:r>
              <a:rPr lang="vi-VN" sz="2000"/>
              <a:t> ngay bên dưới</a:t>
            </a:r>
            <a:endParaRPr lang="en-US" sz="200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922563" y="2317802"/>
            <a:ext cx="6242649" cy="1040442"/>
          </a:xfrm>
          <a:prstGeom prst="rect">
            <a:avLst/>
          </a:prstGeom>
        </p:spPr>
      </p:pic>
      <p:sp>
        <p:nvSpPr>
          <p:cNvPr id="9" name="Rectangle 8"/>
          <p:cNvSpPr/>
          <p:nvPr/>
        </p:nvSpPr>
        <p:spPr>
          <a:xfrm>
            <a:off x="840921" y="3392710"/>
            <a:ext cx="7226574" cy="1477328"/>
          </a:xfrm>
          <a:prstGeom prst="rect">
            <a:avLst/>
          </a:prstGeom>
        </p:spPr>
        <p:txBody>
          <a:bodyPr wrap="square">
            <a:spAutoFit/>
          </a:bodyPr>
          <a:lstStyle/>
          <a:p>
            <a:pPr algn="just">
              <a:lnSpc>
                <a:spcPct val="150000"/>
              </a:lnSpc>
            </a:pPr>
            <a:r>
              <a:rPr lang="en-US" sz="2000" b="1">
                <a:solidFill>
                  <a:srgbClr val="C00000"/>
                </a:solidFill>
                <a:latin typeface="+mj-lt"/>
                <a:ea typeface="Arial" panose="020B0604020202020204" pitchFamily="34" charset="0"/>
                <a:cs typeface="Times New Roman" panose="02020603050405020304" pitchFamily="18" charset="0"/>
              </a:rPr>
              <a:t>Lưu ý: </a:t>
            </a:r>
            <a:endParaRPr lang="en-US" sz="2000">
              <a:solidFill>
                <a:srgbClr val="C00000"/>
              </a:solidFill>
              <a:latin typeface="+mj-lt"/>
              <a:ea typeface="Arial" panose="020B0604020202020204" pitchFamily="34" charset="0"/>
              <a:cs typeface="Times New Roman" panose="02020603050405020304" pitchFamily="18" charset="0"/>
            </a:endParaRPr>
          </a:p>
          <a:p>
            <a:pPr>
              <a:lnSpc>
                <a:spcPct val="150000"/>
              </a:lnSpc>
            </a:pPr>
            <a:r>
              <a:rPr lang="en-US" sz="2000">
                <a:latin typeface="+mj-lt"/>
                <a:ea typeface="Arial" panose="020B0604020202020204" pitchFamily="34" charset="0"/>
              </a:rPr>
              <a:t>Trên cửa sổ CAS, chọn chế độ tính toán chính xác bằng cách chọn nút </a:t>
            </a:r>
            <a:endParaRPr lang="en-US" sz="2000">
              <a:latin typeface="+mj-lt"/>
            </a:endParaRPr>
          </a:p>
        </p:txBody>
      </p:sp>
      <p:pic>
        <p:nvPicPr>
          <p:cNvPr id="10" name="Picture 9"/>
          <p:cNvPicPr>
            <a:picLocks noChangeAspect="1"/>
          </p:cNvPicPr>
          <p:nvPr/>
        </p:nvPicPr>
        <p:blipFill>
          <a:blip r:embed="rId5"/>
          <a:stretch>
            <a:fillRect/>
          </a:stretch>
        </p:blipFill>
        <p:spPr>
          <a:xfrm>
            <a:off x="8147956" y="4392385"/>
            <a:ext cx="636815" cy="551131"/>
          </a:xfrm>
          <a:prstGeom prst="rect">
            <a:avLst/>
          </a:prstGeom>
        </p:spPr>
      </p:pic>
      <p:pic>
        <p:nvPicPr>
          <p:cNvPr id="12" name="Picture 11"/>
          <p:cNvPicPr>
            <a:picLocks noChangeAspect="1"/>
          </p:cNvPicPr>
          <p:nvPr/>
        </p:nvPicPr>
        <p:blipFill>
          <a:blip r:embed="rId6"/>
          <a:stretch>
            <a:fillRect/>
          </a:stretch>
        </p:blipFill>
        <p:spPr>
          <a:xfrm>
            <a:off x="7792103" y="2850473"/>
            <a:ext cx="711705" cy="800099"/>
          </a:xfrm>
          <a:prstGeom prst="rect">
            <a:avLst/>
          </a:prstGeom>
        </p:spPr>
      </p:pic>
      <p:pic>
        <p:nvPicPr>
          <p:cNvPr id="13" name="Picture 12"/>
          <p:cNvPicPr>
            <a:picLocks noChangeAspect="1"/>
          </p:cNvPicPr>
          <p:nvPr/>
        </p:nvPicPr>
        <p:blipFill>
          <a:blip r:embed="rId7"/>
          <a:stretch>
            <a:fillRect/>
          </a:stretch>
        </p:blipFill>
        <p:spPr>
          <a:xfrm>
            <a:off x="1957844" y="4325698"/>
            <a:ext cx="482625" cy="476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449034" y="468078"/>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chemeClr val="tx1"/>
                </a:solidFill>
              </a:rPr>
              <a:t>2. Khai triển các biểu thức có chứa tích hoặc lũy thừa</a:t>
            </a:r>
          </a:p>
        </p:txBody>
      </p:sp>
      <p:sp>
        <p:nvSpPr>
          <p:cNvPr id="4" name="Rectangle 3"/>
          <p:cNvSpPr/>
          <p:nvPr/>
        </p:nvSpPr>
        <p:spPr>
          <a:xfrm>
            <a:off x="628650" y="1277260"/>
            <a:ext cx="6376308" cy="55399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Sử dụng lệnh Expand (&lt;biểu thức cần khai triển&gt;).</a:t>
            </a:r>
          </a:p>
        </p:txBody>
      </p:sp>
      <p:pic>
        <p:nvPicPr>
          <p:cNvPr id="5" name="Picture 4"/>
          <p:cNvPicPr>
            <a:picLocks noChangeAspect="1"/>
          </p:cNvPicPr>
          <p:nvPr/>
        </p:nvPicPr>
        <p:blipFill>
          <a:blip r:embed="rId4"/>
          <a:stretch>
            <a:fillRect/>
          </a:stretch>
        </p:blipFill>
        <p:spPr>
          <a:xfrm>
            <a:off x="2372180" y="2030337"/>
            <a:ext cx="4399639" cy="954334"/>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976309" y="3247031"/>
                <a:ext cx="7369242" cy="1035412"/>
              </a:xfrm>
              <a:prstGeom prst="rect">
                <a:avLst/>
              </a:prstGeom>
            </p:spPr>
            <p:txBody>
              <a:bodyPr wrap="square">
                <a:spAutoFit/>
              </a:bodyPr>
              <a:lstStyle/>
              <a:p>
                <a:pPr algn="just">
                  <a:lnSpc>
                    <a:spcPct val="150000"/>
                  </a:lnSpc>
                  <a:spcAft>
                    <a:spcPts val="800"/>
                  </a:spcAft>
                </a:pPr>
                <a:r>
                  <a:rPr lang="en-US" sz="2000">
                    <a:latin typeface="+mn-lt"/>
                    <a:ea typeface="Arial" panose="020B0604020202020204" pitchFamily="34" charset="0"/>
                    <a:cs typeface="Times New Roman" panose="02020603050405020304" pitchFamily="18" charset="0"/>
                  </a:rPr>
                  <a:t>Các em thực hành khai triển các biểu thức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𝑎</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𝑏</m:t>
                            </m:r>
                          </m:e>
                        </m:d>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e>
                        </m:d>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sup>
                    </m:sSup>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𝑐</m:t>
                            </m:r>
                          </m:e>
                        </m:d>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2000">
                    <a:effectLst/>
                    <a:latin typeface="+mn-lt"/>
                    <a:ea typeface="Dotum" panose="020B0600000101010101" pitchFamily="34" charset="-127"/>
                    <a:cs typeface="Times New Roman" panose="02020603050405020304" pitchFamily="18" charset="0"/>
                  </a:rPr>
                  <a:t>, …</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76309" y="3247031"/>
                <a:ext cx="7369242" cy="1035412"/>
              </a:xfrm>
              <a:prstGeom prst="rect">
                <a:avLst/>
              </a:prstGeom>
              <a:blipFill>
                <a:blip r:embed="rId9"/>
                <a:stretch>
                  <a:fillRect l="-827" r="-910" b="-2353"/>
                </a:stretch>
              </a:blipFill>
            </p:spPr>
            <p:txBody>
              <a:bodyPr/>
              <a:lstStyle/>
              <a:p>
                <a:r>
                  <a:rPr lang="en-US">
                    <a:noFill/>
                  </a:rPr>
                  <a:t> </a:t>
                </a:r>
              </a:p>
            </p:txBody>
          </p:sp>
        </mc:Fallback>
      </mc:AlternateContent>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44773">
            <a:off x="8107138" y="1322698"/>
            <a:ext cx="706462" cy="1064222"/>
          </a:xfrm>
          <a:prstGeom prst="rect">
            <a:avLst/>
          </a:prstGeom>
        </p:spPr>
      </p:pic>
      <p:pic>
        <p:nvPicPr>
          <p:cNvPr id="7" name="Picture 6"/>
          <p:cNvPicPr>
            <a:picLocks noChangeAspect="1"/>
          </p:cNvPicPr>
          <p:nvPr/>
        </p:nvPicPr>
        <p:blipFill>
          <a:blip r:embed="rId11"/>
          <a:stretch>
            <a:fillRect/>
          </a:stretch>
        </p:blipFill>
        <p:spPr>
          <a:xfrm flipH="1">
            <a:off x="628650" y="3092443"/>
            <a:ext cx="347659" cy="57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7049" y="479875"/>
            <a:ext cx="1210588" cy="496996"/>
          </a:xfrm>
          <a:prstGeom prst="rect">
            <a:avLst/>
          </a:prstGeom>
        </p:spPr>
        <p:txBody>
          <a:bodyPr wrap="none">
            <a:spAutoFit/>
          </a:bodyPr>
          <a:lstStyle/>
          <a:p>
            <a:pPr algn="just">
              <a:lnSpc>
                <a:spcPct val="150000"/>
              </a:lnSpc>
              <a:spcBef>
                <a:spcPts val="600"/>
              </a:spcBef>
              <a:spcAft>
                <a:spcPts val="800"/>
              </a:spcAft>
            </a:pPr>
            <a:r>
              <a:rPr lang="en-US" sz="2000" b="1" i="1">
                <a:solidFill>
                  <a:srgbClr val="C00000"/>
                </a:solidFill>
                <a:latin typeface="+mj-lt"/>
                <a:ea typeface="Arial" panose="020B0604020202020204" pitchFamily="34" charset="0"/>
                <a:cs typeface="Times New Roman" panose="02020603050405020304" pitchFamily="18" charset="0"/>
              </a:rPr>
              <a:t>Kết quả:</a:t>
            </a:r>
            <a:endParaRPr lang="en-US" sz="2000" i="1">
              <a:solidFill>
                <a:srgbClr val="C00000"/>
              </a:solidFill>
              <a:effectLst/>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553477" y="1257300"/>
            <a:ext cx="6153609" cy="2839512"/>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rot="19177038">
            <a:off x="7363035" y="3523394"/>
            <a:ext cx="688101" cy="1146835"/>
          </a:xfrm>
          <a:prstGeom prst="rect">
            <a:avLst/>
          </a:prstGeom>
        </p:spPr>
      </p:pic>
    </p:spTree>
    <p:extLst>
      <p:ext uri="{BB962C8B-B14F-4D97-AF65-F5344CB8AC3E}">
        <p14:creationId xmlns:p14="http://schemas.microsoft.com/office/powerpoint/2010/main" val="21500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3835" y="730542"/>
            <a:ext cx="568972" cy="482011"/>
          </a:xfrm>
          <a:prstGeom prst="rect">
            <a:avLst/>
          </a:prstGeom>
        </p:spPr>
      </p:pic>
      <p:grpSp>
        <p:nvGrpSpPr>
          <p:cNvPr id="19" name="Group 18"/>
          <p:cNvGrpSpPr/>
          <p:nvPr/>
        </p:nvGrpSpPr>
        <p:grpSpPr>
          <a:xfrm>
            <a:off x="1358631" y="1155277"/>
            <a:ext cx="6721563" cy="3049331"/>
            <a:chOff x="182212" y="1400205"/>
            <a:chExt cx="6721563" cy="3049331"/>
          </a:xfrm>
        </p:grpSpPr>
        <p:sp>
          <p:nvSpPr>
            <p:cNvPr id="10" name="Folded Corner 9"/>
            <p:cNvSpPr/>
            <p:nvPr/>
          </p:nvSpPr>
          <p:spPr>
            <a:xfrm>
              <a:off x="182212" y="1887319"/>
              <a:ext cx="6626802" cy="2562217"/>
            </a:xfrm>
            <a:prstGeom prst="foldedCorne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39388" y="2048883"/>
                  <a:ext cx="6141026" cy="2197396"/>
                </a:xfrm>
                <a:prstGeom prst="rect">
                  <a:avLst/>
                </a:prstGeom>
              </p:spPr>
              <p:txBody>
                <a:bodyPr wrap="square">
                  <a:spAutoFit/>
                </a:bodyPr>
                <a:lstStyle/>
                <a:p>
                  <a:pPr algn="just">
                    <a:lnSpc>
                      <a:spcPct val="150000"/>
                    </a:lnSpc>
                    <a:spcBef>
                      <a:spcPts val="600"/>
                    </a:spcBef>
                    <a:spcAft>
                      <a:spcPts val="600"/>
                    </a:spcAft>
                  </a:pPr>
                  <a:r>
                    <a:rPr lang="en-US" sz="2000">
                      <a:latin typeface="+mn-lt"/>
                      <a:ea typeface="Arial" panose="020B0604020202020204" pitchFamily="34" charset="0"/>
                      <a:cs typeface="Times New Roman" panose="02020603050405020304" pitchFamily="18" charset="0"/>
                    </a:rPr>
                    <a:t>Dấu nhân được dùng với kí hiệu *.</a:t>
                  </a: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Dấu lũy thừa được dùng với kí hiệu ^.</a:t>
                  </a: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Cần ghi đủ phép nhân giữa hai biến của đa thức khi viết lệnh, chẳng hạn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2000">
                      <a:effectLst/>
                      <a:latin typeface="+mn-lt"/>
                      <a:ea typeface="Dotum" panose="020B0600000101010101" pitchFamily="34" charset="-127"/>
                      <a:cs typeface="Times New Roman" panose="02020603050405020304" pitchFamily="18" charset="0"/>
                    </a:rPr>
                    <a:t> viết là x*y^2.</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39388" y="2048883"/>
                  <a:ext cx="6141026" cy="2197396"/>
                </a:xfrm>
                <a:prstGeom prst="rect">
                  <a:avLst/>
                </a:prstGeom>
                <a:blipFill>
                  <a:blip r:embed="rId4"/>
                  <a:stretch>
                    <a:fillRect l="-993" r="-1092" b="-3889"/>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053" y="1400205"/>
              <a:ext cx="646722" cy="974228"/>
            </a:xfrm>
            <a:prstGeom prst="rect">
              <a:avLst/>
            </a:prstGeom>
          </p:spPr>
        </p:pic>
      </p:grpSp>
      <p:sp>
        <p:nvSpPr>
          <p:cNvPr id="3" name="Rectangle 2"/>
          <p:cNvSpPr/>
          <p:nvPr/>
        </p:nvSpPr>
        <p:spPr>
          <a:xfrm>
            <a:off x="1358631" y="675162"/>
            <a:ext cx="1143262" cy="537391"/>
          </a:xfrm>
          <a:prstGeom prst="rect">
            <a:avLst/>
          </a:prstGeom>
        </p:spPr>
        <p:txBody>
          <a:bodyPr wrap="none">
            <a:spAutoFit/>
          </a:bodyPr>
          <a:lstStyle/>
          <a:p>
            <a:pPr lvl="0" algn="just">
              <a:lnSpc>
                <a:spcPct val="150000"/>
              </a:lnSpc>
            </a:pPr>
            <a:r>
              <a:rPr lang="en-US" sz="2200" b="1">
                <a:solidFill>
                  <a:srgbClr val="C00000"/>
                </a:solidFill>
                <a:ea typeface="Arial" panose="020B0604020202020204" pitchFamily="34" charset="0"/>
                <a:cs typeface="Times New Roman" panose="02020603050405020304" pitchFamily="18" charset="0"/>
              </a:rPr>
              <a:t>Lưu ý: </a:t>
            </a:r>
            <a:endParaRPr lang="en-US" sz="2200">
              <a:solidFill>
                <a:srgbClr val="C00000"/>
              </a:solidFill>
              <a:ea typeface="Arial" panose="020B0604020202020204" pitchFamily="34"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782630" y="3456480"/>
            <a:ext cx="738416" cy="1089742"/>
          </a:xfrm>
          <a:prstGeom prst="rect">
            <a:avLst/>
          </a:prstGeom>
        </p:spPr>
      </p:pic>
    </p:spTree>
    <p:extLst>
      <p:ext uri="{BB962C8B-B14F-4D97-AF65-F5344CB8AC3E}">
        <p14:creationId xmlns:p14="http://schemas.microsoft.com/office/powerpoint/2010/main" val="143351116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1273</Words>
  <Application>Microsoft Office PowerPoint</Application>
  <PresentationFormat>On-screen Show (16:9)</PresentationFormat>
  <Paragraphs>115</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Cambria Math</vt:lpstr>
      <vt:lpstr>Times New Roman</vt:lpstr>
      <vt:lpstr>Catamaran</vt:lpstr>
      <vt:lpstr>Calibri</vt:lpstr>
      <vt:lpstr>Wingdings</vt:lpstr>
      <vt:lpstr>Open Sans</vt:lpstr>
      <vt:lpstr>Barlow Semi Condensed ExtraBold</vt:lpstr>
      <vt:lpstr>Accentuation Rules by Slidesgo</vt:lpstr>
      <vt:lpstr>CHÀO MỪNG CÁC EM  ĐẾN VỚI BÀI HỌC HÔM NAY!</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PowerPoint Presentation</vt:lpstr>
      <vt:lpstr>HƯỚNG DẪN VỀ NHÀ</vt:lpstr>
      <vt:lpstr>HẸN GẶP LẠI CÁC EM TRONG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Accentuation Rules in Spanish</dc:title>
  <dc:creator>Xinh Đẹp Dịu Hiền Huế Thị</dc:creator>
  <cp:lastModifiedBy>Thanh Nhàn</cp:lastModifiedBy>
  <cp:revision>68</cp:revision>
  <dcterms:modified xsi:type="dcterms:W3CDTF">2024-03-11T16:38:53Z</dcterms:modified>
</cp:coreProperties>
</file>