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62"/>
  </p:notesMasterIdLst>
  <p:sldIdLst>
    <p:sldId id="315" r:id="rId2"/>
    <p:sldId id="256" r:id="rId3"/>
    <p:sldId id="258" r:id="rId4"/>
    <p:sldId id="257" r:id="rId5"/>
    <p:sldId id="262" r:id="rId6"/>
    <p:sldId id="259" r:id="rId7"/>
    <p:sldId id="267" r:id="rId8"/>
    <p:sldId id="317" r:id="rId9"/>
    <p:sldId id="316" r:id="rId10"/>
    <p:sldId id="318" r:id="rId11"/>
    <p:sldId id="319" r:id="rId12"/>
    <p:sldId id="268" r:id="rId13"/>
    <p:sldId id="270" r:id="rId14"/>
    <p:sldId id="272" r:id="rId15"/>
    <p:sldId id="320" r:id="rId16"/>
    <p:sldId id="321" r:id="rId17"/>
    <p:sldId id="322" r:id="rId18"/>
    <p:sldId id="323" r:id="rId19"/>
    <p:sldId id="325" r:id="rId20"/>
    <p:sldId id="326" r:id="rId21"/>
    <p:sldId id="328" r:id="rId22"/>
    <p:sldId id="327" r:id="rId23"/>
    <p:sldId id="329" r:id="rId24"/>
    <p:sldId id="324" r:id="rId25"/>
    <p:sldId id="337" r:id="rId26"/>
    <p:sldId id="299" r:id="rId27"/>
    <p:sldId id="338" r:id="rId28"/>
    <p:sldId id="330" r:id="rId29"/>
    <p:sldId id="263" r:id="rId30"/>
    <p:sldId id="343" r:id="rId31"/>
    <p:sldId id="339" r:id="rId32"/>
    <p:sldId id="347" r:id="rId33"/>
    <p:sldId id="348" r:id="rId34"/>
    <p:sldId id="333" r:id="rId35"/>
    <p:sldId id="334" r:id="rId36"/>
    <p:sldId id="340" r:id="rId37"/>
    <p:sldId id="335" r:id="rId38"/>
    <p:sldId id="291" r:id="rId39"/>
    <p:sldId id="276" r:id="rId40"/>
    <p:sldId id="304" r:id="rId41"/>
    <p:sldId id="280" r:id="rId42"/>
    <p:sldId id="281" r:id="rId43"/>
    <p:sldId id="341" r:id="rId44"/>
    <p:sldId id="336" r:id="rId45"/>
    <p:sldId id="308" r:id="rId46"/>
    <p:sldId id="309" r:id="rId47"/>
    <p:sldId id="354" r:id="rId48"/>
    <p:sldId id="359" r:id="rId49"/>
    <p:sldId id="360" r:id="rId50"/>
    <p:sldId id="362" r:id="rId51"/>
    <p:sldId id="363" r:id="rId52"/>
    <p:sldId id="297" r:id="rId53"/>
    <p:sldId id="342" r:id="rId54"/>
    <p:sldId id="344" r:id="rId55"/>
    <p:sldId id="345" r:id="rId56"/>
    <p:sldId id="346" r:id="rId57"/>
    <p:sldId id="286" r:id="rId58"/>
    <p:sldId id="279" r:id="rId59"/>
    <p:sldId id="265" r:id="rId60"/>
    <p:sldId id="266" r:id="rId61"/>
  </p:sldIdLst>
  <p:sldSz cx="18288000" cy="10287000"/>
  <p:notesSz cx="6858000" cy="9144000"/>
  <p:embeddedFontLst>
    <p:embeddedFont>
      <p:font typeface=".VnTime" panose="020B7200000000000000" pitchFamily="34" charset="0"/>
      <p:regular r:id="rId63"/>
      <p:bold r:id="rId64"/>
      <p:italic r:id="rId65"/>
      <p:boldItalic r:id="rId66"/>
    </p:embeddedFont>
    <p:embeddedFont>
      <p:font typeface=".VnTimeH" panose="020B7200000000000000" pitchFamily="34" charset="0"/>
      <p:regular r:id="rId67"/>
      <p:bold r:id="rId68"/>
      <p:italic r:id="rId69"/>
      <p:boldItalic r:id="rId70"/>
    </p:embeddedFont>
    <p:embeddedFont>
      <p:font typeface="Calibri" panose="020F0502020204030204" pitchFamily="34" charset="0"/>
      <p:regular r:id="rId71"/>
      <p:bold r:id="rId72"/>
      <p:italic r:id="rId73"/>
      <p:boldItalic r:id="rId74"/>
    </p:embeddedFont>
    <p:embeddedFont>
      <p:font typeface="Cambria Math" panose="02040503050406030204" pitchFamily="18" charset="0"/>
      <p:regular r:id="rId75"/>
    </p:embeddedFont>
    <p:embeddedFont>
      <p:font typeface="Garamond" panose="02020404030301010803" pitchFamily="18" charset="0"/>
      <p:regular r:id="rId76"/>
      <p:bold r:id="rId77"/>
      <p:italic r:id="rId78"/>
    </p:embeddedFont>
    <p:embeddedFont>
      <p:font typeface="Open Sans" panose="020B0606030504020204" pitchFamily="34" charset="0"/>
      <p:regular r:id="rId79"/>
      <p:bold r:id="rId80"/>
      <p:italic r:id="rId81"/>
      <p:boldItalic r:id="rId82"/>
    </p:embeddedFont>
    <p:embeddedFont>
      <p:font typeface="Wingdings 2" panose="05020102010507070707" pitchFamily="18" charset="2"/>
      <p:regular r:id="rId8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36600"/>
    <a:srgbClr val="876F1E"/>
    <a:srgbClr val="FFE4E7"/>
    <a:srgbClr val="52607D"/>
    <a:srgbClr val="87CB8F"/>
    <a:srgbClr val="004C00"/>
    <a:srgbClr val="438F79"/>
    <a:srgbClr val="4CA289"/>
    <a:srgbClr val="4EB28C"/>
    <a:srgbClr val="5AB2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70" autoAdjust="0"/>
    <p:restoredTop sz="93974" autoAdjust="0"/>
  </p:normalViewPr>
  <p:slideViewPr>
    <p:cSldViewPr>
      <p:cViewPr varScale="1">
        <p:scale>
          <a:sx n="39" d="100"/>
          <a:sy n="39" d="100"/>
        </p:scale>
        <p:origin x="60" y="27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1.fntdata"/><Relationship Id="rId68" Type="http://schemas.openxmlformats.org/officeDocument/2006/relationships/font" Target="fonts/font6.fntdata"/><Relationship Id="rId76" Type="http://schemas.openxmlformats.org/officeDocument/2006/relationships/font" Target="fonts/font14.fntdata"/><Relationship Id="rId8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4.fntdata"/><Relationship Id="rId74" Type="http://schemas.openxmlformats.org/officeDocument/2006/relationships/font" Target="fonts/font12.fntdata"/><Relationship Id="rId79" Type="http://schemas.openxmlformats.org/officeDocument/2006/relationships/font" Target="fonts/font17.fntdata"/><Relationship Id="rId87"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font" Target="fonts/font20.fntdata"/><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2.fntdata"/><Relationship Id="rId69" Type="http://schemas.openxmlformats.org/officeDocument/2006/relationships/font" Target="fonts/font7.fntdata"/><Relationship Id="rId77" Type="http://schemas.openxmlformats.org/officeDocument/2006/relationships/font" Target="fonts/font15.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0.fntdata"/><Relationship Id="rId80" Type="http://schemas.openxmlformats.org/officeDocument/2006/relationships/font" Target="fonts/font18.fntdata"/><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70" Type="http://schemas.openxmlformats.org/officeDocument/2006/relationships/font" Target="fonts/font8.fntdata"/><Relationship Id="rId75" Type="http://schemas.openxmlformats.org/officeDocument/2006/relationships/font" Target="fonts/font13.fntdata"/><Relationship Id="rId83" Type="http://schemas.openxmlformats.org/officeDocument/2006/relationships/font" Target="fonts/font2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3.fntdata"/><Relationship Id="rId73" Type="http://schemas.openxmlformats.org/officeDocument/2006/relationships/font" Target="fonts/font11.fntdata"/><Relationship Id="rId78" Type="http://schemas.openxmlformats.org/officeDocument/2006/relationships/font" Target="fonts/font16.fntdata"/><Relationship Id="rId81" Type="http://schemas.openxmlformats.org/officeDocument/2006/relationships/font" Target="fonts/font19.fntdata"/><Relationship Id="rId86"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642249-6B72-430D-BAED-377440711D68}" type="datetimeFigureOut">
              <a:rPr lang="en-US" smtClean="0"/>
              <a:t>11/12/2023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A89B7A-A0D2-48BE-AF02-9069F05AEA79}" type="slidenum">
              <a:rPr lang="en-US" smtClean="0"/>
              <a:t>‹#›</a:t>
            </a:fld>
            <a:endParaRPr lang="en-US"/>
          </a:p>
        </p:txBody>
      </p:sp>
    </p:spTree>
    <p:extLst>
      <p:ext uri="{BB962C8B-B14F-4D97-AF65-F5344CB8AC3E}">
        <p14:creationId xmlns:p14="http://schemas.microsoft.com/office/powerpoint/2010/main" val="17153170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A89B7A-A0D2-48BE-AF02-9069F05AEA79}" type="slidenum">
              <a:rPr lang="en-US" smtClean="0"/>
              <a:t>3</a:t>
            </a:fld>
            <a:endParaRPr lang="en-US"/>
          </a:p>
        </p:txBody>
      </p:sp>
    </p:spTree>
    <p:extLst>
      <p:ext uri="{BB962C8B-B14F-4D97-AF65-F5344CB8AC3E}">
        <p14:creationId xmlns:p14="http://schemas.microsoft.com/office/powerpoint/2010/main" val="29696142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A89B7A-A0D2-48BE-AF02-9069F05AEA79}" type="slidenum">
              <a:rPr lang="en-US" smtClean="0"/>
              <a:t>29</a:t>
            </a:fld>
            <a:endParaRPr lang="en-US"/>
          </a:p>
        </p:txBody>
      </p:sp>
    </p:spTree>
    <p:extLst>
      <p:ext uri="{BB962C8B-B14F-4D97-AF65-F5344CB8AC3E}">
        <p14:creationId xmlns:p14="http://schemas.microsoft.com/office/powerpoint/2010/main" val="25263819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A89B7A-A0D2-48BE-AF02-9069F05AEA79}" type="slidenum">
              <a:rPr lang="en-US" smtClean="0"/>
              <a:t>30</a:t>
            </a:fld>
            <a:endParaRPr lang="en-US"/>
          </a:p>
        </p:txBody>
      </p:sp>
    </p:spTree>
    <p:extLst>
      <p:ext uri="{BB962C8B-B14F-4D97-AF65-F5344CB8AC3E}">
        <p14:creationId xmlns:p14="http://schemas.microsoft.com/office/powerpoint/2010/main" val="25443109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A89B7A-A0D2-48BE-AF02-9069F05AEA79}" type="slidenum">
              <a:rPr lang="en-US" smtClean="0"/>
              <a:t>34</a:t>
            </a:fld>
            <a:endParaRPr lang="en-US"/>
          </a:p>
        </p:txBody>
      </p:sp>
    </p:spTree>
    <p:extLst>
      <p:ext uri="{BB962C8B-B14F-4D97-AF65-F5344CB8AC3E}">
        <p14:creationId xmlns:p14="http://schemas.microsoft.com/office/powerpoint/2010/main" val="12638243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E6B39652-CBDF-29D3-28BD-4761D4F9D7E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183623A-E4FB-4B0B-BB2B-3C5E5B33B322}" type="slidenum">
              <a:rPr lang="en-US" altLang="en-US"/>
              <a:pPr>
                <a:spcBef>
                  <a:spcPct val="0"/>
                </a:spcBef>
              </a:pPr>
              <a:t>41</a:t>
            </a:fld>
            <a:endParaRPr lang="en-US" altLang="en-US"/>
          </a:p>
        </p:txBody>
      </p:sp>
      <p:sp>
        <p:nvSpPr>
          <p:cNvPr id="13315" name="Rectangle 2">
            <a:extLst>
              <a:ext uri="{FF2B5EF4-FFF2-40B4-BE49-F238E27FC236}">
                <a16:creationId xmlns:a16="http://schemas.microsoft.com/office/drawing/2014/main" id="{DAC830D7-F1BB-860C-C45D-01D5B821C601}"/>
              </a:ext>
            </a:extLst>
          </p:cNvPr>
          <p:cNvSpPr>
            <a:spLocks noGrp="1" noRot="1" noChangeAspect="1" noChangeArrowheads="1" noTextEdit="1"/>
          </p:cNvSpPr>
          <p:nvPr>
            <p:ph type="sldImg"/>
          </p:nvPr>
        </p:nvSpPr>
        <p:spPr>
          <a:ln/>
        </p:spPr>
      </p:sp>
      <p:sp>
        <p:nvSpPr>
          <p:cNvPr id="13316" name="Rectangle 3">
            <a:extLst>
              <a:ext uri="{FF2B5EF4-FFF2-40B4-BE49-F238E27FC236}">
                <a16:creationId xmlns:a16="http://schemas.microsoft.com/office/drawing/2014/main" id="{5B613E5B-3B2D-A815-F4C3-CC2310A4F8F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A89B7A-A0D2-48BE-AF02-9069F05AEA79}" type="slidenum">
              <a:rPr lang="en-US" smtClean="0"/>
              <a:t>44</a:t>
            </a:fld>
            <a:endParaRPr lang="en-US"/>
          </a:p>
        </p:txBody>
      </p:sp>
    </p:spTree>
    <p:extLst>
      <p:ext uri="{BB962C8B-B14F-4D97-AF65-F5344CB8AC3E}">
        <p14:creationId xmlns:p14="http://schemas.microsoft.com/office/powerpoint/2010/main" val="41435770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A89B7A-A0D2-48BE-AF02-9069F05AEA79}" type="slidenum">
              <a:rPr lang="en-US" smtClean="0"/>
              <a:t>45</a:t>
            </a:fld>
            <a:endParaRPr lang="en-US"/>
          </a:p>
        </p:txBody>
      </p:sp>
    </p:spTree>
    <p:extLst>
      <p:ext uri="{BB962C8B-B14F-4D97-AF65-F5344CB8AC3E}">
        <p14:creationId xmlns:p14="http://schemas.microsoft.com/office/powerpoint/2010/main" val="33684187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A89B7A-A0D2-48BE-AF02-9069F05AEA79}" type="slidenum">
              <a:rPr lang="en-US" smtClean="0"/>
              <a:t>50</a:t>
            </a:fld>
            <a:endParaRPr lang="en-US"/>
          </a:p>
        </p:txBody>
      </p:sp>
    </p:spTree>
    <p:extLst>
      <p:ext uri="{BB962C8B-B14F-4D97-AF65-F5344CB8AC3E}">
        <p14:creationId xmlns:p14="http://schemas.microsoft.com/office/powerpoint/2010/main" val="12592754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A89B7A-A0D2-48BE-AF02-9069F05AEA79}" type="slidenum">
              <a:rPr lang="en-US" smtClean="0"/>
              <a:t>53</a:t>
            </a:fld>
            <a:endParaRPr lang="en-US"/>
          </a:p>
        </p:txBody>
      </p:sp>
    </p:spTree>
    <p:extLst>
      <p:ext uri="{BB962C8B-B14F-4D97-AF65-F5344CB8AC3E}">
        <p14:creationId xmlns:p14="http://schemas.microsoft.com/office/powerpoint/2010/main" val="17539524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A89B7A-A0D2-48BE-AF02-9069F05AEA79}" type="slidenum">
              <a:rPr lang="en-US" smtClean="0"/>
              <a:t>4</a:t>
            </a:fld>
            <a:endParaRPr lang="en-US"/>
          </a:p>
        </p:txBody>
      </p:sp>
    </p:spTree>
    <p:extLst>
      <p:ext uri="{BB962C8B-B14F-4D97-AF65-F5344CB8AC3E}">
        <p14:creationId xmlns:p14="http://schemas.microsoft.com/office/powerpoint/2010/main" val="2376108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A89B7A-A0D2-48BE-AF02-9069F05AEA79}" type="slidenum">
              <a:rPr lang="en-US" smtClean="0"/>
              <a:t>14</a:t>
            </a:fld>
            <a:endParaRPr lang="en-US"/>
          </a:p>
        </p:txBody>
      </p:sp>
    </p:spTree>
    <p:extLst>
      <p:ext uri="{BB962C8B-B14F-4D97-AF65-F5344CB8AC3E}">
        <p14:creationId xmlns:p14="http://schemas.microsoft.com/office/powerpoint/2010/main" val="42696833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A89B7A-A0D2-48BE-AF02-9069F05AEA79}" type="slidenum">
              <a:rPr lang="en-US" smtClean="0"/>
              <a:t>15</a:t>
            </a:fld>
            <a:endParaRPr lang="en-US"/>
          </a:p>
        </p:txBody>
      </p:sp>
    </p:spTree>
    <p:extLst>
      <p:ext uri="{BB962C8B-B14F-4D97-AF65-F5344CB8AC3E}">
        <p14:creationId xmlns:p14="http://schemas.microsoft.com/office/powerpoint/2010/main" val="14641748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A89B7A-A0D2-48BE-AF02-9069F05AEA79}" type="slidenum">
              <a:rPr lang="en-US" smtClean="0"/>
              <a:t>18</a:t>
            </a:fld>
            <a:endParaRPr lang="en-US"/>
          </a:p>
        </p:txBody>
      </p:sp>
    </p:spTree>
    <p:extLst>
      <p:ext uri="{BB962C8B-B14F-4D97-AF65-F5344CB8AC3E}">
        <p14:creationId xmlns:p14="http://schemas.microsoft.com/office/powerpoint/2010/main" val="31131296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A89B7A-A0D2-48BE-AF02-9069F05AEA79}" type="slidenum">
              <a:rPr lang="en-US" smtClean="0"/>
              <a:t>19</a:t>
            </a:fld>
            <a:endParaRPr lang="en-US"/>
          </a:p>
        </p:txBody>
      </p:sp>
    </p:spTree>
    <p:extLst>
      <p:ext uri="{BB962C8B-B14F-4D97-AF65-F5344CB8AC3E}">
        <p14:creationId xmlns:p14="http://schemas.microsoft.com/office/powerpoint/2010/main" val="41734620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A89B7A-A0D2-48BE-AF02-9069F05AEA79}" type="slidenum">
              <a:rPr lang="en-US" smtClean="0"/>
              <a:t>20</a:t>
            </a:fld>
            <a:endParaRPr lang="en-US"/>
          </a:p>
        </p:txBody>
      </p:sp>
    </p:spTree>
    <p:extLst>
      <p:ext uri="{BB962C8B-B14F-4D97-AF65-F5344CB8AC3E}">
        <p14:creationId xmlns:p14="http://schemas.microsoft.com/office/powerpoint/2010/main" val="16569223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A89B7A-A0D2-48BE-AF02-9069F05AEA79}" type="slidenum">
              <a:rPr lang="en-US" smtClean="0"/>
              <a:t>21</a:t>
            </a:fld>
            <a:endParaRPr lang="en-US"/>
          </a:p>
        </p:txBody>
      </p:sp>
    </p:spTree>
    <p:extLst>
      <p:ext uri="{BB962C8B-B14F-4D97-AF65-F5344CB8AC3E}">
        <p14:creationId xmlns:p14="http://schemas.microsoft.com/office/powerpoint/2010/main" val="6767365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A89B7A-A0D2-48BE-AF02-9069F05AEA79}" type="slidenum">
              <a:rPr lang="en-US" smtClean="0"/>
              <a:t>24</a:t>
            </a:fld>
            <a:endParaRPr lang="en-US"/>
          </a:p>
        </p:txBody>
      </p:sp>
    </p:spTree>
    <p:extLst>
      <p:ext uri="{BB962C8B-B14F-4D97-AF65-F5344CB8AC3E}">
        <p14:creationId xmlns:p14="http://schemas.microsoft.com/office/powerpoint/2010/main" val="1344568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411958"/>
            <a:ext cx="16459200" cy="877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5C3AE0E9-82F6-30E2-51EB-C0A1C581CCEC}"/>
              </a:ext>
            </a:extLst>
          </p:cNvPr>
          <p:cNvSpPr>
            <a:spLocks noGrp="1" noChangeArrowheads="1"/>
          </p:cNvSpPr>
          <p:nvPr>
            <p:ph type="dt" sz="half" idx="10"/>
          </p:nvPr>
        </p:nvSpPr>
        <p:spPr>
          <a:ln/>
        </p:spPr>
        <p:txBody>
          <a:bodyPr/>
          <a:lstStyle>
            <a:lvl1pPr>
              <a:defRPr/>
            </a:lvl1pPr>
          </a:lstStyle>
          <a:p>
            <a:pPr>
              <a:defRPr/>
            </a:pPr>
            <a:fld id="{64D96C1B-CB76-4F99-808D-B49775DBA2CF}" type="datetime1">
              <a:rPr lang="en-US"/>
              <a:pPr>
                <a:defRPr/>
              </a:pPr>
              <a:t>11/12/2023</a:t>
            </a:fld>
            <a:endParaRPr lang="en-US"/>
          </a:p>
        </p:txBody>
      </p:sp>
      <p:sp>
        <p:nvSpPr>
          <p:cNvPr id="4" name="Rectangle 5">
            <a:extLst>
              <a:ext uri="{FF2B5EF4-FFF2-40B4-BE49-F238E27FC236}">
                <a16:creationId xmlns:a16="http://schemas.microsoft.com/office/drawing/2014/main" id="{84B7BA75-0B2E-C685-A40E-DB0FFD689AB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E934EB2-E29B-2B6D-47AD-DC0F9110AE19}"/>
              </a:ext>
            </a:extLst>
          </p:cNvPr>
          <p:cNvSpPr>
            <a:spLocks noGrp="1" noChangeArrowheads="1"/>
          </p:cNvSpPr>
          <p:nvPr>
            <p:ph type="sldNum" sz="quarter" idx="12"/>
          </p:nvPr>
        </p:nvSpPr>
        <p:spPr>
          <a:ln/>
        </p:spPr>
        <p:txBody>
          <a:bodyPr/>
          <a:lstStyle>
            <a:lvl1pPr>
              <a:defRPr/>
            </a:lvl1pPr>
          </a:lstStyle>
          <a:p>
            <a:fld id="{FCBA231F-B899-440E-84DD-78BD7F4C59B9}" type="slidenum">
              <a:rPr lang="en-US" altLang="en-US"/>
              <a:pPr/>
              <a:t>‹#›</a:t>
            </a:fld>
            <a:endParaRPr lang="en-US" altLang="en-US"/>
          </a:p>
        </p:txBody>
      </p:sp>
    </p:spTree>
    <p:extLst>
      <p:ext uri="{BB962C8B-B14F-4D97-AF65-F5344CB8AC3E}">
        <p14:creationId xmlns:p14="http://schemas.microsoft.com/office/powerpoint/2010/main" val="653596121"/>
      </p:ext>
    </p:extLst>
  </p:cSld>
  <p:clrMapOvr>
    <a:masterClrMapping/>
  </p:clrMapOvr>
  <p:transition spd="slow">
    <p:wedg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4C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oleObject" Target="../embeddings/oleObject4.bin"/><Relationship Id="rId3" Type="http://schemas.microsoft.com/office/2007/relationships/hdphoto" Target="../media/hdphoto2.wdp"/><Relationship Id="rId7" Type="http://schemas.openxmlformats.org/officeDocument/2006/relationships/image" Target="../media/image30.svg"/><Relationship Id="rId12" Type="http://schemas.openxmlformats.org/officeDocument/2006/relationships/image" Target="../media/image41.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11.svg"/><Relationship Id="rId5" Type="http://schemas.openxmlformats.org/officeDocument/2006/relationships/image" Target="../media/image40.svg"/><Relationship Id="rId10" Type="http://schemas.openxmlformats.org/officeDocument/2006/relationships/image" Target="../media/image10.png"/><Relationship Id="rId4" Type="http://schemas.openxmlformats.org/officeDocument/2006/relationships/image" Target="../media/image39.png"/><Relationship Id="rId9" Type="http://schemas.openxmlformats.org/officeDocument/2006/relationships/image" Target="../media/image5.svg"/><Relationship Id="rId14" Type="http://schemas.openxmlformats.org/officeDocument/2006/relationships/image" Target="../media/image45.wmf"/></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oleObject" Target="../embeddings/oleObject5.bin"/><Relationship Id="rId3" Type="http://schemas.microsoft.com/office/2007/relationships/hdphoto" Target="../media/hdphoto2.wdp"/><Relationship Id="rId7" Type="http://schemas.openxmlformats.org/officeDocument/2006/relationships/image" Target="../media/image30.svg"/><Relationship Id="rId12" Type="http://schemas.openxmlformats.org/officeDocument/2006/relationships/image" Target="../media/image41.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11.svg"/><Relationship Id="rId5" Type="http://schemas.openxmlformats.org/officeDocument/2006/relationships/image" Target="../media/image40.svg"/><Relationship Id="rId10" Type="http://schemas.openxmlformats.org/officeDocument/2006/relationships/image" Target="../media/image10.png"/><Relationship Id="rId4" Type="http://schemas.openxmlformats.org/officeDocument/2006/relationships/image" Target="../media/image39.png"/><Relationship Id="rId9" Type="http://schemas.openxmlformats.org/officeDocument/2006/relationships/image" Target="../media/image5.svg"/><Relationship Id="rId14" Type="http://schemas.openxmlformats.org/officeDocument/2006/relationships/image" Target="../media/image46.wmf"/></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0.svg"/><Relationship Id="rId7" Type="http://schemas.openxmlformats.org/officeDocument/2006/relationships/image" Target="../media/image11.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40.svg"/><Relationship Id="rId4" Type="http://schemas.openxmlformats.org/officeDocument/2006/relationships/image" Target="../media/image39.png"/><Relationship Id="rId9" Type="http://schemas.openxmlformats.org/officeDocument/2006/relationships/image" Target="../media/image7.svg"/></Relationships>
</file>

<file path=ppt/slides/_rels/slide1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7.svg"/><Relationship Id="rId3" Type="http://schemas.openxmlformats.org/officeDocument/2006/relationships/image" Target="../media/image48.svg"/><Relationship Id="rId7" Type="http://schemas.openxmlformats.org/officeDocument/2006/relationships/image" Target="../media/image30.svg"/><Relationship Id="rId12" Type="http://schemas.openxmlformats.org/officeDocument/2006/relationships/image" Target="../media/image6.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5.svg"/><Relationship Id="rId5" Type="http://schemas.openxmlformats.org/officeDocument/2006/relationships/image" Target="../media/image40.svg"/><Relationship Id="rId15" Type="http://schemas.microsoft.com/office/2007/relationships/hdphoto" Target="../media/hdphoto3.wdp"/><Relationship Id="rId10" Type="http://schemas.openxmlformats.org/officeDocument/2006/relationships/image" Target="../media/image4.png"/><Relationship Id="rId4" Type="http://schemas.openxmlformats.org/officeDocument/2006/relationships/image" Target="../media/image39.png"/><Relationship Id="rId9" Type="http://schemas.openxmlformats.org/officeDocument/2006/relationships/image" Target="../media/image11.svg"/><Relationship Id="rId14"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8.svg"/></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image" Target="../media/image47.png"/><Relationship Id="rId7" Type="http://schemas.openxmlformats.org/officeDocument/2006/relationships/image" Target="../media/image51.wm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oleObject" Target="../embeddings/oleObject6.bin"/><Relationship Id="rId5" Type="http://schemas.openxmlformats.org/officeDocument/2006/relationships/image" Target="../media/image50.png"/><Relationship Id="rId4" Type="http://schemas.openxmlformats.org/officeDocument/2006/relationships/image" Target="../media/image48.svg"/><Relationship Id="rId9" Type="http://schemas.openxmlformats.org/officeDocument/2006/relationships/image" Target="../media/image52.wmf"/></Relationships>
</file>

<file path=ppt/slides/_rels/slide16.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54.wmf"/><Relationship Id="rId3" Type="http://schemas.openxmlformats.org/officeDocument/2006/relationships/image" Target="../media/image40.svg"/><Relationship Id="rId7" Type="http://schemas.openxmlformats.org/officeDocument/2006/relationships/image" Target="../media/image5.svg"/><Relationship Id="rId12" Type="http://schemas.openxmlformats.org/officeDocument/2006/relationships/oleObject" Target="../embeddings/oleObject8.bin"/><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53.png"/><Relationship Id="rId5" Type="http://schemas.openxmlformats.org/officeDocument/2006/relationships/image" Target="../media/image30.svg"/><Relationship Id="rId15" Type="http://schemas.openxmlformats.org/officeDocument/2006/relationships/image" Target="../media/image55.wmf"/><Relationship Id="rId10" Type="http://schemas.openxmlformats.org/officeDocument/2006/relationships/image" Target="../media/image43.png"/><Relationship Id="rId4" Type="http://schemas.openxmlformats.org/officeDocument/2006/relationships/image" Target="../media/image29.png"/><Relationship Id="rId9" Type="http://schemas.openxmlformats.org/officeDocument/2006/relationships/image" Target="../media/image11.svg"/><Relationship Id="rId14" Type="http://schemas.openxmlformats.org/officeDocument/2006/relationships/oleObject" Target="../embeddings/oleObject9.bin"/></Relationships>
</file>

<file path=ppt/slides/_rels/slide17.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7.svg"/><Relationship Id="rId3" Type="http://schemas.openxmlformats.org/officeDocument/2006/relationships/image" Target="../media/image48.svg"/><Relationship Id="rId7" Type="http://schemas.openxmlformats.org/officeDocument/2006/relationships/image" Target="../media/image30.svg"/><Relationship Id="rId12" Type="http://schemas.openxmlformats.org/officeDocument/2006/relationships/image" Target="../media/image6.png"/><Relationship Id="rId17" Type="http://schemas.openxmlformats.org/officeDocument/2006/relationships/image" Target="../media/image57.wmf"/><Relationship Id="rId2" Type="http://schemas.openxmlformats.org/officeDocument/2006/relationships/image" Target="../media/image47.png"/><Relationship Id="rId16" Type="http://schemas.openxmlformats.org/officeDocument/2006/relationships/oleObject" Target="../embeddings/oleObject11.bin"/><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5.svg"/><Relationship Id="rId5" Type="http://schemas.openxmlformats.org/officeDocument/2006/relationships/image" Target="../media/image40.svg"/><Relationship Id="rId15" Type="http://schemas.openxmlformats.org/officeDocument/2006/relationships/image" Target="../media/image56.wmf"/><Relationship Id="rId10" Type="http://schemas.openxmlformats.org/officeDocument/2006/relationships/image" Target="../media/image4.png"/><Relationship Id="rId4" Type="http://schemas.openxmlformats.org/officeDocument/2006/relationships/image" Target="../media/image39.png"/><Relationship Id="rId9" Type="http://schemas.openxmlformats.org/officeDocument/2006/relationships/image" Target="../media/image11.svg"/><Relationship Id="rId14" Type="http://schemas.openxmlformats.org/officeDocument/2006/relationships/oleObject" Target="../embeddings/oleObject10.bin"/></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0.png"/><Relationship Id="rId4" Type="http://schemas.openxmlformats.org/officeDocument/2006/relationships/image" Target="../media/image48.svg"/></Relationships>
</file>

<file path=ppt/slides/_rels/slide19.xml.rels><?xml version="1.0" encoding="UTF-8" standalone="yes"?>
<Relationships xmlns="http://schemas.openxmlformats.org/package/2006/relationships"><Relationship Id="rId8" Type="http://schemas.openxmlformats.org/officeDocument/2006/relationships/image" Target="../media/image60.wmf"/><Relationship Id="rId13" Type="http://schemas.openxmlformats.org/officeDocument/2006/relationships/oleObject" Target="../embeddings/oleObject15.bin"/><Relationship Id="rId18" Type="http://schemas.openxmlformats.org/officeDocument/2006/relationships/image" Target="../media/image65.wmf"/><Relationship Id="rId3" Type="http://schemas.openxmlformats.org/officeDocument/2006/relationships/image" Target="../media/image47.png"/><Relationship Id="rId7" Type="http://schemas.openxmlformats.org/officeDocument/2006/relationships/oleObject" Target="../embeddings/oleObject12.bin"/><Relationship Id="rId12" Type="http://schemas.openxmlformats.org/officeDocument/2006/relationships/image" Target="../media/image62.wmf"/><Relationship Id="rId17" Type="http://schemas.openxmlformats.org/officeDocument/2006/relationships/oleObject" Target="../embeddings/oleObject17.bin"/><Relationship Id="rId2" Type="http://schemas.openxmlformats.org/officeDocument/2006/relationships/notesSlide" Target="../notesSlides/notesSlide6.xml"/><Relationship Id="rId16" Type="http://schemas.openxmlformats.org/officeDocument/2006/relationships/image" Target="../media/image64.wmf"/><Relationship Id="rId1" Type="http://schemas.openxmlformats.org/officeDocument/2006/relationships/slideLayout" Target="../slideLayouts/slideLayout7.xml"/><Relationship Id="rId6" Type="http://schemas.openxmlformats.org/officeDocument/2006/relationships/image" Target="../media/image58.png"/><Relationship Id="rId11" Type="http://schemas.openxmlformats.org/officeDocument/2006/relationships/oleObject" Target="../embeddings/oleObject14.bin"/><Relationship Id="rId5" Type="http://schemas.openxmlformats.org/officeDocument/2006/relationships/image" Target="../media/image50.png"/><Relationship Id="rId15" Type="http://schemas.openxmlformats.org/officeDocument/2006/relationships/oleObject" Target="../embeddings/oleObject16.bin"/><Relationship Id="rId10" Type="http://schemas.openxmlformats.org/officeDocument/2006/relationships/image" Target="../media/image61.wmf"/><Relationship Id="rId4" Type="http://schemas.openxmlformats.org/officeDocument/2006/relationships/image" Target="../media/image48.svg"/><Relationship Id="rId9" Type="http://schemas.openxmlformats.org/officeDocument/2006/relationships/oleObject" Target="../embeddings/oleObject13.bin"/><Relationship Id="rId14" Type="http://schemas.openxmlformats.org/officeDocument/2006/relationships/image" Target="../media/image63.wmf"/></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image" Target="../media/image1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60.wmf"/><Relationship Id="rId13" Type="http://schemas.openxmlformats.org/officeDocument/2006/relationships/oleObject" Target="../embeddings/oleObject21.bin"/><Relationship Id="rId3" Type="http://schemas.openxmlformats.org/officeDocument/2006/relationships/image" Target="../media/image47.png"/><Relationship Id="rId7" Type="http://schemas.openxmlformats.org/officeDocument/2006/relationships/oleObject" Target="../embeddings/oleObject18.bin"/><Relationship Id="rId12" Type="http://schemas.openxmlformats.org/officeDocument/2006/relationships/image" Target="../media/image66.wmf"/><Relationship Id="rId2" Type="http://schemas.openxmlformats.org/officeDocument/2006/relationships/notesSlide" Target="../notesSlides/notesSlide7.xml"/><Relationship Id="rId16" Type="http://schemas.openxmlformats.org/officeDocument/2006/relationships/image" Target="../media/image68.wmf"/><Relationship Id="rId1" Type="http://schemas.openxmlformats.org/officeDocument/2006/relationships/slideLayout" Target="../slideLayouts/slideLayout7.xml"/><Relationship Id="rId6" Type="http://schemas.openxmlformats.org/officeDocument/2006/relationships/image" Target="../media/image58.png"/><Relationship Id="rId11" Type="http://schemas.openxmlformats.org/officeDocument/2006/relationships/oleObject" Target="../embeddings/oleObject20.bin"/><Relationship Id="rId5" Type="http://schemas.openxmlformats.org/officeDocument/2006/relationships/image" Target="../media/image50.png"/><Relationship Id="rId15" Type="http://schemas.openxmlformats.org/officeDocument/2006/relationships/oleObject" Target="../embeddings/oleObject22.bin"/><Relationship Id="rId10" Type="http://schemas.openxmlformats.org/officeDocument/2006/relationships/image" Target="../media/image61.wmf"/><Relationship Id="rId4" Type="http://schemas.openxmlformats.org/officeDocument/2006/relationships/image" Target="../media/image48.svg"/><Relationship Id="rId9" Type="http://schemas.openxmlformats.org/officeDocument/2006/relationships/oleObject" Target="../embeddings/oleObject19.bin"/><Relationship Id="rId14" Type="http://schemas.openxmlformats.org/officeDocument/2006/relationships/image" Target="../media/image67.wmf"/></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24.bin"/><Relationship Id="rId13" Type="http://schemas.openxmlformats.org/officeDocument/2006/relationships/image" Target="../media/image65.wmf"/><Relationship Id="rId3" Type="http://schemas.openxmlformats.org/officeDocument/2006/relationships/image" Target="../media/image47.png"/><Relationship Id="rId7" Type="http://schemas.openxmlformats.org/officeDocument/2006/relationships/image" Target="../media/image69.wmf"/><Relationship Id="rId12" Type="http://schemas.openxmlformats.org/officeDocument/2006/relationships/oleObject" Target="../embeddings/oleObject26.bin"/><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oleObject" Target="../embeddings/oleObject23.bin"/><Relationship Id="rId11" Type="http://schemas.openxmlformats.org/officeDocument/2006/relationships/image" Target="../media/image63.wmf"/><Relationship Id="rId5" Type="http://schemas.openxmlformats.org/officeDocument/2006/relationships/image" Target="../media/image58.png"/><Relationship Id="rId15" Type="http://schemas.openxmlformats.org/officeDocument/2006/relationships/image" Target="../media/image68.wmf"/><Relationship Id="rId10" Type="http://schemas.openxmlformats.org/officeDocument/2006/relationships/oleObject" Target="../embeddings/oleObject25.bin"/><Relationship Id="rId4" Type="http://schemas.openxmlformats.org/officeDocument/2006/relationships/image" Target="../media/image48.svg"/><Relationship Id="rId9" Type="http://schemas.openxmlformats.org/officeDocument/2006/relationships/image" Target="../media/image61.wmf"/><Relationship Id="rId14" Type="http://schemas.openxmlformats.org/officeDocument/2006/relationships/oleObject" Target="../embeddings/oleObject27.bin"/></Relationships>
</file>

<file path=ppt/slides/_rels/slide2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svg"/><Relationship Id="rId7" Type="http://schemas.openxmlformats.org/officeDocument/2006/relationships/image" Target="../media/image30.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36.svg"/><Relationship Id="rId4" Type="http://schemas.openxmlformats.org/officeDocument/2006/relationships/image" Target="../media/image35.png"/><Relationship Id="rId9" Type="http://schemas.microsoft.com/office/2007/relationships/hdphoto" Target="../media/hdphoto1.wdp"/></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7.svg"/><Relationship Id="rId3" Type="http://schemas.openxmlformats.org/officeDocument/2006/relationships/image" Target="../media/image48.svg"/><Relationship Id="rId7" Type="http://schemas.openxmlformats.org/officeDocument/2006/relationships/image" Target="../media/image30.svg"/><Relationship Id="rId12" Type="http://schemas.openxmlformats.org/officeDocument/2006/relationships/image" Target="../media/image6.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5.svg"/><Relationship Id="rId5" Type="http://schemas.openxmlformats.org/officeDocument/2006/relationships/image" Target="../media/image40.svg"/><Relationship Id="rId10" Type="http://schemas.openxmlformats.org/officeDocument/2006/relationships/image" Target="../media/image4.png"/><Relationship Id="rId4" Type="http://schemas.openxmlformats.org/officeDocument/2006/relationships/image" Target="../media/image39.png"/><Relationship Id="rId9" Type="http://schemas.openxmlformats.org/officeDocument/2006/relationships/image" Target="../media/image11.sv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7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48.svg"/></Relationships>
</file>

<file path=ppt/slides/_rels/slide2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oleObject" Target="../embeddings/oleObject29.bin"/><Relationship Id="rId18" Type="http://schemas.openxmlformats.org/officeDocument/2006/relationships/image" Target="../media/image78.emf"/><Relationship Id="rId3" Type="http://schemas.openxmlformats.org/officeDocument/2006/relationships/image" Target="../media/image48.svg"/><Relationship Id="rId7" Type="http://schemas.openxmlformats.org/officeDocument/2006/relationships/image" Target="../media/image11.svg"/><Relationship Id="rId12" Type="http://schemas.openxmlformats.org/officeDocument/2006/relationships/image" Target="../media/image75.wmf"/><Relationship Id="rId17" Type="http://schemas.openxmlformats.org/officeDocument/2006/relationships/oleObject" Target="../embeddings/oleObject31.bin"/><Relationship Id="rId2" Type="http://schemas.openxmlformats.org/officeDocument/2006/relationships/image" Target="../media/image47.png"/><Relationship Id="rId16" Type="http://schemas.openxmlformats.org/officeDocument/2006/relationships/image" Target="../media/image77.wmf"/><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oleObject" Target="../embeddings/oleObject28.bin"/><Relationship Id="rId5" Type="http://schemas.openxmlformats.org/officeDocument/2006/relationships/image" Target="../media/image40.svg"/><Relationship Id="rId15" Type="http://schemas.openxmlformats.org/officeDocument/2006/relationships/oleObject" Target="../embeddings/oleObject30.bin"/><Relationship Id="rId10" Type="http://schemas.openxmlformats.org/officeDocument/2006/relationships/image" Target="../media/image74.png"/><Relationship Id="rId4" Type="http://schemas.openxmlformats.org/officeDocument/2006/relationships/image" Target="../media/image39.png"/><Relationship Id="rId9" Type="http://schemas.openxmlformats.org/officeDocument/2006/relationships/image" Target="../media/image7.svg"/><Relationship Id="rId14" Type="http://schemas.openxmlformats.org/officeDocument/2006/relationships/image" Target="../media/image76.w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8.svg"/><Relationship Id="rId7" Type="http://schemas.openxmlformats.org/officeDocument/2006/relationships/image" Target="../media/image11.sv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40.svg"/><Relationship Id="rId10" Type="http://schemas.openxmlformats.org/officeDocument/2006/relationships/image" Target="../media/image79.png"/><Relationship Id="rId4" Type="http://schemas.openxmlformats.org/officeDocument/2006/relationships/image" Target="../media/image39.png"/><Relationship Id="rId9" Type="http://schemas.openxmlformats.org/officeDocument/2006/relationships/image" Target="../media/image7.svg"/></Relationships>
</file>

<file path=ppt/slides/_rels/slide29.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80.png"/><Relationship Id="rId7" Type="http://schemas.openxmlformats.org/officeDocument/2006/relationships/image" Target="../media/image8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16.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20.png"/><Relationship Id="rId5" Type="http://schemas.openxmlformats.org/officeDocument/2006/relationships/image" Target="../media/image12.png"/><Relationship Id="rId10" Type="http://schemas.openxmlformats.org/officeDocument/2006/relationships/image" Target="../media/image19.svg"/><Relationship Id="rId4" Type="http://schemas.openxmlformats.org/officeDocument/2006/relationships/image" Target="../media/image17.svg"/><Relationship Id="rId9" Type="http://schemas.openxmlformats.org/officeDocument/2006/relationships/image" Target="../media/image18.png"/></Relationships>
</file>

<file path=ppt/slides/_rels/slide30.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16.png"/><Relationship Id="rId7"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20.png"/><Relationship Id="rId5" Type="http://schemas.openxmlformats.org/officeDocument/2006/relationships/image" Target="../media/image12.png"/><Relationship Id="rId10" Type="http://schemas.openxmlformats.org/officeDocument/2006/relationships/image" Target="../media/image19.svg"/><Relationship Id="rId4" Type="http://schemas.openxmlformats.org/officeDocument/2006/relationships/image" Target="../media/image17.svg"/><Relationship Id="rId9" Type="http://schemas.openxmlformats.org/officeDocument/2006/relationships/image" Target="../media/image18.png"/></Relationships>
</file>

<file path=ppt/slides/_rels/slide31.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7.svg"/><Relationship Id="rId3" Type="http://schemas.openxmlformats.org/officeDocument/2006/relationships/image" Target="../media/image48.svg"/><Relationship Id="rId7" Type="http://schemas.openxmlformats.org/officeDocument/2006/relationships/image" Target="../media/image30.svg"/><Relationship Id="rId12" Type="http://schemas.openxmlformats.org/officeDocument/2006/relationships/image" Target="../media/image6.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5.svg"/><Relationship Id="rId5" Type="http://schemas.openxmlformats.org/officeDocument/2006/relationships/image" Target="../media/image40.svg"/><Relationship Id="rId10" Type="http://schemas.openxmlformats.org/officeDocument/2006/relationships/image" Target="../media/image4.png"/><Relationship Id="rId4" Type="http://schemas.openxmlformats.org/officeDocument/2006/relationships/image" Target="../media/image39.png"/><Relationship Id="rId9" Type="http://schemas.openxmlformats.org/officeDocument/2006/relationships/image" Target="../media/image11.svg"/></Relationships>
</file>

<file path=ppt/slides/_rels/slide33.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47.png"/><Relationship Id="rId7" Type="http://schemas.microsoft.com/office/2007/relationships/hdphoto" Target="../media/hdphoto2.wdp"/><Relationship Id="rId12" Type="http://schemas.openxmlformats.org/officeDocument/2006/relationships/image" Target="../media/image87.wmf"/><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oleObject" Target="../embeddings/oleObject33.bin"/><Relationship Id="rId5" Type="http://schemas.openxmlformats.org/officeDocument/2006/relationships/image" Target="../media/image43.png"/><Relationship Id="rId10" Type="http://schemas.openxmlformats.org/officeDocument/2006/relationships/image" Target="../media/image86.wmf"/><Relationship Id="rId4" Type="http://schemas.openxmlformats.org/officeDocument/2006/relationships/image" Target="../media/image48.svg"/><Relationship Id="rId9" Type="http://schemas.openxmlformats.org/officeDocument/2006/relationships/oleObject" Target="../embeddings/oleObject32.bin"/></Relationships>
</file>

<file path=ppt/slides/_rels/slide3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7.svg"/><Relationship Id="rId3" Type="http://schemas.openxmlformats.org/officeDocument/2006/relationships/image" Target="../media/image48.svg"/><Relationship Id="rId7" Type="http://schemas.openxmlformats.org/officeDocument/2006/relationships/image" Target="../media/image30.svg"/><Relationship Id="rId12" Type="http://schemas.openxmlformats.org/officeDocument/2006/relationships/image" Target="../media/image6.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5.svg"/><Relationship Id="rId5" Type="http://schemas.openxmlformats.org/officeDocument/2006/relationships/image" Target="../media/image40.svg"/><Relationship Id="rId15" Type="http://schemas.openxmlformats.org/officeDocument/2006/relationships/image" Target="../media/image89.png"/><Relationship Id="rId10" Type="http://schemas.openxmlformats.org/officeDocument/2006/relationships/image" Target="../media/image4.png"/><Relationship Id="rId4" Type="http://schemas.openxmlformats.org/officeDocument/2006/relationships/image" Target="../media/image39.png"/><Relationship Id="rId9" Type="http://schemas.openxmlformats.org/officeDocument/2006/relationships/image" Target="../media/image11.svg"/><Relationship Id="rId14" Type="http://schemas.openxmlformats.org/officeDocument/2006/relationships/image" Target="../media/image88.png"/></Relationships>
</file>

<file path=ppt/slides/_rels/slide36.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78.emf"/><Relationship Id="rId3" Type="http://schemas.openxmlformats.org/officeDocument/2006/relationships/image" Target="../media/image48.svg"/><Relationship Id="rId7" Type="http://schemas.openxmlformats.org/officeDocument/2006/relationships/image" Target="../media/image11.svg"/><Relationship Id="rId12" Type="http://schemas.openxmlformats.org/officeDocument/2006/relationships/oleObject" Target="../embeddings/oleObject35.bin"/><Relationship Id="rId2" Type="http://schemas.openxmlformats.org/officeDocument/2006/relationships/image" Target="../media/image47.png"/><Relationship Id="rId16" Type="http://schemas.openxmlformats.org/officeDocument/2006/relationships/image" Target="../media/image93.wmf"/><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91.wmf"/><Relationship Id="rId5" Type="http://schemas.openxmlformats.org/officeDocument/2006/relationships/image" Target="../media/image40.svg"/><Relationship Id="rId15" Type="http://schemas.openxmlformats.org/officeDocument/2006/relationships/oleObject" Target="../embeddings/oleObject36.bin"/><Relationship Id="rId10" Type="http://schemas.openxmlformats.org/officeDocument/2006/relationships/oleObject" Target="../embeddings/oleObject34.bin"/><Relationship Id="rId4" Type="http://schemas.openxmlformats.org/officeDocument/2006/relationships/image" Target="../media/image39.png"/><Relationship Id="rId9" Type="http://schemas.openxmlformats.org/officeDocument/2006/relationships/image" Target="../media/image7.svg"/><Relationship Id="rId14" Type="http://schemas.openxmlformats.org/officeDocument/2006/relationships/image" Target="../media/image92.png"/></Relationships>
</file>

<file path=ppt/slides/_rels/slide3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svg"/><Relationship Id="rId7" Type="http://schemas.openxmlformats.org/officeDocument/2006/relationships/image" Target="../media/image30.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36.svg"/><Relationship Id="rId4" Type="http://schemas.openxmlformats.org/officeDocument/2006/relationships/image" Target="../media/image35.png"/><Relationship Id="rId9" Type="http://schemas.microsoft.com/office/2007/relationships/hdphoto" Target="../media/hdphoto1.wdp"/></Relationships>
</file>

<file path=ppt/slides/_rels/slide39.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19.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4.svg"/><Relationship Id="rId11" Type="http://schemas.openxmlformats.org/officeDocument/2006/relationships/image" Target="../media/image18.pn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png"/></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image" Target="../media/image94.jpg"/><Relationship Id="rId1" Type="http://schemas.openxmlformats.org/officeDocument/2006/relationships/slideLayout" Target="../slideLayouts/slideLayout12.xml"/><Relationship Id="rId4" Type="http://schemas.openxmlformats.org/officeDocument/2006/relationships/image" Target="../media/image95.wmf"/></Relationships>
</file>

<file path=ppt/slides/_rels/slide41.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image" Target="../media/image94.jpg"/><Relationship Id="rId1" Type="http://schemas.openxmlformats.org/officeDocument/2006/relationships/slideLayout" Target="../slideLayouts/slideLayout7.xml"/><Relationship Id="rId4" Type="http://schemas.openxmlformats.org/officeDocument/2006/relationships/image" Target="../media/image96.wmf"/></Relationships>
</file>

<file path=ppt/slides/_rels/slide43.xml.rels><?xml version="1.0" encoding="UTF-8" standalone="yes"?>
<Relationships xmlns="http://schemas.openxmlformats.org/package/2006/relationships"><Relationship Id="rId8" Type="http://schemas.openxmlformats.org/officeDocument/2006/relationships/image" Target="../media/image99.wmf"/><Relationship Id="rId3" Type="http://schemas.openxmlformats.org/officeDocument/2006/relationships/oleObject" Target="../embeddings/oleObject39.bin"/><Relationship Id="rId7" Type="http://schemas.openxmlformats.org/officeDocument/2006/relationships/oleObject" Target="../embeddings/oleObject41.bin"/><Relationship Id="rId2" Type="http://schemas.openxmlformats.org/officeDocument/2006/relationships/image" Target="../media/image94.jpg"/><Relationship Id="rId1" Type="http://schemas.openxmlformats.org/officeDocument/2006/relationships/slideLayout" Target="../slideLayouts/slideLayout7.xml"/><Relationship Id="rId6" Type="http://schemas.openxmlformats.org/officeDocument/2006/relationships/image" Target="../media/image98.wmf"/><Relationship Id="rId5" Type="http://schemas.openxmlformats.org/officeDocument/2006/relationships/oleObject" Target="../embeddings/oleObject40.bin"/><Relationship Id="rId4" Type="http://schemas.openxmlformats.org/officeDocument/2006/relationships/image" Target="../media/image97.wmf"/></Relationships>
</file>

<file path=ppt/slides/_rels/slide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81.png"/><Relationship Id="rId4" Type="http://schemas.openxmlformats.org/officeDocument/2006/relationships/image" Target="../media/image9.sv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jpg"/><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4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1.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05.emf"/><Relationship Id="rId2" Type="http://schemas.openxmlformats.org/officeDocument/2006/relationships/image" Target="../media/image101.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image" Target="../media/image101.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0.svg"/><Relationship Id="rId7" Type="http://schemas.openxmlformats.org/officeDocument/2006/relationships/image" Target="../media/image19.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11.svg"/><Relationship Id="rId5" Type="http://schemas.openxmlformats.org/officeDocument/2006/relationships/image" Target="../media/image32.svg"/><Relationship Id="rId10" Type="http://schemas.openxmlformats.org/officeDocument/2006/relationships/image" Target="../media/image10.png"/><Relationship Id="rId4" Type="http://schemas.openxmlformats.org/officeDocument/2006/relationships/image" Target="../media/image31.png"/><Relationship Id="rId9" Type="http://schemas.openxmlformats.org/officeDocument/2006/relationships/image" Target="../media/image5.svg"/></Relationships>
</file>

<file path=ppt/slides/_rels/slide50.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16.png"/><Relationship Id="rId7"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20.png"/><Relationship Id="rId5" Type="http://schemas.openxmlformats.org/officeDocument/2006/relationships/image" Target="../media/image12.png"/><Relationship Id="rId10" Type="http://schemas.openxmlformats.org/officeDocument/2006/relationships/image" Target="../media/image19.svg"/><Relationship Id="rId4" Type="http://schemas.openxmlformats.org/officeDocument/2006/relationships/image" Target="../media/image17.svg"/><Relationship Id="rId9" Type="http://schemas.openxmlformats.org/officeDocument/2006/relationships/image" Target="../media/image18.png"/></Relationships>
</file>

<file path=ppt/slides/_rels/slide51.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svg"/><Relationship Id="rId7" Type="http://schemas.openxmlformats.org/officeDocument/2006/relationships/image" Target="../media/image30.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36.svg"/><Relationship Id="rId4" Type="http://schemas.openxmlformats.org/officeDocument/2006/relationships/image" Target="../media/image35.png"/><Relationship Id="rId9" Type="http://schemas.microsoft.com/office/2007/relationships/hdphoto" Target="../media/hdphoto1.wdp"/></Relationships>
</file>

<file path=ppt/slides/_rels/slide53.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16.png"/><Relationship Id="rId7"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20.png"/><Relationship Id="rId5" Type="http://schemas.openxmlformats.org/officeDocument/2006/relationships/image" Target="../media/image12.png"/><Relationship Id="rId10" Type="http://schemas.openxmlformats.org/officeDocument/2006/relationships/image" Target="../media/image19.svg"/><Relationship Id="rId4" Type="http://schemas.openxmlformats.org/officeDocument/2006/relationships/image" Target="../media/image17.svg"/><Relationship Id="rId9" Type="http://schemas.openxmlformats.org/officeDocument/2006/relationships/image" Target="../media/image18.png"/></Relationships>
</file>

<file path=ppt/slides/_rels/slide54.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15.svg"/><Relationship Id="rId7" Type="http://schemas.openxmlformats.org/officeDocument/2006/relationships/image" Target="../media/image26.svg"/><Relationship Id="rId2" Type="http://schemas.openxmlformats.org/officeDocument/2006/relationships/image" Target="../media/image114.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117.svg"/><Relationship Id="rId4" Type="http://schemas.openxmlformats.org/officeDocument/2006/relationships/image" Target="../media/image116.png"/><Relationship Id="rId9" Type="http://schemas.openxmlformats.org/officeDocument/2006/relationships/image" Target="../media/image28.svg"/></Relationships>
</file>

<file path=ppt/slides/_rels/slide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svg"/><Relationship Id="rId7" Type="http://schemas.openxmlformats.org/officeDocument/2006/relationships/image" Target="../media/image30.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36.svg"/><Relationship Id="rId4" Type="http://schemas.openxmlformats.org/officeDocument/2006/relationships/image" Target="../media/image35.png"/><Relationship Id="rId9" Type="http://schemas.microsoft.com/office/2007/relationships/hdphoto" Target="../media/hdphoto1.wdp"/></Relationships>
</file>

<file path=ppt/slides/_rels/slide60.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1.svg"/><Relationship Id="rId3" Type="http://schemas.openxmlformats.org/officeDocument/2006/relationships/image" Target="../media/image119.svg"/><Relationship Id="rId7" Type="http://schemas.openxmlformats.org/officeDocument/2006/relationships/image" Target="../media/image3.svg"/><Relationship Id="rId12" Type="http://schemas.openxmlformats.org/officeDocument/2006/relationships/image" Target="../media/image10.png"/><Relationship Id="rId2" Type="http://schemas.openxmlformats.org/officeDocument/2006/relationships/image" Target="../media/image118.png"/><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9.svg"/><Relationship Id="rId5" Type="http://schemas.openxmlformats.org/officeDocument/2006/relationships/image" Target="../media/image121.svg"/><Relationship Id="rId15" Type="http://schemas.openxmlformats.org/officeDocument/2006/relationships/image" Target="../media/image13.svg"/><Relationship Id="rId10" Type="http://schemas.openxmlformats.org/officeDocument/2006/relationships/image" Target="../media/image8.png"/><Relationship Id="rId4" Type="http://schemas.openxmlformats.org/officeDocument/2006/relationships/image" Target="../media/image120.png"/><Relationship Id="rId9" Type="http://schemas.openxmlformats.org/officeDocument/2006/relationships/image" Target="../media/image5.svg"/><Relationship Id="rId1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oleObject" Target="../embeddings/oleObject1.bin"/><Relationship Id="rId3" Type="http://schemas.microsoft.com/office/2007/relationships/hdphoto" Target="../media/hdphoto2.wdp"/><Relationship Id="rId7" Type="http://schemas.openxmlformats.org/officeDocument/2006/relationships/image" Target="../media/image30.svg"/><Relationship Id="rId12" Type="http://schemas.openxmlformats.org/officeDocument/2006/relationships/image" Target="../media/image41.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11.svg"/><Relationship Id="rId5" Type="http://schemas.openxmlformats.org/officeDocument/2006/relationships/image" Target="../media/image40.svg"/><Relationship Id="rId15" Type="http://schemas.openxmlformats.org/officeDocument/2006/relationships/image" Target="../media/image43.png"/><Relationship Id="rId10" Type="http://schemas.openxmlformats.org/officeDocument/2006/relationships/image" Target="../media/image10.png"/><Relationship Id="rId4" Type="http://schemas.openxmlformats.org/officeDocument/2006/relationships/image" Target="../media/image39.png"/><Relationship Id="rId9" Type="http://schemas.openxmlformats.org/officeDocument/2006/relationships/image" Target="../media/image5.svg"/><Relationship Id="rId14" Type="http://schemas.openxmlformats.org/officeDocument/2006/relationships/image" Target="../media/image42.wmf"/></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oleObject" Target="../embeddings/oleObject2.bin"/><Relationship Id="rId3" Type="http://schemas.microsoft.com/office/2007/relationships/hdphoto" Target="../media/hdphoto2.wdp"/><Relationship Id="rId7" Type="http://schemas.openxmlformats.org/officeDocument/2006/relationships/image" Target="../media/image30.svg"/><Relationship Id="rId12" Type="http://schemas.openxmlformats.org/officeDocument/2006/relationships/image" Target="../media/image41.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11.svg"/><Relationship Id="rId5" Type="http://schemas.openxmlformats.org/officeDocument/2006/relationships/image" Target="../media/image40.svg"/><Relationship Id="rId10" Type="http://schemas.openxmlformats.org/officeDocument/2006/relationships/image" Target="../media/image10.png"/><Relationship Id="rId4" Type="http://schemas.openxmlformats.org/officeDocument/2006/relationships/image" Target="../media/image39.png"/><Relationship Id="rId9" Type="http://schemas.openxmlformats.org/officeDocument/2006/relationships/image" Target="../media/image5.svg"/><Relationship Id="rId14" Type="http://schemas.openxmlformats.org/officeDocument/2006/relationships/image" Target="../media/image44.wmf"/></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oleObject" Target="../embeddings/oleObject3.bin"/><Relationship Id="rId3" Type="http://schemas.microsoft.com/office/2007/relationships/hdphoto" Target="../media/hdphoto2.wdp"/><Relationship Id="rId7" Type="http://schemas.openxmlformats.org/officeDocument/2006/relationships/image" Target="../media/image30.svg"/><Relationship Id="rId12" Type="http://schemas.openxmlformats.org/officeDocument/2006/relationships/image" Target="../media/image41.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11.svg"/><Relationship Id="rId5" Type="http://schemas.openxmlformats.org/officeDocument/2006/relationships/image" Target="../media/image40.svg"/><Relationship Id="rId10" Type="http://schemas.openxmlformats.org/officeDocument/2006/relationships/image" Target="../media/image10.png"/><Relationship Id="rId4" Type="http://schemas.openxmlformats.org/officeDocument/2006/relationships/image" Target="../media/image39.png"/><Relationship Id="rId9" Type="http://schemas.openxmlformats.org/officeDocument/2006/relationships/image" Target="../media/image5.svg"/><Relationship Id="rId14" Type="http://schemas.openxmlformats.org/officeDocument/2006/relationships/image" Target="../media/image42.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1F664357-FA37-F997-E560-55D3B1B30F31}"/>
              </a:ext>
            </a:extLst>
          </p:cNvPr>
          <p:cNvPicPr>
            <a:picLocks noChangeAspect="1"/>
          </p:cNvPicPr>
          <p:nvPr/>
        </p:nvPicPr>
        <p:blipFill rotWithShape="1">
          <a:blip r:embed="rId2"/>
          <a:srcRect l="17917" t="21852" r="23333" b="14444"/>
          <a:stretch/>
        </p:blipFill>
        <p:spPr>
          <a:xfrm>
            <a:off x="762000" y="22860"/>
            <a:ext cx="16840200" cy="1027132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1752600" y="2641946"/>
            <a:ext cx="1600200" cy="5562600"/>
            <a:chOff x="0" y="0"/>
            <a:chExt cx="2771140" cy="17082440"/>
          </a:xfrm>
        </p:grpSpPr>
        <p:sp>
          <p:nvSpPr>
            <p:cNvPr id="3"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pic>
        <p:nvPicPr>
          <p:cNvPr id="7" name="Picture 6"/>
          <p:cNvPicPr>
            <a:picLocks noChangeAspect="1"/>
          </p:cNvPicPr>
          <p:nvPr/>
        </p:nvPicPr>
        <p:blipFill>
          <a:blip r:embed="rId2" cstate="print">
            <a:duotone>
              <a:prstClr val="black"/>
              <a:schemeClr val="tx1">
                <a:tint val="45000"/>
                <a:satMod val="400000"/>
              </a:schemeClr>
            </a:duotone>
            <a:extLst>
              <a:ext uri="{BEBA8EAE-BF5A-486C-A8C5-ECC9F3942E4B}">
                <a14:imgProps xmlns:a14="http://schemas.microsoft.com/office/drawing/2010/main">
                  <a14:imgLayer r:embed="rId3">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27862" y="4851745"/>
            <a:ext cx="1224738" cy="1143000"/>
          </a:xfrm>
          <a:prstGeom prst="rect">
            <a:avLst/>
          </a:prstGeom>
        </p:spPr>
      </p:pic>
      <p:sp>
        <p:nvSpPr>
          <p:cNvPr id="10" name="TextBox 9"/>
          <p:cNvSpPr txBox="1"/>
          <p:nvPr/>
        </p:nvSpPr>
        <p:spPr>
          <a:xfrm>
            <a:off x="2301240" y="5030831"/>
            <a:ext cx="3581400" cy="784830"/>
          </a:xfrm>
          <a:prstGeom prst="rect">
            <a:avLst/>
          </a:prstGeom>
          <a:noFill/>
        </p:spPr>
        <p:txBody>
          <a:bodyPr wrap="square" rtlCol="0">
            <a:spAutoFit/>
          </a:bodyPr>
          <a:lstStyle/>
          <a:p>
            <a:r>
              <a:rPr lang="nl-NL" sz="4400" b="1" dirty="0">
                <a:latin typeface="Times New Roman" panose="02020603050405020304" pitchFamily="18" charset="0"/>
                <a:cs typeface="Times New Roman" panose="02020603050405020304" pitchFamily="18" charset="0"/>
              </a:rPr>
              <a:t>HĐ 2:</a:t>
            </a:r>
            <a:endParaRPr lang="en-US" sz="4400" dirty="0">
              <a:latin typeface="Times New Roman" panose="02020603050405020304" pitchFamily="18" charset="0"/>
              <a:cs typeface="Times New Roman" panose="02020603050405020304" pitchFamily="18" charset="0"/>
            </a:endParaRPr>
          </a:p>
        </p:txBody>
      </p:sp>
      <p:pic>
        <p:nvPicPr>
          <p:cNvPr id="2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272465" y="-1880758"/>
            <a:ext cx="3124200" cy="3108579"/>
          </a:xfrm>
          <a:prstGeom prst="rect">
            <a:avLst/>
          </a:prstGeom>
        </p:spPr>
      </p:pic>
      <p:pic>
        <p:nvPicPr>
          <p:cNvPr id="22"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52792" y="9498958"/>
            <a:ext cx="8659085" cy="2902946"/>
          </a:xfrm>
          <a:prstGeom prst="rect">
            <a:avLst/>
          </a:prstGeom>
        </p:spPr>
      </p:pic>
      <p:pic>
        <p:nvPicPr>
          <p:cNvPr id="23"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876800" y="9516270"/>
            <a:ext cx="9534701" cy="2868322"/>
          </a:xfrm>
          <a:prstGeom prst="rect">
            <a:avLst/>
          </a:prstGeom>
        </p:spPr>
      </p:pic>
      <p:pic>
        <p:nvPicPr>
          <p:cNvPr id="24"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953408" y="9498958"/>
            <a:ext cx="8659085" cy="2868322"/>
          </a:xfrm>
          <a:prstGeom prst="rect">
            <a:avLst/>
          </a:prstGeom>
        </p:spPr>
      </p:pic>
      <p:pic>
        <p:nvPicPr>
          <p:cNvPr id="21" name="Picture 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06402">
            <a:off x="204917" y="8603523"/>
            <a:ext cx="896152" cy="1825495"/>
          </a:xfrm>
          <a:prstGeom prst="rect">
            <a:avLst/>
          </a:prstGeom>
        </p:spPr>
      </p:pic>
      <p:pic>
        <p:nvPicPr>
          <p:cNvPr id="30"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0088099" flipH="1">
            <a:off x="16198132" y="328968"/>
            <a:ext cx="1793290" cy="1291168"/>
          </a:xfrm>
          <a:prstGeom prst="rect">
            <a:avLst/>
          </a:prstGeom>
        </p:spPr>
      </p:pic>
      <p:sp>
        <p:nvSpPr>
          <p:cNvPr id="9" name="Hộp Văn bản 8">
            <a:extLst>
              <a:ext uri="{FF2B5EF4-FFF2-40B4-BE49-F238E27FC236}">
                <a16:creationId xmlns:a16="http://schemas.microsoft.com/office/drawing/2014/main" id="{C587D8C3-958D-E9EA-319E-83C69542E411}"/>
              </a:ext>
            </a:extLst>
          </p:cNvPr>
          <p:cNvSpPr txBox="1"/>
          <p:nvPr/>
        </p:nvSpPr>
        <p:spPr>
          <a:xfrm>
            <a:off x="527862" y="114300"/>
            <a:ext cx="15397938" cy="971356"/>
          </a:xfrm>
          <a:prstGeom prst="rect">
            <a:avLst/>
          </a:prstGeom>
          <a:noFill/>
        </p:spPr>
        <p:txBody>
          <a:bodyPr wrap="square">
            <a:spAutoFit/>
          </a:bodyPr>
          <a:lstStyle/>
          <a:p>
            <a:pPr marL="0" marR="0" algn="just">
              <a:lnSpc>
                <a:spcPct val="115000"/>
              </a:lnSpc>
              <a:spcBef>
                <a:spcPts val="0"/>
              </a:spcBef>
              <a:spcAft>
                <a:spcPts val="1000"/>
              </a:spcAft>
            </a:pPr>
            <a:r>
              <a:rPr lang="nl-NL"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Cho hình 4.2 em hãy thực hiện các hoạt động sau</a:t>
            </a:r>
            <a:endParaRPr lang="en-US"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1" name="Hình ảnh 10">
            <a:extLst>
              <a:ext uri="{FF2B5EF4-FFF2-40B4-BE49-F238E27FC236}">
                <a16:creationId xmlns:a16="http://schemas.microsoft.com/office/drawing/2014/main" id="{546BBE5B-A019-0743-F8BC-E61EE0CE29AF}"/>
              </a:ext>
            </a:extLst>
          </p:cNvPr>
          <p:cNvPicPr>
            <a:picLocks noChangeAspect="1"/>
          </p:cNvPicPr>
          <p:nvPr/>
        </p:nvPicPr>
        <p:blipFill rotWithShape="1">
          <a:blip r:embed="rId12"/>
          <a:srcRect l="26954" t="70619" r="35169" b="9011"/>
          <a:stretch/>
        </p:blipFill>
        <p:spPr bwMode="auto">
          <a:xfrm>
            <a:off x="5882640" y="1347534"/>
            <a:ext cx="10965738" cy="3313537"/>
          </a:xfrm>
          <a:prstGeom prst="rect">
            <a:avLst/>
          </a:prstGeom>
          <a:ln>
            <a:noFill/>
          </a:ln>
          <a:extLst>
            <a:ext uri="{53640926-AAD7-44D8-BBD7-CCE9431645EC}">
              <a14:shadowObscured xmlns:a14="http://schemas.microsoft.com/office/drawing/2010/main"/>
            </a:ext>
          </a:extLst>
        </p:spPr>
      </p:pic>
      <p:grpSp>
        <p:nvGrpSpPr>
          <p:cNvPr id="14" name="Nhóm 13">
            <a:extLst>
              <a:ext uri="{FF2B5EF4-FFF2-40B4-BE49-F238E27FC236}">
                <a16:creationId xmlns:a16="http://schemas.microsoft.com/office/drawing/2014/main" id="{09471EFB-F173-339C-5E63-95B9D0EC04DE}"/>
              </a:ext>
            </a:extLst>
          </p:cNvPr>
          <p:cNvGrpSpPr/>
          <p:nvPr/>
        </p:nvGrpSpPr>
        <p:grpSpPr>
          <a:xfrm>
            <a:off x="596489" y="6134959"/>
            <a:ext cx="12738511" cy="1904141"/>
            <a:chOff x="596489" y="6109410"/>
            <a:chExt cx="12738511" cy="1904141"/>
          </a:xfrm>
        </p:grpSpPr>
        <p:sp>
          <p:nvSpPr>
            <p:cNvPr id="12" name="Rectangle 2">
              <a:extLst>
                <a:ext uri="{FF2B5EF4-FFF2-40B4-BE49-F238E27FC236}">
                  <a16:creationId xmlns:a16="http://schemas.microsoft.com/office/drawing/2014/main" id="{1773BFBB-4D2D-F196-9BDC-ECC739879001}"/>
                </a:ext>
              </a:extLst>
            </p:cNvPr>
            <p:cNvSpPr>
              <a:spLocks noChangeArrowheads="1"/>
            </p:cNvSpPr>
            <p:nvPr/>
          </p:nvSpPr>
          <p:spPr bwMode="auto">
            <a:xfrm>
              <a:off x="596489" y="6630637"/>
              <a:ext cx="9935733"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5400" b="1" i="0" u="none" strike="noStrike" cap="none" normalizeH="0" baseline="0" dirty="0">
                  <a:ln>
                    <a:noFill/>
                  </a:ln>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Với AB = 3  cm; CD =   9  cm thì </a:t>
              </a:r>
              <a:endParaRPr kumimoji="0" lang="nl-NL" altLang="en-US" sz="5400" b="1" i="0" u="none" strike="noStrike" cap="none" normalizeH="0" baseline="0" dirty="0">
                <a:ln>
                  <a:noFill/>
                </a:ln>
                <a:solidFill>
                  <a:srgbClr val="FFFF00"/>
                </a:solidFill>
                <a:effectLst/>
                <a:latin typeface="Arial" panose="020B0604020202020204" pitchFamily="34" charset="0"/>
              </a:endParaRPr>
            </a:p>
          </p:txBody>
        </p:sp>
        <p:graphicFrame>
          <p:nvGraphicFramePr>
            <p:cNvPr id="13" name="Đối tượng 12">
              <a:extLst>
                <a:ext uri="{FF2B5EF4-FFF2-40B4-BE49-F238E27FC236}">
                  <a16:creationId xmlns:a16="http://schemas.microsoft.com/office/drawing/2014/main" id="{2BAE8CE5-BFAB-0A80-7683-C841852DF246}"/>
                </a:ext>
              </a:extLst>
            </p:cNvPr>
            <p:cNvGraphicFramePr>
              <a:graphicFrameLocks noChangeAspect="1"/>
            </p:cNvGraphicFramePr>
            <p:nvPr>
              <p:extLst>
                <p:ext uri="{D42A27DB-BD31-4B8C-83A1-F6EECF244321}">
                  <p14:modId xmlns:p14="http://schemas.microsoft.com/office/powerpoint/2010/main" val="1693570173"/>
                </p:ext>
              </p:extLst>
            </p:nvPr>
          </p:nvGraphicFramePr>
          <p:xfrm>
            <a:off x="10716806" y="6109410"/>
            <a:ext cx="2618194" cy="1904141"/>
          </p:xfrm>
          <a:graphic>
            <a:graphicData uri="http://schemas.openxmlformats.org/presentationml/2006/ole">
              <mc:AlternateContent xmlns:mc="http://schemas.openxmlformats.org/markup-compatibility/2006">
                <mc:Choice xmlns:v="urn:schemas-microsoft-com:vml" Requires="v">
                  <p:oleObj name="Equation" r:id="rId13" imgW="622080" imgH="457200" progId="Equation.DSMT4">
                    <p:embed/>
                  </p:oleObj>
                </mc:Choice>
                <mc:Fallback>
                  <p:oleObj name="Equation" r:id="rId13" imgW="622080" imgH="457200" progId="Equation.DSMT4">
                    <p:embed/>
                    <p:pic>
                      <p:nvPicPr>
                        <p:cNvPr id="0" name="Object 1"/>
                        <p:cNvPicPr>
                          <a:picLocks noChangeAspect="1" noChangeArrowheads="1"/>
                        </p:cNvPicPr>
                        <p:nvPr/>
                      </p:nvPicPr>
                      <p:blipFill>
                        <a:blip r:embed="rId14"/>
                        <a:srcRect/>
                        <a:stretch>
                          <a:fillRect/>
                        </a:stretch>
                      </p:blipFill>
                      <p:spPr bwMode="auto">
                        <a:xfrm>
                          <a:off x="10716806" y="6109410"/>
                          <a:ext cx="2618194" cy="1904141"/>
                        </a:xfrm>
                        <a:prstGeom prst="rect">
                          <a:avLst/>
                        </a:prstGeom>
                        <a:noFill/>
                      </p:spPr>
                    </p:pic>
                  </p:oleObj>
                </mc:Fallback>
              </mc:AlternateContent>
            </a:graphicData>
          </a:graphic>
        </p:graphicFrame>
      </p:grpSp>
    </p:spTree>
    <p:extLst>
      <p:ext uri="{BB962C8B-B14F-4D97-AF65-F5344CB8AC3E}">
        <p14:creationId xmlns:p14="http://schemas.microsoft.com/office/powerpoint/2010/main" val="1369858612"/>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1752600" y="2641946"/>
            <a:ext cx="1600200" cy="5562600"/>
            <a:chOff x="0" y="0"/>
            <a:chExt cx="2771140" cy="17082440"/>
          </a:xfrm>
        </p:grpSpPr>
        <p:sp>
          <p:nvSpPr>
            <p:cNvPr id="3"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pic>
        <p:nvPicPr>
          <p:cNvPr id="7" name="Picture 6"/>
          <p:cNvPicPr>
            <a:picLocks noChangeAspect="1"/>
          </p:cNvPicPr>
          <p:nvPr/>
        </p:nvPicPr>
        <p:blipFill>
          <a:blip r:embed="rId2" cstate="print">
            <a:duotone>
              <a:prstClr val="black"/>
              <a:schemeClr val="tx1">
                <a:tint val="45000"/>
                <a:satMod val="400000"/>
              </a:schemeClr>
            </a:duotone>
            <a:extLst>
              <a:ext uri="{BEBA8EAE-BF5A-486C-A8C5-ECC9F3942E4B}">
                <a14:imgProps xmlns:a14="http://schemas.microsoft.com/office/drawing/2010/main">
                  <a14:imgLayer r:embed="rId3">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27862" y="4851745"/>
            <a:ext cx="1224738" cy="1143000"/>
          </a:xfrm>
          <a:prstGeom prst="rect">
            <a:avLst/>
          </a:prstGeom>
        </p:spPr>
      </p:pic>
      <p:sp>
        <p:nvSpPr>
          <p:cNvPr id="10" name="TextBox 9"/>
          <p:cNvSpPr txBox="1"/>
          <p:nvPr/>
        </p:nvSpPr>
        <p:spPr>
          <a:xfrm>
            <a:off x="2301240" y="5030831"/>
            <a:ext cx="3581400" cy="784830"/>
          </a:xfrm>
          <a:prstGeom prst="rect">
            <a:avLst/>
          </a:prstGeom>
          <a:noFill/>
        </p:spPr>
        <p:txBody>
          <a:bodyPr wrap="square" rtlCol="0">
            <a:spAutoFit/>
          </a:bodyPr>
          <a:lstStyle/>
          <a:p>
            <a:r>
              <a:rPr lang="nl-NL" sz="4400" b="1" dirty="0">
                <a:latin typeface="Times New Roman" panose="02020603050405020304" pitchFamily="18" charset="0"/>
                <a:cs typeface="Times New Roman" panose="02020603050405020304" pitchFamily="18" charset="0"/>
              </a:rPr>
              <a:t>HĐ 3:</a:t>
            </a:r>
            <a:endParaRPr lang="en-US" sz="4400" dirty="0">
              <a:latin typeface="Times New Roman" panose="02020603050405020304" pitchFamily="18" charset="0"/>
              <a:cs typeface="Times New Roman" panose="02020603050405020304" pitchFamily="18" charset="0"/>
            </a:endParaRPr>
          </a:p>
        </p:txBody>
      </p:sp>
      <p:pic>
        <p:nvPicPr>
          <p:cNvPr id="2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272465" y="-1880758"/>
            <a:ext cx="3124200" cy="3108579"/>
          </a:xfrm>
          <a:prstGeom prst="rect">
            <a:avLst/>
          </a:prstGeom>
        </p:spPr>
      </p:pic>
      <p:pic>
        <p:nvPicPr>
          <p:cNvPr id="22"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52792" y="9498958"/>
            <a:ext cx="8659085" cy="2902946"/>
          </a:xfrm>
          <a:prstGeom prst="rect">
            <a:avLst/>
          </a:prstGeom>
        </p:spPr>
      </p:pic>
      <p:pic>
        <p:nvPicPr>
          <p:cNvPr id="23"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876800" y="9516270"/>
            <a:ext cx="9534701" cy="2868322"/>
          </a:xfrm>
          <a:prstGeom prst="rect">
            <a:avLst/>
          </a:prstGeom>
        </p:spPr>
      </p:pic>
      <p:pic>
        <p:nvPicPr>
          <p:cNvPr id="24"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953408" y="9498958"/>
            <a:ext cx="8659085" cy="2868322"/>
          </a:xfrm>
          <a:prstGeom prst="rect">
            <a:avLst/>
          </a:prstGeom>
        </p:spPr>
      </p:pic>
      <p:pic>
        <p:nvPicPr>
          <p:cNvPr id="21" name="Picture 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06402">
            <a:off x="204917" y="8603523"/>
            <a:ext cx="896152" cy="1825495"/>
          </a:xfrm>
          <a:prstGeom prst="rect">
            <a:avLst/>
          </a:prstGeom>
        </p:spPr>
      </p:pic>
      <p:pic>
        <p:nvPicPr>
          <p:cNvPr id="30"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0088099" flipH="1">
            <a:off x="16198132" y="328968"/>
            <a:ext cx="1793290" cy="1291168"/>
          </a:xfrm>
          <a:prstGeom prst="rect">
            <a:avLst/>
          </a:prstGeom>
        </p:spPr>
      </p:pic>
      <p:sp>
        <p:nvSpPr>
          <p:cNvPr id="9" name="Hộp Văn bản 8">
            <a:extLst>
              <a:ext uri="{FF2B5EF4-FFF2-40B4-BE49-F238E27FC236}">
                <a16:creationId xmlns:a16="http://schemas.microsoft.com/office/drawing/2014/main" id="{C587D8C3-958D-E9EA-319E-83C69542E411}"/>
              </a:ext>
            </a:extLst>
          </p:cNvPr>
          <p:cNvSpPr txBox="1"/>
          <p:nvPr/>
        </p:nvSpPr>
        <p:spPr>
          <a:xfrm>
            <a:off x="527862" y="114300"/>
            <a:ext cx="15397938" cy="971356"/>
          </a:xfrm>
          <a:prstGeom prst="rect">
            <a:avLst/>
          </a:prstGeom>
          <a:noFill/>
        </p:spPr>
        <p:txBody>
          <a:bodyPr wrap="square">
            <a:spAutoFit/>
          </a:bodyPr>
          <a:lstStyle/>
          <a:p>
            <a:pPr marL="0" marR="0" algn="just">
              <a:lnSpc>
                <a:spcPct val="115000"/>
              </a:lnSpc>
              <a:spcBef>
                <a:spcPts val="0"/>
              </a:spcBef>
              <a:spcAft>
                <a:spcPts val="1000"/>
              </a:spcAft>
            </a:pPr>
            <a:r>
              <a:rPr lang="nl-NL"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Cho hình 4.2 em hãy thực hiện các hoạt động sau</a:t>
            </a:r>
            <a:endParaRPr lang="en-US"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1" name="Hình ảnh 10">
            <a:extLst>
              <a:ext uri="{FF2B5EF4-FFF2-40B4-BE49-F238E27FC236}">
                <a16:creationId xmlns:a16="http://schemas.microsoft.com/office/drawing/2014/main" id="{546BBE5B-A019-0743-F8BC-E61EE0CE29AF}"/>
              </a:ext>
            </a:extLst>
          </p:cNvPr>
          <p:cNvPicPr>
            <a:picLocks noChangeAspect="1"/>
          </p:cNvPicPr>
          <p:nvPr/>
        </p:nvPicPr>
        <p:blipFill rotWithShape="1">
          <a:blip r:embed="rId12"/>
          <a:srcRect l="26954" t="70619" r="35169" b="9011"/>
          <a:stretch/>
        </p:blipFill>
        <p:spPr bwMode="auto">
          <a:xfrm>
            <a:off x="5882640" y="1347534"/>
            <a:ext cx="10965738" cy="3313537"/>
          </a:xfrm>
          <a:prstGeom prst="rect">
            <a:avLst/>
          </a:prstGeom>
          <a:ln>
            <a:noFill/>
          </a:ln>
          <a:extLst>
            <a:ext uri="{53640926-AAD7-44D8-BBD7-CCE9431645EC}">
              <a14:shadowObscured xmlns:a14="http://schemas.microsoft.com/office/drawing/2010/main"/>
            </a:ext>
          </a:extLst>
        </p:spPr>
      </p:pic>
      <p:sp>
        <p:nvSpPr>
          <p:cNvPr id="12" name="Hộp Văn bản 11">
            <a:extLst>
              <a:ext uri="{FF2B5EF4-FFF2-40B4-BE49-F238E27FC236}">
                <a16:creationId xmlns:a16="http://schemas.microsoft.com/office/drawing/2014/main" id="{838B8B19-0D40-F87A-8DD2-15E9D2497063}"/>
              </a:ext>
            </a:extLst>
          </p:cNvPr>
          <p:cNvSpPr txBox="1"/>
          <p:nvPr/>
        </p:nvSpPr>
        <p:spPr>
          <a:xfrm>
            <a:off x="451662" y="6552104"/>
            <a:ext cx="17379138" cy="971356"/>
          </a:xfrm>
          <a:prstGeom prst="rect">
            <a:avLst/>
          </a:prstGeom>
          <a:noFill/>
        </p:spPr>
        <p:txBody>
          <a:bodyPr wrap="square">
            <a:spAutoFit/>
          </a:bodyPr>
          <a:lstStyle/>
          <a:p>
            <a:pPr marL="0" marR="0" algn="just">
              <a:lnSpc>
                <a:spcPct val="115000"/>
              </a:lnSpc>
              <a:spcBef>
                <a:spcPts val="0"/>
              </a:spcBef>
              <a:spcAft>
                <a:spcPts val="1000"/>
              </a:spcAft>
            </a:pPr>
            <a:r>
              <a:rPr lang="nl-NL"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So sánh hai tỉ số tìm được trong hai hoạt động trên.</a:t>
            </a:r>
          </a:p>
        </p:txBody>
      </p:sp>
      <p:grpSp>
        <p:nvGrpSpPr>
          <p:cNvPr id="14" name="Nhóm 13">
            <a:extLst>
              <a:ext uri="{FF2B5EF4-FFF2-40B4-BE49-F238E27FC236}">
                <a16:creationId xmlns:a16="http://schemas.microsoft.com/office/drawing/2014/main" id="{C24E7DDE-4E6B-9EE6-437C-B3615FEFE9AE}"/>
              </a:ext>
            </a:extLst>
          </p:cNvPr>
          <p:cNvGrpSpPr/>
          <p:nvPr/>
        </p:nvGrpSpPr>
        <p:grpSpPr>
          <a:xfrm>
            <a:off x="1066952" y="7566218"/>
            <a:ext cx="18144246" cy="1848275"/>
            <a:chOff x="1066952" y="7566218"/>
            <a:chExt cx="18144246" cy="1848275"/>
          </a:xfrm>
        </p:grpSpPr>
        <p:sp>
          <p:nvSpPr>
            <p:cNvPr id="5" name="Rectangle 2">
              <a:extLst>
                <a:ext uri="{FF2B5EF4-FFF2-40B4-BE49-F238E27FC236}">
                  <a16:creationId xmlns:a16="http://schemas.microsoft.com/office/drawing/2014/main" id="{58F6E65B-5200-B66D-A6C4-F78AD6EE81EA}"/>
                </a:ext>
              </a:extLst>
            </p:cNvPr>
            <p:cNvSpPr>
              <a:spLocks noChangeArrowheads="1"/>
            </p:cNvSpPr>
            <p:nvPr/>
          </p:nvSpPr>
          <p:spPr bwMode="auto">
            <a:xfrm>
              <a:off x="1066952" y="7858324"/>
              <a:ext cx="2704908"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US" sz="5400" b="0" i="0" u="none" strike="noStrike" cap="none" normalizeH="0" baseline="0" dirty="0">
                  <a:ln>
                    <a:noFill/>
                  </a:ln>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=&gt; Tỉ số </a:t>
              </a:r>
              <a:endParaRPr kumimoji="0" lang="nl-NL" altLang="en-US" sz="5400" b="0" i="0" u="none" strike="noStrike" cap="none" normalizeH="0" baseline="0" dirty="0">
                <a:ln>
                  <a:noFill/>
                </a:ln>
                <a:solidFill>
                  <a:srgbClr val="FFFF00"/>
                </a:solidFill>
                <a:effectLst/>
                <a:latin typeface="Arial" panose="020B0604020202020204" pitchFamily="34" charset="0"/>
              </a:endParaRPr>
            </a:p>
          </p:txBody>
        </p:sp>
        <p:graphicFrame>
          <p:nvGraphicFramePr>
            <p:cNvPr id="6" name="Đối tượng 5">
              <a:extLst>
                <a:ext uri="{FF2B5EF4-FFF2-40B4-BE49-F238E27FC236}">
                  <a16:creationId xmlns:a16="http://schemas.microsoft.com/office/drawing/2014/main" id="{C799F8B3-C845-00E2-9EF3-B7729463BAC1}"/>
                </a:ext>
              </a:extLst>
            </p:cNvPr>
            <p:cNvGraphicFramePr>
              <a:graphicFrameLocks noChangeAspect="1"/>
            </p:cNvGraphicFramePr>
            <p:nvPr>
              <p:extLst>
                <p:ext uri="{D42A27DB-BD31-4B8C-83A1-F6EECF244321}">
                  <p14:modId xmlns:p14="http://schemas.microsoft.com/office/powerpoint/2010/main" val="1550574267"/>
                </p:ext>
              </p:extLst>
            </p:nvPr>
          </p:nvGraphicFramePr>
          <p:xfrm>
            <a:off x="3601297" y="7566218"/>
            <a:ext cx="1283524" cy="1848275"/>
          </p:xfrm>
          <a:graphic>
            <a:graphicData uri="http://schemas.openxmlformats.org/presentationml/2006/ole">
              <mc:AlternateContent xmlns:mc="http://schemas.openxmlformats.org/markup-compatibility/2006">
                <mc:Choice xmlns:v="urn:schemas-microsoft-com:vml" Requires="v">
                  <p:oleObj name="Equation" r:id="rId13" imgW="317160" imgH="457200" progId="Equation.DSMT4">
                    <p:embed/>
                  </p:oleObj>
                </mc:Choice>
                <mc:Fallback>
                  <p:oleObj name="Equation" r:id="rId13" imgW="317160" imgH="457200" progId="Equation.DSMT4">
                    <p:embed/>
                    <p:pic>
                      <p:nvPicPr>
                        <p:cNvPr id="0" name="Object 1"/>
                        <p:cNvPicPr>
                          <a:picLocks noChangeAspect="1" noChangeArrowheads="1"/>
                        </p:cNvPicPr>
                        <p:nvPr/>
                      </p:nvPicPr>
                      <p:blipFill>
                        <a:blip r:embed="rId14"/>
                        <a:srcRect/>
                        <a:stretch>
                          <a:fillRect/>
                        </a:stretch>
                      </p:blipFill>
                      <p:spPr bwMode="auto">
                        <a:xfrm>
                          <a:off x="3601297" y="7566218"/>
                          <a:ext cx="1283524" cy="1848275"/>
                        </a:xfrm>
                        <a:prstGeom prst="rect">
                          <a:avLst/>
                        </a:prstGeom>
                        <a:noFill/>
                      </p:spPr>
                    </p:pic>
                  </p:oleObj>
                </mc:Fallback>
              </mc:AlternateContent>
            </a:graphicData>
          </a:graphic>
        </p:graphicFrame>
        <p:sp>
          <p:nvSpPr>
            <p:cNvPr id="8" name="Rectangle 3">
              <a:extLst>
                <a:ext uri="{FF2B5EF4-FFF2-40B4-BE49-F238E27FC236}">
                  <a16:creationId xmlns:a16="http://schemas.microsoft.com/office/drawing/2014/main" id="{9BCA80FC-7DC1-89A2-A3CF-FC3310BE9229}"/>
                </a:ext>
              </a:extLst>
            </p:cNvPr>
            <p:cNvSpPr>
              <a:spLocks noChangeArrowheads="1"/>
            </p:cNvSpPr>
            <p:nvPr/>
          </p:nvSpPr>
          <p:spPr bwMode="auto">
            <a:xfrm>
              <a:off x="5037998" y="7842908"/>
              <a:ext cx="141732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US" sz="5400" b="0" i="0" u="none" strike="noStrike" cap="none" normalizeH="0" baseline="0" dirty="0">
                  <a:ln>
                    <a:noFill/>
                  </a:ln>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trong HĐ 1, HĐ 2 đều bằng nhau.</a:t>
              </a:r>
              <a:r>
                <a:rPr kumimoji="0" lang="en-US" altLang="en-US" sz="5400" b="0" i="0" u="none" strike="noStrike" cap="none" normalizeH="0" baseline="0" dirty="0">
                  <a:ln>
                    <a:noFill/>
                  </a:ln>
                  <a:solidFill>
                    <a:srgbClr val="FFFF00"/>
                  </a:solidFill>
                  <a:effectLst/>
                </a:rPr>
                <a:t> </a:t>
              </a:r>
              <a:endParaRPr kumimoji="0" lang="en-US" altLang="en-US" sz="5400" b="0" i="0" u="none" strike="noStrike" cap="none" normalizeH="0" baseline="0" dirty="0">
                <a:ln>
                  <a:noFill/>
                </a:ln>
                <a:solidFill>
                  <a:srgbClr val="FFFF00"/>
                </a:solidFill>
                <a:effectLst/>
                <a:latin typeface="Arial" panose="020B0604020202020204" pitchFamily="34" charset="0"/>
              </a:endParaRPr>
            </a:p>
          </p:txBody>
        </p:sp>
      </p:grpSp>
    </p:spTree>
    <p:extLst>
      <p:ext uri="{BB962C8B-B14F-4D97-AF65-F5344CB8AC3E}">
        <p14:creationId xmlns:p14="http://schemas.microsoft.com/office/powerpoint/2010/main" val="3249605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1828798" y="-1510537"/>
            <a:ext cx="1371601" cy="5791202"/>
            <a:chOff x="0" y="0"/>
            <a:chExt cx="2771140" cy="17082440"/>
          </a:xfrm>
        </p:grpSpPr>
        <p:sp>
          <p:nvSpPr>
            <p:cNvPr id="3"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sp>
        <p:nvSpPr>
          <p:cNvPr id="17" name="TextBox 16"/>
          <p:cNvSpPr txBox="1"/>
          <p:nvPr/>
        </p:nvSpPr>
        <p:spPr>
          <a:xfrm>
            <a:off x="990600" y="800100"/>
            <a:ext cx="3886200" cy="923330"/>
          </a:xfrm>
          <a:prstGeom prst="rect">
            <a:avLst/>
          </a:prstGeom>
          <a:noFill/>
        </p:spPr>
        <p:txBody>
          <a:bodyPr wrap="square" rtlCol="0">
            <a:spAutoFit/>
          </a:bodyPr>
          <a:lstStyle/>
          <a:p>
            <a:r>
              <a:rPr lang="en-US" sz="5400" b="1" u="sng" dirty="0" err="1">
                <a:latin typeface="Times New Roman" panose="02020603050405020304" pitchFamily="18" charset="0"/>
                <a:cs typeface="Times New Roman" panose="02020603050405020304" pitchFamily="18" charset="0"/>
              </a:rPr>
              <a:t>Nhận</a:t>
            </a:r>
            <a:r>
              <a:rPr lang="en-US" sz="5400" b="1" u="sng" dirty="0">
                <a:latin typeface="Times New Roman" panose="02020603050405020304" pitchFamily="18" charset="0"/>
                <a:cs typeface="Times New Roman" panose="02020603050405020304" pitchFamily="18" charset="0"/>
              </a:rPr>
              <a:t> </a:t>
            </a:r>
            <a:r>
              <a:rPr lang="en-US" sz="5400" b="1" u="sng" dirty="0" err="1">
                <a:latin typeface="Times New Roman" panose="02020603050405020304" pitchFamily="18" charset="0"/>
                <a:cs typeface="Times New Roman" panose="02020603050405020304" pitchFamily="18" charset="0"/>
              </a:rPr>
              <a:t>xét</a:t>
            </a:r>
            <a:r>
              <a:rPr lang="en-US" sz="5400" b="1" u="sng" dirty="0">
                <a:latin typeface="Times New Roman" panose="02020603050405020304" pitchFamily="18" charset="0"/>
                <a:cs typeface="Times New Roman" panose="02020603050405020304" pitchFamily="18" charset="0"/>
              </a:rPr>
              <a:t>:</a:t>
            </a:r>
          </a:p>
        </p:txBody>
      </p:sp>
      <p:pic>
        <p:nvPicPr>
          <p:cNvPr id="30" name="Picture 12"/>
          <p:cNvPicPr>
            <a:picLocks noChangeAspect="1"/>
          </p:cNvPicPr>
          <p:nvPr/>
        </p:nvPicPr>
        <p:blipFill>
          <a:blip r:embed="rId2">
            <a:alphaModFix amt="21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30625" y="9502660"/>
            <a:ext cx="8659085" cy="2902946"/>
          </a:xfrm>
          <a:prstGeom prst="rect">
            <a:avLst/>
          </a:prstGeom>
        </p:spPr>
      </p:pic>
      <p:pic>
        <p:nvPicPr>
          <p:cNvPr id="31" name="Picture 12"/>
          <p:cNvPicPr>
            <a:picLocks noChangeAspect="1"/>
          </p:cNvPicPr>
          <p:nvPr/>
        </p:nvPicPr>
        <p:blipFill>
          <a:blip r:embed="rId2">
            <a:alphaModFix amt="21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979321" y="9519972"/>
            <a:ext cx="9534701" cy="2868322"/>
          </a:xfrm>
          <a:prstGeom prst="rect">
            <a:avLst/>
          </a:prstGeom>
        </p:spPr>
      </p:pic>
      <p:pic>
        <p:nvPicPr>
          <p:cNvPr id="32" name="Picture 12"/>
          <p:cNvPicPr>
            <a:picLocks noChangeAspect="1"/>
          </p:cNvPicPr>
          <p:nvPr/>
        </p:nvPicPr>
        <p:blipFill>
          <a:blip r:embed="rId2">
            <a:alphaModFix amt="21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277600" y="9590378"/>
            <a:ext cx="8659085" cy="2868322"/>
          </a:xfrm>
          <a:prstGeom prst="rect">
            <a:avLst/>
          </a:prstGeom>
        </p:spPr>
      </p:pic>
      <p:pic>
        <p:nvPicPr>
          <p:cNvPr id="27"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192890" y="-1600593"/>
            <a:ext cx="3124200" cy="3108579"/>
          </a:xfrm>
          <a:prstGeom prst="rect">
            <a:avLst/>
          </a:prstGeom>
        </p:spPr>
      </p:pic>
      <p:pic>
        <p:nvPicPr>
          <p:cNvPr id="2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088099" flipH="1">
            <a:off x="16231706" y="609133"/>
            <a:ext cx="1793290" cy="1291168"/>
          </a:xfrm>
          <a:prstGeom prst="rect">
            <a:avLst/>
          </a:prstGeom>
        </p:spPr>
      </p:pic>
      <p:pic>
        <p:nvPicPr>
          <p:cNvPr id="29"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1759766">
            <a:off x="15668614" y="7789383"/>
            <a:ext cx="1769883" cy="1879220"/>
          </a:xfrm>
          <a:prstGeom prst="rect">
            <a:avLst/>
          </a:prstGeom>
        </p:spPr>
      </p:pic>
      <p:sp>
        <p:nvSpPr>
          <p:cNvPr id="6" name="Hộp Văn bản 5">
            <a:extLst>
              <a:ext uri="{FF2B5EF4-FFF2-40B4-BE49-F238E27FC236}">
                <a16:creationId xmlns:a16="http://schemas.microsoft.com/office/drawing/2014/main" id="{2255FA0F-45C4-1341-53D8-DF9AC6CD8AA9}"/>
              </a:ext>
            </a:extLst>
          </p:cNvPr>
          <p:cNvSpPr txBox="1"/>
          <p:nvPr/>
        </p:nvSpPr>
        <p:spPr>
          <a:xfrm>
            <a:off x="1143000" y="2817365"/>
            <a:ext cx="15697200" cy="2585323"/>
          </a:xfrm>
          <a:prstGeom prst="rect">
            <a:avLst/>
          </a:prstGeom>
          <a:noFill/>
        </p:spPr>
        <p:txBody>
          <a:bodyPr wrap="square">
            <a:spAutoFit/>
          </a:bodyPr>
          <a:lstStyle/>
          <a:p>
            <a:r>
              <a:rPr lang="nl-NL" sz="5400" i="1" dirty="0">
                <a:solidFill>
                  <a:srgbClr val="FFFF00"/>
                </a:solidFill>
                <a:effectLst/>
                <a:latin typeface="Times New Roman" panose="02020603050405020304" pitchFamily="18" charset="0"/>
                <a:ea typeface="Calibri" panose="020F0502020204030204" pitchFamily="34" charset="0"/>
              </a:rPr>
              <a:t>Khi ta thay đổi đơn vị đo, tỉ số độ dài hai đoạn thẳng AB và CD không thay đổi. Ta gọi tỉ số đó là tỉ số của hai đoạn thẳng AB và CD.</a:t>
            </a:r>
            <a:endParaRPr lang="en-US" sz="5400" i="1" dirty="0">
              <a:solidFill>
                <a:srgbClr val="FFFF00"/>
              </a:solidFill>
            </a:endParaRPr>
          </a:p>
        </p:txBody>
      </p:sp>
    </p:spTree>
    <p:extLst>
      <p:ext uri="{BB962C8B-B14F-4D97-AF65-F5344CB8AC3E}">
        <p14:creationId xmlns:p14="http://schemas.microsoft.com/office/powerpoint/2010/main" val="2461390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324600" y="800100"/>
            <a:ext cx="6324600" cy="1015663"/>
          </a:xfrm>
          <a:prstGeom prst="rect">
            <a:avLst/>
          </a:prstGeom>
          <a:noFill/>
        </p:spPr>
        <p:txBody>
          <a:bodyPr wrap="square" rtlCol="0">
            <a:spAutoFit/>
          </a:bodyPr>
          <a:lstStyle/>
          <a:p>
            <a:r>
              <a:rPr lang="en-US" sz="6000" b="1" dirty="0" err="1">
                <a:solidFill>
                  <a:srgbClr val="FFFF00"/>
                </a:solidFill>
                <a:latin typeface="Times New Roman" panose="02020603050405020304" pitchFamily="18" charset="0"/>
                <a:cs typeface="Times New Roman" panose="02020603050405020304" pitchFamily="18" charset="0"/>
              </a:rPr>
              <a:t>KẾT</a:t>
            </a:r>
            <a:r>
              <a:rPr lang="en-US" sz="6000" b="1" dirty="0">
                <a:solidFill>
                  <a:srgbClr val="FFFF00"/>
                </a:solidFill>
                <a:latin typeface="Times New Roman" panose="02020603050405020304" pitchFamily="18" charset="0"/>
                <a:cs typeface="Times New Roman" panose="02020603050405020304" pitchFamily="18" charset="0"/>
              </a:rPr>
              <a:t> LUẬN</a:t>
            </a:r>
          </a:p>
        </p:txBody>
      </p:sp>
      <p:grpSp>
        <p:nvGrpSpPr>
          <p:cNvPr id="4" name="Group 4"/>
          <p:cNvGrpSpPr/>
          <p:nvPr/>
        </p:nvGrpSpPr>
        <p:grpSpPr>
          <a:xfrm>
            <a:off x="964633" y="2178999"/>
            <a:ext cx="15932627" cy="2865762"/>
            <a:chOff x="0" y="0"/>
            <a:chExt cx="5678267" cy="2467777"/>
          </a:xfrm>
        </p:grpSpPr>
        <p:sp>
          <p:nvSpPr>
            <p:cNvPr id="5" name="Freeform 5"/>
            <p:cNvSpPr/>
            <p:nvPr/>
          </p:nvSpPr>
          <p:spPr>
            <a:xfrm>
              <a:off x="0" y="0"/>
              <a:ext cx="5678267" cy="2467777"/>
            </a:xfrm>
            <a:custGeom>
              <a:avLst/>
              <a:gdLst/>
              <a:ahLst/>
              <a:cxnLst/>
              <a:rect l="l" t="t" r="r" b="b"/>
              <a:pathLst>
                <a:path w="5678267" h="2467777">
                  <a:moveTo>
                    <a:pt x="5553807" y="2467777"/>
                  </a:moveTo>
                  <a:lnTo>
                    <a:pt x="124460" y="2467777"/>
                  </a:lnTo>
                  <a:cubicBezTo>
                    <a:pt x="55880" y="2467777"/>
                    <a:pt x="0" y="2411897"/>
                    <a:pt x="0" y="2343316"/>
                  </a:cubicBezTo>
                  <a:lnTo>
                    <a:pt x="0" y="124460"/>
                  </a:lnTo>
                  <a:cubicBezTo>
                    <a:pt x="0" y="55880"/>
                    <a:pt x="55880" y="0"/>
                    <a:pt x="124460" y="0"/>
                  </a:cubicBezTo>
                  <a:lnTo>
                    <a:pt x="5553807" y="0"/>
                  </a:lnTo>
                  <a:cubicBezTo>
                    <a:pt x="5622387" y="0"/>
                    <a:pt x="5678267" y="55880"/>
                    <a:pt x="5678267" y="124460"/>
                  </a:cubicBezTo>
                  <a:lnTo>
                    <a:pt x="5678267" y="2343317"/>
                  </a:lnTo>
                  <a:cubicBezTo>
                    <a:pt x="5678267" y="2411897"/>
                    <a:pt x="5622387" y="2467777"/>
                    <a:pt x="5553807" y="2467777"/>
                  </a:cubicBezTo>
                  <a:close/>
                </a:path>
              </a:pathLst>
            </a:custGeom>
            <a:solidFill>
              <a:srgbClr val="FFFFFF"/>
            </a:solidFill>
          </p:spPr>
        </p:sp>
      </p:grpSp>
      <p:pic>
        <p:nvPicPr>
          <p:cNvPr id="13" name="Picture 2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145859">
            <a:off x="136511" y="330866"/>
            <a:ext cx="2186277" cy="1232265"/>
          </a:xfrm>
          <a:prstGeom prst="rect">
            <a:avLst/>
          </a:prstGeom>
        </p:spPr>
      </p:pic>
      <p:pic>
        <p:nvPicPr>
          <p:cNvPr id="14"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265279" y="-399540"/>
            <a:ext cx="2404550" cy="2392527"/>
          </a:xfrm>
          <a:prstGeom prst="rect">
            <a:avLst/>
          </a:prstGeom>
        </p:spPr>
      </p:pic>
      <p:pic>
        <p:nvPicPr>
          <p:cNvPr id="15"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28346" y="8420100"/>
            <a:ext cx="8659085" cy="2902946"/>
          </a:xfrm>
          <a:prstGeom prst="rect">
            <a:avLst/>
          </a:prstGeom>
        </p:spPr>
      </p:pic>
      <p:pic>
        <p:nvPicPr>
          <p:cNvPr id="16"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181600" y="8437412"/>
            <a:ext cx="9534701" cy="2868322"/>
          </a:xfrm>
          <a:prstGeom prst="rect">
            <a:avLst/>
          </a:prstGeom>
        </p:spPr>
      </p:pic>
      <p:pic>
        <p:nvPicPr>
          <p:cNvPr id="17"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479879" y="8507818"/>
            <a:ext cx="8659085" cy="2868322"/>
          </a:xfrm>
          <a:prstGeom prst="rect">
            <a:avLst/>
          </a:prstGeom>
        </p:spPr>
      </p:pic>
      <p:pic>
        <p:nvPicPr>
          <p:cNvPr id="1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088099" flipH="1">
            <a:off x="15468451" y="560028"/>
            <a:ext cx="2609968" cy="1879176"/>
          </a:xfrm>
          <a:prstGeom prst="rect">
            <a:avLst/>
          </a:prstGeom>
        </p:spPr>
      </p:pic>
      <p:pic>
        <p:nvPicPr>
          <p:cNvPr id="19" name="Picture 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814577">
            <a:off x="16447187" y="7967014"/>
            <a:ext cx="1390289" cy="2832070"/>
          </a:xfrm>
          <a:prstGeom prst="rect">
            <a:avLst/>
          </a:prstGeom>
        </p:spPr>
      </p:pic>
      <p:pic>
        <p:nvPicPr>
          <p:cNvPr id="20" name="Picture 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4728357">
            <a:off x="648442" y="7837436"/>
            <a:ext cx="1769883" cy="1879220"/>
          </a:xfrm>
          <a:prstGeom prst="rect">
            <a:avLst/>
          </a:prstGeom>
        </p:spPr>
      </p:pic>
      <p:pic>
        <p:nvPicPr>
          <p:cNvPr id="21" name="Picture 20"/>
          <p:cNvPicPr>
            <a:picLocks noChangeAspect="1"/>
          </p:cNvPicPr>
          <p:nvPr/>
        </p:nvPicPr>
        <p:blipFill>
          <a:blip r:embed="rId14">
            <a:extLst>
              <a:ext uri="{BEBA8EAE-BF5A-486C-A8C5-ECC9F3942E4B}">
                <a14:imgProps xmlns:a14="http://schemas.microsoft.com/office/drawing/2010/main">
                  <a14:imgLayer r:embed="rId15">
                    <a14:imgEffect>
                      <a14:colorTemperature colorTemp="11500"/>
                    </a14:imgEffect>
                    <a14:imgEffect>
                      <a14:saturation sat="400000"/>
                    </a14:imgEffect>
                  </a14:imgLayer>
                </a14:imgProps>
              </a:ext>
            </a:extLst>
          </a:blip>
          <a:stretch>
            <a:fillRect/>
          </a:stretch>
        </p:blipFill>
        <p:spPr>
          <a:xfrm>
            <a:off x="-618810" y="5158603"/>
            <a:ext cx="5657578" cy="1585097"/>
          </a:xfrm>
          <a:prstGeom prst="rect">
            <a:avLst/>
          </a:prstGeom>
        </p:spPr>
      </p:pic>
      <p:sp>
        <p:nvSpPr>
          <p:cNvPr id="22" name="TextBox 9"/>
          <p:cNvSpPr txBox="1"/>
          <p:nvPr/>
        </p:nvSpPr>
        <p:spPr>
          <a:xfrm>
            <a:off x="1390739" y="4838700"/>
            <a:ext cx="3413358" cy="1304460"/>
          </a:xfrm>
          <a:prstGeom prst="rect">
            <a:avLst/>
          </a:prstGeom>
        </p:spPr>
        <p:txBody>
          <a:bodyPr wrap="square" lIns="0" tIns="0" rIns="0" bIns="0" rtlCol="0" anchor="t">
            <a:spAutoFit/>
          </a:bodyPr>
          <a:lstStyle/>
          <a:p>
            <a:pPr algn="ctr">
              <a:lnSpc>
                <a:spcPts val="11950"/>
              </a:lnSpc>
            </a:pPr>
            <a:r>
              <a:rPr lang="en-US" sz="5400" b="1" dirty="0">
                <a:solidFill>
                  <a:srgbClr val="004C00"/>
                </a:solidFill>
                <a:latin typeface="Times New Roman" panose="02020603050405020304" pitchFamily="18" charset="0"/>
                <a:cs typeface="Times New Roman" panose="02020603050405020304" pitchFamily="18" charset="0"/>
              </a:rPr>
              <a:t>* </a:t>
            </a:r>
            <a:r>
              <a:rPr lang="en-US" sz="5400" b="1" dirty="0" err="1">
                <a:solidFill>
                  <a:srgbClr val="004C00"/>
                </a:solidFill>
                <a:latin typeface="Times New Roman" panose="02020603050405020304" pitchFamily="18" charset="0"/>
                <a:cs typeface="Times New Roman" panose="02020603050405020304" pitchFamily="18" charset="0"/>
              </a:rPr>
              <a:t>Chú</a:t>
            </a:r>
            <a:r>
              <a:rPr lang="en-US" sz="5400" b="1" dirty="0">
                <a:solidFill>
                  <a:srgbClr val="004C00"/>
                </a:solidFill>
                <a:latin typeface="Times New Roman" panose="02020603050405020304" pitchFamily="18" charset="0"/>
                <a:cs typeface="Times New Roman" panose="02020603050405020304" pitchFamily="18" charset="0"/>
              </a:rPr>
              <a:t> ý:</a:t>
            </a:r>
          </a:p>
        </p:txBody>
      </p:sp>
      <p:sp>
        <p:nvSpPr>
          <p:cNvPr id="23" name="Isosceles Triangle 22"/>
          <p:cNvSpPr/>
          <p:nvPr/>
        </p:nvSpPr>
        <p:spPr>
          <a:xfrm>
            <a:off x="514438" y="5279438"/>
            <a:ext cx="1143000" cy="755598"/>
          </a:xfrm>
          <a:prstGeom prst="triangle">
            <a:avLst/>
          </a:prstGeom>
          <a:solidFill>
            <a:srgbClr val="87CB8F"/>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5400" b="1">
                <a:solidFill>
                  <a:srgbClr val="004C00"/>
                </a:solidFill>
                <a:latin typeface="Times New Roman" panose="02020603050405020304" pitchFamily="18" charset="0"/>
                <a:cs typeface="Times New Roman" panose="02020603050405020304" pitchFamily="18" charset="0"/>
              </a:rPr>
              <a:t>!</a:t>
            </a:r>
          </a:p>
        </p:txBody>
      </p:sp>
      <p:sp>
        <p:nvSpPr>
          <p:cNvPr id="9" name="Rectangle 8"/>
          <p:cNvSpPr/>
          <p:nvPr/>
        </p:nvSpPr>
        <p:spPr>
          <a:xfrm>
            <a:off x="201830" y="6499209"/>
            <a:ext cx="17756784" cy="1189493"/>
          </a:xfrm>
          <a:prstGeom prst="rect">
            <a:avLst/>
          </a:prstGeom>
        </p:spPr>
        <p:txBody>
          <a:bodyPr wrap="none">
            <a:spAutoFit/>
          </a:bodyPr>
          <a:lstStyle/>
          <a:p>
            <a:pPr algn="just">
              <a:lnSpc>
                <a:spcPct val="150000"/>
              </a:lnSpc>
              <a:spcAft>
                <a:spcPts val="800"/>
              </a:spcAft>
            </a:pPr>
            <a:r>
              <a:rPr lang="en-US" sz="5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Khi </a:t>
            </a:r>
            <a:r>
              <a:rPr lang="en-US" sz="5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tính</a:t>
            </a:r>
            <a:r>
              <a:rPr lang="en-US" sz="5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tỉ</a:t>
            </a:r>
            <a:r>
              <a:rPr lang="en-US" sz="5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số</a:t>
            </a:r>
            <a:r>
              <a:rPr lang="en-US" sz="5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của</a:t>
            </a:r>
            <a:r>
              <a:rPr lang="en-US" sz="5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hai</a:t>
            </a:r>
            <a:r>
              <a:rPr lang="en-US" sz="5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đoạn</a:t>
            </a:r>
            <a:r>
              <a:rPr lang="en-US" sz="5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thẳng</a:t>
            </a:r>
            <a:r>
              <a:rPr lang="en-US" sz="5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cần</a:t>
            </a:r>
            <a:r>
              <a:rPr lang="en-US" sz="5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đưa</a:t>
            </a:r>
            <a:r>
              <a:rPr lang="en-US" sz="5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về</a:t>
            </a:r>
            <a:r>
              <a:rPr lang="en-US" sz="5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cùng</a:t>
            </a:r>
            <a:r>
              <a:rPr lang="en-US" sz="5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đơn</a:t>
            </a:r>
            <a:r>
              <a:rPr lang="en-US" sz="5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vị</a:t>
            </a:r>
            <a:r>
              <a:rPr lang="en-US" sz="5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đo</a:t>
            </a:r>
            <a:endParaRPr lang="en-US" sz="5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Hộp Văn bản 11">
            <a:extLst>
              <a:ext uri="{FF2B5EF4-FFF2-40B4-BE49-F238E27FC236}">
                <a16:creationId xmlns:a16="http://schemas.microsoft.com/office/drawing/2014/main" id="{2591068D-0636-BE5F-EB4C-3E1CB130E726}"/>
              </a:ext>
            </a:extLst>
          </p:cNvPr>
          <p:cNvSpPr txBox="1"/>
          <p:nvPr/>
        </p:nvSpPr>
        <p:spPr>
          <a:xfrm>
            <a:off x="2234042" y="2694729"/>
            <a:ext cx="13093346" cy="2130904"/>
          </a:xfrm>
          <a:prstGeom prst="rect">
            <a:avLst/>
          </a:prstGeom>
          <a:noFill/>
        </p:spPr>
        <p:txBody>
          <a:bodyPr wrap="square">
            <a:spAutoFit/>
          </a:bodyPr>
          <a:lstStyle/>
          <a:p>
            <a:pPr marL="0" marR="0" algn="ctr">
              <a:lnSpc>
                <a:spcPct val="115000"/>
              </a:lnSpc>
              <a:spcBef>
                <a:spcPts val="0"/>
              </a:spcBef>
              <a:spcAft>
                <a:spcPts val="1000"/>
              </a:spcAft>
            </a:pPr>
            <a:r>
              <a:rPr lang="nl-NL" sz="6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Tỉ số của hai đoạn thẳng là tỉ số độ dài của chúng theo cùng một đơn vị đo.</a:t>
            </a:r>
            <a:endParaRPr lang="en-US" sz="60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37522915"/>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animBg="1"/>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a:off x="609600" y="1830062"/>
            <a:ext cx="17068800" cy="3161038"/>
            <a:chOff x="609600" y="2019300"/>
            <a:chExt cx="17068800" cy="7924800"/>
          </a:xfrm>
        </p:grpSpPr>
        <p:grpSp>
          <p:nvGrpSpPr>
            <p:cNvPr id="4" name="Group 4"/>
            <p:cNvGrpSpPr/>
            <p:nvPr/>
          </p:nvGrpSpPr>
          <p:grpSpPr>
            <a:xfrm>
              <a:off x="609600" y="2019300"/>
              <a:ext cx="17068800" cy="7924800"/>
              <a:chOff x="0" y="0"/>
              <a:chExt cx="5678267" cy="2467777"/>
            </a:xfrm>
          </p:grpSpPr>
          <p:sp>
            <p:nvSpPr>
              <p:cNvPr id="5" name="Freeform 5"/>
              <p:cNvSpPr/>
              <p:nvPr/>
            </p:nvSpPr>
            <p:spPr>
              <a:xfrm>
                <a:off x="0" y="0"/>
                <a:ext cx="5678267" cy="2467777"/>
              </a:xfrm>
              <a:custGeom>
                <a:avLst/>
                <a:gdLst/>
                <a:ahLst/>
                <a:cxnLst/>
                <a:rect l="l" t="t" r="r" b="b"/>
                <a:pathLst>
                  <a:path w="5678267" h="2467777">
                    <a:moveTo>
                      <a:pt x="5553807" y="2467777"/>
                    </a:moveTo>
                    <a:lnTo>
                      <a:pt x="124460" y="2467777"/>
                    </a:lnTo>
                    <a:cubicBezTo>
                      <a:pt x="55880" y="2467777"/>
                      <a:pt x="0" y="2411897"/>
                      <a:pt x="0" y="2343316"/>
                    </a:cubicBezTo>
                    <a:lnTo>
                      <a:pt x="0" y="124460"/>
                    </a:lnTo>
                    <a:cubicBezTo>
                      <a:pt x="0" y="55880"/>
                      <a:pt x="55880" y="0"/>
                      <a:pt x="124460" y="0"/>
                    </a:cubicBezTo>
                    <a:lnTo>
                      <a:pt x="5553807" y="0"/>
                    </a:lnTo>
                    <a:cubicBezTo>
                      <a:pt x="5622387" y="0"/>
                      <a:pt x="5678267" y="55880"/>
                      <a:pt x="5678267" y="124460"/>
                    </a:cubicBezTo>
                    <a:lnTo>
                      <a:pt x="5678267" y="2343317"/>
                    </a:lnTo>
                    <a:cubicBezTo>
                      <a:pt x="5678267" y="2411897"/>
                      <a:pt x="5622387" y="2467777"/>
                      <a:pt x="5553807" y="2467777"/>
                    </a:cubicBezTo>
                    <a:close/>
                  </a:path>
                </a:pathLst>
              </a:custGeom>
              <a:solidFill>
                <a:srgbClr val="FFFFFF"/>
              </a:solidFill>
            </p:spPr>
          </p:sp>
        </p:grpSp>
        <p:grpSp>
          <p:nvGrpSpPr>
            <p:cNvPr id="9" name="Group 8"/>
            <p:cNvGrpSpPr/>
            <p:nvPr/>
          </p:nvGrpSpPr>
          <p:grpSpPr>
            <a:xfrm>
              <a:off x="1506860" y="7355977"/>
              <a:ext cx="2420185" cy="2545903"/>
              <a:chOff x="1463066" y="7417807"/>
              <a:chExt cx="2336512" cy="2526292"/>
            </a:xfrm>
          </p:grpSpPr>
          <p:sp>
            <p:nvSpPr>
              <p:cNvPr id="6" name="Rectangle 5"/>
              <p:cNvSpPr/>
              <p:nvPr/>
            </p:nvSpPr>
            <p:spPr>
              <a:xfrm rot="19198171">
                <a:off x="1463066" y="7417807"/>
                <a:ext cx="762000" cy="24575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9" name="Rectangle 18"/>
              <p:cNvSpPr/>
              <p:nvPr/>
            </p:nvSpPr>
            <p:spPr>
              <a:xfrm rot="16200000">
                <a:off x="2748458" y="8892980"/>
                <a:ext cx="660143" cy="14420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27" name="Group 26"/>
            <p:cNvGrpSpPr/>
            <p:nvPr/>
          </p:nvGrpSpPr>
          <p:grpSpPr>
            <a:xfrm>
              <a:off x="7566884" y="6037364"/>
              <a:ext cx="2324619" cy="3092635"/>
              <a:chOff x="7488853" y="6037364"/>
              <a:chExt cx="2324619" cy="3092635"/>
            </a:xfrm>
          </p:grpSpPr>
          <p:sp>
            <p:nvSpPr>
              <p:cNvPr id="25" name="Rectangle 24"/>
              <p:cNvSpPr/>
              <p:nvPr/>
            </p:nvSpPr>
            <p:spPr>
              <a:xfrm>
                <a:off x="8182446" y="6037364"/>
                <a:ext cx="1631026"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6" name="Rectangle 25"/>
              <p:cNvSpPr/>
              <p:nvPr/>
            </p:nvSpPr>
            <p:spPr>
              <a:xfrm>
                <a:off x="7488853" y="8596599"/>
                <a:ext cx="1631026"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33" name="Group 32"/>
            <p:cNvGrpSpPr/>
            <p:nvPr/>
          </p:nvGrpSpPr>
          <p:grpSpPr>
            <a:xfrm>
              <a:off x="12801600" y="5290984"/>
              <a:ext cx="3347590" cy="4008255"/>
              <a:chOff x="12450737" y="5290984"/>
              <a:chExt cx="3347590" cy="4008255"/>
            </a:xfrm>
          </p:grpSpPr>
          <p:sp>
            <p:nvSpPr>
              <p:cNvPr id="30" name="Rectangle 29"/>
              <p:cNvSpPr/>
              <p:nvPr/>
            </p:nvSpPr>
            <p:spPr>
              <a:xfrm>
                <a:off x="14401800" y="8699270"/>
                <a:ext cx="1396527" cy="599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1" name="Rectangle 30"/>
              <p:cNvSpPr/>
              <p:nvPr/>
            </p:nvSpPr>
            <p:spPr>
              <a:xfrm>
                <a:off x="12450737" y="6846676"/>
                <a:ext cx="1396527" cy="599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2" name="Rectangle 31"/>
              <p:cNvSpPr/>
              <p:nvPr/>
            </p:nvSpPr>
            <p:spPr>
              <a:xfrm>
                <a:off x="12586172" y="5290984"/>
                <a:ext cx="1396527" cy="599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grpSp>
        <p:nvGrpSpPr>
          <p:cNvPr id="7" name="Group 2"/>
          <p:cNvGrpSpPr/>
          <p:nvPr/>
        </p:nvGrpSpPr>
        <p:grpSpPr>
          <a:xfrm rot="-5400000">
            <a:off x="3391672" y="-3124972"/>
            <a:ext cx="1324734" cy="8412880"/>
            <a:chOff x="0" y="0"/>
            <a:chExt cx="2771140" cy="17082440"/>
          </a:xfrm>
        </p:grpSpPr>
        <p:sp>
          <p:nvSpPr>
            <p:cNvPr id="8"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sp>
        <p:nvSpPr>
          <p:cNvPr id="10" name="Rectangle 9"/>
          <p:cNvSpPr/>
          <p:nvPr/>
        </p:nvSpPr>
        <p:spPr>
          <a:xfrm>
            <a:off x="243564" y="342900"/>
            <a:ext cx="7323320" cy="1067600"/>
          </a:xfrm>
          <a:prstGeom prst="rect">
            <a:avLst/>
          </a:prstGeom>
        </p:spPr>
        <p:txBody>
          <a:bodyPr wrap="square">
            <a:spAutoFit/>
          </a:bodyPr>
          <a:lstStyle/>
          <a:p>
            <a:pPr lvl="0" algn="just">
              <a:lnSpc>
                <a:spcPct val="150000"/>
              </a:lnSpc>
              <a:spcAft>
                <a:spcPts val="800"/>
              </a:spcAft>
            </a:pPr>
            <a:r>
              <a:rPr lang="nl-NL" sz="4800" b="1" dirty="0">
                <a:latin typeface="Times New Roman" panose="02020603050405020304" pitchFamily="18" charset="0"/>
                <a:ea typeface="Times New Roman" panose="02020603050405020304" pitchFamily="18" charset="0"/>
                <a:cs typeface="Times New Roman" panose="02020603050405020304" pitchFamily="18" charset="0"/>
              </a:rPr>
              <a:t>Luyện tập </a:t>
            </a:r>
            <a:r>
              <a:rPr lang="en-US" sz="4800" b="1" dirty="0">
                <a:latin typeface="Times New Roman" panose="02020603050405020304" pitchFamily="18" charset="0"/>
                <a:ea typeface="Times New Roman" panose="02020603050405020304" pitchFamily="18" charset="0"/>
                <a:cs typeface="Times New Roman" panose="02020603050405020304" pitchFamily="18" charset="0"/>
              </a:rPr>
              <a:t>1</a:t>
            </a:r>
            <a:r>
              <a:rPr lang="nl-NL" sz="4800" b="1" dirty="0">
                <a:latin typeface="Times New Roman" panose="02020603050405020304" pitchFamily="18" charset="0"/>
                <a:ea typeface="Times New Roman" panose="02020603050405020304" pitchFamily="18" charset="0"/>
                <a:cs typeface="Times New Roman" panose="02020603050405020304" pitchFamily="18" charset="0"/>
              </a:rPr>
              <a:t> (SGK – tr80)</a:t>
            </a:r>
            <a:endParaRPr lang="en-US" sz="48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2" name="Picture 2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1067308">
            <a:off x="16129727" y="589117"/>
            <a:ext cx="1713028" cy="965525"/>
          </a:xfrm>
          <a:prstGeom prst="rect">
            <a:avLst/>
          </a:prstGeom>
        </p:spPr>
      </p:pic>
      <p:sp>
        <p:nvSpPr>
          <p:cNvPr id="20" name="Hộp Văn bản 19">
            <a:extLst>
              <a:ext uri="{FF2B5EF4-FFF2-40B4-BE49-F238E27FC236}">
                <a16:creationId xmlns:a16="http://schemas.microsoft.com/office/drawing/2014/main" id="{78BE907C-9635-AAA6-4149-6015483757EB}"/>
              </a:ext>
            </a:extLst>
          </p:cNvPr>
          <p:cNvSpPr txBox="1"/>
          <p:nvPr/>
        </p:nvSpPr>
        <p:spPr>
          <a:xfrm>
            <a:off x="1527002" y="1970155"/>
            <a:ext cx="13710790" cy="2829108"/>
          </a:xfrm>
          <a:prstGeom prst="rect">
            <a:avLst/>
          </a:prstGeom>
          <a:noFill/>
        </p:spPr>
        <p:txBody>
          <a:bodyPr wrap="square">
            <a:spAutoFit/>
          </a:bodyPr>
          <a:lstStyle/>
          <a:p>
            <a:pPr marL="0" marR="0" algn="just">
              <a:lnSpc>
                <a:spcPct val="115000"/>
              </a:lnSpc>
              <a:spcBef>
                <a:spcPts val="0"/>
              </a:spcBef>
              <a:spcAft>
                <a:spcPts val="1000"/>
              </a:spcAft>
            </a:pPr>
            <a:r>
              <a:rPr lang="nl-NL" sz="4800" dirty="0">
                <a:effectLst/>
                <a:latin typeface="Times New Roman" panose="02020603050405020304" pitchFamily="18" charset="0"/>
                <a:ea typeface="Calibri" panose="020F0502020204030204" pitchFamily="34" charset="0"/>
                <a:cs typeface="Times New Roman" panose="02020603050405020304" pitchFamily="18" charset="0"/>
              </a:rPr>
              <a:t>Tìm tỉ số của các cặp đoạn thẳng có độ dài như sau</a:t>
            </a:r>
            <a:r>
              <a:rPr lang="nl-NL" sz="48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4800" dirty="0">
              <a:effectLst/>
              <a:latin typeface="Times New Roman" panose="02020603050405020304" pitchFamily="18" charset="0"/>
              <a:ea typeface="Calibri" panose="020F0502020204030204" pitchFamily="34" charset="0"/>
            </a:endParaRPr>
          </a:p>
          <a:p>
            <a:pPr marL="0" marR="0" algn="just">
              <a:lnSpc>
                <a:spcPct val="115000"/>
              </a:lnSpc>
              <a:spcBef>
                <a:spcPts val="0"/>
              </a:spcBef>
              <a:spcAft>
                <a:spcPts val="1000"/>
              </a:spcAft>
            </a:pPr>
            <a:r>
              <a:rPr lang="nl-NL" sz="4800" dirty="0">
                <a:effectLst/>
                <a:latin typeface="Times New Roman" panose="02020603050405020304" pitchFamily="18" charset="0"/>
                <a:ea typeface="Calibri" panose="020F0502020204030204" pitchFamily="34" charset="0"/>
                <a:cs typeface="Times New Roman" panose="02020603050405020304" pitchFamily="18" charset="0"/>
              </a:rPr>
              <a:t>a) MN = 3cm, PQ = 9cm.</a:t>
            </a:r>
            <a:endParaRPr lang="en-US" sz="4800" dirty="0">
              <a:effectLst/>
              <a:latin typeface="Times New Roman" panose="02020603050405020304" pitchFamily="18" charset="0"/>
              <a:ea typeface="Calibri" panose="020F0502020204030204" pitchFamily="34" charset="0"/>
            </a:endParaRPr>
          </a:p>
          <a:p>
            <a:pPr marL="0" marR="0" algn="just">
              <a:lnSpc>
                <a:spcPct val="115000"/>
              </a:lnSpc>
              <a:spcBef>
                <a:spcPts val="0"/>
              </a:spcBef>
              <a:spcAft>
                <a:spcPts val="1000"/>
              </a:spcAft>
            </a:pPr>
            <a:r>
              <a:rPr lang="nl-NL" sz="4800" dirty="0">
                <a:effectLst/>
                <a:latin typeface="Times New Roman" panose="02020603050405020304" pitchFamily="18" charset="0"/>
                <a:ea typeface="Calibri" panose="020F0502020204030204" pitchFamily="34" charset="0"/>
                <a:cs typeface="Times New Roman" panose="02020603050405020304" pitchFamily="18" charset="0"/>
              </a:rPr>
              <a:t>b) EF = 25 cm, HK = 10 dm.</a:t>
            </a:r>
            <a:endParaRPr lang="en-US" sz="48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757887602"/>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a:off x="609600" y="1830062"/>
            <a:ext cx="17068800" cy="3161038"/>
            <a:chOff x="609600" y="2019300"/>
            <a:chExt cx="17068800" cy="7924800"/>
          </a:xfrm>
        </p:grpSpPr>
        <p:grpSp>
          <p:nvGrpSpPr>
            <p:cNvPr id="4" name="Group 4"/>
            <p:cNvGrpSpPr/>
            <p:nvPr/>
          </p:nvGrpSpPr>
          <p:grpSpPr>
            <a:xfrm>
              <a:off x="609600" y="2019300"/>
              <a:ext cx="17068800" cy="7924800"/>
              <a:chOff x="0" y="0"/>
              <a:chExt cx="5678267" cy="2467777"/>
            </a:xfrm>
          </p:grpSpPr>
          <p:sp>
            <p:nvSpPr>
              <p:cNvPr id="5" name="Freeform 5"/>
              <p:cNvSpPr/>
              <p:nvPr/>
            </p:nvSpPr>
            <p:spPr>
              <a:xfrm>
                <a:off x="0" y="0"/>
                <a:ext cx="5678267" cy="2467777"/>
              </a:xfrm>
              <a:custGeom>
                <a:avLst/>
                <a:gdLst/>
                <a:ahLst/>
                <a:cxnLst/>
                <a:rect l="l" t="t" r="r" b="b"/>
                <a:pathLst>
                  <a:path w="5678267" h="2467777">
                    <a:moveTo>
                      <a:pt x="5553807" y="2467777"/>
                    </a:moveTo>
                    <a:lnTo>
                      <a:pt x="124460" y="2467777"/>
                    </a:lnTo>
                    <a:cubicBezTo>
                      <a:pt x="55880" y="2467777"/>
                      <a:pt x="0" y="2411897"/>
                      <a:pt x="0" y="2343316"/>
                    </a:cubicBezTo>
                    <a:lnTo>
                      <a:pt x="0" y="124460"/>
                    </a:lnTo>
                    <a:cubicBezTo>
                      <a:pt x="0" y="55880"/>
                      <a:pt x="55880" y="0"/>
                      <a:pt x="124460" y="0"/>
                    </a:cubicBezTo>
                    <a:lnTo>
                      <a:pt x="5553807" y="0"/>
                    </a:lnTo>
                    <a:cubicBezTo>
                      <a:pt x="5622387" y="0"/>
                      <a:pt x="5678267" y="55880"/>
                      <a:pt x="5678267" y="124460"/>
                    </a:cubicBezTo>
                    <a:lnTo>
                      <a:pt x="5678267" y="2343317"/>
                    </a:lnTo>
                    <a:cubicBezTo>
                      <a:pt x="5678267" y="2411897"/>
                      <a:pt x="5622387" y="2467777"/>
                      <a:pt x="5553807" y="2467777"/>
                    </a:cubicBezTo>
                    <a:close/>
                  </a:path>
                </a:pathLst>
              </a:custGeom>
              <a:solidFill>
                <a:srgbClr val="FFFFFF"/>
              </a:solidFill>
            </p:spPr>
          </p:sp>
        </p:grpSp>
        <p:grpSp>
          <p:nvGrpSpPr>
            <p:cNvPr id="9" name="Group 8"/>
            <p:cNvGrpSpPr/>
            <p:nvPr/>
          </p:nvGrpSpPr>
          <p:grpSpPr>
            <a:xfrm>
              <a:off x="1506860" y="7355977"/>
              <a:ext cx="2420185" cy="2545903"/>
              <a:chOff x="1463066" y="7417807"/>
              <a:chExt cx="2336512" cy="2526292"/>
            </a:xfrm>
          </p:grpSpPr>
          <p:sp>
            <p:nvSpPr>
              <p:cNvPr id="6" name="Rectangle 5"/>
              <p:cNvSpPr/>
              <p:nvPr/>
            </p:nvSpPr>
            <p:spPr>
              <a:xfrm rot="19198171">
                <a:off x="1463066" y="7417807"/>
                <a:ext cx="762000" cy="24575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9" name="Rectangle 18"/>
              <p:cNvSpPr/>
              <p:nvPr/>
            </p:nvSpPr>
            <p:spPr>
              <a:xfrm rot="16200000">
                <a:off x="2748458" y="8892980"/>
                <a:ext cx="660143" cy="14420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27" name="Group 26"/>
            <p:cNvGrpSpPr/>
            <p:nvPr/>
          </p:nvGrpSpPr>
          <p:grpSpPr>
            <a:xfrm>
              <a:off x="7566884" y="6037364"/>
              <a:ext cx="2324619" cy="3092635"/>
              <a:chOff x="7488853" y="6037364"/>
              <a:chExt cx="2324619" cy="3092635"/>
            </a:xfrm>
          </p:grpSpPr>
          <p:sp>
            <p:nvSpPr>
              <p:cNvPr id="25" name="Rectangle 24"/>
              <p:cNvSpPr/>
              <p:nvPr/>
            </p:nvSpPr>
            <p:spPr>
              <a:xfrm>
                <a:off x="8182446" y="6037364"/>
                <a:ext cx="1631026"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6" name="Rectangle 25"/>
              <p:cNvSpPr/>
              <p:nvPr/>
            </p:nvSpPr>
            <p:spPr>
              <a:xfrm>
                <a:off x="7488853" y="8596599"/>
                <a:ext cx="1631026"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33" name="Group 32"/>
            <p:cNvGrpSpPr/>
            <p:nvPr/>
          </p:nvGrpSpPr>
          <p:grpSpPr>
            <a:xfrm>
              <a:off x="12801600" y="5290984"/>
              <a:ext cx="3347590" cy="4008255"/>
              <a:chOff x="12450737" y="5290984"/>
              <a:chExt cx="3347590" cy="4008255"/>
            </a:xfrm>
          </p:grpSpPr>
          <p:sp>
            <p:nvSpPr>
              <p:cNvPr id="30" name="Rectangle 29"/>
              <p:cNvSpPr/>
              <p:nvPr/>
            </p:nvSpPr>
            <p:spPr>
              <a:xfrm>
                <a:off x="14401800" y="8699270"/>
                <a:ext cx="1396527" cy="599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1" name="Rectangle 30"/>
              <p:cNvSpPr/>
              <p:nvPr/>
            </p:nvSpPr>
            <p:spPr>
              <a:xfrm>
                <a:off x="12450737" y="6846676"/>
                <a:ext cx="1396527" cy="599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2" name="Rectangle 31"/>
              <p:cNvSpPr/>
              <p:nvPr/>
            </p:nvSpPr>
            <p:spPr>
              <a:xfrm>
                <a:off x="12586172" y="5290984"/>
                <a:ext cx="1396527" cy="599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grpSp>
        <p:nvGrpSpPr>
          <p:cNvPr id="7" name="Group 2"/>
          <p:cNvGrpSpPr/>
          <p:nvPr/>
        </p:nvGrpSpPr>
        <p:grpSpPr>
          <a:xfrm rot="-5400000">
            <a:off x="3391672" y="-3124972"/>
            <a:ext cx="1324734" cy="8412880"/>
            <a:chOff x="0" y="0"/>
            <a:chExt cx="2771140" cy="17082440"/>
          </a:xfrm>
        </p:grpSpPr>
        <p:sp>
          <p:nvSpPr>
            <p:cNvPr id="8"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sp>
        <p:nvSpPr>
          <p:cNvPr id="10" name="Rectangle 9"/>
          <p:cNvSpPr/>
          <p:nvPr/>
        </p:nvSpPr>
        <p:spPr>
          <a:xfrm>
            <a:off x="243564" y="342900"/>
            <a:ext cx="7323320" cy="1067600"/>
          </a:xfrm>
          <a:prstGeom prst="rect">
            <a:avLst/>
          </a:prstGeom>
        </p:spPr>
        <p:txBody>
          <a:bodyPr wrap="square">
            <a:spAutoFit/>
          </a:bodyPr>
          <a:lstStyle/>
          <a:p>
            <a:pPr lvl="0" algn="just">
              <a:lnSpc>
                <a:spcPct val="150000"/>
              </a:lnSpc>
              <a:spcAft>
                <a:spcPts val="800"/>
              </a:spcAft>
            </a:pPr>
            <a:r>
              <a:rPr lang="nl-NL" sz="4800" b="1" dirty="0">
                <a:latin typeface="Times New Roman" panose="02020603050405020304" pitchFamily="18" charset="0"/>
                <a:ea typeface="Times New Roman" panose="02020603050405020304" pitchFamily="18" charset="0"/>
                <a:cs typeface="Times New Roman" panose="02020603050405020304" pitchFamily="18" charset="0"/>
              </a:rPr>
              <a:t>Luyện tập </a:t>
            </a:r>
            <a:r>
              <a:rPr lang="en-US" sz="4800" b="1" dirty="0">
                <a:latin typeface="Times New Roman" panose="02020603050405020304" pitchFamily="18" charset="0"/>
                <a:ea typeface="Times New Roman" panose="02020603050405020304" pitchFamily="18" charset="0"/>
                <a:cs typeface="Times New Roman" panose="02020603050405020304" pitchFamily="18" charset="0"/>
              </a:rPr>
              <a:t>1</a:t>
            </a:r>
            <a:r>
              <a:rPr lang="nl-NL" sz="4800" b="1" dirty="0">
                <a:latin typeface="Times New Roman" panose="02020603050405020304" pitchFamily="18" charset="0"/>
                <a:ea typeface="Times New Roman" panose="02020603050405020304" pitchFamily="18" charset="0"/>
                <a:cs typeface="Times New Roman" panose="02020603050405020304" pitchFamily="18" charset="0"/>
              </a:rPr>
              <a:t> (SGK – tr80)</a:t>
            </a:r>
            <a:endParaRPr lang="en-US" sz="48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2" name="Picture 2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1067308">
            <a:off x="16129727" y="589117"/>
            <a:ext cx="1713028" cy="965525"/>
          </a:xfrm>
          <a:prstGeom prst="rect">
            <a:avLst/>
          </a:prstGeom>
        </p:spPr>
      </p:pic>
      <p:sp>
        <p:nvSpPr>
          <p:cNvPr id="36" name="TextBox 35"/>
          <p:cNvSpPr txBox="1"/>
          <p:nvPr/>
        </p:nvSpPr>
        <p:spPr>
          <a:xfrm>
            <a:off x="1131932" y="5486038"/>
            <a:ext cx="1992267" cy="830997"/>
          </a:xfrm>
          <a:prstGeom prst="rect">
            <a:avLst/>
          </a:prstGeom>
          <a:solidFill>
            <a:schemeClr val="bg1"/>
          </a:solidFill>
          <a:ln>
            <a:solidFill>
              <a:schemeClr val="bg1"/>
            </a:solidFill>
          </a:ln>
        </p:spPr>
        <p:txBody>
          <a:bodyPr wrap="square" rtlCol="0">
            <a:spAutoFit/>
          </a:bodyPr>
          <a:lstStyle/>
          <a:p>
            <a:pPr algn="ctr"/>
            <a:r>
              <a:rPr lang="en-US" sz="4800" b="1" u="sng" dirty="0" err="1">
                <a:latin typeface="Times New Roman" panose="02020603050405020304" pitchFamily="18" charset="0"/>
                <a:cs typeface="Times New Roman" panose="02020603050405020304" pitchFamily="18" charset="0"/>
              </a:rPr>
              <a:t>Giải</a:t>
            </a:r>
            <a:r>
              <a:rPr lang="en-US" sz="4800" b="1" u="sng" dirty="0">
                <a:latin typeface="Times New Roman" panose="02020603050405020304" pitchFamily="18" charset="0"/>
                <a:cs typeface="Times New Roman" panose="02020603050405020304" pitchFamily="18" charset="0"/>
              </a:rPr>
              <a:t>:</a:t>
            </a:r>
          </a:p>
        </p:txBody>
      </p:sp>
      <p:pic>
        <p:nvPicPr>
          <p:cNvPr id="37" name="Picture 36"/>
          <p:cNvPicPr>
            <a:picLocks noChangeAspect="1"/>
          </p:cNvPicPr>
          <p:nvPr/>
        </p:nvPicPr>
        <p:blipFill>
          <a:blip r:embed="rId5"/>
          <a:stretch>
            <a:fillRect/>
          </a:stretch>
        </p:blipFill>
        <p:spPr>
          <a:xfrm>
            <a:off x="16165232" y="7812352"/>
            <a:ext cx="1884574" cy="2440559"/>
          </a:xfrm>
          <a:prstGeom prst="rect">
            <a:avLst/>
          </a:prstGeom>
        </p:spPr>
      </p:pic>
      <p:sp>
        <p:nvSpPr>
          <p:cNvPr id="20" name="Hộp Văn bản 19">
            <a:extLst>
              <a:ext uri="{FF2B5EF4-FFF2-40B4-BE49-F238E27FC236}">
                <a16:creationId xmlns:a16="http://schemas.microsoft.com/office/drawing/2014/main" id="{78BE907C-9635-AAA6-4149-6015483757EB}"/>
              </a:ext>
            </a:extLst>
          </p:cNvPr>
          <p:cNvSpPr txBox="1"/>
          <p:nvPr/>
        </p:nvSpPr>
        <p:spPr>
          <a:xfrm>
            <a:off x="1527002" y="1970155"/>
            <a:ext cx="13710790" cy="2829108"/>
          </a:xfrm>
          <a:prstGeom prst="rect">
            <a:avLst/>
          </a:prstGeom>
          <a:noFill/>
        </p:spPr>
        <p:txBody>
          <a:bodyPr wrap="square">
            <a:spAutoFit/>
          </a:bodyPr>
          <a:lstStyle/>
          <a:p>
            <a:pPr marL="0" marR="0" algn="just">
              <a:lnSpc>
                <a:spcPct val="115000"/>
              </a:lnSpc>
              <a:spcBef>
                <a:spcPts val="0"/>
              </a:spcBef>
              <a:spcAft>
                <a:spcPts val="1000"/>
              </a:spcAft>
            </a:pPr>
            <a:r>
              <a:rPr lang="nl-NL" sz="4800" dirty="0">
                <a:effectLst/>
                <a:latin typeface="Times New Roman" panose="02020603050405020304" pitchFamily="18" charset="0"/>
                <a:ea typeface="Calibri" panose="020F0502020204030204" pitchFamily="34" charset="0"/>
                <a:cs typeface="Times New Roman" panose="02020603050405020304" pitchFamily="18" charset="0"/>
              </a:rPr>
              <a:t>Tìm tỉ số của các cặp đoạn thẳng có độ dài như sau</a:t>
            </a:r>
            <a:r>
              <a:rPr lang="nl-NL" sz="48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4800" dirty="0">
              <a:effectLst/>
              <a:latin typeface="Times New Roman" panose="02020603050405020304" pitchFamily="18" charset="0"/>
              <a:ea typeface="Calibri" panose="020F0502020204030204" pitchFamily="34" charset="0"/>
            </a:endParaRPr>
          </a:p>
          <a:p>
            <a:pPr marL="0" marR="0" algn="just">
              <a:lnSpc>
                <a:spcPct val="115000"/>
              </a:lnSpc>
              <a:spcBef>
                <a:spcPts val="0"/>
              </a:spcBef>
              <a:spcAft>
                <a:spcPts val="1000"/>
              </a:spcAft>
            </a:pPr>
            <a:r>
              <a:rPr lang="nl-NL" sz="4800" dirty="0">
                <a:effectLst/>
                <a:latin typeface="Times New Roman" panose="02020603050405020304" pitchFamily="18" charset="0"/>
                <a:ea typeface="Calibri" panose="020F0502020204030204" pitchFamily="34" charset="0"/>
                <a:cs typeface="Times New Roman" panose="02020603050405020304" pitchFamily="18" charset="0"/>
              </a:rPr>
              <a:t>a) MN = 3cm, PQ = 9cm.</a:t>
            </a:r>
            <a:endParaRPr lang="en-US" sz="4800" dirty="0">
              <a:effectLst/>
              <a:latin typeface="Times New Roman" panose="02020603050405020304" pitchFamily="18" charset="0"/>
              <a:ea typeface="Calibri" panose="020F0502020204030204" pitchFamily="34" charset="0"/>
            </a:endParaRPr>
          </a:p>
          <a:p>
            <a:pPr marL="0" marR="0" algn="just">
              <a:lnSpc>
                <a:spcPct val="115000"/>
              </a:lnSpc>
              <a:spcBef>
                <a:spcPts val="0"/>
              </a:spcBef>
              <a:spcAft>
                <a:spcPts val="1000"/>
              </a:spcAft>
            </a:pPr>
            <a:r>
              <a:rPr lang="nl-NL" sz="4800" dirty="0">
                <a:effectLst/>
                <a:latin typeface="Times New Roman" panose="02020603050405020304" pitchFamily="18" charset="0"/>
                <a:ea typeface="Calibri" panose="020F0502020204030204" pitchFamily="34" charset="0"/>
                <a:cs typeface="Times New Roman" panose="02020603050405020304" pitchFamily="18" charset="0"/>
              </a:rPr>
              <a:t>b) EF = 25 cm, HK = 10 dm.</a:t>
            </a:r>
            <a:endParaRPr lang="en-US" sz="4800" dirty="0">
              <a:effectLst/>
              <a:latin typeface="Times New Roman" panose="02020603050405020304" pitchFamily="18" charset="0"/>
              <a:ea typeface="Calibri" panose="020F0502020204030204" pitchFamily="34" charset="0"/>
            </a:endParaRPr>
          </a:p>
        </p:txBody>
      </p:sp>
      <p:grpSp>
        <p:nvGrpSpPr>
          <p:cNvPr id="17" name="Nhóm 16">
            <a:extLst>
              <a:ext uri="{FF2B5EF4-FFF2-40B4-BE49-F238E27FC236}">
                <a16:creationId xmlns:a16="http://schemas.microsoft.com/office/drawing/2014/main" id="{B4B37DCD-29A6-5981-E394-426CB7851B9A}"/>
              </a:ext>
            </a:extLst>
          </p:cNvPr>
          <p:cNvGrpSpPr/>
          <p:nvPr/>
        </p:nvGrpSpPr>
        <p:grpSpPr>
          <a:xfrm>
            <a:off x="243564" y="6147445"/>
            <a:ext cx="11907927" cy="1729311"/>
            <a:chOff x="243564" y="6147445"/>
            <a:chExt cx="11907927" cy="1729311"/>
          </a:xfrm>
        </p:grpSpPr>
        <p:graphicFrame>
          <p:nvGraphicFramePr>
            <p:cNvPr id="13" name="Đối tượng 12">
              <a:extLst>
                <a:ext uri="{FF2B5EF4-FFF2-40B4-BE49-F238E27FC236}">
                  <a16:creationId xmlns:a16="http://schemas.microsoft.com/office/drawing/2014/main" id="{7346D035-2FC3-173F-B174-F2E7F471B821}"/>
                </a:ext>
              </a:extLst>
            </p:cNvPr>
            <p:cNvGraphicFramePr>
              <a:graphicFrameLocks noChangeAspect="1"/>
            </p:cNvGraphicFramePr>
            <p:nvPr>
              <p:extLst>
                <p:ext uri="{D42A27DB-BD31-4B8C-83A1-F6EECF244321}">
                  <p14:modId xmlns:p14="http://schemas.microsoft.com/office/powerpoint/2010/main" val="1236319221"/>
                </p:ext>
              </p:extLst>
            </p:nvPr>
          </p:nvGraphicFramePr>
          <p:xfrm>
            <a:off x="8647360" y="6147445"/>
            <a:ext cx="3504131" cy="1729311"/>
          </p:xfrm>
          <a:graphic>
            <a:graphicData uri="http://schemas.openxmlformats.org/presentationml/2006/ole">
              <mc:AlternateContent xmlns:mc="http://schemas.openxmlformats.org/markup-compatibility/2006">
                <mc:Choice xmlns:v="urn:schemas-microsoft-com:vml" Requires="v">
                  <p:oleObj name="Equation" r:id="rId6" imgW="977760" imgH="482400" progId="Equation.DSMT4">
                    <p:embed/>
                  </p:oleObj>
                </mc:Choice>
                <mc:Fallback>
                  <p:oleObj name="Equation" r:id="rId6" imgW="977760" imgH="482400" progId="Equation.DSMT4">
                    <p:embed/>
                    <p:pic>
                      <p:nvPicPr>
                        <p:cNvPr id="0" name="Object 2"/>
                        <p:cNvPicPr>
                          <a:picLocks noChangeAspect="1" noChangeArrowheads="1"/>
                        </p:cNvPicPr>
                        <p:nvPr/>
                      </p:nvPicPr>
                      <p:blipFill>
                        <a:blip r:embed="rId7"/>
                        <a:srcRect/>
                        <a:stretch>
                          <a:fillRect/>
                        </a:stretch>
                      </p:blipFill>
                      <p:spPr bwMode="auto">
                        <a:xfrm>
                          <a:off x="8647360" y="6147445"/>
                          <a:ext cx="3504131" cy="1729311"/>
                        </a:xfrm>
                        <a:prstGeom prst="rect">
                          <a:avLst/>
                        </a:prstGeom>
                        <a:noFill/>
                      </p:spPr>
                    </p:pic>
                  </p:oleObj>
                </mc:Fallback>
              </mc:AlternateContent>
            </a:graphicData>
          </a:graphic>
        </p:graphicFrame>
        <p:sp>
          <p:nvSpPr>
            <p:cNvPr id="15" name="Rectangle 3">
              <a:extLst>
                <a:ext uri="{FF2B5EF4-FFF2-40B4-BE49-F238E27FC236}">
                  <a16:creationId xmlns:a16="http://schemas.microsoft.com/office/drawing/2014/main" id="{AC113207-E6A6-6A8B-37E9-A74129F666EC}"/>
                </a:ext>
              </a:extLst>
            </p:cNvPr>
            <p:cNvSpPr>
              <a:spLocks noChangeArrowheads="1"/>
            </p:cNvSpPr>
            <p:nvPr/>
          </p:nvSpPr>
          <p:spPr bwMode="auto">
            <a:xfrm>
              <a:off x="243564" y="6596603"/>
              <a:ext cx="848661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4800" b="0" i="0" u="none" strike="noStrike" cap="none" normalizeH="0" baseline="0" dirty="0">
                  <a:ln>
                    <a:noFill/>
                  </a:ln>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a) MN = 3cm, PQ = 9cm. Khi đó </a:t>
              </a:r>
              <a:endParaRPr kumimoji="0" lang="nl-NL" altLang="en-US" sz="6000" b="0" i="0" u="none" strike="noStrike" cap="none" normalizeH="0" baseline="0" dirty="0">
                <a:ln>
                  <a:noFill/>
                </a:ln>
                <a:solidFill>
                  <a:srgbClr val="FFFF00"/>
                </a:solidFill>
                <a:effectLst/>
                <a:latin typeface="Arial" panose="020B0604020202020204" pitchFamily="34" charset="0"/>
              </a:endParaRPr>
            </a:p>
          </p:txBody>
        </p:sp>
      </p:grpSp>
      <p:grpSp>
        <p:nvGrpSpPr>
          <p:cNvPr id="18" name="Nhóm 17">
            <a:extLst>
              <a:ext uri="{FF2B5EF4-FFF2-40B4-BE49-F238E27FC236}">
                <a16:creationId xmlns:a16="http://schemas.microsoft.com/office/drawing/2014/main" id="{7DAF63AE-2108-FA95-DC57-68815307234F}"/>
              </a:ext>
            </a:extLst>
          </p:cNvPr>
          <p:cNvGrpSpPr/>
          <p:nvPr/>
        </p:nvGrpSpPr>
        <p:grpSpPr>
          <a:xfrm>
            <a:off x="238194" y="8414008"/>
            <a:ext cx="12563406" cy="1536777"/>
            <a:chOff x="238194" y="8414008"/>
            <a:chExt cx="12563406" cy="1536777"/>
          </a:xfrm>
        </p:grpSpPr>
        <p:graphicFrame>
          <p:nvGraphicFramePr>
            <p:cNvPr id="14" name="Đối tượng 13">
              <a:extLst>
                <a:ext uri="{FF2B5EF4-FFF2-40B4-BE49-F238E27FC236}">
                  <a16:creationId xmlns:a16="http://schemas.microsoft.com/office/drawing/2014/main" id="{91D39063-3CAC-5BD9-9905-DDC21FA6090B}"/>
                </a:ext>
              </a:extLst>
            </p:cNvPr>
            <p:cNvGraphicFramePr>
              <a:graphicFrameLocks noChangeAspect="1"/>
            </p:cNvGraphicFramePr>
            <p:nvPr>
              <p:extLst>
                <p:ext uri="{D42A27DB-BD31-4B8C-83A1-F6EECF244321}">
                  <p14:modId xmlns:p14="http://schemas.microsoft.com/office/powerpoint/2010/main" val="3024303424"/>
                </p:ext>
              </p:extLst>
            </p:nvPr>
          </p:nvGraphicFramePr>
          <p:xfrm>
            <a:off x="8959657" y="8414008"/>
            <a:ext cx="3841943" cy="1536777"/>
          </p:xfrm>
          <a:graphic>
            <a:graphicData uri="http://schemas.openxmlformats.org/presentationml/2006/ole">
              <mc:AlternateContent xmlns:mc="http://schemas.openxmlformats.org/markup-compatibility/2006">
                <mc:Choice xmlns:v="urn:schemas-microsoft-com:vml" Requires="v">
                  <p:oleObj name="Equation" r:id="rId8" imgW="1143000" imgH="457200" progId="Equation.DSMT4">
                    <p:embed/>
                  </p:oleObj>
                </mc:Choice>
                <mc:Fallback>
                  <p:oleObj name="Equation" r:id="rId8" imgW="1143000" imgH="457200" progId="Equation.DSMT4">
                    <p:embed/>
                    <p:pic>
                      <p:nvPicPr>
                        <p:cNvPr id="0" name="Object 1"/>
                        <p:cNvPicPr>
                          <a:picLocks noChangeAspect="1" noChangeArrowheads="1"/>
                        </p:cNvPicPr>
                        <p:nvPr/>
                      </p:nvPicPr>
                      <p:blipFill>
                        <a:blip r:embed="rId9"/>
                        <a:srcRect/>
                        <a:stretch>
                          <a:fillRect/>
                        </a:stretch>
                      </p:blipFill>
                      <p:spPr bwMode="auto">
                        <a:xfrm>
                          <a:off x="8959657" y="8414008"/>
                          <a:ext cx="3841943" cy="1536777"/>
                        </a:xfrm>
                        <a:prstGeom prst="rect">
                          <a:avLst/>
                        </a:prstGeom>
                        <a:noFill/>
                      </p:spPr>
                    </p:pic>
                  </p:oleObj>
                </mc:Fallback>
              </mc:AlternateContent>
            </a:graphicData>
          </a:graphic>
        </p:graphicFrame>
        <p:sp>
          <p:nvSpPr>
            <p:cNvPr id="16" name="Rectangle 4">
              <a:extLst>
                <a:ext uri="{FF2B5EF4-FFF2-40B4-BE49-F238E27FC236}">
                  <a16:creationId xmlns:a16="http://schemas.microsoft.com/office/drawing/2014/main" id="{DF009915-E1F0-F01D-A0F7-2F686AB41CA5}"/>
                </a:ext>
              </a:extLst>
            </p:cNvPr>
            <p:cNvSpPr>
              <a:spLocks noChangeArrowheads="1"/>
            </p:cNvSpPr>
            <p:nvPr/>
          </p:nvSpPr>
          <p:spPr bwMode="auto">
            <a:xfrm>
              <a:off x="238194" y="8617132"/>
              <a:ext cx="847219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4800" b="0" i="0" u="none" strike="noStrike" cap="none" normalizeH="0" baseline="0" dirty="0">
                  <a:ln>
                    <a:noFill/>
                  </a:ln>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b) HK = 10 dm = 100 cm, khi đó:</a:t>
              </a:r>
              <a:endParaRPr kumimoji="0" lang="nl-NL" altLang="en-US" sz="6000" b="0" i="0" u="none" strike="noStrike" cap="none" normalizeH="0" baseline="0" dirty="0">
                <a:ln>
                  <a:noFill/>
                </a:ln>
                <a:solidFill>
                  <a:srgbClr val="FFFF00"/>
                </a:solidFill>
                <a:effectLst/>
                <a:latin typeface="Arial" panose="020B0604020202020204" pitchFamily="34" charset="0"/>
              </a:endParaRPr>
            </a:p>
          </p:txBody>
        </p:sp>
      </p:grpSp>
    </p:spTree>
    <p:extLst>
      <p:ext uri="{BB962C8B-B14F-4D97-AF65-F5344CB8AC3E}">
        <p14:creationId xmlns:p14="http://schemas.microsoft.com/office/powerpoint/2010/main" val="4066552500"/>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right)">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272465" y="-1880758"/>
            <a:ext cx="3124200" cy="3108579"/>
          </a:xfrm>
          <a:prstGeom prst="rect">
            <a:avLst/>
          </a:prstGeom>
        </p:spPr>
      </p:pic>
      <p:pic>
        <p:nvPicPr>
          <p:cNvPr id="22" name="Picture 12"/>
          <p:cNvPicPr>
            <a:picLocks noChangeAspect="1"/>
          </p:cNvPicPr>
          <p:nvPr/>
        </p:nvPicPr>
        <p:blipFill>
          <a:blip r:embed="rId4">
            <a:alphaModFix amt="21999"/>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52792" y="9498958"/>
            <a:ext cx="8659085" cy="2902946"/>
          </a:xfrm>
          <a:prstGeom prst="rect">
            <a:avLst/>
          </a:prstGeom>
        </p:spPr>
      </p:pic>
      <p:pic>
        <p:nvPicPr>
          <p:cNvPr id="23" name="Picture 12"/>
          <p:cNvPicPr>
            <a:picLocks noChangeAspect="1"/>
          </p:cNvPicPr>
          <p:nvPr/>
        </p:nvPicPr>
        <p:blipFill>
          <a:blip r:embed="rId4">
            <a:alphaModFix amt="21999"/>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876800" y="9516270"/>
            <a:ext cx="9534701" cy="2868322"/>
          </a:xfrm>
          <a:prstGeom prst="rect">
            <a:avLst/>
          </a:prstGeom>
        </p:spPr>
      </p:pic>
      <p:pic>
        <p:nvPicPr>
          <p:cNvPr id="24" name="Picture 12"/>
          <p:cNvPicPr>
            <a:picLocks noChangeAspect="1"/>
          </p:cNvPicPr>
          <p:nvPr/>
        </p:nvPicPr>
        <p:blipFill>
          <a:blip r:embed="rId4">
            <a:alphaModFix amt="21999"/>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953408" y="9498958"/>
            <a:ext cx="8659085" cy="2868322"/>
          </a:xfrm>
          <a:prstGeom prst="rect">
            <a:avLst/>
          </a:prstGeom>
        </p:spPr>
      </p:pic>
      <p:pic>
        <p:nvPicPr>
          <p:cNvPr id="21"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06402">
            <a:off x="244343" y="8979130"/>
            <a:ext cx="896152" cy="1825495"/>
          </a:xfrm>
          <a:prstGeom prst="rect">
            <a:avLst/>
          </a:prstGeom>
        </p:spPr>
      </p:pic>
      <p:pic>
        <p:nvPicPr>
          <p:cNvPr id="30"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088099" flipH="1">
            <a:off x="16198132" y="738516"/>
            <a:ext cx="1793290" cy="1291168"/>
          </a:xfrm>
          <a:prstGeom prst="rect">
            <a:avLst/>
          </a:prstGeom>
        </p:spPr>
      </p:pic>
      <p:sp>
        <p:nvSpPr>
          <p:cNvPr id="9" name="Hộp Văn bản 8">
            <a:extLst>
              <a:ext uri="{FF2B5EF4-FFF2-40B4-BE49-F238E27FC236}">
                <a16:creationId xmlns:a16="http://schemas.microsoft.com/office/drawing/2014/main" id="{C587D8C3-958D-E9EA-319E-83C69542E411}"/>
              </a:ext>
            </a:extLst>
          </p:cNvPr>
          <p:cNvSpPr txBox="1"/>
          <p:nvPr/>
        </p:nvSpPr>
        <p:spPr>
          <a:xfrm>
            <a:off x="182998" y="1000222"/>
            <a:ext cx="15397938" cy="971356"/>
          </a:xfrm>
          <a:prstGeom prst="rect">
            <a:avLst/>
          </a:prstGeom>
          <a:noFill/>
        </p:spPr>
        <p:txBody>
          <a:bodyPr wrap="square">
            <a:spAutoFit/>
          </a:bodyPr>
          <a:lstStyle/>
          <a:p>
            <a:pPr marL="0" marR="0" algn="just">
              <a:lnSpc>
                <a:spcPct val="115000"/>
              </a:lnSpc>
              <a:spcBef>
                <a:spcPts val="0"/>
              </a:spcBef>
              <a:spcAft>
                <a:spcPts val="1000"/>
              </a:spcAft>
            </a:pPr>
            <a:r>
              <a:rPr lang="nl-NL"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Cho bốn đoạn thẳng AB, CD, A’B’, C’D’. </a:t>
            </a:r>
            <a:endParaRPr lang="en-US"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7" name="Hình ảnh 16">
            <a:extLst>
              <a:ext uri="{FF2B5EF4-FFF2-40B4-BE49-F238E27FC236}">
                <a16:creationId xmlns:a16="http://schemas.microsoft.com/office/drawing/2014/main" id="{FB32D0B8-F414-3BF6-11DF-CFDD1DD92D5C}"/>
              </a:ext>
            </a:extLst>
          </p:cNvPr>
          <p:cNvPicPr>
            <a:picLocks noChangeAspect="1"/>
          </p:cNvPicPr>
          <p:nvPr/>
        </p:nvPicPr>
        <p:blipFill rotWithShape="1">
          <a:blip r:embed="rId10"/>
          <a:srcRect l="22083" t="82861" r="73333" b="7661"/>
          <a:stretch/>
        </p:blipFill>
        <p:spPr>
          <a:xfrm>
            <a:off x="182998" y="38100"/>
            <a:ext cx="838200" cy="975031"/>
          </a:xfrm>
          <a:prstGeom prst="rect">
            <a:avLst/>
          </a:prstGeom>
        </p:spPr>
      </p:pic>
      <p:sp>
        <p:nvSpPr>
          <p:cNvPr id="18" name="Hộp Văn bản 17">
            <a:extLst>
              <a:ext uri="{FF2B5EF4-FFF2-40B4-BE49-F238E27FC236}">
                <a16:creationId xmlns:a16="http://schemas.microsoft.com/office/drawing/2014/main" id="{0DE1E632-BD8A-A8D7-9C80-B365099147C9}"/>
              </a:ext>
            </a:extLst>
          </p:cNvPr>
          <p:cNvSpPr txBox="1"/>
          <p:nvPr/>
        </p:nvSpPr>
        <p:spPr>
          <a:xfrm>
            <a:off x="1140231" y="-18856"/>
            <a:ext cx="7775169" cy="971356"/>
          </a:xfrm>
          <a:prstGeom prst="rect">
            <a:avLst/>
          </a:prstGeom>
          <a:noFill/>
        </p:spPr>
        <p:txBody>
          <a:bodyPr wrap="square">
            <a:spAutoFit/>
          </a:bodyPr>
          <a:lstStyle/>
          <a:p>
            <a:pPr marL="0" marR="0" algn="just">
              <a:lnSpc>
                <a:spcPct val="115000"/>
              </a:lnSpc>
              <a:spcBef>
                <a:spcPts val="0"/>
              </a:spcBef>
              <a:spcAft>
                <a:spcPts val="1000"/>
              </a:spcAft>
            </a:pPr>
            <a:r>
              <a:rPr lang="nl-NL" sz="5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Đoạn thẳng tỉ lệ</a:t>
            </a:r>
            <a:endParaRPr lang="en-US" sz="5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Hình ảnh 3">
            <a:extLst>
              <a:ext uri="{FF2B5EF4-FFF2-40B4-BE49-F238E27FC236}">
                <a16:creationId xmlns:a16="http://schemas.microsoft.com/office/drawing/2014/main" id="{BACF309C-B245-BB9C-48F1-574C9475EDF2}"/>
              </a:ext>
            </a:extLst>
          </p:cNvPr>
          <p:cNvPicPr>
            <a:picLocks noChangeAspect="1"/>
          </p:cNvPicPr>
          <p:nvPr/>
        </p:nvPicPr>
        <p:blipFill rotWithShape="1">
          <a:blip r:embed="rId11"/>
          <a:srcRect l="37917" t="32326" r="25985" b="32325"/>
          <a:stretch/>
        </p:blipFill>
        <p:spPr>
          <a:xfrm>
            <a:off x="8743211" y="2019300"/>
            <a:ext cx="8590906" cy="4731995"/>
          </a:xfrm>
          <a:prstGeom prst="rect">
            <a:avLst/>
          </a:prstGeom>
        </p:spPr>
      </p:pic>
      <p:grpSp>
        <p:nvGrpSpPr>
          <p:cNvPr id="8" name="Nhóm 7">
            <a:extLst>
              <a:ext uri="{FF2B5EF4-FFF2-40B4-BE49-F238E27FC236}">
                <a16:creationId xmlns:a16="http://schemas.microsoft.com/office/drawing/2014/main" id="{CF9C7A10-645E-978B-DFA3-E00EF3F5502B}"/>
              </a:ext>
            </a:extLst>
          </p:cNvPr>
          <p:cNvGrpSpPr/>
          <p:nvPr/>
        </p:nvGrpSpPr>
        <p:grpSpPr>
          <a:xfrm>
            <a:off x="574024" y="2019300"/>
            <a:ext cx="5444613" cy="2640921"/>
            <a:chOff x="574024" y="2019300"/>
            <a:chExt cx="5444613" cy="2640921"/>
          </a:xfrm>
        </p:grpSpPr>
        <p:sp>
          <p:nvSpPr>
            <p:cNvPr id="5" name="Hộp Văn bản 4">
              <a:extLst>
                <a:ext uri="{FF2B5EF4-FFF2-40B4-BE49-F238E27FC236}">
                  <a16:creationId xmlns:a16="http://schemas.microsoft.com/office/drawing/2014/main" id="{DF539732-CDCB-60F1-0DA3-5E9E3BEBA992}"/>
                </a:ext>
              </a:extLst>
            </p:cNvPr>
            <p:cNvSpPr txBox="1"/>
            <p:nvPr/>
          </p:nvSpPr>
          <p:spPr>
            <a:xfrm>
              <a:off x="574024" y="2019300"/>
              <a:ext cx="3617773" cy="971356"/>
            </a:xfrm>
            <a:prstGeom prst="rect">
              <a:avLst/>
            </a:prstGeom>
            <a:noFill/>
          </p:spPr>
          <p:txBody>
            <a:bodyPr wrap="square">
              <a:spAutoFit/>
            </a:bodyPr>
            <a:lstStyle/>
            <a:p>
              <a:pPr marL="0" marR="0" algn="just">
                <a:lnSpc>
                  <a:spcPct val="115000"/>
                </a:lnSpc>
                <a:spcBef>
                  <a:spcPts val="0"/>
                </a:spcBef>
                <a:spcAft>
                  <a:spcPts val="1000"/>
                </a:spcAft>
              </a:pPr>
              <a:r>
                <a:rPr lang="vi-VN" sz="54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Tính:</a:t>
              </a:r>
              <a:endParaRPr lang="en-US"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6" name="Đối tượng 5">
              <a:extLst>
                <a:ext uri="{FF2B5EF4-FFF2-40B4-BE49-F238E27FC236}">
                  <a16:creationId xmlns:a16="http://schemas.microsoft.com/office/drawing/2014/main" id="{91FE70B2-E538-A59D-8BBA-D52E3DA825C4}"/>
                </a:ext>
              </a:extLst>
            </p:cNvPr>
            <p:cNvGraphicFramePr>
              <a:graphicFrameLocks noChangeAspect="1"/>
            </p:cNvGraphicFramePr>
            <p:nvPr>
              <p:extLst>
                <p:ext uri="{D42A27DB-BD31-4B8C-83A1-F6EECF244321}">
                  <p14:modId xmlns:p14="http://schemas.microsoft.com/office/powerpoint/2010/main" val="2234073990"/>
                </p:ext>
              </p:extLst>
            </p:nvPr>
          </p:nvGraphicFramePr>
          <p:xfrm>
            <a:off x="873550" y="2879046"/>
            <a:ext cx="5145087" cy="1781175"/>
          </p:xfrm>
          <a:graphic>
            <a:graphicData uri="http://schemas.openxmlformats.org/presentationml/2006/ole">
              <mc:AlternateContent xmlns:mc="http://schemas.openxmlformats.org/markup-compatibility/2006">
                <mc:Choice xmlns:v="urn:schemas-microsoft-com:vml" Requires="v">
                  <p:oleObj name="Equation" r:id="rId12" imgW="1320480" imgH="457200" progId="Equation.DSMT4">
                    <p:embed/>
                  </p:oleObj>
                </mc:Choice>
                <mc:Fallback>
                  <p:oleObj name="Equation" r:id="rId12" imgW="1320480" imgH="457200" progId="Equation.DSMT4">
                    <p:embed/>
                    <p:pic>
                      <p:nvPicPr>
                        <p:cNvPr id="0" name=""/>
                        <p:cNvPicPr/>
                        <p:nvPr/>
                      </p:nvPicPr>
                      <p:blipFill>
                        <a:blip r:embed="rId13"/>
                        <a:stretch>
                          <a:fillRect/>
                        </a:stretch>
                      </p:blipFill>
                      <p:spPr>
                        <a:xfrm>
                          <a:off x="873550" y="2879046"/>
                          <a:ext cx="5145087" cy="1781175"/>
                        </a:xfrm>
                        <a:prstGeom prst="rect">
                          <a:avLst/>
                        </a:prstGeom>
                      </p:spPr>
                    </p:pic>
                  </p:oleObj>
                </mc:Fallback>
              </mc:AlternateContent>
            </a:graphicData>
          </a:graphic>
        </p:graphicFrame>
      </p:grpSp>
      <p:grpSp>
        <p:nvGrpSpPr>
          <p:cNvPr id="16" name="Nhóm 15">
            <a:extLst>
              <a:ext uri="{FF2B5EF4-FFF2-40B4-BE49-F238E27FC236}">
                <a16:creationId xmlns:a16="http://schemas.microsoft.com/office/drawing/2014/main" id="{7D064BB0-38C6-0920-06F2-528065EDA934}"/>
              </a:ext>
            </a:extLst>
          </p:cNvPr>
          <p:cNvGrpSpPr/>
          <p:nvPr/>
        </p:nvGrpSpPr>
        <p:grpSpPr>
          <a:xfrm>
            <a:off x="269006" y="4865136"/>
            <a:ext cx="8006153" cy="1781175"/>
            <a:chOff x="574024" y="1864252"/>
            <a:chExt cx="8006153" cy="1781175"/>
          </a:xfrm>
        </p:grpSpPr>
        <p:sp>
          <p:nvSpPr>
            <p:cNvPr id="19" name="Hộp Văn bản 18">
              <a:extLst>
                <a:ext uri="{FF2B5EF4-FFF2-40B4-BE49-F238E27FC236}">
                  <a16:creationId xmlns:a16="http://schemas.microsoft.com/office/drawing/2014/main" id="{5AC5AFE6-A469-6613-09FC-4B06916B02D7}"/>
                </a:ext>
              </a:extLst>
            </p:cNvPr>
            <p:cNvSpPr txBox="1"/>
            <p:nvPr/>
          </p:nvSpPr>
          <p:spPr>
            <a:xfrm>
              <a:off x="574024" y="2019300"/>
              <a:ext cx="5358203" cy="971356"/>
            </a:xfrm>
            <a:prstGeom prst="rect">
              <a:avLst/>
            </a:prstGeom>
            <a:noFill/>
          </p:spPr>
          <p:txBody>
            <a:bodyPr wrap="square">
              <a:spAutoFit/>
            </a:bodyPr>
            <a:lstStyle/>
            <a:p>
              <a:pPr marL="0" marR="0" algn="just">
                <a:lnSpc>
                  <a:spcPct val="115000"/>
                </a:lnSpc>
                <a:spcBef>
                  <a:spcPts val="0"/>
                </a:spcBef>
                <a:spcAft>
                  <a:spcPts val="1000"/>
                </a:spcAft>
              </a:pPr>
              <a:r>
                <a:rPr lang="nl-NL" sz="54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Ta có tỉ lệ thức</a:t>
              </a:r>
              <a:endParaRPr lang="en-US" sz="54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25" name="Đối tượng 24">
              <a:extLst>
                <a:ext uri="{FF2B5EF4-FFF2-40B4-BE49-F238E27FC236}">
                  <a16:creationId xmlns:a16="http://schemas.microsoft.com/office/drawing/2014/main" id="{714F9153-FC05-53CE-61DB-6C3547BD3CE4}"/>
                </a:ext>
              </a:extLst>
            </p:cNvPr>
            <p:cNvGraphicFramePr>
              <a:graphicFrameLocks noChangeAspect="1"/>
            </p:cNvGraphicFramePr>
            <p:nvPr>
              <p:extLst>
                <p:ext uri="{D42A27DB-BD31-4B8C-83A1-F6EECF244321}">
                  <p14:modId xmlns:p14="http://schemas.microsoft.com/office/powerpoint/2010/main" val="105376940"/>
                </p:ext>
              </p:extLst>
            </p:nvPr>
          </p:nvGraphicFramePr>
          <p:xfrm>
            <a:off x="5017827" y="1864252"/>
            <a:ext cx="3562350" cy="1781175"/>
          </p:xfrm>
          <a:graphic>
            <a:graphicData uri="http://schemas.openxmlformats.org/presentationml/2006/ole">
              <mc:AlternateContent xmlns:mc="http://schemas.openxmlformats.org/markup-compatibility/2006">
                <mc:Choice xmlns:v="urn:schemas-microsoft-com:vml" Requires="v">
                  <p:oleObj name="Equation" r:id="rId14" imgW="914400" imgH="457200" progId="Equation.DSMT4">
                    <p:embed/>
                  </p:oleObj>
                </mc:Choice>
                <mc:Fallback>
                  <p:oleObj name="Equation" r:id="rId14" imgW="914400" imgH="457200" progId="Equation.DSMT4">
                    <p:embed/>
                    <p:pic>
                      <p:nvPicPr>
                        <p:cNvPr id="6" name="Đối tượng 5">
                          <a:extLst>
                            <a:ext uri="{FF2B5EF4-FFF2-40B4-BE49-F238E27FC236}">
                              <a16:creationId xmlns:a16="http://schemas.microsoft.com/office/drawing/2014/main" id="{91FE70B2-E538-A59D-8BBA-D52E3DA825C4}"/>
                            </a:ext>
                          </a:extLst>
                        </p:cNvPr>
                        <p:cNvPicPr/>
                        <p:nvPr/>
                      </p:nvPicPr>
                      <p:blipFill>
                        <a:blip r:embed="rId15"/>
                        <a:stretch>
                          <a:fillRect/>
                        </a:stretch>
                      </p:blipFill>
                      <p:spPr>
                        <a:xfrm>
                          <a:off x="5017827" y="1864252"/>
                          <a:ext cx="3562350" cy="1781175"/>
                        </a:xfrm>
                        <a:prstGeom prst="rect">
                          <a:avLst/>
                        </a:prstGeom>
                      </p:spPr>
                    </p:pic>
                  </p:oleObj>
                </mc:Fallback>
              </mc:AlternateContent>
            </a:graphicData>
          </a:graphic>
        </p:graphicFrame>
      </p:grpSp>
      <p:sp>
        <p:nvSpPr>
          <p:cNvPr id="27" name="Hộp Văn bản 26">
            <a:extLst>
              <a:ext uri="{FF2B5EF4-FFF2-40B4-BE49-F238E27FC236}">
                <a16:creationId xmlns:a16="http://schemas.microsoft.com/office/drawing/2014/main" id="{78AB55F0-7983-95EB-BEA9-98B21FED44C3}"/>
              </a:ext>
            </a:extLst>
          </p:cNvPr>
          <p:cNvSpPr txBox="1"/>
          <p:nvPr/>
        </p:nvSpPr>
        <p:spPr>
          <a:xfrm>
            <a:off x="527862" y="7262528"/>
            <a:ext cx="13883639" cy="971356"/>
          </a:xfrm>
          <a:prstGeom prst="rect">
            <a:avLst/>
          </a:prstGeom>
          <a:noFill/>
        </p:spPr>
        <p:txBody>
          <a:bodyPr wrap="square">
            <a:spAutoFit/>
          </a:bodyPr>
          <a:lstStyle/>
          <a:p>
            <a:pPr marL="0" marR="0" algn="just">
              <a:lnSpc>
                <a:spcPct val="115000"/>
              </a:lnSpc>
              <a:spcBef>
                <a:spcPts val="0"/>
              </a:spcBef>
              <a:spcAft>
                <a:spcPts val="1000"/>
              </a:spcAft>
            </a:pPr>
            <a:r>
              <a:rPr lang="nl-NL" sz="5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Khi đó ta nói AB và CD tỉ lệ với A’B’ và C’D’</a:t>
            </a:r>
            <a:endParaRPr lang="en-US" sz="5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968052"/>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left)">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324600" y="800100"/>
            <a:ext cx="6324600" cy="1015663"/>
          </a:xfrm>
          <a:prstGeom prst="rect">
            <a:avLst/>
          </a:prstGeom>
          <a:noFill/>
        </p:spPr>
        <p:txBody>
          <a:bodyPr wrap="square" rtlCol="0">
            <a:spAutoFit/>
          </a:bodyPr>
          <a:lstStyle/>
          <a:p>
            <a:r>
              <a:rPr lang="en-US" sz="6000" b="1" dirty="0" err="1">
                <a:solidFill>
                  <a:srgbClr val="FFFF00"/>
                </a:solidFill>
                <a:latin typeface="Times New Roman" panose="02020603050405020304" pitchFamily="18" charset="0"/>
                <a:cs typeface="Times New Roman" panose="02020603050405020304" pitchFamily="18" charset="0"/>
              </a:rPr>
              <a:t>Định</a:t>
            </a:r>
            <a:r>
              <a:rPr lang="en-US" sz="6000" b="1" dirty="0">
                <a:solidFill>
                  <a:srgbClr val="FFFF00"/>
                </a:solidFill>
                <a:latin typeface="Times New Roman" panose="02020603050405020304" pitchFamily="18" charset="0"/>
                <a:cs typeface="Times New Roman" panose="02020603050405020304" pitchFamily="18" charset="0"/>
              </a:rPr>
              <a:t> </a:t>
            </a:r>
            <a:r>
              <a:rPr lang="en-US" sz="6000" b="1" dirty="0" err="1">
                <a:solidFill>
                  <a:srgbClr val="FFFF00"/>
                </a:solidFill>
                <a:latin typeface="Times New Roman" panose="02020603050405020304" pitchFamily="18" charset="0"/>
                <a:cs typeface="Times New Roman" panose="02020603050405020304" pitchFamily="18" charset="0"/>
              </a:rPr>
              <a:t>nghĩa</a:t>
            </a:r>
            <a:endParaRPr lang="en-US" sz="6000" b="1" dirty="0">
              <a:solidFill>
                <a:srgbClr val="FFFF00"/>
              </a:solidFill>
              <a:latin typeface="Times New Roman" panose="02020603050405020304" pitchFamily="18" charset="0"/>
              <a:cs typeface="Times New Roman" panose="02020603050405020304" pitchFamily="18" charset="0"/>
            </a:endParaRPr>
          </a:p>
        </p:txBody>
      </p:sp>
      <p:grpSp>
        <p:nvGrpSpPr>
          <p:cNvPr id="4" name="Group 4"/>
          <p:cNvGrpSpPr/>
          <p:nvPr/>
        </p:nvGrpSpPr>
        <p:grpSpPr>
          <a:xfrm>
            <a:off x="1253712" y="2116024"/>
            <a:ext cx="15932627" cy="5797596"/>
            <a:chOff x="0" y="0"/>
            <a:chExt cx="5678267" cy="2467777"/>
          </a:xfrm>
        </p:grpSpPr>
        <p:sp>
          <p:nvSpPr>
            <p:cNvPr id="5" name="Freeform 5"/>
            <p:cNvSpPr/>
            <p:nvPr/>
          </p:nvSpPr>
          <p:spPr>
            <a:xfrm>
              <a:off x="0" y="0"/>
              <a:ext cx="5678267" cy="2467777"/>
            </a:xfrm>
            <a:custGeom>
              <a:avLst/>
              <a:gdLst/>
              <a:ahLst/>
              <a:cxnLst/>
              <a:rect l="l" t="t" r="r" b="b"/>
              <a:pathLst>
                <a:path w="5678267" h="2467777">
                  <a:moveTo>
                    <a:pt x="5553807" y="2467777"/>
                  </a:moveTo>
                  <a:lnTo>
                    <a:pt x="124460" y="2467777"/>
                  </a:lnTo>
                  <a:cubicBezTo>
                    <a:pt x="55880" y="2467777"/>
                    <a:pt x="0" y="2411897"/>
                    <a:pt x="0" y="2343316"/>
                  </a:cubicBezTo>
                  <a:lnTo>
                    <a:pt x="0" y="124460"/>
                  </a:lnTo>
                  <a:cubicBezTo>
                    <a:pt x="0" y="55880"/>
                    <a:pt x="55880" y="0"/>
                    <a:pt x="124460" y="0"/>
                  </a:cubicBezTo>
                  <a:lnTo>
                    <a:pt x="5553807" y="0"/>
                  </a:lnTo>
                  <a:cubicBezTo>
                    <a:pt x="5622387" y="0"/>
                    <a:pt x="5678267" y="55880"/>
                    <a:pt x="5678267" y="124460"/>
                  </a:cubicBezTo>
                  <a:lnTo>
                    <a:pt x="5678267" y="2343317"/>
                  </a:lnTo>
                  <a:cubicBezTo>
                    <a:pt x="5678267" y="2411897"/>
                    <a:pt x="5622387" y="2467777"/>
                    <a:pt x="5553807" y="2467777"/>
                  </a:cubicBezTo>
                  <a:close/>
                </a:path>
              </a:pathLst>
            </a:custGeom>
            <a:solidFill>
              <a:srgbClr val="FFFFFF"/>
            </a:solidFill>
          </p:spPr>
        </p:sp>
      </p:grpSp>
      <p:pic>
        <p:nvPicPr>
          <p:cNvPr id="13" name="Picture 2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145859">
            <a:off x="136511" y="330866"/>
            <a:ext cx="2186277" cy="1232265"/>
          </a:xfrm>
          <a:prstGeom prst="rect">
            <a:avLst/>
          </a:prstGeom>
        </p:spPr>
      </p:pic>
      <p:pic>
        <p:nvPicPr>
          <p:cNvPr id="14"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265279" y="-399540"/>
            <a:ext cx="2404550" cy="2392527"/>
          </a:xfrm>
          <a:prstGeom prst="rect">
            <a:avLst/>
          </a:prstGeom>
        </p:spPr>
      </p:pic>
      <p:pic>
        <p:nvPicPr>
          <p:cNvPr id="15"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28346" y="8420100"/>
            <a:ext cx="8659085" cy="2902946"/>
          </a:xfrm>
          <a:prstGeom prst="rect">
            <a:avLst/>
          </a:prstGeom>
        </p:spPr>
      </p:pic>
      <p:pic>
        <p:nvPicPr>
          <p:cNvPr id="16"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181600" y="8437412"/>
            <a:ext cx="9534701" cy="2868322"/>
          </a:xfrm>
          <a:prstGeom prst="rect">
            <a:avLst/>
          </a:prstGeom>
        </p:spPr>
      </p:pic>
      <p:pic>
        <p:nvPicPr>
          <p:cNvPr id="17"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479879" y="8507818"/>
            <a:ext cx="8659085" cy="2868322"/>
          </a:xfrm>
          <a:prstGeom prst="rect">
            <a:avLst/>
          </a:prstGeom>
        </p:spPr>
      </p:pic>
      <p:pic>
        <p:nvPicPr>
          <p:cNvPr id="1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088099" flipH="1">
            <a:off x="15468451" y="560028"/>
            <a:ext cx="2609968" cy="1879176"/>
          </a:xfrm>
          <a:prstGeom prst="rect">
            <a:avLst/>
          </a:prstGeom>
        </p:spPr>
      </p:pic>
      <p:pic>
        <p:nvPicPr>
          <p:cNvPr id="19" name="Picture 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814577">
            <a:off x="16447187" y="7967014"/>
            <a:ext cx="1390289" cy="2832070"/>
          </a:xfrm>
          <a:prstGeom prst="rect">
            <a:avLst/>
          </a:prstGeom>
        </p:spPr>
      </p:pic>
      <p:pic>
        <p:nvPicPr>
          <p:cNvPr id="20" name="Picture 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4728357">
            <a:off x="648442" y="7837436"/>
            <a:ext cx="1769883" cy="1879220"/>
          </a:xfrm>
          <a:prstGeom prst="rect">
            <a:avLst/>
          </a:prstGeom>
        </p:spPr>
      </p:pic>
      <p:graphicFrame>
        <p:nvGraphicFramePr>
          <p:cNvPr id="3" name="Đối tượng 2">
            <a:extLst>
              <a:ext uri="{FF2B5EF4-FFF2-40B4-BE49-F238E27FC236}">
                <a16:creationId xmlns:a16="http://schemas.microsoft.com/office/drawing/2014/main" id="{E97EEB76-6F3F-34A6-C3FD-78B511435F13}"/>
              </a:ext>
            </a:extLst>
          </p:cNvPr>
          <p:cNvGraphicFramePr>
            <a:graphicFrameLocks noChangeAspect="1"/>
          </p:cNvGraphicFramePr>
          <p:nvPr>
            <p:extLst>
              <p:ext uri="{D42A27DB-BD31-4B8C-83A1-F6EECF244321}">
                <p14:modId xmlns:p14="http://schemas.microsoft.com/office/powerpoint/2010/main" val="2525316876"/>
              </p:ext>
            </p:extLst>
          </p:nvPr>
        </p:nvGraphicFramePr>
        <p:xfrm>
          <a:off x="2791665" y="5519827"/>
          <a:ext cx="3577166" cy="1788583"/>
        </p:xfrm>
        <a:graphic>
          <a:graphicData uri="http://schemas.openxmlformats.org/presentationml/2006/ole">
            <mc:AlternateContent xmlns:mc="http://schemas.openxmlformats.org/markup-compatibility/2006">
              <mc:Choice xmlns:v="urn:schemas-microsoft-com:vml" Requires="v">
                <p:oleObj name="Equation" r:id="rId14" imgW="914400" imgH="457200" progId="Equation.DSMT4">
                  <p:embed/>
                </p:oleObj>
              </mc:Choice>
              <mc:Fallback>
                <p:oleObj name="Equation" r:id="rId14" imgW="914400" imgH="457200" progId="Equation.DSMT4">
                  <p:embed/>
                  <p:pic>
                    <p:nvPicPr>
                      <p:cNvPr id="0" name="Object 2"/>
                      <p:cNvPicPr>
                        <a:picLocks noChangeAspect="1" noChangeArrowheads="1"/>
                      </p:cNvPicPr>
                      <p:nvPr/>
                    </p:nvPicPr>
                    <p:blipFill>
                      <a:blip r:embed="rId15"/>
                      <a:srcRect/>
                      <a:stretch>
                        <a:fillRect/>
                      </a:stretch>
                    </p:blipFill>
                    <p:spPr bwMode="auto">
                      <a:xfrm>
                        <a:off x="2791665" y="5519827"/>
                        <a:ext cx="3577166" cy="1788583"/>
                      </a:xfrm>
                      <a:prstGeom prst="rect">
                        <a:avLst/>
                      </a:prstGeom>
                      <a:noFill/>
                    </p:spPr>
                  </p:pic>
                </p:oleObj>
              </mc:Fallback>
            </mc:AlternateContent>
          </a:graphicData>
        </a:graphic>
      </p:graphicFrame>
      <p:graphicFrame>
        <p:nvGraphicFramePr>
          <p:cNvPr id="6" name="Đối tượng 5">
            <a:extLst>
              <a:ext uri="{FF2B5EF4-FFF2-40B4-BE49-F238E27FC236}">
                <a16:creationId xmlns:a16="http://schemas.microsoft.com/office/drawing/2014/main" id="{013EC237-4EE3-96C8-895C-7F02B4DCA722}"/>
              </a:ext>
            </a:extLst>
          </p:cNvPr>
          <p:cNvGraphicFramePr>
            <a:graphicFrameLocks noChangeAspect="1"/>
          </p:cNvGraphicFramePr>
          <p:nvPr>
            <p:extLst>
              <p:ext uri="{D42A27DB-BD31-4B8C-83A1-F6EECF244321}">
                <p14:modId xmlns:p14="http://schemas.microsoft.com/office/powerpoint/2010/main" val="4262070006"/>
              </p:ext>
            </p:extLst>
          </p:nvPr>
        </p:nvGraphicFramePr>
        <p:xfrm>
          <a:off x="9677400" y="5501780"/>
          <a:ext cx="3974629" cy="1788583"/>
        </p:xfrm>
        <a:graphic>
          <a:graphicData uri="http://schemas.openxmlformats.org/presentationml/2006/ole">
            <mc:AlternateContent xmlns:mc="http://schemas.openxmlformats.org/markup-compatibility/2006">
              <mc:Choice xmlns:v="urn:schemas-microsoft-com:vml" Requires="v">
                <p:oleObj name="Equation" r:id="rId16" imgW="1015920" imgH="457200" progId="Equation.DSMT4">
                  <p:embed/>
                </p:oleObj>
              </mc:Choice>
              <mc:Fallback>
                <p:oleObj name="Equation" r:id="rId16" imgW="1015920" imgH="457200" progId="Equation.DSMT4">
                  <p:embed/>
                  <p:pic>
                    <p:nvPicPr>
                      <p:cNvPr id="0" name="Object 1"/>
                      <p:cNvPicPr>
                        <a:picLocks noChangeAspect="1" noChangeArrowheads="1"/>
                      </p:cNvPicPr>
                      <p:nvPr/>
                    </p:nvPicPr>
                    <p:blipFill>
                      <a:blip r:embed="rId17"/>
                      <a:srcRect/>
                      <a:stretch>
                        <a:fillRect/>
                      </a:stretch>
                    </p:blipFill>
                    <p:spPr bwMode="auto">
                      <a:xfrm>
                        <a:off x="9677400" y="5501780"/>
                        <a:ext cx="3974629" cy="1788583"/>
                      </a:xfrm>
                      <a:prstGeom prst="rect">
                        <a:avLst/>
                      </a:prstGeom>
                      <a:noFill/>
                    </p:spPr>
                  </p:pic>
                </p:oleObj>
              </mc:Fallback>
            </mc:AlternateContent>
          </a:graphicData>
        </a:graphic>
      </p:graphicFrame>
      <p:sp>
        <p:nvSpPr>
          <p:cNvPr id="8" name="Rectangle 3">
            <a:extLst>
              <a:ext uri="{FF2B5EF4-FFF2-40B4-BE49-F238E27FC236}">
                <a16:creationId xmlns:a16="http://schemas.microsoft.com/office/drawing/2014/main" id="{7587AEF7-7A62-5201-6562-4ABB853B6FB8}"/>
              </a:ext>
            </a:extLst>
          </p:cNvPr>
          <p:cNvSpPr>
            <a:spLocks noChangeArrowheads="1"/>
          </p:cNvSpPr>
          <p:nvPr/>
        </p:nvSpPr>
        <p:spPr bwMode="auto">
          <a:xfrm>
            <a:off x="2057400" y="2739778"/>
            <a:ext cx="13047179"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US" sz="5400" b="1" i="0" u="none" strike="noStrike" cap="none" normalizeH="0" baseline="0" dirty="0">
                <a:ln>
                  <a:noFill/>
                </a:ln>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Hai đoạn thẳng AB và CD được gọi là tỉ lệ với hai đoạn thẳng A’B’ và C’D’ nếu có </a:t>
            </a:r>
          </a:p>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US" sz="5400" b="1" i="0" u="none" strike="noStrike" cap="none" normalizeH="0" baseline="0" dirty="0">
                <a:ln>
                  <a:noFill/>
                </a:ln>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tỉ lệ thức:</a:t>
            </a:r>
            <a:endParaRPr kumimoji="0" lang="en-US" altLang="en-US" sz="5400" b="0" i="0" u="none" strike="noStrike" cap="none" normalizeH="0" baseline="0" dirty="0">
              <a:ln>
                <a:noFill/>
              </a:ln>
              <a:solidFill>
                <a:srgbClr val="C00000"/>
              </a:solidFill>
              <a:effectLst/>
            </a:endParaRPr>
          </a:p>
        </p:txBody>
      </p:sp>
      <p:sp>
        <p:nvSpPr>
          <p:cNvPr id="11" name="Rectangle 3">
            <a:extLst>
              <a:ext uri="{FF2B5EF4-FFF2-40B4-BE49-F238E27FC236}">
                <a16:creationId xmlns:a16="http://schemas.microsoft.com/office/drawing/2014/main" id="{2AC8CAD2-3233-8F2B-75C3-406462E86077}"/>
              </a:ext>
            </a:extLst>
          </p:cNvPr>
          <p:cNvSpPr>
            <a:spLocks noChangeArrowheads="1"/>
          </p:cNvSpPr>
          <p:nvPr/>
        </p:nvSpPr>
        <p:spPr bwMode="auto">
          <a:xfrm>
            <a:off x="7237820" y="5810122"/>
            <a:ext cx="157059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US" sz="5400" b="1" i="0" u="none" strike="noStrike" cap="none" normalizeH="0" baseline="0" dirty="0">
                <a:ln>
                  <a:noFill/>
                </a:ln>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hay</a:t>
            </a:r>
            <a:endParaRPr kumimoji="0" lang="en-US" altLang="en-US" sz="5400" b="0" i="0" u="none" strike="noStrike" cap="none" normalizeH="0" baseline="0" dirty="0">
              <a:ln>
                <a:noFill/>
              </a:ln>
              <a:solidFill>
                <a:srgbClr val="C00000"/>
              </a:solidFill>
              <a:effectLst/>
            </a:endParaRPr>
          </a:p>
        </p:txBody>
      </p:sp>
    </p:spTree>
    <p:extLst>
      <p:ext uri="{BB962C8B-B14F-4D97-AF65-F5344CB8AC3E}">
        <p14:creationId xmlns:p14="http://schemas.microsoft.com/office/powerpoint/2010/main" val="2573726416"/>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a:off x="99854" y="1810372"/>
            <a:ext cx="17949951" cy="7752725"/>
            <a:chOff x="609600" y="2019300"/>
            <a:chExt cx="17068800" cy="7924800"/>
          </a:xfrm>
        </p:grpSpPr>
        <p:grpSp>
          <p:nvGrpSpPr>
            <p:cNvPr id="4" name="Group 4"/>
            <p:cNvGrpSpPr/>
            <p:nvPr/>
          </p:nvGrpSpPr>
          <p:grpSpPr>
            <a:xfrm>
              <a:off x="609600" y="2019300"/>
              <a:ext cx="17068800" cy="7924800"/>
              <a:chOff x="0" y="0"/>
              <a:chExt cx="5678267" cy="2467777"/>
            </a:xfrm>
          </p:grpSpPr>
          <p:sp>
            <p:nvSpPr>
              <p:cNvPr id="5" name="Freeform 5"/>
              <p:cNvSpPr/>
              <p:nvPr/>
            </p:nvSpPr>
            <p:spPr>
              <a:xfrm>
                <a:off x="0" y="0"/>
                <a:ext cx="5678267" cy="2467777"/>
              </a:xfrm>
              <a:custGeom>
                <a:avLst/>
                <a:gdLst/>
                <a:ahLst/>
                <a:cxnLst/>
                <a:rect l="l" t="t" r="r" b="b"/>
                <a:pathLst>
                  <a:path w="5678267" h="2467777">
                    <a:moveTo>
                      <a:pt x="5553807" y="2467777"/>
                    </a:moveTo>
                    <a:lnTo>
                      <a:pt x="124460" y="2467777"/>
                    </a:lnTo>
                    <a:cubicBezTo>
                      <a:pt x="55880" y="2467777"/>
                      <a:pt x="0" y="2411897"/>
                      <a:pt x="0" y="2343316"/>
                    </a:cubicBezTo>
                    <a:lnTo>
                      <a:pt x="0" y="124460"/>
                    </a:lnTo>
                    <a:cubicBezTo>
                      <a:pt x="0" y="55880"/>
                      <a:pt x="55880" y="0"/>
                      <a:pt x="124460" y="0"/>
                    </a:cubicBezTo>
                    <a:lnTo>
                      <a:pt x="5553807" y="0"/>
                    </a:lnTo>
                    <a:cubicBezTo>
                      <a:pt x="5622387" y="0"/>
                      <a:pt x="5678267" y="55880"/>
                      <a:pt x="5678267" y="124460"/>
                    </a:cubicBezTo>
                    <a:lnTo>
                      <a:pt x="5678267" y="2343317"/>
                    </a:lnTo>
                    <a:cubicBezTo>
                      <a:pt x="5678267" y="2411897"/>
                      <a:pt x="5622387" y="2467777"/>
                      <a:pt x="5553807" y="2467777"/>
                    </a:cubicBezTo>
                    <a:close/>
                  </a:path>
                </a:pathLst>
              </a:custGeom>
              <a:solidFill>
                <a:srgbClr val="FFFFFF"/>
              </a:solidFill>
            </p:spPr>
            <p:txBody>
              <a:bodyPr/>
              <a:lstStyle/>
              <a:p>
                <a:endParaRPr lang="en-US" dirty="0"/>
              </a:p>
            </p:txBody>
          </p:sp>
        </p:grpSp>
        <p:grpSp>
          <p:nvGrpSpPr>
            <p:cNvPr id="9" name="Group 8"/>
            <p:cNvGrpSpPr/>
            <p:nvPr/>
          </p:nvGrpSpPr>
          <p:grpSpPr>
            <a:xfrm>
              <a:off x="1506860" y="7355977"/>
              <a:ext cx="2420185" cy="2545903"/>
              <a:chOff x="1463066" y="7417807"/>
              <a:chExt cx="2336512" cy="2526292"/>
            </a:xfrm>
          </p:grpSpPr>
          <p:sp>
            <p:nvSpPr>
              <p:cNvPr id="6" name="Rectangle 5"/>
              <p:cNvSpPr/>
              <p:nvPr/>
            </p:nvSpPr>
            <p:spPr>
              <a:xfrm rot="19198171">
                <a:off x="1463066" y="7417807"/>
                <a:ext cx="762000" cy="24575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9" name="Rectangle 18"/>
              <p:cNvSpPr/>
              <p:nvPr/>
            </p:nvSpPr>
            <p:spPr>
              <a:xfrm rot="16200000">
                <a:off x="2748458" y="8892980"/>
                <a:ext cx="660143" cy="14420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27" name="Group 26"/>
            <p:cNvGrpSpPr/>
            <p:nvPr/>
          </p:nvGrpSpPr>
          <p:grpSpPr>
            <a:xfrm>
              <a:off x="7566884" y="6037364"/>
              <a:ext cx="2324619" cy="3092635"/>
              <a:chOff x="7488853" y="6037364"/>
              <a:chExt cx="2324619" cy="3092635"/>
            </a:xfrm>
          </p:grpSpPr>
          <p:sp>
            <p:nvSpPr>
              <p:cNvPr id="25" name="Rectangle 24"/>
              <p:cNvSpPr/>
              <p:nvPr/>
            </p:nvSpPr>
            <p:spPr>
              <a:xfrm>
                <a:off x="8182446" y="6037364"/>
                <a:ext cx="1631026"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6" name="Rectangle 25"/>
              <p:cNvSpPr/>
              <p:nvPr/>
            </p:nvSpPr>
            <p:spPr>
              <a:xfrm>
                <a:off x="7488853" y="8596599"/>
                <a:ext cx="1631026"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33" name="Group 32"/>
            <p:cNvGrpSpPr/>
            <p:nvPr/>
          </p:nvGrpSpPr>
          <p:grpSpPr>
            <a:xfrm>
              <a:off x="12801600" y="5290984"/>
              <a:ext cx="3347590" cy="4008255"/>
              <a:chOff x="12450737" y="5290984"/>
              <a:chExt cx="3347590" cy="4008255"/>
            </a:xfrm>
          </p:grpSpPr>
          <p:sp>
            <p:nvSpPr>
              <p:cNvPr id="30" name="Rectangle 29"/>
              <p:cNvSpPr/>
              <p:nvPr/>
            </p:nvSpPr>
            <p:spPr>
              <a:xfrm>
                <a:off x="14401800" y="8699270"/>
                <a:ext cx="1396527" cy="599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1" name="Rectangle 30"/>
              <p:cNvSpPr/>
              <p:nvPr/>
            </p:nvSpPr>
            <p:spPr>
              <a:xfrm>
                <a:off x="12450737" y="6846676"/>
                <a:ext cx="1396527" cy="599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2" name="Rectangle 31"/>
              <p:cNvSpPr/>
              <p:nvPr/>
            </p:nvSpPr>
            <p:spPr>
              <a:xfrm>
                <a:off x="12586172" y="5290984"/>
                <a:ext cx="1396527" cy="599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grpSp>
        <p:nvGrpSpPr>
          <p:cNvPr id="7" name="Group 2"/>
          <p:cNvGrpSpPr/>
          <p:nvPr/>
        </p:nvGrpSpPr>
        <p:grpSpPr>
          <a:xfrm rot="-5400000">
            <a:off x="3391672" y="-3201173"/>
            <a:ext cx="1324734" cy="8412880"/>
            <a:chOff x="0" y="0"/>
            <a:chExt cx="2771140" cy="17082440"/>
          </a:xfrm>
        </p:grpSpPr>
        <p:sp>
          <p:nvSpPr>
            <p:cNvPr id="8"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sp>
        <p:nvSpPr>
          <p:cNvPr id="10" name="Rectangle 9"/>
          <p:cNvSpPr/>
          <p:nvPr/>
        </p:nvSpPr>
        <p:spPr>
          <a:xfrm>
            <a:off x="243564" y="342900"/>
            <a:ext cx="7323320" cy="742511"/>
          </a:xfrm>
          <a:prstGeom prst="rect">
            <a:avLst/>
          </a:prstGeom>
        </p:spPr>
        <p:txBody>
          <a:bodyPr wrap="square">
            <a:spAutoFit/>
          </a:bodyPr>
          <a:lstStyle/>
          <a:p>
            <a:pPr lvl="0" algn="just">
              <a:lnSpc>
                <a:spcPct val="150000"/>
              </a:lnSpc>
              <a:spcAft>
                <a:spcPts val="800"/>
              </a:spcAft>
            </a:pPr>
            <a:r>
              <a:rPr lang="nl-NL" sz="3200" b="1" dirty="0">
                <a:latin typeface="Times New Roman" panose="02020603050405020304" pitchFamily="18" charset="0"/>
                <a:ea typeface="Times New Roman" panose="02020603050405020304" pitchFamily="18" charset="0"/>
                <a:cs typeface="Times New Roman" panose="02020603050405020304" pitchFamily="18" charset="0"/>
              </a:rPr>
              <a:t>Luyện tập 2 (SGK – tr78)</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2" name="Picture 2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1067308">
            <a:off x="16129727" y="589117"/>
            <a:ext cx="1713028" cy="965525"/>
          </a:xfrm>
          <a:prstGeom prst="rect">
            <a:avLst/>
          </a:prstGeom>
        </p:spPr>
      </p:pic>
      <p:pic>
        <p:nvPicPr>
          <p:cNvPr id="37" name="Picture 36"/>
          <p:cNvPicPr>
            <a:picLocks noChangeAspect="1"/>
          </p:cNvPicPr>
          <p:nvPr/>
        </p:nvPicPr>
        <p:blipFill>
          <a:blip r:embed="rId5"/>
          <a:stretch>
            <a:fillRect/>
          </a:stretch>
        </p:blipFill>
        <p:spPr>
          <a:xfrm>
            <a:off x="16165232" y="7812352"/>
            <a:ext cx="1884574" cy="2440559"/>
          </a:xfrm>
          <a:prstGeom prst="rect">
            <a:avLst/>
          </a:prstGeom>
        </p:spPr>
      </p:pic>
      <p:pic>
        <p:nvPicPr>
          <p:cNvPr id="2055" name="Hình ảnh 2">
            <a:extLst>
              <a:ext uri="{FF2B5EF4-FFF2-40B4-BE49-F238E27FC236}">
                <a16:creationId xmlns:a16="http://schemas.microsoft.com/office/drawing/2014/main" id="{6F701BC9-1BE7-F5F1-95D7-62EE0F84FD4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4524" t="40240" r="20183" b="23713"/>
          <a:stretch/>
        </p:blipFill>
        <p:spPr bwMode="auto">
          <a:xfrm>
            <a:off x="8254789" y="3062897"/>
            <a:ext cx="8048226" cy="6447708"/>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8">
            <a:extLst>
              <a:ext uri="{FF2B5EF4-FFF2-40B4-BE49-F238E27FC236}">
                <a16:creationId xmlns:a16="http://schemas.microsoft.com/office/drawing/2014/main" id="{6E7F66EA-E47F-44F3-CC23-2BF808C59926}"/>
              </a:ext>
            </a:extLst>
          </p:cNvPr>
          <p:cNvSpPr>
            <a:spLocks noChangeArrowheads="1"/>
          </p:cNvSpPr>
          <p:nvPr/>
        </p:nvSpPr>
        <p:spPr bwMode="auto">
          <a:xfrm>
            <a:off x="371657" y="1848956"/>
            <a:ext cx="16985633"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US" sz="3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Cho tam giác ABC và một điểm B’ nằm trên cạnh AB. Qua điểm B’ ta vẽ một đường thẳng song song với BC, cắt AC tại C’(H4.4). Dựa vào hình vẽ, hãy tính và so sánh các tỉ số sau và viết các tỉ lệ thức:</a:t>
            </a:r>
            <a:endParaRPr kumimoji="0" lang="en-US" altLang="en-US" sz="3200" b="0" i="0" u="none" strike="noStrike" cap="none" normalizeH="0" baseline="0" dirty="0">
              <a:ln>
                <a:noFill/>
              </a:ln>
              <a:solidFill>
                <a:schemeClr val="tx1"/>
              </a:solidFill>
              <a:effectLst/>
            </a:endParaRPr>
          </a:p>
        </p:txBody>
      </p:sp>
      <p:sp>
        <p:nvSpPr>
          <p:cNvPr id="29" name="Rectangle 9">
            <a:extLst>
              <a:ext uri="{FF2B5EF4-FFF2-40B4-BE49-F238E27FC236}">
                <a16:creationId xmlns:a16="http://schemas.microsoft.com/office/drawing/2014/main" id="{EFF40BC4-ACCF-292D-7358-6CCD01FDBFFF}"/>
              </a:ext>
            </a:extLst>
          </p:cNvPr>
          <p:cNvSpPr>
            <a:spLocks noChangeArrowheads="1"/>
          </p:cNvSpPr>
          <p:nvPr/>
        </p:nvSpPr>
        <p:spPr bwMode="auto">
          <a:xfrm>
            <a:off x="10535592" y="2273965"/>
            <a:ext cx="26481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a:t>
            </a:r>
            <a:endParaRPr kumimoji="0" lang="nl-NL" altLang="en-US" sz="1800" b="0" i="0" u="none" strike="noStrike" cap="none" normalizeH="0" baseline="0" dirty="0">
              <a:ln>
                <a:noFill/>
              </a:ln>
              <a:solidFill>
                <a:schemeClr val="tx1"/>
              </a:solidFill>
              <a:effectLst/>
              <a:latin typeface="Arial" panose="020B0604020202020204" pitchFamily="34" charset="0"/>
            </a:endParaRPr>
          </a:p>
        </p:txBody>
      </p:sp>
      <p:sp>
        <p:nvSpPr>
          <p:cNvPr id="34" name="Rectangle 10">
            <a:extLst>
              <a:ext uri="{FF2B5EF4-FFF2-40B4-BE49-F238E27FC236}">
                <a16:creationId xmlns:a16="http://schemas.microsoft.com/office/drawing/2014/main" id="{6FBEF84B-9711-C46B-BFDF-C6285CCA6DD7}"/>
              </a:ext>
            </a:extLst>
          </p:cNvPr>
          <p:cNvSpPr>
            <a:spLocks noChangeArrowheads="1"/>
          </p:cNvSpPr>
          <p:nvPr/>
        </p:nvSpPr>
        <p:spPr bwMode="auto">
          <a:xfrm>
            <a:off x="10513150" y="2718465"/>
            <a:ext cx="3097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à </a:t>
            </a:r>
            <a:endParaRPr kumimoji="0" lang="nl-NL" altLang="en-US" sz="1800" b="0" i="0" u="none" strike="noStrike" cap="none" normalizeH="0" baseline="0" dirty="0">
              <a:ln>
                <a:noFill/>
              </a:ln>
              <a:solidFill>
                <a:schemeClr val="tx1"/>
              </a:solidFill>
              <a:effectLst/>
              <a:latin typeface="Arial" panose="020B0604020202020204" pitchFamily="34" charset="0"/>
            </a:endParaRPr>
          </a:p>
        </p:txBody>
      </p:sp>
      <p:sp>
        <p:nvSpPr>
          <p:cNvPr id="42" name="Rectangle 15">
            <a:extLst>
              <a:ext uri="{FF2B5EF4-FFF2-40B4-BE49-F238E27FC236}">
                <a16:creationId xmlns:a16="http://schemas.microsoft.com/office/drawing/2014/main" id="{0E65AB9B-D7AF-F603-BCAF-7BE513487523}"/>
              </a:ext>
            </a:extLst>
          </p:cNvPr>
          <p:cNvSpPr>
            <a:spLocks noChangeArrowheads="1"/>
          </p:cNvSpPr>
          <p:nvPr/>
        </p:nvSpPr>
        <p:spPr bwMode="auto">
          <a:xfrm>
            <a:off x="1524000" y="5132953"/>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nl-NL" altLang="en-US" sz="1800" b="0" i="0" u="none" strike="noStrike" cap="none" normalizeH="0" baseline="0">
              <a:ln>
                <a:noFill/>
              </a:ln>
              <a:solidFill>
                <a:schemeClr val="tx1"/>
              </a:solidFill>
              <a:effectLst/>
              <a:latin typeface="Arial" panose="020B0604020202020204" pitchFamily="34" charset="0"/>
            </a:endParaRPr>
          </a:p>
        </p:txBody>
      </p:sp>
      <p:pic>
        <p:nvPicPr>
          <p:cNvPr id="43" name="Hình ảnh 42">
            <a:extLst>
              <a:ext uri="{FF2B5EF4-FFF2-40B4-BE49-F238E27FC236}">
                <a16:creationId xmlns:a16="http://schemas.microsoft.com/office/drawing/2014/main" id="{D77172CA-2E71-B36E-3D81-4C154F3A99CB}"/>
              </a:ext>
            </a:extLst>
          </p:cNvPr>
          <p:cNvPicPr>
            <a:picLocks noChangeAspect="1"/>
          </p:cNvPicPr>
          <p:nvPr/>
        </p:nvPicPr>
        <p:blipFill rotWithShape="1">
          <a:blip r:embed="rId7"/>
          <a:srcRect l="56975" t="32222" r="27762" b="41515"/>
          <a:stretch/>
        </p:blipFill>
        <p:spPr>
          <a:xfrm>
            <a:off x="617173" y="2994723"/>
            <a:ext cx="3153937" cy="3052703"/>
          </a:xfrm>
          <a:prstGeom prst="rect">
            <a:avLst/>
          </a:prstGeom>
        </p:spPr>
      </p:pic>
    </p:spTree>
    <p:extLst>
      <p:ext uri="{BB962C8B-B14F-4D97-AF65-F5344CB8AC3E}">
        <p14:creationId xmlns:p14="http://schemas.microsoft.com/office/powerpoint/2010/main" val="1867138584"/>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a:off x="0" y="1689222"/>
            <a:ext cx="17949951" cy="7752725"/>
            <a:chOff x="609600" y="2019300"/>
            <a:chExt cx="17068800" cy="7924800"/>
          </a:xfrm>
        </p:grpSpPr>
        <p:grpSp>
          <p:nvGrpSpPr>
            <p:cNvPr id="4" name="Group 4"/>
            <p:cNvGrpSpPr/>
            <p:nvPr/>
          </p:nvGrpSpPr>
          <p:grpSpPr>
            <a:xfrm>
              <a:off x="609600" y="2019300"/>
              <a:ext cx="17068800" cy="7924800"/>
              <a:chOff x="0" y="0"/>
              <a:chExt cx="5678267" cy="2467777"/>
            </a:xfrm>
          </p:grpSpPr>
          <p:sp>
            <p:nvSpPr>
              <p:cNvPr id="5" name="Freeform 5"/>
              <p:cNvSpPr/>
              <p:nvPr/>
            </p:nvSpPr>
            <p:spPr>
              <a:xfrm>
                <a:off x="0" y="0"/>
                <a:ext cx="5678267" cy="2467777"/>
              </a:xfrm>
              <a:custGeom>
                <a:avLst/>
                <a:gdLst/>
                <a:ahLst/>
                <a:cxnLst/>
                <a:rect l="l" t="t" r="r" b="b"/>
                <a:pathLst>
                  <a:path w="5678267" h="2467777">
                    <a:moveTo>
                      <a:pt x="5553807" y="2467777"/>
                    </a:moveTo>
                    <a:lnTo>
                      <a:pt x="124460" y="2467777"/>
                    </a:lnTo>
                    <a:cubicBezTo>
                      <a:pt x="55880" y="2467777"/>
                      <a:pt x="0" y="2411897"/>
                      <a:pt x="0" y="2343316"/>
                    </a:cubicBezTo>
                    <a:lnTo>
                      <a:pt x="0" y="124460"/>
                    </a:lnTo>
                    <a:cubicBezTo>
                      <a:pt x="0" y="55880"/>
                      <a:pt x="55880" y="0"/>
                      <a:pt x="124460" y="0"/>
                    </a:cubicBezTo>
                    <a:lnTo>
                      <a:pt x="5553807" y="0"/>
                    </a:lnTo>
                    <a:cubicBezTo>
                      <a:pt x="5622387" y="0"/>
                      <a:pt x="5678267" y="55880"/>
                      <a:pt x="5678267" y="124460"/>
                    </a:cubicBezTo>
                    <a:lnTo>
                      <a:pt x="5678267" y="2343317"/>
                    </a:lnTo>
                    <a:cubicBezTo>
                      <a:pt x="5678267" y="2411897"/>
                      <a:pt x="5622387" y="2467777"/>
                      <a:pt x="5553807" y="2467777"/>
                    </a:cubicBezTo>
                    <a:close/>
                  </a:path>
                </a:pathLst>
              </a:custGeom>
              <a:solidFill>
                <a:srgbClr val="FFFFFF"/>
              </a:solidFill>
            </p:spPr>
            <p:txBody>
              <a:bodyPr/>
              <a:lstStyle/>
              <a:p>
                <a:endParaRPr lang="en-US" dirty="0"/>
              </a:p>
            </p:txBody>
          </p:sp>
        </p:grpSp>
        <p:sp>
          <p:nvSpPr>
            <p:cNvPr id="19" name="Rectangle 18"/>
            <p:cNvSpPr/>
            <p:nvPr/>
          </p:nvSpPr>
          <p:spPr>
            <a:xfrm rot="16200000">
              <a:off x="2847541" y="8822378"/>
              <a:ext cx="665267" cy="14937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nvGrpSpPr>
            <p:cNvPr id="27" name="Group 26"/>
            <p:cNvGrpSpPr/>
            <p:nvPr/>
          </p:nvGrpSpPr>
          <p:grpSpPr>
            <a:xfrm>
              <a:off x="7566884" y="6037364"/>
              <a:ext cx="2324619" cy="3092635"/>
              <a:chOff x="7488853" y="6037364"/>
              <a:chExt cx="2324619" cy="3092635"/>
            </a:xfrm>
          </p:grpSpPr>
          <p:sp>
            <p:nvSpPr>
              <p:cNvPr id="25" name="Rectangle 24"/>
              <p:cNvSpPr/>
              <p:nvPr/>
            </p:nvSpPr>
            <p:spPr>
              <a:xfrm>
                <a:off x="8182446" y="6037364"/>
                <a:ext cx="1631026"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6" name="Rectangle 25"/>
              <p:cNvSpPr/>
              <p:nvPr/>
            </p:nvSpPr>
            <p:spPr>
              <a:xfrm>
                <a:off x="7488853" y="8596599"/>
                <a:ext cx="1631026"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33" name="Group 32"/>
            <p:cNvGrpSpPr/>
            <p:nvPr/>
          </p:nvGrpSpPr>
          <p:grpSpPr>
            <a:xfrm>
              <a:off x="12801600" y="5290984"/>
              <a:ext cx="3347590" cy="4008255"/>
              <a:chOff x="12450737" y="5290984"/>
              <a:chExt cx="3347590" cy="4008255"/>
            </a:xfrm>
          </p:grpSpPr>
          <p:sp>
            <p:nvSpPr>
              <p:cNvPr id="30" name="Rectangle 29"/>
              <p:cNvSpPr/>
              <p:nvPr/>
            </p:nvSpPr>
            <p:spPr>
              <a:xfrm>
                <a:off x="14401800" y="8699270"/>
                <a:ext cx="1396527" cy="599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1" name="Rectangle 30"/>
              <p:cNvSpPr/>
              <p:nvPr/>
            </p:nvSpPr>
            <p:spPr>
              <a:xfrm>
                <a:off x="12450737" y="6846676"/>
                <a:ext cx="1396527" cy="599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2" name="Rectangle 31"/>
              <p:cNvSpPr/>
              <p:nvPr/>
            </p:nvSpPr>
            <p:spPr>
              <a:xfrm>
                <a:off x="12586172" y="5290984"/>
                <a:ext cx="1396527" cy="599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grpSp>
        <p:nvGrpSpPr>
          <p:cNvPr id="7" name="Group 2"/>
          <p:cNvGrpSpPr/>
          <p:nvPr/>
        </p:nvGrpSpPr>
        <p:grpSpPr>
          <a:xfrm rot="-5400000">
            <a:off x="3391672" y="-3201173"/>
            <a:ext cx="1324734" cy="8412880"/>
            <a:chOff x="0" y="0"/>
            <a:chExt cx="2771140" cy="17082440"/>
          </a:xfrm>
        </p:grpSpPr>
        <p:sp>
          <p:nvSpPr>
            <p:cNvPr id="8"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sp>
        <p:nvSpPr>
          <p:cNvPr id="10" name="Rectangle 9"/>
          <p:cNvSpPr/>
          <p:nvPr/>
        </p:nvSpPr>
        <p:spPr>
          <a:xfrm>
            <a:off x="722522" y="359418"/>
            <a:ext cx="7323320" cy="1067600"/>
          </a:xfrm>
          <a:prstGeom prst="rect">
            <a:avLst/>
          </a:prstGeom>
        </p:spPr>
        <p:txBody>
          <a:bodyPr wrap="square">
            <a:spAutoFit/>
          </a:bodyPr>
          <a:lstStyle/>
          <a:p>
            <a:pPr lvl="0" algn="just">
              <a:lnSpc>
                <a:spcPct val="150000"/>
              </a:lnSpc>
              <a:spcAft>
                <a:spcPts val="800"/>
              </a:spcAft>
            </a:pPr>
            <a:r>
              <a:rPr lang="nl-NL" sz="4800" b="1" dirty="0">
                <a:latin typeface="Times New Roman" panose="02020603050405020304" pitchFamily="18" charset="0"/>
                <a:ea typeface="Times New Roman" panose="02020603050405020304" pitchFamily="18" charset="0"/>
                <a:cs typeface="Times New Roman" panose="02020603050405020304" pitchFamily="18" charset="0"/>
              </a:rPr>
              <a:t>Luyện tập 2 (SGK – tr78)</a:t>
            </a:r>
            <a:endParaRPr lang="en-US" sz="48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2" name="Picture 2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1067308">
            <a:off x="16129727" y="589117"/>
            <a:ext cx="1713028" cy="965525"/>
          </a:xfrm>
          <a:prstGeom prst="rect">
            <a:avLst/>
          </a:prstGeom>
        </p:spPr>
      </p:pic>
      <p:pic>
        <p:nvPicPr>
          <p:cNvPr id="37" name="Picture 36"/>
          <p:cNvPicPr>
            <a:picLocks noChangeAspect="1"/>
          </p:cNvPicPr>
          <p:nvPr/>
        </p:nvPicPr>
        <p:blipFill>
          <a:blip r:embed="rId5"/>
          <a:stretch>
            <a:fillRect/>
          </a:stretch>
        </p:blipFill>
        <p:spPr>
          <a:xfrm>
            <a:off x="16165232" y="7812352"/>
            <a:ext cx="1884574" cy="2440559"/>
          </a:xfrm>
          <a:prstGeom prst="rect">
            <a:avLst/>
          </a:prstGeom>
        </p:spPr>
      </p:pic>
      <p:pic>
        <p:nvPicPr>
          <p:cNvPr id="2055" name="Hình ảnh 2">
            <a:extLst>
              <a:ext uri="{FF2B5EF4-FFF2-40B4-BE49-F238E27FC236}">
                <a16:creationId xmlns:a16="http://schemas.microsoft.com/office/drawing/2014/main" id="{6F701BC9-1BE7-F5F1-95D7-62EE0F84FD4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4524" t="40240" r="20183" b="23713"/>
          <a:stretch/>
        </p:blipFill>
        <p:spPr bwMode="auto">
          <a:xfrm>
            <a:off x="7775867" y="2212268"/>
            <a:ext cx="8604840" cy="6893630"/>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12">
            <a:extLst>
              <a:ext uri="{FF2B5EF4-FFF2-40B4-BE49-F238E27FC236}">
                <a16:creationId xmlns:a16="http://schemas.microsoft.com/office/drawing/2014/main" id="{8A97DB43-C27B-ECD3-86B4-96813526F5A2}"/>
              </a:ext>
            </a:extLst>
          </p:cNvPr>
          <p:cNvSpPr>
            <a:spLocks noChangeArrowheads="1"/>
          </p:cNvSpPr>
          <p:nvPr/>
        </p:nvSpPr>
        <p:spPr bwMode="auto">
          <a:xfrm>
            <a:off x="10508341" y="3620165"/>
            <a:ext cx="31931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 </a:t>
            </a:r>
            <a:endParaRPr kumimoji="0" lang="nl-NL" altLang="en-US" sz="1800" b="0" i="0" u="none" strike="noStrike" cap="none" normalizeH="0" baseline="0" dirty="0">
              <a:ln>
                <a:noFill/>
              </a:ln>
              <a:solidFill>
                <a:schemeClr val="tx1"/>
              </a:solidFill>
              <a:effectLst/>
              <a:latin typeface="Arial" panose="020B0604020202020204" pitchFamily="34" charset="0"/>
            </a:endParaRPr>
          </a:p>
        </p:txBody>
      </p:sp>
      <p:sp>
        <p:nvSpPr>
          <p:cNvPr id="42" name="Rectangle 15">
            <a:extLst>
              <a:ext uri="{FF2B5EF4-FFF2-40B4-BE49-F238E27FC236}">
                <a16:creationId xmlns:a16="http://schemas.microsoft.com/office/drawing/2014/main" id="{0E65AB9B-D7AF-F603-BCAF-7BE513487523}"/>
              </a:ext>
            </a:extLst>
          </p:cNvPr>
          <p:cNvSpPr>
            <a:spLocks noChangeArrowheads="1"/>
          </p:cNvSpPr>
          <p:nvPr/>
        </p:nvSpPr>
        <p:spPr bwMode="auto">
          <a:xfrm>
            <a:off x="1524000" y="5132953"/>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nl-NL" altLang="en-US" sz="1800" b="0" i="0" u="none" strike="noStrike" cap="none" normalizeH="0" baseline="0">
              <a:ln>
                <a:noFill/>
              </a:ln>
              <a:solidFill>
                <a:schemeClr val="tx1"/>
              </a:solidFill>
              <a:effectLst/>
              <a:latin typeface="Arial" panose="020B0604020202020204" pitchFamily="34" charset="0"/>
            </a:endParaRPr>
          </a:p>
        </p:txBody>
      </p:sp>
      <p:grpSp>
        <p:nvGrpSpPr>
          <p:cNvPr id="11" name="Nhóm 10">
            <a:extLst>
              <a:ext uri="{FF2B5EF4-FFF2-40B4-BE49-F238E27FC236}">
                <a16:creationId xmlns:a16="http://schemas.microsoft.com/office/drawing/2014/main" id="{45F3518D-045A-5844-4874-90F73FAD21CE}"/>
              </a:ext>
            </a:extLst>
          </p:cNvPr>
          <p:cNvGrpSpPr/>
          <p:nvPr/>
        </p:nvGrpSpPr>
        <p:grpSpPr>
          <a:xfrm>
            <a:off x="104639" y="1815707"/>
            <a:ext cx="16985633" cy="923330"/>
            <a:chOff x="104639" y="1815707"/>
            <a:chExt cx="16985633" cy="923330"/>
          </a:xfrm>
        </p:grpSpPr>
        <p:sp>
          <p:nvSpPr>
            <p:cNvPr id="28" name="Rectangle 8">
              <a:extLst>
                <a:ext uri="{FF2B5EF4-FFF2-40B4-BE49-F238E27FC236}">
                  <a16:creationId xmlns:a16="http://schemas.microsoft.com/office/drawing/2014/main" id="{6E7F66EA-E47F-44F3-CC23-2BF808C59926}"/>
                </a:ext>
              </a:extLst>
            </p:cNvPr>
            <p:cNvSpPr>
              <a:spLocks noChangeArrowheads="1"/>
            </p:cNvSpPr>
            <p:nvPr/>
          </p:nvSpPr>
          <p:spPr bwMode="auto">
            <a:xfrm>
              <a:off x="104639" y="1815707"/>
              <a:ext cx="16985633"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US" sz="5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Cho tam giác ABC,                       // BC,  </a:t>
              </a:r>
              <a:endParaRPr kumimoji="0" lang="en-US" altLang="en-US" sz="5400" b="0" i="0" u="none" strike="noStrike" cap="none" normalizeH="0" baseline="0" dirty="0">
                <a:ln>
                  <a:noFill/>
                </a:ln>
                <a:solidFill>
                  <a:schemeClr val="tx1"/>
                </a:solidFill>
                <a:effectLst/>
              </a:endParaRPr>
            </a:p>
          </p:txBody>
        </p:sp>
        <p:graphicFrame>
          <p:nvGraphicFramePr>
            <p:cNvPr id="2" name="Đối tượng 1">
              <a:extLst>
                <a:ext uri="{FF2B5EF4-FFF2-40B4-BE49-F238E27FC236}">
                  <a16:creationId xmlns:a16="http://schemas.microsoft.com/office/drawing/2014/main" id="{FB576628-E3AB-1520-31CA-3426B9F2A40E}"/>
                </a:ext>
              </a:extLst>
            </p:cNvPr>
            <p:cNvGraphicFramePr>
              <a:graphicFrameLocks noChangeAspect="1"/>
            </p:cNvGraphicFramePr>
            <p:nvPr>
              <p:extLst>
                <p:ext uri="{D42A27DB-BD31-4B8C-83A1-F6EECF244321}">
                  <p14:modId xmlns:p14="http://schemas.microsoft.com/office/powerpoint/2010/main" val="2741556"/>
                </p:ext>
              </p:extLst>
            </p:nvPr>
          </p:nvGraphicFramePr>
          <p:xfrm>
            <a:off x="5621831" y="1897586"/>
            <a:ext cx="3890106" cy="816442"/>
          </p:xfrm>
          <a:graphic>
            <a:graphicData uri="http://schemas.openxmlformats.org/presentationml/2006/ole">
              <mc:AlternateContent xmlns:mc="http://schemas.openxmlformats.org/markup-compatibility/2006">
                <mc:Choice xmlns:v="urn:schemas-microsoft-com:vml" Requires="v">
                  <p:oleObj name="Equation" r:id="rId7" imgW="1028520" imgH="215640" progId="Equation.DSMT4">
                    <p:embed/>
                  </p:oleObj>
                </mc:Choice>
                <mc:Fallback>
                  <p:oleObj name="Equation" r:id="rId7" imgW="1028520" imgH="215640" progId="Equation.DSMT4">
                    <p:embed/>
                    <p:pic>
                      <p:nvPicPr>
                        <p:cNvPr id="0" name=""/>
                        <p:cNvPicPr/>
                        <p:nvPr/>
                      </p:nvPicPr>
                      <p:blipFill>
                        <a:blip r:embed="rId8"/>
                        <a:stretch>
                          <a:fillRect/>
                        </a:stretch>
                      </p:blipFill>
                      <p:spPr>
                        <a:xfrm>
                          <a:off x="5621831" y="1897586"/>
                          <a:ext cx="3890106" cy="816442"/>
                        </a:xfrm>
                        <a:prstGeom prst="rect">
                          <a:avLst/>
                        </a:prstGeom>
                      </p:spPr>
                    </p:pic>
                  </p:oleObj>
                </mc:Fallback>
              </mc:AlternateContent>
            </a:graphicData>
          </a:graphic>
        </p:graphicFrame>
        <p:graphicFrame>
          <p:nvGraphicFramePr>
            <p:cNvPr id="3" name="Đối tượng 2">
              <a:extLst>
                <a:ext uri="{FF2B5EF4-FFF2-40B4-BE49-F238E27FC236}">
                  <a16:creationId xmlns:a16="http://schemas.microsoft.com/office/drawing/2014/main" id="{B1955414-E0B5-DC58-4277-E1706C2F7A6E}"/>
                </a:ext>
              </a:extLst>
            </p:cNvPr>
            <p:cNvGraphicFramePr>
              <a:graphicFrameLocks noChangeAspect="1"/>
            </p:cNvGraphicFramePr>
            <p:nvPr>
              <p:extLst>
                <p:ext uri="{D42A27DB-BD31-4B8C-83A1-F6EECF244321}">
                  <p14:modId xmlns:p14="http://schemas.microsoft.com/office/powerpoint/2010/main" val="3152885932"/>
                </p:ext>
              </p:extLst>
            </p:nvPr>
          </p:nvGraphicFramePr>
          <p:xfrm>
            <a:off x="11444046" y="1922379"/>
            <a:ext cx="2348857" cy="704657"/>
          </p:xfrm>
          <a:graphic>
            <a:graphicData uri="http://schemas.openxmlformats.org/presentationml/2006/ole">
              <mc:AlternateContent xmlns:mc="http://schemas.openxmlformats.org/markup-compatibility/2006">
                <mc:Choice xmlns:v="urn:schemas-microsoft-com:vml" Requires="v">
                  <p:oleObj name="Equation" r:id="rId9" imgW="634680" imgH="190440" progId="Equation.DSMT4">
                    <p:embed/>
                  </p:oleObj>
                </mc:Choice>
                <mc:Fallback>
                  <p:oleObj name="Equation" r:id="rId9" imgW="634680" imgH="190440" progId="Equation.DSMT4">
                    <p:embed/>
                    <p:pic>
                      <p:nvPicPr>
                        <p:cNvPr id="0" name=""/>
                        <p:cNvPicPr/>
                        <p:nvPr/>
                      </p:nvPicPr>
                      <p:blipFill>
                        <a:blip r:embed="rId10"/>
                        <a:stretch>
                          <a:fillRect/>
                        </a:stretch>
                      </p:blipFill>
                      <p:spPr>
                        <a:xfrm>
                          <a:off x="11444046" y="1922379"/>
                          <a:ext cx="2348857" cy="704657"/>
                        </a:xfrm>
                        <a:prstGeom prst="rect">
                          <a:avLst/>
                        </a:prstGeom>
                      </p:spPr>
                    </p:pic>
                  </p:oleObj>
                </mc:Fallback>
              </mc:AlternateContent>
            </a:graphicData>
          </a:graphic>
        </p:graphicFrame>
      </p:grpSp>
      <p:graphicFrame>
        <p:nvGraphicFramePr>
          <p:cNvPr id="14" name="Đối tượng 13">
            <a:extLst>
              <a:ext uri="{FF2B5EF4-FFF2-40B4-BE49-F238E27FC236}">
                <a16:creationId xmlns:a16="http://schemas.microsoft.com/office/drawing/2014/main" id="{115EACAF-231B-33CC-FDE5-B23EFBFB670B}"/>
              </a:ext>
            </a:extLst>
          </p:cNvPr>
          <p:cNvGraphicFramePr>
            <a:graphicFrameLocks noChangeAspect="1"/>
          </p:cNvGraphicFramePr>
          <p:nvPr>
            <p:extLst>
              <p:ext uri="{D42A27DB-BD31-4B8C-83A1-F6EECF244321}">
                <p14:modId xmlns:p14="http://schemas.microsoft.com/office/powerpoint/2010/main" val="1721278064"/>
              </p:ext>
            </p:extLst>
          </p:nvPr>
        </p:nvGraphicFramePr>
        <p:xfrm>
          <a:off x="374650" y="2936171"/>
          <a:ext cx="7526168" cy="1571817"/>
        </p:xfrm>
        <a:graphic>
          <a:graphicData uri="http://schemas.openxmlformats.org/presentationml/2006/ole">
            <mc:AlternateContent xmlns:mc="http://schemas.openxmlformats.org/markup-compatibility/2006">
              <mc:Choice xmlns:v="urn:schemas-microsoft-com:vml" Requires="v">
                <p:oleObj name="Equation" r:id="rId11" imgW="2197080" imgH="457200" progId="Equation.DSMT4">
                  <p:embed/>
                </p:oleObj>
              </mc:Choice>
              <mc:Fallback>
                <p:oleObj name="Equation" r:id="rId11" imgW="2197080" imgH="457200" progId="Equation.DSMT4">
                  <p:embed/>
                  <p:pic>
                    <p:nvPicPr>
                      <p:cNvPr id="0" name="Object 3"/>
                      <p:cNvPicPr>
                        <a:picLocks noChangeAspect="1" noChangeArrowheads="1"/>
                      </p:cNvPicPr>
                      <p:nvPr/>
                    </p:nvPicPr>
                    <p:blipFill>
                      <a:blip r:embed="rId12"/>
                      <a:srcRect/>
                      <a:stretch>
                        <a:fillRect/>
                      </a:stretch>
                    </p:blipFill>
                    <p:spPr bwMode="auto">
                      <a:xfrm>
                        <a:off x="374650" y="2936171"/>
                        <a:ext cx="7526168" cy="1571817"/>
                      </a:xfrm>
                      <a:prstGeom prst="rect">
                        <a:avLst/>
                      </a:prstGeom>
                      <a:noFill/>
                    </p:spPr>
                  </p:pic>
                </p:oleObj>
              </mc:Fallback>
            </mc:AlternateContent>
          </a:graphicData>
        </a:graphic>
      </p:graphicFrame>
      <p:sp>
        <p:nvSpPr>
          <p:cNvPr id="17" name="Rectangle 4">
            <a:extLst>
              <a:ext uri="{FF2B5EF4-FFF2-40B4-BE49-F238E27FC236}">
                <a16:creationId xmlns:a16="http://schemas.microsoft.com/office/drawing/2014/main" id="{0F518C1D-9BE9-C348-F66C-63E63A465AA0}"/>
              </a:ext>
            </a:extLst>
          </p:cNvPr>
          <p:cNvSpPr>
            <a:spLocks noChangeArrowheads="1"/>
          </p:cNvSpPr>
          <p:nvPr/>
        </p:nvSpPr>
        <p:spPr bwMode="auto">
          <a:xfrm>
            <a:off x="0" y="0"/>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22" name="Nhóm 21">
            <a:extLst>
              <a:ext uri="{FF2B5EF4-FFF2-40B4-BE49-F238E27FC236}">
                <a16:creationId xmlns:a16="http://schemas.microsoft.com/office/drawing/2014/main" id="{DD221FFF-934B-9C1E-42E4-B64CC939B3C6}"/>
              </a:ext>
            </a:extLst>
          </p:cNvPr>
          <p:cNvGrpSpPr/>
          <p:nvPr/>
        </p:nvGrpSpPr>
        <p:grpSpPr>
          <a:xfrm>
            <a:off x="679565" y="4424026"/>
            <a:ext cx="4198841" cy="1476880"/>
            <a:chOff x="679565" y="4424026"/>
            <a:chExt cx="4198841" cy="1476880"/>
          </a:xfrm>
        </p:grpSpPr>
        <p:graphicFrame>
          <p:nvGraphicFramePr>
            <p:cNvPr id="15" name="Đối tượng 14">
              <a:extLst>
                <a:ext uri="{FF2B5EF4-FFF2-40B4-BE49-F238E27FC236}">
                  <a16:creationId xmlns:a16="http://schemas.microsoft.com/office/drawing/2014/main" id="{BC2E5711-CD72-50C7-BB84-08103C4D15DD}"/>
                </a:ext>
              </a:extLst>
            </p:cNvPr>
            <p:cNvGraphicFramePr>
              <a:graphicFrameLocks noChangeAspect="1"/>
            </p:cNvGraphicFramePr>
            <p:nvPr>
              <p:extLst>
                <p:ext uri="{D42A27DB-BD31-4B8C-83A1-F6EECF244321}">
                  <p14:modId xmlns:p14="http://schemas.microsoft.com/office/powerpoint/2010/main" val="3724006110"/>
                </p:ext>
              </p:extLst>
            </p:nvPr>
          </p:nvGraphicFramePr>
          <p:xfrm>
            <a:off x="2098999" y="4424026"/>
            <a:ext cx="2779407" cy="1476880"/>
          </p:xfrm>
          <a:graphic>
            <a:graphicData uri="http://schemas.openxmlformats.org/presentationml/2006/ole">
              <mc:AlternateContent xmlns:mc="http://schemas.openxmlformats.org/markup-compatibility/2006">
                <mc:Choice xmlns:v="urn:schemas-microsoft-com:vml" Requires="v">
                  <p:oleObj name="Equation" r:id="rId13" imgW="876240" imgH="457200" progId="Equation.DSMT4">
                    <p:embed/>
                  </p:oleObj>
                </mc:Choice>
                <mc:Fallback>
                  <p:oleObj name="Equation" r:id="rId13" imgW="876240" imgH="457200" progId="Equation.DSMT4">
                    <p:embed/>
                    <p:pic>
                      <p:nvPicPr>
                        <p:cNvPr id="0" name="Object 2"/>
                        <p:cNvPicPr>
                          <a:picLocks noChangeAspect="1" noChangeArrowheads="1"/>
                        </p:cNvPicPr>
                        <p:nvPr/>
                      </p:nvPicPr>
                      <p:blipFill>
                        <a:blip r:embed="rId14"/>
                        <a:srcRect/>
                        <a:stretch>
                          <a:fillRect/>
                        </a:stretch>
                      </p:blipFill>
                      <p:spPr bwMode="auto">
                        <a:xfrm>
                          <a:off x="2098999" y="4424026"/>
                          <a:ext cx="2779407" cy="1476880"/>
                        </a:xfrm>
                        <a:prstGeom prst="rect">
                          <a:avLst/>
                        </a:prstGeom>
                        <a:noFill/>
                      </p:spPr>
                    </p:pic>
                  </p:oleObj>
                </mc:Fallback>
              </mc:AlternateContent>
            </a:graphicData>
          </a:graphic>
        </p:graphicFrame>
        <p:sp>
          <p:nvSpPr>
            <p:cNvPr id="18" name="Rectangle 5">
              <a:extLst>
                <a:ext uri="{FF2B5EF4-FFF2-40B4-BE49-F238E27FC236}">
                  <a16:creationId xmlns:a16="http://schemas.microsoft.com/office/drawing/2014/main" id="{1586F2D8-8F66-6371-E910-A56474E1B773}"/>
                </a:ext>
              </a:extLst>
            </p:cNvPr>
            <p:cNvSpPr>
              <a:spLocks noChangeArrowheads="1"/>
            </p:cNvSpPr>
            <p:nvPr/>
          </p:nvSpPr>
          <p:spPr bwMode="auto">
            <a:xfrm>
              <a:off x="679565" y="4630467"/>
              <a:ext cx="135806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5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nên </a:t>
              </a:r>
              <a:endParaRPr kumimoji="0" lang="nl-NL" altLang="en-US" sz="6600" b="0" i="0" u="none" strike="noStrike" cap="none" normalizeH="0" baseline="0" dirty="0">
                <a:ln>
                  <a:noFill/>
                </a:ln>
                <a:solidFill>
                  <a:schemeClr val="tx1"/>
                </a:solidFill>
                <a:effectLst/>
                <a:latin typeface="Arial" panose="020B0604020202020204" pitchFamily="34" charset="0"/>
              </a:endParaRPr>
            </a:p>
          </p:txBody>
        </p:sp>
      </p:grpSp>
      <p:sp>
        <p:nvSpPr>
          <p:cNvPr id="20" name="Rectangle 6">
            <a:extLst>
              <a:ext uri="{FF2B5EF4-FFF2-40B4-BE49-F238E27FC236}">
                <a16:creationId xmlns:a16="http://schemas.microsoft.com/office/drawing/2014/main" id="{C8353C02-E275-7FF8-28C3-304FD746F40B}"/>
              </a:ext>
            </a:extLst>
          </p:cNvPr>
          <p:cNvSpPr>
            <a:spLocks noChangeArrowheads="1"/>
          </p:cNvSpPr>
          <p:nvPr/>
        </p:nvSpPr>
        <p:spPr bwMode="auto">
          <a:xfrm>
            <a:off x="0" y="18161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nl-NL" altLang="en-US" sz="1800" b="0" i="0" u="none" strike="noStrike" cap="none" normalizeH="0" baseline="0">
              <a:ln>
                <a:noFill/>
              </a:ln>
              <a:solidFill>
                <a:schemeClr val="tx1"/>
              </a:solidFill>
              <a:effectLst/>
              <a:latin typeface="Arial" panose="020B0604020202020204" pitchFamily="34" charset="0"/>
            </a:endParaRPr>
          </a:p>
        </p:txBody>
      </p:sp>
      <p:sp>
        <p:nvSpPr>
          <p:cNvPr id="21" name="Rectangle 7">
            <a:extLst>
              <a:ext uri="{FF2B5EF4-FFF2-40B4-BE49-F238E27FC236}">
                <a16:creationId xmlns:a16="http://schemas.microsoft.com/office/drawing/2014/main" id="{4B50828A-0748-F10C-FA69-3480E5BBAAC0}"/>
              </a:ext>
            </a:extLst>
          </p:cNvPr>
          <p:cNvSpPr>
            <a:spLocks noChangeArrowheads="1"/>
          </p:cNvSpPr>
          <p:nvPr/>
        </p:nvSpPr>
        <p:spPr bwMode="auto">
          <a:xfrm>
            <a:off x="0" y="22733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nl-NL"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24" name="Đối tượng 23">
            <a:extLst>
              <a:ext uri="{FF2B5EF4-FFF2-40B4-BE49-F238E27FC236}">
                <a16:creationId xmlns:a16="http://schemas.microsoft.com/office/drawing/2014/main" id="{CF35759B-5E25-5C58-6E2C-CF74924BCBD6}"/>
              </a:ext>
            </a:extLst>
          </p:cNvPr>
          <p:cNvGraphicFramePr>
            <a:graphicFrameLocks noChangeAspect="1"/>
          </p:cNvGraphicFramePr>
          <p:nvPr>
            <p:extLst>
              <p:ext uri="{D42A27DB-BD31-4B8C-83A1-F6EECF244321}">
                <p14:modId xmlns:p14="http://schemas.microsoft.com/office/powerpoint/2010/main" val="2963020600"/>
              </p:ext>
            </p:extLst>
          </p:nvPr>
        </p:nvGraphicFramePr>
        <p:xfrm>
          <a:off x="308116" y="5966591"/>
          <a:ext cx="7379740" cy="1581373"/>
        </p:xfrm>
        <a:graphic>
          <a:graphicData uri="http://schemas.openxmlformats.org/presentationml/2006/ole">
            <mc:AlternateContent xmlns:mc="http://schemas.openxmlformats.org/markup-compatibility/2006">
              <mc:Choice xmlns:v="urn:schemas-microsoft-com:vml" Requires="v">
                <p:oleObj name="Equation" r:id="rId15" imgW="2145960" imgH="457200" progId="Equation.DSMT4">
                  <p:embed/>
                </p:oleObj>
              </mc:Choice>
              <mc:Fallback>
                <p:oleObj name="Equation" r:id="rId15" imgW="2145960" imgH="457200" progId="Equation.DSMT4">
                  <p:embed/>
                  <p:pic>
                    <p:nvPicPr>
                      <p:cNvPr id="0" name="Object 10"/>
                      <p:cNvPicPr>
                        <a:picLocks noChangeAspect="1" noChangeArrowheads="1"/>
                      </p:cNvPicPr>
                      <p:nvPr/>
                    </p:nvPicPr>
                    <p:blipFill>
                      <a:blip r:embed="rId16"/>
                      <a:srcRect/>
                      <a:stretch>
                        <a:fillRect/>
                      </a:stretch>
                    </p:blipFill>
                    <p:spPr bwMode="auto">
                      <a:xfrm>
                        <a:off x="308116" y="5966591"/>
                        <a:ext cx="7379740" cy="1581373"/>
                      </a:xfrm>
                      <a:prstGeom prst="rect">
                        <a:avLst/>
                      </a:prstGeom>
                      <a:noFill/>
                    </p:spPr>
                  </p:pic>
                </p:oleObj>
              </mc:Fallback>
            </mc:AlternateContent>
          </a:graphicData>
        </a:graphic>
      </p:graphicFrame>
      <p:sp>
        <p:nvSpPr>
          <p:cNvPr id="44" name="Rectangle 11">
            <a:extLst>
              <a:ext uri="{FF2B5EF4-FFF2-40B4-BE49-F238E27FC236}">
                <a16:creationId xmlns:a16="http://schemas.microsoft.com/office/drawing/2014/main" id="{3C801C9B-A802-95B8-AE68-E966231C0AF8}"/>
              </a:ext>
            </a:extLst>
          </p:cNvPr>
          <p:cNvSpPr>
            <a:spLocks noChangeArrowheads="1"/>
          </p:cNvSpPr>
          <p:nvPr/>
        </p:nvSpPr>
        <p:spPr bwMode="auto">
          <a:xfrm>
            <a:off x="592976" y="5942402"/>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7" name="Rectangle 14">
            <a:extLst>
              <a:ext uri="{FF2B5EF4-FFF2-40B4-BE49-F238E27FC236}">
                <a16:creationId xmlns:a16="http://schemas.microsoft.com/office/drawing/2014/main" id="{C1D664FC-0787-4BA1-1B47-917EC33CDD7C}"/>
              </a:ext>
            </a:extLst>
          </p:cNvPr>
          <p:cNvSpPr>
            <a:spLocks noChangeArrowheads="1"/>
          </p:cNvSpPr>
          <p:nvPr/>
        </p:nvSpPr>
        <p:spPr bwMode="auto">
          <a:xfrm>
            <a:off x="592976" y="8215702"/>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nl-NL" altLang="en-US" sz="1800" b="0" i="0" u="none" strike="noStrike" cap="none" normalizeH="0" baseline="0">
              <a:ln>
                <a:noFill/>
              </a:ln>
              <a:solidFill>
                <a:schemeClr val="tx1"/>
              </a:solidFill>
              <a:effectLst/>
              <a:latin typeface="Arial" panose="020B0604020202020204" pitchFamily="34" charset="0"/>
            </a:endParaRPr>
          </a:p>
        </p:txBody>
      </p:sp>
      <p:grpSp>
        <p:nvGrpSpPr>
          <p:cNvPr id="49" name="Nhóm 48">
            <a:extLst>
              <a:ext uri="{FF2B5EF4-FFF2-40B4-BE49-F238E27FC236}">
                <a16:creationId xmlns:a16="http://schemas.microsoft.com/office/drawing/2014/main" id="{938A4C19-CBEF-BDBC-2960-F070016C0420}"/>
              </a:ext>
            </a:extLst>
          </p:cNvPr>
          <p:cNvGrpSpPr/>
          <p:nvPr/>
        </p:nvGrpSpPr>
        <p:grpSpPr>
          <a:xfrm>
            <a:off x="554068" y="7480471"/>
            <a:ext cx="4070625" cy="1420507"/>
            <a:chOff x="554068" y="7480471"/>
            <a:chExt cx="4070625" cy="1420507"/>
          </a:xfrm>
        </p:grpSpPr>
        <p:sp>
          <p:nvSpPr>
            <p:cNvPr id="45" name="Rectangle 12">
              <a:extLst>
                <a:ext uri="{FF2B5EF4-FFF2-40B4-BE49-F238E27FC236}">
                  <a16:creationId xmlns:a16="http://schemas.microsoft.com/office/drawing/2014/main" id="{71148320-75D6-B9A1-557A-68E65E2F6681}"/>
                </a:ext>
              </a:extLst>
            </p:cNvPr>
            <p:cNvSpPr>
              <a:spLocks noChangeArrowheads="1"/>
            </p:cNvSpPr>
            <p:nvPr/>
          </p:nvSpPr>
          <p:spPr bwMode="auto">
            <a:xfrm>
              <a:off x="554068" y="7662040"/>
              <a:ext cx="135806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5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nên </a:t>
              </a:r>
              <a:endParaRPr kumimoji="0" lang="nl-NL" altLang="en-US" sz="6600" b="0" i="0" u="none" strike="noStrike" cap="none" normalizeH="0" baseline="0" dirty="0">
                <a:ln>
                  <a:noFill/>
                </a:ln>
                <a:solidFill>
                  <a:schemeClr val="tx1"/>
                </a:solidFill>
                <a:effectLst/>
                <a:latin typeface="Arial" panose="020B0604020202020204" pitchFamily="34" charset="0"/>
              </a:endParaRPr>
            </a:p>
          </p:txBody>
        </p:sp>
        <p:graphicFrame>
          <p:nvGraphicFramePr>
            <p:cNvPr id="48" name="Đối tượng 47">
              <a:extLst>
                <a:ext uri="{FF2B5EF4-FFF2-40B4-BE49-F238E27FC236}">
                  <a16:creationId xmlns:a16="http://schemas.microsoft.com/office/drawing/2014/main" id="{9B62066E-B45D-588F-01AF-CA552B2939A4}"/>
                </a:ext>
              </a:extLst>
            </p:cNvPr>
            <p:cNvGraphicFramePr>
              <a:graphicFrameLocks noChangeAspect="1"/>
            </p:cNvGraphicFramePr>
            <p:nvPr>
              <p:extLst>
                <p:ext uri="{D42A27DB-BD31-4B8C-83A1-F6EECF244321}">
                  <p14:modId xmlns:p14="http://schemas.microsoft.com/office/powerpoint/2010/main" val="2218498738"/>
                </p:ext>
              </p:extLst>
            </p:nvPr>
          </p:nvGraphicFramePr>
          <p:xfrm>
            <a:off x="1783679" y="7480471"/>
            <a:ext cx="2841014" cy="1420507"/>
          </p:xfrm>
          <a:graphic>
            <a:graphicData uri="http://schemas.openxmlformats.org/presentationml/2006/ole">
              <mc:AlternateContent xmlns:mc="http://schemas.openxmlformats.org/markup-compatibility/2006">
                <mc:Choice xmlns:v="urn:schemas-microsoft-com:vml" Requires="v">
                  <p:oleObj name="Equation" r:id="rId17" imgW="914400" imgH="457200" progId="Equation.DSMT4">
                    <p:embed/>
                  </p:oleObj>
                </mc:Choice>
                <mc:Fallback>
                  <p:oleObj name="Equation" r:id="rId17" imgW="914400" imgH="457200" progId="Equation.DSMT4">
                    <p:embed/>
                    <p:pic>
                      <p:nvPicPr>
                        <p:cNvPr id="0" name=""/>
                        <p:cNvPicPr/>
                        <p:nvPr/>
                      </p:nvPicPr>
                      <p:blipFill>
                        <a:blip r:embed="rId18"/>
                        <a:stretch>
                          <a:fillRect/>
                        </a:stretch>
                      </p:blipFill>
                      <p:spPr>
                        <a:xfrm>
                          <a:off x="1783679" y="7480471"/>
                          <a:ext cx="2841014" cy="1420507"/>
                        </a:xfrm>
                        <a:prstGeom prst="rect">
                          <a:avLst/>
                        </a:prstGeom>
                      </p:spPr>
                    </p:pic>
                  </p:oleObj>
                </mc:Fallback>
              </mc:AlternateContent>
            </a:graphicData>
          </a:graphic>
        </p:graphicFrame>
      </p:grpSp>
    </p:spTree>
    <p:extLst>
      <p:ext uri="{BB962C8B-B14F-4D97-AF65-F5344CB8AC3E}">
        <p14:creationId xmlns:p14="http://schemas.microsoft.com/office/powerpoint/2010/main" val="122119159"/>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left)">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wipe(left)">
                                      <p:cBhvr>
                                        <p:cTn id="2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853995">
            <a:off x="13291279" y="-157980"/>
            <a:ext cx="5995585" cy="2660541"/>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891265">
            <a:off x="14465191" y="6882388"/>
            <a:ext cx="5588219" cy="2479772"/>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122520">
            <a:off x="1199534" y="6748697"/>
            <a:ext cx="1561043" cy="3179902"/>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891265">
            <a:off x="-1455351" y="-211186"/>
            <a:ext cx="5588219" cy="2479772"/>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22439">
            <a:off x="3234337" y="808248"/>
            <a:ext cx="1769883" cy="1879220"/>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97524" y="2799254"/>
            <a:ext cx="1805645" cy="1244253"/>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4143523" flipH="1">
            <a:off x="14684964" y="1447796"/>
            <a:ext cx="2181694" cy="1570819"/>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662805">
            <a:off x="16563673" y="8348240"/>
            <a:ext cx="1344943" cy="1512717"/>
          </a:xfrm>
          <a:prstGeom prst="rect">
            <a:avLst/>
          </a:prstGeom>
        </p:spPr>
      </p:pic>
      <p:pic>
        <p:nvPicPr>
          <p:cNvPr id="12" name="Picture 1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1656189" y="788994"/>
            <a:ext cx="506908" cy="766591"/>
          </a:xfrm>
          <a:prstGeom prst="rect">
            <a:avLst/>
          </a:prstGeom>
        </p:spPr>
      </p:pic>
      <p:pic>
        <p:nvPicPr>
          <p:cNvPr id="13" name="Picture 1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9525000" y="9059180"/>
            <a:ext cx="317697" cy="480448"/>
          </a:xfrm>
          <a:prstGeom prst="rect">
            <a:avLst/>
          </a:prstGeom>
        </p:spPr>
      </p:pic>
      <p:sp>
        <p:nvSpPr>
          <p:cNvPr id="14" name="Google Shape;7484;p29"/>
          <p:cNvSpPr txBox="1">
            <a:spLocks/>
          </p:cNvSpPr>
          <p:nvPr/>
        </p:nvSpPr>
        <p:spPr>
          <a:xfrm>
            <a:off x="2743200" y="3279300"/>
            <a:ext cx="12960896" cy="3464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Kavoon"/>
              <a:buNone/>
              <a:defRPr sz="7466"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2pPr>
            <a:lvl3pPr marR="0" lvl="2"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3pPr>
            <a:lvl4pPr marR="0" lvl="3"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4pPr>
            <a:lvl5pPr marR="0" lvl="4"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5pPr>
            <a:lvl6pPr marR="0" lvl="5"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6pPr>
            <a:lvl7pPr marR="0" lvl="6"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7pPr>
            <a:lvl8pPr marR="0" lvl="7"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8pPr>
            <a:lvl9pPr marR="0" lvl="8"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9pPr>
          </a:lstStyle>
          <a:p>
            <a:pPr marL="0" marR="0" lvl="0" indent="0" algn="ctr" defTabSz="914400" rtl="0" eaLnBrk="1" fontAlgn="auto" latinLnBrk="0" hangingPunct="1">
              <a:lnSpc>
                <a:spcPct val="150000"/>
              </a:lnSpc>
              <a:spcBef>
                <a:spcPts val="0"/>
              </a:spcBef>
              <a:spcAft>
                <a:spcPts val="0"/>
              </a:spcAft>
              <a:buClr>
                <a:srgbClr val="04596F"/>
              </a:buClr>
              <a:buSzPts val="5200"/>
              <a:buFont typeface="Kavoon"/>
              <a:buNone/>
              <a:tabLst/>
              <a:defRPr/>
            </a:pPr>
            <a:r>
              <a:rPr kumimoji="0" lang="en-US" sz="7500" b="1" i="0" u="none" strike="noStrike" kern="0" cap="none" spc="0" normalizeH="0" baseline="0" noProof="0" dirty="0" err="1">
                <a:ln w="0"/>
                <a:solidFill>
                  <a:schemeClr val="bg1"/>
                </a:solidFill>
                <a:effectLst>
                  <a:outerShdw blurRad="38100" dist="19050" dir="2700000" algn="tl" rotWithShape="0">
                    <a:srgbClr val="04596F">
                      <a:alpha val="40000"/>
                    </a:srgbClr>
                  </a:outerShdw>
                </a:effectLst>
                <a:uLnTx/>
                <a:uFillTx/>
                <a:latin typeface="Times New Roman" panose="02020603050405020304" pitchFamily="18" charset="0"/>
                <a:cs typeface="Times New Roman" panose="02020603050405020304" pitchFamily="18" charset="0"/>
                <a:sym typeface="Kavoon"/>
              </a:rPr>
              <a:t>CHÀO</a:t>
            </a:r>
            <a:r>
              <a:rPr kumimoji="0" lang="en-US" sz="7500" b="1" i="0" u="none" strike="noStrike" kern="0" cap="none" spc="0" normalizeH="0" noProof="0" dirty="0">
                <a:ln w="0"/>
                <a:solidFill>
                  <a:schemeClr val="bg1"/>
                </a:solidFill>
                <a:effectLst>
                  <a:outerShdw blurRad="38100" dist="19050" dir="2700000" algn="tl" rotWithShape="0">
                    <a:srgbClr val="04596F">
                      <a:alpha val="40000"/>
                    </a:srgbClr>
                  </a:outerShdw>
                </a:effectLst>
                <a:uLnTx/>
                <a:uFillTx/>
                <a:latin typeface="Times New Roman" panose="02020603050405020304" pitchFamily="18" charset="0"/>
                <a:cs typeface="Times New Roman" panose="02020603050405020304" pitchFamily="18" charset="0"/>
                <a:sym typeface="Kavoon"/>
              </a:rPr>
              <a:t> </a:t>
            </a:r>
            <a:r>
              <a:rPr kumimoji="0" lang="en-US" sz="7500" b="1" i="0" u="none" strike="noStrike" kern="0" cap="none" spc="0" normalizeH="0" noProof="0" dirty="0" err="1">
                <a:ln w="0"/>
                <a:solidFill>
                  <a:schemeClr val="bg1"/>
                </a:solidFill>
                <a:effectLst>
                  <a:outerShdw blurRad="38100" dist="19050" dir="2700000" algn="tl" rotWithShape="0">
                    <a:srgbClr val="04596F">
                      <a:alpha val="40000"/>
                    </a:srgbClr>
                  </a:outerShdw>
                </a:effectLst>
                <a:uLnTx/>
                <a:uFillTx/>
                <a:latin typeface="Times New Roman" panose="02020603050405020304" pitchFamily="18" charset="0"/>
                <a:cs typeface="Times New Roman" panose="02020603050405020304" pitchFamily="18" charset="0"/>
                <a:sym typeface="Kavoon"/>
              </a:rPr>
              <a:t>MỪNG</a:t>
            </a:r>
            <a:r>
              <a:rPr kumimoji="0" lang="en-US" sz="7500" b="1" i="0" u="none" strike="noStrike" kern="0" cap="none" spc="0" normalizeH="0" noProof="0" dirty="0">
                <a:ln w="0"/>
                <a:solidFill>
                  <a:schemeClr val="bg1"/>
                </a:solidFill>
                <a:effectLst>
                  <a:outerShdw blurRad="38100" dist="19050" dir="2700000" algn="tl" rotWithShape="0">
                    <a:srgbClr val="04596F">
                      <a:alpha val="40000"/>
                    </a:srgbClr>
                  </a:outerShdw>
                </a:effectLst>
                <a:uLnTx/>
                <a:uFillTx/>
                <a:latin typeface="Times New Roman" panose="02020603050405020304" pitchFamily="18" charset="0"/>
                <a:cs typeface="Times New Roman" panose="02020603050405020304" pitchFamily="18" charset="0"/>
                <a:sym typeface="Kavoon"/>
              </a:rPr>
              <a:t> </a:t>
            </a:r>
            <a:r>
              <a:rPr kumimoji="0" lang="en-US" sz="7500" b="1" i="0" u="none" strike="noStrike" kern="0" cap="none" spc="0" normalizeH="0" noProof="0" dirty="0" err="1">
                <a:ln w="0"/>
                <a:solidFill>
                  <a:schemeClr val="bg1"/>
                </a:solidFill>
                <a:effectLst>
                  <a:outerShdw blurRad="38100" dist="19050" dir="2700000" algn="tl" rotWithShape="0">
                    <a:srgbClr val="04596F">
                      <a:alpha val="40000"/>
                    </a:srgbClr>
                  </a:outerShdw>
                </a:effectLst>
                <a:uLnTx/>
                <a:uFillTx/>
                <a:latin typeface="Times New Roman" panose="02020603050405020304" pitchFamily="18" charset="0"/>
                <a:cs typeface="Times New Roman" panose="02020603050405020304" pitchFamily="18" charset="0"/>
                <a:sym typeface="Kavoon"/>
              </a:rPr>
              <a:t>CÁC</a:t>
            </a:r>
            <a:r>
              <a:rPr kumimoji="0" lang="en-US" sz="7500" b="1" i="0" u="none" strike="noStrike" kern="0" cap="none" spc="0" normalizeH="0" noProof="0" dirty="0">
                <a:ln w="0"/>
                <a:solidFill>
                  <a:schemeClr val="bg1"/>
                </a:solidFill>
                <a:effectLst>
                  <a:outerShdw blurRad="38100" dist="19050" dir="2700000" algn="tl" rotWithShape="0">
                    <a:srgbClr val="04596F">
                      <a:alpha val="40000"/>
                    </a:srgbClr>
                  </a:outerShdw>
                </a:effectLst>
                <a:uLnTx/>
                <a:uFillTx/>
                <a:latin typeface="Times New Roman" panose="02020603050405020304" pitchFamily="18" charset="0"/>
                <a:cs typeface="Times New Roman" panose="02020603050405020304" pitchFamily="18" charset="0"/>
                <a:sym typeface="Kavoon"/>
              </a:rPr>
              <a:t> EM </a:t>
            </a:r>
          </a:p>
          <a:p>
            <a:pPr marL="0" marR="0" lvl="0" indent="0" algn="ctr" defTabSz="914400" rtl="0" eaLnBrk="1" fontAlgn="auto" latinLnBrk="0" hangingPunct="1">
              <a:lnSpc>
                <a:spcPct val="150000"/>
              </a:lnSpc>
              <a:spcBef>
                <a:spcPts val="0"/>
              </a:spcBef>
              <a:spcAft>
                <a:spcPts val="0"/>
              </a:spcAft>
              <a:buClr>
                <a:srgbClr val="04596F"/>
              </a:buClr>
              <a:buSzPts val="5200"/>
              <a:buFont typeface="Kavoon"/>
              <a:buNone/>
              <a:tabLst/>
              <a:defRPr/>
            </a:pPr>
            <a:r>
              <a:rPr kumimoji="0" lang="en-US" sz="7500" b="1" i="0" u="none" strike="noStrike" kern="0" cap="none" spc="0" normalizeH="0" noProof="0" dirty="0" err="1">
                <a:ln w="0"/>
                <a:solidFill>
                  <a:schemeClr val="bg1"/>
                </a:solidFill>
                <a:effectLst>
                  <a:outerShdw blurRad="38100" dist="19050" dir="2700000" algn="tl" rotWithShape="0">
                    <a:srgbClr val="04596F">
                      <a:alpha val="40000"/>
                    </a:srgbClr>
                  </a:outerShdw>
                </a:effectLst>
                <a:uLnTx/>
                <a:uFillTx/>
                <a:latin typeface="Times New Roman" panose="02020603050405020304" pitchFamily="18" charset="0"/>
                <a:cs typeface="Times New Roman" panose="02020603050405020304" pitchFamily="18" charset="0"/>
                <a:sym typeface="Kavoon"/>
              </a:rPr>
              <a:t>ĐẾN</a:t>
            </a:r>
            <a:r>
              <a:rPr kumimoji="0" lang="en-US" sz="7500" b="1" i="0" u="none" strike="noStrike" kern="0" cap="none" spc="0" normalizeH="0" noProof="0" dirty="0">
                <a:ln w="0"/>
                <a:solidFill>
                  <a:schemeClr val="bg1"/>
                </a:solidFill>
                <a:effectLst>
                  <a:outerShdw blurRad="38100" dist="19050" dir="2700000" algn="tl" rotWithShape="0">
                    <a:srgbClr val="04596F">
                      <a:alpha val="40000"/>
                    </a:srgbClr>
                  </a:outerShdw>
                </a:effectLst>
                <a:uLnTx/>
                <a:uFillTx/>
                <a:latin typeface="Times New Roman" panose="02020603050405020304" pitchFamily="18" charset="0"/>
                <a:cs typeface="Times New Roman" panose="02020603050405020304" pitchFamily="18" charset="0"/>
                <a:sym typeface="Kavoon"/>
              </a:rPr>
              <a:t> </a:t>
            </a:r>
            <a:r>
              <a:rPr kumimoji="0" lang="en-US" sz="7500" b="1" i="0" u="none" strike="noStrike" kern="0" cap="none" spc="0" normalizeH="0" noProof="0" dirty="0" err="1">
                <a:ln w="0"/>
                <a:solidFill>
                  <a:schemeClr val="bg1"/>
                </a:solidFill>
                <a:effectLst>
                  <a:outerShdw blurRad="38100" dist="19050" dir="2700000" algn="tl" rotWithShape="0">
                    <a:srgbClr val="04596F">
                      <a:alpha val="40000"/>
                    </a:srgbClr>
                  </a:outerShdw>
                </a:effectLst>
                <a:uLnTx/>
                <a:uFillTx/>
                <a:latin typeface="Times New Roman" panose="02020603050405020304" pitchFamily="18" charset="0"/>
                <a:cs typeface="Times New Roman" panose="02020603050405020304" pitchFamily="18" charset="0"/>
                <a:sym typeface="Kavoon"/>
              </a:rPr>
              <a:t>TIẾT</a:t>
            </a:r>
            <a:r>
              <a:rPr kumimoji="0" lang="en-US" sz="7500" b="1" i="0" u="none" strike="noStrike" kern="0" cap="none" spc="0" normalizeH="0" noProof="0" dirty="0">
                <a:ln w="0"/>
                <a:solidFill>
                  <a:schemeClr val="bg1"/>
                </a:solidFill>
                <a:effectLst>
                  <a:outerShdw blurRad="38100" dist="19050" dir="2700000" algn="tl" rotWithShape="0">
                    <a:srgbClr val="04596F">
                      <a:alpha val="40000"/>
                    </a:srgbClr>
                  </a:outerShdw>
                </a:effectLst>
                <a:uLnTx/>
                <a:uFillTx/>
                <a:latin typeface="Times New Roman" panose="02020603050405020304" pitchFamily="18" charset="0"/>
                <a:cs typeface="Times New Roman" panose="02020603050405020304" pitchFamily="18" charset="0"/>
                <a:sym typeface="Kavoon"/>
              </a:rPr>
              <a:t> </a:t>
            </a:r>
            <a:r>
              <a:rPr kumimoji="0" lang="en-US" sz="7500" b="1" i="0" u="none" strike="noStrike" kern="0" cap="none" spc="0" normalizeH="0" noProof="0" dirty="0" err="1">
                <a:ln w="0"/>
                <a:solidFill>
                  <a:schemeClr val="bg1"/>
                </a:solidFill>
                <a:effectLst>
                  <a:outerShdw blurRad="38100" dist="19050" dir="2700000" algn="tl" rotWithShape="0">
                    <a:srgbClr val="04596F">
                      <a:alpha val="40000"/>
                    </a:srgbClr>
                  </a:outerShdw>
                </a:effectLst>
                <a:uLnTx/>
                <a:uFillTx/>
                <a:latin typeface="Times New Roman" panose="02020603050405020304" pitchFamily="18" charset="0"/>
                <a:cs typeface="Times New Roman" panose="02020603050405020304" pitchFamily="18" charset="0"/>
                <a:sym typeface="Kavoon"/>
              </a:rPr>
              <a:t>HỌC</a:t>
            </a:r>
            <a:r>
              <a:rPr kumimoji="0" lang="en-US" sz="7500" b="1" i="0" u="none" strike="noStrike" kern="0" cap="none" spc="0" normalizeH="0" noProof="0" dirty="0">
                <a:ln w="0"/>
                <a:solidFill>
                  <a:schemeClr val="bg1"/>
                </a:solidFill>
                <a:effectLst>
                  <a:outerShdw blurRad="38100" dist="19050" dir="2700000" algn="tl" rotWithShape="0">
                    <a:srgbClr val="04596F">
                      <a:alpha val="40000"/>
                    </a:srgbClr>
                  </a:outerShdw>
                </a:effectLst>
                <a:uLnTx/>
                <a:uFillTx/>
                <a:latin typeface="Times New Roman" panose="02020603050405020304" pitchFamily="18" charset="0"/>
                <a:cs typeface="Times New Roman" panose="02020603050405020304" pitchFamily="18" charset="0"/>
                <a:sym typeface="Kavoon"/>
              </a:rPr>
              <a:t> </a:t>
            </a:r>
            <a:r>
              <a:rPr kumimoji="0" lang="en-US" sz="7500" b="1" i="0" u="none" strike="noStrike" kern="0" cap="none" spc="0" normalizeH="0" noProof="0" dirty="0" err="1">
                <a:ln w="0"/>
                <a:solidFill>
                  <a:schemeClr val="bg1"/>
                </a:solidFill>
                <a:effectLst>
                  <a:outerShdw blurRad="38100" dist="19050" dir="2700000" algn="tl" rotWithShape="0">
                    <a:srgbClr val="04596F">
                      <a:alpha val="40000"/>
                    </a:srgbClr>
                  </a:outerShdw>
                </a:effectLst>
                <a:uLnTx/>
                <a:uFillTx/>
                <a:latin typeface="Times New Roman" panose="02020603050405020304" pitchFamily="18" charset="0"/>
                <a:cs typeface="Times New Roman" panose="02020603050405020304" pitchFamily="18" charset="0"/>
                <a:sym typeface="Kavoon"/>
              </a:rPr>
              <a:t>HÔM</a:t>
            </a:r>
            <a:r>
              <a:rPr kumimoji="0" lang="en-US" sz="7500" b="1" i="0" u="none" strike="noStrike" kern="0" cap="none" spc="0" normalizeH="0" noProof="0" dirty="0">
                <a:ln w="0"/>
                <a:solidFill>
                  <a:schemeClr val="bg1"/>
                </a:solidFill>
                <a:effectLst>
                  <a:outerShdw blurRad="38100" dist="19050" dir="2700000" algn="tl" rotWithShape="0">
                    <a:srgbClr val="04596F">
                      <a:alpha val="40000"/>
                    </a:srgbClr>
                  </a:outerShdw>
                </a:effectLst>
                <a:uLnTx/>
                <a:uFillTx/>
                <a:latin typeface="Times New Roman" panose="02020603050405020304" pitchFamily="18" charset="0"/>
                <a:cs typeface="Times New Roman" panose="02020603050405020304" pitchFamily="18" charset="0"/>
                <a:sym typeface="Kavoon"/>
              </a:rPr>
              <a:t> NAY</a:t>
            </a:r>
            <a:r>
              <a:rPr kumimoji="0" lang="vi-VN" sz="7500" b="1" i="0" u="none" strike="noStrike" kern="0" cap="none" spc="0" normalizeH="0" baseline="0" noProof="0" dirty="0">
                <a:ln w="0"/>
                <a:solidFill>
                  <a:schemeClr val="bg1"/>
                </a:solidFill>
                <a:effectLst>
                  <a:outerShdw blurRad="38100" dist="19050" dir="2700000" algn="tl" rotWithShape="0">
                    <a:srgbClr val="04596F">
                      <a:alpha val="40000"/>
                    </a:srgbClr>
                  </a:outerShdw>
                </a:effectLst>
                <a:uLnTx/>
                <a:uFillTx/>
                <a:latin typeface="Times New Roman" panose="02020603050405020304" pitchFamily="18" charset="0"/>
                <a:cs typeface="Times New Roman" panose="02020603050405020304" pitchFamily="18" charset="0"/>
                <a:sym typeface="Kavoon"/>
              </a:rPr>
              <a:t>!</a:t>
            </a:r>
          </a:p>
        </p:txBody>
      </p:sp>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a:off x="238194" y="1793951"/>
            <a:ext cx="17949951" cy="7752725"/>
            <a:chOff x="609600" y="2019300"/>
            <a:chExt cx="17068800" cy="7924800"/>
          </a:xfrm>
        </p:grpSpPr>
        <p:grpSp>
          <p:nvGrpSpPr>
            <p:cNvPr id="4" name="Group 4"/>
            <p:cNvGrpSpPr/>
            <p:nvPr/>
          </p:nvGrpSpPr>
          <p:grpSpPr>
            <a:xfrm>
              <a:off x="609600" y="2019300"/>
              <a:ext cx="17068800" cy="7924800"/>
              <a:chOff x="0" y="0"/>
              <a:chExt cx="5678267" cy="2467777"/>
            </a:xfrm>
          </p:grpSpPr>
          <p:sp>
            <p:nvSpPr>
              <p:cNvPr id="5" name="Freeform 5"/>
              <p:cNvSpPr/>
              <p:nvPr/>
            </p:nvSpPr>
            <p:spPr>
              <a:xfrm>
                <a:off x="0" y="0"/>
                <a:ext cx="5678267" cy="2467777"/>
              </a:xfrm>
              <a:custGeom>
                <a:avLst/>
                <a:gdLst/>
                <a:ahLst/>
                <a:cxnLst/>
                <a:rect l="l" t="t" r="r" b="b"/>
                <a:pathLst>
                  <a:path w="5678267" h="2467777">
                    <a:moveTo>
                      <a:pt x="5553807" y="2467777"/>
                    </a:moveTo>
                    <a:lnTo>
                      <a:pt x="124460" y="2467777"/>
                    </a:lnTo>
                    <a:cubicBezTo>
                      <a:pt x="55880" y="2467777"/>
                      <a:pt x="0" y="2411897"/>
                      <a:pt x="0" y="2343316"/>
                    </a:cubicBezTo>
                    <a:lnTo>
                      <a:pt x="0" y="124460"/>
                    </a:lnTo>
                    <a:cubicBezTo>
                      <a:pt x="0" y="55880"/>
                      <a:pt x="55880" y="0"/>
                      <a:pt x="124460" y="0"/>
                    </a:cubicBezTo>
                    <a:lnTo>
                      <a:pt x="5553807" y="0"/>
                    </a:lnTo>
                    <a:cubicBezTo>
                      <a:pt x="5622387" y="0"/>
                      <a:pt x="5678267" y="55880"/>
                      <a:pt x="5678267" y="124460"/>
                    </a:cubicBezTo>
                    <a:lnTo>
                      <a:pt x="5678267" y="2343317"/>
                    </a:lnTo>
                    <a:cubicBezTo>
                      <a:pt x="5678267" y="2411897"/>
                      <a:pt x="5622387" y="2467777"/>
                      <a:pt x="5553807" y="2467777"/>
                    </a:cubicBezTo>
                    <a:close/>
                  </a:path>
                </a:pathLst>
              </a:custGeom>
              <a:solidFill>
                <a:srgbClr val="FFFFFF"/>
              </a:solidFill>
            </p:spPr>
            <p:txBody>
              <a:bodyPr/>
              <a:lstStyle/>
              <a:p>
                <a:endParaRPr lang="en-US" dirty="0"/>
              </a:p>
            </p:txBody>
          </p:sp>
        </p:grpSp>
        <p:sp>
          <p:nvSpPr>
            <p:cNvPr id="19" name="Rectangle 18"/>
            <p:cNvSpPr/>
            <p:nvPr/>
          </p:nvSpPr>
          <p:spPr>
            <a:xfrm rot="16200000">
              <a:off x="2847541" y="8822378"/>
              <a:ext cx="665267" cy="14937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nvGrpSpPr>
            <p:cNvPr id="27" name="Group 26"/>
            <p:cNvGrpSpPr/>
            <p:nvPr/>
          </p:nvGrpSpPr>
          <p:grpSpPr>
            <a:xfrm>
              <a:off x="7566884" y="6037364"/>
              <a:ext cx="2324619" cy="3092635"/>
              <a:chOff x="7488853" y="6037364"/>
              <a:chExt cx="2324619" cy="3092635"/>
            </a:xfrm>
          </p:grpSpPr>
          <p:sp>
            <p:nvSpPr>
              <p:cNvPr id="25" name="Rectangle 24"/>
              <p:cNvSpPr/>
              <p:nvPr/>
            </p:nvSpPr>
            <p:spPr>
              <a:xfrm>
                <a:off x="8182446" y="6037364"/>
                <a:ext cx="1631026"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6" name="Rectangle 25"/>
              <p:cNvSpPr/>
              <p:nvPr/>
            </p:nvSpPr>
            <p:spPr>
              <a:xfrm>
                <a:off x="7488853" y="8596599"/>
                <a:ext cx="1631026"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33" name="Group 32"/>
            <p:cNvGrpSpPr/>
            <p:nvPr/>
          </p:nvGrpSpPr>
          <p:grpSpPr>
            <a:xfrm>
              <a:off x="12801600" y="5290984"/>
              <a:ext cx="3347590" cy="4008255"/>
              <a:chOff x="12450737" y="5290984"/>
              <a:chExt cx="3347590" cy="4008255"/>
            </a:xfrm>
          </p:grpSpPr>
          <p:sp>
            <p:nvSpPr>
              <p:cNvPr id="30" name="Rectangle 29"/>
              <p:cNvSpPr/>
              <p:nvPr/>
            </p:nvSpPr>
            <p:spPr>
              <a:xfrm>
                <a:off x="14401800" y="8699270"/>
                <a:ext cx="1396527" cy="599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1" name="Rectangle 30"/>
              <p:cNvSpPr/>
              <p:nvPr/>
            </p:nvSpPr>
            <p:spPr>
              <a:xfrm>
                <a:off x="12450737" y="6846676"/>
                <a:ext cx="1396527" cy="599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2" name="Rectangle 31"/>
              <p:cNvSpPr/>
              <p:nvPr/>
            </p:nvSpPr>
            <p:spPr>
              <a:xfrm>
                <a:off x="12586172" y="5290984"/>
                <a:ext cx="1396527" cy="599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grpSp>
        <p:nvGrpSpPr>
          <p:cNvPr id="7" name="Group 2"/>
          <p:cNvGrpSpPr/>
          <p:nvPr/>
        </p:nvGrpSpPr>
        <p:grpSpPr>
          <a:xfrm rot="-5400000">
            <a:off x="3391672" y="-3201173"/>
            <a:ext cx="1324734" cy="8412880"/>
            <a:chOff x="0" y="0"/>
            <a:chExt cx="2771140" cy="17082440"/>
          </a:xfrm>
        </p:grpSpPr>
        <p:sp>
          <p:nvSpPr>
            <p:cNvPr id="8"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sp>
        <p:nvSpPr>
          <p:cNvPr id="10" name="Rectangle 9"/>
          <p:cNvSpPr/>
          <p:nvPr/>
        </p:nvSpPr>
        <p:spPr>
          <a:xfrm>
            <a:off x="722522" y="359418"/>
            <a:ext cx="7323320" cy="1067600"/>
          </a:xfrm>
          <a:prstGeom prst="rect">
            <a:avLst/>
          </a:prstGeom>
        </p:spPr>
        <p:txBody>
          <a:bodyPr wrap="square">
            <a:spAutoFit/>
          </a:bodyPr>
          <a:lstStyle/>
          <a:p>
            <a:pPr lvl="0" algn="just">
              <a:lnSpc>
                <a:spcPct val="150000"/>
              </a:lnSpc>
              <a:spcAft>
                <a:spcPts val="800"/>
              </a:spcAft>
            </a:pPr>
            <a:r>
              <a:rPr lang="nl-NL" sz="4800" b="1" dirty="0">
                <a:latin typeface="Times New Roman" panose="02020603050405020304" pitchFamily="18" charset="0"/>
                <a:ea typeface="Times New Roman" panose="02020603050405020304" pitchFamily="18" charset="0"/>
                <a:cs typeface="Times New Roman" panose="02020603050405020304" pitchFamily="18" charset="0"/>
              </a:rPr>
              <a:t>Luyện tập 2 (SGK – tr78)</a:t>
            </a:r>
            <a:endParaRPr lang="en-US" sz="48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2" name="Picture 2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1067308">
            <a:off x="16129727" y="589117"/>
            <a:ext cx="1713028" cy="965525"/>
          </a:xfrm>
          <a:prstGeom prst="rect">
            <a:avLst/>
          </a:prstGeom>
        </p:spPr>
      </p:pic>
      <p:pic>
        <p:nvPicPr>
          <p:cNvPr id="37" name="Picture 36"/>
          <p:cNvPicPr>
            <a:picLocks noChangeAspect="1"/>
          </p:cNvPicPr>
          <p:nvPr/>
        </p:nvPicPr>
        <p:blipFill>
          <a:blip r:embed="rId5"/>
          <a:stretch>
            <a:fillRect/>
          </a:stretch>
        </p:blipFill>
        <p:spPr>
          <a:xfrm>
            <a:off x="16165232" y="7812352"/>
            <a:ext cx="1884574" cy="2440559"/>
          </a:xfrm>
          <a:prstGeom prst="rect">
            <a:avLst/>
          </a:prstGeom>
        </p:spPr>
      </p:pic>
      <p:pic>
        <p:nvPicPr>
          <p:cNvPr id="2055" name="Hình ảnh 2">
            <a:extLst>
              <a:ext uri="{FF2B5EF4-FFF2-40B4-BE49-F238E27FC236}">
                <a16:creationId xmlns:a16="http://schemas.microsoft.com/office/drawing/2014/main" id="{6F701BC9-1BE7-F5F1-95D7-62EE0F84FD4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4524" t="40240" r="20183" b="23713"/>
          <a:stretch/>
        </p:blipFill>
        <p:spPr bwMode="auto">
          <a:xfrm>
            <a:off x="8856241" y="2212268"/>
            <a:ext cx="7524465" cy="6028105"/>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12">
            <a:extLst>
              <a:ext uri="{FF2B5EF4-FFF2-40B4-BE49-F238E27FC236}">
                <a16:creationId xmlns:a16="http://schemas.microsoft.com/office/drawing/2014/main" id="{8A97DB43-C27B-ECD3-86B4-96813526F5A2}"/>
              </a:ext>
            </a:extLst>
          </p:cNvPr>
          <p:cNvSpPr>
            <a:spLocks noChangeArrowheads="1"/>
          </p:cNvSpPr>
          <p:nvPr/>
        </p:nvSpPr>
        <p:spPr bwMode="auto">
          <a:xfrm>
            <a:off x="10508341" y="3620165"/>
            <a:ext cx="31931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 </a:t>
            </a:r>
            <a:endParaRPr kumimoji="0" lang="nl-NL" altLang="en-US" sz="1800" b="0" i="0" u="none" strike="noStrike" cap="none" normalizeH="0" baseline="0" dirty="0">
              <a:ln>
                <a:noFill/>
              </a:ln>
              <a:solidFill>
                <a:schemeClr val="tx1"/>
              </a:solidFill>
              <a:effectLst/>
              <a:latin typeface="Arial" panose="020B0604020202020204" pitchFamily="34" charset="0"/>
            </a:endParaRPr>
          </a:p>
        </p:txBody>
      </p:sp>
      <p:sp>
        <p:nvSpPr>
          <p:cNvPr id="42" name="Rectangle 15">
            <a:extLst>
              <a:ext uri="{FF2B5EF4-FFF2-40B4-BE49-F238E27FC236}">
                <a16:creationId xmlns:a16="http://schemas.microsoft.com/office/drawing/2014/main" id="{0E65AB9B-D7AF-F603-BCAF-7BE513487523}"/>
              </a:ext>
            </a:extLst>
          </p:cNvPr>
          <p:cNvSpPr>
            <a:spLocks noChangeArrowheads="1"/>
          </p:cNvSpPr>
          <p:nvPr/>
        </p:nvSpPr>
        <p:spPr bwMode="auto">
          <a:xfrm>
            <a:off x="1524000" y="5132953"/>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nl-NL" altLang="en-US" sz="1800" b="0" i="0" u="none" strike="noStrike" cap="none" normalizeH="0" baseline="0">
              <a:ln>
                <a:noFill/>
              </a:ln>
              <a:solidFill>
                <a:schemeClr val="tx1"/>
              </a:solidFill>
              <a:effectLst/>
              <a:latin typeface="Arial" panose="020B0604020202020204" pitchFamily="34" charset="0"/>
            </a:endParaRPr>
          </a:p>
        </p:txBody>
      </p:sp>
      <p:grpSp>
        <p:nvGrpSpPr>
          <p:cNvPr id="11" name="Nhóm 10">
            <a:extLst>
              <a:ext uri="{FF2B5EF4-FFF2-40B4-BE49-F238E27FC236}">
                <a16:creationId xmlns:a16="http://schemas.microsoft.com/office/drawing/2014/main" id="{45F3518D-045A-5844-4874-90F73FAD21CE}"/>
              </a:ext>
            </a:extLst>
          </p:cNvPr>
          <p:cNvGrpSpPr/>
          <p:nvPr/>
        </p:nvGrpSpPr>
        <p:grpSpPr>
          <a:xfrm>
            <a:off x="104639" y="1815707"/>
            <a:ext cx="16985633" cy="923330"/>
            <a:chOff x="104639" y="1815707"/>
            <a:chExt cx="16985633" cy="923330"/>
          </a:xfrm>
        </p:grpSpPr>
        <p:sp>
          <p:nvSpPr>
            <p:cNvPr id="28" name="Rectangle 8">
              <a:extLst>
                <a:ext uri="{FF2B5EF4-FFF2-40B4-BE49-F238E27FC236}">
                  <a16:creationId xmlns:a16="http://schemas.microsoft.com/office/drawing/2014/main" id="{6E7F66EA-E47F-44F3-CC23-2BF808C59926}"/>
                </a:ext>
              </a:extLst>
            </p:cNvPr>
            <p:cNvSpPr>
              <a:spLocks noChangeArrowheads="1"/>
            </p:cNvSpPr>
            <p:nvPr/>
          </p:nvSpPr>
          <p:spPr bwMode="auto">
            <a:xfrm>
              <a:off x="104639" y="1815707"/>
              <a:ext cx="16985633"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US" sz="5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Cho tam giác ABC,                       // BC,  </a:t>
              </a:r>
              <a:endParaRPr kumimoji="0" lang="en-US" altLang="en-US" sz="5400" b="0" i="0" u="none" strike="noStrike" cap="none" normalizeH="0" baseline="0" dirty="0">
                <a:ln>
                  <a:noFill/>
                </a:ln>
                <a:solidFill>
                  <a:schemeClr val="tx1"/>
                </a:solidFill>
                <a:effectLst/>
              </a:endParaRPr>
            </a:p>
          </p:txBody>
        </p:sp>
        <p:graphicFrame>
          <p:nvGraphicFramePr>
            <p:cNvPr id="2" name="Đối tượng 1">
              <a:extLst>
                <a:ext uri="{FF2B5EF4-FFF2-40B4-BE49-F238E27FC236}">
                  <a16:creationId xmlns:a16="http://schemas.microsoft.com/office/drawing/2014/main" id="{FB576628-E3AB-1520-31CA-3426B9F2A40E}"/>
                </a:ext>
              </a:extLst>
            </p:cNvPr>
            <p:cNvGraphicFramePr>
              <a:graphicFrameLocks noChangeAspect="1"/>
            </p:cNvGraphicFramePr>
            <p:nvPr/>
          </p:nvGraphicFramePr>
          <p:xfrm>
            <a:off x="5621831" y="1897586"/>
            <a:ext cx="3890106" cy="816442"/>
          </p:xfrm>
          <a:graphic>
            <a:graphicData uri="http://schemas.openxmlformats.org/presentationml/2006/ole">
              <mc:AlternateContent xmlns:mc="http://schemas.openxmlformats.org/markup-compatibility/2006">
                <mc:Choice xmlns:v="urn:schemas-microsoft-com:vml" Requires="v">
                  <p:oleObj name="Equation" r:id="rId7" imgW="1028520" imgH="215640" progId="Equation.DSMT4">
                    <p:embed/>
                  </p:oleObj>
                </mc:Choice>
                <mc:Fallback>
                  <p:oleObj name="Equation" r:id="rId7" imgW="1028520" imgH="215640" progId="Equation.DSMT4">
                    <p:embed/>
                    <p:pic>
                      <p:nvPicPr>
                        <p:cNvPr id="2" name="Đối tượng 1">
                          <a:extLst>
                            <a:ext uri="{FF2B5EF4-FFF2-40B4-BE49-F238E27FC236}">
                              <a16:creationId xmlns:a16="http://schemas.microsoft.com/office/drawing/2014/main" id="{FB576628-E3AB-1520-31CA-3426B9F2A40E}"/>
                            </a:ext>
                          </a:extLst>
                        </p:cNvPr>
                        <p:cNvPicPr/>
                        <p:nvPr/>
                      </p:nvPicPr>
                      <p:blipFill>
                        <a:blip r:embed="rId8"/>
                        <a:stretch>
                          <a:fillRect/>
                        </a:stretch>
                      </p:blipFill>
                      <p:spPr>
                        <a:xfrm>
                          <a:off x="5621831" y="1897586"/>
                          <a:ext cx="3890106" cy="816442"/>
                        </a:xfrm>
                        <a:prstGeom prst="rect">
                          <a:avLst/>
                        </a:prstGeom>
                      </p:spPr>
                    </p:pic>
                  </p:oleObj>
                </mc:Fallback>
              </mc:AlternateContent>
            </a:graphicData>
          </a:graphic>
        </p:graphicFrame>
        <p:graphicFrame>
          <p:nvGraphicFramePr>
            <p:cNvPr id="3" name="Đối tượng 2">
              <a:extLst>
                <a:ext uri="{FF2B5EF4-FFF2-40B4-BE49-F238E27FC236}">
                  <a16:creationId xmlns:a16="http://schemas.microsoft.com/office/drawing/2014/main" id="{B1955414-E0B5-DC58-4277-E1706C2F7A6E}"/>
                </a:ext>
              </a:extLst>
            </p:cNvPr>
            <p:cNvGraphicFramePr>
              <a:graphicFrameLocks noChangeAspect="1"/>
            </p:cNvGraphicFramePr>
            <p:nvPr/>
          </p:nvGraphicFramePr>
          <p:xfrm>
            <a:off x="11444046" y="1922379"/>
            <a:ext cx="2348857" cy="704657"/>
          </p:xfrm>
          <a:graphic>
            <a:graphicData uri="http://schemas.openxmlformats.org/presentationml/2006/ole">
              <mc:AlternateContent xmlns:mc="http://schemas.openxmlformats.org/markup-compatibility/2006">
                <mc:Choice xmlns:v="urn:schemas-microsoft-com:vml" Requires="v">
                  <p:oleObj name="Equation" r:id="rId9" imgW="634680" imgH="190440" progId="Equation.DSMT4">
                    <p:embed/>
                  </p:oleObj>
                </mc:Choice>
                <mc:Fallback>
                  <p:oleObj name="Equation" r:id="rId9" imgW="634680" imgH="190440" progId="Equation.DSMT4">
                    <p:embed/>
                    <p:pic>
                      <p:nvPicPr>
                        <p:cNvPr id="3" name="Đối tượng 2">
                          <a:extLst>
                            <a:ext uri="{FF2B5EF4-FFF2-40B4-BE49-F238E27FC236}">
                              <a16:creationId xmlns:a16="http://schemas.microsoft.com/office/drawing/2014/main" id="{B1955414-E0B5-DC58-4277-E1706C2F7A6E}"/>
                            </a:ext>
                          </a:extLst>
                        </p:cNvPr>
                        <p:cNvPicPr/>
                        <p:nvPr/>
                      </p:nvPicPr>
                      <p:blipFill>
                        <a:blip r:embed="rId10"/>
                        <a:stretch>
                          <a:fillRect/>
                        </a:stretch>
                      </p:blipFill>
                      <p:spPr>
                        <a:xfrm>
                          <a:off x="11444046" y="1922379"/>
                          <a:ext cx="2348857" cy="704657"/>
                        </a:xfrm>
                        <a:prstGeom prst="rect">
                          <a:avLst/>
                        </a:prstGeom>
                      </p:spPr>
                    </p:pic>
                  </p:oleObj>
                </mc:Fallback>
              </mc:AlternateContent>
            </a:graphicData>
          </a:graphic>
        </p:graphicFrame>
      </p:grpSp>
      <p:sp>
        <p:nvSpPr>
          <p:cNvPr id="17" name="Rectangle 4">
            <a:extLst>
              <a:ext uri="{FF2B5EF4-FFF2-40B4-BE49-F238E27FC236}">
                <a16:creationId xmlns:a16="http://schemas.microsoft.com/office/drawing/2014/main" id="{0F518C1D-9BE9-C348-F66C-63E63A465AA0}"/>
              </a:ext>
            </a:extLst>
          </p:cNvPr>
          <p:cNvSpPr>
            <a:spLocks noChangeArrowheads="1"/>
          </p:cNvSpPr>
          <p:nvPr/>
        </p:nvSpPr>
        <p:spPr bwMode="auto">
          <a:xfrm>
            <a:off x="0" y="0"/>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0" name="Rectangle 6">
            <a:extLst>
              <a:ext uri="{FF2B5EF4-FFF2-40B4-BE49-F238E27FC236}">
                <a16:creationId xmlns:a16="http://schemas.microsoft.com/office/drawing/2014/main" id="{C8353C02-E275-7FF8-28C3-304FD746F40B}"/>
              </a:ext>
            </a:extLst>
          </p:cNvPr>
          <p:cNvSpPr>
            <a:spLocks noChangeArrowheads="1"/>
          </p:cNvSpPr>
          <p:nvPr/>
        </p:nvSpPr>
        <p:spPr bwMode="auto">
          <a:xfrm>
            <a:off x="0" y="18161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nl-NL" altLang="en-US" sz="1800" b="0" i="0" u="none" strike="noStrike" cap="none" normalizeH="0" baseline="0">
              <a:ln>
                <a:noFill/>
              </a:ln>
              <a:solidFill>
                <a:schemeClr val="tx1"/>
              </a:solidFill>
              <a:effectLst/>
              <a:latin typeface="Arial" panose="020B0604020202020204" pitchFamily="34" charset="0"/>
            </a:endParaRPr>
          </a:p>
        </p:txBody>
      </p:sp>
      <p:sp>
        <p:nvSpPr>
          <p:cNvPr id="21" name="Rectangle 7">
            <a:extLst>
              <a:ext uri="{FF2B5EF4-FFF2-40B4-BE49-F238E27FC236}">
                <a16:creationId xmlns:a16="http://schemas.microsoft.com/office/drawing/2014/main" id="{4B50828A-0748-F10C-FA69-3480E5BBAAC0}"/>
              </a:ext>
            </a:extLst>
          </p:cNvPr>
          <p:cNvSpPr>
            <a:spLocks noChangeArrowheads="1"/>
          </p:cNvSpPr>
          <p:nvPr/>
        </p:nvSpPr>
        <p:spPr bwMode="auto">
          <a:xfrm>
            <a:off x="0" y="22733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nl-NL" altLang="en-US" sz="1800" b="0" i="0" u="none" strike="noStrike" cap="none" normalizeH="0" baseline="0">
              <a:ln>
                <a:noFill/>
              </a:ln>
              <a:solidFill>
                <a:schemeClr val="tx1"/>
              </a:solidFill>
              <a:effectLst/>
              <a:latin typeface="Arial" panose="020B0604020202020204" pitchFamily="34" charset="0"/>
            </a:endParaRPr>
          </a:p>
        </p:txBody>
      </p:sp>
      <p:sp>
        <p:nvSpPr>
          <p:cNvPr id="44" name="Rectangle 11">
            <a:extLst>
              <a:ext uri="{FF2B5EF4-FFF2-40B4-BE49-F238E27FC236}">
                <a16:creationId xmlns:a16="http://schemas.microsoft.com/office/drawing/2014/main" id="{3C801C9B-A802-95B8-AE68-E966231C0AF8}"/>
              </a:ext>
            </a:extLst>
          </p:cNvPr>
          <p:cNvSpPr>
            <a:spLocks noChangeArrowheads="1"/>
          </p:cNvSpPr>
          <p:nvPr/>
        </p:nvSpPr>
        <p:spPr bwMode="auto">
          <a:xfrm>
            <a:off x="592976" y="5942402"/>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7" name="Rectangle 14">
            <a:extLst>
              <a:ext uri="{FF2B5EF4-FFF2-40B4-BE49-F238E27FC236}">
                <a16:creationId xmlns:a16="http://schemas.microsoft.com/office/drawing/2014/main" id="{C1D664FC-0787-4BA1-1B47-917EC33CDD7C}"/>
              </a:ext>
            </a:extLst>
          </p:cNvPr>
          <p:cNvSpPr>
            <a:spLocks noChangeArrowheads="1"/>
          </p:cNvSpPr>
          <p:nvPr/>
        </p:nvSpPr>
        <p:spPr bwMode="auto">
          <a:xfrm>
            <a:off x="592976" y="8215702"/>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nl-NL"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9" name="Đối tượng 8">
            <a:extLst>
              <a:ext uri="{FF2B5EF4-FFF2-40B4-BE49-F238E27FC236}">
                <a16:creationId xmlns:a16="http://schemas.microsoft.com/office/drawing/2014/main" id="{AC964F64-EBC8-9904-535F-BB688F42C9B1}"/>
              </a:ext>
            </a:extLst>
          </p:cNvPr>
          <p:cNvGraphicFramePr>
            <a:graphicFrameLocks noChangeAspect="1"/>
          </p:cNvGraphicFramePr>
          <p:nvPr>
            <p:extLst>
              <p:ext uri="{D42A27DB-BD31-4B8C-83A1-F6EECF244321}">
                <p14:modId xmlns:p14="http://schemas.microsoft.com/office/powerpoint/2010/main" val="1548335223"/>
              </p:ext>
            </p:extLst>
          </p:nvPr>
        </p:nvGraphicFramePr>
        <p:xfrm>
          <a:off x="722522" y="3077868"/>
          <a:ext cx="7270174" cy="1508509"/>
        </p:xfrm>
        <a:graphic>
          <a:graphicData uri="http://schemas.openxmlformats.org/presentationml/2006/ole">
            <mc:AlternateContent xmlns:mc="http://schemas.openxmlformats.org/markup-compatibility/2006">
              <mc:Choice xmlns:v="urn:schemas-microsoft-com:vml" Requires="v">
                <p:oleObj name="Equation" r:id="rId11" imgW="2209680" imgH="457200" progId="Equation.DSMT4">
                  <p:embed/>
                </p:oleObj>
              </mc:Choice>
              <mc:Fallback>
                <p:oleObj name="Equation" r:id="rId11" imgW="2209680" imgH="457200" progId="Equation.DSMT4">
                  <p:embed/>
                  <p:pic>
                    <p:nvPicPr>
                      <p:cNvPr id="0" name="Object 3"/>
                      <p:cNvPicPr>
                        <a:picLocks noChangeAspect="1" noChangeArrowheads="1"/>
                      </p:cNvPicPr>
                      <p:nvPr/>
                    </p:nvPicPr>
                    <p:blipFill>
                      <a:blip r:embed="rId12"/>
                      <a:srcRect/>
                      <a:stretch>
                        <a:fillRect/>
                      </a:stretch>
                    </p:blipFill>
                    <p:spPr bwMode="auto">
                      <a:xfrm>
                        <a:off x="722522" y="3077868"/>
                        <a:ext cx="7270174" cy="1508509"/>
                      </a:xfrm>
                      <a:prstGeom prst="rect">
                        <a:avLst/>
                      </a:prstGeom>
                      <a:noFill/>
                    </p:spPr>
                  </p:pic>
                </p:oleObj>
              </mc:Fallback>
            </mc:AlternateContent>
          </a:graphicData>
        </a:graphic>
      </p:graphicFrame>
      <p:graphicFrame>
        <p:nvGraphicFramePr>
          <p:cNvPr id="13" name="Đối tượng 12">
            <a:extLst>
              <a:ext uri="{FF2B5EF4-FFF2-40B4-BE49-F238E27FC236}">
                <a16:creationId xmlns:a16="http://schemas.microsoft.com/office/drawing/2014/main" id="{D59A24CC-0322-F231-7A80-69E70C9E6738}"/>
              </a:ext>
            </a:extLst>
          </p:cNvPr>
          <p:cNvGraphicFramePr>
            <a:graphicFrameLocks noChangeAspect="1"/>
          </p:cNvGraphicFramePr>
          <p:nvPr>
            <p:extLst>
              <p:ext uri="{D42A27DB-BD31-4B8C-83A1-F6EECF244321}">
                <p14:modId xmlns:p14="http://schemas.microsoft.com/office/powerpoint/2010/main" val="2863372781"/>
              </p:ext>
            </p:extLst>
          </p:nvPr>
        </p:nvGraphicFramePr>
        <p:xfrm>
          <a:off x="253434" y="2010534"/>
          <a:ext cx="127000" cy="190500"/>
        </p:xfrm>
        <a:graphic>
          <a:graphicData uri="http://schemas.openxmlformats.org/presentationml/2006/ole">
            <mc:AlternateContent xmlns:mc="http://schemas.openxmlformats.org/markup-compatibility/2006">
              <mc:Choice xmlns:v="urn:schemas-microsoft-com:vml" Requires="v">
                <p:oleObj name="Equation" r:id="rId13" imgW="126890" imgH="190335" progId="Equation.DSMT4">
                  <p:embed/>
                </p:oleObj>
              </mc:Choice>
              <mc:Fallback>
                <p:oleObj name="Equation" r:id="rId13" imgW="126890" imgH="190335" progId="Equation.DSMT4">
                  <p:embed/>
                  <p:pic>
                    <p:nvPicPr>
                      <p:cNvPr id="0" name="Object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53434" y="2010534"/>
                        <a:ext cx="1270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 name="Rectangle 4">
            <a:extLst>
              <a:ext uri="{FF2B5EF4-FFF2-40B4-BE49-F238E27FC236}">
                <a16:creationId xmlns:a16="http://schemas.microsoft.com/office/drawing/2014/main" id="{778460C5-0C78-0A77-ED3D-853B4D0AFD44}"/>
              </a:ext>
            </a:extLst>
          </p:cNvPr>
          <p:cNvSpPr>
            <a:spLocks noChangeArrowheads="1"/>
          </p:cNvSpPr>
          <p:nvPr/>
        </p:nvSpPr>
        <p:spPr bwMode="auto">
          <a:xfrm>
            <a:off x="253434" y="1096134"/>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38" name="Nhóm 37">
            <a:extLst>
              <a:ext uri="{FF2B5EF4-FFF2-40B4-BE49-F238E27FC236}">
                <a16:creationId xmlns:a16="http://schemas.microsoft.com/office/drawing/2014/main" id="{899C2CF1-373F-7276-7EDE-0CE947844F81}"/>
              </a:ext>
            </a:extLst>
          </p:cNvPr>
          <p:cNvGrpSpPr/>
          <p:nvPr/>
        </p:nvGrpSpPr>
        <p:grpSpPr>
          <a:xfrm>
            <a:off x="722522" y="4871000"/>
            <a:ext cx="3897852" cy="1375587"/>
            <a:chOff x="722522" y="4871000"/>
            <a:chExt cx="3897852" cy="1375587"/>
          </a:xfrm>
        </p:grpSpPr>
        <p:graphicFrame>
          <p:nvGraphicFramePr>
            <p:cNvPr id="16" name="Đối tượng 15">
              <a:extLst>
                <a:ext uri="{FF2B5EF4-FFF2-40B4-BE49-F238E27FC236}">
                  <a16:creationId xmlns:a16="http://schemas.microsoft.com/office/drawing/2014/main" id="{733DE748-5FF6-4F21-8892-1BF016113765}"/>
                </a:ext>
              </a:extLst>
            </p:cNvPr>
            <p:cNvGraphicFramePr>
              <a:graphicFrameLocks noChangeAspect="1"/>
            </p:cNvGraphicFramePr>
            <p:nvPr>
              <p:extLst>
                <p:ext uri="{D42A27DB-BD31-4B8C-83A1-F6EECF244321}">
                  <p14:modId xmlns:p14="http://schemas.microsoft.com/office/powerpoint/2010/main" val="908452936"/>
                </p:ext>
              </p:extLst>
            </p:nvPr>
          </p:nvGraphicFramePr>
          <p:xfrm>
            <a:off x="1888306" y="4871000"/>
            <a:ext cx="2732068" cy="1375587"/>
          </p:xfrm>
          <a:graphic>
            <a:graphicData uri="http://schemas.openxmlformats.org/presentationml/2006/ole">
              <mc:AlternateContent xmlns:mc="http://schemas.openxmlformats.org/markup-compatibility/2006">
                <mc:Choice xmlns:v="urn:schemas-microsoft-com:vml" Requires="v">
                  <p:oleObj name="Equation" r:id="rId15" imgW="914400" imgH="457200" progId="Equation.DSMT4">
                    <p:embed/>
                  </p:oleObj>
                </mc:Choice>
                <mc:Fallback>
                  <p:oleObj name="Equation" r:id="rId15" imgW="914400" imgH="457200" progId="Equation.DSMT4">
                    <p:embed/>
                    <p:pic>
                      <p:nvPicPr>
                        <p:cNvPr id="0" name="Object 1"/>
                        <p:cNvPicPr>
                          <a:picLocks noChangeAspect="1" noChangeArrowheads="1"/>
                        </p:cNvPicPr>
                        <p:nvPr/>
                      </p:nvPicPr>
                      <p:blipFill>
                        <a:blip r:embed="rId16"/>
                        <a:srcRect/>
                        <a:stretch>
                          <a:fillRect/>
                        </a:stretch>
                      </p:blipFill>
                      <p:spPr bwMode="auto">
                        <a:xfrm>
                          <a:off x="1888306" y="4871000"/>
                          <a:ext cx="2732068" cy="1375587"/>
                        </a:xfrm>
                        <a:prstGeom prst="rect">
                          <a:avLst/>
                        </a:prstGeom>
                        <a:noFill/>
                      </p:spPr>
                    </p:pic>
                  </p:oleObj>
                </mc:Fallback>
              </mc:AlternateContent>
            </a:graphicData>
          </a:graphic>
        </p:graphicFrame>
        <p:sp>
          <p:nvSpPr>
            <p:cNvPr id="29" name="Rectangle 5">
              <a:extLst>
                <a:ext uri="{FF2B5EF4-FFF2-40B4-BE49-F238E27FC236}">
                  <a16:creationId xmlns:a16="http://schemas.microsoft.com/office/drawing/2014/main" id="{5419E437-504F-9AAA-618E-9536EDA7EF53}"/>
                </a:ext>
              </a:extLst>
            </p:cNvPr>
            <p:cNvSpPr>
              <a:spLocks noChangeArrowheads="1"/>
            </p:cNvSpPr>
            <p:nvPr/>
          </p:nvSpPr>
          <p:spPr bwMode="auto">
            <a:xfrm>
              <a:off x="722522" y="4980326"/>
              <a:ext cx="122661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US" sz="4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nên </a:t>
              </a:r>
              <a:endParaRPr kumimoji="0" lang="nl-NL" altLang="en-US" sz="6000" b="0" i="0" u="none" strike="noStrike" cap="none" normalizeH="0" baseline="0" dirty="0">
                <a:ln>
                  <a:noFill/>
                </a:ln>
                <a:solidFill>
                  <a:schemeClr val="tx1"/>
                </a:solidFill>
                <a:effectLst/>
                <a:latin typeface="Arial" panose="020B0604020202020204" pitchFamily="34" charset="0"/>
              </a:endParaRPr>
            </a:p>
          </p:txBody>
        </p:sp>
      </p:grpSp>
      <p:sp>
        <p:nvSpPr>
          <p:cNvPr id="34" name="Rectangle 6">
            <a:extLst>
              <a:ext uri="{FF2B5EF4-FFF2-40B4-BE49-F238E27FC236}">
                <a16:creationId xmlns:a16="http://schemas.microsoft.com/office/drawing/2014/main" id="{FEAFED6F-0006-3099-79D2-17FAB0CA3F18}"/>
              </a:ext>
            </a:extLst>
          </p:cNvPr>
          <p:cNvSpPr>
            <a:spLocks noChangeArrowheads="1"/>
          </p:cNvSpPr>
          <p:nvPr/>
        </p:nvSpPr>
        <p:spPr bwMode="auto">
          <a:xfrm>
            <a:off x="253434" y="2201034"/>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6" name="Rectangle 7">
            <a:extLst>
              <a:ext uri="{FF2B5EF4-FFF2-40B4-BE49-F238E27FC236}">
                <a16:creationId xmlns:a16="http://schemas.microsoft.com/office/drawing/2014/main" id="{BAFB031A-F937-0F51-B7C8-17AB9D18660B}"/>
              </a:ext>
            </a:extLst>
          </p:cNvPr>
          <p:cNvSpPr>
            <a:spLocks noChangeArrowheads="1"/>
          </p:cNvSpPr>
          <p:nvPr/>
        </p:nvSpPr>
        <p:spPr bwMode="auto">
          <a:xfrm>
            <a:off x="253434" y="2658234"/>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nl-NL"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870681879"/>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wipe(left)">
                                      <p:cBhvr>
                                        <p:cTn id="1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a:off x="0" y="2784597"/>
            <a:ext cx="17949951" cy="6702303"/>
            <a:chOff x="609600" y="2019300"/>
            <a:chExt cx="17068800" cy="7924800"/>
          </a:xfrm>
        </p:grpSpPr>
        <p:grpSp>
          <p:nvGrpSpPr>
            <p:cNvPr id="4" name="Group 4"/>
            <p:cNvGrpSpPr/>
            <p:nvPr/>
          </p:nvGrpSpPr>
          <p:grpSpPr>
            <a:xfrm>
              <a:off x="609600" y="2019300"/>
              <a:ext cx="17068800" cy="7924800"/>
              <a:chOff x="0" y="0"/>
              <a:chExt cx="5678267" cy="2467777"/>
            </a:xfrm>
          </p:grpSpPr>
          <p:sp>
            <p:nvSpPr>
              <p:cNvPr id="5" name="Freeform 5"/>
              <p:cNvSpPr/>
              <p:nvPr/>
            </p:nvSpPr>
            <p:spPr>
              <a:xfrm>
                <a:off x="0" y="0"/>
                <a:ext cx="5678267" cy="2467777"/>
              </a:xfrm>
              <a:custGeom>
                <a:avLst/>
                <a:gdLst/>
                <a:ahLst/>
                <a:cxnLst/>
                <a:rect l="l" t="t" r="r" b="b"/>
                <a:pathLst>
                  <a:path w="5678267" h="2467777">
                    <a:moveTo>
                      <a:pt x="5553807" y="2467777"/>
                    </a:moveTo>
                    <a:lnTo>
                      <a:pt x="124460" y="2467777"/>
                    </a:lnTo>
                    <a:cubicBezTo>
                      <a:pt x="55880" y="2467777"/>
                      <a:pt x="0" y="2411897"/>
                      <a:pt x="0" y="2343316"/>
                    </a:cubicBezTo>
                    <a:lnTo>
                      <a:pt x="0" y="124460"/>
                    </a:lnTo>
                    <a:cubicBezTo>
                      <a:pt x="0" y="55880"/>
                      <a:pt x="55880" y="0"/>
                      <a:pt x="124460" y="0"/>
                    </a:cubicBezTo>
                    <a:lnTo>
                      <a:pt x="5553807" y="0"/>
                    </a:lnTo>
                    <a:cubicBezTo>
                      <a:pt x="5622387" y="0"/>
                      <a:pt x="5678267" y="55880"/>
                      <a:pt x="5678267" y="124460"/>
                    </a:cubicBezTo>
                    <a:lnTo>
                      <a:pt x="5678267" y="2343317"/>
                    </a:lnTo>
                    <a:cubicBezTo>
                      <a:pt x="5678267" y="2411897"/>
                      <a:pt x="5622387" y="2467777"/>
                      <a:pt x="5553807" y="2467777"/>
                    </a:cubicBezTo>
                    <a:close/>
                  </a:path>
                </a:pathLst>
              </a:custGeom>
              <a:solidFill>
                <a:srgbClr val="FFFFFF"/>
              </a:solidFill>
            </p:spPr>
            <p:txBody>
              <a:bodyPr/>
              <a:lstStyle/>
              <a:p>
                <a:endParaRPr lang="en-US" dirty="0"/>
              </a:p>
            </p:txBody>
          </p:sp>
        </p:grpSp>
        <p:sp>
          <p:nvSpPr>
            <p:cNvPr id="19" name="Rectangle 18"/>
            <p:cNvSpPr/>
            <p:nvPr/>
          </p:nvSpPr>
          <p:spPr>
            <a:xfrm rot="16200000">
              <a:off x="2847541" y="8822378"/>
              <a:ext cx="665267" cy="14937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nvGrpSpPr>
            <p:cNvPr id="27" name="Group 26"/>
            <p:cNvGrpSpPr/>
            <p:nvPr/>
          </p:nvGrpSpPr>
          <p:grpSpPr>
            <a:xfrm>
              <a:off x="7566884" y="6037364"/>
              <a:ext cx="2324619" cy="3092635"/>
              <a:chOff x="7488853" y="6037364"/>
              <a:chExt cx="2324619" cy="3092635"/>
            </a:xfrm>
          </p:grpSpPr>
          <p:sp>
            <p:nvSpPr>
              <p:cNvPr id="25" name="Rectangle 24"/>
              <p:cNvSpPr/>
              <p:nvPr/>
            </p:nvSpPr>
            <p:spPr>
              <a:xfrm>
                <a:off x="8182446" y="6037364"/>
                <a:ext cx="1631026"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6" name="Rectangle 25"/>
              <p:cNvSpPr/>
              <p:nvPr/>
            </p:nvSpPr>
            <p:spPr>
              <a:xfrm>
                <a:off x="7488853" y="8596599"/>
                <a:ext cx="1631026"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33" name="Group 32"/>
            <p:cNvGrpSpPr/>
            <p:nvPr/>
          </p:nvGrpSpPr>
          <p:grpSpPr>
            <a:xfrm>
              <a:off x="12801600" y="5290984"/>
              <a:ext cx="3347590" cy="4008255"/>
              <a:chOff x="12450737" y="5290984"/>
              <a:chExt cx="3347590" cy="4008255"/>
            </a:xfrm>
          </p:grpSpPr>
          <p:sp>
            <p:nvSpPr>
              <p:cNvPr id="30" name="Rectangle 29"/>
              <p:cNvSpPr/>
              <p:nvPr/>
            </p:nvSpPr>
            <p:spPr>
              <a:xfrm>
                <a:off x="14401800" y="8699270"/>
                <a:ext cx="1396527" cy="599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1" name="Rectangle 30"/>
              <p:cNvSpPr/>
              <p:nvPr/>
            </p:nvSpPr>
            <p:spPr>
              <a:xfrm>
                <a:off x="12450737" y="6846676"/>
                <a:ext cx="1396527" cy="599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2" name="Rectangle 31"/>
              <p:cNvSpPr/>
              <p:nvPr/>
            </p:nvSpPr>
            <p:spPr>
              <a:xfrm>
                <a:off x="12586172" y="5290984"/>
                <a:ext cx="1396527" cy="599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grpSp>
        <p:nvGrpSpPr>
          <p:cNvPr id="7" name="Group 2"/>
          <p:cNvGrpSpPr/>
          <p:nvPr/>
        </p:nvGrpSpPr>
        <p:grpSpPr>
          <a:xfrm rot="-5400000">
            <a:off x="3391672" y="-2105798"/>
            <a:ext cx="1324734" cy="8412880"/>
            <a:chOff x="0" y="0"/>
            <a:chExt cx="2771140" cy="17082440"/>
          </a:xfrm>
        </p:grpSpPr>
        <p:sp>
          <p:nvSpPr>
            <p:cNvPr id="8"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sp>
        <p:nvSpPr>
          <p:cNvPr id="10" name="Rectangle 9"/>
          <p:cNvSpPr/>
          <p:nvPr/>
        </p:nvSpPr>
        <p:spPr>
          <a:xfrm>
            <a:off x="722522" y="1454793"/>
            <a:ext cx="7323320" cy="1067600"/>
          </a:xfrm>
          <a:prstGeom prst="rect">
            <a:avLst/>
          </a:prstGeom>
        </p:spPr>
        <p:txBody>
          <a:bodyPr wrap="square">
            <a:spAutoFit/>
          </a:bodyPr>
          <a:lstStyle/>
          <a:p>
            <a:pPr lvl="0" algn="just">
              <a:lnSpc>
                <a:spcPct val="150000"/>
              </a:lnSpc>
              <a:spcAft>
                <a:spcPts val="800"/>
              </a:spcAft>
            </a:pPr>
            <a:r>
              <a:rPr lang="nl-NL" sz="4800" b="1" dirty="0">
                <a:latin typeface="Times New Roman" panose="02020603050405020304" pitchFamily="18" charset="0"/>
                <a:ea typeface="Times New Roman" panose="02020603050405020304" pitchFamily="18" charset="0"/>
                <a:cs typeface="Times New Roman" panose="02020603050405020304" pitchFamily="18" charset="0"/>
              </a:rPr>
              <a:t>Luyện tập 2 (SGK – tr78)</a:t>
            </a:r>
            <a:endParaRPr lang="en-US" sz="48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2" name="Picture 2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1067308">
            <a:off x="16129727" y="589117"/>
            <a:ext cx="1713028" cy="965525"/>
          </a:xfrm>
          <a:prstGeom prst="rect">
            <a:avLst/>
          </a:prstGeom>
        </p:spPr>
      </p:pic>
      <p:pic>
        <p:nvPicPr>
          <p:cNvPr id="2055" name="Hình ảnh 2">
            <a:extLst>
              <a:ext uri="{FF2B5EF4-FFF2-40B4-BE49-F238E27FC236}">
                <a16:creationId xmlns:a16="http://schemas.microsoft.com/office/drawing/2014/main" id="{6F701BC9-1BE7-F5F1-95D7-62EE0F84FD4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4524" t="40240" r="20183" b="23713"/>
          <a:stretch/>
        </p:blipFill>
        <p:spPr bwMode="auto">
          <a:xfrm>
            <a:off x="8856241" y="3307643"/>
            <a:ext cx="7524465" cy="6028105"/>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12">
            <a:extLst>
              <a:ext uri="{FF2B5EF4-FFF2-40B4-BE49-F238E27FC236}">
                <a16:creationId xmlns:a16="http://schemas.microsoft.com/office/drawing/2014/main" id="{8A97DB43-C27B-ECD3-86B4-96813526F5A2}"/>
              </a:ext>
            </a:extLst>
          </p:cNvPr>
          <p:cNvSpPr>
            <a:spLocks noChangeArrowheads="1"/>
          </p:cNvSpPr>
          <p:nvPr/>
        </p:nvSpPr>
        <p:spPr bwMode="auto">
          <a:xfrm>
            <a:off x="10508341" y="4715540"/>
            <a:ext cx="31931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 </a:t>
            </a:r>
            <a:endParaRPr kumimoji="0" lang="nl-NL" altLang="en-US" sz="1800" b="0" i="0" u="none" strike="noStrike" cap="none" normalizeH="0" baseline="0" dirty="0">
              <a:ln>
                <a:noFill/>
              </a:ln>
              <a:solidFill>
                <a:schemeClr val="tx1"/>
              </a:solidFill>
              <a:effectLst/>
              <a:latin typeface="Arial" panose="020B0604020202020204" pitchFamily="34" charset="0"/>
            </a:endParaRPr>
          </a:p>
        </p:txBody>
      </p:sp>
      <p:sp>
        <p:nvSpPr>
          <p:cNvPr id="42" name="Rectangle 15">
            <a:extLst>
              <a:ext uri="{FF2B5EF4-FFF2-40B4-BE49-F238E27FC236}">
                <a16:creationId xmlns:a16="http://schemas.microsoft.com/office/drawing/2014/main" id="{0E65AB9B-D7AF-F603-BCAF-7BE513487523}"/>
              </a:ext>
            </a:extLst>
          </p:cNvPr>
          <p:cNvSpPr>
            <a:spLocks noChangeArrowheads="1"/>
          </p:cNvSpPr>
          <p:nvPr/>
        </p:nvSpPr>
        <p:spPr bwMode="auto">
          <a:xfrm>
            <a:off x="1524000" y="6228328"/>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nl-NL" altLang="en-US" sz="1800" b="0" i="0" u="none" strike="noStrike" cap="none" normalizeH="0" baseline="0">
              <a:ln>
                <a:noFill/>
              </a:ln>
              <a:solidFill>
                <a:schemeClr val="tx1"/>
              </a:solidFill>
              <a:effectLst/>
              <a:latin typeface="Arial" panose="020B0604020202020204" pitchFamily="34" charset="0"/>
            </a:endParaRPr>
          </a:p>
        </p:txBody>
      </p:sp>
      <p:grpSp>
        <p:nvGrpSpPr>
          <p:cNvPr id="11" name="Nhóm 10">
            <a:extLst>
              <a:ext uri="{FF2B5EF4-FFF2-40B4-BE49-F238E27FC236}">
                <a16:creationId xmlns:a16="http://schemas.microsoft.com/office/drawing/2014/main" id="{45F3518D-045A-5844-4874-90F73FAD21CE}"/>
              </a:ext>
            </a:extLst>
          </p:cNvPr>
          <p:cNvGrpSpPr/>
          <p:nvPr/>
        </p:nvGrpSpPr>
        <p:grpSpPr>
          <a:xfrm>
            <a:off x="104639" y="2911082"/>
            <a:ext cx="16985633" cy="923330"/>
            <a:chOff x="104639" y="1815707"/>
            <a:chExt cx="16985633" cy="923330"/>
          </a:xfrm>
        </p:grpSpPr>
        <p:sp>
          <p:nvSpPr>
            <p:cNvPr id="28" name="Rectangle 8">
              <a:extLst>
                <a:ext uri="{FF2B5EF4-FFF2-40B4-BE49-F238E27FC236}">
                  <a16:creationId xmlns:a16="http://schemas.microsoft.com/office/drawing/2014/main" id="{6E7F66EA-E47F-44F3-CC23-2BF808C59926}"/>
                </a:ext>
              </a:extLst>
            </p:cNvPr>
            <p:cNvSpPr>
              <a:spLocks noChangeArrowheads="1"/>
            </p:cNvSpPr>
            <p:nvPr/>
          </p:nvSpPr>
          <p:spPr bwMode="auto">
            <a:xfrm>
              <a:off x="104639" y="1815707"/>
              <a:ext cx="16985633"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nl-NL" altLang="en-US" sz="5400" dirty="0">
                  <a:latin typeface="Times New Roman" panose="02020603050405020304" pitchFamily="18" charset="0"/>
                  <a:ea typeface="Calibri" panose="020F0502020204030204" pitchFamily="34" charset="0"/>
                  <a:cs typeface="Times New Roman" panose="02020603050405020304" pitchFamily="18" charset="0"/>
                </a:rPr>
                <a:t>       </a:t>
              </a:r>
              <a:r>
                <a:rPr kumimoji="0" lang="nl-NL" altLang="en-US" sz="5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Tam giác ABC,                </a:t>
              </a:r>
              <a:r>
                <a:rPr kumimoji="0" lang="nl-NL" altLang="en-US" sz="5400" b="1" i="0" u="sng"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B’C’ // BC</a:t>
              </a:r>
              <a:r>
                <a:rPr kumimoji="0" lang="nl-NL" altLang="en-US" sz="5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5400" b="0" i="0" u="none" strike="noStrike" cap="none" normalizeH="0" baseline="0" dirty="0">
                <a:ln>
                  <a:noFill/>
                </a:ln>
                <a:solidFill>
                  <a:schemeClr val="tx1"/>
                </a:solidFill>
                <a:effectLst/>
              </a:endParaRPr>
            </a:p>
          </p:txBody>
        </p:sp>
        <p:graphicFrame>
          <p:nvGraphicFramePr>
            <p:cNvPr id="2" name="Đối tượng 1">
              <a:extLst>
                <a:ext uri="{FF2B5EF4-FFF2-40B4-BE49-F238E27FC236}">
                  <a16:creationId xmlns:a16="http://schemas.microsoft.com/office/drawing/2014/main" id="{FB576628-E3AB-1520-31CA-3426B9F2A40E}"/>
                </a:ext>
              </a:extLst>
            </p:cNvPr>
            <p:cNvGraphicFramePr>
              <a:graphicFrameLocks noChangeAspect="1"/>
            </p:cNvGraphicFramePr>
            <p:nvPr>
              <p:extLst>
                <p:ext uri="{D42A27DB-BD31-4B8C-83A1-F6EECF244321}">
                  <p14:modId xmlns:p14="http://schemas.microsoft.com/office/powerpoint/2010/main" val="1193064028"/>
                </p:ext>
              </p:extLst>
            </p:nvPr>
          </p:nvGraphicFramePr>
          <p:xfrm>
            <a:off x="5715000" y="1895475"/>
            <a:ext cx="2497137" cy="815975"/>
          </p:xfrm>
          <a:graphic>
            <a:graphicData uri="http://schemas.openxmlformats.org/presentationml/2006/ole">
              <mc:AlternateContent xmlns:mc="http://schemas.openxmlformats.org/markup-compatibility/2006">
                <mc:Choice xmlns:v="urn:schemas-microsoft-com:vml" Requires="v">
                  <p:oleObj name="Equation" r:id="rId6" imgW="660240" imgH="215640" progId="Equation.DSMT4">
                    <p:embed/>
                  </p:oleObj>
                </mc:Choice>
                <mc:Fallback>
                  <p:oleObj name="Equation" r:id="rId6" imgW="660240" imgH="215640" progId="Equation.DSMT4">
                    <p:embed/>
                    <p:pic>
                      <p:nvPicPr>
                        <p:cNvPr id="2" name="Đối tượng 1">
                          <a:extLst>
                            <a:ext uri="{FF2B5EF4-FFF2-40B4-BE49-F238E27FC236}">
                              <a16:creationId xmlns:a16="http://schemas.microsoft.com/office/drawing/2014/main" id="{FB576628-E3AB-1520-31CA-3426B9F2A40E}"/>
                            </a:ext>
                          </a:extLst>
                        </p:cNvPr>
                        <p:cNvPicPr/>
                        <p:nvPr/>
                      </p:nvPicPr>
                      <p:blipFill>
                        <a:blip r:embed="rId7"/>
                        <a:stretch>
                          <a:fillRect/>
                        </a:stretch>
                      </p:blipFill>
                      <p:spPr>
                        <a:xfrm>
                          <a:off x="5715000" y="1895475"/>
                          <a:ext cx="2497137" cy="815975"/>
                        </a:xfrm>
                        <a:prstGeom prst="rect">
                          <a:avLst/>
                        </a:prstGeom>
                      </p:spPr>
                    </p:pic>
                  </p:oleObj>
                </mc:Fallback>
              </mc:AlternateContent>
            </a:graphicData>
          </a:graphic>
        </p:graphicFrame>
        <p:graphicFrame>
          <p:nvGraphicFramePr>
            <p:cNvPr id="3" name="Đối tượng 2">
              <a:extLst>
                <a:ext uri="{FF2B5EF4-FFF2-40B4-BE49-F238E27FC236}">
                  <a16:creationId xmlns:a16="http://schemas.microsoft.com/office/drawing/2014/main" id="{B1955414-E0B5-DC58-4277-E1706C2F7A6E}"/>
                </a:ext>
              </a:extLst>
            </p:cNvPr>
            <p:cNvGraphicFramePr>
              <a:graphicFrameLocks noChangeAspect="1"/>
            </p:cNvGraphicFramePr>
            <p:nvPr/>
          </p:nvGraphicFramePr>
          <p:xfrm>
            <a:off x="11444046" y="1922379"/>
            <a:ext cx="2348857" cy="704657"/>
          </p:xfrm>
          <a:graphic>
            <a:graphicData uri="http://schemas.openxmlformats.org/presentationml/2006/ole">
              <mc:AlternateContent xmlns:mc="http://schemas.openxmlformats.org/markup-compatibility/2006">
                <mc:Choice xmlns:v="urn:schemas-microsoft-com:vml" Requires="v">
                  <p:oleObj name="Equation" r:id="rId8" imgW="634680" imgH="190440" progId="Equation.DSMT4">
                    <p:embed/>
                  </p:oleObj>
                </mc:Choice>
                <mc:Fallback>
                  <p:oleObj name="Equation" r:id="rId8" imgW="634680" imgH="190440" progId="Equation.DSMT4">
                    <p:embed/>
                    <p:pic>
                      <p:nvPicPr>
                        <p:cNvPr id="3" name="Đối tượng 2">
                          <a:extLst>
                            <a:ext uri="{FF2B5EF4-FFF2-40B4-BE49-F238E27FC236}">
                              <a16:creationId xmlns:a16="http://schemas.microsoft.com/office/drawing/2014/main" id="{B1955414-E0B5-DC58-4277-E1706C2F7A6E}"/>
                            </a:ext>
                          </a:extLst>
                        </p:cNvPr>
                        <p:cNvPicPr/>
                        <p:nvPr/>
                      </p:nvPicPr>
                      <p:blipFill>
                        <a:blip r:embed="rId9"/>
                        <a:stretch>
                          <a:fillRect/>
                        </a:stretch>
                      </p:blipFill>
                      <p:spPr>
                        <a:xfrm>
                          <a:off x="11444046" y="1922379"/>
                          <a:ext cx="2348857" cy="704657"/>
                        </a:xfrm>
                        <a:prstGeom prst="rect">
                          <a:avLst/>
                        </a:prstGeom>
                      </p:spPr>
                    </p:pic>
                  </p:oleObj>
                </mc:Fallback>
              </mc:AlternateContent>
            </a:graphicData>
          </a:graphic>
        </p:graphicFrame>
      </p:grpSp>
      <p:sp>
        <p:nvSpPr>
          <p:cNvPr id="17" name="Rectangle 4">
            <a:extLst>
              <a:ext uri="{FF2B5EF4-FFF2-40B4-BE49-F238E27FC236}">
                <a16:creationId xmlns:a16="http://schemas.microsoft.com/office/drawing/2014/main" id="{0F518C1D-9BE9-C348-F66C-63E63A465AA0}"/>
              </a:ext>
            </a:extLst>
          </p:cNvPr>
          <p:cNvSpPr>
            <a:spLocks noChangeArrowheads="1"/>
          </p:cNvSpPr>
          <p:nvPr/>
        </p:nvSpPr>
        <p:spPr bwMode="auto">
          <a:xfrm>
            <a:off x="0" y="1095375"/>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22" name="Nhóm 21">
            <a:extLst>
              <a:ext uri="{FF2B5EF4-FFF2-40B4-BE49-F238E27FC236}">
                <a16:creationId xmlns:a16="http://schemas.microsoft.com/office/drawing/2014/main" id="{DD221FFF-934B-9C1E-42E4-B64CC939B3C6}"/>
              </a:ext>
            </a:extLst>
          </p:cNvPr>
          <p:cNvGrpSpPr/>
          <p:nvPr/>
        </p:nvGrpSpPr>
        <p:grpSpPr>
          <a:xfrm>
            <a:off x="366123" y="3772026"/>
            <a:ext cx="3968009" cy="1476880"/>
            <a:chOff x="910397" y="4424026"/>
            <a:chExt cx="3968009" cy="1476880"/>
          </a:xfrm>
        </p:grpSpPr>
        <p:graphicFrame>
          <p:nvGraphicFramePr>
            <p:cNvPr id="15" name="Đối tượng 14">
              <a:extLst>
                <a:ext uri="{FF2B5EF4-FFF2-40B4-BE49-F238E27FC236}">
                  <a16:creationId xmlns:a16="http://schemas.microsoft.com/office/drawing/2014/main" id="{BC2E5711-CD72-50C7-BB84-08103C4D15DD}"/>
                </a:ext>
              </a:extLst>
            </p:cNvPr>
            <p:cNvGraphicFramePr>
              <a:graphicFrameLocks noChangeAspect="1"/>
            </p:cNvGraphicFramePr>
            <p:nvPr/>
          </p:nvGraphicFramePr>
          <p:xfrm>
            <a:off x="2098999" y="4424026"/>
            <a:ext cx="2779407" cy="1476880"/>
          </p:xfrm>
          <a:graphic>
            <a:graphicData uri="http://schemas.openxmlformats.org/presentationml/2006/ole">
              <mc:AlternateContent xmlns:mc="http://schemas.openxmlformats.org/markup-compatibility/2006">
                <mc:Choice xmlns:v="urn:schemas-microsoft-com:vml" Requires="v">
                  <p:oleObj name="Equation" r:id="rId10" imgW="876240" imgH="457200" progId="Equation.DSMT4">
                    <p:embed/>
                  </p:oleObj>
                </mc:Choice>
                <mc:Fallback>
                  <p:oleObj name="Equation" r:id="rId10" imgW="876240" imgH="457200" progId="Equation.DSMT4">
                    <p:embed/>
                    <p:pic>
                      <p:nvPicPr>
                        <p:cNvPr id="15" name="Đối tượng 14">
                          <a:extLst>
                            <a:ext uri="{FF2B5EF4-FFF2-40B4-BE49-F238E27FC236}">
                              <a16:creationId xmlns:a16="http://schemas.microsoft.com/office/drawing/2014/main" id="{BC2E5711-CD72-50C7-BB84-08103C4D15DD}"/>
                            </a:ext>
                          </a:extLst>
                        </p:cNvPr>
                        <p:cNvPicPr>
                          <a:picLocks noChangeAspect="1" noChangeArrowheads="1"/>
                        </p:cNvPicPr>
                        <p:nvPr/>
                      </p:nvPicPr>
                      <p:blipFill>
                        <a:blip r:embed="rId11"/>
                        <a:srcRect/>
                        <a:stretch>
                          <a:fillRect/>
                        </a:stretch>
                      </p:blipFill>
                      <p:spPr bwMode="auto">
                        <a:xfrm>
                          <a:off x="2098999" y="4424026"/>
                          <a:ext cx="2779407" cy="1476880"/>
                        </a:xfrm>
                        <a:prstGeom prst="rect">
                          <a:avLst/>
                        </a:prstGeom>
                        <a:noFill/>
                      </p:spPr>
                    </p:pic>
                  </p:oleObj>
                </mc:Fallback>
              </mc:AlternateContent>
            </a:graphicData>
          </a:graphic>
        </p:graphicFrame>
        <p:sp>
          <p:nvSpPr>
            <p:cNvPr id="18" name="Rectangle 5">
              <a:extLst>
                <a:ext uri="{FF2B5EF4-FFF2-40B4-BE49-F238E27FC236}">
                  <a16:creationId xmlns:a16="http://schemas.microsoft.com/office/drawing/2014/main" id="{1586F2D8-8F66-6371-E910-A56474E1B773}"/>
                </a:ext>
              </a:extLst>
            </p:cNvPr>
            <p:cNvSpPr>
              <a:spLocks noChangeArrowheads="1"/>
            </p:cNvSpPr>
            <p:nvPr/>
          </p:nvSpPr>
          <p:spPr bwMode="auto">
            <a:xfrm>
              <a:off x="910397" y="4630467"/>
              <a:ext cx="896399"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5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 </a:t>
              </a:r>
              <a:endParaRPr kumimoji="0" lang="nl-NL" altLang="en-US" sz="6600" b="0" i="0" u="none" strike="noStrike" cap="none" normalizeH="0" baseline="0" dirty="0">
                <a:ln>
                  <a:noFill/>
                </a:ln>
                <a:solidFill>
                  <a:schemeClr val="tx1"/>
                </a:solidFill>
                <a:effectLst/>
                <a:latin typeface="Arial" panose="020B0604020202020204" pitchFamily="34" charset="0"/>
              </a:endParaRPr>
            </a:p>
          </p:txBody>
        </p:sp>
      </p:grpSp>
      <p:sp>
        <p:nvSpPr>
          <p:cNvPr id="20" name="Rectangle 6">
            <a:extLst>
              <a:ext uri="{FF2B5EF4-FFF2-40B4-BE49-F238E27FC236}">
                <a16:creationId xmlns:a16="http://schemas.microsoft.com/office/drawing/2014/main" id="{C8353C02-E275-7FF8-28C3-304FD746F40B}"/>
              </a:ext>
            </a:extLst>
          </p:cNvPr>
          <p:cNvSpPr>
            <a:spLocks noChangeArrowheads="1"/>
          </p:cNvSpPr>
          <p:nvPr/>
        </p:nvSpPr>
        <p:spPr bwMode="auto">
          <a:xfrm>
            <a:off x="0" y="2911475"/>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nl-NL" altLang="en-US" sz="1800" b="0" i="0" u="none" strike="noStrike" cap="none" normalizeH="0" baseline="0">
              <a:ln>
                <a:noFill/>
              </a:ln>
              <a:solidFill>
                <a:schemeClr val="tx1"/>
              </a:solidFill>
              <a:effectLst/>
              <a:latin typeface="Arial" panose="020B0604020202020204" pitchFamily="34" charset="0"/>
            </a:endParaRPr>
          </a:p>
        </p:txBody>
      </p:sp>
      <p:sp>
        <p:nvSpPr>
          <p:cNvPr id="21" name="Rectangle 7">
            <a:extLst>
              <a:ext uri="{FF2B5EF4-FFF2-40B4-BE49-F238E27FC236}">
                <a16:creationId xmlns:a16="http://schemas.microsoft.com/office/drawing/2014/main" id="{4B50828A-0748-F10C-FA69-3480E5BBAAC0}"/>
              </a:ext>
            </a:extLst>
          </p:cNvPr>
          <p:cNvSpPr>
            <a:spLocks noChangeArrowheads="1"/>
          </p:cNvSpPr>
          <p:nvPr/>
        </p:nvSpPr>
        <p:spPr bwMode="auto">
          <a:xfrm>
            <a:off x="0" y="3368675"/>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nl-NL" altLang="en-US" sz="1800" b="0" i="0" u="none" strike="noStrike" cap="none" normalizeH="0" baseline="0">
              <a:ln>
                <a:noFill/>
              </a:ln>
              <a:solidFill>
                <a:schemeClr val="tx1"/>
              </a:solidFill>
              <a:effectLst/>
              <a:latin typeface="Arial" panose="020B0604020202020204" pitchFamily="34" charset="0"/>
            </a:endParaRPr>
          </a:p>
        </p:txBody>
      </p:sp>
      <p:sp>
        <p:nvSpPr>
          <p:cNvPr id="47" name="Rectangle 14">
            <a:extLst>
              <a:ext uri="{FF2B5EF4-FFF2-40B4-BE49-F238E27FC236}">
                <a16:creationId xmlns:a16="http://schemas.microsoft.com/office/drawing/2014/main" id="{C1D664FC-0787-4BA1-1B47-917EC33CDD7C}"/>
              </a:ext>
            </a:extLst>
          </p:cNvPr>
          <p:cNvSpPr>
            <a:spLocks noChangeArrowheads="1"/>
          </p:cNvSpPr>
          <p:nvPr/>
        </p:nvSpPr>
        <p:spPr bwMode="auto">
          <a:xfrm>
            <a:off x="592976" y="9311077"/>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nl-NL" altLang="en-US" sz="1800" b="0" i="0" u="none" strike="noStrike" cap="none" normalizeH="0" baseline="0">
              <a:ln>
                <a:noFill/>
              </a:ln>
              <a:solidFill>
                <a:schemeClr val="tx1"/>
              </a:solidFill>
              <a:effectLst/>
              <a:latin typeface="Arial" panose="020B0604020202020204" pitchFamily="34" charset="0"/>
            </a:endParaRPr>
          </a:p>
        </p:txBody>
      </p:sp>
      <p:grpSp>
        <p:nvGrpSpPr>
          <p:cNvPr id="49" name="Nhóm 48">
            <a:extLst>
              <a:ext uri="{FF2B5EF4-FFF2-40B4-BE49-F238E27FC236}">
                <a16:creationId xmlns:a16="http://schemas.microsoft.com/office/drawing/2014/main" id="{938A4C19-CBEF-BDBC-2960-F070016C0420}"/>
              </a:ext>
            </a:extLst>
          </p:cNvPr>
          <p:cNvGrpSpPr/>
          <p:nvPr/>
        </p:nvGrpSpPr>
        <p:grpSpPr>
          <a:xfrm>
            <a:off x="381000" y="5384473"/>
            <a:ext cx="3859029" cy="1420507"/>
            <a:chOff x="765664" y="7480471"/>
            <a:chExt cx="3859029" cy="1420507"/>
          </a:xfrm>
        </p:grpSpPr>
        <p:sp>
          <p:nvSpPr>
            <p:cNvPr id="45" name="Rectangle 12">
              <a:extLst>
                <a:ext uri="{FF2B5EF4-FFF2-40B4-BE49-F238E27FC236}">
                  <a16:creationId xmlns:a16="http://schemas.microsoft.com/office/drawing/2014/main" id="{71148320-75D6-B9A1-557A-68E65E2F6681}"/>
                </a:ext>
              </a:extLst>
            </p:cNvPr>
            <p:cNvSpPr>
              <a:spLocks noChangeArrowheads="1"/>
            </p:cNvSpPr>
            <p:nvPr/>
          </p:nvSpPr>
          <p:spPr bwMode="auto">
            <a:xfrm>
              <a:off x="765664" y="7662040"/>
              <a:ext cx="934871"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lang="nl-NL" altLang="en-US" sz="5400" dirty="0">
                  <a:latin typeface="Times New Roman" panose="02020603050405020304" pitchFamily="18" charset="0"/>
                  <a:ea typeface="Calibri" panose="020F0502020204030204" pitchFamily="34" charset="0"/>
                  <a:cs typeface="Times New Roman" panose="02020603050405020304" pitchFamily="18" charset="0"/>
                </a:rPr>
                <a:t>b)</a:t>
              </a:r>
              <a:r>
                <a:rPr kumimoji="0" lang="nl-NL" altLang="en-US" sz="5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nl-NL" altLang="en-US" sz="6600" b="0" i="0" u="none" strike="noStrike" cap="none" normalizeH="0" baseline="0" dirty="0">
                <a:ln>
                  <a:noFill/>
                </a:ln>
                <a:solidFill>
                  <a:schemeClr val="tx1"/>
                </a:solidFill>
                <a:effectLst/>
                <a:latin typeface="Arial" panose="020B0604020202020204" pitchFamily="34" charset="0"/>
              </a:endParaRPr>
            </a:p>
          </p:txBody>
        </p:sp>
        <p:graphicFrame>
          <p:nvGraphicFramePr>
            <p:cNvPr id="48" name="Đối tượng 47">
              <a:extLst>
                <a:ext uri="{FF2B5EF4-FFF2-40B4-BE49-F238E27FC236}">
                  <a16:creationId xmlns:a16="http://schemas.microsoft.com/office/drawing/2014/main" id="{9B62066E-B45D-588F-01AF-CA552B2939A4}"/>
                </a:ext>
              </a:extLst>
            </p:cNvPr>
            <p:cNvGraphicFramePr>
              <a:graphicFrameLocks noChangeAspect="1"/>
            </p:cNvGraphicFramePr>
            <p:nvPr/>
          </p:nvGraphicFramePr>
          <p:xfrm>
            <a:off x="1783679" y="7480471"/>
            <a:ext cx="2841014" cy="1420507"/>
          </p:xfrm>
          <a:graphic>
            <a:graphicData uri="http://schemas.openxmlformats.org/presentationml/2006/ole">
              <mc:AlternateContent xmlns:mc="http://schemas.openxmlformats.org/markup-compatibility/2006">
                <mc:Choice xmlns:v="urn:schemas-microsoft-com:vml" Requires="v">
                  <p:oleObj name="Equation" r:id="rId12" imgW="914400" imgH="457200" progId="Equation.DSMT4">
                    <p:embed/>
                  </p:oleObj>
                </mc:Choice>
                <mc:Fallback>
                  <p:oleObj name="Equation" r:id="rId12" imgW="914400" imgH="457200" progId="Equation.DSMT4">
                    <p:embed/>
                    <p:pic>
                      <p:nvPicPr>
                        <p:cNvPr id="48" name="Đối tượng 47">
                          <a:extLst>
                            <a:ext uri="{FF2B5EF4-FFF2-40B4-BE49-F238E27FC236}">
                              <a16:creationId xmlns:a16="http://schemas.microsoft.com/office/drawing/2014/main" id="{9B62066E-B45D-588F-01AF-CA552B2939A4}"/>
                            </a:ext>
                          </a:extLst>
                        </p:cNvPr>
                        <p:cNvPicPr/>
                        <p:nvPr/>
                      </p:nvPicPr>
                      <p:blipFill>
                        <a:blip r:embed="rId13"/>
                        <a:stretch>
                          <a:fillRect/>
                        </a:stretch>
                      </p:blipFill>
                      <p:spPr>
                        <a:xfrm>
                          <a:off x="1783679" y="7480471"/>
                          <a:ext cx="2841014" cy="1420507"/>
                        </a:xfrm>
                        <a:prstGeom prst="rect">
                          <a:avLst/>
                        </a:prstGeom>
                      </p:spPr>
                    </p:pic>
                  </p:oleObj>
                </mc:Fallback>
              </mc:AlternateContent>
            </a:graphicData>
          </a:graphic>
        </p:graphicFrame>
      </p:grpSp>
      <p:grpSp>
        <p:nvGrpSpPr>
          <p:cNvPr id="6" name="Nhóm 5">
            <a:extLst>
              <a:ext uri="{FF2B5EF4-FFF2-40B4-BE49-F238E27FC236}">
                <a16:creationId xmlns:a16="http://schemas.microsoft.com/office/drawing/2014/main" id="{95F02B4F-9E34-8ADB-4F44-E18D6D83146A}"/>
              </a:ext>
            </a:extLst>
          </p:cNvPr>
          <p:cNvGrpSpPr/>
          <p:nvPr/>
        </p:nvGrpSpPr>
        <p:grpSpPr>
          <a:xfrm>
            <a:off x="326017" y="7345983"/>
            <a:ext cx="3897852" cy="1375587"/>
            <a:chOff x="722522" y="4871000"/>
            <a:chExt cx="3897852" cy="1375587"/>
          </a:xfrm>
        </p:grpSpPr>
        <p:graphicFrame>
          <p:nvGraphicFramePr>
            <p:cNvPr id="9" name="Đối tượng 8">
              <a:extLst>
                <a:ext uri="{FF2B5EF4-FFF2-40B4-BE49-F238E27FC236}">
                  <a16:creationId xmlns:a16="http://schemas.microsoft.com/office/drawing/2014/main" id="{48474C4D-23D7-DC1A-F439-988EEC5FE0DA}"/>
                </a:ext>
              </a:extLst>
            </p:cNvPr>
            <p:cNvGraphicFramePr>
              <a:graphicFrameLocks noChangeAspect="1"/>
            </p:cNvGraphicFramePr>
            <p:nvPr>
              <p:extLst>
                <p:ext uri="{D42A27DB-BD31-4B8C-83A1-F6EECF244321}">
                  <p14:modId xmlns:p14="http://schemas.microsoft.com/office/powerpoint/2010/main" val="1804520762"/>
                </p:ext>
              </p:extLst>
            </p:nvPr>
          </p:nvGraphicFramePr>
          <p:xfrm>
            <a:off x="1888306" y="4871000"/>
            <a:ext cx="2732068" cy="1375587"/>
          </p:xfrm>
          <a:graphic>
            <a:graphicData uri="http://schemas.openxmlformats.org/presentationml/2006/ole">
              <mc:AlternateContent xmlns:mc="http://schemas.openxmlformats.org/markup-compatibility/2006">
                <mc:Choice xmlns:v="urn:schemas-microsoft-com:vml" Requires="v">
                  <p:oleObj name="Equation" r:id="rId14" imgW="914400" imgH="457200" progId="Equation.DSMT4">
                    <p:embed/>
                  </p:oleObj>
                </mc:Choice>
                <mc:Fallback>
                  <p:oleObj name="Equation" r:id="rId14" imgW="914400" imgH="457200" progId="Equation.DSMT4">
                    <p:embed/>
                    <p:pic>
                      <p:nvPicPr>
                        <p:cNvPr id="16" name="Đối tượng 15">
                          <a:extLst>
                            <a:ext uri="{FF2B5EF4-FFF2-40B4-BE49-F238E27FC236}">
                              <a16:creationId xmlns:a16="http://schemas.microsoft.com/office/drawing/2014/main" id="{733DE748-5FF6-4F21-8892-1BF016113765}"/>
                            </a:ext>
                          </a:extLst>
                        </p:cNvPr>
                        <p:cNvPicPr>
                          <a:picLocks noChangeAspect="1" noChangeArrowheads="1"/>
                        </p:cNvPicPr>
                        <p:nvPr/>
                      </p:nvPicPr>
                      <p:blipFill>
                        <a:blip r:embed="rId15"/>
                        <a:srcRect/>
                        <a:stretch>
                          <a:fillRect/>
                        </a:stretch>
                      </p:blipFill>
                      <p:spPr bwMode="auto">
                        <a:xfrm>
                          <a:off x="1888306" y="4871000"/>
                          <a:ext cx="2732068" cy="1375587"/>
                        </a:xfrm>
                        <a:prstGeom prst="rect">
                          <a:avLst/>
                        </a:prstGeom>
                        <a:noFill/>
                      </p:spPr>
                    </p:pic>
                  </p:oleObj>
                </mc:Fallback>
              </mc:AlternateContent>
            </a:graphicData>
          </a:graphic>
        </p:graphicFrame>
        <p:sp>
          <p:nvSpPr>
            <p:cNvPr id="13" name="Rectangle 5">
              <a:extLst>
                <a:ext uri="{FF2B5EF4-FFF2-40B4-BE49-F238E27FC236}">
                  <a16:creationId xmlns:a16="http://schemas.microsoft.com/office/drawing/2014/main" id="{F9F2DAC9-B521-25F7-A5EB-EACECBA7DB18}"/>
                </a:ext>
              </a:extLst>
            </p:cNvPr>
            <p:cNvSpPr>
              <a:spLocks noChangeArrowheads="1"/>
            </p:cNvSpPr>
            <p:nvPr/>
          </p:nvSpPr>
          <p:spPr bwMode="auto">
            <a:xfrm>
              <a:off x="722522" y="4980326"/>
              <a:ext cx="81624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nl-NL" altLang="en-US" sz="4800" dirty="0">
                  <a:latin typeface="Times New Roman" panose="02020603050405020304" pitchFamily="18" charset="0"/>
                  <a:ea typeface="Calibri" panose="020F0502020204030204" pitchFamily="34" charset="0"/>
                  <a:cs typeface="Times New Roman" panose="02020603050405020304" pitchFamily="18" charset="0"/>
                </a:rPr>
                <a:t>c)</a:t>
              </a:r>
              <a:r>
                <a:rPr kumimoji="0" lang="nl-NL" altLang="en-US" sz="4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nl-NL" altLang="en-US" sz="6000" b="0" i="0" u="none" strike="noStrike" cap="none" normalizeH="0" baseline="0" dirty="0">
                <a:ln>
                  <a:noFill/>
                </a:ln>
                <a:solidFill>
                  <a:schemeClr val="tx1"/>
                </a:solidFill>
                <a:effectLst/>
                <a:latin typeface="Arial" panose="020B0604020202020204" pitchFamily="34" charset="0"/>
              </a:endParaRPr>
            </a:p>
          </p:txBody>
        </p:sp>
      </p:grpSp>
    </p:spTree>
    <p:extLst>
      <p:ext uri="{BB962C8B-B14F-4D97-AF65-F5344CB8AC3E}">
        <p14:creationId xmlns:p14="http://schemas.microsoft.com/office/powerpoint/2010/main" val="3933755447"/>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474849" y="419100"/>
            <a:ext cx="6544433" cy="6544433"/>
          </a:xfrm>
          <a:prstGeom prst="rect">
            <a:avLst/>
          </a:prstGeom>
        </p:spPr>
      </p:pic>
      <p:grpSp>
        <p:nvGrpSpPr>
          <p:cNvPr id="2" name="Group 2"/>
          <p:cNvGrpSpPr/>
          <p:nvPr/>
        </p:nvGrpSpPr>
        <p:grpSpPr>
          <a:xfrm>
            <a:off x="1371600" y="1866900"/>
            <a:ext cx="15565309" cy="4599679"/>
            <a:chOff x="0" y="0"/>
            <a:chExt cx="5678267" cy="1677975"/>
          </a:xfrm>
        </p:grpSpPr>
        <p:sp>
          <p:nvSpPr>
            <p:cNvPr id="3" name="Freeform 3"/>
            <p:cNvSpPr/>
            <p:nvPr/>
          </p:nvSpPr>
          <p:spPr>
            <a:xfrm>
              <a:off x="0" y="0"/>
              <a:ext cx="5678267" cy="1677975"/>
            </a:xfrm>
            <a:custGeom>
              <a:avLst/>
              <a:gdLst/>
              <a:ahLst/>
              <a:cxnLst/>
              <a:rect l="l" t="t" r="r" b="b"/>
              <a:pathLst>
                <a:path w="5678267" h="1677975">
                  <a:moveTo>
                    <a:pt x="5553807" y="1677975"/>
                  </a:moveTo>
                  <a:lnTo>
                    <a:pt x="124460" y="1677975"/>
                  </a:lnTo>
                  <a:cubicBezTo>
                    <a:pt x="55880" y="1677975"/>
                    <a:pt x="0" y="1622095"/>
                    <a:pt x="0" y="1553515"/>
                  </a:cubicBezTo>
                  <a:lnTo>
                    <a:pt x="0" y="124460"/>
                  </a:lnTo>
                  <a:cubicBezTo>
                    <a:pt x="0" y="55880"/>
                    <a:pt x="55880" y="0"/>
                    <a:pt x="124460" y="0"/>
                  </a:cubicBezTo>
                  <a:lnTo>
                    <a:pt x="5553807" y="0"/>
                  </a:lnTo>
                  <a:cubicBezTo>
                    <a:pt x="5622387" y="0"/>
                    <a:pt x="5678267" y="55880"/>
                    <a:pt x="5678267" y="124460"/>
                  </a:cubicBezTo>
                  <a:lnTo>
                    <a:pt x="5678267" y="1553515"/>
                  </a:lnTo>
                  <a:cubicBezTo>
                    <a:pt x="5678267" y="1622095"/>
                    <a:pt x="5622387" y="1677975"/>
                    <a:pt x="5553807" y="1677975"/>
                  </a:cubicBezTo>
                  <a:close/>
                </a:path>
              </a:pathLst>
            </a:custGeom>
            <a:solidFill>
              <a:srgbClr val="FFFFFF"/>
            </a:solidFill>
          </p:spPr>
        </p:sp>
      </p:gr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427894" y="1028700"/>
            <a:ext cx="2464832" cy="5744312"/>
          </a:xfrm>
          <a:prstGeom prst="rect">
            <a:avLst/>
          </a:prstGeom>
        </p:spPr>
      </p:pic>
      <p:pic>
        <p:nvPicPr>
          <p:cNvPr id="7"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95400" y="8221808"/>
            <a:ext cx="12469085" cy="4130384"/>
          </a:xfrm>
          <a:prstGeom prst="rect">
            <a:avLst/>
          </a:prstGeom>
        </p:spPr>
      </p:pic>
      <p:pic>
        <p:nvPicPr>
          <p:cNvPr id="8"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315200" y="8648700"/>
            <a:ext cx="12469085" cy="4130384"/>
          </a:xfrm>
          <a:prstGeom prst="rect">
            <a:avLst/>
          </a:prstGeom>
        </p:spPr>
      </p:pic>
      <p:pic>
        <p:nvPicPr>
          <p:cNvPr id="15" name="Picture 23"/>
          <p:cNvPicPr>
            <a:picLocks noChangeAspect="1"/>
          </p:cNvPicPr>
          <p:nvPr/>
        </p:nvPicPr>
        <p:blipFill>
          <a:blip r:embed="rId8">
            <a:lum bright="70000" contrast="-70000"/>
            <a:extLst>
              <a:ext uri="{BEBA8EAE-BF5A-486C-A8C5-ECC9F3942E4B}">
                <a14:imgProps xmlns:a14="http://schemas.microsoft.com/office/drawing/2010/main">
                  <a14:imgLayer r:embed="rId9">
                    <a14:imgEffect>
                      <a14:saturation sat="300000"/>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a:xfrm flipV="1">
            <a:off x="8542839" y="7471209"/>
            <a:ext cx="1859128" cy="339291"/>
          </a:xfrm>
          <a:prstGeom prst="rect">
            <a:avLst/>
          </a:prstGeom>
        </p:spPr>
      </p:pic>
      <p:grpSp>
        <p:nvGrpSpPr>
          <p:cNvPr id="5" name="Group 23">
            <a:extLst>
              <a:ext uri="{FF2B5EF4-FFF2-40B4-BE49-F238E27FC236}">
                <a16:creationId xmlns:a16="http://schemas.microsoft.com/office/drawing/2014/main" id="{AD99E2B3-A1E5-9084-9C9E-21A8963CD2FF}"/>
              </a:ext>
            </a:extLst>
          </p:cNvPr>
          <p:cNvGrpSpPr/>
          <p:nvPr/>
        </p:nvGrpSpPr>
        <p:grpSpPr>
          <a:xfrm>
            <a:off x="2798027" y="3400835"/>
            <a:ext cx="1412687" cy="1285465"/>
            <a:chOff x="3352800" y="3102142"/>
            <a:chExt cx="1412687" cy="1285465"/>
          </a:xfrm>
          <a:solidFill>
            <a:schemeClr val="accent6">
              <a:lumMod val="60000"/>
              <a:lumOff val="40000"/>
            </a:schemeClr>
          </a:solidFill>
        </p:grpSpPr>
        <p:grpSp>
          <p:nvGrpSpPr>
            <p:cNvPr id="6" name="Group 4">
              <a:extLst>
                <a:ext uri="{FF2B5EF4-FFF2-40B4-BE49-F238E27FC236}">
                  <a16:creationId xmlns:a16="http://schemas.microsoft.com/office/drawing/2014/main" id="{30DD7089-6B4F-AA77-8650-074338005AED}"/>
                </a:ext>
              </a:extLst>
            </p:cNvPr>
            <p:cNvGrpSpPr/>
            <p:nvPr/>
          </p:nvGrpSpPr>
          <p:grpSpPr>
            <a:xfrm>
              <a:off x="3352800" y="3102142"/>
              <a:ext cx="1412687" cy="1285465"/>
              <a:chOff x="0" y="0"/>
              <a:chExt cx="6350000" cy="6350000"/>
            </a:xfrm>
            <a:grpFill/>
          </p:grpSpPr>
          <p:sp>
            <p:nvSpPr>
              <p:cNvPr id="17" name="Freeform 5">
                <a:extLst>
                  <a:ext uri="{FF2B5EF4-FFF2-40B4-BE49-F238E27FC236}">
                    <a16:creationId xmlns:a16="http://schemas.microsoft.com/office/drawing/2014/main" id="{CC13716D-8888-C5FD-C538-C6DF24F443A2}"/>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16" name="TextBox 15">
              <a:extLst>
                <a:ext uri="{FF2B5EF4-FFF2-40B4-BE49-F238E27FC236}">
                  <a16:creationId xmlns:a16="http://schemas.microsoft.com/office/drawing/2014/main" id="{4B5AA49C-770E-57DA-59F4-266B0B38F779}"/>
                </a:ext>
              </a:extLst>
            </p:cNvPr>
            <p:cNvSpPr txBox="1"/>
            <p:nvPr/>
          </p:nvSpPr>
          <p:spPr>
            <a:xfrm>
              <a:off x="3534358" y="3563850"/>
              <a:ext cx="1043391" cy="603563"/>
            </a:xfrm>
            <a:prstGeom prst="rect">
              <a:avLst/>
            </a:prstGeom>
            <a:grpFill/>
          </p:spPr>
          <p:txBody>
            <a:bodyPr lIns="0" tIns="0" rIns="0" bIns="0" rtlCol="0" anchor="t">
              <a:spAutoFit/>
            </a:bodyPr>
            <a:lstStyle/>
            <a:p>
              <a:pPr algn="ctr">
                <a:lnSpc>
                  <a:spcPts val="4368"/>
                </a:lnSpc>
              </a:pPr>
              <a:r>
                <a:rPr lang="en-US" sz="6000" b="1" dirty="0">
                  <a:latin typeface="Times New Roman" panose="02020603050405020304" pitchFamily="18" charset="0"/>
                  <a:cs typeface="Times New Roman" panose="02020603050405020304" pitchFamily="18" charset="0"/>
                </a:rPr>
                <a:t>02</a:t>
              </a:r>
            </a:p>
          </p:txBody>
        </p:sp>
      </p:grpSp>
      <p:sp>
        <p:nvSpPr>
          <p:cNvPr id="18" name="Rectangle 24">
            <a:extLst>
              <a:ext uri="{FF2B5EF4-FFF2-40B4-BE49-F238E27FC236}">
                <a16:creationId xmlns:a16="http://schemas.microsoft.com/office/drawing/2014/main" id="{A60C7B5F-B698-B09A-668E-FFE916D74F60}"/>
              </a:ext>
            </a:extLst>
          </p:cNvPr>
          <p:cNvSpPr/>
          <p:nvPr/>
        </p:nvSpPr>
        <p:spPr>
          <a:xfrm>
            <a:off x="4513697" y="3217968"/>
            <a:ext cx="9553994" cy="1189493"/>
          </a:xfrm>
          <a:prstGeom prst="rect">
            <a:avLst/>
          </a:prstGeom>
        </p:spPr>
        <p:txBody>
          <a:bodyPr wrap="square">
            <a:spAutoFit/>
          </a:bodyPr>
          <a:lstStyle/>
          <a:p>
            <a:pPr algn="just">
              <a:lnSpc>
                <a:spcPct val="150000"/>
              </a:lnSpc>
              <a:tabLst>
                <a:tab pos="360045" algn="l"/>
                <a:tab pos="720090" algn="l"/>
              </a:tabLst>
            </a:pPr>
            <a:r>
              <a:rPr lang="en-US" sz="5400" b="1" dirty="0" err="1">
                <a:latin typeface="Times New Roman" panose="02020603050405020304" pitchFamily="18" charset="0"/>
                <a:ea typeface="Calibri" panose="020F0502020204030204" pitchFamily="34" charset="0"/>
                <a:cs typeface="Times New Roman" panose="02020603050405020304" pitchFamily="18" charset="0"/>
              </a:rPr>
              <a:t>Định</a:t>
            </a:r>
            <a:r>
              <a:rPr lang="en-US" sz="5400" b="1" dirty="0">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latin typeface="Times New Roman" panose="02020603050405020304" pitchFamily="18" charset="0"/>
                <a:ea typeface="Calibri" panose="020F0502020204030204" pitchFamily="34" charset="0"/>
                <a:cs typeface="Times New Roman" panose="02020603050405020304" pitchFamily="18" charset="0"/>
              </a:rPr>
              <a:t>lí</a:t>
            </a:r>
            <a:r>
              <a:rPr lang="en-US" sz="5400" b="1" dirty="0">
                <a:latin typeface="Times New Roman" panose="02020603050405020304" pitchFamily="18" charset="0"/>
                <a:ea typeface="Calibri" panose="020F0502020204030204" pitchFamily="34" charset="0"/>
                <a:cs typeface="Times New Roman" panose="02020603050405020304" pitchFamily="18" charset="0"/>
              </a:rPr>
              <a:t> Thales </a:t>
            </a:r>
            <a:r>
              <a:rPr lang="en-US" sz="5400" b="1" dirty="0" err="1">
                <a:latin typeface="Times New Roman" panose="02020603050405020304" pitchFamily="18" charset="0"/>
                <a:ea typeface="Calibri" panose="020F0502020204030204" pitchFamily="34" charset="0"/>
                <a:cs typeface="Times New Roman" panose="02020603050405020304" pitchFamily="18" charset="0"/>
              </a:rPr>
              <a:t>trong</a:t>
            </a:r>
            <a:r>
              <a:rPr lang="en-US" sz="5400" b="1" dirty="0">
                <a:latin typeface="Times New Roman" panose="02020603050405020304" pitchFamily="18" charset="0"/>
                <a:ea typeface="Calibri" panose="020F0502020204030204" pitchFamily="34" charset="0"/>
                <a:cs typeface="Times New Roman" panose="02020603050405020304" pitchFamily="18" charset="0"/>
              </a:rPr>
              <a:t> tam </a:t>
            </a:r>
            <a:r>
              <a:rPr lang="en-US" sz="5400" b="1" dirty="0" err="1">
                <a:latin typeface="Times New Roman" panose="02020603050405020304" pitchFamily="18" charset="0"/>
                <a:ea typeface="Calibri" panose="020F0502020204030204" pitchFamily="34" charset="0"/>
                <a:cs typeface="Times New Roman" panose="02020603050405020304" pitchFamily="18" charset="0"/>
              </a:rPr>
              <a:t>giác</a:t>
            </a:r>
            <a:endParaRPr lang="vi-VN" sz="5400" b="1"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108333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324600" y="800100"/>
            <a:ext cx="6324600" cy="1015663"/>
          </a:xfrm>
          <a:prstGeom prst="rect">
            <a:avLst/>
          </a:prstGeom>
          <a:noFill/>
        </p:spPr>
        <p:txBody>
          <a:bodyPr wrap="square" rtlCol="0">
            <a:spAutoFit/>
          </a:bodyPr>
          <a:lstStyle/>
          <a:p>
            <a:r>
              <a:rPr lang="en-US" sz="6000" b="1" dirty="0" err="1">
                <a:solidFill>
                  <a:srgbClr val="FFFF00"/>
                </a:solidFill>
                <a:latin typeface="Times New Roman" panose="02020603050405020304" pitchFamily="18" charset="0"/>
                <a:cs typeface="Times New Roman" panose="02020603050405020304" pitchFamily="18" charset="0"/>
              </a:rPr>
              <a:t>Định</a:t>
            </a:r>
            <a:r>
              <a:rPr lang="en-US" sz="6000" b="1" dirty="0">
                <a:solidFill>
                  <a:srgbClr val="FFFF00"/>
                </a:solidFill>
                <a:latin typeface="Times New Roman" panose="02020603050405020304" pitchFamily="18" charset="0"/>
                <a:cs typeface="Times New Roman" panose="02020603050405020304" pitchFamily="18" charset="0"/>
              </a:rPr>
              <a:t> </a:t>
            </a:r>
            <a:r>
              <a:rPr lang="en-US" sz="6000" b="1" dirty="0" err="1">
                <a:solidFill>
                  <a:srgbClr val="FFFF00"/>
                </a:solidFill>
                <a:latin typeface="Times New Roman" panose="02020603050405020304" pitchFamily="18" charset="0"/>
                <a:cs typeface="Times New Roman" panose="02020603050405020304" pitchFamily="18" charset="0"/>
              </a:rPr>
              <a:t>lí</a:t>
            </a:r>
            <a:endParaRPr lang="en-US" sz="6000" b="1" dirty="0">
              <a:solidFill>
                <a:srgbClr val="FFFF00"/>
              </a:solidFill>
              <a:latin typeface="Times New Roman" panose="02020603050405020304" pitchFamily="18" charset="0"/>
              <a:cs typeface="Times New Roman" panose="02020603050405020304" pitchFamily="18" charset="0"/>
            </a:endParaRPr>
          </a:p>
        </p:txBody>
      </p:sp>
      <p:grpSp>
        <p:nvGrpSpPr>
          <p:cNvPr id="4" name="Group 4"/>
          <p:cNvGrpSpPr/>
          <p:nvPr/>
        </p:nvGrpSpPr>
        <p:grpSpPr>
          <a:xfrm>
            <a:off x="1300965" y="2110765"/>
            <a:ext cx="15932627" cy="5797596"/>
            <a:chOff x="0" y="0"/>
            <a:chExt cx="5678267" cy="2467777"/>
          </a:xfrm>
        </p:grpSpPr>
        <p:sp>
          <p:nvSpPr>
            <p:cNvPr id="5" name="Freeform 5"/>
            <p:cNvSpPr/>
            <p:nvPr/>
          </p:nvSpPr>
          <p:spPr>
            <a:xfrm>
              <a:off x="0" y="0"/>
              <a:ext cx="5678267" cy="2467777"/>
            </a:xfrm>
            <a:custGeom>
              <a:avLst/>
              <a:gdLst/>
              <a:ahLst/>
              <a:cxnLst/>
              <a:rect l="l" t="t" r="r" b="b"/>
              <a:pathLst>
                <a:path w="5678267" h="2467777">
                  <a:moveTo>
                    <a:pt x="5553807" y="2467777"/>
                  </a:moveTo>
                  <a:lnTo>
                    <a:pt x="124460" y="2467777"/>
                  </a:lnTo>
                  <a:cubicBezTo>
                    <a:pt x="55880" y="2467777"/>
                    <a:pt x="0" y="2411897"/>
                    <a:pt x="0" y="2343316"/>
                  </a:cubicBezTo>
                  <a:lnTo>
                    <a:pt x="0" y="124460"/>
                  </a:lnTo>
                  <a:cubicBezTo>
                    <a:pt x="0" y="55880"/>
                    <a:pt x="55880" y="0"/>
                    <a:pt x="124460" y="0"/>
                  </a:cubicBezTo>
                  <a:lnTo>
                    <a:pt x="5553807" y="0"/>
                  </a:lnTo>
                  <a:cubicBezTo>
                    <a:pt x="5622387" y="0"/>
                    <a:pt x="5678267" y="55880"/>
                    <a:pt x="5678267" y="124460"/>
                  </a:cubicBezTo>
                  <a:lnTo>
                    <a:pt x="5678267" y="2343317"/>
                  </a:lnTo>
                  <a:cubicBezTo>
                    <a:pt x="5678267" y="2411897"/>
                    <a:pt x="5622387" y="2467777"/>
                    <a:pt x="5553807" y="2467777"/>
                  </a:cubicBezTo>
                  <a:close/>
                </a:path>
              </a:pathLst>
            </a:custGeom>
            <a:solidFill>
              <a:srgbClr val="FFFFFF"/>
            </a:solidFill>
          </p:spPr>
        </p:sp>
      </p:grpSp>
      <p:pic>
        <p:nvPicPr>
          <p:cNvPr id="13" name="Picture 2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145859">
            <a:off x="136511" y="330866"/>
            <a:ext cx="2186277" cy="1232265"/>
          </a:xfrm>
          <a:prstGeom prst="rect">
            <a:avLst/>
          </a:prstGeom>
        </p:spPr>
      </p:pic>
      <p:pic>
        <p:nvPicPr>
          <p:cNvPr id="14"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265279" y="-399540"/>
            <a:ext cx="2404550" cy="2392527"/>
          </a:xfrm>
          <a:prstGeom prst="rect">
            <a:avLst/>
          </a:prstGeom>
        </p:spPr>
      </p:pic>
      <p:pic>
        <p:nvPicPr>
          <p:cNvPr id="15"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28346" y="8420100"/>
            <a:ext cx="8659085" cy="2902946"/>
          </a:xfrm>
          <a:prstGeom prst="rect">
            <a:avLst/>
          </a:prstGeom>
        </p:spPr>
      </p:pic>
      <p:pic>
        <p:nvPicPr>
          <p:cNvPr id="16"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181600" y="8437412"/>
            <a:ext cx="9534701" cy="2868322"/>
          </a:xfrm>
          <a:prstGeom prst="rect">
            <a:avLst/>
          </a:prstGeom>
        </p:spPr>
      </p:pic>
      <p:pic>
        <p:nvPicPr>
          <p:cNvPr id="17"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479879" y="8507818"/>
            <a:ext cx="8659085" cy="2868322"/>
          </a:xfrm>
          <a:prstGeom prst="rect">
            <a:avLst/>
          </a:prstGeom>
        </p:spPr>
      </p:pic>
      <p:pic>
        <p:nvPicPr>
          <p:cNvPr id="1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088099" flipH="1">
            <a:off x="15468451" y="560028"/>
            <a:ext cx="2609968" cy="1879176"/>
          </a:xfrm>
          <a:prstGeom prst="rect">
            <a:avLst/>
          </a:prstGeom>
        </p:spPr>
      </p:pic>
      <p:pic>
        <p:nvPicPr>
          <p:cNvPr id="19" name="Picture 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814577">
            <a:off x="16447187" y="7967014"/>
            <a:ext cx="1390289" cy="2832070"/>
          </a:xfrm>
          <a:prstGeom prst="rect">
            <a:avLst/>
          </a:prstGeom>
        </p:spPr>
      </p:pic>
      <p:pic>
        <p:nvPicPr>
          <p:cNvPr id="20" name="Picture 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4728357">
            <a:off x="648442" y="7837436"/>
            <a:ext cx="1769883" cy="1879220"/>
          </a:xfrm>
          <a:prstGeom prst="rect">
            <a:avLst/>
          </a:prstGeom>
        </p:spPr>
      </p:pic>
      <p:sp>
        <p:nvSpPr>
          <p:cNvPr id="8" name="Rectangle 3">
            <a:extLst>
              <a:ext uri="{FF2B5EF4-FFF2-40B4-BE49-F238E27FC236}">
                <a16:creationId xmlns:a16="http://schemas.microsoft.com/office/drawing/2014/main" id="{7587AEF7-7A62-5201-6562-4ABB853B6FB8}"/>
              </a:ext>
            </a:extLst>
          </p:cNvPr>
          <p:cNvSpPr>
            <a:spLocks noChangeArrowheads="1"/>
          </p:cNvSpPr>
          <p:nvPr/>
        </p:nvSpPr>
        <p:spPr bwMode="auto">
          <a:xfrm>
            <a:off x="1829862" y="2935359"/>
            <a:ext cx="15157173" cy="3713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nl-NL" altLang="en-US" sz="5400" u="sng"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Định lí Thales:</a:t>
            </a:r>
          </a:p>
          <a:p>
            <a:pPr marL="0" marR="0" algn="just">
              <a:lnSpc>
                <a:spcPct val="115000"/>
              </a:lnSpc>
              <a:spcBef>
                <a:spcPts val="0"/>
              </a:spcBef>
              <a:spcAft>
                <a:spcPts val="1000"/>
              </a:spcAft>
            </a:pPr>
            <a:r>
              <a:rPr lang="nl-NL" sz="5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Nếu một đường thẳng song song với một cạnh của tam giác và cắt hai cạnh còn lại thì nó định ra trên hai cạnh đó những đoạn thẳng tương ứng tỉ lệ.</a:t>
            </a:r>
            <a:endParaRPr lang="en-US" sz="5400" dirty="0">
              <a:solidFill>
                <a:srgbClr val="FF000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234992540"/>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1067308">
            <a:off x="16129727" y="589117"/>
            <a:ext cx="1713028" cy="965525"/>
          </a:xfrm>
          <a:prstGeom prst="rect">
            <a:avLst/>
          </a:prstGeom>
        </p:spPr>
      </p:pic>
      <p:sp>
        <p:nvSpPr>
          <p:cNvPr id="42" name="Rectangle 15">
            <a:extLst>
              <a:ext uri="{FF2B5EF4-FFF2-40B4-BE49-F238E27FC236}">
                <a16:creationId xmlns:a16="http://schemas.microsoft.com/office/drawing/2014/main" id="{0E65AB9B-D7AF-F603-BCAF-7BE513487523}"/>
              </a:ext>
            </a:extLst>
          </p:cNvPr>
          <p:cNvSpPr>
            <a:spLocks noChangeArrowheads="1"/>
          </p:cNvSpPr>
          <p:nvPr/>
        </p:nvSpPr>
        <p:spPr bwMode="auto">
          <a:xfrm>
            <a:off x="2362200" y="53721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nl-NL" altLang="en-US" sz="1800" b="0" i="0" u="none" strike="noStrike" cap="none" normalizeH="0" baseline="0">
              <a:ln>
                <a:noFill/>
              </a:ln>
              <a:solidFill>
                <a:schemeClr val="tx1"/>
              </a:solidFill>
              <a:effectLst/>
              <a:latin typeface="Arial" panose="020B0604020202020204" pitchFamily="34" charset="0"/>
            </a:endParaRPr>
          </a:p>
        </p:txBody>
      </p:sp>
      <p:pic>
        <p:nvPicPr>
          <p:cNvPr id="2" name="Hình ảnh 1">
            <a:extLst>
              <a:ext uri="{FF2B5EF4-FFF2-40B4-BE49-F238E27FC236}">
                <a16:creationId xmlns:a16="http://schemas.microsoft.com/office/drawing/2014/main" id="{ECC6BEAA-604D-E123-386A-ABDC9E333639}"/>
              </a:ext>
            </a:extLst>
          </p:cNvPr>
          <p:cNvPicPr>
            <a:picLocks noChangeAspect="1"/>
          </p:cNvPicPr>
          <p:nvPr/>
        </p:nvPicPr>
        <p:blipFill rotWithShape="1">
          <a:blip r:embed="rId5"/>
          <a:srcRect l="4167" t="75926" r="90416" b="16546"/>
          <a:stretch/>
        </p:blipFill>
        <p:spPr>
          <a:xfrm>
            <a:off x="228600" y="323596"/>
            <a:ext cx="1242622" cy="9713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5" name="Hộp Văn bản 14">
            <a:extLst>
              <a:ext uri="{FF2B5EF4-FFF2-40B4-BE49-F238E27FC236}">
                <a16:creationId xmlns:a16="http://schemas.microsoft.com/office/drawing/2014/main" id="{BD526EB1-6E00-2A0A-F214-294392B1F964}"/>
              </a:ext>
            </a:extLst>
          </p:cNvPr>
          <p:cNvSpPr txBox="1"/>
          <p:nvPr/>
        </p:nvSpPr>
        <p:spPr>
          <a:xfrm>
            <a:off x="1524000" y="323596"/>
            <a:ext cx="10134600" cy="971356"/>
          </a:xfrm>
          <a:prstGeom prst="rect">
            <a:avLst/>
          </a:prstGeom>
          <a:noFill/>
        </p:spPr>
        <p:txBody>
          <a:bodyPr wrap="square">
            <a:spAutoFit/>
          </a:bodyPr>
          <a:lstStyle/>
          <a:p>
            <a:pPr marL="0" marR="0" algn="just">
              <a:lnSpc>
                <a:spcPct val="115000"/>
              </a:lnSpc>
              <a:spcBef>
                <a:spcPts val="0"/>
              </a:spcBef>
              <a:spcAft>
                <a:spcPts val="1000"/>
              </a:spcAft>
            </a:pPr>
            <a:r>
              <a:rPr lang="nl-NL" sz="5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Định lí Thales trong tam giác</a:t>
            </a:r>
            <a:endParaRPr lang="en-US" sz="5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7" name="Hình ảnh 16">
            <a:extLst>
              <a:ext uri="{FF2B5EF4-FFF2-40B4-BE49-F238E27FC236}">
                <a16:creationId xmlns:a16="http://schemas.microsoft.com/office/drawing/2014/main" id="{B6713FCE-18E6-4796-E3DB-EA15731F66CA}"/>
              </a:ext>
            </a:extLst>
          </p:cNvPr>
          <p:cNvPicPr>
            <a:picLocks noChangeAspect="1"/>
          </p:cNvPicPr>
          <p:nvPr/>
        </p:nvPicPr>
        <p:blipFill rotWithShape="1">
          <a:blip r:embed="rId6"/>
          <a:srcRect l="57277" t="54176" r="19134" b="22807"/>
          <a:stretch/>
        </p:blipFill>
        <p:spPr bwMode="auto">
          <a:xfrm>
            <a:off x="10058748" y="1322681"/>
            <a:ext cx="8066710" cy="44261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pic>
        <p:nvPicPr>
          <p:cNvPr id="20" name="Hình ảnh 19">
            <a:extLst>
              <a:ext uri="{FF2B5EF4-FFF2-40B4-BE49-F238E27FC236}">
                <a16:creationId xmlns:a16="http://schemas.microsoft.com/office/drawing/2014/main" id="{4511907D-C65F-B2CD-37F5-8F8E679185C6}"/>
              </a:ext>
            </a:extLst>
          </p:cNvPr>
          <p:cNvPicPr>
            <a:picLocks noChangeAspect="1"/>
          </p:cNvPicPr>
          <p:nvPr/>
        </p:nvPicPr>
        <p:blipFill rotWithShape="1">
          <a:blip r:embed="rId7"/>
          <a:srcRect l="16916" t="56681" r="46710" b="27809"/>
          <a:stretch/>
        </p:blipFill>
        <p:spPr bwMode="auto">
          <a:xfrm>
            <a:off x="266700" y="7226795"/>
            <a:ext cx="11963401" cy="2866830"/>
          </a:xfrm>
          <a:prstGeom prst="rect">
            <a:avLst/>
          </a:prstGeom>
          <a:ln>
            <a:noFill/>
          </a:ln>
          <a:extLst>
            <a:ext uri="{53640926-AAD7-44D8-BBD7-CCE9431645EC}">
              <a14:shadowObscured xmlns:a14="http://schemas.microsoft.com/office/drawing/2010/main"/>
            </a:ext>
          </a:extLst>
        </p:spPr>
      </p:pic>
      <p:sp>
        <p:nvSpPr>
          <p:cNvPr id="3" name="Rectangle 3">
            <a:extLst>
              <a:ext uri="{FF2B5EF4-FFF2-40B4-BE49-F238E27FC236}">
                <a16:creationId xmlns:a16="http://schemas.microsoft.com/office/drawing/2014/main" id="{8D74541F-C728-E2C1-0D06-B135012682AD}"/>
              </a:ext>
            </a:extLst>
          </p:cNvPr>
          <p:cNvSpPr>
            <a:spLocks noChangeArrowheads="1"/>
          </p:cNvSpPr>
          <p:nvPr/>
        </p:nvSpPr>
        <p:spPr bwMode="auto">
          <a:xfrm>
            <a:off x="162542" y="1863902"/>
            <a:ext cx="9677400" cy="4793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lgn="just">
              <a:lnSpc>
                <a:spcPct val="115000"/>
              </a:lnSpc>
              <a:spcBef>
                <a:spcPts val="0"/>
              </a:spcBef>
              <a:spcAft>
                <a:spcPts val="1000"/>
              </a:spcAft>
            </a:pPr>
            <a:r>
              <a:rPr lang="nl-NL" sz="54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Nếu </a:t>
            </a:r>
            <a:r>
              <a:rPr lang="nl-NL" sz="5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một đường thẳng song song với một cạnh của tam giác và cắt hai cạnh còn lại thì nó định ra trên hai cạnh đó những đoạn thẳng tương ứng tỉ lệ.</a:t>
            </a:r>
            <a:endParaRPr lang="en-US" sz="5400" dirty="0">
              <a:solidFill>
                <a:schemeClr val="bg1"/>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625536947"/>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ABDFCA-8E3A-6D98-2E0B-F031C89259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9339" y="38100"/>
            <a:ext cx="7180952" cy="4838095"/>
          </a:xfrm>
          <a:prstGeom prst="rect">
            <a:avLst/>
          </a:prstGeom>
        </p:spPr>
      </p:pic>
      <p:sp>
        <p:nvSpPr>
          <p:cNvPr id="4" name="Rectangle 8">
            <a:extLst>
              <a:ext uri="{FF2B5EF4-FFF2-40B4-BE49-F238E27FC236}">
                <a16:creationId xmlns:a16="http://schemas.microsoft.com/office/drawing/2014/main" id="{7CB309F3-AB1E-D397-59D7-27A680EB720B}"/>
              </a:ext>
            </a:extLst>
          </p:cNvPr>
          <p:cNvSpPr>
            <a:spLocks noChangeArrowheads="1"/>
          </p:cNvSpPr>
          <p:nvPr/>
        </p:nvSpPr>
        <p:spPr bwMode="auto">
          <a:xfrm>
            <a:off x="63269" y="306313"/>
            <a:ext cx="10639561"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vi-VN" altLang="en-US" sz="5400">
                <a:solidFill>
                  <a:schemeClr val="bg1"/>
                </a:solidFill>
                <a:latin typeface="Times New Roman" panose="02020603050405020304" pitchFamily="18" charset="0"/>
                <a:ea typeface="Calibri" panose="020F0502020204030204" pitchFamily="34" charset="0"/>
                <a:cs typeface="Times New Roman" panose="02020603050405020304" pitchFamily="18" charset="0"/>
              </a:rPr>
              <a:t>VD 1. </a:t>
            </a:r>
          </a:p>
          <a:p>
            <a:pPr marL="0" marR="0" lvl="0" indent="0" algn="l" defTabSz="914400" rtl="0" eaLnBrk="0" fontAlgn="base" latinLnBrk="0" hangingPunct="0">
              <a:lnSpc>
                <a:spcPct val="100000"/>
              </a:lnSpc>
              <a:spcBef>
                <a:spcPct val="0"/>
              </a:spcBef>
              <a:spcAft>
                <a:spcPct val="0"/>
              </a:spcAft>
              <a:buClrTx/>
              <a:buSzTx/>
              <a:buFontTx/>
              <a:buNone/>
              <a:tabLst/>
            </a:pPr>
            <a:r>
              <a:rPr lang="vi-VN" altLang="en-US" sz="5400">
                <a:solidFill>
                  <a:schemeClr val="bg1"/>
                </a:solidFill>
                <a:latin typeface="Times New Roman" panose="02020603050405020304" pitchFamily="18" charset="0"/>
                <a:ea typeface="Calibri" panose="020F0502020204030204" pitchFamily="34" charset="0"/>
                <a:cs typeface="Times New Roman" panose="02020603050405020304" pitchFamily="18" charset="0"/>
              </a:rPr>
              <a:t>Cho</a:t>
            </a:r>
            <a:r>
              <a:rPr lang="nl-NL" altLang="en-US" sz="540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vi-VN" altLang="en-US" sz="5400">
                <a:solidFill>
                  <a:schemeClr val="bg1"/>
                </a:solidFill>
                <a:latin typeface="Times New Roman" panose="02020603050405020304" pitchFamily="18" charset="0"/>
                <a:ea typeface="Calibri" panose="020F0502020204030204" pitchFamily="34" charset="0"/>
                <a:cs typeface="Times New Roman" panose="02020603050405020304" pitchFamily="18" charset="0"/>
              </a:rPr>
              <a:t>t</a:t>
            </a:r>
            <a:r>
              <a:rPr kumimoji="0" lang="nl-NL" altLang="en-US" sz="5400" b="0" i="0" u="none" strike="noStrike" cap="none" normalizeH="0" baseline="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am giác </a:t>
            </a:r>
            <a:r>
              <a:rPr lang="vi-VN" altLang="en-US" sz="5400">
                <a:solidFill>
                  <a:schemeClr val="bg1"/>
                </a:solidFill>
                <a:latin typeface="Times New Roman" panose="02020603050405020304" pitchFamily="18" charset="0"/>
                <a:ea typeface="Calibri" panose="020F0502020204030204" pitchFamily="34" charset="0"/>
                <a:cs typeface="Times New Roman" panose="02020603050405020304" pitchFamily="18" charset="0"/>
              </a:rPr>
              <a:t>DEF, biết MN // EF.</a:t>
            </a: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5400" b="0" i="0" u="none" strike="noStrike" cap="none" normalizeH="0" baseline="0">
                <a:ln>
                  <a:noFill/>
                </a:ln>
                <a:solidFill>
                  <a:schemeClr val="bg1"/>
                </a:solidFill>
                <a:effectLst/>
                <a:latin typeface="Times New Roman" panose="02020603050405020304" pitchFamily="18" charset="0"/>
                <a:cs typeface="Times New Roman" panose="02020603050405020304" pitchFamily="18" charset="0"/>
              </a:rPr>
              <a:t>Viết các tỉ lệ thức giữa các đoạn thẳng tương ứng tỉ lệ</a:t>
            </a:r>
            <a:endParaRPr kumimoji="0" lang="en-US" altLang="en-US" sz="5400" b="0" i="0" u="none" strike="noStrike" cap="none" normalizeH="0" baseline="0" dirty="0">
              <a:ln>
                <a:noFill/>
              </a:ln>
              <a:solidFill>
                <a:schemeClr val="bg1"/>
              </a:solidFill>
              <a:effectLst/>
            </a:endParaRPr>
          </a:p>
        </p:txBody>
      </p:sp>
    </p:spTree>
    <p:extLst>
      <p:ext uri="{BB962C8B-B14F-4D97-AF65-F5344CB8AC3E}">
        <p14:creationId xmlns:p14="http://schemas.microsoft.com/office/powerpoint/2010/main" val="9411435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806055" y="-1078396"/>
            <a:ext cx="1179163" cy="4084269"/>
            <a:chOff x="0" y="0"/>
            <a:chExt cx="2771140" cy="17082440"/>
          </a:xfrm>
        </p:grpSpPr>
        <p:sp>
          <p:nvSpPr>
            <p:cNvPr id="3"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pic>
        <p:nvPicPr>
          <p:cNvPr id="15" name="Picture 2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876296">
            <a:off x="272149" y="9366702"/>
            <a:ext cx="1638800" cy="923687"/>
          </a:xfrm>
          <a:prstGeom prst="rect">
            <a:avLst/>
          </a:prstGeom>
        </p:spPr>
      </p:pic>
      <p:sp>
        <p:nvSpPr>
          <p:cNvPr id="8" name="Rectangle 7"/>
          <p:cNvSpPr/>
          <p:nvPr/>
        </p:nvSpPr>
        <p:spPr>
          <a:xfrm>
            <a:off x="-680635" y="227330"/>
            <a:ext cx="4741161" cy="1189493"/>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algn="ctr">
              <a:lnSpc>
                <a:spcPct val="150000"/>
              </a:lnSpc>
              <a:spcAft>
                <a:spcPts val="800"/>
              </a:spcAft>
            </a:pPr>
            <a:r>
              <a:rPr lang="vi-VN" sz="540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imes New Roman" panose="02020603050405020304" pitchFamily="18" charset="0"/>
                <a:cs typeface="Times New Roman" panose="02020603050405020304" pitchFamily="18" charset="0"/>
              </a:rPr>
              <a:t>Bài</a:t>
            </a:r>
            <a:r>
              <a:rPr lang="nl-NL" sz="540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540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imes New Roman" panose="02020603050405020304" pitchFamily="18" charset="0"/>
                <a:cs typeface="Times New Roman" panose="02020603050405020304" pitchFamily="18" charset="0"/>
              </a:rPr>
              <a:t>1</a:t>
            </a:r>
            <a:r>
              <a:rPr lang="nl-NL" sz="540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54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4"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383000" y="-196636"/>
            <a:ext cx="1905000" cy="1895475"/>
          </a:xfrm>
          <a:prstGeom prst="rect">
            <a:avLst/>
          </a:prstGeom>
        </p:spPr>
      </p:pic>
      <p:pic>
        <p:nvPicPr>
          <p:cNvPr id="12"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6988925" flipH="1">
            <a:off x="16758342" y="8913934"/>
            <a:ext cx="1154317" cy="1135234"/>
          </a:xfrm>
          <a:prstGeom prst="rect">
            <a:avLst/>
          </a:prstGeom>
        </p:spPr>
      </p:pic>
      <p:pic>
        <p:nvPicPr>
          <p:cNvPr id="13"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4570816">
            <a:off x="15873583" y="-188509"/>
            <a:ext cx="1769883" cy="1879220"/>
          </a:xfrm>
          <a:prstGeom prst="rect">
            <a:avLst/>
          </a:prstGeom>
        </p:spPr>
      </p:pic>
      <p:sp>
        <p:nvSpPr>
          <p:cNvPr id="6" name="Rectangle 5"/>
          <p:cNvSpPr/>
          <p:nvPr/>
        </p:nvSpPr>
        <p:spPr>
          <a:xfrm>
            <a:off x="3437771" y="374305"/>
            <a:ext cx="16535400" cy="1189493"/>
          </a:xfrm>
          <a:prstGeom prst="rect">
            <a:avLst/>
          </a:prstGeom>
        </p:spPr>
        <p:txBody>
          <a:bodyPr wrap="square">
            <a:spAutoFit/>
          </a:bodyPr>
          <a:lstStyle/>
          <a:p>
            <a:pPr algn="just">
              <a:lnSpc>
                <a:spcPct val="150000"/>
              </a:lnSpc>
              <a:spcAft>
                <a:spcPts val="800"/>
              </a:spcAft>
            </a:pP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Tính</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độ</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dài</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x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trong</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Hình</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4.5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biết</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MN//EF.</a:t>
            </a:r>
            <a:endParaRPr lang="en-US"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TextBox 15"/>
          <p:cNvSpPr txBox="1"/>
          <p:nvPr/>
        </p:nvSpPr>
        <p:spPr>
          <a:xfrm>
            <a:off x="522690" y="2174739"/>
            <a:ext cx="2753910" cy="923330"/>
          </a:xfrm>
          <a:prstGeom prst="rect">
            <a:avLst/>
          </a:prstGeom>
          <a:noFill/>
        </p:spPr>
        <p:txBody>
          <a:bodyPr wrap="square" rtlCol="0">
            <a:spAutoFit/>
          </a:bodyPr>
          <a:lstStyle/>
          <a:p>
            <a:r>
              <a:rPr lang="en-US" sz="5400" b="1" u="sng" dirty="0" err="1">
                <a:solidFill>
                  <a:schemeClr val="bg1"/>
                </a:solidFill>
                <a:latin typeface="Times New Roman" panose="02020603050405020304" pitchFamily="18" charset="0"/>
                <a:cs typeface="Times New Roman" panose="02020603050405020304" pitchFamily="18" charset="0"/>
              </a:rPr>
              <a:t>Giải</a:t>
            </a:r>
            <a:r>
              <a:rPr lang="en-US" sz="5400" b="1" u="sng" dirty="0">
                <a:solidFill>
                  <a:schemeClr val="bg1"/>
                </a:solidFill>
                <a:latin typeface="Times New Roman" panose="02020603050405020304" pitchFamily="18" charset="0"/>
                <a:cs typeface="Times New Roman" panose="02020603050405020304" pitchFamily="18" charset="0"/>
              </a:rPr>
              <a:t>:</a:t>
            </a:r>
          </a:p>
        </p:txBody>
      </p:sp>
      <p:pic>
        <p:nvPicPr>
          <p:cNvPr id="5" name="Hình ảnh 4">
            <a:extLst>
              <a:ext uri="{FF2B5EF4-FFF2-40B4-BE49-F238E27FC236}">
                <a16:creationId xmlns:a16="http://schemas.microsoft.com/office/drawing/2014/main" id="{37E44164-FCE5-45CB-0FAA-DC2B8E405EDB}"/>
              </a:ext>
            </a:extLst>
          </p:cNvPr>
          <p:cNvPicPr>
            <a:picLocks noChangeAspect="1"/>
          </p:cNvPicPr>
          <p:nvPr/>
        </p:nvPicPr>
        <p:blipFill rotWithShape="1">
          <a:blip r:embed="rId10"/>
          <a:srcRect l="59583" t="48403" r="7917" b="11938"/>
          <a:stretch/>
        </p:blipFill>
        <p:spPr>
          <a:xfrm>
            <a:off x="10206107" y="2886734"/>
            <a:ext cx="7813422" cy="53631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aphicFrame>
        <p:nvGraphicFramePr>
          <p:cNvPr id="33" name="Đối tượng 32">
            <a:extLst>
              <a:ext uri="{FF2B5EF4-FFF2-40B4-BE49-F238E27FC236}">
                <a16:creationId xmlns:a16="http://schemas.microsoft.com/office/drawing/2014/main" id="{08AA4910-8CD6-BE29-8FBB-5E5EF3D23EC3}"/>
              </a:ext>
            </a:extLst>
          </p:cNvPr>
          <p:cNvGraphicFramePr>
            <a:graphicFrameLocks noChangeAspect="1"/>
          </p:cNvGraphicFramePr>
          <p:nvPr>
            <p:extLst>
              <p:ext uri="{D42A27DB-BD31-4B8C-83A1-F6EECF244321}">
                <p14:modId xmlns:p14="http://schemas.microsoft.com/office/powerpoint/2010/main" val="3674452174"/>
              </p:ext>
            </p:extLst>
          </p:nvPr>
        </p:nvGraphicFramePr>
        <p:xfrm>
          <a:off x="353337" y="5352457"/>
          <a:ext cx="3084434" cy="1597693"/>
        </p:xfrm>
        <a:graphic>
          <a:graphicData uri="http://schemas.openxmlformats.org/presentationml/2006/ole">
            <mc:AlternateContent xmlns:mc="http://schemas.openxmlformats.org/markup-compatibility/2006">
              <mc:Choice xmlns:v="urn:schemas-microsoft-com:vml" Requires="v">
                <p:oleObj name="Equation" r:id="rId11" imgW="888840" imgH="457200" progId="Equation.DSMT4">
                  <p:embed/>
                </p:oleObj>
              </mc:Choice>
              <mc:Fallback>
                <p:oleObj name="Equation" r:id="rId11" imgW="888840" imgH="457200" progId="Equation.DSMT4">
                  <p:embed/>
                  <p:pic>
                    <p:nvPicPr>
                      <p:cNvPr id="0" name="Object 12"/>
                      <p:cNvPicPr>
                        <a:picLocks noChangeAspect="1" noChangeArrowheads="1"/>
                      </p:cNvPicPr>
                      <p:nvPr/>
                    </p:nvPicPr>
                    <p:blipFill>
                      <a:blip r:embed="rId12"/>
                      <a:srcRect/>
                      <a:stretch>
                        <a:fillRect/>
                      </a:stretch>
                    </p:blipFill>
                    <p:spPr bwMode="auto">
                      <a:xfrm>
                        <a:off x="353337" y="5352457"/>
                        <a:ext cx="3084434" cy="1597693"/>
                      </a:xfrm>
                      <a:prstGeom prst="rect">
                        <a:avLst/>
                      </a:prstGeom>
                      <a:noFill/>
                    </p:spPr>
                  </p:pic>
                </p:oleObj>
              </mc:Fallback>
            </mc:AlternateContent>
          </a:graphicData>
        </a:graphic>
      </p:graphicFrame>
      <p:graphicFrame>
        <p:nvGraphicFramePr>
          <p:cNvPr id="34" name="Đối tượng 33">
            <a:extLst>
              <a:ext uri="{FF2B5EF4-FFF2-40B4-BE49-F238E27FC236}">
                <a16:creationId xmlns:a16="http://schemas.microsoft.com/office/drawing/2014/main" id="{41D48C0C-E9B5-0258-8B0C-FE86D59098E4}"/>
              </a:ext>
            </a:extLst>
          </p:cNvPr>
          <p:cNvGraphicFramePr>
            <a:graphicFrameLocks noChangeAspect="1"/>
          </p:cNvGraphicFramePr>
          <p:nvPr>
            <p:extLst>
              <p:ext uri="{D42A27DB-BD31-4B8C-83A1-F6EECF244321}">
                <p14:modId xmlns:p14="http://schemas.microsoft.com/office/powerpoint/2010/main" val="2774981057"/>
              </p:ext>
            </p:extLst>
          </p:nvPr>
        </p:nvGraphicFramePr>
        <p:xfrm>
          <a:off x="3731419" y="5298461"/>
          <a:ext cx="2893865" cy="1736319"/>
        </p:xfrm>
        <a:graphic>
          <a:graphicData uri="http://schemas.openxmlformats.org/presentationml/2006/ole">
            <mc:AlternateContent xmlns:mc="http://schemas.openxmlformats.org/markup-compatibility/2006">
              <mc:Choice xmlns:v="urn:schemas-microsoft-com:vml" Requires="v">
                <p:oleObj name="Equation" r:id="rId13" imgW="761760" imgH="457200" progId="Equation.DSMT4">
                  <p:embed/>
                </p:oleObj>
              </mc:Choice>
              <mc:Fallback>
                <p:oleObj name="Equation" r:id="rId13" imgW="761760" imgH="457200" progId="Equation.DSMT4">
                  <p:embed/>
                  <p:pic>
                    <p:nvPicPr>
                      <p:cNvPr id="0" name="Object 11"/>
                      <p:cNvPicPr>
                        <a:picLocks noChangeAspect="1" noChangeArrowheads="1"/>
                      </p:cNvPicPr>
                      <p:nvPr/>
                    </p:nvPicPr>
                    <p:blipFill>
                      <a:blip r:embed="rId14"/>
                      <a:srcRect/>
                      <a:stretch>
                        <a:fillRect/>
                      </a:stretch>
                    </p:blipFill>
                    <p:spPr bwMode="auto">
                      <a:xfrm>
                        <a:off x="3731419" y="5298461"/>
                        <a:ext cx="2893865" cy="1736319"/>
                      </a:xfrm>
                      <a:prstGeom prst="rect">
                        <a:avLst/>
                      </a:prstGeom>
                      <a:noFill/>
                    </p:spPr>
                  </p:pic>
                </p:oleObj>
              </mc:Fallback>
            </mc:AlternateContent>
          </a:graphicData>
        </a:graphic>
      </p:graphicFrame>
      <p:grpSp>
        <p:nvGrpSpPr>
          <p:cNvPr id="43" name="Nhóm 42">
            <a:extLst>
              <a:ext uri="{FF2B5EF4-FFF2-40B4-BE49-F238E27FC236}">
                <a16:creationId xmlns:a16="http://schemas.microsoft.com/office/drawing/2014/main" id="{6B28777F-D650-5BD2-D3E6-77E2CBF3D937}"/>
              </a:ext>
            </a:extLst>
          </p:cNvPr>
          <p:cNvGrpSpPr/>
          <p:nvPr/>
        </p:nvGrpSpPr>
        <p:grpSpPr>
          <a:xfrm>
            <a:off x="452459" y="6967673"/>
            <a:ext cx="6269405" cy="1787434"/>
            <a:chOff x="452459" y="6967673"/>
            <a:chExt cx="6269405" cy="1787434"/>
          </a:xfrm>
        </p:grpSpPr>
        <p:graphicFrame>
          <p:nvGraphicFramePr>
            <p:cNvPr id="35" name="Đối tượng 34">
              <a:extLst>
                <a:ext uri="{FF2B5EF4-FFF2-40B4-BE49-F238E27FC236}">
                  <a16:creationId xmlns:a16="http://schemas.microsoft.com/office/drawing/2014/main" id="{4D94C6F7-09C7-D4C6-8F5F-CC28DDCA1066}"/>
                </a:ext>
              </a:extLst>
            </p:cNvPr>
            <p:cNvGraphicFramePr>
              <a:graphicFrameLocks noChangeAspect="1"/>
            </p:cNvGraphicFramePr>
            <p:nvPr>
              <p:extLst>
                <p:ext uri="{D42A27DB-BD31-4B8C-83A1-F6EECF244321}">
                  <p14:modId xmlns:p14="http://schemas.microsoft.com/office/powerpoint/2010/main" val="743104695"/>
                </p:ext>
              </p:extLst>
            </p:nvPr>
          </p:nvGraphicFramePr>
          <p:xfrm>
            <a:off x="2483093" y="6967673"/>
            <a:ext cx="4238771" cy="1787434"/>
          </p:xfrm>
          <a:graphic>
            <a:graphicData uri="http://schemas.openxmlformats.org/presentationml/2006/ole">
              <mc:AlternateContent xmlns:mc="http://schemas.openxmlformats.org/markup-compatibility/2006">
                <mc:Choice xmlns:v="urn:schemas-microsoft-com:vml" Requires="v">
                  <p:oleObj name="Equation" r:id="rId15" imgW="1054080" imgH="444240" progId="Equation.DSMT4">
                    <p:embed/>
                  </p:oleObj>
                </mc:Choice>
                <mc:Fallback>
                  <p:oleObj name="Equation" r:id="rId15" imgW="1054080" imgH="444240" progId="Equation.DSMT4">
                    <p:embed/>
                    <p:pic>
                      <p:nvPicPr>
                        <p:cNvPr id="0" name="Object 10"/>
                        <p:cNvPicPr>
                          <a:picLocks noChangeAspect="1" noChangeArrowheads="1"/>
                        </p:cNvPicPr>
                        <p:nvPr/>
                      </p:nvPicPr>
                      <p:blipFill>
                        <a:blip r:embed="rId16"/>
                        <a:srcRect/>
                        <a:stretch>
                          <a:fillRect/>
                        </a:stretch>
                      </p:blipFill>
                      <p:spPr bwMode="auto">
                        <a:xfrm>
                          <a:off x="2483093" y="6967673"/>
                          <a:ext cx="4238771" cy="1787434"/>
                        </a:xfrm>
                        <a:prstGeom prst="rect">
                          <a:avLst/>
                        </a:prstGeom>
                        <a:noFill/>
                      </p:spPr>
                    </p:pic>
                  </p:oleObj>
                </mc:Fallback>
              </mc:AlternateContent>
            </a:graphicData>
          </a:graphic>
        </p:graphicFrame>
        <p:sp>
          <p:nvSpPr>
            <p:cNvPr id="39" name="Rectangle 17">
              <a:extLst>
                <a:ext uri="{FF2B5EF4-FFF2-40B4-BE49-F238E27FC236}">
                  <a16:creationId xmlns:a16="http://schemas.microsoft.com/office/drawing/2014/main" id="{84D0E059-C703-A598-509B-3EB2D9BCE4E9}"/>
                </a:ext>
              </a:extLst>
            </p:cNvPr>
            <p:cNvSpPr>
              <a:spLocks noChangeArrowheads="1"/>
            </p:cNvSpPr>
            <p:nvPr/>
          </p:nvSpPr>
          <p:spPr bwMode="auto">
            <a:xfrm>
              <a:off x="452459" y="7315095"/>
              <a:ext cx="2146742"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5400" b="0" i="0" u="none" strike="noStrike" cap="none" normalizeH="0" baseline="0" dirty="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Suy ra </a:t>
              </a:r>
              <a:endParaRPr kumimoji="0" lang="nl-NL" altLang="en-US" sz="54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p:txBody>
        </p:sp>
      </p:grpSp>
      <p:grpSp>
        <p:nvGrpSpPr>
          <p:cNvPr id="42" name="Nhóm 41">
            <a:extLst>
              <a:ext uri="{FF2B5EF4-FFF2-40B4-BE49-F238E27FC236}">
                <a16:creationId xmlns:a16="http://schemas.microsoft.com/office/drawing/2014/main" id="{59CC088A-38E9-7793-3105-7BD6F4770759}"/>
              </a:ext>
            </a:extLst>
          </p:cNvPr>
          <p:cNvGrpSpPr/>
          <p:nvPr/>
        </p:nvGrpSpPr>
        <p:grpSpPr>
          <a:xfrm>
            <a:off x="353337" y="3310112"/>
            <a:ext cx="8855176" cy="1783873"/>
            <a:chOff x="533400" y="4245618"/>
            <a:chExt cx="8855176" cy="1783873"/>
          </a:xfrm>
        </p:grpSpPr>
        <p:sp>
          <p:nvSpPr>
            <p:cNvPr id="37" name="Rectangle 15">
              <a:extLst>
                <a:ext uri="{FF2B5EF4-FFF2-40B4-BE49-F238E27FC236}">
                  <a16:creationId xmlns:a16="http://schemas.microsoft.com/office/drawing/2014/main" id="{787D33D8-326D-237E-90F9-D981A7733EF9}"/>
                </a:ext>
              </a:extLst>
            </p:cNvPr>
            <p:cNvSpPr>
              <a:spLocks noChangeArrowheads="1"/>
            </p:cNvSpPr>
            <p:nvPr/>
          </p:nvSpPr>
          <p:spPr bwMode="auto">
            <a:xfrm>
              <a:off x="533400" y="4275165"/>
              <a:ext cx="8855176"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US" sz="5400" b="0" i="0" u="none" strike="noStrike" cap="none" normalizeH="0" baseline="0" dirty="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Xét      DEF có MN// EF, theo định lí Thales ta có:</a:t>
              </a:r>
              <a:endParaRPr kumimoji="0" lang="en-US" altLang="en-US" sz="54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p:txBody>
        </p:sp>
        <p:graphicFrame>
          <p:nvGraphicFramePr>
            <p:cNvPr id="41" name="Đối tượng 40">
              <a:extLst>
                <a:ext uri="{FF2B5EF4-FFF2-40B4-BE49-F238E27FC236}">
                  <a16:creationId xmlns:a16="http://schemas.microsoft.com/office/drawing/2014/main" id="{A47548D4-BC8E-EC96-0B5F-3D5DFF044A10}"/>
                </a:ext>
              </a:extLst>
            </p:cNvPr>
            <p:cNvGraphicFramePr>
              <a:graphicFrameLocks noChangeAspect="1"/>
            </p:cNvGraphicFramePr>
            <p:nvPr>
              <p:extLst>
                <p:ext uri="{D42A27DB-BD31-4B8C-83A1-F6EECF244321}">
                  <p14:modId xmlns:p14="http://schemas.microsoft.com/office/powerpoint/2010/main" val="1682406357"/>
                </p:ext>
              </p:extLst>
            </p:nvPr>
          </p:nvGraphicFramePr>
          <p:xfrm>
            <a:off x="1711439" y="4245618"/>
            <a:ext cx="957263" cy="957263"/>
          </p:xfrm>
          <a:graphic>
            <a:graphicData uri="http://schemas.openxmlformats.org/presentationml/2006/ole">
              <mc:AlternateContent xmlns:mc="http://schemas.openxmlformats.org/markup-compatibility/2006">
                <mc:Choice xmlns:v="urn:schemas-microsoft-com:vml" Requires="v">
                  <p:oleObj name="Equation" r:id="rId17" imgW="957157" imgH="957170" progId="Equation.DSMT4">
                    <p:embed/>
                  </p:oleObj>
                </mc:Choice>
                <mc:Fallback>
                  <p:oleObj name="Equation" r:id="rId17" imgW="957157" imgH="957170" progId="Equation.DSMT4">
                    <p:embed/>
                    <p:pic>
                      <p:nvPicPr>
                        <p:cNvPr id="0" name=""/>
                        <p:cNvPicPr/>
                        <p:nvPr/>
                      </p:nvPicPr>
                      <p:blipFill>
                        <a:blip r:embed="rId18"/>
                        <a:stretch>
                          <a:fillRect/>
                        </a:stretch>
                      </p:blipFill>
                      <p:spPr>
                        <a:xfrm>
                          <a:off x="1711439" y="4245618"/>
                          <a:ext cx="957263" cy="957263"/>
                        </a:xfrm>
                        <a:prstGeom prst="rect">
                          <a:avLst/>
                        </a:prstGeom>
                      </p:spPr>
                    </p:pic>
                  </p:oleObj>
                </mc:Fallback>
              </mc:AlternateContent>
            </a:graphicData>
          </a:graphic>
        </p:graphicFrame>
      </p:grpSp>
    </p:spTree>
    <p:extLst>
      <p:ext uri="{BB962C8B-B14F-4D97-AF65-F5344CB8AC3E}">
        <p14:creationId xmlns:p14="http://schemas.microsoft.com/office/powerpoint/2010/main" val="827939539"/>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wipe(left)">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ipe(left)">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wipe(left)">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wipe(down)">
                                      <p:cBhvr>
                                        <p:cTn id="2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AA563F73-E792-0BD2-86BD-3B2E846A5E71}"/>
              </a:ext>
            </a:extLst>
          </p:cNvPr>
          <p:cNvSpPr/>
          <p:nvPr/>
        </p:nvSpPr>
        <p:spPr>
          <a:xfrm>
            <a:off x="1066800" y="2628900"/>
            <a:ext cx="16154400" cy="4191000"/>
          </a:xfrm>
          <a:prstGeom prst="round2Diag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EB320D1-78DE-778F-18CF-5ACE9FBC857A}"/>
              </a:ext>
            </a:extLst>
          </p:cNvPr>
          <p:cNvSpPr txBox="1"/>
          <p:nvPr/>
        </p:nvSpPr>
        <p:spPr>
          <a:xfrm>
            <a:off x="1447800" y="2857500"/>
            <a:ext cx="16154400" cy="3706143"/>
          </a:xfrm>
          <a:prstGeom prst="rect">
            <a:avLst/>
          </a:prstGeom>
          <a:noFill/>
        </p:spPr>
        <p:txBody>
          <a:bodyPr wrap="square" rtlCol="0">
            <a:spAutoFit/>
          </a:bodyPr>
          <a:lstStyle/>
          <a:p>
            <a:pPr>
              <a:lnSpc>
                <a:spcPct val="150000"/>
              </a:lnSpc>
            </a:pPr>
            <a:r>
              <a:rPr lang="vi-VN" sz="3200" b="1">
                <a:solidFill>
                  <a:schemeClr val="bg1"/>
                </a:solidFill>
              </a:rPr>
              <a:t> </a:t>
            </a:r>
            <a:r>
              <a:rPr lang="vi-VN" sz="3200" b="1">
                <a:solidFill>
                  <a:schemeClr val="bg1"/>
                </a:solidFill>
                <a:sym typeface="Wingdings 2" panose="05020102010507070707" pitchFamily="18" charset="2"/>
              </a:rPr>
              <a:t> </a:t>
            </a:r>
            <a:r>
              <a:rPr lang="vi-VN" sz="3200" b="1">
                <a:solidFill>
                  <a:schemeClr val="bg1"/>
                </a:solidFill>
              </a:rPr>
              <a:t>Định lí Talet giúp gì cho chúng ta trong quá trình làm bài tập?</a:t>
            </a:r>
          </a:p>
          <a:p>
            <a:pPr>
              <a:lnSpc>
                <a:spcPct val="150000"/>
              </a:lnSpc>
            </a:pPr>
            <a:r>
              <a:rPr lang="vi-VN" sz="3200" b="1">
                <a:solidFill>
                  <a:schemeClr val="bg1"/>
                </a:solidFill>
              </a:rPr>
              <a:t>- Xác định các đoạn thẳng tương ứng tỉ lệ</a:t>
            </a:r>
          </a:p>
          <a:p>
            <a:pPr>
              <a:lnSpc>
                <a:spcPct val="150000"/>
              </a:lnSpc>
            </a:pPr>
            <a:r>
              <a:rPr lang="vi-VN" sz="3200" b="1">
                <a:solidFill>
                  <a:schemeClr val="bg1"/>
                </a:solidFill>
              </a:rPr>
              <a:t>- Tính độ dài đoạn thẳng</a:t>
            </a:r>
          </a:p>
          <a:p>
            <a:pPr marL="457200" indent="-457200">
              <a:lnSpc>
                <a:spcPct val="150000"/>
              </a:lnSpc>
              <a:buFont typeface="Wingdings 2" panose="05020102010507070707" pitchFamily="18" charset="2"/>
              <a:buChar char="ô"/>
            </a:pPr>
            <a:r>
              <a:rPr lang="vi-VN" sz="3200" b="1">
                <a:solidFill>
                  <a:schemeClr val="bg1"/>
                </a:solidFill>
                <a:sym typeface="Wingdings 2" panose="05020102010507070707" pitchFamily="18" charset="2"/>
              </a:rPr>
              <a:t>Để vận dụng đ</a:t>
            </a:r>
            <a:r>
              <a:rPr lang="vi-VN" sz="3200" b="1">
                <a:solidFill>
                  <a:schemeClr val="bg1"/>
                </a:solidFill>
              </a:rPr>
              <a:t>ịnh lí Talet trong tam giác, cần có điều kiện gì?</a:t>
            </a:r>
          </a:p>
          <a:p>
            <a:pPr>
              <a:lnSpc>
                <a:spcPct val="150000"/>
              </a:lnSpc>
            </a:pPr>
            <a:r>
              <a:rPr lang="vi-VN" sz="3200" b="1">
                <a:solidFill>
                  <a:schemeClr val="bg1"/>
                </a:solidFill>
                <a:sym typeface="Wingdings 2" panose="05020102010507070707" pitchFamily="18" charset="2"/>
              </a:rPr>
              <a:t> </a:t>
            </a:r>
            <a:r>
              <a:rPr lang="vi-VN" sz="3200" b="1">
                <a:solidFill>
                  <a:schemeClr val="bg1"/>
                </a:solidFill>
              </a:rPr>
              <a:t>Cần có đường thẳng song song với 1 cạnh và cắt 2 cạnh còn lại của tam giác</a:t>
            </a:r>
            <a:endParaRPr lang="en-US" sz="3200" b="1">
              <a:solidFill>
                <a:schemeClr val="bg1"/>
              </a:solidFill>
            </a:endParaRPr>
          </a:p>
        </p:txBody>
      </p:sp>
    </p:spTree>
    <p:extLst>
      <p:ext uri="{BB962C8B-B14F-4D97-AF65-F5344CB8AC3E}">
        <p14:creationId xmlns:p14="http://schemas.microsoft.com/office/powerpoint/2010/main" val="2011062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1025884" y="-1078396"/>
            <a:ext cx="1179163" cy="4084269"/>
            <a:chOff x="0" y="0"/>
            <a:chExt cx="2771140" cy="17082440"/>
          </a:xfrm>
        </p:grpSpPr>
        <p:sp>
          <p:nvSpPr>
            <p:cNvPr id="3"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pic>
        <p:nvPicPr>
          <p:cNvPr id="15" name="Picture 2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876296">
            <a:off x="272149" y="9366702"/>
            <a:ext cx="1638800" cy="923687"/>
          </a:xfrm>
          <a:prstGeom prst="rect">
            <a:avLst/>
          </a:prstGeom>
        </p:spPr>
      </p:pic>
      <p:sp>
        <p:nvSpPr>
          <p:cNvPr id="8" name="Rectangle 7"/>
          <p:cNvSpPr/>
          <p:nvPr/>
        </p:nvSpPr>
        <p:spPr>
          <a:xfrm>
            <a:off x="-680635" y="227330"/>
            <a:ext cx="4719235" cy="1189493"/>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algn="ctr">
              <a:lnSpc>
                <a:spcPct val="150000"/>
              </a:lnSpc>
              <a:spcAft>
                <a:spcPts val="800"/>
              </a:spcAft>
            </a:pPr>
            <a:r>
              <a:rPr lang="nl-NL" sz="54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imes New Roman" panose="02020603050405020304" pitchFamily="18" charset="0"/>
                <a:cs typeface="Times New Roman" panose="02020603050405020304" pitchFamily="18" charset="0"/>
              </a:rPr>
              <a:t>Luyện tập 3</a:t>
            </a:r>
            <a:endParaRPr lang="en-US" sz="54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4"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383000" y="-196636"/>
            <a:ext cx="1905000" cy="1895475"/>
          </a:xfrm>
          <a:prstGeom prst="rect">
            <a:avLst/>
          </a:prstGeom>
        </p:spPr>
      </p:pic>
      <p:pic>
        <p:nvPicPr>
          <p:cNvPr id="12"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6988925" flipH="1">
            <a:off x="16758342" y="8913934"/>
            <a:ext cx="1154317" cy="1135234"/>
          </a:xfrm>
          <a:prstGeom prst="rect">
            <a:avLst/>
          </a:prstGeom>
        </p:spPr>
      </p:pic>
      <p:pic>
        <p:nvPicPr>
          <p:cNvPr id="13"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4570816">
            <a:off x="15873583" y="-188509"/>
            <a:ext cx="1769883" cy="1879220"/>
          </a:xfrm>
          <a:prstGeom prst="rect">
            <a:avLst/>
          </a:prstGeom>
        </p:spPr>
      </p:pic>
      <p:sp>
        <p:nvSpPr>
          <p:cNvPr id="6" name="Rectangle 5"/>
          <p:cNvSpPr/>
          <p:nvPr/>
        </p:nvSpPr>
        <p:spPr>
          <a:xfrm>
            <a:off x="3581400" y="374305"/>
            <a:ext cx="16535400" cy="1189493"/>
          </a:xfrm>
          <a:prstGeom prst="rect">
            <a:avLst/>
          </a:prstGeom>
        </p:spPr>
        <p:txBody>
          <a:bodyPr wrap="square">
            <a:spAutoFit/>
          </a:bodyPr>
          <a:lstStyle/>
          <a:p>
            <a:pPr algn="just">
              <a:lnSpc>
                <a:spcPct val="150000"/>
              </a:lnSpc>
              <a:spcAft>
                <a:spcPts val="800"/>
              </a:spcAft>
            </a:pP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Tính</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độ</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dài</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x, y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trong</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Hình</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4.6</a:t>
            </a:r>
            <a:endParaRPr lang="en-US"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Hình ảnh 3">
            <a:extLst>
              <a:ext uri="{FF2B5EF4-FFF2-40B4-BE49-F238E27FC236}">
                <a16:creationId xmlns:a16="http://schemas.microsoft.com/office/drawing/2014/main" id="{F48E515F-C0FB-23AA-BDEC-1053B715C495}"/>
              </a:ext>
            </a:extLst>
          </p:cNvPr>
          <p:cNvPicPr>
            <a:picLocks noChangeAspect="1"/>
          </p:cNvPicPr>
          <p:nvPr/>
        </p:nvPicPr>
        <p:blipFill rotWithShape="1">
          <a:blip r:embed="rId10"/>
          <a:srcRect l="21701" t="34467" r="27088" b="29694"/>
          <a:stretch/>
        </p:blipFill>
        <p:spPr bwMode="auto">
          <a:xfrm>
            <a:off x="1091549" y="2474080"/>
            <a:ext cx="16049561" cy="63163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095289534"/>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048000" y="-3086100"/>
            <a:ext cx="1066800" cy="7924800"/>
            <a:chOff x="0" y="0"/>
            <a:chExt cx="2771140" cy="17082440"/>
          </a:xfrm>
          <a:solidFill>
            <a:srgbClr val="438F79"/>
          </a:solidFill>
        </p:grpSpPr>
        <p:sp>
          <p:nvSpPr>
            <p:cNvPr id="3" name="Freeform 3"/>
            <p:cNvSpPr/>
            <p:nvPr/>
          </p:nvSpPr>
          <p:spPr>
            <a:xfrm>
              <a:off x="0" y="0"/>
              <a:ext cx="2771140" cy="17082440"/>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grpFill/>
            <a:ln>
              <a:solidFill>
                <a:srgbClr val="438F79"/>
              </a:solidFill>
            </a:ln>
          </p:spPr>
        </p:sp>
      </p:grpSp>
      <p:pic>
        <p:nvPicPr>
          <p:cNvPr id="23" name="Picture 23"/>
          <p:cNvPicPr>
            <a:picLocks noChangeAspect="1"/>
          </p:cNvPicPr>
          <p:nvPr/>
        </p:nvPicPr>
        <p:blipFill>
          <a:blip r:embed="rId3">
            <a:duotone>
              <a:prstClr val="black"/>
              <a:srgbClr val="4CA289">
                <a:tint val="45000"/>
                <a:satMod val="400000"/>
              </a:srgbClr>
            </a:duotone>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p:blipFill>
        <p:spPr>
          <a:xfrm>
            <a:off x="14528282" y="9460970"/>
            <a:ext cx="2621128" cy="478356"/>
          </a:xfrm>
          <a:prstGeom prst="rect">
            <a:avLst/>
          </a:prstGeom>
        </p:spPr>
      </p:pic>
      <p:sp>
        <p:nvSpPr>
          <p:cNvPr id="24" name="TextBox 23"/>
          <p:cNvSpPr txBox="1"/>
          <p:nvPr/>
        </p:nvSpPr>
        <p:spPr>
          <a:xfrm>
            <a:off x="228600" y="393388"/>
            <a:ext cx="7102098" cy="923330"/>
          </a:xfrm>
          <a:prstGeom prst="rect">
            <a:avLst/>
          </a:prstGeom>
          <a:noFill/>
        </p:spPr>
        <p:txBody>
          <a:bodyPr wrap="square" rtlCol="0">
            <a:spAutoFit/>
          </a:bodyPr>
          <a:lstStyle/>
          <a:p>
            <a:r>
              <a:rPr lang="en-US" sz="5400" b="1" dirty="0" err="1">
                <a:solidFill>
                  <a:schemeClr val="bg1"/>
                </a:solidFill>
                <a:latin typeface="Times New Roman" panose="02020603050405020304" pitchFamily="18" charset="0"/>
                <a:cs typeface="Times New Roman" panose="02020603050405020304" pitchFamily="18" charset="0"/>
              </a:rPr>
              <a:t>Bài</a:t>
            </a:r>
            <a:r>
              <a:rPr lang="en-US" sz="5400" b="1" dirty="0">
                <a:solidFill>
                  <a:schemeClr val="bg1"/>
                </a:solidFill>
                <a:latin typeface="Times New Roman" panose="02020603050405020304" pitchFamily="18" charset="0"/>
                <a:cs typeface="Times New Roman" panose="02020603050405020304" pitchFamily="18" charset="0"/>
              </a:rPr>
              <a:t> 4.1: (SGK – </a:t>
            </a:r>
            <a:r>
              <a:rPr lang="en-US" sz="5400" b="1" dirty="0" err="1">
                <a:solidFill>
                  <a:schemeClr val="bg1"/>
                </a:solidFill>
                <a:latin typeface="Times New Roman" panose="02020603050405020304" pitchFamily="18" charset="0"/>
                <a:cs typeface="Times New Roman" panose="02020603050405020304" pitchFamily="18" charset="0"/>
              </a:rPr>
              <a:t>tr.80</a:t>
            </a:r>
            <a:r>
              <a:rPr lang="en-US" sz="5400" b="1" dirty="0">
                <a:solidFill>
                  <a:schemeClr val="bg1"/>
                </a:solidFill>
                <a:latin typeface="Times New Roman" panose="02020603050405020304" pitchFamily="18" charset="0"/>
                <a:cs typeface="Times New Roman" panose="02020603050405020304" pitchFamily="18" charset="0"/>
              </a:rPr>
              <a:t>)</a:t>
            </a:r>
          </a:p>
        </p:txBody>
      </p:sp>
      <p:pic>
        <p:nvPicPr>
          <p:cNvPr id="19"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747344">
            <a:off x="17541368" y="-14272"/>
            <a:ext cx="1754651" cy="1209114"/>
          </a:xfrm>
          <a:prstGeom prst="rect">
            <a:avLst/>
          </a:prstGeom>
        </p:spPr>
      </p:pic>
      <p:pic>
        <p:nvPicPr>
          <p:cNvPr id="31" name="Picture 5"/>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14138052" y="5600700"/>
            <a:ext cx="3235547" cy="3439021"/>
          </a:xfrm>
          <a:prstGeom prst="rect">
            <a:avLst/>
          </a:prstGeom>
        </p:spPr>
      </p:pic>
      <p:pic>
        <p:nvPicPr>
          <p:cNvPr id="4" name="Hình ảnh 3">
            <a:extLst>
              <a:ext uri="{FF2B5EF4-FFF2-40B4-BE49-F238E27FC236}">
                <a16:creationId xmlns:a16="http://schemas.microsoft.com/office/drawing/2014/main" id="{76A1D7F3-5308-1141-7848-D2F8B63A09EA}"/>
              </a:ext>
            </a:extLst>
          </p:cNvPr>
          <p:cNvPicPr>
            <a:picLocks noChangeAspect="1"/>
          </p:cNvPicPr>
          <p:nvPr/>
        </p:nvPicPr>
        <p:blipFill rotWithShape="1">
          <a:blip r:embed="rId8"/>
          <a:srcRect l="28480" t="45201" r="45990" b="24262"/>
          <a:stretch/>
        </p:blipFill>
        <p:spPr bwMode="auto">
          <a:xfrm>
            <a:off x="914400" y="4000500"/>
            <a:ext cx="5376364" cy="36160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pic>
        <p:nvPicPr>
          <p:cNvPr id="5" name="Hình ảnh 4">
            <a:extLst>
              <a:ext uri="{FF2B5EF4-FFF2-40B4-BE49-F238E27FC236}">
                <a16:creationId xmlns:a16="http://schemas.microsoft.com/office/drawing/2014/main" id="{DC637A4A-E5C2-07D7-66F7-756F74C5D3D2}"/>
              </a:ext>
            </a:extLst>
          </p:cNvPr>
          <p:cNvPicPr>
            <a:picLocks noChangeAspect="1"/>
          </p:cNvPicPr>
          <p:nvPr/>
        </p:nvPicPr>
        <p:blipFill rotWithShape="1">
          <a:blip r:embed="rId8"/>
          <a:srcRect l="55593" t="39909" r="17223" b="24262"/>
          <a:stretch/>
        </p:blipFill>
        <p:spPr bwMode="auto">
          <a:xfrm>
            <a:off x="7679738" y="3994484"/>
            <a:ext cx="4885596" cy="36220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sp>
        <p:nvSpPr>
          <p:cNvPr id="7" name="Rectangle 5">
            <a:extLst>
              <a:ext uri="{FF2B5EF4-FFF2-40B4-BE49-F238E27FC236}">
                <a16:creationId xmlns:a16="http://schemas.microsoft.com/office/drawing/2014/main" id="{58A1C89C-CAFD-A0EA-8059-9047EFF0388D}"/>
              </a:ext>
            </a:extLst>
          </p:cNvPr>
          <p:cNvSpPr/>
          <p:nvPr/>
        </p:nvSpPr>
        <p:spPr>
          <a:xfrm>
            <a:off x="233989" y="1236203"/>
            <a:ext cx="16535400" cy="2435988"/>
          </a:xfrm>
          <a:prstGeom prst="rect">
            <a:avLst/>
          </a:prstGeom>
        </p:spPr>
        <p:txBody>
          <a:bodyPr wrap="square">
            <a:spAutoFit/>
          </a:bodyPr>
          <a:lstStyle/>
          <a:p>
            <a:pPr algn="just">
              <a:lnSpc>
                <a:spcPct val="150000"/>
              </a:lnSpc>
              <a:spcAft>
                <a:spcPts val="800"/>
              </a:spcAft>
            </a:pP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Tính</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độ</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dài</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x,y</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trong</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Hình</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4.9(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làm</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tròn</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kết</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quả</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đến</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chữ</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số</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thập</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phân</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thứ</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nhất</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endParaRPr lang="en-US"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5">
            <a:extLst>
              <a:ext uri="{FF2B5EF4-FFF2-40B4-BE49-F238E27FC236}">
                <a16:creationId xmlns:a16="http://schemas.microsoft.com/office/drawing/2014/main" id="{6B0C4156-9812-218D-F9EE-46FE0024483F}"/>
              </a:ext>
            </a:extLst>
          </p:cNvPr>
          <p:cNvSpPr/>
          <p:nvPr/>
        </p:nvSpPr>
        <p:spPr>
          <a:xfrm>
            <a:off x="1110516" y="7509908"/>
            <a:ext cx="16535400" cy="1189493"/>
          </a:xfrm>
          <a:prstGeom prst="rect">
            <a:avLst/>
          </a:prstGeom>
        </p:spPr>
        <p:txBody>
          <a:bodyPr wrap="square">
            <a:spAutoFit/>
          </a:bodyPr>
          <a:lstStyle/>
          <a:p>
            <a:pPr algn="just">
              <a:lnSpc>
                <a:spcPct val="150000"/>
              </a:lnSpc>
              <a:spcAft>
                <a:spcPts val="800"/>
              </a:spcAft>
            </a:pP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 HK//QE                             b)</a:t>
            </a:r>
            <a:endParaRPr lang="en-US"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9896553">
            <a:off x="515916" y="329562"/>
            <a:ext cx="1015571" cy="1461253"/>
          </a:xfrm>
          <a:prstGeom prst="rect">
            <a:avLst/>
          </a:prstGeom>
        </p:spPr>
      </p:pic>
      <p:sp>
        <p:nvSpPr>
          <p:cNvPr id="12" name="Google Shape;7771;p33"/>
          <p:cNvSpPr txBox="1">
            <a:spLocks/>
          </p:cNvSpPr>
          <p:nvPr/>
        </p:nvSpPr>
        <p:spPr>
          <a:xfrm>
            <a:off x="4129800" y="800100"/>
            <a:ext cx="10272000" cy="763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Kavoon"/>
              <a:buNone/>
              <a:defRPr sz="3500"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buClr>
                <a:srgbClr val="04596F"/>
              </a:buClr>
            </a:pPr>
            <a:r>
              <a:rPr lang="vi-VN" sz="6000" b="1" kern="0" dirty="0">
                <a:solidFill>
                  <a:srgbClr val="FFFF00"/>
                </a:solidFill>
                <a:latin typeface="+mj-lt"/>
              </a:rPr>
              <a:t>KHỞI ĐỘNG</a:t>
            </a:r>
          </a:p>
        </p:txBody>
      </p:sp>
      <p:pic>
        <p:nvPicPr>
          <p:cNvPr id="16"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9903607">
            <a:off x="16940511" y="196988"/>
            <a:ext cx="1096703" cy="1233510"/>
          </a:xfrm>
          <a:prstGeom prst="rect">
            <a:avLst/>
          </a:prstGeom>
        </p:spPr>
      </p:pic>
      <p:pic>
        <p:nvPicPr>
          <p:cNvPr id="13" name="Picture 7"/>
          <p:cNvPicPr>
            <a:picLocks noChangeAspect="1"/>
          </p:cNvPicPr>
          <p:nvPr/>
        </p:nvPicPr>
        <p:blipFill>
          <a:blip r:embed="rId7">
            <a:biLevel thresh="25000"/>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1751578">
            <a:off x="16636939" y="9109527"/>
            <a:ext cx="1156870" cy="797188"/>
          </a:xfrm>
          <a:prstGeom prst="rect">
            <a:avLst/>
          </a:prstGeom>
        </p:spPr>
      </p:pic>
      <p:pic>
        <p:nvPicPr>
          <p:cNvPr id="15"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9076113">
            <a:off x="593979" y="8727445"/>
            <a:ext cx="2142963" cy="2401079"/>
          </a:xfrm>
          <a:prstGeom prst="rect">
            <a:avLst/>
          </a:prstGeom>
        </p:spPr>
      </p:pic>
      <p:sp>
        <p:nvSpPr>
          <p:cNvPr id="7" name="Hộp Văn bản 6">
            <a:extLst>
              <a:ext uri="{FF2B5EF4-FFF2-40B4-BE49-F238E27FC236}">
                <a16:creationId xmlns:a16="http://schemas.microsoft.com/office/drawing/2014/main" id="{CD97B0EE-5405-3DF7-70A8-D465CEADE18F}"/>
              </a:ext>
            </a:extLst>
          </p:cNvPr>
          <p:cNvSpPr txBox="1"/>
          <p:nvPr/>
        </p:nvSpPr>
        <p:spPr>
          <a:xfrm>
            <a:off x="766265" y="1911138"/>
            <a:ext cx="10435135" cy="7669407"/>
          </a:xfrm>
          <a:prstGeom prst="rect">
            <a:avLst/>
          </a:prstGeom>
          <a:noFill/>
        </p:spPr>
        <p:txBody>
          <a:bodyPr wrap="square">
            <a:spAutoFit/>
          </a:bodyPr>
          <a:lstStyle/>
          <a:p>
            <a:pPr marL="0" marR="0" algn="just">
              <a:lnSpc>
                <a:spcPct val="115000"/>
              </a:lnSpc>
              <a:spcBef>
                <a:spcPts val="0"/>
              </a:spcBef>
              <a:spcAft>
                <a:spcPts val="0"/>
              </a:spcAft>
            </a:pPr>
            <a:r>
              <a:rPr lang="nl-NL" sz="4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Cây cầu AB bắc qua một con sông có chiều rộng 300m. Để đo khoảng cách giữa hai điểm C và D trên hai bờ con sông, người ta chọn một điểm E trên đường thẳng AB sao cho ba điểm E, C, D thẳng hàng. Trên mặt đất người ta đo được AE = 400m, EC = 500m. </a:t>
            </a:r>
            <a:endParaRPr lang="en-US" sz="4800" dirty="0">
              <a:solidFill>
                <a:schemeClr val="bg1"/>
              </a:solidFill>
              <a:effectLst/>
              <a:latin typeface="Times New Roman" panose="02020603050405020304" pitchFamily="18" charset="0"/>
              <a:ea typeface="Calibri" panose="020F0502020204030204" pitchFamily="34" charset="0"/>
            </a:endParaRPr>
          </a:p>
          <a:p>
            <a:pPr marL="0" marR="0" algn="l">
              <a:lnSpc>
                <a:spcPct val="115000"/>
              </a:lnSpc>
              <a:spcBef>
                <a:spcPts val="0"/>
              </a:spcBef>
              <a:spcAft>
                <a:spcPts val="0"/>
              </a:spcAft>
            </a:pPr>
            <a:r>
              <a:rPr lang="nl-NL" sz="4800"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Theo em, người ta tính khoảng cách giữa C và D như thế nào?</a:t>
            </a:r>
            <a:endParaRPr lang="en-US" sz="4800" dirty="0">
              <a:solidFill>
                <a:schemeClr val="bg1"/>
              </a:solidFill>
              <a:effectLst/>
              <a:latin typeface="Times New Roman" panose="02020603050405020304" pitchFamily="18" charset="0"/>
              <a:ea typeface="Calibri" panose="020F0502020204030204" pitchFamily="34" charset="0"/>
            </a:endParaRPr>
          </a:p>
        </p:txBody>
      </p:sp>
      <p:pic>
        <p:nvPicPr>
          <p:cNvPr id="8" name="Hình ảnh 7">
            <a:extLst>
              <a:ext uri="{FF2B5EF4-FFF2-40B4-BE49-F238E27FC236}">
                <a16:creationId xmlns:a16="http://schemas.microsoft.com/office/drawing/2014/main" id="{F083C9B3-EE8C-19DF-57A3-6A3CAE1B83D1}"/>
              </a:ext>
            </a:extLst>
          </p:cNvPr>
          <p:cNvPicPr>
            <a:picLocks noChangeAspect="1"/>
          </p:cNvPicPr>
          <p:nvPr/>
        </p:nvPicPr>
        <p:blipFill rotWithShape="1">
          <a:blip r:embed="rId11"/>
          <a:srcRect l="54583" t="25555" r="24584" b="44815"/>
          <a:stretch/>
        </p:blipFill>
        <p:spPr>
          <a:xfrm>
            <a:off x="11901985" y="2324100"/>
            <a:ext cx="5619750" cy="4495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9896553">
            <a:off x="515916" y="329562"/>
            <a:ext cx="1015571" cy="1461253"/>
          </a:xfrm>
          <a:prstGeom prst="rect">
            <a:avLst/>
          </a:prstGeom>
        </p:spPr>
      </p:pic>
      <p:sp>
        <p:nvSpPr>
          <p:cNvPr id="12" name="Google Shape;7771;p33"/>
          <p:cNvSpPr txBox="1">
            <a:spLocks/>
          </p:cNvSpPr>
          <p:nvPr/>
        </p:nvSpPr>
        <p:spPr>
          <a:xfrm>
            <a:off x="4129800" y="800100"/>
            <a:ext cx="10272000" cy="763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Kavoon"/>
              <a:buNone/>
              <a:defRPr sz="3500"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buClr>
                <a:srgbClr val="04596F"/>
              </a:buClr>
            </a:pPr>
            <a:r>
              <a:rPr lang="vi-VN" sz="6000" b="1" kern="0">
                <a:solidFill>
                  <a:srgbClr val="FFFF00"/>
                </a:solidFill>
                <a:latin typeface="+mj-lt"/>
              </a:rPr>
              <a:t>Bài toán mở đầu</a:t>
            </a:r>
            <a:endParaRPr lang="vi-VN" sz="6000" b="1" kern="0" dirty="0">
              <a:solidFill>
                <a:srgbClr val="FFFF00"/>
              </a:solidFill>
              <a:latin typeface="+mj-lt"/>
            </a:endParaRPr>
          </a:p>
        </p:txBody>
      </p:sp>
      <p:pic>
        <p:nvPicPr>
          <p:cNvPr id="16"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9903607">
            <a:off x="16940511" y="196988"/>
            <a:ext cx="1096703" cy="1233510"/>
          </a:xfrm>
          <a:prstGeom prst="rect">
            <a:avLst/>
          </a:prstGeom>
        </p:spPr>
      </p:pic>
      <p:pic>
        <p:nvPicPr>
          <p:cNvPr id="13" name="Picture 7"/>
          <p:cNvPicPr>
            <a:picLocks noChangeAspect="1"/>
          </p:cNvPicPr>
          <p:nvPr/>
        </p:nvPicPr>
        <p:blipFill>
          <a:blip r:embed="rId7">
            <a:biLevel thresh="25000"/>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1751578">
            <a:off x="16636939" y="9109527"/>
            <a:ext cx="1156870" cy="797188"/>
          </a:xfrm>
          <a:prstGeom prst="rect">
            <a:avLst/>
          </a:prstGeom>
        </p:spPr>
      </p:pic>
      <p:pic>
        <p:nvPicPr>
          <p:cNvPr id="15"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9076113">
            <a:off x="593979" y="8727445"/>
            <a:ext cx="2142963" cy="2401079"/>
          </a:xfrm>
          <a:prstGeom prst="rect">
            <a:avLst/>
          </a:prstGeom>
        </p:spPr>
      </p:pic>
      <p:sp>
        <p:nvSpPr>
          <p:cNvPr id="7" name="Hộp Văn bản 6">
            <a:extLst>
              <a:ext uri="{FF2B5EF4-FFF2-40B4-BE49-F238E27FC236}">
                <a16:creationId xmlns:a16="http://schemas.microsoft.com/office/drawing/2014/main" id="{CD97B0EE-5405-3DF7-70A8-D465CEADE18F}"/>
              </a:ext>
            </a:extLst>
          </p:cNvPr>
          <p:cNvSpPr txBox="1"/>
          <p:nvPr/>
        </p:nvSpPr>
        <p:spPr>
          <a:xfrm>
            <a:off x="766265" y="1911138"/>
            <a:ext cx="10435135" cy="7669407"/>
          </a:xfrm>
          <a:prstGeom prst="rect">
            <a:avLst/>
          </a:prstGeom>
          <a:noFill/>
        </p:spPr>
        <p:txBody>
          <a:bodyPr wrap="square">
            <a:spAutoFit/>
          </a:bodyPr>
          <a:lstStyle/>
          <a:p>
            <a:pPr marL="0" marR="0" algn="just">
              <a:lnSpc>
                <a:spcPct val="115000"/>
              </a:lnSpc>
              <a:spcBef>
                <a:spcPts val="0"/>
              </a:spcBef>
              <a:spcAft>
                <a:spcPts val="0"/>
              </a:spcAft>
            </a:pPr>
            <a:r>
              <a:rPr lang="nl-NL" sz="4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Cây cầu AB bắc qua một con sông có chiều rộng 300m. Để đo khoảng cách giữa hai điểm C và D trên hai bờ con sông, người ta chọn một điểm E trên đường thẳng AB sao cho ba điểm E, C, D thẳng hàng. Trên mặt đất người ta đo được AE = 400m, EC = 500m. </a:t>
            </a:r>
            <a:endParaRPr lang="en-US" sz="4800" dirty="0">
              <a:solidFill>
                <a:schemeClr val="bg1"/>
              </a:solidFill>
              <a:effectLst/>
              <a:latin typeface="Times New Roman" panose="02020603050405020304" pitchFamily="18" charset="0"/>
              <a:ea typeface="Calibri" panose="020F0502020204030204" pitchFamily="34" charset="0"/>
            </a:endParaRPr>
          </a:p>
          <a:p>
            <a:pPr marL="0" marR="0" algn="l">
              <a:lnSpc>
                <a:spcPct val="115000"/>
              </a:lnSpc>
              <a:spcBef>
                <a:spcPts val="0"/>
              </a:spcBef>
              <a:spcAft>
                <a:spcPts val="0"/>
              </a:spcAft>
            </a:pPr>
            <a:r>
              <a:rPr lang="nl-NL" sz="4800"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Theo em, người ta tính khoảng cách giữa C và D như thế nào?</a:t>
            </a:r>
            <a:endParaRPr lang="en-US" sz="4800" dirty="0">
              <a:solidFill>
                <a:schemeClr val="bg1"/>
              </a:solidFill>
              <a:effectLst/>
              <a:latin typeface="Times New Roman" panose="02020603050405020304" pitchFamily="18" charset="0"/>
              <a:ea typeface="Calibri" panose="020F0502020204030204" pitchFamily="34" charset="0"/>
            </a:endParaRPr>
          </a:p>
        </p:txBody>
      </p:sp>
      <p:pic>
        <p:nvPicPr>
          <p:cNvPr id="8" name="Hình ảnh 7">
            <a:extLst>
              <a:ext uri="{FF2B5EF4-FFF2-40B4-BE49-F238E27FC236}">
                <a16:creationId xmlns:a16="http://schemas.microsoft.com/office/drawing/2014/main" id="{F083C9B3-EE8C-19DF-57A3-6A3CAE1B83D1}"/>
              </a:ext>
            </a:extLst>
          </p:cNvPr>
          <p:cNvPicPr>
            <a:picLocks noChangeAspect="1"/>
          </p:cNvPicPr>
          <p:nvPr/>
        </p:nvPicPr>
        <p:blipFill rotWithShape="1">
          <a:blip r:embed="rId11"/>
          <a:srcRect l="54583" t="25555" r="24584" b="44815"/>
          <a:stretch/>
        </p:blipFill>
        <p:spPr>
          <a:xfrm>
            <a:off x="11901985" y="2324100"/>
            <a:ext cx="5619750" cy="4495800"/>
          </a:xfrm>
          <a:prstGeom prst="rect">
            <a:avLst/>
          </a:prstGeom>
        </p:spPr>
      </p:pic>
    </p:spTree>
    <p:extLst>
      <p:ext uri="{BB962C8B-B14F-4D97-AF65-F5344CB8AC3E}">
        <p14:creationId xmlns:p14="http://schemas.microsoft.com/office/powerpoint/2010/main" val="3254605870"/>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3EFB6BD-0174-EBB1-3597-B38929C68B5F}"/>
              </a:ext>
            </a:extLst>
          </p:cNvPr>
          <p:cNvSpPr/>
          <p:nvPr/>
        </p:nvSpPr>
        <p:spPr>
          <a:xfrm>
            <a:off x="4419600" y="2324100"/>
            <a:ext cx="9982200" cy="6483250"/>
          </a:xfrm>
          <a:prstGeom prst="rect">
            <a:avLst/>
          </a:prstGeom>
        </p:spPr>
        <p:txBody>
          <a:bodyPr wrap="square">
            <a:spAutoFit/>
          </a:bodyPr>
          <a:lstStyle/>
          <a:p>
            <a:pPr algn="ctr">
              <a:lnSpc>
                <a:spcPct val="150000"/>
              </a:lnSpc>
              <a:spcAft>
                <a:spcPts val="800"/>
              </a:spcAft>
            </a:pPr>
            <a:r>
              <a:rPr lang="vi-VN" sz="5400" b="1">
                <a:solidFill>
                  <a:srgbClr val="52607D"/>
                </a:solidFill>
                <a:effectLst/>
                <a:latin typeface="Times New Roman" panose="02020603050405020304" pitchFamily="18" charset="0"/>
                <a:ea typeface="Calibri" panose="020F0502020204030204" pitchFamily="34" charset="0"/>
                <a:cs typeface="Times New Roman" panose="02020603050405020304" pitchFamily="18" charset="0"/>
              </a:rPr>
              <a:t>Hướng dẫn về nhà</a:t>
            </a:r>
          </a:p>
          <a:p>
            <a:pPr algn="just">
              <a:lnSpc>
                <a:spcPct val="150000"/>
              </a:lnSpc>
              <a:spcAft>
                <a:spcPts val="800"/>
              </a:spcAft>
            </a:pPr>
            <a:r>
              <a:rPr lang="vi-VN" sz="5400">
                <a:solidFill>
                  <a:srgbClr val="52607D"/>
                </a:solidFill>
                <a:latin typeface="Times New Roman" panose="02020603050405020304" pitchFamily="18" charset="0"/>
                <a:ea typeface="Calibri" panose="020F0502020204030204" pitchFamily="34" charset="0"/>
                <a:cs typeface="Times New Roman" panose="02020603050405020304" pitchFamily="18" charset="0"/>
              </a:rPr>
              <a:t>- Ôn lại bài đã học. Học thuộc các định nghĩa, định lí Talet</a:t>
            </a:r>
          </a:p>
          <a:p>
            <a:pPr algn="just">
              <a:lnSpc>
                <a:spcPct val="150000"/>
              </a:lnSpc>
              <a:spcAft>
                <a:spcPts val="800"/>
              </a:spcAft>
            </a:pPr>
            <a:r>
              <a:rPr lang="vi-VN" sz="5400">
                <a:solidFill>
                  <a:srgbClr val="52607D"/>
                </a:solidFill>
                <a:latin typeface="Times New Roman" panose="02020603050405020304" pitchFamily="18" charset="0"/>
                <a:ea typeface="Calibri" panose="020F0502020204030204" pitchFamily="34" charset="0"/>
                <a:cs typeface="Times New Roman" panose="02020603050405020304" pitchFamily="18" charset="0"/>
              </a:rPr>
              <a:t>- Làm luyện tập 3 + Bài 4.1 SGK</a:t>
            </a:r>
          </a:p>
          <a:p>
            <a:pPr algn="just">
              <a:lnSpc>
                <a:spcPct val="150000"/>
              </a:lnSpc>
              <a:spcAft>
                <a:spcPts val="800"/>
              </a:spcAft>
            </a:pPr>
            <a:r>
              <a:rPr lang="vi-VN" sz="5400">
                <a:solidFill>
                  <a:srgbClr val="52607D"/>
                </a:solidFill>
                <a:latin typeface="Times New Roman" panose="02020603050405020304" pitchFamily="18" charset="0"/>
                <a:ea typeface="Calibri" panose="020F0502020204030204" pitchFamily="34" charset="0"/>
                <a:cs typeface="Times New Roman" panose="02020603050405020304" pitchFamily="18" charset="0"/>
              </a:rPr>
              <a:t>- Giải bài toán mở đầu</a:t>
            </a:r>
          </a:p>
        </p:txBody>
      </p:sp>
    </p:spTree>
    <p:extLst>
      <p:ext uri="{BB962C8B-B14F-4D97-AF65-F5344CB8AC3E}">
        <p14:creationId xmlns:p14="http://schemas.microsoft.com/office/powerpoint/2010/main" val="27197835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324600" y="800100"/>
            <a:ext cx="6324600" cy="1015663"/>
          </a:xfrm>
          <a:prstGeom prst="rect">
            <a:avLst/>
          </a:prstGeom>
          <a:noFill/>
        </p:spPr>
        <p:txBody>
          <a:bodyPr wrap="square" rtlCol="0">
            <a:spAutoFit/>
          </a:bodyPr>
          <a:lstStyle/>
          <a:p>
            <a:r>
              <a:rPr lang="en-US" sz="6000" b="1" dirty="0" err="1">
                <a:solidFill>
                  <a:srgbClr val="FFFF00"/>
                </a:solidFill>
                <a:latin typeface="Times New Roman" panose="02020603050405020304" pitchFamily="18" charset="0"/>
                <a:cs typeface="Times New Roman" panose="02020603050405020304" pitchFamily="18" charset="0"/>
              </a:rPr>
              <a:t>Định</a:t>
            </a:r>
            <a:r>
              <a:rPr lang="en-US" sz="6000" b="1" dirty="0">
                <a:solidFill>
                  <a:srgbClr val="FFFF00"/>
                </a:solidFill>
                <a:latin typeface="Times New Roman" panose="02020603050405020304" pitchFamily="18" charset="0"/>
                <a:cs typeface="Times New Roman" panose="02020603050405020304" pitchFamily="18" charset="0"/>
              </a:rPr>
              <a:t> </a:t>
            </a:r>
            <a:r>
              <a:rPr lang="en-US" sz="6000" b="1" dirty="0" err="1">
                <a:solidFill>
                  <a:srgbClr val="FFFF00"/>
                </a:solidFill>
                <a:latin typeface="Times New Roman" panose="02020603050405020304" pitchFamily="18" charset="0"/>
                <a:cs typeface="Times New Roman" panose="02020603050405020304" pitchFamily="18" charset="0"/>
              </a:rPr>
              <a:t>lí</a:t>
            </a:r>
            <a:endParaRPr lang="en-US" sz="6000" b="1" dirty="0">
              <a:solidFill>
                <a:srgbClr val="FFFF00"/>
              </a:solidFill>
              <a:latin typeface="Times New Roman" panose="02020603050405020304" pitchFamily="18" charset="0"/>
              <a:cs typeface="Times New Roman" panose="02020603050405020304" pitchFamily="18" charset="0"/>
            </a:endParaRPr>
          </a:p>
        </p:txBody>
      </p:sp>
      <p:grpSp>
        <p:nvGrpSpPr>
          <p:cNvPr id="4" name="Group 4"/>
          <p:cNvGrpSpPr/>
          <p:nvPr/>
        </p:nvGrpSpPr>
        <p:grpSpPr>
          <a:xfrm>
            <a:off x="1300965" y="2110765"/>
            <a:ext cx="15932627" cy="5797596"/>
            <a:chOff x="0" y="0"/>
            <a:chExt cx="5678267" cy="2467777"/>
          </a:xfrm>
        </p:grpSpPr>
        <p:sp>
          <p:nvSpPr>
            <p:cNvPr id="5" name="Freeform 5"/>
            <p:cNvSpPr/>
            <p:nvPr/>
          </p:nvSpPr>
          <p:spPr>
            <a:xfrm>
              <a:off x="0" y="0"/>
              <a:ext cx="5678267" cy="2467777"/>
            </a:xfrm>
            <a:custGeom>
              <a:avLst/>
              <a:gdLst/>
              <a:ahLst/>
              <a:cxnLst/>
              <a:rect l="l" t="t" r="r" b="b"/>
              <a:pathLst>
                <a:path w="5678267" h="2467777">
                  <a:moveTo>
                    <a:pt x="5553807" y="2467777"/>
                  </a:moveTo>
                  <a:lnTo>
                    <a:pt x="124460" y="2467777"/>
                  </a:lnTo>
                  <a:cubicBezTo>
                    <a:pt x="55880" y="2467777"/>
                    <a:pt x="0" y="2411897"/>
                    <a:pt x="0" y="2343316"/>
                  </a:cubicBezTo>
                  <a:lnTo>
                    <a:pt x="0" y="124460"/>
                  </a:lnTo>
                  <a:cubicBezTo>
                    <a:pt x="0" y="55880"/>
                    <a:pt x="55880" y="0"/>
                    <a:pt x="124460" y="0"/>
                  </a:cubicBezTo>
                  <a:lnTo>
                    <a:pt x="5553807" y="0"/>
                  </a:lnTo>
                  <a:cubicBezTo>
                    <a:pt x="5622387" y="0"/>
                    <a:pt x="5678267" y="55880"/>
                    <a:pt x="5678267" y="124460"/>
                  </a:cubicBezTo>
                  <a:lnTo>
                    <a:pt x="5678267" y="2343317"/>
                  </a:lnTo>
                  <a:cubicBezTo>
                    <a:pt x="5678267" y="2411897"/>
                    <a:pt x="5622387" y="2467777"/>
                    <a:pt x="5553807" y="2467777"/>
                  </a:cubicBezTo>
                  <a:close/>
                </a:path>
              </a:pathLst>
            </a:custGeom>
            <a:solidFill>
              <a:srgbClr val="FFFFFF"/>
            </a:solidFill>
          </p:spPr>
        </p:sp>
      </p:grpSp>
      <p:pic>
        <p:nvPicPr>
          <p:cNvPr id="13" name="Picture 2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145859">
            <a:off x="136511" y="330866"/>
            <a:ext cx="2186277" cy="1232265"/>
          </a:xfrm>
          <a:prstGeom prst="rect">
            <a:avLst/>
          </a:prstGeom>
        </p:spPr>
      </p:pic>
      <p:pic>
        <p:nvPicPr>
          <p:cNvPr id="14"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265279" y="-399540"/>
            <a:ext cx="2404550" cy="2392527"/>
          </a:xfrm>
          <a:prstGeom prst="rect">
            <a:avLst/>
          </a:prstGeom>
        </p:spPr>
      </p:pic>
      <p:pic>
        <p:nvPicPr>
          <p:cNvPr id="15"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28346" y="8420100"/>
            <a:ext cx="8659085" cy="2902946"/>
          </a:xfrm>
          <a:prstGeom prst="rect">
            <a:avLst/>
          </a:prstGeom>
        </p:spPr>
      </p:pic>
      <p:pic>
        <p:nvPicPr>
          <p:cNvPr id="16"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181600" y="8437412"/>
            <a:ext cx="9534701" cy="2868322"/>
          </a:xfrm>
          <a:prstGeom prst="rect">
            <a:avLst/>
          </a:prstGeom>
        </p:spPr>
      </p:pic>
      <p:pic>
        <p:nvPicPr>
          <p:cNvPr id="17"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479879" y="8507818"/>
            <a:ext cx="8659085" cy="2868322"/>
          </a:xfrm>
          <a:prstGeom prst="rect">
            <a:avLst/>
          </a:prstGeom>
        </p:spPr>
      </p:pic>
      <p:pic>
        <p:nvPicPr>
          <p:cNvPr id="1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088099" flipH="1">
            <a:off x="15468451" y="560028"/>
            <a:ext cx="2609968" cy="1879176"/>
          </a:xfrm>
          <a:prstGeom prst="rect">
            <a:avLst/>
          </a:prstGeom>
        </p:spPr>
      </p:pic>
      <p:pic>
        <p:nvPicPr>
          <p:cNvPr id="19" name="Picture 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814577">
            <a:off x="16447187" y="7967014"/>
            <a:ext cx="1390289" cy="2832070"/>
          </a:xfrm>
          <a:prstGeom prst="rect">
            <a:avLst/>
          </a:prstGeom>
        </p:spPr>
      </p:pic>
      <p:pic>
        <p:nvPicPr>
          <p:cNvPr id="20" name="Picture 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4728357">
            <a:off x="648442" y="7837436"/>
            <a:ext cx="1769883" cy="1879220"/>
          </a:xfrm>
          <a:prstGeom prst="rect">
            <a:avLst/>
          </a:prstGeom>
        </p:spPr>
      </p:pic>
      <p:sp>
        <p:nvSpPr>
          <p:cNvPr id="8" name="Rectangle 3">
            <a:extLst>
              <a:ext uri="{FF2B5EF4-FFF2-40B4-BE49-F238E27FC236}">
                <a16:creationId xmlns:a16="http://schemas.microsoft.com/office/drawing/2014/main" id="{7587AEF7-7A62-5201-6562-4ABB853B6FB8}"/>
              </a:ext>
            </a:extLst>
          </p:cNvPr>
          <p:cNvSpPr>
            <a:spLocks noChangeArrowheads="1"/>
          </p:cNvSpPr>
          <p:nvPr/>
        </p:nvSpPr>
        <p:spPr bwMode="auto">
          <a:xfrm>
            <a:off x="1829862" y="2935359"/>
            <a:ext cx="15157173" cy="3713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nl-NL" altLang="en-US" sz="5400" u="sng"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Định lí Thales:</a:t>
            </a:r>
          </a:p>
          <a:p>
            <a:pPr marL="0" marR="0" algn="just">
              <a:lnSpc>
                <a:spcPct val="115000"/>
              </a:lnSpc>
              <a:spcBef>
                <a:spcPts val="0"/>
              </a:spcBef>
              <a:spcAft>
                <a:spcPts val="1000"/>
              </a:spcAft>
            </a:pPr>
            <a:r>
              <a:rPr lang="nl-NL" sz="5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Nếu một đường thẳng song song với một cạnh của tam giác và cắt hai cạnh còn lại thì nó định ra trên hai cạnh đó những đoạn thẳng tương ứng tỉ lệ.</a:t>
            </a:r>
            <a:endParaRPr lang="en-US" sz="5400" dirty="0">
              <a:solidFill>
                <a:srgbClr val="FF000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41358449"/>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6">
            <a:extLst>
              <a:ext uri="{FF2B5EF4-FFF2-40B4-BE49-F238E27FC236}">
                <a16:creationId xmlns:a16="http://schemas.microsoft.com/office/drawing/2014/main" id="{52421A84-60DB-B254-DF94-D5B2D68389EA}"/>
              </a:ext>
            </a:extLst>
          </p:cNvPr>
          <p:cNvPicPr>
            <a:picLocks noChangeAspect="1"/>
          </p:cNvPicPr>
          <p:nvPr/>
        </p:nvPicPr>
        <p:blipFill rotWithShape="1">
          <a:blip r:embed="rId2"/>
          <a:srcRect l="57277" t="54176" r="19134" b="22807"/>
          <a:stretch/>
        </p:blipFill>
        <p:spPr bwMode="auto">
          <a:xfrm>
            <a:off x="10221290" y="27467"/>
            <a:ext cx="8066710" cy="44261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3AA9C92B-574C-F45B-807C-86AC74D0F270}"/>
              </a:ext>
            </a:extLst>
          </p:cNvPr>
          <p:cNvSpPr txBox="1"/>
          <p:nvPr/>
        </p:nvSpPr>
        <p:spPr>
          <a:xfrm>
            <a:off x="609600" y="1086365"/>
            <a:ext cx="8763000" cy="2308324"/>
          </a:xfrm>
          <a:prstGeom prst="rect">
            <a:avLst/>
          </a:prstGeom>
          <a:noFill/>
        </p:spPr>
        <p:txBody>
          <a:bodyPr wrap="square" rtlCol="0">
            <a:spAutoFit/>
          </a:bodyPr>
          <a:lstStyle/>
          <a:p>
            <a:r>
              <a:rPr lang="el-GR" sz="3600">
                <a:solidFill>
                  <a:schemeClr val="bg1"/>
                </a:solidFill>
                <a:latin typeface="Times New Roman" panose="02020603050405020304" pitchFamily="18" charset="0"/>
                <a:cs typeface="Times New Roman" panose="02020603050405020304" pitchFamily="18" charset="0"/>
              </a:rPr>
              <a:t>Δ</a:t>
            </a:r>
            <a:r>
              <a:rPr lang="vi-VN" sz="3600">
                <a:solidFill>
                  <a:schemeClr val="bg1"/>
                </a:solidFill>
                <a:latin typeface="Times New Roman" panose="02020603050405020304" pitchFamily="18" charset="0"/>
                <a:cs typeface="Times New Roman" panose="02020603050405020304" pitchFamily="18" charset="0"/>
              </a:rPr>
              <a:t>ABC có đường thẳng B’C’ cắt hai cạnh AB và AC và định ra trên 2 cạnh những đoạn thẳng tương ứng tỉ lệ thì B’C’ có song song với BC không?</a:t>
            </a:r>
            <a:endParaRPr lang="en-US" sz="3600">
              <a:solidFill>
                <a:schemeClr val="bg1"/>
              </a:solidFill>
            </a:endParaRPr>
          </a:p>
        </p:txBody>
      </p:sp>
      <p:pic>
        <p:nvPicPr>
          <p:cNvPr id="5" name="Picture 4">
            <a:extLst>
              <a:ext uri="{FF2B5EF4-FFF2-40B4-BE49-F238E27FC236}">
                <a16:creationId xmlns:a16="http://schemas.microsoft.com/office/drawing/2014/main" id="{2D7495B3-2A8B-8754-705E-EF78B0C7CA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892312"/>
            <a:ext cx="3663696" cy="3663696"/>
          </a:xfrm>
          <a:prstGeom prst="rect">
            <a:avLst/>
          </a:prstGeom>
        </p:spPr>
      </p:pic>
    </p:spTree>
    <p:extLst>
      <p:ext uri="{BB962C8B-B14F-4D97-AF65-F5344CB8AC3E}">
        <p14:creationId xmlns:p14="http://schemas.microsoft.com/office/powerpoint/2010/main" val="10947570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1067308">
            <a:off x="16506716" y="-216494"/>
            <a:ext cx="1713028" cy="965525"/>
          </a:xfrm>
          <a:prstGeom prst="rect">
            <a:avLst/>
          </a:prstGeom>
        </p:spPr>
      </p:pic>
      <p:sp>
        <p:nvSpPr>
          <p:cNvPr id="42" name="Rectangle 15">
            <a:extLst>
              <a:ext uri="{FF2B5EF4-FFF2-40B4-BE49-F238E27FC236}">
                <a16:creationId xmlns:a16="http://schemas.microsoft.com/office/drawing/2014/main" id="{0E65AB9B-D7AF-F603-BCAF-7BE513487523}"/>
              </a:ext>
            </a:extLst>
          </p:cNvPr>
          <p:cNvSpPr>
            <a:spLocks noChangeArrowheads="1"/>
          </p:cNvSpPr>
          <p:nvPr/>
        </p:nvSpPr>
        <p:spPr bwMode="auto">
          <a:xfrm>
            <a:off x="2362200" y="50292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nl-NL" altLang="en-US" sz="1800" b="0" i="0" u="none" strike="noStrike" cap="none" normalizeH="0" baseline="0">
              <a:ln>
                <a:noFill/>
              </a:ln>
              <a:solidFill>
                <a:schemeClr val="tx1"/>
              </a:solidFill>
              <a:effectLst/>
              <a:latin typeface="Arial" panose="020B0604020202020204" pitchFamily="34" charset="0"/>
            </a:endParaRPr>
          </a:p>
        </p:txBody>
      </p:sp>
      <p:sp>
        <p:nvSpPr>
          <p:cNvPr id="15" name="Hộp Văn bản 14">
            <a:extLst>
              <a:ext uri="{FF2B5EF4-FFF2-40B4-BE49-F238E27FC236}">
                <a16:creationId xmlns:a16="http://schemas.microsoft.com/office/drawing/2014/main" id="{BD526EB1-6E00-2A0A-F214-294392B1F964}"/>
              </a:ext>
            </a:extLst>
          </p:cNvPr>
          <p:cNvSpPr txBox="1"/>
          <p:nvPr/>
        </p:nvSpPr>
        <p:spPr>
          <a:xfrm>
            <a:off x="1524000" y="-19304"/>
            <a:ext cx="10134600" cy="971356"/>
          </a:xfrm>
          <a:prstGeom prst="rect">
            <a:avLst/>
          </a:prstGeom>
          <a:noFill/>
        </p:spPr>
        <p:txBody>
          <a:bodyPr wrap="square">
            <a:spAutoFit/>
          </a:bodyPr>
          <a:lstStyle/>
          <a:p>
            <a:pPr marL="0" marR="0" algn="just">
              <a:lnSpc>
                <a:spcPct val="115000"/>
              </a:lnSpc>
              <a:spcBef>
                <a:spcPts val="0"/>
              </a:spcBef>
              <a:spcAft>
                <a:spcPts val="1000"/>
              </a:spcAft>
            </a:pPr>
            <a:r>
              <a:rPr lang="nl-NL" sz="5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Định lí Thales đảo</a:t>
            </a:r>
            <a:endParaRPr lang="en-US" sz="5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Hình ảnh 2">
            <a:extLst>
              <a:ext uri="{FF2B5EF4-FFF2-40B4-BE49-F238E27FC236}">
                <a16:creationId xmlns:a16="http://schemas.microsoft.com/office/drawing/2014/main" id="{197AAA7E-44CE-70D5-3C89-26457F9F2EFE}"/>
              </a:ext>
            </a:extLst>
          </p:cNvPr>
          <p:cNvPicPr>
            <a:picLocks noChangeAspect="1"/>
          </p:cNvPicPr>
          <p:nvPr/>
        </p:nvPicPr>
        <p:blipFill rotWithShape="1">
          <a:blip r:embed="rId5"/>
          <a:srcRect l="22083" t="82861" r="73333" b="7661"/>
          <a:stretch/>
        </p:blipFill>
        <p:spPr>
          <a:xfrm>
            <a:off x="533400" y="128521"/>
            <a:ext cx="838200" cy="9750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2" name="Group 2">
            <a:extLst>
              <a:ext uri="{FF2B5EF4-FFF2-40B4-BE49-F238E27FC236}">
                <a16:creationId xmlns:a16="http://schemas.microsoft.com/office/drawing/2014/main" id="{5C5C0E4F-6CE7-291C-8945-5735ACD356DB}"/>
              </a:ext>
            </a:extLst>
          </p:cNvPr>
          <p:cNvGrpSpPr/>
          <p:nvPr/>
        </p:nvGrpSpPr>
        <p:grpSpPr>
          <a:xfrm rot="-5400000">
            <a:off x="2269720" y="-575489"/>
            <a:ext cx="1143000" cy="4610100"/>
            <a:chOff x="0" y="0"/>
            <a:chExt cx="2771140" cy="17082440"/>
          </a:xfrm>
        </p:grpSpPr>
        <p:sp>
          <p:nvSpPr>
            <p:cNvPr id="4" name="Freeform 3">
              <a:extLst>
                <a:ext uri="{FF2B5EF4-FFF2-40B4-BE49-F238E27FC236}">
                  <a16:creationId xmlns:a16="http://schemas.microsoft.com/office/drawing/2014/main" id="{CDB301D1-E234-DAC9-5AE4-B0443A1D6EA3}"/>
                </a:ext>
              </a:extLst>
            </p:cNvPr>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pic>
        <p:nvPicPr>
          <p:cNvPr id="7" name="Picture 6">
            <a:extLst>
              <a:ext uri="{FF2B5EF4-FFF2-40B4-BE49-F238E27FC236}">
                <a16:creationId xmlns:a16="http://schemas.microsoft.com/office/drawing/2014/main" id="{D21A72E0-A72D-18D2-7B71-57C6BF6CB40B}"/>
              </a:ext>
            </a:extLst>
          </p:cNvPr>
          <p:cNvPicPr>
            <a:picLocks noChangeAspect="1"/>
          </p:cNvPicPr>
          <p:nvPr/>
        </p:nvPicPr>
        <p:blipFill>
          <a:blip r:embed="rId6" cstate="print">
            <a:duotone>
              <a:prstClr val="black"/>
              <a:schemeClr val="tx1">
                <a:tint val="45000"/>
                <a:satMod val="400000"/>
              </a:schemeClr>
            </a:duotone>
            <a:extLst>
              <a:ext uri="{BEBA8EAE-BF5A-486C-A8C5-ECC9F3942E4B}">
                <a14:imgProps xmlns:a14="http://schemas.microsoft.com/office/drawing/2010/main">
                  <a14:imgLayer r:embed="rId7">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952500" y="1181100"/>
            <a:ext cx="1224738" cy="1143000"/>
          </a:xfrm>
          <a:prstGeom prst="rect">
            <a:avLst/>
          </a:prstGeom>
        </p:spPr>
      </p:pic>
      <p:sp>
        <p:nvSpPr>
          <p:cNvPr id="8" name="TextBox 9">
            <a:extLst>
              <a:ext uri="{FF2B5EF4-FFF2-40B4-BE49-F238E27FC236}">
                <a16:creationId xmlns:a16="http://schemas.microsoft.com/office/drawing/2014/main" id="{8F10A353-AA69-1C0F-2C19-CD0363961C05}"/>
              </a:ext>
            </a:extLst>
          </p:cNvPr>
          <p:cNvSpPr txBox="1"/>
          <p:nvPr/>
        </p:nvSpPr>
        <p:spPr>
          <a:xfrm>
            <a:off x="2362200" y="1333500"/>
            <a:ext cx="3581400" cy="769441"/>
          </a:xfrm>
          <a:prstGeom prst="rect">
            <a:avLst/>
          </a:prstGeom>
          <a:noFill/>
        </p:spPr>
        <p:txBody>
          <a:bodyPr wrap="square" rtlCol="0">
            <a:spAutoFit/>
          </a:bodyPr>
          <a:lstStyle/>
          <a:p>
            <a:r>
              <a:rPr lang="nl-NL" sz="4400" b="1" dirty="0">
                <a:latin typeface="Times New Roman" panose="02020603050405020304" pitchFamily="18" charset="0"/>
                <a:cs typeface="Times New Roman" panose="02020603050405020304" pitchFamily="18" charset="0"/>
              </a:rPr>
              <a:t>HĐ 4:</a:t>
            </a:r>
            <a:endParaRPr lang="en-US" sz="4400" dirty="0">
              <a:latin typeface="Times New Roman" panose="02020603050405020304" pitchFamily="18" charset="0"/>
              <a:cs typeface="Times New Roman" panose="02020603050405020304" pitchFamily="18" charset="0"/>
            </a:endParaRPr>
          </a:p>
        </p:txBody>
      </p:sp>
      <p:pic>
        <p:nvPicPr>
          <p:cNvPr id="9" name="Hình ảnh 8">
            <a:extLst>
              <a:ext uri="{FF2B5EF4-FFF2-40B4-BE49-F238E27FC236}">
                <a16:creationId xmlns:a16="http://schemas.microsoft.com/office/drawing/2014/main" id="{72EDAB7A-4863-8064-014B-75DB621D719B}"/>
              </a:ext>
            </a:extLst>
          </p:cNvPr>
          <p:cNvPicPr>
            <a:picLocks noChangeAspect="1"/>
          </p:cNvPicPr>
          <p:nvPr/>
        </p:nvPicPr>
        <p:blipFill rotWithShape="1">
          <a:blip r:embed="rId8"/>
          <a:srcRect l="53333" t="27830" r="20833" b="35926"/>
          <a:stretch/>
        </p:blipFill>
        <p:spPr>
          <a:xfrm>
            <a:off x="12039600" y="491855"/>
            <a:ext cx="5905502" cy="46605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Rectangle 15">
            <a:extLst>
              <a:ext uri="{FF2B5EF4-FFF2-40B4-BE49-F238E27FC236}">
                <a16:creationId xmlns:a16="http://schemas.microsoft.com/office/drawing/2014/main" id="{523963FF-39D5-C55A-4B00-657CCC3D7A4B}"/>
              </a:ext>
            </a:extLst>
          </p:cNvPr>
          <p:cNvSpPr>
            <a:spLocks noChangeArrowheads="1"/>
          </p:cNvSpPr>
          <p:nvPr/>
        </p:nvSpPr>
        <p:spPr bwMode="auto">
          <a:xfrm>
            <a:off x="200202" y="2860126"/>
            <a:ext cx="12386515"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US" sz="3200" b="0" i="0" u="none" strike="noStrike" cap="none" normalizeH="0" baseline="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Cho   </a:t>
            </a:r>
            <a:r>
              <a:rPr kumimoji="0" lang="el-GR" altLang="en-US" sz="3200" b="0" i="0" u="none" strike="noStrike" cap="none" normalizeH="0" baseline="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Δ</a:t>
            </a:r>
            <a:r>
              <a:rPr kumimoji="0" lang="nl-NL" altLang="en-US" sz="3200" b="0" i="0" u="none" strike="noStrike" cap="none" normalizeH="0" baseline="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ABC </a:t>
            </a:r>
            <a:r>
              <a:rPr kumimoji="0" lang="nl-NL" altLang="en-US" sz="3200" b="0" i="0" u="none" strike="noStrike" cap="none" normalizeH="0" baseline="0" dirty="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có AB = 6cm, AC = 9cm. Trên cạnh AB lấy điểm B’, trên cạnh AC lấy điểm C’ sao cho AB’ = 4cm, AC’ </a:t>
            </a:r>
            <a:r>
              <a:rPr kumimoji="0" lang="nl-NL" altLang="en-US" sz="3200" b="0" i="0" u="none" strike="noStrike" cap="none" normalizeH="0" baseline="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6cm</a:t>
            </a:r>
            <a:r>
              <a:rPr kumimoji="0" lang="vi-VN" altLang="en-US" sz="3200" b="0" i="0" u="none" strike="noStrike" cap="none" normalizeH="0" baseline="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nl-NL" altLang="en-US" sz="3200" b="0" i="0" u="none" strike="noStrike" cap="none" normalizeH="0" baseline="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r>
              <a:rPr kumimoji="0" lang="nl-NL" altLang="en-US" sz="3200" b="0" i="0" u="none" strike="noStrike" cap="none" normalizeH="0" baseline="0" dirty="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H4.7) </a:t>
            </a:r>
            <a:endParaRPr kumimoji="0" lang="en-US" altLang="en-US" sz="32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p:txBody>
      </p:sp>
      <p:grpSp>
        <p:nvGrpSpPr>
          <p:cNvPr id="20" name="Nhóm 19">
            <a:extLst>
              <a:ext uri="{FF2B5EF4-FFF2-40B4-BE49-F238E27FC236}">
                <a16:creationId xmlns:a16="http://schemas.microsoft.com/office/drawing/2014/main" id="{B907F08A-DE16-EC8B-1465-EAE6FA1A0AC0}"/>
              </a:ext>
            </a:extLst>
          </p:cNvPr>
          <p:cNvGrpSpPr/>
          <p:nvPr/>
        </p:nvGrpSpPr>
        <p:grpSpPr>
          <a:xfrm>
            <a:off x="184962" y="4568018"/>
            <a:ext cx="12496800" cy="996039"/>
            <a:chOff x="108762" y="5950934"/>
            <a:chExt cx="12496800" cy="996039"/>
          </a:xfrm>
        </p:grpSpPr>
        <p:sp>
          <p:nvSpPr>
            <p:cNvPr id="16" name="Rectangle 15">
              <a:extLst>
                <a:ext uri="{FF2B5EF4-FFF2-40B4-BE49-F238E27FC236}">
                  <a16:creationId xmlns:a16="http://schemas.microsoft.com/office/drawing/2014/main" id="{0AED3253-42D3-A1A3-387C-ADBE54D904C5}"/>
                </a:ext>
              </a:extLst>
            </p:cNvPr>
            <p:cNvSpPr>
              <a:spLocks noChangeArrowheads="1"/>
            </p:cNvSpPr>
            <p:nvPr/>
          </p:nvSpPr>
          <p:spPr bwMode="auto">
            <a:xfrm>
              <a:off x="108762" y="6134986"/>
              <a:ext cx="12496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US" sz="3200" b="0" i="0" u="none" strike="noStrike" cap="none" normalizeH="0" baseline="0" dirty="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So sánh các tỉ số           và          ? </a:t>
              </a:r>
              <a:endParaRPr kumimoji="0" lang="en-US" altLang="en-US" sz="32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p:txBody>
        </p:sp>
        <p:graphicFrame>
          <p:nvGraphicFramePr>
            <p:cNvPr id="18" name="Đối tượng 17">
              <a:extLst>
                <a:ext uri="{FF2B5EF4-FFF2-40B4-BE49-F238E27FC236}">
                  <a16:creationId xmlns:a16="http://schemas.microsoft.com/office/drawing/2014/main" id="{9DBAFEDC-B9A1-F1EA-708F-D64DA25FFB71}"/>
                </a:ext>
              </a:extLst>
            </p:cNvPr>
            <p:cNvGraphicFramePr>
              <a:graphicFrameLocks noChangeAspect="1"/>
            </p:cNvGraphicFramePr>
            <p:nvPr>
              <p:extLst>
                <p:ext uri="{D42A27DB-BD31-4B8C-83A1-F6EECF244321}">
                  <p14:modId xmlns:p14="http://schemas.microsoft.com/office/powerpoint/2010/main" val="3126060156"/>
                </p:ext>
              </p:extLst>
            </p:nvPr>
          </p:nvGraphicFramePr>
          <p:xfrm>
            <a:off x="3505200" y="5950934"/>
            <a:ext cx="762301" cy="952877"/>
          </p:xfrm>
          <a:graphic>
            <a:graphicData uri="http://schemas.openxmlformats.org/presentationml/2006/ole">
              <mc:AlternateContent xmlns:mc="http://schemas.openxmlformats.org/markup-compatibility/2006">
                <mc:Choice xmlns:v="urn:schemas-microsoft-com:vml" Requires="v">
                  <p:oleObj name="Equation" r:id="rId9" imgW="355320" imgH="444240" progId="Equation.DSMT4">
                    <p:embed/>
                  </p:oleObj>
                </mc:Choice>
                <mc:Fallback>
                  <p:oleObj name="Equation" r:id="rId9" imgW="355320" imgH="444240" progId="Equation.DSMT4">
                    <p:embed/>
                    <p:pic>
                      <p:nvPicPr>
                        <p:cNvPr id="0" name=""/>
                        <p:cNvPicPr/>
                        <p:nvPr/>
                      </p:nvPicPr>
                      <p:blipFill>
                        <a:blip r:embed="rId10"/>
                        <a:stretch>
                          <a:fillRect/>
                        </a:stretch>
                      </p:blipFill>
                      <p:spPr>
                        <a:xfrm>
                          <a:off x="3505200" y="5950934"/>
                          <a:ext cx="762301" cy="952877"/>
                        </a:xfrm>
                        <a:prstGeom prst="rect">
                          <a:avLst/>
                        </a:prstGeom>
                      </p:spPr>
                    </p:pic>
                  </p:oleObj>
                </mc:Fallback>
              </mc:AlternateContent>
            </a:graphicData>
          </a:graphic>
        </p:graphicFrame>
        <p:graphicFrame>
          <p:nvGraphicFramePr>
            <p:cNvPr id="19" name="Đối tượng 18">
              <a:extLst>
                <a:ext uri="{FF2B5EF4-FFF2-40B4-BE49-F238E27FC236}">
                  <a16:creationId xmlns:a16="http://schemas.microsoft.com/office/drawing/2014/main" id="{4437F751-A0FD-9CE4-16BA-D736B0EC3DF8}"/>
                </a:ext>
              </a:extLst>
            </p:cNvPr>
            <p:cNvGraphicFramePr>
              <a:graphicFrameLocks noChangeAspect="1"/>
            </p:cNvGraphicFramePr>
            <p:nvPr>
              <p:extLst>
                <p:ext uri="{D42A27DB-BD31-4B8C-83A1-F6EECF244321}">
                  <p14:modId xmlns:p14="http://schemas.microsoft.com/office/powerpoint/2010/main" val="2657978588"/>
                </p:ext>
              </p:extLst>
            </p:nvPr>
          </p:nvGraphicFramePr>
          <p:xfrm>
            <a:off x="4876800" y="5994096"/>
            <a:ext cx="766905" cy="952877"/>
          </p:xfrm>
          <a:graphic>
            <a:graphicData uri="http://schemas.openxmlformats.org/presentationml/2006/ole">
              <mc:AlternateContent xmlns:mc="http://schemas.openxmlformats.org/markup-compatibility/2006">
                <mc:Choice xmlns:v="urn:schemas-microsoft-com:vml" Requires="v">
                  <p:oleObj name="Equation" r:id="rId11" imgW="368280" imgH="457200" progId="Equation.DSMT4">
                    <p:embed/>
                  </p:oleObj>
                </mc:Choice>
                <mc:Fallback>
                  <p:oleObj name="Equation" r:id="rId11" imgW="368280" imgH="457200" progId="Equation.DSMT4">
                    <p:embed/>
                    <p:pic>
                      <p:nvPicPr>
                        <p:cNvPr id="18" name="Đối tượng 17">
                          <a:extLst>
                            <a:ext uri="{FF2B5EF4-FFF2-40B4-BE49-F238E27FC236}">
                              <a16:creationId xmlns:a16="http://schemas.microsoft.com/office/drawing/2014/main" id="{9DBAFEDC-B9A1-F1EA-708F-D64DA25FFB71}"/>
                            </a:ext>
                          </a:extLst>
                        </p:cNvPr>
                        <p:cNvPicPr/>
                        <p:nvPr/>
                      </p:nvPicPr>
                      <p:blipFill>
                        <a:blip r:embed="rId12"/>
                        <a:stretch>
                          <a:fillRect/>
                        </a:stretch>
                      </p:blipFill>
                      <p:spPr>
                        <a:xfrm>
                          <a:off x="4876800" y="5994096"/>
                          <a:ext cx="766905" cy="952877"/>
                        </a:xfrm>
                        <a:prstGeom prst="rect">
                          <a:avLst/>
                        </a:prstGeom>
                      </p:spPr>
                    </p:pic>
                  </p:oleObj>
                </mc:Fallback>
              </mc:AlternateContent>
            </a:graphicData>
          </a:graphic>
        </p:graphicFrame>
      </p:grpSp>
      <p:sp>
        <p:nvSpPr>
          <p:cNvPr id="22" name="Rectangle 15">
            <a:extLst>
              <a:ext uri="{FF2B5EF4-FFF2-40B4-BE49-F238E27FC236}">
                <a16:creationId xmlns:a16="http://schemas.microsoft.com/office/drawing/2014/main" id="{69D9D63F-D334-72F6-A19D-FEA690A02C6D}"/>
              </a:ext>
            </a:extLst>
          </p:cNvPr>
          <p:cNvSpPr>
            <a:spLocks noChangeArrowheads="1"/>
          </p:cNvSpPr>
          <p:nvPr/>
        </p:nvSpPr>
        <p:spPr bwMode="auto">
          <a:xfrm>
            <a:off x="200202" y="5830252"/>
            <a:ext cx="14978838"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US" sz="3200" b="0" i="0" u="none" strike="noStrike" cap="none" normalizeH="0" baseline="0" dirty="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Vẽ đường thẳng a đi qua B’ và song song với BC, đường thẳng a cắt AC tại điểm C’’. Tính độ dài đoạn thẳng AC’’? </a:t>
            </a:r>
            <a:endParaRPr kumimoji="0" lang="en-US" altLang="en-US" sz="32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p:txBody>
      </p:sp>
      <p:sp>
        <p:nvSpPr>
          <p:cNvPr id="25" name="Rectangle 15">
            <a:extLst>
              <a:ext uri="{FF2B5EF4-FFF2-40B4-BE49-F238E27FC236}">
                <a16:creationId xmlns:a16="http://schemas.microsoft.com/office/drawing/2014/main" id="{15AF4F47-270C-D3FF-32BA-513DB49E4A26}"/>
              </a:ext>
            </a:extLst>
          </p:cNvPr>
          <p:cNvSpPr>
            <a:spLocks noChangeArrowheads="1"/>
          </p:cNvSpPr>
          <p:nvPr/>
        </p:nvSpPr>
        <p:spPr bwMode="auto">
          <a:xfrm>
            <a:off x="261162" y="7265515"/>
            <a:ext cx="1756963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US" sz="3200" b="0" i="0" u="none" strike="noStrike" cap="none" normalizeH="0" baseline="0" dirty="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Nhận xét gì về hai điểm C’ và C’’ và hai đường thẳng B’C’ , BC?</a:t>
            </a:r>
            <a:endParaRPr kumimoji="0" lang="en-US" altLang="en-US" sz="32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05418028"/>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177686" y="742112"/>
            <a:ext cx="15932627" cy="2651735"/>
            <a:chOff x="0" y="0"/>
            <a:chExt cx="5678267" cy="2467777"/>
          </a:xfrm>
        </p:grpSpPr>
        <p:sp>
          <p:nvSpPr>
            <p:cNvPr id="5" name="Freeform 5"/>
            <p:cNvSpPr/>
            <p:nvPr/>
          </p:nvSpPr>
          <p:spPr>
            <a:xfrm>
              <a:off x="0" y="0"/>
              <a:ext cx="5678267" cy="2467777"/>
            </a:xfrm>
            <a:custGeom>
              <a:avLst/>
              <a:gdLst/>
              <a:ahLst/>
              <a:cxnLst/>
              <a:rect l="l" t="t" r="r" b="b"/>
              <a:pathLst>
                <a:path w="5678267" h="2467777">
                  <a:moveTo>
                    <a:pt x="5553807" y="2467777"/>
                  </a:moveTo>
                  <a:lnTo>
                    <a:pt x="124460" y="2467777"/>
                  </a:lnTo>
                  <a:cubicBezTo>
                    <a:pt x="55880" y="2467777"/>
                    <a:pt x="0" y="2411897"/>
                    <a:pt x="0" y="2343316"/>
                  </a:cubicBezTo>
                  <a:lnTo>
                    <a:pt x="0" y="124460"/>
                  </a:lnTo>
                  <a:cubicBezTo>
                    <a:pt x="0" y="55880"/>
                    <a:pt x="55880" y="0"/>
                    <a:pt x="124460" y="0"/>
                  </a:cubicBezTo>
                  <a:lnTo>
                    <a:pt x="5553807" y="0"/>
                  </a:lnTo>
                  <a:cubicBezTo>
                    <a:pt x="5622387" y="0"/>
                    <a:pt x="5678267" y="55880"/>
                    <a:pt x="5678267" y="124460"/>
                  </a:cubicBezTo>
                  <a:lnTo>
                    <a:pt x="5678267" y="2343317"/>
                  </a:lnTo>
                  <a:cubicBezTo>
                    <a:pt x="5678267" y="2411897"/>
                    <a:pt x="5622387" y="2467777"/>
                    <a:pt x="5553807" y="2467777"/>
                  </a:cubicBezTo>
                  <a:close/>
                </a:path>
              </a:pathLst>
            </a:custGeom>
            <a:solidFill>
              <a:srgbClr val="FFFFFF"/>
            </a:solidFill>
          </p:spPr>
        </p:sp>
      </p:grpSp>
      <p:pic>
        <p:nvPicPr>
          <p:cNvPr id="13" name="Picture 2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145859">
            <a:off x="136511" y="330866"/>
            <a:ext cx="2186277" cy="1232265"/>
          </a:xfrm>
          <a:prstGeom prst="rect">
            <a:avLst/>
          </a:prstGeom>
        </p:spPr>
      </p:pic>
      <p:pic>
        <p:nvPicPr>
          <p:cNvPr id="14"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265279" y="-399540"/>
            <a:ext cx="2404550" cy="2392527"/>
          </a:xfrm>
          <a:prstGeom prst="rect">
            <a:avLst/>
          </a:prstGeom>
        </p:spPr>
      </p:pic>
      <p:pic>
        <p:nvPicPr>
          <p:cNvPr id="15"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28346" y="8420100"/>
            <a:ext cx="8659085" cy="2902946"/>
          </a:xfrm>
          <a:prstGeom prst="rect">
            <a:avLst/>
          </a:prstGeom>
        </p:spPr>
      </p:pic>
      <p:pic>
        <p:nvPicPr>
          <p:cNvPr id="16"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181600" y="8437412"/>
            <a:ext cx="9534701" cy="2868322"/>
          </a:xfrm>
          <a:prstGeom prst="rect">
            <a:avLst/>
          </a:prstGeom>
        </p:spPr>
      </p:pic>
      <p:pic>
        <p:nvPicPr>
          <p:cNvPr id="17"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479879" y="8507818"/>
            <a:ext cx="8659085" cy="2868322"/>
          </a:xfrm>
          <a:prstGeom prst="rect">
            <a:avLst/>
          </a:prstGeom>
        </p:spPr>
      </p:pic>
      <p:pic>
        <p:nvPicPr>
          <p:cNvPr id="1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088099" flipH="1">
            <a:off x="15468451" y="560028"/>
            <a:ext cx="2609968" cy="1879176"/>
          </a:xfrm>
          <a:prstGeom prst="rect">
            <a:avLst/>
          </a:prstGeom>
        </p:spPr>
      </p:pic>
      <p:pic>
        <p:nvPicPr>
          <p:cNvPr id="19" name="Picture 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814577">
            <a:off x="16447187" y="7967014"/>
            <a:ext cx="1390289" cy="2832070"/>
          </a:xfrm>
          <a:prstGeom prst="rect">
            <a:avLst/>
          </a:prstGeom>
        </p:spPr>
      </p:pic>
      <p:pic>
        <p:nvPicPr>
          <p:cNvPr id="20" name="Picture 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4728357">
            <a:off x="648442" y="7837436"/>
            <a:ext cx="1769883" cy="1879220"/>
          </a:xfrm>
          <a:prstGeom prst="rect">
            <a:avLst/>
          </a:prstGeom>
        </p:spPr>
      </p:pic>
      <p:sp>
        <p:nvSpPr>
          <p:cNvPr id="8" name="Rectangle 3">
            <a:extLst>
              <a:ext uri="{FF2B5EF4-FFF2-40B4-BE49-F238E27FC236}">
                <a16:creationId xmlns:a16="http://schemas.microsoft.com/office/drawing/2014/main" id="{7587AEF7-7A62-5201-6562-4ABB853B6FB8}"/>
              </a:ext>
            </a:extLst>
          </p:cNvPr>
          <p:cNvSpPr>
            <a:spLocks noChangeArrowheads="1"/>
          </p:cNvSpPr>
          <p:nvPr/>
        </p:nvSpPr>
        <p:spPr bwMode="auto">
          <a:xfrm>
            <a:off x="1442134" y="945244"/>
            <a:ext cx="15157173" cy="2238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nl-NL" altLang="en-US" sz="3200" b="1" u="sng"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Định lí Thales đảo:</a:t>
            </a:r>
          </a:p>
          <a:p>
            <a:pPr marL="0" marR="0" algn="just">
              <a:lnSpc>
                <a:spcPct val="115000"/>
              </a:lnSpc>
              <a:spcBef>
                <a:spcPts val="0"/>
              </a:spcBef>
              <a:spcAft>
                <a:spcPts val="1000"/>
              </a:spcAft>
              <a:tabLst>
                <a:tab pos="3013710" algn="r"/>
              </a:tabLst>
            </a:pPr>
            <a:r>
              <a:rPr lang="nl-NL" sz="3200" b="1" dirty="0">
                <a:effectLst/>
                <a:latin typeface="Times New Roman" panose="02020603050405020304" pitchFamily="18" charset="0"/>
                <a:ea typeface="Calibri" panose="020F0502020204030204" pitchFamily="34" charset="0"/>
                <a:cs typeface="Times New Roman" panose="02020603050405020304" pitchFamily="18" charset="0"/>
              </a:rPr>
              <a:t>Nếu </a:t>
            </a:r>
            <a:r>
              <a:rPr lang="nl-NL" sz="3200" b="1">
                <a:effectLst/>
                <a:latin typeface="Times New Roman" panose="02020603050405020304" pitchFamily="18" charset="0"/>
                <a:ea typeface="Calibri" panose="020F0502020204030204" pitchFamily="34" charset="0"/>
                <a:cs typeface="Times New Roman" panose="02020603050405020304" pitchFamily="18" charset="0"/>
              </a:rPr>
              <a:t>một </a:t>
            </a:r>
            <a:r>
              <a:rPr lang="vi-VN" sz="3200" b="1">
                <a:effectLst/>
                <a:latin typeface="Times New Roman" panose="02020603050405020304" pitchFamily="18" charset="0"/>
                <a:ea typeface="Calibri" panose="020F0502020204030204" pitchFamily="34" charset="0"/>
                <a:cs typeface="Times New Roman" panose="02020603050405020304" pitchFamily="18" charset="0"/>
              </a:rPr>
              <a:t>đường</a:t>
            </a:r>
            <a:r>
              <a:rPr lang="nl-NL" sz="3200" b="1">
                <a:effectLst/>
                <a:latin typeface="Times New Roman" panose="02020603050405020304" pitchFamily="18" charset="0"/>
                <a:ea typeface="Calibri" panose="020F0502020204030204" pitchFamily="34" charset="0"/>
                <a:cs typeface="Times New Roman" panose="02020603050405020304" pitchFamily="18" charset="0"/>
              </a:rPr>
              <a:t> </a:t>
            </a:r>
            <a:r>
              <a:rPr lang="nl-NL" sz="3200" b="1" dirty="0">
                <a:effectLst/>
                <a:latin typeface="Times New Roman" panose="02020603050405020304" pitchFamily="18" charset="0"/>
                <a:ea typeface="Calibri" panose="020F0502020204030204" pitchFamily="34" charset="0"/>
                <a:cs typeface="Times New Roman" panose="02020603050405020304" pitchFamily="18" charset="0"/>
              </a:rPr>
              <a:t>thẳng cắt hai cạnh của một tam giác và định ra trên hai cạnh này những đoạn thẳng tương ứng tỉ lệ thì đường </a:t>
            </a:r>
            <a:r>
              <a:rPr lang="nl-NL" sz="3200" b="1">
                <a:effectLst/>
                <a:latin typeface="Times New Roman" panose="02020603050405020304" pitchFamily="18" charset="0"/>
                <a:ea typeface="Calibri" panose="020F0502020204030204" pitchFamily="34" charset="0"/>
                <a:cs typeface="Times New Roman" panose="02020603050405020304" pitchFamily="18" charset="0"/>
              </a:rPr>
              <a:t>thẳng đó</a:t>
            </a:r>
            <a:r>
              <a:rPr lang="vi-VN" sz="3200" b="1">
                <a:effectLst/>
                <a:latin typeface="Times New Roman" panose="02020603050405020304" pitchFamily="18" charset="0"/>
                <a:ea typeface="Calibri" panose="020F0502020204030204" pitchFamily="34" charset="0"/>
                <a:cs typeface="Times New Roman" panose="02020603050405020304" pitchFamily="18" charset="0"/>
              </a:rPr>
              <a:t> </a:t>
            </a:r>
            <a:r>
              <a:rPr lang="vi-VN" sz="3200">
                <a:effectLst/>
                <a:latin typeface="Times New Roman" panose="02020603050405020304" pitchFamily="18" charset="0"/>
                <a:ea typeface="Calibri" panose="020F0502020204030204" pitchFamily="34" charset="0"/>
                <a:cs typeface="Times New Roman" panose="02020603050405020304" pitchFamily="18" charset="0"/>
              </a:rPr>
              <a:t>   </a:t>
            </a:r>
            <a:r>
              <a:rPr lang="nl-NL" sz="3200">
                <a:effectLst/>
                <a:latin typeface="Times New Roman" panose="02020603050405020304" pitchFamily="18" charset="0"/>
                <a:ea typeface="Calibri" panose="020F0502020204030204" pitchFamily="34" charset="0"/>
                <a:cs typeface="Times New Roman" panose="02020603050405020304" pitchFamily="18" charset="0"/>
              </a:rPr>
              <a:t> </a:t>
            </a:r>
            <a:r>
              <a:rPr lang="vi-VN" sz="3200">
                <a:effectLst/>
                <a:latin typeface="Times New Roman" panose="02020603050405020304" pitchFamily="18" charset="0"/>
                <a:ea typeface="Calibri" panose="020F0502020204030204" pitchFamily="34" charset="0"/>
                <a:cs typeface="Times New Roman" panose="02020603050405020304" pitchFamily="18" charset="0"/>
              </a:rPr>
              <a:t>.................</a:t>
            </a:r>
            <a:r>
              <a:rPr lang="vi-VN" sz="3200" b="1">
                <a:effectLst/>
                <a:latin typeface="Times New Roman" panose="02020603050405020304" pitchFamily="18" charset="0"/>
                <a:ea typeface="Calibri" panose="020F0502020204030204" pitchFamily="34" charset="0"/>
                <a:cs typeface="Times New Roman" panose="02020603050405020304" pitchFamily="18" charset="0"/>
              </a:rPr>
              <a:t> </a:t>
            </a:r>
            <a:r>
              <a:rPr lang="nl-NL" sz="3200" b="1">
                <a:effectLst/>
                <a:latin typeface="Times New Roman" panose="02020603050405020304" pitchFamily="18" charset="0"/>
                <a:ea typeface="Calibri" panose="020F0502020204030204" pitchFamily="34" charset="0"/>
                <a:cs typeface="Times New Roman" panose="02020603050405020304" pitchFamily="18" charset="0"/>
              </a:rPr>
              <a:t>với </a:t>
            </a:r>
            <a:r>
              <a:rPr lang="nl-NL" sz="3200" b="1" dirty="0">
                <a:effectLst/>
                <a:latin typeface="Times New Roman" panose="02020603050405020304" pitchFamily="18" charset="0"/>
                <a:ea typeface="Calibri" panose="020F0502020204030204" pitchFamily="34" charset="0"/>
                <a:cs typeface="Times New Roman" panose="02020603050405020304" pitchFamily="18" charset="0"/>
              </a:rPr>
              <a:t>cạnh còn lại của tam giác.</a:t>
            </a:r>
            <a:endParaRPr lang="en-US" sz="3200" dirty="0">
              <a:effectLst/>
              <a:latin typeface="Times New Roman" panose="02020603050405020304" pitchFamily="18" charset="0"/>
              <a:ea typeface="Calibri" panose="020F0502020204030204" pitchFamily="34" charset="0"/>
            </a:endParaRPr>
          </a:p>
        </p:txBody>
      </p:sp>
      <p:sp>
        <p:nvSpPr>
          <p:cNvPr id="2" name="TextBox 1">
            <a:extLst>
              <a:ext uri="{FF2B5EF4-FFF2-40B4-BE49-F238E27FC236}">
                <a16:creationId xmlns:a16="http://schemas.microsoft.com/office/drawing/2014/main" id="{44E90152-6110-5E47-0F79-C1BA1AD208E7}"/>
              </a:ext>
            </a:extLst>
          </p:cNvPr>
          <p:cNvSpPr txBox="1"/>
          <p:nvPr/>
        </p:nvSpPr>
        <p:spPr>
          <a:xfrm>
            <a:off x="11441779" y="1992987"/>
            <a:ext cx="2367956" cy="584775"/>
          </a:xfrm>
          <a:prstGeom prst="rect">
            <a:avLst/>
          </a:prstGeom>
          <a:noFill/>
        </p:spPr>
        <p:txBody>
          <a:bodyPr wrap="none" rtlCol="0">
            <a:spAutoFit/>
          </a:bodyPr>
          <a:lstStyle/>
          <a:p>
            <a:r>
              <a:rPr lang="vi-VN" sz="3200" b="1">
                <a:solidFill>
                  <a:schemeClr val="accent2"/>
                </a:solidFill>
              </a:rPr>
              <a:t>song song </a:t>
            </a:r>
            <a:endParaRPr lang="en-US" sz="3200" b="1">
              <a:solidFill>
                <a:schemeClr val="accent2"/>
              </a:solidFill>
            </a:endParaRPr>
          </a:p>
        </p:txBody>
      </p:sp>
      <p:pic>
        <p:nvPicPr>
          <p:cNvPr id="6" name="Hình ảnh 5">
            <a:extLst>
              <a:ext uri="{FF2B5EF4-FFF2-40B4-BE49-F238E27FC236}">
                <a16:creationId xmlns:a16="http://schemas.microsoft.com/office/drawing/2014/main" id="{CC74E7BF-C314-EECD-96F9-96D428482170}"/>
              </a:ext>
            </a:extLst>
          </p:cNvPr>
          <p:cNvPicPr>
            <a:picLocks noChangeAspect="1"/>
          </p:cNvPicPr>
          <p:nvPr/>
        </p:nvPicPr>
        <p:blipFill rotWithShape="1">
          <a:blip r:embed="rId14"/>
          <a:srcRect l="20785" t="40849" r="42217" b="39297"/>
          <a:stretch/>
        </p:blipFill>
        <p:spPr bwMode="auto">
          <a:xfrm>
            <a:off x="1229649" y="4053848"/>
            <a:ext cx="8723160" cy="2631435"/>
          </a:xfrm>
          <a:prstGeom prst="rect">
            <a:avLst/>
          </a:prstGeom>
          <a:ln>
            <a:noFill/>
          </a:ln>
          <a:extLst>
            <a:ext uri="{53640926-AAD7-44D8-BBD7-CCE9431645EC}">
              <a14:shadowObscured xmlns:a14="http://schemas.microsoft.com/office/drawing/2010/main"/>
            </a:ext>
          </a:extLst>
        </p:spPr>
      </p:pic>
      <p:pic>
        <p:nvPicPr>
          <p:cNvPr id="9" name="Hình ảnh 4">
            <a:extLst>
              <a:ext uri="{FF2B5EF4-FFF2-40B4-BE49-F238E27FC236}">
                <a16:creationId xmlns:a16="http://schemas.microsoft.com/office/drawing/2014/main" id="{8D376666-32B9-22A4-B171-3C4198079745}"/>
              </a:ext>
            </a:extLst>
          </p:cNvPr>
          <p:cNvPicPr>
            <a:picLocks noChangeAspect="1"/>
          </p:cNvPicPr>
          <p:nvPr/>
        </p:nvPicPr>
        <p:blipFill rotWithShape="1">
          <a:blip r:embed="rId15"/>
          <a:srcRect l="68383" t="40560" r="12153" b="34946"/>
          <a:stretch/>
        </p:blipFill>
        <p:spPr bwMode="auto">
          <a:xfrm>
            <a:off x="11423603" y="3763840"/>
            <a:ext cx="6553200" cy="46383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80097057"/>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fade">
                                      <p:cBhvr>
                                        <p:cTn id="19" dur="500"/>
                                        <p:tgtEl>
                                          <p:spTgt spid="8">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Cloud 1">
            <a:extLst>
              <a:ext uri="{FF2B5EF4-FFF2-40B4-BE49-F238E27FC236}">
                <a16:creationId xmlns:a16="http://schemas.microsoft.com/office/drawing/2014/main" id="{AE65DBDA-8D38-4494-6585-E927C4624872}"/>
              </a:ext>
            </a:extLst>
          </p:cNvPr>
          <p:cNvSpPr/>
          <p:nvPr/>
        </p:nvSpPr>
        <p:spPr>
          <a:xfrm>
            <a:off x="5943600" y="2552700"/>
            <a:ext cx="8839200" cy="4419600"/>
          </a:xfrm>
          <a:prstGeom prst="cloud">
            <a:avLst/>
          </a:prstGeom>
          <a:solidFill>
            <a:srgbClr val="FFE4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E01C09C-E124-04EA-00AD-10C317BC4B4E}"/>
              </a:ext>
            </a:extLst>
          </p:cNvPr>
          <p:cNvSpPr txBox="1"/>
          <p:nvPr/>
        </p:nvSpPr>
        <p:spPr>
          <a:xfrm>
            <a:off x="6286500" y="4266337"/>
            <a:ext cx="7010400" cy="1754326"/>
          </a:xfrm>
          <a:prstGeom prst="rect">
            <a:avLst/>
          </a:prstGeom>
          <a:noFill/>
        </p:spPr>
        <p:txBody>
          <a:bodyPr wrap="square" rtlCol="0">
            <a:spAutoFit/>
          </a:bodyPr>
          <a:lstStyle/>
          <a:p>
            <a:pPr algn="ctr"/>
            <a:r>
              <a:rPr lang="vi-VN" sz="3600" b="1">
                <a:solidFill>
                  <a:srgbClr val="876F1E"/>
                </a:solidFill>
              </a:rPr>
              <a:t>Định lí Talet đảo giúp chúng ta làm gì trong quá trình làm bài tập? </a:t>
            </a:r>
            <a:endParaRPr lang="en-US" sz="3600" b="1">
              <a:solidFill>
                <a:srgbClr val="876F1E"/>
              </a:solidFill>
            </a:endParaRPr>
          </a:p>
        </p:txBody>
      </p:sp>
      <p:sp>
        <p:nvSpPr>
          <p:cNvPr id="4" name="TextBox 3">
            <a:extLst>
              <a:ext uri="{FF2B5EF4-FFF2-40B4-BE49-F238E27FC236}">
                <a16:creationId xmlns:a16="http://schemas.microsoft.com/office/drawing/2014/main" id="{226FC3F0-586E-5404-D2BD-E49574B5FD26}"/>
              </a:ext>
            </a:extLst>
          </p:cNvPr>
          <p:cNvSpPr txBox="1"/>
          <p:nvPr/>
        </p:nvSpPr>
        <p:spPr>
          <a:xfrm>
            <a:off x="6858000" y="3608338"/>
            <a:ext cx="7010400" cy="2308324"/>
          </a:xfrm>
          <a:prstGeom prst="rect">
            <a:avLst/>
          </a:prstGeom>
          <a:noFill/>
        </p:spPr>
        <p:txBody>
          <a:bodyPr wrap="square" rtlCol="0">
            <a:spAutoFit/>
          </a:bodyPr>
          <a:lstStyle/>
          <a:p>
            <a:pPr algn="ctr"/>
            <a:r>
              <a:rPr lang="vi-VN" sz="3600" b="1">
                <a:solidFill>
                  <a:srgbClr val="876F1E"/>
                </a:solidFill>
              </a:rPr>
              <a:t>Để chứng minh hai đường thẳng song song trong tam giác, ta dùng định lí Talet đảo như thể nào?</a:t>
            </a:r>
            <a:endParaRPr lang="en-US" sz="3600" b="1">
              <a:solidFill>
                <a:srgbClr val="876F1E"/>
              </a:solidFill>
            </a:endParaRPr>
          </a:p>
        </p:txBody>
      </p:sp>
    </p:spTree>
    <p:extLst>
      <p:ext uri="{BB962C8B-B14F-4D97-AF65-F5344CB8AC3E}">
        <p14:creationId xmlns:p14="http://schemas.microsoft.com/office/powerpoint/2010/main" val="385079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806055" y="-1078396"/>
            <a:ext cx="1179163" cy="4084269"/>
            <a:chOff x="0" y="0"/>
            <a:chExt cx="2771140" cy="17082440"/>
          </a:xfrm>
        </p:grpSpPr>
        <p:sp>
          <p:nvSpPr>
            <p:cNvPr id="3"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pic>
        <p:nvPicPr>
          <p:cNvPr id="15" name="Picture 2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876296">
            <a:off x="272149" y="9366702"/>
            <a:ext cx="1638800" cy="923687"/>
          </a:xfrm>
          <a:prstGeom prst="rect">
            <a:avLst/>
          </a:prstGeom>
        </p:spPr>
      </p:pic>
      <p:sp>
        <p:nvSpPr>
          <p:cNvPr id="8" name="Rectangle 7"/>
          <p:cNvSpPr/>
          <p:nvPr/>
        </p:nvSpPr>
        <p:spPr>
          <a:xfrm>
            <a:off x="-680635" y="227330"/>
            <a:ext cx="4741161" cy="1189493"/>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algn="ctr">
              <a:lnSpc>
                <a:spcPct val="150000"/>
              </a:lnSpc>
              <a:spcAft>
                <a:spcPts val="800"/>
              </a:spcAft>
            </a:pPr>
            <a:r>
              <a:rPr lang="nl-NL" sz="54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imes New Roman" panose="02020603050405020304" pitchFamily="18" charset="0"/>
                <a:cs typeface="Times New Roman" panose="02020603050405020304" pitchFamily="18" charset="0"/>
              </a:rPr>
              <a:t>Ví dụ 2 </a:t>
            </a:r>
            <a:endParaRPr lang="en-US" sz="54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4"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383000" y="-196636"/>
            <a:ext cx="1905000" cy="1895475"/>
          </a:xfrm>
          <a:prstGeom prst="rect">
            <a:avLst/>
          </a:prstGeom>
        </p:spPr>
      </p:pic>
      <p:pic>
        <p:nvPicPr>
          <p:cNvPr id="12"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6988925" flipH="1">
            <a:off x="16758342" y="8913934"/>
            <a:ext cx="1154317" cy="1135234"/>
          </a:xfrm>
          <a:prstGeom prst="rect">
            <a:avLst/>
          </a:prstGeom>
        </p:spPr>
      </p:pic>
      <p:pic>
        <p:nvPicPr>
          <p:cNvPr id="13"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4570816">
            <a:off x="15873583" y="-188509"/>
            <a:ext cx="1769883" cy="1879220"/>
          </a:xfrm>
          <a:prstGeom prst="rect">
            <a:avLst/>
          </a:prstGeom>
        </p:spPr>
      </p:pic>
      <p:sp>
        <p:nvSpPr>
          <p:cNvPr id="6" name="Rectangle 5"/>
          <p:cNvSpPr/>
          <p:nvPr/>
        </p:nvSpPr>
        <p:spPr>
          <a:xfrm>
            <a:off x="3437771" y="374305"/>
            <a:ext cx="16535400" cy="1189493"/>
          </a:xfrm>
          <a:prstGeom prst="rect">
            <a:avLst/>
          </a:prstGeom>
        </p:spPr>
        <p:txBody>
          <a:bodyPr wrap="square">
            <a:spAutoFit/>
          </a:bodyPr>
          <a:lstStyle/>
          <a:p>
            <a:pPr algn="just">
              <a:lnSpc>
                <a:spcPct val="150000"/>
              </a:lnSpc>
              <a:spcAft>
                <a:spcPts val="800"/>
              </a:spcAft>
            </a:pP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Quan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sát</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H4.8</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Chứng</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minh</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MN//EF</a:t>
            </a:r>
            <a:endParaRPr lang="en-US"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TextBox 15"/>
          <p:cNvSpPr txBox="1"/>
          <p:nvPr/>
        </p:nvSpPr>
        <p:spPr>
          <a:xfrm>
            <a:off x="522690" y="2174739"/>
            <a:ext cx="2753910" cy="923330"/>
          </a:xfrm>
          <a:prstGeom prst="rect">
            <a:avLst/>
          </a:prstGeom>
          <a:noFill/>
        </p:spPr>
        <p:txBody>
          <a:bodyPr wrap="square" rtlCol="0">
            <a:spAutoFit/>
          </a:bodyPr>
          <a:lstStyle/>
          <a:p>
            <a:r>
              <a:rPr lang="en-US" sz="5400" b="1" u="sng" dirty="0" err="1">
                <a:solidFill>
                  <a:schemeClr val="bg1"/>
                </a:solidFill>
                <a:latin typeface="Times New Roman" panose="02020603050405020304" pitchFamily="18" charset="0"/>
                <a:cs typeface="Times New Roman" panose="02020603050405020304" pitchFamily="18" charset="0"/>
              </a:rPr>
              <a:t>Giải</a:t>
            </a:r>
            <a:r>
              <a:rPr lang="en-US" sz="5400" b="1" u="sng" dirty="0">
                <a:solidFill>
                  <a:schemeClr val="bg1"/>
                </a:solidFill>
                <a:latin typeface="Times New Roman" panose="02020603050405020304" pitchFamily="18" charset="0"/>
                <a:cs typeface="Times New Roman" panose="02020603050405020304" pitchFamily="18" charset="0"/>
              </a:rPr>
              <a:t>:</a:t>
            </a:r>
          </a:p>
        </p:txBody>
      </p:sp>
      <p:graphicFrame>
        <p:nvGraphicFramePr>
          <p:cNvPr id="33" name="Đối tượng 32">
            <a:extLst>
              <a:ext uri="{FF2B5EF4-FFF2-40B4-BE49-F238E27FC236}">
                <a16:creationId xmlns:a16="http://schemas.microsoft.com/office/drawing/2014/main" id="{08AA4910-8CD6-BE29-8FBB-5E5EF3D23EC3}"/>
              </a:ext>
            </a:extLst>
          </p:cNvPr>
          <p:cNvGraphicFramePr>
            <a:graphicFrameLocks noChangeAspect="1"/>
          </p:cNvGraphicFramePr>
          <p:nvPr>
            <p:extLst>
              <p:ext uri="{D42A27DB-BD31-4B8C-83A1-F6EECF244321}">
                <p14:modId xmlns:p14="http://schemas.microsoft.com/office/powerpoint/2010/main" val="2657673852"/>
              </p:ext>
            </p:extLst>
          </p:nvPr>
        </p:nvGraphicFramePr>
        <p:xfrm>
          <a:off x="288824" y="4303354"/>
          <a:ext cx="8434344" cy="1787434"/>
        </p:xfrm>
        <a:graphic>
          <a:graphicData uri="http://schemas.openxmlformats.org/presentationml/2006/ole">
            <mc:AlternateContent xmlns:mc="http://schemas.openxmlformats.org/markup-compatibility/2006">
              <mc:Choice xmlns:v="urn:schemas-microsoft-com:vml" Requires="v">
                <p:oleObj name="Equation" r:id="rId10" imgW="2171520" imgH="457200" progId="Equation.DSMT4">
                  <p:embed/>
                </p:oleObj>
              </mc:Choice>
              <mc:Fallback>
                <p:oleObj name="Equation" r:id="rId10" imgW="2171520" imgH="457200" progId="Equation.DSMT4">
                  <p:embed/>
                  <p:pic>
                    <p:nvPicPr>
                      <p:cNvPr id="33" name="Đối tượng 32">
                        <a:extLst>
                          <a:ext uri="{FF2B5EF4-FFF2-40B4-BE49-F238E27FC236}">
                            <a16:creationId xmlns:a16="http://schemas.microsoft.com/office/drawing/2014/main" id="{08AA4910-8CD6-BE29-8FBB-5E5EF3D23EC3}"/>
                          </a:ext>
                        </a:extLst>
                      </p:cNvPr>
                      <p:cNvPicPr>
                        <a:picLocks noChangeAspect="1" noChangeArrowheads="1"/>
                      </p:cNvPicPr>
                      <p:nvPr/>
                    </p:nvPicPr>
                    <p:blipFill>
                      <a:blip r:embed="rId11"/>
                      <a:srcRect/>
                      <a:stretch>
                        <a:fillRect/>
                      </a:stretch>
                    </p:blipFill>
                    <p:spPr bwMode="auto">
                      <a:xfrm>
                        <a:off x="288824" y="4303354"/>
                        <a:ext cx="8434344" cy="1787434"/>
                      </a:xfrm>
                      <a:prstGeom prst="rect">
                        <a:avLst/>
                      </a:prstGeom>
                      <a:noFill/>
                    </p:spPr>
                  </p:pic>
                </p:oleObj>
              </mc:Fallback>
            </mc:AlternateContent>
          </a:graphicData>
        </a:graphic>
      </p:graphicFrame>
      <p:grpSp>
        <p:nvGrpSpPr>
          <p:cNvPr id="42" name="Nhóm 41">
            <a:extLst>
              <a:ext uri="{FF2B5EF4-FFF2-40B4-BE49-F238E27FC236}">
                <a16:creationId xmlns:a16="http://schemas.microsoft.com/office/drawing/2014/main" id="{59CC088A-38E9-7793-3105-7BD6F4770759}"/>
              </a:ext>
            </a:extLst>
          </p:cNvPr>
          <p:cNvGrpSpPr/>
          <p:nvPr/>
        </p:nvGrpSpPr>
        <p:grpSpPr>
          <a:xfrm>
            <a:off x="288824" y="3224789"/>
            <a:ext cx="8855176" cy="957263"/>
            <a:chOff x="533400" y="4656730"/>
            <a:chExt cx="8855176" cy="957263"/>
          </a:xfrm>
        </p:grpSpPr>
        <p:sp>
          <p:nvSpPr>
            <p:cNvPr id="37" name="Rectangle 15">
              <a:extLst>
                <a:ext uri="{FF2B5EF4-FFF2-40B4-BE49-F238E27FC236}">
                  <a16:creationId xmlns:a16="http://schemas.microsoft.com/office/drawing/2014/main" id="{787D33D8-326D-237E-90F9-D981A7733EF9}"/>
                </a:ext>
              </a:extLst>
            </p:cNvPr>
            <p:cNvSpPr>
              <a:spLocks noChangeArrowheads="1"/>
            </p:cNvSpPr>
            <p:nvPr/>
          </p:nvSpPr>
          <p:spPr bwMode="auto">
            <a:xfrm>
              <a:off x="533400" y="4690663"/>
              <a:ext cx="8855176"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US" sz="5400" b="0" i="0" u="none" strike="noStrike" cap="none" normalizeH="0" baseline="0" dirty="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Xét      DEF có</a:t>
              </a:r>
              <a:endParaRPr kumimoji="0" lang="en-US" altLang="en-US" sz="54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p:txBody>
        </p:sp>
        <p:graphicFrame>
          <p:nvGraphicFramePr>
            <p:cNvPr id="41" name="Đối tượng 40">
              <a:extLst>
                <a:ext uri="{FF2B5EF4-FFF2-40B4-BE49-F238E27FC236}">
                  <a16:creationId xmlns:a16="http://schemas.microsoft.com/office/drawing/2014/main" id="{A47548D4-BC8E-EC96-0B5F-3D5DFF044A10}"/>
                </a:ext>
              </a:extLst>
            </p:cNvPr>
            <p:cNvGraphicFramePr>
              <a:graphicFrameLocks noChangeAspect="1"/>
            </p:cNvGraphicFramePr>
            <p:nvPr>
              <p:extLst>
                <p:ext uri="{D42A27DB-BD31-4B8C-83A1-F6EECF244321}">
                  <p14:modId xmlns:p14="http://schemas.microsoft.com/office/powerpoint/2010/main" val="4037101816"/>
                </p:ext>
              </p:extLst>
            </p:nvPr>
          </p:nvGraphicFramePr>
          <p:xfrm>
            <a:off x="1665589" y="4656730"/>
            <a:ext cx="957263" cy="957263"/>
          </p:xfrm>
          <a:graphic>
            <a:graphicData uri="http://schemas.openxmlformats.org/presentationml/2006/ole">
              <mc:AlternateContent xmlns:mc="http://schemas.openxmlformats.org/markup-compatibility/2006">
                <mc:Choice xmlns:v="urn:schemas-microsoft-com:vml" Requires="v">
                  <p:oleObj name="Equation" r:id="rId12" imgW="957157" imgH="957170" progId="Equation.DSMT4">
                    <p:embed/>
                  </p:oleObj>
                </mc:Choice>
                <mc:Fallback>
                  <p:oleObj name="Equation" r:id="rId12" imgW="957157" imgH="957170" progId="Equation.DSMT4">
                    <p:embed/>
                    <p:pic>
                      <p:nvPicPr>
                        <p:cNvPr id="41" name="Đối tượng 40">
                          <a:extLst>
                            <a:ext uri="{FF2B5EF4-FFF2-40B4-BE49-F238E27FC236}">
                              <a16:creationId xmlns:a16="http://schemas.microsoft.com/office/drawing/2014/main" id="{A47548D4-BC8E-EC96-0B5F-3D5DFF044A10}"/>
                            </a:ext>
                          </a:extLst>
                        </p:cNvPr>
                        <p:cNvPicPr/>
                        <p:nvPr/>
                      </p:nvPicPr>
                      <p:blipFill>
                        <a:blip r:embed="rId13"/>
                        <a:stretch>
                          <a:fillRect/>
                        </a:stretch>
                      </p:blipFill>
                      <p:spPr>
                        <a:xfrm>
                          <a:off x="1665589" y="4656730"/>
                          <a:ext cx="957263" cy="957263"/>
                        </a:xfrm>
                        <a:prstGeom prst="rect">
                          <a:avLst/>
                        </a:prstGeom>
                      </p:spPr>
                    </p:pic>
                  </p:oleObj>
                </mc:Fallback>
              </mc:AlternateContent>
            </a:graphicData>
          </a:graphic>
        </p:graphicFrame>
      </p:grpSp>
      <p:pic>
        <p:nvPicPr>
          <p:cNvPr id="4" name="Hình ảnh 3">
            <a:extLst>
              <a:ext uri="{FF2B5EF4-FFF2-40B4-BE49-F238E27FC236}">
                <a16:creationId xmlns:a16="http://schemas.microsoft.com/office/drawing/2014/main" id="{43A89728-E44D-0DC0-FCE1-668247E4BAB5}"/>
              </a:ext>
            </a:extLst>
          </p:cNvPr>
          <p:cNvPicPr>
            <a:picLocks noChangeAspect="1"/>
          </p:cNvPicPr>
          <p:nvPr/>
        </p:nvPicPr>
        <p:blipFill rotWithShape="1">
          <a:blip r:embed="rId14"/>
          <a:srcRect l="57179" t="19323" r="15143" b="44074"/>
          <a:stretch/>
        </p:blipFill>
        <p:spPr>
          <a:xfrm>
            <a:off x="11144608" y="1912687"/>
            <a:ext cx="6764362" cy="50318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Hộp Văn bản 8">
            <a:extLst>
              <a:ext uri="{FF2B5EF4-FFF2-40B4-BE49-F238E27FC236}">
                <a16:creationId xmlns:a16="http://schemas.microsoft.com/office/drawing/2014/main" id="{F1671847-F334-0703-A4A2-AD9046290BCB}"/>
              </a:ext>
            </a:extLst>
          </p:cNvPr>
          <p:cNvSpPr txBox="1"/>
          <p:nvPr/>
        </p:nvSpPr>
        <p:spPr>
          <a:xfrm>
            <a:off x="585023" y="8166347"/>
            <a:ext cx="11774671" cy="923330"/>
          </a:xfrm>
          <a:prstGeom prst="rect">
            <a:avLst/>
          </a:prstGeom>
          <a:noFill/>
        </p:spPr>
        <p:txBody>
          <a:bodyPr wrap="square">
            <a:spAutoFit/>
          </a:bodyPr>
          <a:lstStyle/>
          <a:p>
            <a:r>
              <a:rPr kumimoji="0" lang="nl-NL" altLang="en-US" sz="5400" b="0" i="0" u="none" strike="noStrike" cap="none" normalizeH="0" baseline="0" dirty="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Nên MN// EF( theo định lí Thales </a:t>
            </a:r>
            <a:r>
              <a:rPr lang="nl-NL" alt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endParaRPr lang="en-US" sz="5400" dirty="0"/>
          </a:p>
        </p:txBody>
      </p:sp>
      <p:grpSp>
        <p:nvGrpSpPr>
          <p:cNvPr id="11" name="Nhóm 10">
            <a:extLst>
              <a:ext uri="{FF2B5EF4-FFF2-40B4-BE49-F238E27FC236}">
                <a16:creationId xmlns:a16="http://schemas.microsoft.com/office/drawing/2014/main" id="{855FF307-2815-A141-E83D-508C64FF7045}"/>
              </a:ext>
            </a:extLst>
          </p:cNvPr>
          <p:cNvGrpSpPr/>
          <p:nvPr/>
        </p:nvGrpSpPr>
        <p:grpSpPr>
          <a:xfrm>
            <a:off x="288824" y="6381482"/>
            <a:ext cx="5076486" cy="1532878"/>
            <a:chOff x="1000686" y="7179277"/>
            <a:chExt cx="5076486" cy="1532878"/>
          </a:xfrm>
        </p:grpSpPr>
        <p:sp>
          <p:nvSpPr>
            <p:cNvPr id="39" name="Rectangle 17">
              <a:extLst>
                <a:ext uri="{FF2B5EF4-FFF2-40B4-BE49-F238E27FC236}">
                  <a16:creationId xmlns:a16="http://schemas.microsoft.com/office/drawing/2014/main" id="{84D0E059-C703-A598-509B-3EB2D9BCE4E9}"/>
                </a:ext>
              </a:extLst>
            </p:cNvPr>
            <p:cNvSpPr>
              <a:spLocks noChangeArrowheads="1"/>
            </p:cNvSpPr>
            <p:nvPr/>
          </p:nvSpPr>
          <p:spPr bwMode="auto">
            <a:xfrm>
              <a:off x="1000686" y="7315095"/>
              <a:ext cx="1050288"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5400" b="0" i="0" u="none" strike="noStrike" cap="none" normalizeH="0" baseline="0" dirty="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Vì </a:t>
              </a:r>
              <a:endParaRPr kumimoji="0" lang="nl-NL" altLang="en-US" sz="54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p:txBody>
        </p:sp>
        <p:graphicFrame>
          <p:nvGraphicFramePr>
            <p:cNvPr id="10" name="Đối tượng 9">
              <a:extLst>
                <a:ext uri="{FF2B5EF4-FFF2-40B4-BE49-F238E27FC236}">
                  <a16:creationId xmlns:a16="http://schemas.microsoft.com/office/drawing/2014/main" id="{84FC2A47-62B3-5A2E-0621-B42643D60008}"/>
                </a:ext>
              </a:extLst>
            </p:cNvPr>
            <p:cNvGraphicFramePr>
              <a:graphicFrameLocks noChangeAspect="1"/>
            </p:cNvGraphicFramePr>
            <p:nvPr>
              <p:extLst>
                <p:ext uri="{D42A27DB-BD31-4B8C-83A1-F6EECF244321}">
                  <p14:modId xmlns:p14="http://schemas.microsoft.com/office/powerpoint/2010/main" val="784131281"/>
                </p:ext>
              </p:extLst>
            </p:nvPr>
          </p:nvGraphicFramePr>
          <p:xfrm>
            <a:off x="2032077" y="7179277"/>
            <a:ext cx="4045095" cy="1532878"/>
          </p:xfrm>
          <a:graphic>
            <a:graphicData uri="http://schemas.openxmlformats.org/presentationml/2006/ole">
              <mc:AlternateContent xmlns:mc="http://schemas.openxmlformats.org/markup-compatibility/2006">
                <mc:Choice xmlns:v="urn:schemas-microsoft-com:vml" Requires="v">
                  <p:oleObj name="Equation" r:id="rId15" imgW="1206360" imgH="457200" progId="Equation.DSMT4">
                    <p:embed/>
                  </p:oleObj>
                </mc:Choice>
                <mc:Fallback>
                  <p:oleObj name="Equation" r:id="rId15" imgW="1206360" imgH="457200" progId="Equation.DSMT4">
                    <p:embed/>
                    <p:pic>
                      <p:nvPicPr>
                        <p:cNvPr id="0" name=""/>
                        <p:cNvPicPr/>
                        <p:nvPr/>
                      </p:nvPicPr>
                      <p:blipFill>
                        <a:blip r:embed="rId16"/>
                        <a:stretch>
                          <a:fillRect/>
                        </a:stretch>
                      </p:blipFill>
                      <p:spPr>
                        <a:xfrm>
                          <a:off x="2032077" y="7179277"/>
                          <a:ext cx="4045095" cy="1532878"/>
                        </a:xfrm>
                        <a:prstGeom prst="rect">
                          <a:avLst/>
                        </a:prstGeom>
                      </p:spPr>
                    </p:pic>
                  </p:oleObj>
                </mc:Fallback>
              </mc:AlternateContent>
            </a:graphicData>
          </a:graphic>
        </p:graphicFrame>
      </p:grpSp>
    </p:spTree>
    <p:extLst>
      <p:ext uri="{BB962C8B-B14F-4D97-AF65-F5344CB8AC3E}">
        <p14:creationId xmlns:p14="http://schemas.microsoft.com/office/powerpoint/2010/main" val="3580327585"/>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wipe(left)">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ipe(left)">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474849" y="419100"/>
            <a:ext cx="6544433" cy="6544433"/>
          </a:xfrm>
          <a:prstGeom prst="rect">
            <a:avLst/>
          </a:prstGeom>
        </p:spPr>
      </p:pic>
      <p:grpSp>
        <p:nvGrpSpPr>
          <p:cNvPr id="2" name="Group 2"/>
          <p:cNvGrpSpPr/>
          <p:nvPr/>
        </p:nvGrpSpPr>
        <p:grpSpPr>
          <a:xfrm>
            <a:off x="2047146" y="2019300"/>
            <a:ext cx="13878654" cy="4108076"/>
            <a:chOff x="0" y="0"/>
            <a:chExt cx="5678267" cy="1677975"/>
          </a:xfrm>
        </p:grpSpPr>
        <p:sp>
          <p:nvSpPr>
            <p:cNvPr id="3" name="Freeform 3"/>
            <p:cNvSpPr/>
            <p:nvPr/>
          </p:nvSpPr>
          <p:spPr>
            <a:xfrm>
              <a:off x="0" y="0"/>
              <a:ext cx="5678267" cy="1677975"/>
            </a:xfrm>
            <a:custGeom>
              <a:avLst/>
              <a:gdLst/>
              <a:ahLst/>
              <a:cxnLst/>
              <a:rect l="l" t="t" r="r" b="b"/>
              <a:pathLst>
                <a:path w="5678267" h="1677975">
                  <a:moveTo>
                    <a:pt x="5553807" y="1677975"/>
                  </a:moveTo>
                  <a:lnTo>
                    <a:pt x="124460" y="1677975"/>
                  </a:lnTo>
                  <a:cubicBezTo>
                    <a:pt x="55880" y="1677975"/>
                    <a:pt x="0" y="1622095"/>
                    <a:pt x="0" y="1553515"/>
                  </a:cubicBezTo>
                  <a:lnTo>
                    <a:pt x="0" y="124460"/>
                  </a:lnTo>
                  <a:cubicBezTo>
                    <a:pt x="0" y="55880"/>
                    <a:pt x="55880" y="0"/>
                    <a:pt x="124460" y="0"/>
                  </a:cubicBezTo>
                  <a:lnTo>
                    <a:pt x="5553807" y="0"/>
                  </a:lnTo>
                  <a:cubicBezTo>
                    <a:pt x="5622387" y="0"/>
                    <a:pt x="5678267" y="55880"/>
                    <a:pt x="5678267" y="124460"/>
                  </a:cubicBezTo>
                  <a:lnTo>
                    <a:pt x="5678267" y="1553515"/>
                  </a:lnTo>
                  <a:cubicBezTo>
                    <a:pt x="5678267" y="1622095"/>
                    <a:pt x="5622387" y="1677975"/>
                    <a:pt x="5553807" y="1677975"/>
                  </a:cubicBezTo>
                  <a:close/>
                </a:path>
              </a:pathLst>
            </a:custGeom>
            <a:solidFill>
              <a:srgbClr val="FFFFFF"/>
            </a:solidFill>
          </p:spPr>
        </p:sp>
      </p:gr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365114" y="1207906"/>
            <a:ext cx="2464832" cy="5744312"/>
          </a:xfrm>
          <a:prstGeom prst="rect">
            <a:avLst/>
          </a:prstGeom>
        </p:spPr>
      </p:pic>
      <p:pic>
        <p:nvPicPr>
          <p:cNvPr id="7"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95400" y="8221808"/>
            <a:ext cx="12469085" cy="4130384"/>
          </a:xfrm>
          <a:prstGeom prst="rect">
            <a:avLst/>
          </a:prstGeom>
        </p:spPr>
      </p:pic>
      <p:pic>
        <p:nvPicPr>
          <p:cNvPr id="8"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315200" y="8648700"/>
            <a:ext cx="12469085" cy="4130384"/>
          </a:xfrm>
          <a:prstGeom prst="rect">
            <a:avLst/>
          </a:prstGeom>
        </p:spPr>
      </p:pic>
      <p:grpSp>
        <p:nvGrpSpPr>
          <p:cNvPr id="10" name="Group 4"/>
          <p:cNvGrpSpPr/>
          <p:nvPr/>
        </p:nvGrpSpPr>
        <p:grpSpPr>
          <a:xfrm>
            <a:off x="1600200" y="1409700"/>
            <a:ext cx="2466580" cy="2297914"/>
            <a:chOff x="0" y="0"/>
            <a:chExt cx="6350000" cy="6350000"/>
          </a:xfrm>
          <a:solidFill>
            <a:srgbClr val="87CB8F"/>
          </a:solidFill>
        </p:grpSpPr>
        <p:sp>
          <p:nvSpPr>
            <p:cNvPr id="12"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15" name="Picture 23"/>
          <p:cNvPicPr>
            <a:picLocks noChangeAspect="1"/>
          </p:cNvPicPr>
          <p:nvPr/>
        </p:nvPicPr>
        <p:blipFill>
          <a:blip r:embed="rId8">
            <a:lum bright="70000" contrast="-70000"/>
            <a:extLst>
              <a:ext uri="{BEBA8EAE-BF5A-486C-A8C5-ECC9F3942E4B}">
                <a14:imgProps xmlns:a14="http://schemas.microsoft.com/office/drawing/2010/main">
                  <a14:imgLayer r:embed="rId9">
                    <a14:imgEffect>
                      <a14:saturation sat="300000"/>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a:xfrm flipV="1">
            <a:off x="7454627" y="7168452"/>
            <a:ext cx="3063692" cy="559124"/>
          </a:xfrm>
          <a:prstGeom prst="rect">
            <a:avLst/>
          </a:prstGeom>
        </p:spPr>
      </p:pic>
      <p:sp>
        <p:nvSpPr>
          <p:cNvPr id="17" name="Rectangle 16"/>
          <p:cNvSpPr/>
          <p:nvPr/>
        </p:nvSpPr>
        <p:spPr>
          <a:xfrm>
            <a:off x="5399946" y="3162300"/>
            <a:ext cx="7010400" cy="1508555"/>
          </a:xfrm>
          <a:prstGeom prst="rect">
            <a:avLst/>
          </a:prstGeom>
        </p:spPr>
        <p:txBody>
          <a:bodyPr wrap="square">
            <a:spAutoFit/>
          </a:bodyPr>
          <a:lstStyle/>
          <a:p>
            <a:pPr algn="ctr">
              <a:lnSpc>
                <a:spcPct val="150000"/>
              </a:lnSpc>
              <a:tabLst>
                <a:tab pos="360045" algn="l"/>
                <a:tab pos="720090" algn="l"/>
              </a:tabLst>
            </a:pPr>
            <a:r>
              <a:rPr lang="en-US" sz="7000" b="1">
                <a:solidFill>
                  <a:prstClr val="black"/>
                </a:solidFill>
                <a:latin typeface="Arial" panose="020B0604020202020204" pitchFamily="34" charset="0"/>
                <a:ea typeface="Calibri" panose="020F0502020204030204" pitchFamily="34" charset="0"/>
                <a:cs typeface="Arial" panose="020B0604020202020204" pitchFamily="34" charset="0"/>
              </a:rPr>
              <a:t>LUYỆN TẬP</a:t>
            </a:r>
            <a:endParaRPr lang="vi-VN" sz="7000" b="1">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4357128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3108" name="Text Box 36">
            <a:extLst>
              <a:ext uri="{FF2B5EF4-FFF2-40B4-BE49-F238E27FC236}">
                <a16:creationId xmlns:a16="http://schemas.microsoft.com/office/drawing/2014/main" id="{A55E2943-9717-05E4-3482-31E620131009}"/>
              </a:ext>
            </a:extLst>
          </p:cNvPr>
          <p:cNvSpPr txBox="1">
            <a:spLocks noChangeArrowheads="1"/>
          </p:cNvSpPr>
          <p:nvPr/>
        </p:nvSpPr>
        <p:spPr bwMode="auto">
          <a:xfrm>
            <a:off x="342901" y="2614680"/>
            <a:ext cx="5662612" cy="6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vi-VN" altLang="en-US" sz="3300" b="1">
                <a:solidFill>
                  <a:srgbClr val="800000"/>
                </a:solidFill>
                <a:latin typeface=".VnTime" panose="020B7200000000000000" pitchFamily="34" charset="0"/>
              </a:rPr>
              <a:t>Bài 1. </a:t>
            </a:r>
            <a:r>
              <a:rPr lang="en-US" altLang="en-US" sz="3300" b="1">
                <a:solidFill>
                  <a:srgbClr val="800000"/>
                </a:solidFill>
                <a:latin typeface=".VnTime" panose="020B7200000000000000" pitchFamily="34" charset="0"/>
              </a:rPr>
              <a:t>Quan s¸t h×nh vÏ. </a:t>
            </a:r>
          </a:p>
        </p:txBody>
      </p:sp>
      <p:grpSp>
        <p:nvGrpSpPr>
          <p:cNvPr id="3109" name="Group 37">
            <a:extLst>
              <a:ext uri="{FF2B5EF4-FFF2-40B4-BE49-F238E27FC236}">
                <a16:creationId xmlns:a16="http://schemas.microsoft.com/office/drawing/2014/main" id="{BA8FFAFF-55F8-17F5-199C-FB6BBA943F60}"/>
              </a:ext>
            </a:extLst>
          </p:cNvPr>
          <p:cNvGrpSpPr>
            <a:grpSpLocks/>
          </p:cNvGrpSpPr>
          <p:nvPr/>
        </p:nvGrpSpPr>
        <p:grpSpPr bwMode="auto">
          <a:xfrm>
            <a:off x="7543800" y="1"/>
            <a:ext cx="8458200" cy="2557464"/>
            <a:chOff x="2208" y="336"/>
            <a:chExt cx="3552" cy="1074"/>
          </a:xfrm>
        </p:grpSpPr>
        <p:sp>
          <p:nvSpPr>
            <p:cNvPr id="9321" name="Line 38">
              <a:extLst>
                <a:ext uri="{FF2B5EF4-FFF2-40B4-BE49-F238E27FC236}">
                  <a16:creationId xmlns:a16="http://schemas.microsoft.com/office/drawing/2014/main" id="{1D22BDF7-992A-AADC-05D5-ED57B60710FE}"/>
                </a:ext>
              </a:extLst>
            </p:cNvPr>
            <p:cNvSpPr>
              <a:spLocks noChangeShapeType="1"/>
            </p:cNvSpPr>
            <p:nvPr/>
          </p:nvSpPr>
          <p:spPr bwMode="auto">
            <a:xfrm>
              <a:off x="2400" y="1177"/>
              <a:ext cx="3199" cy="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9322" name="Line 39">
              <a:extLst>
                <a:ext uri="{FF2B5EF4-FFF2-40B4-BE49-F238E27FC236}">
                  <a16:creationId xmlns:a16="http://schemas.microsoft.com/office/drawing/2014/main" id="{93AE7F0A-863D-5FA7-59CD-18E03D3E50FE}"/>
                </a:ext>
              </a:extLst>
            </p:cNvPr>
            <p:cNvSpPr>
              <a:spLocks noChangeShapeType="1"/>
            </p:cNvSpPr>
            <p:nvPr/>
          </p:nvSpPr>
          <p:spPr bwMode="auto">
            <a:xfrm flipV="1">
              <a:off x="2400" y="590"/>
              <a:ext cx="933" cy="587"/>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9323" name="Line 40">
              <a:extLst>
                <a:ext uri="{FF2B5EF4-FFF2-40B4-BE49-F238E27FC236}">
                  <a16:creationId xmlns:a16="http://schemas.microsoft.com/office/drawing/2014/main" id="{80D53CC3-4C03-AA2C-FC14-B3BF0A39C4E6}"/>
                </a:ext>
              </a:extLst>
            </p:cNvPr>
            <p:cNvSpPr>
              <a:spLocks noChangeShapeType="1"/>
            </p:cNvSpPr>
            <p:nvPr/>
          </p:nvSpPr>
          <p:spPr bwMode="auto">
            <a:xfrm>
              <a:off x="3333" y="590"/>
              <a:ext cx="2266" cy="587"/>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9324" name="Line 41">
              <a:extLst>
                <a:ext uri="{FF2B5EF4-FFF2-40B4-BE49-F238E27FC236}">
                  <a16:creationId xmlns:a16="http://schemas.microsoft.com/office/drawing/2014/main" id="{328C8362-0E3A-FB50-C91B-04DABD29FCE2}"/>
                </a:ext>
              </a:extLst>
            </p:cNvPr>
            <p:cNvSpPr>
              <a:spLocks noChangeShapeType="1"/>
            </p:cNvSpPr>
            <p:nvPr/>
          </p:nvSpPr>
          <p:spPr bwMode="auto">
            <a:xfrm flipH="1">
              <a:off x="3464" y="774"/>
              <a:ext cx="624" cy="403"/>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9325" name="Text Box 42">
              <a:extLst>
                <a:ext uri="{FF2B5EF4-FFF2-40B4-BE49-F238E27FC236}">
                  <a16:creationId xmlns:a16="http://schemas.microsoft.com/office/drawing/2014/main" id="{3FFBB3F5-A17B-1200-F71C-ABDC9DBB8763}"/>
                </a:ext>
              </a:extLst>
            </p:cNvPr>
            <p:cNvSpPr txBox="1">
              <a:spLocks noChangeArrowheads="1"/>
            </p:cNvSpPr>
            <p:nvPr/>
          </p:nvSpPr>
          <p:spPr bwMode="auto">
            <a:xfrm>
              <a:off x="3221" y="336"/>
              <a:ext cx="467"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000">
                  <a:solidFill>
                    <a:srgbClr val="0000FF"/>
                  </a:solidFill>
                  <a:latin typeface=".VnTime" panose="020B7200000000000000" pitchFamily="34" charset="0"/>
                </a:rPr>
                <a:t>A</a:t>
              </a:r>
            </a:p>
          </p:txBody>
        </p:sp>
        <p:sp>
          <p:nvSpPr>
            <p:cNvPr id="9326" name="Text Box 43">
              <a:extLst>
                <a:ext uri="{FF2B5EF4-FFF2-40B4-BE49-F238E27FC236}">
                  <a16:creationId xmlns:a16="http://schemas.microsoft.com/office/drawing/2014/main" id="{2E25D4B0-3F30-90B8-1C70-2DEEFAE7CCFD}"/>
                </a:ext>
              </a:extLst>
            </p:cNvPr>
            <p:cNvSpPr txBox="1">
              <a:spLocks noChangeArrowheads="1"/>
            </p:cNvSpPr>
            <p:nvPr/>
          </p:nvSpPr>
          <p:spPr bwMode="auto">
            <a:xfrm>
              <a:off x="2208" y="1152"/>
              <a:ext cx="240"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000">
                  <a:solidFill>
                    <a:srgbClr val="0000FF"/>
                  </a:solidFill>
                  <a:latin typeface=".VnTime" panose="020B7200000000000000" pitchFamily="34" charset="0"/>
                </a:rPr>
                <a:t>B</a:t>
              </a:r>
            </a:p>
          </p:txBody>
        </p:sp>
        <p:sp>
          <p:nvSpPr>
            <p:cNvPr id="9327" name="Text Box 44">
              <a:extLst>
                <a:ext uri="{FF2B5EF4-FFF2-40B4-BE49-F238E27FC236}">
                  <a16:creationId xmlns:a16="http://schemas.microsoft.com/office/drawing/2014/main" id="{39013B99-F235-CC6F-FC21-A1E019CC1502}"/>
                </a:ext>
              </a:extLst>
            </p:cNvPr>
            <p:cNvSpPr txBox="1">
              <a:spLocks noChangeArrowheads="1"/>
            </p:cNvSpPr>
            <p:nvPr/>
          </p:nvSpPr>
          <p:spPr bwMode="auto">
            <a:xfrm>
              <a:off x="5485" y="1152"/>
              <a:ext cx="275"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000">
                  <a:solidFill>
                    <a:srgbClr val="0000FF"/>
                  </a:solidFill>
                  <a:latin typeface=".VnTime" panose="020B7200000000000000" pitchFamily="34" charset="0"/>
                </a:rPr>
                <a:t>C</a:t>
              </a:r>
            </a:p>
          </p:txBody>
        </p:sp>
        <p:sp>
          <p:nvSpPr>
            <p:cNvPr id="9328" name="Text Box 45">
              <a:extLst>
                <a:ext uri="{FF2B5EF4-FFF2-40B4-BE49-F238E27FC236}">
                  <a16:creationId xmlns:a16="http://schemas.microsoft.com/office/drawing/2014/main" id="{D37C5AEA-4A0B-F39B-B1CD-17F6C418127B}"/>
                </a:ext>
              </a:extLst>
            </p:cNvPr>
            <p:cNvSpPr txBox="1">
              <a:spLocks noChangeArrowheads="1"/>
            </p:cNvSpPr>
            <p:nvPr/>
          </p:nvSpPr>
          <p:spPr bwMode="auto">
            <a:xfrm>
              <a:off x="2818" y="610"/>
              <a:ext cx="240"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000">
                  <a:solidFill>
                    <a:srgbClr val="0000FF"/>
                  </a:solidFill>
                  <a:latin typeface=".VnTime" panose="020B7200000000000000" pitchFamily="34" charset="0"/>
                </a:rPr>
                <a:t>D</a:t>
              </a:r>
            </a:p>
          </p:txBody>
        </p:sp>
        <p:sp>
          <p:nvSpPr>
            <p:cNvPr id="9329" name="Text Box 46">
              <a:extLst>
                <a:ext uri="{FF2B5EF4-FFF2-40B4-BE49-F238E27FC236}">
                  <a16:creationId xmlns:a16="http://schemas.microsoft.com/office/drawing/2014/main" id="{0DC6AFE4-312E-C087-1355-198509C85F0E}"/>
                </a:ext>
              </a:extLst>
            </p:cNvPr>
            <p:cNvSpPr txBox="1">
              <a:spLocks noChangeArrowheads="1"/>
            </p:cNvSpPr>
            <p:nvPr/>
          </p:nvSpPr>
          <p:spPr bwMode="auto">
            <a:xfrm>
              <a:off x="4068" y="576"/>
              <a:ext cx="252"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000">
                  <a:solidFill>
                    <a:srgbClr val="0000FF"/>
                  </a:solidFill>
                  <a:latin typeface=".VnTime" panose="020B7200000000000000" pitchFamily="34" charset="0"/>
                </a:rPr>
                <a:t>E</a:t>
              </a:r>
            </a:p>
          </p:txBody>
        </p:sp>
        <p:sp>
          <p:nvSpPr>
            <p:cNvPr id="9330" name="Text Box 47">
              <a:extLst>
                <a:ext uri="{FF2B5EF4-FFF2-40B4-BE49-F238E27FC236}">
                  <a16:creationId xmlns:a16="http://schemas.microsoft.com/office/drawing/2014/main" id="{A3F7F47B-5836-3468-E9EE-CFC26FA11037}"/>
                </a:ext>
              </a:extLst>
            </p:cNvPr>
            <p:cNvSpPr txBox="1">
              <a:spLocks noChangeArrowheads="1"/>
            </p:cNvSpPr>
            <p:nvPr/>
          </p:nvSpPr>
          <p:spPr bwMode="auto">
            <a:xfrm>
              <a:off x="3352" y="1166"/>
              <a:ext cx="248"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000">
                  <a:solidFill>
                    <a:srgbClr val="0000FF"/>
                  </a:solidFill>
                  <a:latin typeface=".VnTime" panose="020B7200000000000000" pitchFamily="34" charset="0"/>
                </a:rPr>
                <a:t>F</a:t>
              </a:r>
            </a:p>
          </p:txBody>
        </p:sp>
        <p:sp>
          <p:nvSpPr>
            <p:cNvPr id="9331" name="Text Box 48">
              <a:extLst>
                <a:ext uri="{FF2B5EF4-FFF2-40B4-BE49-F238E27FC236}">
                  <a16:creationId xmlns:a16="http://schemas.microsoft.com/office/drawing/2014/main" id="{F8955214-EE74-B221-EFD5-5A2C78B8B13B}"/>
                </a:ext>
              </a:extLst>
            </p:cNvPr>
            <p:cNvSpPr txBox="1">
              <a:spLocks noChangeArrowheads="1"/>
            </p:cNvSpPr>
            <p:nvPr/>
          </p:nvSpPr>
          <p:spPr bwMode="auto">
            <a:xfrm>
              <a:off x="2992" y="488"/>
              <a:ext cx="238"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000">
                  <a:solidFill>
                    <a:srgbClr val="0000FF"/>
                  </a:solidFill>
                  <a:latin typeface=".VnTime" panose="020B7200000000000000" pitchFamily="34" charset="0"/>
                </a:rPr>
                <a:t>3</a:t>
              </a:r>
            </a:p>
          </p:txBody>
        </p:sp>
        <p:sp>
          <p:nvSpPr>
            <p:cNvPr id="9332" name="Text Box 49">
              <a:extLst>
                <a:ext uri="{FF2B5EF4-FFF2-40B4-BE49-F238E27FC236}">
                  <a16:creationId xmlns:a16="http://schemas.microsoft.com/office/drawing/2014/main" id="{89F2433D-89D6-CACC-B6B2-7A522F154879}"/>
                </a:ext>
              </a:extLst>
            </p:cNvPr>
            <p:cNvSpPr txBox="1">
              <a:spLocks noChangeArrowheads="1"/>
            </p:cNvSpPr>
            <p:nvPr/>
          </p:nvSpPr>
          <p:spPr bwMode="auto">
            <a:xfrm>
              <a:off x="3566" y="480"/>
              <a:ext cx="226"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000">
                  <a:solidFill>
                    <a:srgbClr val="0000FF"/>
                  </a:solidFill>
                  <a:latin typeface=".VnTime" panose="020B7200000000000000" pitchFamily="34" charset="0"/>
                </a:rPr>
                <a:t>5</a:t>
              </a:r>
            </a:p>
          </p:txBody>
        </p:sp>
        <p:sp>
          <p:nvSpPr>
            <p:cNvPr id="9333" name="Text Box 50">
              <a:extLst>
                <a:ext uri="{FF2B5EF4-FFF2-40B4-BE49-F238E27FC236}">
                  <a16:creationId xmlns:a16="http://schemas.microsoft.com/office/drawing/2014/main" id="{5EE954F7-AA3B-3984-B5C2-7BF6B1B5C977}"/>
                </a:ext>
              </a:extLst>
            </p:cNvPr>
            <p:cNvSpPr txBox="1">
              <a:spLocks noChangeArrowheads="1"/>
            </p:cNvSpPr>
            <p:nvPr/>
          </p:nvSpPr>
          <p:spPr bwMode="auto">
            <a:xfrm>
              <a:off x="4763" y="720"/>
              <a:ext cx="277"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000">
                  <a:solidFill>
                    <a:srgbClr val="0000FF"/>
                  </a:solidFill>
                  <a:latin typeface=".VnTime" panose="020B7200000000000000" pitchFamily="34" charset="0"/>
                </a:rPr>
                <a:t>10</a:t>
              </a:r>
            </a:p>
          </p:txBody>
        </p:sp>
        <p:sp>
          <p:nvSpPr>
            <p:cNvPr id="9334" name="Text Box 51">
              <a:extLst>
                <a:ext uri="{FF2B5EF4-FFF2-40B4-BE49-F238E27FC236}">
                  <a16:creationId xmlns:a16="http://schemas.microsoft.com/office/drawing/2014/main" id="{A2D8EE04-BC14-6B09-E1A8-2BB3B8571EAC}"/>
                </a:ext>
              </a:extLst>
            </p:cNvPr>
            <p:cNvSpPr txBox="1">
              <a:spLocks noChangeArrowheads="1"/>
            </p:cNvSpPr>
            <p:nvPr/>
          </p:nvSpPr>
          <p:spPr bwMode="auto">
            <a:xfrm>
              <a:off x="2544" y="768"/>
              <a:ext cx="144"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000">
                  <a:solidFill>
                    <a:srgbClr val="0000FF"/>
                  </a:solidFill>
                  <a:latin typeface=".VnTime" panose="020B7200000000000000" pitchFamily="34" charset="0"/>
                </a:rPr>
                <a:t>6</a:t>
              </a:r>
            </a:p>
          </p:txBody>
        </p:sp>
        <p:sp>
          <p:nvSpPr>
            <p:cNvPr id="9335" name="Text Box 52">
              <a:extLst>
                <a:ext uri="{FF2B5EF4-FFF2-40B4-BE49-F238E27FC236}">
                  <a16:creationId xmlns:a16="http://schemas.microsoft.com/office/drawing/2014/main" id="{C8DCF1A3-9C6A-50D5-3C4B-D3E3D629A42C}"/>
                </a:ext>
              </a:extLst>
            </p:cNvPr>
            <p:cNvSpPr txBox="1">
              <a:spLocks noChangeArrowheads="1"/>
            </p:cNvSpPr>
            <p:nvPr/>
          </p:nvSpPr>
          <p:spPr bwMode="auto">
            <a:xfrm>
              <a:off x="2866" y="1177"/>
              <a:ext cx="206"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000">
                  <a:solidFill>
                    <a:srgbClr val="0000FF"/>
                  </a:solidFill>
                  <a:latin typeface=".VnTime" panose="020B7200000000000000" pitchFamily="34" charset="0"/>
                </a:rPr>
                <a:t>7</a:t>
              </a:r>
            </a:p>
          </p:txBody>
        </p:sp>
        <p:sp>
          <p:nvSpPr>
            <p:cNvPr id="9336" name="Text Box 53">
              <a:extLst>
                <a:ext uri="{FF2B5EF4-FFF2-40B4-BE49-F238E27FC236}">
                  <a16:creationId xmlns:a16="http://schemas.microsoft.com/office/drawing/2014/main" id="{2B2EDF4E-5067-088A-6067-F47431D29DDE}"/>
                </a:ext>
              </a:extLst>
            </p:cNvPr>
            <p:cNvSpPr txBox="1">
              <a:spLocks noChangeArrowheads="1"/>
            </p:cNvSpPr>
            <p:nvPr/>
          </p:nvSpPr>
          <p:spPr bwMode="auto">
            <a:xfrm>
              <a:off x="4333" y="1136"/>
              <a:ext cx="323"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000">
                  <a:solidFill>
                    <a:srgbClr val="0000FF"/>
                  </a:solidFill>
                  <a:latin typeface=".VnTime" panose="020B7200000000000000" pitchFamily="34" charset="0"/>
                </a:rPr>
                <a:t>14</a:t>
              </a:r>
            </a:p>
          </p:txBody>
        </p:sp>
        <p:sp>
          <p:nvSpPr>
            <p:cNvPr id="9337" name="Line 54">
              <a:extLst>
                <a:ext uri="{FF2B5EF4-FFF2-40B4-BE49-F238E27FC236}">
                  <a16:creationId xmlns:a16="http://schemas.microsoft.com/office/drawing/2014/main" id="{65ED4460-44D1-8A3C-7D0C-56AC5CA303EB}"/>
                </a:ext>
              </a:extLst>
            </p:cNvPr>
            <p:cNvSpPr>
              <a:spLocks noChangeShapeType="1"/>
            </p:cNvSpPr>
            <p:nvPr/>
          </p:nvSpPr>
          <p:spPr bwMode="auto">
            <a:xfrm>
              <a:off x="3018" y="788"/>
              <a:ext cx="1056" cy="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grpSp>
      <p:sp>
        <p:nvSpPr>
          <p:cNvPr id="3127" name="Text Box 55">
            <a:extLst>
              <a:ext uri="{FF2B5EF4-FFF2-40B4-BE49-F238E27FC236}">
                <a16:creationId xmlns:a16="http://schemas.microsoft.com/office/drawing/2014/main" id="{CE29951A-545F-C5CD-EED7-636A47156A80}"/>
              </a:ext>
            </a:extLst>
          </p:cNvPr>
          <p:cNvSpPr txBox="1">
            <a:spLocks noChangeArrowheads="1"/>
          </p:cNvSpPr>
          <p:nvPr/>
        </p:nvSpPr>
        <p:spPr bwMode="auto">
          <a:xfrm>
            <a:off x="438150" y="3467167"/>
            <a:ext cx="13520738"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514350" indent="-514350" eaLnBrk="1" hangingPunct="1">
              <a:spcBef>
                <a:spcPct val="50000"/>
              </a:spcBef>
              <a:buFontTx/>
              <a:buAutoNum type="alphaLcParenR"/>
            </a:pPr>
            <a:r>
              <a:rPr lang="vi-VN" altLang="en-US" sz="3300" b="1">
                <a:solidFill>
                  <a:srgbClr val="D60093"/>
                </a:solidFill>
                <a:latin typeface="+mj-lt"/>
              </a:rPr>
              <a:t>Chỉ ra các cặp đường thẳng song song</a:t>
            </a:r>
          </a:p>
          <a:p>
            <a:pPr marL="514350" indent="-514350" eaLnBrk="1" hangingPunct="1">
              <a:spcBef>
                <a:spcPct val="50000"/>
              </a:spcBef>
              <a:buFontTx/>
              <a:buAutoNum type="alphaLcParenR"/>
            </a:pPr>
            <a:r>
              <a:rPr lang="vi-VN" altLang="en-US" sz="3300" b="1">
                <a:solidFill>
                  <a:srgbClr val="D60093"/>
                </a:solidFill>
                <a:latin typeface="+mj-lt"/>
              </a:rPr>
              <a:t>Tính DE</a:t>
            </a:r>
          </a:p>
          <a:p>
            <a:pPr marL="514350" indent="-514350" eaLnBrk="1" hangingPunct="1">
              <a:spcBef>
                <a:spcPct val="50000"/>
              </a:spcBef>
              <a:buFontTx/>
              <a:buAutoNum type="alphaLcParenR"/>
            </a:pPr>
            <a:r>
              <a:rPr lang="vi-VN" altLang="en-US" sz="3300" b="1">
                <a:solidFill>
                  <a:srgbClr val="D60093"/>
                </a:solidFill>
                <a:latin typeface="+mj-lt"/>
              </a:rPr>
              <a:t>So sánh các tỉ số:  </a:t>
            </a:r>
            <a:endParaRPr lang="en-US" altLang="en-US" sz="3300" b="1">
              <a:solidFill>
                <a:srgbClr val="D60093"/>
              </a:solidFill>
              <a:latin typeface="+mj-lt"/>
            </a:endParaRPr>
          </a:p>
        </p:txBody>
      </p:sp>
      <p:grpSp>
        <p:nvGrpSpPr>
          <p:cNvPr id="3223" name="Group 151">
            <a:extLst>
              <a:ext uri="{FF2B5EF4-FFF2-40B4-BE49-F238E27FC236}">
                <a16:creationId xmlns:a16="http://schemas.microsoft.com/office/drawing/2014/main" id="{520E68D3-7590-D0BE-0751-0CDDCB8C6AF0}"/>
              </a:ext>
            </a:extLst>
          </p:cNvPr>
          <p:cNvGrpSpPr>
            <a:grpSpLocks/>
          </p:cNvGrpSpPr>
          <p:nvPr/>
        </p:nvGrpSpPr>
        <p:grpSpPr bwMode="auto">
          <a:xfrm>
            <a:off x="4375380" y="4747870"/>
            <a:ext cx="914400" cy="1107281"/>
            <a:chOff x="1968" y="1968"/>
            <a:chExt cx="384" cy="465"/>
          </a:xfrm>
        </p:grpSpPr>
        <p:sp>
          <p:nvSpPr>
            <p:cNvPr id="9289" name="Text Box 152">
              <a:extLst>
                <a:ext uri="{FF2B5EF4-FFF2-40B4-BE49-F238E27FC236}">
                  <a16:creationId xmlns:a16="http://schemas.microsoft.com/office/drawing/2014/main" id="{2BE5EF09-A11D-0F86-D6BB-DD530DC5B1EB}"/>
                </a:ext>
              </a:extLst>
            </p:cNvPr>
            <p:cNvSpPr txBox="1">
              <a:spLocks noChangeArrowheads="1"/>
            </p:cNvSpPr>
            <p:nvPr/>
          </p:nvSpPr>
          <p:spPr bwMode="auto">
            <a:xfrm>
              <a:off x="1968" y="1968"/>
              <a:ext cx="384" cy="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300">
                  <a:solidFill>
                    <a:srgbClr val="0000FF"/>
                  </a:solidFill>
                  <a:latin typeface=".VnTime" panose="020B7200000000000000" pitchFamily="34" charset="0"/>
                </a:rPr>
                <a:t>AD AB      </a:t>
              </a:r>
            </a:p>
          </p:txBody>
        </p:sp>
        <p:sp>
          <p:nvSpPr>
            <p:cNvPr id="9290" name="Line 153">
              <a:extLst>
                <a:ext uri="{FF2B5EF4-FFF2-40B4-BE49-F238E27FC236}">
                  <a16:creationId xmlns:a16="http://schemas.microsoft.com/office/drawing/2014/main" id="{05C384E0-567E-5ACC-83AE-1A7903990F8C}"/>
                </a:ext>
              </a:extLst>
            </p:cNvPr>
            <p:cNvSpPr>
              <a:spLocks noChangeShapeType="1"/>
            </p:cNvSpPr>
            <p:nvPr/>
          </p:nvSpPr>
          <p:spPr bwMode="auto">
            <a:xfrm>
              <a:off x="1988" y="2208"/>
              <a:ext cx="288" cy="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grpSp>
      <p:grpSp>
        <p:nvGrpSpPr>
          <p:cNvPr id="3228" name="Group 156">
            <a:extLst>
              <a:ext uri="{FF2B5EF4-FFF2-40B4-BE49-F238E27FC236}">
                <a16:creationId xmlns:a16="http://schemas.microsoft.com/office/drawing/2014/main" id="{16B08059-81B8-0B9A-5EEF-8787EC89D337}"/>
              </a:ext>
            </a:extLst>
          </p:cNvPr>
          <p:cNvGrpSpPr>
            <a:grpSpLocks/>
          </p:cNvGrpSpPr>
          <p:nvPr/>
        </p:nvGrpSpPr>
        <p:grpSpPr bwMode="auto">
          <a:xfrm>
            <a:off x="6005513" y="4747869"/>
            <a:ext cx="914400" cy="1107281"/>
            <a:chOff x="1968" y="1968"/>
            <a:chExt cx="384" cy="465"/>
          </a:xfrm>
        </p:grpSpPr>
        <p:sp>
          <p:nvSpPr>
            <p:cNvPr id="9287" name="Text Box 157">
              <a:extLst>
                <a:ext uri="{FF2B5EF4-FFF2-40B4-BE49-F238E27FC236}">
                  <a16:creationId xmlns:a16="http://schemas.microsoft.com/office/drawing/2014/main" id="{FC0032DD-E6C3-5F20-25F8-828EC04590EA}"/>
                </a:ext>
              </a:extLst>
            </p:cNvPr>
            <p:cNvSpPr txBox="1">
              <a:spLocks noChangeArrowheads="1"/>
            </p:cNvSpPr>
            <p:nvPr/>
          </p:nvSpPr>
          <p:spPr bwMode="auto">
            <a:xfrm>
              <a:off x="1968" y="1968"/>
              <a:ext cx="384" cy="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300">
                  <a:solidFill>
                    <a:srgbClr val="0000FF"/>
                  </a:solidFill>
                  <a:latin typeface=".VnTime" panose="020B7200000000000000" pitchFamily="34" charset="0"/>
                </a:rPr>
                <a:t>AE AC      </a:t>
              </a:r>
            </a:p>
          </p:txBody>
        </p:sp>
        <p:sp>
          <p:nvSpPr>
            <p:cNvPr id="9288" name="Line 158">
              <a:extLst>
                <a:ext uri="{FF2B5EF4-FFF2-40B4-BE49-F238E27FC236}">
                  <a16:creationId xmlns:a16="http://schemas.microsoft.com/office/drawing/2014/main" id="{988C03F5-F3E9-71B0-3781-8D68C7485B99}"/>
                </a:ext>
              </a:extLst>
            </p:cNvPr>
            <p:cNvSpPr>
              <a:spLocks noChangeShapeType="1"/>
            </p:cNvSpPr>
            <p:nvPr/>
          </p:nvSpPr>
          <p:spPr bwMode="auto">
            <a:xfrm>
              <a:off x="1988" y="2208"/>
              <a:ext cx="288" cy="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grpSp>
      <p:grpSp>
        <p:nvGrpSpPr>
          <p:cNvPr id="3233" name="Group 161">
            <a:extLst>
              <a:ext uri="{FF2B5EF4-FFF2-40B4-BE49-F238E27FC236}">
                <a16:creationId xmlns:a16="http://schemas.microsoft.com/office/drawing/2014/main" id="{1282500E-A6FE-0822-978D-8573F1B42B78}"/>
              </a:ext>
            </a:extLst>
          </p:cNvPr>
          <p:cNvGrpSpPr>
            <a:grpSpLocks/>
          </p:cNvGrpSpPr>
          <p:nvPr/>
        </p:nvGrpSpPr>
        <p:grpSpPr bwMode="auto">
          <a:xfrm>
            <a:off x="7635646" y="4724540"/>
            <a:ext cx="914400" cy="1107281"/>
            <a:chOff x="1968" y="1968"/>
            <a:chExt cx="384" cy="465"/>
          </a:xfrm>
        </p:grpSpPr>
        <p:sp>
          <p:nvSpPr>
            <p:cNvPr id="9285" name="Text Box 162">
              <a:extLst>
                <a:ext uri="{FF2B5EF4-FFF2-40B4-BE49-F238E27FC236}">
                  <a16:creationId xmlns:a16="http://schemas.microsoft.com/office/drawing/2014/main" id="{1B8D30C4-6ECE-067D-ED0B-E74DCDF43931}"/>
                </a:ext>
              </a:extLst>
            </p:cNvPr>
            <p:cNvSpPr txBox="1">
              <a:spLocks noChangeArrowheads="1"/>
            </p:cNvSpPr>
            <p:nvPr/>
          </p:nvSpPr>
          <p:spPr bwMode="auto">
            <a:xfrm>
              <a:off x="1968" y="1968"/>
              <a:ext cx="384" cy="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300">
                  <a:solidFill>
                    <a:srgbClr val="0000FF"/>
                  </a:solidFill>
                  <a:latin typeface=".VnTime" panose="020B7200000000000000" pitchFamily="34" charset="0"/>
                </a:rPr>
                <a:t>DE BC      </a:t>
              </a:r>
            </a:p>
          </p:txBody>
        </p:sp>
        <p:sp>
          <p:nvSpPr>
            <p:cNvPr id="9286" name="Line 163">
              <a:extLst>
                <a:ext uri="{FF2B5EF4-FFF2-40B4-BE49-F238E27FC236}">
                  <a16:creationId xmlns:a16="http://schemas.microsoft.com/office/drawing/2014/main" id="{FF6222D1-E70A-43C3-7AD7-F3BD26FA2354}"/>
                </a:ext>
              </a:extLst>
            </p:cNvPr>
            <p:cNvSpPr>
              <a:spLocks noChangeShapeType="1"/>
            </p:cNvSpPr>
            <p:nvPr/>
          </p:nvSpPr>
          <p:spPr bwMode="auto">
            <a:xfrm>
              <a:off x="1988" y="2208"/>
              <a:ext cx="288" cy="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grpSp>
      <p:sp>
        <p:nvSpPr>
          <p:cNvPr id="3268" name="Line 196">
            <a:extLst>
              <a:ext uri="{FF2B5EF4-FFF2-40B4-BE49-F238E27FC236}">
                <a16:creationId xmlns:a16="http://schemas.microsoft.com/office/drawing/2014/main" id="{5BC192D6-5AC3-41D5-822F-48D462443FE9}"/>
              </a:ext>
            </a:extLst>
          </p:cNvPr>
          <p:cNvSpPr>
            <a:spLocks noChangeShapeType="1"/>
          </p:cNvSpPr>
          <p:nvPr/>
        </p:nvSpPr>
        <p:spPr bwMode="auto">
          <a:xfrm>
            <a:off x="7981951" y="1969295"/>
            <a:ext cx="7617620" cy="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3269" name="Line 197">
            <a:extLst>
              <a:ext uri="{FF2B5EF4-FFF2-40B4-BE49-F238E27FC236}">
                <a16:creationId xmlns:a16="http://schemas.microsoft.com/office/drawing/2014/main" id="{E5A14416-1167-39F5-9F9D-BC99CA6C5278}"/>
              </a:ext>
            </a:extLst>
          </p:cNvPr>
          <p:cNvSpPr>
            <a:spLocks noChangeShapeType="1"/>
          </p:cNvSpPr>
          <p:nvPr/>
        </p:nvSpPr>
        <p:spPr bwMode="auto">
          <a:xfrm flipV="1">
            <a:off x="7981950" y="571501"/>
            <a:ext cx="2221707" cy="1397795"/>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3270" name="Line 198">
            <a:extLst>
              <a:ext uri="{FF2B5EF4-FFF2-40B4-BE49-F238E27FC236}">
                <a16:creationId xmlns:a16="http://schemas.microsoft.com/office/drawing/2014/main" id="{F20370AA-59DB-CE60-C899-E02FFDFF2E56}"/>
              </a:ext>
            </a:extLst>
          </p:cNvPr>
          <p:cNvSpPr>
            <a:spLocks noChangeShapeType="1"/>
          </p:cNvSpPr>
          <p:nvPr/>
        </p:nvSpPr>
        <p:spPr bwMode="auto">
          <a:xfrm>
            <a:off x="10203658" y="571501"/>
            <a:ext cx="5395913" cy="1397795"/>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3271" name="Line 199">
            <a:extLst>
              <a:ext uri="{FF2B5EF4-FFF2-40B4-BE49-F238E27FC236}">
                <a16:creationId xmlns:a16="http://schemas.microsoft.com/office/drawing/2014/main" id="{207C7B83-2B56-B813-91A4-E64E91A1FD92}"/>
              </a:ext>
            </a:extLst>
          </p:cNvPr>
          <p:cNvSpPr>
            <a:spLocks noChangeShapeType="1"/>
          </p:cNvSpPr>
          <p:nvPr/>
        </p:nvSpPr>
        <p:spPr bwMode="auto">
          <a:xfrm flipH="1">
            <a:off x="10515600" y="1028701"/>
            <a:ext cx="1485900" cy="959645"/>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3272" name="Text Box 200">
            <a:extLst>
              <a:ext uri="{FF2B5EF4-FFF2-40B4-BE49-F238E27FC236}">
                <a16:creationId xmlns:a16="http://schemas.microsoft.com/office/drawing/2014/main" id="{901D5F3E-95BD-2A7B-C71A-05F369458629}"/>
              </a:ext>
            </a:extLst>
          </p:cNvPr>
          <p:cNvSpPr txBox="1">
            <a:spLocks noChangeArrowheads="1"/>
          </p:cNvSpPr>
          <p:nvPr/>
        </p:nvSpPr>
        <p:spPr bwMode="auto">
          <a:xfrm>
            <a:off x="9936957" y="-33338"/>
            <a:ext cx="1112043" cy="55399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000">
                <a:solidFill>
                  <a:srgbClr val="0000FF"/>
                </a:solidFill>
                <a:latin typeface=".VnTime" panose="020B7200000000000000" pitchFamily="34" charset="0"/>
              </a:rPr>
              <a:t>A</a:t>
            </a:r>
          </a:p>
        </p:txBody>
      </p:sp>
      <p:sp>
        <p:nvSpPr>
          <p:cNvPr id="3273" name="Text Box 201">
            <a:extLst>
              <a:ext uri="{FF2B5EF4-FFF2-40B4-BE49-F238E27FC236}">
                <a16:creationId xmlns:a16="http://schemas.microsoft.com/office/drawing/2014/main" id="{5A0C900B-511F-B29B-D46E-D0A605E7CF69}"/>
              </a:ext>
            </a:extLst>
          </p:cNvPr>
          <p:cNvSpPr txBox="1">
            <a:spLocks noChangeArrowheads="1"/>
          </p:cNvSpPr>
          <p:nvPr/>
        </p:nvSpPr>
        <p:spPr bwMode="auto">
          <a:xfrm>
            <a:off x="7524750" y="1943100"/>
            <a:ext cx="361950" cy="55399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000">
                <a:solidFill>
                  <a:srgbClr val="0000FF"/>
                </a:solidFill>
                <a:latin typeface=".VnTime" panose="020B7200000000000000" pitchFamily="34" charset="0"/>
              </a:rPr>
              <a:t>B</a:t>
            </a:r>
          </a:p>
        </p:txBody>
      </p:sp>
      <p:sp>
        <p:nvSpPr>
          <p:cNvPr id="3274" name="Text Box 202">
            <a:extLst>
              <a:ext uri="{FF2B5EF4-FFF2-40B4-BE49-F238E27FC236}">
                <a16:creationId xmlns:a16="http://schemas.microsoft.com/office/drawing/2014/main" id="{599C7259-1B04-2C28-AC5F-3394000E0B33}"/>
              </a:ext>
            </a:extLst>
          </p:cNvPr>
          <p:cNvSpPr txBox="1">
            <a:spLocks noChangeArrowheads="1"/>
          </p:cNvSpPr>
          <p:nvPr/>
        </p:nvSpPr>
        <p:spPr bwMode="auto">
          <a:xfrm>
            <a:off x="15430500" y="1943100"/>
            <a:ext cx="552450" cy="55399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000">
                <a:solidFill>
                  <a:srgbClr val="0000FF"/>
                </a:solidFill>
                <a:latin typeface=".VnTime" panose="020B7200000000000000" pitchFamily="34" charset="0"/>
              </a:rPr>
              <a:t>C</a:t>
            </a:r>
          </a:p>
        </p:txBody>
      </p:sp>
      <p:sp>
        <p:nvSpPr>
          <p:cNvPr id="3275" name="Text Box 203">
            <a:extLst>
              <a:ext uri="{FF2B5EF4-FFF2-40B4-BE49-F238E27FC236}">
                <a16:creationId xmlns:a16="http://schemas.microsoft.com/office/drawing/2014/main" id="{5BE6E208-5339-7903-52CD-41B4DCE53878}"/>
              </a:ext>
            </a:extLst>
          </p:cNvPr>
          <p:cNvSpPr txBox="1">
            <a:spLocks noChangeArrowheads="1"/>
          </p:cNvSpPr>
          <p:nvPr/>
        </p:nvSpPr>
        <p:spPr bwMode="auto">
          <a:xfrm>
            <a:off x="8801100" y="547688"/>
            <a:ext cx="457200" cy="55399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000">
                <a:solidFill>
                  <a:srgbClr val="0000FF"/>
                </a:solidFill>
                <a:latin typeface=".VnTime" panose="020B7200000000000000" pitchFamily="34" charset="0"/>
              </a:rPr>
              <a:t>D</a:t>
            </a:r>
          </a:p>
        </p:txBody>
      </p:sp>
      <p:sp>
        <p:nvSpPr>
          <p:cNvPr id="3276" name="Text Box 204">
            <a:extLst>
              <a:ext uri="{FF2B5EF4-FFF2-40B4-BE49-F238E27FC236}">
                <a16:creationId xmlns:a16="http://schemas.microsoft.com/office/drawing/2014/main" id="{66491695-784E-06B2-0809-30CCEC96BBCF}"/>
              </a:ext>
            </a:extLst>
          </p:cNvPr>
          <p:cNvSpPr txBox="1">
            <a:spLocks noChangeArrowheads="1"/>
          </p:cNvSpPr>
          <p:nvPr/>
        </p:nvSpPr>
        <p:spPr bwMode="auto">
          <a:xfrm>
            <a:off x="11953875" y="423863"/>
            <a:ext cx="504825" cy="55399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000">
                <a:solidFill>
                  <a:srgbClr val="0000FF"/>
                </a:solidFill>
                <a:latin typeface=".VnTime" panose="020B7200000000000000" pitchFamily="34" charset="0"/>
              </a:rPr>
              <a:t>E</a:t>
            </a:r>
          </a:p>
        </p:txBody>
      </p:sp>
      <p:sp>
        <p:nvSpPr>
          <p:cNvPr id="3277" name="Text Box 205">
            <a:extLst>
              <a:ext uri="{FF2B5EF4-FFF2-40B4-BE49-F238E27FC236}">
                <a16:creationId xmlns:a16="http://schemas.microsoft.com/office/drawing/2014/main" id="{4711B773-BE17-E5AF-7870-10629158A1B8}"/>
              </a:ext>
            </a:extLst>
          </p:cNvPr>
          <p:cNvSpPr txBox="1">
            <a:spLocks noChangeArrowheads="1"/>
          </p:cNvSpPr>
          <p:nvPr/>
        </p:nvSpPr>
        <p:spPr bwMode="auto">
          <a:xfrm>
            <a:off x="10287000" y="2057400"/>
            <a:ext cx="381000" cy="55399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000">
                <a:solidFill>
                  <a:srgbClr val="0000FF"/>
                </a:solidFill>
                <a:latin typeface=".VnTime" panose="020B7200000000000000" pitchFamily="34" charset="0"/>
              </a:rPr>
              <a:t>F</a:t>
            </a:r>
          </a:p>
        </p:txBody>
      </p:sp>
      <p:sp>
        <p:nvSpPr>
          <p:cNvPr id="3278" name="Text Box 206">
            <a:extLst>
              <a:ext uri="{FF2B5EF4-FFF2-40B4-BE49-F238E27FC236}">
                <a16:creationId xmlns:a16="http://schemas.microsoft.com/office/drawing/2014/main" id="{ABC84F17-C7E3-EE2E-FBDC-F8E61D6ED3B7}"/>
              </a:ext>
            </a:extLst>
          </p:cNvPr>
          <p:cNvSpPr txBox="1">
            <a:spLocks noChangeArrowheads="1"/>
          </p:cNvSpPr>
          <p:nvPr/>
        </p:nvSpPr>
        <p:spPr bwMode="auto">
          <a:xfrm>
            <a:off x="9258300" y="319088"/>
            <a:ext cx="438150" cy="55399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000">
                <a:solidFill>
                  <a:srgbClr val="0000FF"/>
                </a:solidFill>
                <a:latin typeface=".VnTime" panose="020B7200000000000000" pitchFamily="34" charset="0"/>
              </a:rPr>
              <a:t>3</a:t>
            </a:r>
          </a:p>
        </p:txBody>
      </p:sp>
      <p:sp>
        <p:nvSpPr>
          <p:cNvPr id="3279" name="Text Box 207">
            <a:extLst>
              <a:ext uri="{FF2B5EF4-FFF2-40B4-BE49-F238E27FC236}">
                <a16:creationId xmlns:a16="http://schemas.microsoft.com/office/drawing/2014/main" id="{4E82E04C-4A5E-AD7F-B6DD-18118DC6AC26}"/>
              </a:ext>
            </a:extLst>
          </p:cNvPr>
          <p:cNvSpPr txBox="1">
            <a:spLocks noChangeArrowheads="1"/>
          </p:cNvSpPr>
          <p:nvPr/>
        </p:nvSpPr>
        <p:spPr bwMode="auto">
          <a:xfrm>
            <a:off x="10858501" y="100013"/>
            <a:ext cx="442913" cy="55399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000">
                <a:solidFill>
                  <a:srgbClr val="0000FF"/>
                </a:solidFill>
                <a:latin typeface=".VnTime" panose="020B7200000000000000" pitchFamily="34" charset="0"/>
              </a:rPr>
              <a:t>5</a:t>
            </a:r>
          </a:p>
        </p:txBody>
      </p:sp>
      <p:sp>
        <p:nvSpPr>
          <p:cNvPr id="3280" name="Text Box 208">
            <a:extLst>
              <a:ext uri="{FF2B5EF4-FFF2-40B4-BE49-F238E27FC236}">
                <a16:creationId xmlns:a16="http://schemas.microsoft.com/office/drawing/2014/main" id="{2DFCFFC4-901A-E481-3CB1-C2988F05E89D}"/>
              </a:ext>
            </a:extLst>
          </p:cNvPr>
          <p:cNvSpPr txBox="1">
            <a:spLocks noChangeArrowheads="1"/>
          </p:cNvSpPr>
          <p:nvPr/>
        </p:nvSpPr>
        <p:spPr bwMode="auto">
          <a:xfrm>
            <a:off x="13856495" y="881063"/>
            <a:ext cx="659606" cy="55399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000">
                <a:solidFill>
                  <a:srgbClr val="0000FF"/>
                </a:solidFill>
                <a:latin typeface=".VnTime" panose="020B7200000000000000" pitchFamily="34" charset="0"/>
              </a:rPr>
              <a:t>10</a:t>
            </a:r>
          </a:p>
        </p:txBody>
      </p:sp>
      <p:sp>
        <p:nvSpPr>
          <p:cNvPr id="3281" name="Text Box 209">
            <a:extLst>
              <a:ext uri="{FF2B5EF4-FFF2-40B4-BE49-F238E27FC236}">
                <a16:creationId xmlns:a16="http://schemas.microsoft.com/office/drawing/2014/main" id="{F129A619-D3D3-9759-0644-C7E41A519A93}"/>
              </a:ext>
            </a:extLst>
          </p:cNvPr>
          <p:cNvSpPr txBox="1">
            <a:spLocks noChangeArrowheads="1"/>
          </p:cNvSpPr>
          <p:nvPr/>
        </p:nvSpPr>
        <p:spPr bwMode="auto">
          <a:xfrm>
            <a:off x="8115300" y="995363"/>
            <a:ext cx="342900" cy="55399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000">
                <a:solidFill>
                  <a:srgbClr val="0000FF"/>
                </a:solidFill>
                <a:latin typeface=".VnTime" panose="020B7200000000000000" pitchFamily="34" charset="0"/>
              </a:rPr>
              <a:t>6</a:t>
            </a:r>
          </a:p>
        </p:txBody>
      </p:sp>
      <p:sp>
        <p:nvSpPr>
          <p:cNvPr id="3282" name="Text Box 210">
            <a:extLst>
              <a:ext uri="{FF2B5EF4-FFF2-40B4-BE49-F238E27FC236}">
                <a16:creationId xmlns:a16="http://schemas.microsoft.com/office/drawing/2014/main" id="{3D3309B8-3544-C966-3C45-4D09723B3661}"/>
              </a:ext>
            </a:extLst>
          </p:cNvPr>
          <p:cNvSpPr txBox="1">
            <a:spLocks noChangeArrowheads="1"/>
          </p:cNvSpPr>
          <p:nvPr/>
        </p:nvSpPr>
        <p:spPr bwMode="auto">
          <a:xfrm>
            <a:off x="9091613" y="2057400"/>
            <a:ext cx="509588" cy="55399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000">
                <a:solidFill>
                  <a:srgbClr val="0000FF"/>
                </a:solidFill>
                <a:latin typeface=".VnTime" panose="020B7200000000000000" pitchFamily="34" charset="0"/>
              </a:rPr>
              <a:t>7</a:t>
            </a:r>
          </a:p>
        </p:txBody>
      </p:sp>
      <p:sp>
        <p:nvSpPr>
          <p:cNvPr id="3283" name="Text Box 211">
            <a:extLst>
              <a:ext uri="{FF2B5EF4-FFF2-40B4-BE49-F238E27FC236}">
                <a16:creationId xmlns:a16="http://schemas.microsoft.com/office/drawing/2014/main" id="{6D29EC73-9AF9-D730-22CB-6BE209E1C3E9}"/>
              </a:ext>
            </a:extLst>
          </p:cNvPr>
          <p:cNvSpPr txBox="1">
            <a:spLocks noChangeArrowheads="1"/>
          </p:cNvSpPr>
          <p:nvPr/>
        </p:nvSpPr>
        <p:spPr bwMode="auto">
          <a:xfrm>
            <a:off x="12559902" y="2046461"/>
            <a:ext cx="673893" cy="55399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000">
                <a:solidFill>
                  <a:srgbClr val="0000FF"/>
                </a:solidFill>
                <a:latin typeface=".VnTime" panose="020B7200000000000000" pitchFamily="34" charset="0"/>
              </a:rPr>
              <a:t>14</a:t>
            </a:r>
          </a:p>
        </p:txBody>
      </p:sp>
      <p:sp>
        <p:nvSpPr>
          <p:cNvPr id="3284" name="Line 212">
            <a:extLst>
              <a:ext uri="{FF2B5EF4-FFF2-40B4-BE49-F238E27FC236}">
                <a16:creationId xmlns:a16="http://schemas.microsoft.com/office/drawing/2014/main" id="{E6C1A669-C2C6-2C47-8019-5463F5DAF422}"/>
              </a:ext>
            </a:extLst>
          </p:cNvPr>
          <p:cNvSpPr>
            <a:spLocks noChangeShapeType="1"/>
          </p:cNvSpPr>
          <p:nvPr/>
        </p:nvSpPr>
        <p:spPr bwMode="auto">
          <a:xfrm>
            <a:off x="9453563" y="1042988"/>
            <a:ext cx="2514600" cy="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2" name="TextBox 1">
            <a:extLst>
              <a:ext uri="{FF2B5EF4-FFF2-40B4-BE49-F238E27FC236}">
                <a16:creationId xmlns:a16="http://schemas.microsoft.com/office/drawing/2014/main" id="{DC94F4F1-3706-8E5A-8191-86F65454BAC0}"/>
              </a:ext>
            </a:extLst>
          </p:cNvPr>
          <p:cNvSpPr txBox="1"/>
          <p:nvPr/>
        </p:nvSpPr>
        <p:spPr>
          <a:xfrm>
            <a:off x="5368638" y="4978723"/>
            <a:ext cx="3751295" cy="707886"/>
          </a:xfrm>
          <a:prstGeom prst="rect">
            <a:avLst/>
          </a:prstGeom>
          <a:noFill/>
        </p:spPr>
        <p:txBody>
          <a:bodyPr wrap="square" rtlCol="0">
            <a:spAutoFit/>
          </a:bodyPr>
          <a:lstStyle/>
          <a:p>
            <a:r>
              <a:rPr lang="vi-VN" sz="4000">
                <a:solidFill>
                  <a:schemeClr val="accent2"/>
                </a:solidFill>
              </a:rPr>
              <a:t>=          = </a:t>
            </a:r>
            <a:endParaRPr lang="en-US" sz="4000">
              <a:solidFill>
                <a:schemeClr val="accent2"/>
              </a:solidFill>
            </a:endParaRPr>
          </a:p>
        </p:txBody>
      </p:sp>
      <p:sp>
        <p:nvSpPr>
          <p:cNvPr id="3" name="Text Box 16">
            <a:extLst>
              <a:ext uri="{FF2B5EF4-FFF2-40B4-BE49-F238E27FC236}">
                <a16:creationId xmlns:a16="http://schemas.microsoft.com/office/drawing/2014/main" id="{39D258E8-6ED3-345A-905B-FA53C73DAA66}"/>
              </a:ext>
            </a:extLst>
          </p:cNvPr>
          <p:cNvSpPr txBox="1">
            <a:spLocks noChangeArrowheads="1"/>
          </p:cNvSpPr>
          <p:nvPr/>
        </p:nvSpPr>
        <p:spPr bwMode="auto">
          <a:xfrm>
            <a:off x="2109788" y="6446594"/>
            <a:ext cx="13773150" cy="1615827"/>
          </a:xfrm>
          <a:prstGeom prst="rect">
            <a:avLst/>
          </a:prstGeom>
          <a:solidFill>
            <a:schemeClr val="bg1"/>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300" b="1">
                <a:latin typeface=".VnTime" panose="020B7200000000000000" pitchFamily="34" charset="0"/>
              </a:rPr>
              <a:t>     NÕu mét ®</a:t>
            </a:r>
            <a:r>
              <a:rPr lang="en-US" altLang="en-US" sz="3300" b="1">
                <a:latin typeface="Times New Roman" panose="02020603050405020304" pitchFamily="18" charset="0"/>
                <a:cs typeface="Times New Roman" panose="02020603050405020304" pitchFamily="18" charset="0"/>
              </a:rPr>
              <a:t>ư</a:t>
            </a:r>
            <a:r>
              <a:rPr lang="en-US" altLang="en-US" sz="3300" b="1">
                <a:latin typeface=".VnTime" panose="020B7200000000000000" pitchFamily="34" charset="0"/>
              </a:rPr>
              <a:t>­êng th¼ng c¾t hai c¹nh cña mét tam gi¸c vµ song song víi c¹nh cßn l¹i th× nã t¹o thµnh mét tam gi¸c míi cã ba c¹nh</a:t>
            </a:r>
            <a:r>
              <a:rPr lang="vi-VN" altLang="en-US" sz="3300">
                <a:latin typeface=".VnTime" panose="020B7200000000000000" pitchFamily="34" charset="0"/>
              </a:rPr>
              <a:t>    ....................... </a:t>
            </a:r>
            <a:r>
              <a:rPr lang="en-US" altLang="en-US" sz="3300" b="1">
                <a:latin typeface=".VnTime" panose="020B7200000000000000" pitchFamily="34" charset="0"/>
              </a:rPr>
              <a:t>víi ba c¹nh cña tam gi¸c ®· cho.</a:t>
            </a:r>
          </a:p>
        </p:txBody>
      </p:sp>
      <p:sp>
        <p:nvSpPr>
          <p:cNvPr id="4" name="Text Box 15">
            <a:extLst>
              <a:ext uri="{FF2B5EF4-FFF2-40B4-BE49-F238E27FC236}">
                <a16:creationId xmlns:a16="http://schemas.microsoft.com/office/drawing/2014/main" id="{0A90A11D-D0EA-A5CB-A07D-8F47182D0BF3}"/>
              </a:ext>
            </a:extLst>
          </p:cNvPr>
          <p:cNvSpPr txBox="1">
            <a:spLocks noChangeArrowheads="1"/>
          </p:cNvSpPr>
          <p:nvPr/>
        </p:nvSpPr>
        <p:spPr bwMode="auto">
          <a:xfrm>
            <a:off x="12745254" y="6881913"/>
            <a:ext cx="603885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vi-VN" altLang="en-US" sz="3600" b="1">
                <a:solidFill>
                  <a:schemeClr val="accent2"/>
                </a:solidFill>
                <a:latin typeface=".VnTime" panose="020B7200000000000000" pitchFamily="34" charset="0"/>
              </a:rPr>
              <a:t>tương ứng tỉ lệ</a:t>
            </a:r>
            <a:endParaRPr lang="en-US" altLang="en-US" sz="3600" b="1">
              <a:solidFill>
                <a:schemeClr val="accent2"/>
              </a:solidFill>
              <a:latin typeface=".VnTime" panose="020B7200000000000000"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3108"/>
                                        </p:tgtEl>
                                        <p:attrNameLst>
                                          <p:attrName>style.visibility</p:attrName>
                                        </p:attrNameLst>
                                      </p:cBhvr>
                                      <p:to>
                                        <p:strVal val="visible"/>
                                      </p:to>
                                    </p:set>
                                    <p:anim calcmode="lin" valueType="num">
                                      <p:cBhvr>
                                        <p:cTn id="7" dur="1000" fill="hold"/>
                                        <p:tgtEl>
                                          <p:spTgt spid="3108"/>
                                        </p:tgtEl>
                                        <p:attrNameLst>
                                          <p:attrName>ppt_x</p:attrName>
                                        </p:attrNameLst>
                                      </p:cBhvr>
                                      <p:tavLst>
                                        <p:tav tm="0">
                                          <p:val>
                                            <p:strVal val="#ppt_x-.2"/>
                                          </p:val>
                                        </p:tav>
                                        <p:tav tm="100000">
                                          <p:val>
                                            <p:strVal val="#ppt_x"/>
                                          </p:val>
                                        </p:tav>
                                      </p:tavLst>
                                    </p:anim>
                                    <p:anim calcmode="lin" valueType="num">
                                      <p:cBhvr>
                                        <p:cTn id="8" dur="1000" fill="hold"/>
                                        <p:tgtEl>
                                          <p:spTgt spid="3108"/>
                                        </p:tgtEl>
                                        <p:attrNameLst>
                                          <p:attrName>ppt_y</p:attrName>
                                        </p:attrNameLst>
                                      </p:cBhvr>
                                      <p:tavLst>
                                        <p:tav tm="0">
                                          <p:val>
                                            <p:strVal val="#ppt_y"/>
                                          </p:val>
                                        </p:tav>
                                        <p:tav tm="100000">
                                          <p:val>
                                            <p:strVal val="#ppt_y"/>
                                          </p:val>
                                        </p:tav>
                                      </p:tavLst>
                                    </p:anim>
                                    <p:animEffect transition="in" filter="wipe(right)" prLst="gradientSize: 0.1">
                                      <p:cBhvr>
                                        <p:cTn id="9" dur="1000"/>
                                        <p:tgtEl>
                                          <p:spTgt spid="3108"/>
                                        </p:tgtEl>
                                      </p:cBhvr>
                                    </p:animEffect>
                                  </p:childTnLst>
                                </p:cTn>
                              </p:par>
                            </p:childTnLst>
                          </p:cTn>
                        </p:par>
                        <p:par>
                          <p:cTn id="10" fill="hold" nodeType="afterGroup">
                            <p:stCondLst>
                              <p:cond delay="1000"/>
                            </p:stCondLst>
                            <p:childTnLst>
                              <p:par>
                                <p:cTn id="11" presetID="53" presetClass="entr" presetSubtype="0" fill="hold" nodeType="afterEffect">
                                  <p:stCondLst>
                                    <p:cond delay="0"/>
                                  </p:stCondLst>
                                  <p:childTnLst>
                                    <p:set>
                                      <p:cBhvr>
                                        <p:cTn id="12" dur="1" fill="hold">
                                          <p:stCondLst>
                                            <p:cond delay="0"/>
                                          </p:stCondLst>
                                        </p:cTn>
                                        <p:tgtEl>
                                          <p:spTgt spid="3109"/>
                                        </p:tgtEl>
                                        <p:attrNameLst>
                                          <p:attrName>style.visibility</p:attrName>
                                        </p:attrNameLst>
                                      </p:cBhvr>
                                      <p:to>
                                        <p:strVal val="visible"/>
                                      </p:to>
                                    </p:set>
                                    <p:anim calcmode="lin" valueType="num">
                                      <p:cBhvr>
                                        <p:cTn id="13" dur="500" fill="hold"/>
                                        <p:tgtEl>
                                          <p:spTgt spid="3109"/>
                                        </p:tgtEl>
                                        <p:attrNameLst>
                                          <p:attrName>ppt_w</p:attrName>
                                        </p:attrNameLst>
                                      </p:cBhvr>
                                      <p:tavLst>
                                        <p:tav tm="0">
                                          <p:val>
                                            <p:fltVal val="0"/>
                                          </p:val>
                                        </p:tav>
                                        <p:tav tm="100000">
                                          <p:val>
                                            <p:strVal val="#ppt_w"/>
                                          </p:val>
                                        </p:tav>
                                      </p:tavLst>
                                    </p:anim>
                                    <p:anim calcmode="lin" valueType="num">
                                      <p:cBhvr>
                                        <p:cTn id="14" dur="500" fill="hold"/>
                                        <p:tgtEl>
                                          <p:spTgt spid="3109"/>
                                        </p:tgtEl>
                                        <p:attrNameLst>
                                          <p:attrName>ppt_h</p:attrName>
                                        </p:attrNameLst>
                                      </p:cBhvr>
                                      <p:tavLst>
                                        <p:tav tm="0">
                                          <p:val>
                                            <p:fltVal val="0"/>
                                          </p:val>
                                        </p:tav>
                                        <p:tav tm="100000">
                                          <p:val>
                                            <p:strVal val="#ppt_h"/>
                                          </p:val>
                                        </p:tav>
                                      </p:tavLst>
                                    </p:anim>
                                    <p:animEffect transition="in" filter="fade">
                                      <p:cBhvr>
                                        <p:cTn id="15" dur="500"/>
                                        <p:tgtEl>
                                          <p:spTgt spid="310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3" presetClass="entr" presetSubtype="0" fill="hold" nodeType="clickEffect">
                                  <p:stCondLst>
                                    <p:cond delay="0"/>
                                  </p:stCondLst>
                                  <p:childTnLst>
                                    <p:set>
                                      <p:cBhvr>
                                        <p:cTn id="19" dur="1" fill="hold">
                                          <p:stCondLst>
                                            <p:cond delay="0"/>
                                          </p:stCondLst>
                                        </p:cTn>
                                        <p:tgtEl>
                                          <p:spTgt spid="3127"/>
                                        </p:tgtEl>
                                        <p:attrNameLst>
                                          <p:attrName>style.visibility</p:attrName>
                                        </p:attrNameLst>
                                      </p:cBhvr>
                                      <p:to>
                                        <p:strVal val="visible"/>
                                      </p:to>
                                    </p:set>
                                    <p:anim calcmode="lin" valueType="num">
                                      <p:cBhvr>
                                        <p:cTn id="20" dur="500" fill="hold"/>
                                        <p:tgtEl>
                                          <p:spTgt spid="3127"/>
                                        </p:tgtEl>
                                        <p:attrNameLst>
                                          <p:attrName>ppt_w</p:attrName>
                                        </p:attrNameLst>
                                      </p:cBhvr>
                                      <p:tavLst>
                                        <p:tav tm="0">
                                          <p:val>
                                            <p:fltVal val="0"/>
                                          </p:val>
                                        </p:tav>
                                        <p:tav tm="100000">
                                          <p:val>
                                            <p:strVal val="#ppt_w"/>
                                          </p:val>
                                        </p:tav>
                                      </p:tavLst>
                                    </p:anim>
                                    <p:anim calcmode="lin" valueType="num">
                                      <p:cBhvr>
                                        <p:cTn id="21" dur="500" fill="hold"/>
                                        <p:tgtEl>
                                          <p:spTgt spid="3127"/>
                                        </p:tgtEl>
                                        <p:attrNameLst>
                                          <p:attrName>ppt_h</p:attrName>
                                        </p:attrNameLst>
                                      </p:cBhvr>
                                      <p:tavLst>
                                        <p:tav tm="0">
                                          <p:val>
                                            <p:fltVal val="0"/>
                                          </p:val>
                                        </p:tav>
                                        <p:tav tm="100000">
                                          <p:val>
                                            <p:strVal val="#ppt_h"/>
                                          </p:val>
                                        </p:tav>
                                      </p:tavLst>
                                    </p:anim>
                                    <p:animEffect transition="in" filter="fade">
                                      <p:cBhvr>
                                        <p:cTn id="22" dur="500"/>
                                        <p:tgtEl>
                                          <p:spTgt spid="3127"/>
                                        </p:tgtEl>
                                      </p:cBhvr>
                                    </p:animEffect>
                                  </p:childTnLst>
                                </p:cTn>
                              </p:par>
                              <p:par>
                                <p:cTn id="23" presetID="53" presetClass="entr" presetSubtype="0" fill="hold" nodeType="withEffect">
                                  <p:stCondLst>
                                    <p:cond delay="0"/>
                                  </p:stCondLst>
                                  <p:childTnLst>
                                    <p:set>
                                      <p:cBhvr>
                                        <p:cTn id="24" dur="1" fill="hold">
                                          <p:stCondLst>
                                            <p:cond delay="0"/>
                                          </p:stCondLst>
                                        </p:cTn>
                                        <p:tgtEl>
                                          <p:spTgt spid="3223"/>
                                        </p:tgtEl>
                                        <p:attrNameLst>
                                          <p:attrName>style.visibility</p:attrName>
                                        </p:attrNameLst>
                                      </p:cBhvr>
                                      <p:to>
                                        <p:strVal val="visible"/>
                                      </p:to>
                                    </p:set>
                                    <p:anim calcmode="lin" valueType="num">
                                      <p:cBhvr>
                                        <p:cTn id="25" dur="500" fill="hold"/>
                                        <p:tgtEl>
                                          <p:spTgt spid="3223"/>
                                        </p:tgtEl>
                                        <p:attrNameLst>
                                          <p:attrName>ppt_w</p:attrName>
                                        </p:attrNameLst>
                                      </p:cBhvr>
                                      <p:tavLst>
                                        <p:tav tm="0">
                                          <p:val>
                                            <p:fltVal val="0"/>
                                          </p:val>
                                        </p:tav>
                                        <p:tav tm="100000">
                                          <p:val>
                                            <p:strVal val="#ppt_w"/>
                                          </p:val>
                                        </p:tav>
                                      </p:tavLst>
                                    </p:anim>
                                    <p:anim calcmode="lin" valueType="num">
                                      <p:cBhvr>
                                        <p:cTn id="26" dur="500" fill="hold"/>
                                        <p:tgtEl>
                                          <p:spTgt spid="3223"/>
                                        </p:tgtEl>
                                        <p:attrNameLst>
                                          <p:attrName>ppt_h</p:attrName>
                                        </p:attrNameLst>
                                      </p:cBhvr>
                                      <p:tavLst>
                                        <p:tav tm="0">
                                          <p:val>
                                            <p:fltVal val="0"/>
                                          </p:val>
                                        </p:tav>
                                        <p:tav tm="100000">
                                          <p:val>
                                            <p:strVal val="#ppt_h"/>
                                          </p:val>
                                        </p:tav>
                                      </p:tavLst>
                                    </p:anim>
                                    <p:animEffect transition="in" filter="fade">
                                      <p:cBhvr>
                                        <p:cTn id="27" dur="500"/>
                                        <p:tgtEl>
                                          <p:spTgt spid="3223"/>
                                        </p:tgtEl>
                                      </p:cBhvr>
                                    </p:animEffect>
                                  </p:childTnLst>
                                </p:cTn>
                              </p:par>
                              <p:par>
                                <p:cTn id="28" presetID="53" presetClass="entr" presetSubtype="0" fill="hold" nodeType="withEffect">
                                  <p:stCondLst>
                                    <p:cond delay="0"/>
                                  </p:stCondLst>
                                  <p:childTnLst>
                                    <p:set>
                                      <p:cBhvr>
                                        <p:cTn id="29" dur="1" fill="hold">
                                          <p:stCondLst>
                                            <p:cond delay="0"/>
                                          </p:stCondLst>
                                        </p:cTn>
                                        <p:tgtEl>
                                          <p:spTgt spid="3228"/>
                                        </p:tgtEl>
                                        <p:attrNameLst>
                                          <p:attrName>style.visibility</p:attrName>
                                        </p:attrNameLst>
                                      </p:cBhvr>
                                      <p:to>
                                        <p:strVal val="visible"/>
                                      </p:to>
                                    </p:set>
                                    <p:anim calcmode="lin" valueType="num">
                                      <p:cBhvr>
                                        <p:cTn id="30" dur="500" fill="hold"/>
                                        <p:tgtEl>
                                          <p:spTgt spid="3228"/>
                                        </p:tgtEl>
                                        <p:attrNameLst>
                                          <p:attrName>ppt_w</p:attrName>
                                        </p:attrNameLst>
                                      </p:cBhvr>
                                      <p:tavLst>
                                        <p:tav tm="0">
                                          <p:val>
                                            <p:fltVal val="0"/>
                                          </p:val>
                                        </p:tav>
                                        <p:tav tm="100000">
                                          <p:val>
                                            <p:strVal val="#ppt_w"/>
                                          </p:val>
                                        </p:tav>
                                      </p:tavLst>
                                    </p:anim>
                                    <p:anim calcmode="lin" valueType="num">
                                      <p:cBhvr>
                                        <p:cTn id="31" dur="500" fill="hold"/>
                                        <p:tgtEl>
                                          <p:spTgt spid="3228"/>
                                        </p:tgtEl>
                                        <p:attrNameLst>
                                          <p:attrName>ppt_h</p:attrName>
                                        </p:attrNameLst>
                                      </p:cBhvr>
                                      <p:tavLst>
                                        <p:tav tm="0">
                                          <p:val>
                                            <p:fltVal val="0"/>
                                          </p:val>
                                        </p:tav>
                                        <p:tav tm="100000">
                                          <p:val>
                                            <p:strVal val="#ppt_h"/>
                                          </p:val>
                                        </p:tav>
                                      </p:tavLst>
                                    </p:anim>
                                    <p:animEffect transition="in" filter="fade">
                                      <p:cBhvr>
                                        <p:cTn id="32" dur="500"/>
                                        <p:tgtEl>
                                          <p:spTgt spid="3228"/>
                                        </p:tgtEl>
                                      </p:cBhvr>
                                    </p:animEffect>
                                  </p:childTnLst>
                                </p:cTn>
                              </p:par>
                              <p:par>
                                <p:cTn id="33" presetID="53" presetClass="entr" presetSubtype="0" fill="hold" nodeType="withEffect">
                                  <p:stCondLst>
                                    <p:cond delay="0"/>
                                  </p:stCondLst>
                                  <p:childTnLst>
                                    <p:set>
                                      <p:cBhvr>
                                        <p:cTn id="34" dur="1" fill="hold">
                                          <p:stCondLst>
                                            <p:cond delay="0"/>
                                          </p:stCondLst>
                                        </p:cTn>
                                        <p:tgtEl>
                                          <p:spTgt spid="3233"/>
                                        </p:tgtEl>
                                        <p:attrNameLst>
                                          <p:attrName>style.visibility</p:attrName>
                                        </p:attrNameLst>
                                      </p:cBhvr>
                                      <p:to>
                                        <p:strVal val="visible"/>
                                      </p:to>
                                    </p:set>
                                    <p:anim calcmode="lin" valueType="num">
                                      <p:cBhvr>
                                        <p:cTn id="35" dur="500" fill="hold"/>
                                        <p:tgtEl>
                                          <p:spTgt spid="3233"/>
                                        </p:tgtEl>
                                        <p:attrNameLst>
                                          <p:attrName>ppt_w</p:attrName>
                                        </p:attrNameLst>
                                      </p:cBhvr>
                                      <p:tavLst>
                                        <p:tav tm="0">
                                          <p:val>
                                            <p:fltVal val="0"/>
                                          </p:val>
                                        </p:tav>
                                        <p:tav tm="100000">
                                          <p:val>
                                            <p:strVal val="#ppt_w"/>
                                          </p:val>
                                        </p:tav>
                                      </p:tavLst>
                                    </p:anim>
                                    <p:anim calcmode="lin" valueType="num">
                                      <p:cBhvr>
                                        <p:cTn id="36" dur="500" fill="hold"/>
                                        <p:tgtEl>
                                          <p:spTgt spid="3233"/>
                                        </p:tgtEl>
                                        <p:attrNameLst>
                                          <p:attrName>ppt_h</p:attrName>
                                        </p:attrNameLst>
                                      </p:cBhvr>
                                      <p:tavLst>
                                        <p:tav tm="0">
                                          <p:val>
                                            <p:fltVal val="0"/>
                                          </p:val>
                                        </p:tav>
                                        <p:tav tm="100000">
                                          <p:val>
                                            <p:strVal val="#ppt_h"/>
                                          </p:val>
                                        </p:tav>
                                      </p:tavLst>
                                    </p:anim>
                                    <p:animEffect transition="in" filter="fade">
                                      <p:cBhvr>
                                        <p:cTn id="37" dur="500"/>
                                        <p:tgtEl>
                                          <p:spTgt spid="3233"/>
                                        </p:tgtEl>
                                      </p:cBhvr>
                                    </p:animEffect>
                                  </p:childTnLst>
                                </p:cTn>
                              </p:par>
                              <p:par>
                                <p:cTn id="38" presetID="1" presetClass="entr" presetSubtype="0" fill="hold" nodeType="withEffect">
                                  <p:stCondLst>
                                    <p:cond delay="0"/>
                                  </p:stCondLst>
                                  <p:childTnLst>
                                    <p:set>
                                      <p:cBhvr>
                                        <p:cTn id="39" dur="1" fill="hold">
                                          <p:stCondLst>
                                            <p:cond delay="0"/>
                                          </p:stCondLst>
                                        </p:cTn>
                                        <p:tgtEl>
                                          <p:spTgt spid="3268"/>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3269"/>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3270"/>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3271"/>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3272"/>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3273"/>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3274"/>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3275"/>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3276"/>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3277"/>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3278"/>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3279"/>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3280"/>
                                        </p:tgtEl>
                                        <p:attrNameLst>
                                          <p:attrName>style.visibility</p:attrName>
                                        </p:attrNameLst>
                                      </p:cBhvr>
                                      <p:to>
                                        <p:strVal val="visible"/>
                                      </p:to>
                                    </p:set>
                                  </p:childTnLst>
                                </p:cTn>
                              </p:par>
                              <p:par>
                                <p:cTn id="64" presetID="1" presetClass="entr" presetSubtype="0" fill="hold" nodeType="withEffect">
                                  <p:stCondLst>
                                    <p:cond delay="0"/>
                                  </p:stCondLst>
                                  <p:childTnLst>
                                    <p:set>
                                      <p:cBhvr>
                                        <p:cTn id="65" dur="1" fill="hold">
                                          <p:stCondLst>
                                            <p:cond delay="0"/>
                                          </p:stCondLst>
                                        </p:cTn>
                                        <p:tgtEl>
                                          <p:spTgt spid="3281"/>
                                        </p:tgtEl>
                                        <p:attrNameLst>
                                          <p:attrName>style.visibility</p:attrName>
                                        </p:attrNameLst>
                                      </p:cBhvr>
                                      <p:to>
                                        <p:strVal val="visible"/>
                                      </p:to>
                                    </p:set>
                                  </p:childTnLst>
                                </p:cTn>
                              </p:par>
                              <p:par>
                                <p:cTn id="66" presetID="1" presetClass="entr" presetSubtype="0" fill="hold" nodeType="withEffect">
                                  <p:stCondLst>
                                    <p:cond delay="0"/>
                                  </p:stCondLst>
                                  <p:childTnLst>
                                    <p:set>
                                      <p:cBhvr>
                                        <p:cTn id="67" dur="1" fill="hold">
                                          <p:stCondLst>
                                            <p:cond delay="0"/>
                                          </p:stCondLst>
                                        </p:cTn>
                                        <p:tgtEl>
                                          <p:spTgt spid="3282"/>
                                        </p:tgtEl>
                                        <p:attrNameLst>
                                          <p:attrName>style.visibility</p:attrName>
                                        </p:attrNameLst>
                                      </p:cBhvr>
                                      <p:to>
                                        <p:strVal val="visible"/>
                                      </p:to>
                                    </p:set>
                                  </p:childTnLst>
                                </p:cTn>
                              </p:par>
                              <p:par>
                                <p:cTn id="68" presetID="1" presetClass="entr" presetSubtype="0" fill="hold" nodeType="withEffect">
                                  <p:stCondLst>
                                    <p:cond delay="0"/>
                                  </p:stCondLst>
                                  <p:childTnLst>
                                    <p:set>
                                      <p:cBhvr>
                                        <p:cTn id="69" dur="1" fill="hold">
                                          <p:stCondLst>
                                            <p:cond delay="0"/>
                                          </p:stCondLst>
                                        </p:cTn>
                                        <p:tgtEl>
                                          <p:spTgt spid="3283"/>
                                        </p:tgtEl>
                                        <p:attrNameLst>
                                          <p:attrName>style.visibility</p:attrName>
                                        </p:attrNameLst>
                                      </p:cBhvr>
                                      <p:to>
                                        <p:strVal val="visible"/>
                                      </p:to>
                                    </p:set>
                                  </p:childTnLst>
                                </p:cTn>
                              </p:par>
                              <p:par>
                                <p:cTn id="70" presetID="1" presetClass="entr" presetSubtype="0" fill="hold" nodeType="withEffect">
                                  <p:stCondLst>
                                    <p:cond delay="0"/>
                                  </p:stCondLst>
                                  <p:childTnLst>
                                    <p:set>
                                      <p:cBhvr>
                                        <p:cTn id="71" dur="1" fill="hold">
                                          <p:stCondLst>
                                            <p:cond delay="0"/>
                                          </p:stCondLst>
                                        </p:cTn>
                                        <p:tgtEl>
                                          <p:spTgt spid="3284"/>
                                        </p:tgtEl>
                                        <p:attrNameLst>
                                          <p:attrName>style.visibility</p:attrName>
                                        </p:attrNameLst>
                                      </p:cBhvr>
                                      <p:to>
                                        <p:strVal val="visible"/>
                                      </p:to>
                                    </p:set>
                                  </p:childTnLst>
                                </p:cTn>
                              </p:par>
                              <p:par>
                                <p:cTn id="72" presetID="16" presetClass="exit" presetSubtype="26" fill="hold" nodeType="withEffect">
                                  <p:stCondLst>
                                    <p:cond delay="0"/>
                                  </p:stCondLst>
                                  <p:childTnLst>
                                    <p:animEffect transition="out" filter="barn(inHorizontal)">
                                      <p:cBhvr>
                                        <p:cTn id="73" dur="500"/>
                                        <p:tgtEl>
                                          <p:spTgt spid="3279"/>
                                        </p:tgtEl>
                                      </p:cBhvr>
                                    </p:animEffect>
                                    <p:set>
                                      <p:cBhvr>
                                        <p:cTn id="74" dur="1" fill="hold">
                                          <p:stCondLst>
                                            <p:cond delay="499"/>
                                          </p:stCondLst>
                                        </p:cTn>
                                        <p:tgtEl>
                                          <p:spTgt spid="3279"/>
                                        </p:tgtEl>
                                        <p:attrNameLst>
                                          <p:attrName>style.visibility</p:attrName>
                                        </p:attrNameLst>
                                      </p:cBhvr>
                                      <p:to>
                                        <p:strVal val="hidden"/>
                                      </p:to>
                                    </p:set>
                                  </p:childTnLst>
                                </p:cTn>
                              </p:par>
                              <p:par>
                                <p:cTn id="75" presetID="16" presetClass="exit" presetSubtype="26" fill="hold" nodeType="withEffect">
                                  <p:stCondLst>
                                    <p:cond delay="0"/>
                                  </p:stCondLst>
                                  <p:childTnLst>
                                    <p:animEffect transition="out" filter="barn(inHorizontal)">
                                      <p:cBhvr>
                                        <p:cTn id="76" dur="500"/>
                                        <p:tgtEl>
                                          <p:spTgt spid="3278"/>
                                        </p:tgtEl>
                                      </p:cBhvr>
                                    </p:animEffect>
                                    <p:set>
                                      <p:cBhvr>
                                        <p:cTn id="77" dur="1" fill="hold">
                                          <p:stCondLst>
                                            <p:cond delay="499"/>
                                          </p:stCondLst>
                                        </p:cTn>
                                        <p:tgtEl>
                                          <p:spTgt spid="3278"/>
                                        </p:tgtEl>
                                        <p:attrNameLst>
                                          <p:attrName>style.visibility</p:attrName>
                                        </p:attrNameLst>
                                      </p:cBhvr>
                                      <p:to>
                                        <p:strVal val="hidden"/>
                                      </p:to>
                                    </p:set>
                                  </p:childTnLst>
                                </p:cTn>
                              </p:par>
                              <p:par>
                                <p:cTn id="78" presetID="16" presetClass="exit" presetSubtype="26" fill="hold" nodeType="withEffect">
                                  <p:stCondLst>
                                    <p:cond delay="0"/>
                                  </p:stCondLst>
                                  <p:childTnLst>
                                    <p:animEffect transition="out" filter="barn(inHorizontal)">
                                      <p:cBhvr>
                                        <p:cTn id="79" dur="500"/>
                                        <p:tgtEl>
                                          <p:spTgt spid="3281"/>
                                        </p:tgtEl>
                                      </p:cBhvr>
                                    </p:animEffect>
                                    <p:set>
                                      <p:cBhvr>
                                        <p:cTn id="80" dur="1" fill="hold">
                                          <p:stCondLst>
                                            <p:cond delay="499"/>
                                          </p:stCondLst>
                                        </p:cTn>
                                        <p:tgtEl>
                                          <p:spTgt spid="3281"/>
                                        </p:tgtEl>
                                        <p:attrNameLst>
                                          <p:attrName>style.visibility</p:attrName>
                                        </p:attrNameLst>
                                      </p:cBhvr>
                                      <p:to>
                                        <p:strVal val="hidden"/>
                                      </p:to>
                                    </p:set>
                                  </p:childTnLst>
                                </p:cTn>
                              </p:par>
                              <p:par>
                                <p:cTn id="81" presetID="16" presetClass="exit" presetSubtype="26" fill="hold" nodeType="withEffect">
                                  <p:stCondLst>
                                    <p:cond delay="0"/>
                                  </p:stCondLst>
                                  <p:childTnLst>
                                    <p:animEffect transition="out" filter="barn(inHorizontal)">
                                      <p:cBhvr>
                                        <p:cTn id="82" dur="500"/>
                                        <p:tgtEl>
                                          <p:spTgt spid="3282"/>
                                        </p:tgtEl>
                                      </p:cBhvr>
                                    </p:animEffect>
                                    <p:set>
                                      <p:cBhvr>
                                        <p:cTn id="83" dur="1" fill="hold">
                                          <p:stCondLst>
                                            <p:cond delay="499"/>
                                          </p:stCondLst>
                                        </p:cTn>
                                        <p:tgtEl>
                                          <p:spTgt spid="3282"/>
                                        </p:tgtEl>
                                        <p:attrNameLst>
                                          <p:attrName>style.visibility</p:attrName>
                                        </p:attrNameLst>
                                      </p:cBhvr>
                                      <p:to>
                                        <p:strVal val="hidden"/>
                                      </p:to>
                                    </p:set>
                                  </p:childTnLst>
                                </p:cTn>
                              </p:par>
                              <p:par>
                                <p:cTn id="84" presetID="16" presetClass="exit" presetSubtype="26" fill="hold" nodeType="withEffect">
                                  <p:stCondLst>
                                    <p:cond delay="0"/>
                                  </p:stCondLst>
                                  <p:childTnLst>
                                    <p:animEffect transition="out" filter="barn(inHorizontal)">
                                      <p:cBhvr>
                                        <p:cTn id="85" dur="500"/>
                                        <p:tgtEl>
                                          <p:spTgt spid="3283"/>
                                        </p:tgtEl>
                                      </p:cBhvr>
                                    </p:animEffect>
                                    <p:set>
                                      <p:cBhvr>
                                        <p:cTn id="86" dur="1" fill="hold">
                                          <p:stCondLst>
                                            <p:cond delay="499"/>
                                          </p:stCondLst>
                                        </p:cTn>
                                        <p:tgtEl>
                                          <p:spTgt spid="3283"/>
                                        </p:tgtEl>
                                        <p:attrNameLst>
                                          <p:attrName>style.visibility</p:attrName>
                                        </p:attrNameLst>
                                      </p:cBhvr>
                                      <p:to>
                                        <p:strVal val="hidden"/>
                                      </p:to>
                                    </p:set>
                                  </p:childTnLst>
                                </p:cTn>
                              </p:par>
                              <p:par>
                                <p:cTn id="87" presetID="16" presetClass="exit" presetSubtype="26" fill="hold" nodeType="withEffect">
                                  <p:stCondLst>
                                    <p:cond delay="0"/>
                                  </p:stCondLst>
                                  <p:childTnLst>
                                    <p:animEffect transition="out" filter="barn(inHorizontal)">
                                      <p:cBhvr>
                                        <p:cTn id="88" dur="500"/>
                                        <p:tgtEl>
                                          <p:spTgt spid="3280"/>
                                        </p:tgtEl>
                                      </p:cBhvr>
                                    </p:animEffect>
                                    <p:set>
                                      <p:cBhvr>
                                        <p:cTn id="89" dur="1" fill="hold">
                                          <p:stCondLst>
                                            <p:cond delay="499"/>
                                          </p:stCondLst>
                                        </p:cTn>
                                        <p:tgtEl>
                                          <p:spTgt spid="3280"/>
                                        </p:tgtEl>
                                        <p:attrNameLst>
                                          <p:attrName>style.visibility</p:attrName>
                                        </p:attrNameLst>
                                      </p:cBhvr>
                                      <p:to>
                                        <p:strVal val="hidden"/>
                                      </p:to>
                                    </p:set>
                                  </p:childTnLst>
                                </p:cTn>
                              </p:par>
                              <p:par>
                                <p:cTn id="90" presetID="16" presetClass="exit" presetSubtype="26" fill="hold" nodeType="withEffect">
                                  <p:stCondLst>
                                    <p:cond delay="0"/>
                                  </p:stCondLst>
                                  <p:childTnLst>
                                    <p:animEffect transition="out" filter="barn(inHorizontal)">
                                      <p:cBhvr>
                                        <p:cTn id="91" dur="500"/>
                                        <p:tgtEl>
                                          <p:spTgt spid="3271"/>
                                        </p:tgtEl>
                                      </p:cBhvr>
                                    </p:animEffect>
                                    <p:set>
                                      <p:cBhvr>
                                        <p:cTn id="92" dur="1" fill="hold">
                                          <p:stCondLst>
                                            <p:cond delay="499"/>
                                          </p:stCondLst>
                                        </p:cTn>
                                        <p:tgtEl>
                                          <p:spTgt spid="3271"/>
                                        </p:tgtEl>
                                        <p:attrNameLst>
                                          <p:attrName>style.visibility</p:attrName>
                                        </p:attrNameLst>
                                      </p:cBhvr>
                                      <p:to>
                                        <p:strVal val="hidden"/>
                                      </p:to>
                                    </p:set>
                                  </p:childTnLst>
                                </p:cTn>
                              </p:par>
                              <p:par>
                                <p:cTn id="93" presetID="16" presetClass="exit" presetSubtype="26" fill="hold" nodeType="withEffect">
                                  <p:stCondLst>
                                    <p:cond delay="0"/>
                                  </p:stCondLst>
                                  <p:childTnLst>
                                    <p:animEffect transition="out" filter="barn(inHorizontal)">
                                      <p:cBhvr>
                                        <p:cTn id="94" dur="500"/>
                                        <p:tgtEl>
                                          <p:spTgt spid="3277"/>
                                        </p:tgtEl>
                                      </p:cBhvr>
                                    </p:animEffect>
                                    <p:set>
                                      <p:cBhvr>
                                        <p:cTn id="95" dur="1" fill="hold">
                                          <p:stCondLst>
                                            <p:cond delay="499"/>
                                          </p:stCondLst>
                                        </p:cTn>
                                        <p:tgtEl>
                                          <p:spTgt spid="3277"/>
                                        </p:tgtEl>
                                        <p:attrNameLst>
                                          <p:attrName>style.visibility</p:attrName>
                                        </p:attrNameLst>
                                      </p:cBhvr>
                                      <p:to>
                                        <p:strVal val="hidden"/>
                                      </p:to>
                                    </p:set>
                                  </p:childTnLst>
                                </p:cTn>
                              </p:par>
                              <p:par>
                                <p:cTn id="96" presetID="1" presetClass="exit" presetSubtype="0" fill="hold" nodeType="withEffect">
                                  <p:stCondLst>
                                    <p:cond delay="0"/>
                                  </p:stCondLst>
                                  <p:childTnLst>
                                    <p:set>
                                      <p:cBhvr>
                                        <p:cTn id="97" dur="1" fill="hold">
                                          <p:stCondLst>
                                            <p:cond delay="0"/>
                                          </p:stCondLst>
                                        </p:cTn>
                                        <p:tgtEl>
                                          <p:spTgt spid="3268"/>
                                        </p:tgtEl>
                                        <p:attrNameLst>
                                          <p:attrName>style.visibility</p:attrName>
                                        </p:attrNameLst>
                                      </p:cBhvr>
                                      <p:to>
                                        <p:strVal val="hidden"/>
                                      </p:to>
                                    </p:set>
                                  </p:childTnLst>
                                </p:cTn>
                              </p:par>
                              <p:par>
                                <p:cTn id="98" presetID="1" presetClass="exit" presetSubtype="0" fill="hold" nodeType="withEffect">
                                  <p:stCondLst>
                                    <p:cond delay="0"/>
                                  </p:stCondLst>
                                  <p:childTnLst>
                                    <p:set>
                                      <p:cBhvr>
                                        <p:cTn id="99" dur="1" fill="hold">
                                          <p:stCondLst>
                                            <p:cond delay="0"/>
                                          </p:stCondLst>
                                        </p:cTn>
                                        <p:tgtEl>
                                          <p:spTgt spid="3269"/>
                                        </p:tgtEl>
                                        <p:attrNameLst>
                                          <p:attrName>style.visibility</p:attrName>
                                        </p:attrNameLst>
                                      </p:cBhvr>
                                      <p:to>
                                        <p:strVal val="hidden"/>
                                      </p:to>
                                    </p:set>
                                  </p:childTnLst>
                                </p:cTn>
                              </p:par>
                              <p:par>
                                <p:cTn id="100" presetID="1" presetClass="exit" presetSubtype="0" fill="hold" nodeType="withEffect">
                                  <p:stCondLst>
                                    <p:cond delay="0"/>
                                  </p:stCondLst>
                                  <p:childTnLst>
                                    <p:set>
                                      <p:cBhvr>
                                        <p:cTn id="101" dur="1" fill="hold">
                                          <p:stCondLst>
                                            <p:cond delay="0"/>
                                          </p:stCondLst>
                                        </p:cTn>
                                        <p:tgtEl>
                                          <p:spTgt spid="3270"/>
                                        </p:tgtEl>
                                        <p:attrNameLst>
                                          <p:attrName>style.visibility</p:attrName>
                                        </p:attrNameLst>
                                      </p:cBhvr>
                                      <p:to>
                                        <p:strVal val="hidden"/>
                                      </p:to>
                                    </p:set>
                                  </p:childTnLst>
                                </p:cTn>
                              </p:par>
                              <p:par>
                                <p:cTn id="102" presetID="1" presetClass="exit" presetSubtype="0" fill="hold" nodeType="withEffect">
                                  <p:stCondLst>
                                    <p:cond delay="0"/>
                                  </p:stCondLst>
                                  <p:childTnLst>
                                    <p:set>
                                      <p:cBhvr>
                                        <p:cTn id="103" dur="1" fill="hold">
                                          <p:stCondLst>
                                            <p:cond delay="0"/>
                                          </p:stCondLst>
                                        </p:cTn>
                                        <p:tgtEl>
                                          <p:spTgt spid="3278"/>
                                        </p:tgtEl>
                                        <p:attrNameLst>
                                          <p:attrName>style.visibility</p:attrName>
                                        </p:attrNameLst>
                                      </p:cBhvr>
                                      <p:to>
                                        <p:strVal val="hidden"/>
                                      </p:to>
                                    </p:set>
                                  </p:childTnLst>
                                </p:cTn>
                              </p:par>
                              <p:par>
                                <p:cTn id="104" presetID="1" presetClass="exit" presetSubtype="0" fill="hold" nodeType="withEffect">
                                  <p:stCondLst>
                                    <p:cond delay="0"/>
                                  </p:stCondLst>
                                  <p:childTnLst>
                                    <p:set>
                                      <p:cBhvr>
                                        <p:cTn id="105" dur="1" fill="hold">
                                          <p:stCondLst>
                                            <p:cond delay="0"/>
                                          </p:stCondLst>
                                        </p:cTn>
                                        <p:tgtEl>
                                          <p:spTgt spid="3271"/>
                                        </p:tgtEl>
                                        <p:attrNameLst>
                                          <p:attrName>style.visibility</p:attrName>
                                        </p:attrNameLst>
                                      </p:cBhvr>
                                      <p:to>
                                        <p:strVal val="hidden"/>
                                      </p:to>
                                    </p:set>
                                  </p:childTnLst>
                                </p:cTn>
                              </p:par>
                              <p:par>
                                <p:cTn id="106" presetID="1" presetClass="exit" presetSubtype="0" fill="hold" nodeType="withEffect">
                                  <p:stCondLst>
                                    <p:cond delay="0"/>
                                  </p:stCondLst>
                                  <p:childTnLst>
                                    <p:set>
                                      <p:cBhvr>
                                        <p:cTn id="107" dur="1" fill="hold">
                                          <p:stCondLst>
                                            <p:cond delay="0"/>
                                          </p:stCondLst>
                                        </p:cTn>
                                        <p:tgtEl>
                                          <p:spTgt spid="3272"/>
                                        </p:tgtEl>
                                        <p:attrNameLst>
                                          <p:attrName>style.visibility</p:attrName>
                                        </p:attrNameLst>
                                      </p:cBhvr>
                                      <p:to>
                                        <p:strVal val="hidden"/>
                                      </p:to>
                                    </p:set>
                                  </p:childTnLst>
                                </p:cTn>
                              </p:par>
                              <p:par>
                                <p:cTn id="108" presetID="1" presetClass="exit" presetSubtype="0" fill="hold" nodeType="withEffect">
                                  <p:stCondLst>
                                    <p:cond delay="0"/>
                                  </p:stCondLst>
                                  <p:childTnLst>
                                    <p:set>
                                      <p:cBhvr>
                                        <p:cTn id="109" dur="1" fill="hold">
                                          <p:stCondLst>
                                            <p:cond delay="0"/>
                                          </p:stCondLst>
                                        </p:cTn>
                                        <p:tgtEl>
                                          <p:spTgt spid="3273"/>
                                        </p:tgtEl>
                                        <p:attrNameLst>
                                          <p:attrName>style.visibility</p:attrName>
                                        </p:attrNameLst>
                                      </p:cBhvr>
                                      <p:to>
                                        <p:strVal val="hidden"/>
                                      </p:to>
                                    </p:set>
                                  </p:childTnLst>
                                </p:cTn>
                              </p:par>
                              <p:par>
                                <p:cTn id="110" presetID="1" presetClass="exit" presetSubtype="0" fill="hold" nodeType="withEffect">
                                  <p:stCondLst>
                                    <p:cond delay="0"/>
                                  </p:stCondLst>
                                  <p:childTnLst>
                                    <p:set>
                                      <p:cBhvr>
                                        <p:cTn id="111" dur="1" fill="hold">
                                          <p:stCondLst>
                                            <p:cond delay="0"/>
                                          </p:stCondLst>
                                        </p:cTn>
                                        <p:tgtEl>
                                          <p:spTgt spid="3274"/>
                                        </p:tgtEl>
                                        <p:attrNameLst>
                                          <p:attrName>style.visibility</p:attrName>
                                        </p:attrNameLst>
                                      </p:cBhvr>
                                      <p:to>
                                        <p:strVal val="hidden"/>
                                      </p:to>
                                    </p:set>
                                  </p:childTnLst>
                                </p:cTn>
                              </p:par>
                              <p:par>
                                <p:cTn id="112" presetID="1" presetClass="exit" presetSubtype="0" fill="hold" nodeType="withEffect">
                                  <p:stCondLst>
                                    <p:cond delay="0"/>
                                  </p:stCondLst>
                                  <p:childTnLst>
                                    <p:set>
                                      <p:cBhvr>
                                        <p:cTn id="113" dur="1" fill="hold">
                                          <p:stCondLst>
                                            <p:cond delay="0"/>
                                          </p:stCondLst>
                                        </p:cTn>
                                        <p:tgtEl>
                                          <p:spTgt spid="3275"/>
                                        </p:tgtEl>
                                        <p:attrNameLst>
                                          <p:attrName>style.visibility</p:attrName>
                                        </p:attrNameLst>
                                      </p:cBhvr>
                                      <p:to>
                                        <p:strVal val="hidden"/>
                                      </p:to>
                                    </p:set>
                                  </p:childTnLst>
                                </p:cTn>
                              </p:par>
                              <p:par>
                                <p:cTn id="114" presetID="1" presetClass="exit" presetSubtype="0" fill="hold" nodeType="withEffect">
                                  <p:stCondLst>
                                    <p:cond delay="0"/>
                                  </p:stCondLst>
                                  <p:childTnLst>
                                    <p:set>
                                      <p:cBhvr>
                                        <p:cTn id="115" dur="1" fill="hold">
                                          <p:stCondLst>
                                            <p:cond delay="0"/>
                                          </p:stCondLst>
                                        </p:cTn>
                                        <p:tgtEl>
                                          <p:spTgt spid="3276"/>
                                        </p:tgtEl>
                                        <p:attrNameLst>
                                          <p:attrName>style.visibility</p:attrName>
                                        </p:attrNameLst>
                                      </p:cBhvr>
                                      <p:to>
                                        <p:strVal val="hidden"/>
                                      </p:to>
                                    </p:set>
                                  </p:childTnLst>
                                </p:cTn>
                              </p:par>
                              <p:par>
                                <p:cTn id="116" presetID="1" presetClass="exit" presetSubtype="0" fill="hold" nodeType="withEffect">
                                  <p:stCondLst>
                                    <p:cond delay="0"/>
                                  </p:stCondLst>
                                  <p:childTnLst>
                                    <p:set>
                                      <p:cBhvr>
                                        <p:cTn id="117" dur="1" fill="hold">
                                          <p:stCondLst>
                                            <p:cond delay="0"/>
                                          </p:stCondLst>
                                        </p:cTn>
                                        <p:tgtEl>
                                          <p:spTgt spid="3277"/>
                                        </p:tgtEl>
                                        <p:attrNameLst>
                                          <p:attrName>style.visibility</p:attrName>
                                        </p:attrNameLst>
                                      </p:cBhvr>
                                      <p:to>
                                        <p:strVal val="hidden"/>
                                      </p:to>
                                    </p:set>
                                  </p:childTnLst>
                                </p:cTn>
                              </p:par>
                              <p:par>
                                <p:cTn id="118" presetID="1" presetClass="exit" presetSubtype="0" fill="hold" nodeType="withEffect">
                                  <p:stCondLst>
                                    <p:cond delay="0"/>
                                  </p:stCondLst>
                                  <p:childTnLst>
                                    <p:set>
                                      <p:cBhvr>
                                        <p:cTn id="119" dur="1" fill="hold">
                                          <p:stCondLst>
                                            <p:cond delay="0"/>
                                          </p:stCondLst>
                                        </p:cTn>
                                        <p:tgtEl>
                                          <p:spTgt spid="3279"/>
                                        </p:tgtEl>
                                        <p:attrNameLst>
                                          <p:attrName>style.visibility</p:attrName>
                                        </p:attrNameLst>
                                      </p:cBhvr>
                                      <p:to>
                                        <p:strVal val="hidden"/>
                                      </p:to>
                                    </p:set>
                                  </p:childTnLst>
                                </p:cTn>
                              </p:par>
                              <p:par>
                                <p:cTn id="120" presetID="1" presetClass="exit" presetSubtype="0" fill="hold" nodeType="withEffect">
                                  <p:stCondLst>
                                    <p:cond delay="0"/>
                                  </p:stCondLst>
                                  <p:childTnLst>
                                    <p:set>
                                      <p:cBhvr>
                                        <p:cTn id="121" dur="1" fill="hold">
                                          <p:stCondLst>
                                            <p:cond delay="0"/>
                                          </p:stCondLst>
                                        </p:cTn>
                                        <p:tgtEl>
                                          <p:spTgt spid="3280"/>
                                        </p:tgtEl>
                                        <p:attrNameLst>
                                          <p:attrName>style.visibility</p:attrName>
                                        </p:attrNameLst>
                                      </p:cBhvr>
                                      <p:to>
                                        <p:strVal val="hidden"/>
                                      </p:to>
                                    </p:set>
                                  </p:childTnLst>
                                </p:cTn>
                              </p:par>
                              <p:par>
                                <p:cTn id="122" presetID="1" presetClass="exit" presetSubtype="0" fill="hold" nodeType="withEffect">
                                  <p:stCondLst>
                                    <p:cond delay="0"/>
                                  </p:stCondLst>
                                  <p:childTnLst>
                                    <p:set>
                                      <p:cBhvr>
                                        <p:cTn id="123" dur="1" fill="hold">
                                          <p:stCondLst>
                                            <p:cond delay="0"/>
                                          </p:stCondLst>
                                        </p:cTn>
                                        <p:tgtEl>
                                          <p:spTgt spid="3281"/>
                                        </p:tgtEl>
                                        <p:attrNameLst>
                                          <p:attrName>style.visibility</p:attrName>
                                        </p:attrNameLst>
                                      </p:cBhvr>
                                      <p:to>
                                        <p:strVal val="hidden"/>
                                      </p:to>
                                    </p:set>
                                  </p:childTnLst>
                                </p:cTn>
                              </p:par>
                              <p:par>
                                <p:cTn id="124" presetID="1" presetClass="exit" presetSubtype="0" fill="hold" nodeType="withEffect">
                                  <p:stCondLst>
                                    <p:cond delay="0"/>
                                  </p:stCondLst>
                                  <p:childTnLst>
                                    <p:set>
                                      <p:cBhvr>
                                        <p:cTn id="125" dur="1" fill="hold">
                                          <p:stCondLst>
                                            <p:cond delay="0"/>
                                          </p:stCondLst>
                                        </p:cTn>
                                        <p:tgtEl>
                                          <p:spTgt spid="3282"/>
                                        </p:tgtEl>
                                        <p:attrNameLst>
                                          <p:attrName>style.visibility</p:attrName>
                                        </p:attrNameLst>
                                      </p:cBhvr>
                                      <p:to>
                                        <p:strVal val="hidden"/>
                                      </p:to>
                                    </p:set>
                                  </p:childTnLst>
                                </p:cTn>
                              </p:par>
                              <p:par>
                                <p:cTn id="126" presetID="1" presetClass="exit" presetSubtype="0" fill="hold" nodeType="withEffect">
                                  <p:stCondLst>
                                    <p:cond delay="0"/>
                                  </p:stCondLst>
                                  <p:childTnLst>
                                    <p:set>
                                      <p:cBhvr>
                                        <p:cTn id="127" dur="1" fill="hold">
                                          <p:stCondLst>
                                            <p:cond delay="0"/>
                                          </p:stCondLst>
                                        </p:cTn>
                                        <p:tgtEl>
                                          <p:spTgt spid="3283"/>
                                        </p:tgtEl>
                                        <p:attrNameLst>
                                          <p:attrName>style.visibility</p:attrName>
                                        </p:attrNameLst>
                                      </p:cBhvr>
                                      <p:to>
                                        <p:strVal val="hidden"/>
                                      </p:to>
                                    </p:set>
                                  </p:childTnLst>
                                </p:cTn>
                              </p:par>
                              <p:par>
                                <p:cTn id="128" presetID="1" presetClass="exit" presetSubtype="0" fill="hold" nodeType="withEffect">
                                  <p:stCondLst>
                                    <p:cond delay="0"/>
                                  </p:stCondLst>
                                  <p:childTnLst>
                                    <p:set>
                                      <p:cBhvr>
                                        <p:cTn id="129" dur="1" fill="hold">
                                          <p:stCondLst>
                                            <p:cond delay="0"/>
                                          </p:stCondLst>
                                        </p:cTn>
                                        <p:tgtEl>
                                          <p:spTgt spid="3284"/>
                                        </p:tgtEl>
                                        <p:attrNameLst>
                                          <p:attrName>style.visibility</p:attrName>
                                        </p:attrNameLst>
                                      </p:cBhvr>
                                      <p:to>
                                        <p:strVal val="hidden"/>
                                      </p:to>
                                    </p:set>
                                  </p:childTnLst>
                                </p:cTn>
                              </p:par>
                            </p:childTnLst>
                          </p:cTn>
                        </p:par>
                      </p:childTnLst>
                    </p:cTn>
                  </p:par>
                  <p:par>
                    <p:cTn id="130" fill="hold">
                      <p:stCondLst>
                        <p:cond delay="indefinite"/>
                      </p:stCondLst>
                      <p:childTnLst>
                        <p:par>
                          <p:cTn id="131" fill="hold">
                            <p:stCondLst>
                              <p:cond delay="0"/>
                            </p:stCondLst>
                            <p:childTnLst>
                              <p:par>
                                <p:cTn id="132" presetID="10" presetClass="entr" presetSubtype="0" fill="hold" grpId="0" nodeType="clickEffect">
                                  <p:stCondLst>
                                    <p:cond delay="0"/>
                                  </p:stCondLst>
                                  <p:childTnLst>
                                    <p:set>
                                      <p:cBhvr>
                                        <p:cTn id="133" dur="1" fill="hold">
                                          <p:stCondLst>
                                            <p:cond delay="0"/>
                                          </p:stCondLst>
                                        </p:cTn>
                                        <p:tgtEl>
                                          <p:spTgt spid="2"/>
                                        </p:tgtEl>
                                        <p:attrNameLst>
                                          <p:attrName>style.visibility</p:attrName>
                                        </p:attrNameLst>
                                      </p:cBhvr>
                                      <p:to>
                                        <p:strVal val="visible"/>
                                      </p:to>
                                    </p:set>
                                    <p:animEffect transition="in" filter="fade">
                                      <p:cBhvr>
                                        <p:cTn id="134" dur="500"/>
                                        <p:tgtEl>
                                          <p:spTgt spid="2"/>
                                        </p:tgtEl>
                                      </p:cBhvr>
                                    </p:animEffect>
                                  </p:childTnLst>
                                </p:cTn>
                              </p:par>
                            </p:childTnLst>
                          </p:cTn>
                        </p:par>
                      </p:childTnLst>
                    </p:cTn>
                  </p:par>
                  <p:par>
                    <p:cTn id="135" fill="hold">
                      <p:stCondLst>
                        <p:cond delay="indefinite"/>
                      </p:stCondLst>
                      <p:childTnLst>
                        <p:par>
                          <p:cTn id="136" fill="hold">
                            <p:stCondLst>
                              <p:cond delay="0"/>
                            </p:stCondLst>
                            <p:childTnLst>
                              <p:par>
                                <p:cTn id="137" presetID="29" presetClass="entr" presetSubtype="0" fill="hold" nodeType="clickEffect">
                                  <p:stCondLst>
                                    <p:cond delay="0"/>
                                  </p:stCondLst>
                                  <p:childTnLst>
                                    <p:set>
                                      <p:cBhvr>
                                        <p:cTn id="138" dur="1" fill="hold">
                                          <p:stCondLst>
                                            <p:cond delay="0"/>
                                          </p:stCondLst>
                                        </p:cTn>
                                        <p:tgtEl>
                                          <p:spTgt spid="3"/>
                                        </p:tgtEl>
                                        <p:attrNameLst>
                                          <p:attrName>style.visibility</p:attrName>
                                        </p:attrNameLst>
                                      </p:cBhvr>
                                      <p:to>
                                        <p:strVal val="visible"/>
                                      </p:to>
                                    </p:set>
                                    <p:anim calcmode="lin" valueType="num">
                                      <p:cBhvr>
                                        <p:cTn id="139" dur="1000" fill="hold"/>
                                        <p:tgtEl>
                                          <p:spTgt spid="3"/>
                                        </p:tgtEl>
                                        <p:attrNameLst>
                                          <p:attrName>ppt_x</p:attrName>
                                        </p:attrNameLst>
                                      </p:cBhvr>
                                      <p:tavLst>
                                        <p:tav tm="0">
                                          <p:val>
                                            <p:strVal val="#ppt_x-.2"/>
                                          </p:val>
                                        </p:tav>
                                        <p:tav tm="100000">
                                          <p:val>
                                            <p:strVal val="#ppt_x"/>
                                          </p:val>
                                        </p:tav>
                                      </p:tavLst>
                                    </p:anim>
                                    <p:anim calcmode="lin" valueType="num">
                                      <p:cBhvr>
                                        <p:cTn id="140"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141" dur="1000"/>
                                        <p:tgtEl>
                                          <p:spTgt spid="3"/>
                                        </p:tgtEl>
                                      </p:cBhvr>
                                    </p:animEffect>
                                  </p:childTnLst>
                                </p:cTn>
                              </p:par>
                            </p:childTnLst>
                          </p:cTn>
                        </p:par>
                      </p:childTnLst>
                    </p:cTn>
                  </p:par>
                  <p:par>
                    <p:cTn id="142" fill="hold">
                      <p:stCondLst>
                        <p:cond delay="indefinite"/>
                      </p:stCondLst>
                      <p:childTnLst>
                        <p:par>
                          <p:cTn id="143" fill="hold">
                            <p:stCondLst>
                              <p:cond delay="0"/>
                            </p:stCondLst>
                            <p:childTnLst>
                              <p:par>
                                <p:cTn id="144" presetID="53" presetClass="entr" presetSubtype="0" fill="hold" nodeType="clickEffect">
                                  <p:stCondLst>
                                    <p:cond delay="0"/>
                                  </p:stCondLst>
                                  <p:childTnLst>
                                    <p:set>
                                      <p:cBhvr>
                                        <p:cTn id="145" dur="1" fill="hold">
                                          <p:stCondLst>
                                            <p:cond delay="0"/>
                                          </p:stCondLst>
                                        </p:cTn>
                                        <p:tgtEl>
                                          <p:spTgt spid="4"/>
                                        </p:tgtEl>
                                        <p:attrNameLst>
                                          <p:attrName>style.visibility</p:attrName>
                                        </p:attrNameLst>
                                      </p:cBhvr>
                                      <p:to>
                                        <p:strVal val="visible"/>
                                      </p:to>
                                    </p:set>
                                    <p:anim calcmode="lin" valueType="num">
                                      <p:cBhvr>
                                        <p:cTn id="146" dur="500" fill="hold"/>
                                        <p:tgtEl>
                                          <p:spTgt spid="4"/>
                                        </p:tgtEl>
                                        <p:attrNameLst>
                                          <p:attrName>ppt_w</p:attrName>
                                        </p:attrNameLst>
                                      </p:cBhvr>
                                      <p:tavLst>
                                        <p:tav tm="0">
                                          <p:val>
                                            <p:fltVal val="0"/>
                                          </p:val>
                                        </p:tav>
                                        <p:tav tm="100000">
                                          <p:val>
                                            <p:strVal val="#ppt_w"/>
                                          </p:val>
                                        </p:tav>
                                      </p:tavLst>
                                    </p:anim>
                                    <p:anim calcmode="lin" valueType="num">
                                      <p:cBhvr>
                                        <p:cTn id="147" dur="500" fill="hold"/>
                                        <p:tgtEl>
                                          <p:spTgt spid="4"/>
                                        </p:tgtEl>
                                        <p:attrNameLst>
                                          <p:attrName>ppt_h</p:attrName>
                                        </p:attrNameLst>
                                      </p:cBhvr>
                                      <p:tavLst>
                                        <p:tav tm="0">
                                          <p:val>
                                            <p:fltVal val="0"/>
                                          </p:val>
                                        </p:tav>
                                        <p:tav tm="100000">
                                          <p:val>
                                            <p:strVal val="#ppt_h"/>
                                          </p:val>
                                        </p:tav>
                                      </p:tavLst>
                                    </p:anim>
                                    <p:animEffect transition="in" filter="fade">
                                      <p:cBhvr>
                                        <p:cTn id="14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08" grpId="0"/>
      <p:bldP spid="3127" grpId="0"/>
      <p:bldP spid="3278" grpId="0" animBg="1"/>
      <p:bldP spid="3279" grpId="0" animBg="1"/>
      <p:bldP spid="3280" grpId="0" animBg="1"/>
      <p:bldP spid="3281" grpId="0" animBg="1"/>
      <p:bldP spid="3282" grpId="0" animBg="1"/>
      <p:bldP spid="3283" grpId="0" animBg="1"/>
      <p:bldP spid="2" grpId="0"/>
      <p:bldP spid="3" grpId="0" animBg="1"/>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002107" y="8245441"/>
            <a:ext cx="1940811" cy="1438680"/>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731372" flipH="1">
            <a:off x="15894782" y="5693063"/>
            <a:ext cx="1710084" cy="1269853"/>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316543">
            <a:off x="862279" y="7256392"/>
            <a:ext cx="2666274" cy="1286117"/>
          </a:xfrm>
          <a:prstGeom prst="rect">
            <a:avLst/>
          </a:prstGeom>
        </p:spPr>
      </p:pic>
      <p:pic>
        <p:nvPicPr>
          <p:cNvPr id="7" name="Picture 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9087330">
            <a:off x="3249084" y="963436"/>
            <a:ext cx="1428840" cy="858269"/>
          </a:xfrm>
          <a:prstGeom prst="rect">
            <a:avLst/>
          </a:prstGeom>
        </p:spPr>
      </p:pic>
      <p:pic>
        <p:nvPicPr>
          <p:cNvPr id="8" name="Picture 8"/>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5741990" y="287449"/>
            <a:ext cx="2265418" cy="2401079"/>
          </a:xfrm>
          <a:prstGeom prst="rect">
            <a:avLst/>
          </a:prstGeom>
        </p:spPr>
      </p:pic>
      <p:sp>
        <p:nvSpPr>
          <p:cNvPr id="11" name="Rectangle 10"/>
          <p:cNvSpPr/>
          <p:nvPr/>
        </p:nvSpPr>
        <p:spPr>
          <a:xfrm>
            <a:off x="5024250" y="952500"/>
            <a:ext cx="9834750" cy="3564437"/>
          </a:xfrm>
          <a:prstGeom prst="rect">
            <a:avLst/>
          </a:prstGeom>
        </p:spPr>
        <p:txBody>
          <a:bodyPr wrap="square">
            <a:spAutoFit/>
          </a:bodyPr>
          <a:lstStyle/>
          <a:p>
            <a:pPr lvl="0" algn="ctr">
              <a:lnSpc>
                <a:spcPct val="150000"/>
              </a:lnSpc>
              <a:defRPr/>
            </a:pPr>
            <a:r>
              <a:rPr lang="nn-NO" sz="8000" b="1" kern="0" dirty="0">
                <a:solidFill>
                  <a:schemeClr val="bg1"/>
                </a:solidFill>
                <a:latin typeface="Times New Roman" panose="02020603050405020304" pitchFamily="18" charset="0"/>
                <a:cs typeface="Times New Roman" panose="02020603050405020304" pitchFamily="18" charset="0"/>
              </a:rPr>
              <a:t>CHƯƠNG VI: </a:t>
            </a:r>
          </a:p>
          <a:p>
            <a:pPr lvl="0" algn="ctr">
              <a:lnSpc>
                <a:spcPct val="150000"/>
              </a:lnSpc>
              <a:defRPr/>
            </a:pPr>
            <a:r>
              <a:rPr lang="en-US" sz="8000" b="1" kern="0" dirty="0" err="1">
                <a:solidFill>
                  <a:schemeClr val="bg1"/>
                </a:solidFill>
                <a:latin typeface="Times New Roman" panose="02020603050405020304" pitchFamily="18" charset="0"/>
                <a:cs typeface="Times New Roman" panose="02020603050405020304" pitchFamily="18" charset="0"/>
              </a:rPr>
              <a:t>ĐỊNH</a:t>
            </a:r>
            <a:r>
              <a:rPr lang="en-US" sz="8000" b="1" kern="0" dirty="0">
                <a:solidFill>
                  <a:schemeClr val="bg1"/>
                </a:solidFill>
                <a:latin typeface="Times New Roman" panose="02020603050405020304" pitchFamily="18" charset="0"/>
                <a:cs typeface="Times New Roman" panose="02020603050405020304" pitchFamily="18" charset="0"/>
              </a:rPr>
              <a:t> </a:t>
            </a:r>
            <a:r>
              <a:rPr lang="en-US" sz="8000" b="1" kern="0" dirty="0" err="1">
                <a:solidFill>
                  <a:schemeClr val="bg1"/>
                </a:solidFill>
                <a:latin typeface="Times New Roman" panose="02020603050405020304" pitchFamily="18" charset="0"/>
                <a:cs typeface="Times New Roman" panose="02020603050405020304" pitchFamily="18" charset="0"/>
              </a:rPr>
              <a:t>LÍ</a:t>
            </a:r>
            <a:r>
              <a:rPr lang="en-US" sz="8000" b="1" kern="0" dirty="0">
                <a:solidFill>
                  <a:schemeClr val="bg1"/>
                </a:solidFill>
                <a:latin typeface="Times New Roman" panose="02020603050405020304" pitchFamily="18" charset="0"/>
                <a:cs typeface="Times New Roman" panose="02020603050405020304" pitchFamily="18" charset="0"/>
              </a:rPr>
              <a:t> THALES </a:t>
            </a:r>
          </a:p>
        </p:txBody>
      </p:sp>
      <p:sp>
        <p:nvSpPr>
          <p:cNvPr id="12" name="Rectangle 11"/>
          <p:cNvSpPr/>
          <p:nvPr/>
        </p:nvSpPr>
        <p:spPr>
          <a:xfrm>
            <a:off x="3672275" y="5115032"/>
            <a:ext cx="11277600" cy="3130409"/>
          </a:xfrm>
          <a:prstGeom prst="rect">
            <a:avLst/>
          </a:prstGeom>
        </p:spPr>
        <p:txBody>
          <a:bodyPr wrap="square">
            <a:spAutoFit/>
          </a:bodyPr>
          <a:lstStyle/>
          <a:p>
            <a:pPr lvl="0" algn="ctr">
              <a:lnSpc>
                <a:spcPct val="150000"/>
              </a:lnSpc>
              <a:defRPr/>
            </a:pPr>
            <a:r>
              <a:rPr lang="vi-VN" sz="7000" b="1" ker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Tiết 19: </a:t>
            </a:r>
            <a:r>
              <a:rPr lang="en-US" sz="7000" b="1" kern="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ĐỊNH</a:t>
            </a:r>
            <a:r>
              <a:rPr lang="en-US" sz="7000" b="1" kern="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7000" b="1" kern="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LÍ</a:t>
            </a:r>
            <a:r>
              <a:rPr lang="en-US" sz="7000" b="1" kern="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THALES </a:t>
            </a:r>
            <a:r>
              <a:rPr lang="en-US" sz="7000" b="1" kern="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7000" b="1" kern="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TAM </a:t>
            </a:r>
            <a:r>
              <a:rPr lang="en-US" sz="7000" b="1" kern="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GIÁC</a:t>
            </a:r>
            <a:endParaRPr kumimoji="0" lang="en-US" sz="7000" b="1"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13" name="Rectangle 12"/>
          <p:cNvSpPr/>
          <p:nvPr/>
        </p:nvSpPr>
        <p:spPr>
          <a:xfrm>
            <a:off x="15195000" y="8420100"/>
            <a:ext cx="1530531" cy="838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39951" name="Text Box 15">
            <a:extLst>
              <a:ext uri="{FF2B5EF4-FFF2-40B4-BE49-F238E27FC236}">
                <a16:creationId xmlns:a16="http://schemas.microsoft.com/office/drawing/2014/main" id="{F4BB910F-8367-5128-D76C-ECDA9CC0E043}"/>
              </a:ext>
            </a:extLst>
          </p:cNvPr>
          <p:cNvSpPr txBox="1">
            <a:spLocks noChangeArrowheads="1"/>
          </p:cNvSpPr>
          <p:nvPr/>
        </p:nvSpPr>
        <p:spPr bwMode="auto">
          <a:xfrm>
            <a:off x="2552700" y="638176"/>
            <a:ext cx="603885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vi-VN" altLang="en-US" sz="3600" b="1">
                <a:solidFill>
                  <a:srgbClr val="0000FF"/>
                </a:solidFill>
                <a:latin typeface=".VnTime" panose="020B7200000000000000" pitchFamily="34" charset="0"/>
              </a:rPr>
              <a:t>3</a:t>
            </a:r>
            <a:r>
              <a:rPr lang="en-US" altLang="en-US" sz="3600" b="1">
                <a:solidFill>
                  <a:srgbClr val="0000FF"/>
                </a:solidFill>
                <a:latin typeface=".VnTime" panose="020B7200000000000000" pitchFamily="34" charset="0"/>
              </a:rPr>
              <a:t>. HÖ qu¶ cña ®Þnh lÝ Ta-lÐt.</a:t>
            </a:r>
          </a:p>
        </p:txBody>
      </p:sp>
      <p:sp>
        <p:nvSpPr>
          <p:cNvPr id="39952" name="Text Box 16">
            <a:extLst>
              <a:ext uri="{FF2B5EF4-FFF2-40B4-BE49-F238E27FC236}">
                <a16:creationId xmlns:a16="http://schemas.microsoft.com/office/drawing/2014/main" id="{7E988C09-4589-24DE-8603-929A905C12E1}"/>
              </a:ext>
            </a:extLst>
          </p:cNvPr>
          <p:cNvSpPr txBox="1">
            <a:spLocks noChangeArrowheads="1"/>
          </p:cNvSpPr>
          <p:nvPr/>
        </p:nvSpPr>
        <p:spPr bwMode="auto">
          <a:xfrm>
            <a:off x="2197348" y="1417179"/>
            <a:ext cx="13773150" cy="1615827"/>
          </a:xfrm>
          <a:prstGeom prst="rect">
            <a:avLst/>
          </a:prstGeom>
          <a:solidFill>
            <a:schemeClr val="bg1"/>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300" b="1">
                <a:latin typeface=".VnTime" panose="020B7200000000000000" pitchFamily="34" charset="0"/>
              </a:rPr>
              <a:t>     NÕu mét ®</a:t>
            </a:r>
            <a:r>
              <a:rPr lang="en-US" altLang="en-US" sz="3300" b="1">
                <a:latin typeface="Times New Roman" panose="02020603050405020304" pitchFamily="18" charset="0"/>
                <a:cs typeface="Times New Roman" panose="02020603050405020304" pitchFamily="18" charset="0"/>
              </a:rPr>
              <a:t>ư</a:t>
            </a:r>
            <a:r>
              <a:rPr lang="en-US" altLang="en-US" sz="3300" b="1">
                <a:latin typeface=".VnTime" panose="020B7200000000000000" pitchFamily="34" charset="0"/>
              </a:rPr>
              <a:t>­êng th¼ng c¾t hai c¹nh cña mét tam gi¸c vµ song song víi c¹nh cßn l¹i th× nã t¹o thµnh mét tam gi¸c míi cã ba c¹nh</a:t>
            </a:r>
            <a:r>
              <a:rPr lang="vi-VN" altLang="en-US" sz="3300">
                <a:latin typeface=".VnTime" panose="020B7200000000000000" pitchFamily="34" charset="0"/>
              </a:rPr>
              <a:t>    tương ứng tỉ lệ  </a:t>
            </a:r>
            <a:r>
              <a:rPr lang="en-US" altLang="en-US" sz="3300" b="1">
                <a:latin typeface=".VnTime" panose="020B7200000000000000" pitchFamily="34" charset="0"/>
              </a:rPr>
              <a:t>víi ba c¹nh cña tam gi¸c ®· cho.</a:t>
            </a:r>
          </a:p>
        </p:txBody>
      </p:sp>
      <p:grpSp>
        <p:nvGrpSpPr>
          <p:cNvPr id="39953" name="Group 17">
            <a:extLst>
              <a:ext uri="{FF2B5EF4-FFF2-40B4-BE49-F238E27FC236}">
                <a16:creationId xmlns:a16="http://schemas.microsoft.com/office/drawing/2014/main" id="{521AB2B9-B953-EBDD-85C5-8594A8101BC4}"/>
              </a:ext>
            </a:extLst>
          </p:cNvPr>
          <p:cNvGrpSpPr>
            <a:grpSpLocks/>
          </p:cNvGrpSpPr>
          <p:nvPr/>
        </p:nvGrpSpPr>
        <p:grpSpPr bwMode="auto">
          <a:xfrm>
            <a:off x="2786062" y="3729015"/>
            <a:ext cx="5372100" cy="2838451"/>
            <a:chOff x="0" y="1680"/>
            <a:chExt cx="2256" cy="1248"/>
          </a:xfrm>
        </p:grpSpPr>
        <p:sp>
          <p:nvSpPr>
            <p:cNvPr id="10270" name="Line 18">
              <a:extLst>
                <a:ext uri="{FF2B5EF4-FFF2-40B4-BE49-F238E27FC236}">
                  <a16:creationId xmlns:a16="http://schemas.microsoft.com/office/drawing/2014/main" id="{F5C510CA-2727-B6F9-B63B-EC34AEB4E337}"/>
                </a:ext>
              </a:extLst>
            </p:cNvPr>
            <p:cNvSpPr>
              <a:spLocks noChangeShapeType="1"/>
            </p:cNvSpPr>
            <p:nvPr/>
          </p:nvSpPr>
          <p:spPr bwMode="auto">
            <a:xfrm>
              <a:off x="384" y="1680"/>
              <a:ext cx="0" cy="1248"/>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10271" name="Line 19">
              <a:extLst>
                <a:ext uri="{FF2B5EF4-FFF2-40B4-BE49-F238E27FC236}">
                  <a16:creationId xmlns:a16="http://schemas.microsoft.com/office/drawing/2014/main" id="{5F3D36EA-6B90-9DD0-DDA3-3D501324F40B}"/>
                </a:ext>
              </a:extLst>
            </p:cNvPr>
            <p:cNvSpPr>
              <a:spLocks noChangeShapeType="1"/>
            </p:cNvSpPr>
            <p:nvPr/>
          </p:nvSpPr>
          <p:spPr bwMode="auto">
            <a:xfrm>
              <a:off x="48" y="2450"/>
              <a:ext cx="2208" cy="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10272" name="Text Box 20">
              <a:extLst>
                <a:ext uri="{FF2B5EF4-FFF2-40B4-BE49-F238E27FC236}">
                  <a16:creationId xmlns:a16="http://schemas.microsoft.com/office/drawing/2014/main" id="{F70E8CF8-6FCA-721C-B0E8-54751FDC48EC}"/>
                </a:ext>
              </a:extLst>
            </p:cNvPr>
            <p:cNvSpPr txBox="1">
              <a:spLocks noChangeArrowheads="1"/>
            </p:cNvSpPr>
            <p:nvPr/>
          </p:nvSpPr>
          <p:spPr bwMode="auto">
            <a:xfrm>
              <a:off x="0" y="1824"/>
              <a:ext cx="432" cy="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300">
                  <a:latin typeface=".VnTime" panose="020B7200000000000000" pitchFamily="34" charset="0"/>
                </a:rPr>
                <a:t>GT</a:t>
              </a:r>
            </a:p>
          </p:txBody>
        </p:sp>
        <p:sp>
          <p:nvSpPr>
            <p:cNvPr id="10273" name="Text Box 21">
              <a:extLst>
                <a:ext uri="{FF2B5EF4-FFF2-40B4-BE49-F238E27FC236}">
                  <a16:creationId xmlns:a16="http://schemas.microsoft.com/office/drawing/2014/main" id="{FCCD974F-3DFA-EBFC-F672-C9F7F56B4C85}"/>
                </a:ext>
              </a:extLst>
            </p:cNvPr>
            <p:cNvSpPr txBox="1">
              <a:spLocks noChangeArrowheads="1"/>
            </p:cNvSpPr>
            <p:nvPr/>
          </p:nvSpPr>
          <p:spPr bwMode="auto">
            <a:xfrm>
              <a:off x="0" y="2545"/>
              <a:ext cx="432" cy="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300">
                  <a:solidFill>
                    <a:srgbClr val="0000FF"/>
                  </a:solidFill>
                  <a:latin typeface=".VnTime" panose="020B7200000000000000" pitchFamily="34" charset="0"/>
                </a:rPr>
                <a:t>KL</a:t>
              </a:r>
            </a:p>
          </p:txBody>
        </p:sp>
      </p:grpSp>
      <p:sp>
        <p:nvSpPr>
          <p:cNvPr id="10245" name="Text Box 22">
            <a:extLst>
              <a:ext uri="{FF2B5EF4-FFF2-40B4-BE49-F238E27FC236}">
                <a16:creationId xmlns:a16="http://schemas.microsoft.com/office/drawing/2014/main" id="{1340481C-4F24-7739-621B-C1FCDB1886BD}"/>
              </a:ext>
            </a:extLst>
          </p:cNvPr>
          <p:cNvSpPr txBox="1">
            <a:spLocks noChangeArrowheads="1"/>
          </p:cNvSpPr>
          <p:nvPr/>
        </p:nvSpPr>
        <p:spPr bwMode="auto">
          <a:xfrm>
            <a:off x="3319462" y="3138464"/>
            <a:ext cx="5143500" cy="6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3300">
              <a:latin typeface=".VnTime" panose="020B7200000000000000" pitchFamily="34" charset="0"/>
            </a:endParaRPr>
          </a:p>
        </p:txBody>
      </p:sp>
      <p:grpSp>
        <p:nvGrpSpPr>
          <p:cNvPr id="39967" name="Group 31">
            <a:extLst>
              <a:ext uri="{FF2B5EF4-FFF2-40B4-BE49-F238E27FC236}">
                <a16:creationId xmlns:a16="http://schemas.microsoft.com/office/drawing/2014/main" id="{4F0110F8-D766-85BD-521F-893FC9F5790B}"/>
              </a:ext>
            </a:extLst>
          </p:cNvPr>
          <p:cNvGrpSpPr>
            <a:grpSpLocks/>
          </p:cNvGrpSpPr>
          <p:nvPr/>
        </p:nvGrpSpPr>
        <p:grpSpPr bwMode="auto">
          <a:xfrm>
            <a:off x="3852863" y="5548290"/>
            <a:ext cx="3995738" cy="1188244"/>
            <a:chOff x="480" y="2688"/>
            <a:chExt cx="1678" cy="499"/>
          </a:xfrm>
        </p:grpSpPr>
        <p:grpSp>
          <p:nvGrpSpPr>
            <p:cNvPr id="10259" name="Group 32">
              <a:extLst>
                <a:ext uri="{FF2B5EF4-FFF2-40B4-BE49-F238E27FC236}">
                  <a16:creationId xmlns:a16="http://schemas.microsoft.com/office/drawing/2014/main" id="{EF616839-EA73-FD1A-C25C-6E9C513C9887}"/>
                </a:ext>
              </a:extLst>
            </p:cNvPr>
            <p:cNvGrpSpPr>
              <a:grpSpLocks/>
            </p:cNvGrpSpPr>
            <p:nvPr/>
          </p:nvGrpSpPr>
          <p:grpSpPr bwMode="auto">
            <a:xfrm>
              <a:off x="480" y="2688"/>
              <a:ext cx="432" cy="465"/>
              <a:chOff x="480" y="2688"/>
              <a:chExt cx="432" cy="465"/>
            </a:xfrm>
          </p:grpSpPr>
          <p:sp>
            <p:nvSpPr>
              <p:cNvPr id="10268" name="Text Box 33">
                <a:extLst>
                  <a:ext uri="{FF2B5EF4-FFF2-40B4-BE49-F238E27FC236}">
                    <a16:creationId xmlns:a16="http://schemas.microsoft.com/office/drawing/2014/main" id="{CD3EA426-5ACA-1A18-CD18-2AA1827FC274}"/>
                  </a:ext>
                </a:extLst>
              </p:cNvPr>
              <p:cNvSpPr txBox="1">
                <a:spLocks noChangeArrowheads="1"/>
              </p:cNvSpPr>
              <p:nvPr/>
            </p:nvSpPr>
            <p:spPr bwMode="auto">
              <a:xfrm>
                <a:off x="480" y="2688"/>
                <a:ext cx="432" cy="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300">
                    <a:solidFill>
                      <a:srgbClr val="0000FF"/>
                    </a:solidFill>
                    <a:latin typeface=".VnTime" panose="020B7200000000000000" pitchFamily="34" charset="0"/>
                  </a:rPr>
                  <a:t>AB’ AB      </a:t>
                </a:r>
              </a:p>
            </p:txBody>
          </p:sp>
          <p:sp>
            <p:nvSpPr>
              <p:cNvPr id="10269" name="Line 34">
                <a:extLst>
                  <a:ext uri="{FF2B5EF4-FFF2-40B4-BE49-F238E27FC236}">
                    <a16:creationId xmlns:a16="http://schemas.microsoft.com/office/drawing/2014/main" id="{5B1F1286-8A18-51D6-FC86-EA61E645E2B9}"/>
                  </a:ext>
                </a:extLst>
              </p:cNvPr>
              <p:cNvSpPr>
                <a:spLocks noChangeShapeType="1"/>
              </p:cNvSpPr>
              <p:nvPr/>
            </p:nvSpPr>
            <p:spPr bwMode="auto">
              <a:xfrm>
                <a:off x="500" y="2928"/>
                <a:ext cx="288" cy="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grpSp>
        <p:grpSp>
          <p:nvGrpSpPr>
            <p:cNvPr id="10260" name="Group 35">
              <a:extLst>
                <a:ext uri="{FF2B5EF4-FFF2-40B4-BE49-F238E27FC236}">
                  <a16:creationId xmlns:a16="http://schemas.microsoft.com/office/drawing/2014/main" id="{BE51F0F4-D47C-5C98-D63F-A8C391ACB415}"/>
                </a:ext>
              </a:extLst>
            </p:cNvPr>
            <p:cNvGrpSpPr>
              <a:grpSpLocks/>
            </p:cNvGrpSpPr>
            <p:nvPr/>
          </p:nvGrpSpPr>
          <p:grpSpPr bwMode="auto">
            <a:xfrm>
              <a:off x="1028" y="2696"/>
              <a:ext cx="432" cy="465"/>
              <a:chOff x="1056" y="2696"/>
              <a:chExt cx="432" cy="465"/>
            </a:xfrm>
          </p:grpSpPr>
          <p:sp>
            <p:nvSpPr>
              <p:cNvPr id="10266" name="Text Box 36">
                <a:extLst>
                  <a:ext uri="{FF2B5EF4-FFF2-40B4-BE49-F238E27FC236}">
                    <a16:creationId xmlns:a16="http://schemas.microsoft.com/office/drawing/2014/main" id="{B588CAED-B0A1-4280-3E97-A1C92749E12A}"/>
                  </a:ext>
                </a:extLst>
              </p:cNvPr>
              <p:cNvSpPr txBox="1">
                <a:spLocks noChangeArrowheads="1"/>
              </p:cNvSpPr>
              <p:nvPr/>
            </p:nvSpPr>
            <p:spPr bwMode="auto">
              <a:xfrm>
                <a:off x="1056" y="2696"/>
                <a:ext cx="432" cy="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300">
                    <a:solidFill>
                      <a:srgbClr val="0000FF"/>
                    </a:solidFill>
                    <a:latin typeface=".VnTime" panose="020B7200000000000000" pitchFamily="34" charset="0"/>
                  </a:rPr>
                  <a:t>AC’ AC      </a:t>
                </a:r>
              </a:p>
            </p:txBody>
          </p:sp>
          <p:sp>
            <p:nvSpPr>
              <p:cNvPr id="10267" name="Line 37">
                <a:extLst>
                  <a:ext uri="{FF2B5EF4-FFF2-40B4-BE49-F238E27FC236}">
                    <a16:creationId xmlns:a16="http://schemas.microsoft.com/office/drawing/2014/main" id="{54E62525-127A-F95E-6DF4-478589713B55}"/>
                  </a:ext>
                </a:extLst>
              </p:cNvPr>
              <p:cNvSpPr>
                <a:spLocks noChangeShapeType="1"/>
              </p:cNvSpPr>
              <p:nvPr/>
            </p:nvSpPr>
            <p:spPr bwMode="auto">
              <a:xfrm>
                <a:off x="1076" y="2936"/>
                <a:ext cx="288" cy="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grpSp>
        <p:grpSp>
          <p:nvGrpSpPr>
            <p:cNvPr id="10261" name="Group 38">
              <a:extLst>
                <a:ext uri="{FF2B5EF4-FFF2-40B4-BE49-F238E27FC236}">
                  <a16:creationId xmlns:a16="http://schemas.microsoft.com/office/drawing/2014/main" id="{EAB9DE58-4CAA-2DF5-DCFF-F24A24441147}"/>
                </a:ext>
              </a:extLst>
            </p:cNvPr>
            <p:cNvGrpSpPr>
              <a:grpSpLocks/>
            </p:cNvGrpSpPr>
            <p:nvPr/>
          </p:nvGrpSpPr>
          <p:grpSpPr bwMode="auto">
            <a:xfrm>
              <a:off x="1582" y="2722"/>
              <a:ext cx="576" cy="465"/>
              <a:chOff x="1680" y="2736"/>
              <a:chExt cx="576" cy="465"/>
            </a:xfrm>
          </p:grpSpPr>
          <p:sp>
            <p:nvSpPr>
              <p:cNvPr id="10264" name="Text Box 39">
                <a:extLst>
                  <a:ext uri="{FF2B5EF4-FFF2-40B4-BE49-F238E27FC236}">
                    <a16:creationId xmlns:a16="http://schemas.microsoft.com/office/drawing/2014/main" id="{102C41D9-8894-7B7E-098F-87B7EC2FC7CC}"/>
                  </a:ext>
                </a:extLst>
              </p:cNvPr>
              <p:cNvSpPr txBox="1">
                <a:spLocks noChangeArrowheads="1"/>
              </p:cNvSpPr>
              <p:nvPr/>
            </p:nvSpPr>
            <p:spPr bwMode="auto">
              <a:xfrm>
                <a:off x="1680" y="2736"/>
                <a:ext cx="576" cy="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300">
                    <a:solidFill>
                      <a:srgbClr val="0000FF"/>
                    </a:solidFill>
                    <a:latin typeface=".VnTime" panose="020B7200000000000000" pitchFamily="34" charset="0"/>
                  </a:rPr>
                  <a:t>B’C’ BC      </a:t>
                </a:r>
              </a:p>
            </p:txBody>
          </p:sp>
          <p:sp>
            <p:nvSpPr>
              <p:cNvPr id="10265" name="Line 40">
                <a:extLst>
                  <a:ext uri="{FF2B5EF4-FFF2-40B4-BE49-F238E27FC236}">
                    <a16:creationId xmlns:a16="http://schemas.microsoft.com/office/drawing/2014/main" id="{7E1ACAF5-396D-8068-BE13-7FE4F4B56442}"/>
                  </a:ext>
                </a:extLst>
              </p:cNvPr>
              <p:cNvSpPr>
                <a:spLocks noChangeShapeType="1"/>
              </p:cNvSpPr>
              <p:nvPr/>
            </p:nvSpPr>
            <p:spPr bwMode="auto">
              <a:xfrm>
                <a:off x="1700" y="2976"/>
                <a:ext cx="364" cy="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grpSp>
        <p:sp>
          <p:nvSpPr>
            <p:cNvPr id="10262" name="Text Box 41">
              <a:extLst>
                <a:ext uri="{FF2B5EF4-FFF2-40B4-BE49-F238E27FC236}">
                  <a16:creationId xmlns:a16="http://schemas.microsoft.com/office/drawing/2014/main" id="{F604551E-E680-B911-C7E3-93A9D75B4D40}"/>
                </a:ext>
              </a:extLst>
            </p:cNvPr>
            <p:cNvSpPr txBox="1">
              <a:spLocks noChangeArrowheads="1"/>
            </p:cNvSpPr>
            <p:nvPr/>
          </p:nvSpPr>
          <p:spPr bwMode="auto">
            <a:xfrm>
              <a:off x="810" y="2784"/>
              <a:ext cx="240"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300">
                  <a:solidFill>
                    <a:srgbClr val="0000FF"/>
                  </a:solidFill>
                  <a:latin typeface=".VnTime" panose="020B7200000000000000" pitchFamily="34" charset="0"/>
                </a:rPr>
                <a:t>=</a:t>
              </a:r>
            </a:p>
          </p:txBody>
        </p:sp>
        <p:sp>
          <p:nvSpPr>
            <p:cNvPr id="10263" name="Text Box 42">
              <a:extLst>
                <a:ext uri="{FF2B5EF4-FFF2-40B4-BE49-F238E27FC236}">
                  <a16:creationId xmlns:a16="http://schemas.microsoft.com/office/drawing/2014/main" id="{AE1749E5-D060-CB2E-AE46-3F9114D1B72E}"/>
                </a:ext>
              </a:extLst>
            </p:cNvPr>
            <p:cNvSpPr txBox="1">
              <a:spLocks noChangeArrowheads="1"/>
            </p:cNvSpPr>
            <p:nvPr/>
          </p:nvSpPr>
          <p:spPr bwMode="auto">
            <a:xfrm>
              <a:off x="1350" y="2790"/>
              <a:ext cx="240"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300">
                  <a:solidFill>
                    <a:srgbClr val="0000FF"/>
                  </a:solidFill>
                  <a:latin typeface=".VnTime" panose="020B7200000000000000" pitchFamily="34" charset="0"/>
                </a:rPr>
                <a:t>=</a:t>
              </a:r>
            </a:p>
          </p:txBody>
        </p:sp>
      </p:grpSp>
      <p:sp>
        <p:nvSpPr>
          <p:cNvPr id="39984" name="Line 48">
            <a:extLst>
              <a:ext uri="{FF2B5EF4-FFF2-40B4-BE49-F238E27FC236}">
                <a16:creationId xmlns:a16="http://schemas.microsoft.com/office/drawing/2014/main" id="{82C342F3-6B9F-64C3-0AB8-0666EF8F71C5}"/>
              </a:ext>
            </a:extLst>
          </p:cNvPr>
          <p:cNvSpPr>
            <a:spLocks noChangeShapeType="1"/>
          </p:cNvSpPr>
          <p:nvPr/>
        </p:nvSpPr>
        <p:spPr bwMode="auto">
          <a:xfrm>
            <a:off x="10032207" y="5686402"/>
            <a:ext cx="4602956" cy="0"/>
          </a:xfrm>
          <a:prstGeom prst="line">
            <a:avLst/>
          </a:prstGeom>
          <a:noFill/>
          <a:ln w="952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grpSp>
        <p:nvGrpSpPr>
          <p:cNvPr id="39985" name="Group 49">
            <a:extLst>
              <a:ext uri="{FF2B5EF4-FFF2-40B4-BE49-F238E27FC236}">
                <a16:creationId xmlns:a16="http://schemas.microsoft.com/office/drawing/2014/main" id="{F7936DBF-D59A-F42F-0194-10C235CB2118}"/>
              </a:ext>
            </a:extLst>
          </p:cNvPr>
          <p:cNvGrpSpPr>
            <a:grpSpLocks/>
          </p:cNvGrpSpPr>
          <p:nvPr/>
        </p:nvGrpSpPr>
        <p:grpSpPr bwMode="auto">
          <a:xfrm>
            <a:off x="10210800" y="3657578"/>
            <a:ext cx="4348163" cy="3193257"/>
            <a:chOff x="3286" y="1906"/>
            <a:chExt cx="1826" cy="1341"/>
          </a:xfrm>
        </p:grpSpPr>
        <p:sp>
          <p:nvSpPr>
            <p:cNvPr id="10251" name="Line 50">
              <a:extLst>
                <a:ext uri="{FF2B5EF4-FFF2-40B4-BE49-F238E27FC236}">
                  <a16:creationId xmlns:a16="http://schemas.microsoft.com/office/drawing/2014/main" id="{D617EE55-ABBF-05E7-A6AE-4EF2DBA257CF}"/>
                </a:ext>
              </a:extLst>
            </p:cNvPr>
            <p:cNvSpPr>
              <a:spLocks noChangeShapeType="1"/>
            </p:cNvSpPr>
            <p:nvPr/>
          </p:nvSpPr>
          <p:spPr bwMode="auto">
            <a:xfrm>
              <a:off x="3484" y="3121"/>
              <a:ext cx="1364" cy="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10252" name="Line 51">
              <a:extLst>
                <a:ext uri="{FF2B5EF4-FFF2-40B4-BE49-F238E27FC236}">
                  <a16:creationId xmlns:a16="http://schemas.microsoft.com/office/drawing/2014/main" id="{C6FE75A3-1C61-504A-691C-12C15915A742}"/>
                </a:ext>
              </a:extLst>
            </p:cNvPr>
            <p:cNvSpPr>
              <a:spLocks noChangeShapeType="1"/>
            </p:cNvSpPr>
            <p:nvPr/>
          </p:nvSpPr>
          <p:spPr bwMode="auto">
            <a:xfrm flipH="1">
              <a:off x="3484" y="2167"/>
              <a:ext cx="485" cy="954"/>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10253" name="Line 52">
              <a:extLst>
                <a:ext uri="{FF2B5EF4-FFF2-40B4-BE49-F238E27FC236}">
                  <a16:creationId xmlns:a16="http://schemas.microsoft.com/office/drawing/2014/main" id="{1B106B1F-F52E-2859-A032-D45350DC71FC}"/>
                </a:ext>
              </a:extLst>
            </p:cNvPr>
            <p:cNvSpPr>
              <a:spLocks noChangeShapeType="1"/>
            </p:cNvSpPr>
            <p:nvPr/>
          </p:nvSpPr>
          <p:spPr bwMode="auto">
            <a:xfrm>
              <a:off x="3969" y="2167"/>
              <a:ext cx="879" cy="954"/>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10254" name="Text Box 53">
              <a:extLst>
                <a:ext uri="{FF2B5EF4-FFF2-40B4-BE49-F238E27FC236}">
                  <a16:creationId xmlns:a16="http://schemas.microsoft.com/office/drawing/2014/main" id="{E38C0A05-9B44-527C-21A8-23BFBED83BEA}"/>
                </a:ext>
              </a:extLst>
            </p:cNvPr>
            <p:cNvSpPr txBox="1">
              <a:spLocks noChangeArrowheads="1"/>
            </p:cNvSpPr>
            <p:nvPr/>
          </p:nvSpPr>
          <p:spPr bwMode="auto">
            <a:xfrm>
              <a:off x="3873" y="1906"/>
              <a:ext cx="302"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000">
                  <a:solidFill>
                    <a:srgbClr val="0000FF"/>
                  </a:solidFill>
                  <a:latin typeface=".VnTime" panose="020B7200000000000000" pitchFamily="34" charset="0"/>
                </a:rPr>
                <a:t>A</a:t>
              </a:r>
            </a:p>
          </p:txBody>
        </p:sp>
        <p:sp>
          <p:nvSpPr>
            <p:cNvPr id="10255" name="Text Box 54">
              <a:extLst>
                <a:ext uri="{FF2B5EF4-FFF2-40B4-BE49-F238E27FC236}">
                  <a16:creationId xmlns:a16="http://schemas.microsoft.com/office/drawing/2014/main" id="{226F1BF3-CA8D-733F-D492-7A7FF0279F08}"/>
                </a:ext>
              </a:extLst>
            </p:cNvPr>
            <p:cNvSpPr txBox="1">
              <a:spLocks noChangeArrowheads="1"/>
            </p:cNvSpPr>
            <p:nvPr/>
          </p:nvSpPr>
          <p:spPr bwMode="auto">
            <a:xfrm>
              <a:off x="3286" y="3014"/>
              <a:ext cx="303"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000">
                  <a:solidFill>
                    <a:srgbClr val="0000FF"/>
                  </a:solidFill>
                  <a:latin typeface=".VnTime" panose="020B7200000000000000" pitchFamily="34" charset="0"/>
                </a:rPr>
                <a:t>B</a:t>
              </a:r>
            </a:p>
          </p:txBody>
        </p:sp>
        <p:sp>
          <p:nvSpPr>
            <p:cNvPr id="10256" name="Text Box 55">
              <a:extLst>
                <a:ext uri="{FF2B5EF4-FFF2-40B4-BE49-F238E27FC236}">
                  <a16:creationId xmlns:a16="http://schemas.microsoft.com/office/drawing/2014/main" id="{463356D7-C096-2905-6FF6-14CED7952742}"/>
                </a:ext>
              </a:extLst>
            </p:cNvPr>
            <p:cNvSpPr txBox="1">
              <a:spLocks noChangeArrowheads="1"/>
            </p:cNvSpPr>
            <p:nvPr/>
          </p:nvSpPr>
          <p:spPr bwMode="auto">
            <a:xfrm>
              <a:off x="4809" y="3014"/>
              <a:ext cx="303"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000">
                  <a:solidFill>
                    <a:srgbClr val="0000FF"/>
                  </a:solidFill>
                  <a:latin typeface=".VnTime" panose="020B7200000000000000" pitchFamily="34" charset="0"/>
                </a:rPr>
                <a:t>C</a:t>
              </a:r>
            </a:p>
          </p:txBody>
        </p:sp>
        <p:sp>
          <p:nvSpPr>
            <p:cNvPr id="10257" name="Text Box 56">
              <a:extLst>
                <a:ext uri="{FF2B5EF4-FFF2-40B4-BE49-F238E27FC236}">
                  <a16:creationId xmlns:a16="http://schemas.microsoft.com/office/drawing/2014/main" id="{58ED0508-0EC9-66F3-B670-88EB9D3258A4}"/>
                </a:ext>
              </a:extLst>
            </p:cNvPr>
            <p:cNvSpPr txBox="1">
              <a:spLocks noChangeArrowheads="1"/>
            </p:cNvSpPr>
            <p:nvPr/>
          </p:nvSpPr>
          <p:spPr bwMode="auto">
            <a:xfrm>
              <a:off x="3419" y="2534"/>
              <a:ext cx="267"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000">
                  <a:solidFill>
                    <a:srgbClr val="0000FF"/>
                  </a:solidFill>
                  <a:latin typeface=".VnTime" panose="020B7200000000000000" pitchFamily="34" charset="0"/>
                </a:rPr>
                <a:t>B</a:t>
              </a:r>
              <a:r>
                <a:rPr lang="en-US" altLang="en-US" sz="3000">
                  <a:latin typeface=".VnTime" panose="020B7200000000000000" pitchFamily="34" charset="0"/>
                </a:rPr>
                <a:t>’</a:t>
              </a:r>
            </a:p>
          </p:txBody>
        </p:sp>
        <p:sp>
          <p:nvSpPr>
            <p:cNvPr id="10258" name="Text Box 57">
              <a:extLst>
                <a:ext uri="{FF2B5EF4-FFF2-40B4-BE49-F238E27FC236}">
                  <a16:creationId xmlns:a16="http://schemas.microsoft.com/office/drawing/2014/main" id="{1D42A868-1E47-8BA6-0F01-5678C4B621F2}"/>
                </a:ext>
              </a:extLst>
            </p:cNvPr>
            <p:cNvSpPr txBox="1">
              <a:spLocks noChangeArrowheads="1"/>
            </p:cNvSpPr>
            <p:nvPr/>
          </p:nvSpPr>
          <p:spPr bwMode="auto">
            <a:xfrm>
              <a:off x="4480" y="2556"/>
              <a:ext cx="302"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000">
                  <a:solidFill>
                    <a:srgbClr val="0000FF"/>
                  </a:solidFill>
                  <a:latin typeface=".VnTime" panose="020B7200000000000000" pitchFamily="34" charset="0"/>
                </a:rPr>
                <a:t>C’</a:t>
              </a:r>
            </a:p>
          </p:txBody>
        </p:sp>
      </p:grpSp>
      <p:sp>
        <p:nvSpPr>
          <p:cNvPr id="39994" name="Freeform 58">
            <a:extLst>
              <a:ext uri="{FF2B5EF4-FFF2-40B4-BE49-F238E27FC236}">
                <a16:creationId xmlns:a16="http://schemas.microsoft.com/office/drawing/2014/main" id="{2806A2CB-76AD-F48E-6107-54FDD07D4440}"/>
              </a:ext>
            </a:extLst>
          </p:cNvPr>
          <p:cNvSpPr>
            <a:spLocks/>
          </p:cNvSpPr>
          <p:nvPr/>
        </p:nvSpPr>
        <p:spPr bwMode="auto">
          <a:xfrm>
            <a:off x="11153775" y="4314802"/>
            <a:ext cx="1943100" cy="1371600"/>
          </a:xfrm>
          <a:custGeom>
            <a:avLst/>
            <a:gdLst>
              <a:gd name="T0" fmla="*/ 2147483646 w 816"/>
              <a:gd name="T1" fmla="*/ 0 h 576"/>
              <a:gd name="T2" fmla="*/ 0 w 816"/>
              <a:gd name="T3" fmla="*/ 2147483646 h 576"/>
              <a:gd name="T4" fmla="*/ 2147483646 w 816"/>
              <a:gd name="T5" fmla="*/ 2147483646 h 576"/>
              <a:gd name="T6" fmla="*/ 2147483646 w 816"/>
              <a:gd name="T7" fmla="*/ 0 h 57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16" h="576">
                <a:moveTo>
                  <a:pt x="288" y="0"/>
                </a:moveTo>
                <a:lnTo>
                  <a:pt x="0" y="576"/>
                </a:lnTo>
                <a:lnTo>
                  <a:pt x="816" y="576"/>
                </a:lnTo>
                <a:lnTo>
                  <a:pt x="288" y="0"/>
                </a:lnTo>
                <a:close/>
              </a:path>
            </a:pathLst>
          </a:custGeom>
          <a:solidFill>
            <a:srgbClr val="FF3300"/>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graphicFrame>
        <p:nvGraphicFramePr>
          <p:cNvPr id="39995" name="Object 59">
            <a:extLst>
              <a:ext uri="{FF2B5EF4-FFF2-40B4-BE49-F238E27FC236}">
                <a16:creationId xmlns:a16="http://schemas.microsoft.com/office/drawing/2014/main" id="{E82F54E5-7AD3-FE77-411C-CB77568FBA4F}"/>
              </a:ext>
            </a:extLst>
          </p:cNvPr>
          <p:cNvGraphicFramePr>
            <a:graphicFrameLocks noGrp="1" noChangeAspect="1"/>
          </p:cNvGraphicFramePr>
          <p:nvPr>
            <p:ph/>
            <p:extLst>
              <p:ext uri="{D42A27DB-BD31-4B8C-83A1-F6EECF244321}">
                <p14:modId xmlns:p14="http://schemas.microsoft.com/office/powerpoint/2010/main" val="3010902709"/>
              </p:ext>
            </p:extLst>
          </p:nvPr>
        </p:nvGraphicFramePr>
        <p:xfrm>
          <a:off x="3936207" y="3814739"/>
          <a:ext cx="4267200" cy="1562100"/>
        </p:xfrm>
        <a:graphic>
          <a:graphicData uri="http://schemas.openxmlformats.org/presentationml/2006/ole">
            <mc:AlternateContent xmlns:mc="http://schemas.openxmlformats.org/markup-compatibility/2006">
              <mc:Choice xmlns:v="urn:schemas-microsoft-com:vml" Requires="v">
                <p:oleObj name="Equation" r:id="rId3" imgW="1193800" imgH="482600" progId="Equation.DSMT4">
                  <p:embed/>
                </p:oleObj>
              </mc:Choice>
              <mc:Fallback>
                <p:oleObj name="Equation" r:id="rId3" imgW="1193800" imgH="482600" progId="Equation.DSMT4">
                  <p:embed/>
                  <p:pic>
                    <p:nvPicPr>
                      <p:cNvPr id="39995" name="Object 59">
                        <a:extLst>
                          <a:ext uri="{FF2B5EF4-FFF2-40B4-BE49-F238E27FC236}">
                            <a16:creationId xmlns:a16="http://schemas.microsoft.com/office/drawing/2014/main" id="{E82F54E5-7AD3-FE77-411C-CB77568FBA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6207" y="3814739"/>
                        <a:ext cx="4267200" cy="15621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spd="slow">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39985"/>
                                        </p:tgtEl>
                                        <p:attrNameLst>
                                          <p:attrName>style.visibility</p:attrName>
                                        </p:attrNameLst>
                                      </p:cBhvr>
                                      <p:to>
                                        <p:strVal val="visible"/>
                                      </p:to>
                                    </p:set>
                                    <p:animEffect transition="in" filter="wipe(down)">
                                      <p:cBhvr>
                                        <p:cTn id="7" dur="500"/>
                                        <p:tgtEl>
                                          <p:spTgt spid="39985"/>
                                        </p:tgtEl>
                                      </p:cBhvr>
                                    </p:animEffect>
                                  </p:childTnLst>
                                </p:cTn>
                              </p:par>
                              <p:par>
                                <p:cTn id="8" presetID="22" presetClass="entr" presetSubtype="4" fill="hold" nodeType="withEffect">
                                  <p:stCondLst>
                                    <p:cond delay="0"/>
                                  </p:stCondLst>
                                  <p:childTnLst>
                                    <p:set>
                                      <p:cBhvr>
                                        <p:cTn id="9" dur="1" fill="hold">
                                          <p:stCondLst>
                                            <p:cond delay="0"/>
                                          </p:stCondLst>
                                        </p:cTn>
                                        <p:tgtEl>
                                          <p:spTgt spid="39984"/>
                                        </p:tgtEl>
                                        <p:attrNameLst>
                                          <p:attrName>style.visibility</p:attrName>
                                        </p:attrNameLst>
                                      </p:cBhvr>
                                      <p:to>
                                        <p:strVal val="visible"/>
                                      </p:to>
                                    </p:set>
                                    <p:animEffect transition="in" filter="wipe(down)">
                                      <p:cBhvr>
                                        <p:cTn id="10" dur="500"/>
                                        <p:tgtEl>
                                          <p:spTgt spid="39984"/>
                                        </p:tgtEl>
                                      </p:cBhvr>
                                    </p:animEffect>
                                  </p:childTnLst>
                                </p:cTn>
                              </p:par>
                              <p:par>
                                <p:cTn id="11" presetID="23" presetClass="entr" presetSubtype="16" fill="hold" nodeType="withEffect">
                                  <p:stCondLst>
                                    <p:cond delay="0"/>
                                  </p:stCondLst>
                                  <p:childTnLst>
                                    <p:set>
                                      <p:cBhvr>
                                        <p:cTn id="12" dur="1" fill="hold">
                                          <p:stCondLst>
                                            <p:cond delay="0"/>
                                          </p:stCondLst>
                                        </p:cTn>
                                        <p:tgtEl>
                                          <p:spTgt spid="39953"/>
                                        </p:tgtEl>
                                        <p:attrNameLst>
                                          <p:attrName>style.visibility</p:attrName>
                                        </p:attrNameLst>
                                      </p:cBhvr>
                                      <p:to>
                                        <p:strVal val="visible"/>
                                      </p:to>
                                    </p:set>
                                    <p:anim calcmode="lin" valueType="num">
                                      <p:cBhvr>
                                        <p:cTn id="13" dur="500" fill="hold"/>
                                        <p:tgtEl>
                                          <p:spTgt spid="39953"/>
                                        </p:tgtEl>
                                        <p:attrNameLst>
                                          <p:attrName>ppt_w</p:attrName>
                                        </p:attrNameLst>
                                      </p:cBhvr>
                                      <p:tavLst>
                                        <p:tav tm="0">
                                          <p:val>
                                            <p:fltVal val="0"/>
                                          </p:val>
                                        </p:tav>
                                        <p:tav tm="100000">
                                          <p:val>
                                            <p:strVal val="#ppt_w"/>
                                          </p:val>
                                        </p:tav>
                                      </p:tavLst>
                                    </p:anim>
                                    <p:anim calcmode="lin" valueType="num">
                                      <p:cBhvr>
                                        <p:cTn id="14" dur="500" fill="hold"/>
                                        <p:tgtEl>
                                          <p:spTgt spid="39953"/>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39995"/>
                                        </p:tgtEl>
                                        <p:attrNameLst>
                                          <p:attrName>style.visibility</p:attrName>
                                        </p:attrNameLst>
                                      </p:cBhvr>
                                      <p:to>
                                        <p:strVal val="visible"/>
                                      </p:to>
                                    </p:set>
                                    <p:animEffect transition="in" filter="blinds(horizontal)">
                                      <p:cBhvr>
                                        <p:cTn id="19" dur="500"/>
                                        <p:tgtEl>
                                          <p:spTgt spid="39995"/>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6" presetClass="entr" presetSubtype="26" fill="hold" nodeType="clickEffect">
                                  <p:stCondLst>
                                    <p:cond delay="0"/>
                                  </p:stCondLst>
                                  <p:childTnLst>
                                    <p:set>
                                      <p:cBhvr>
                                        <p:cTn id="23" dur="1" fill="hold">
                                          <p:stCondLst>
                                            <p:cond delay="0"/>
                                          </p:stCondLst>
                                        </p:cTn>
                                        <p:tgtEl>
                                          <p:spTgt spid="39994"/>
                                        </p:tgtEl>
                                        <p:attrNameLst>
                                          <p:attrName>style.visibility</p:attrName>
                                        </p:attrNameLst>
                                      </p:cBhvr>
                                      <p:to>
                                        <p:strVal val="visible"/>
                                      </p:to>
                                    </p:set>
                                    <p:animEffect transition="in" filter="barn(inHorizontal)">
                                      <p:cBhvr>
                                        <p:cTn id="24" dur="500"/>
                                        <p:tgtEl>
                                          <p:spTgt spid="39994"/>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53" presetClass="entr" presetSubtype="0" fill="hold" nodeType="clickEffect">
                                  <p:stCondLst>
                                    <p:cond delay="0"/>
                                  </p:stCondLst>
                                  <p:childTnLst>
                                    <p:set>
                                      <p:cBhvr>
                                        <p:cTn id="28" dur="1" fill="hold">
                                          <p:stCondLst>
                                            <p:cond delay="0"/>
                                          </p:stCondLst>
                                        </p:cTn>
                                        <p:tgtEl>
                                          <p:spTgt spid="39967"/>
                                        </p:tgtEl>
                                        <p:attrNameLst>
                                          <p:attrName>style.visibility</p:attrName>
                                        </p:attrNameLst>
                                      </p:cBhvr>
                                      <p:to>
                                        <p:strVal val="visible"/>
                                      </p:to>
                                    </p:set>
                                    <p:anim calcmode="lin" valueType="num">
                                      <p:cBhvr>
                                        <p:cTn id="29" dur="500" fill="hold"/>
                                        <p:tgtEl>
                                          <p:spTgt spid="39967"/>
                                        </p:tgtEl>
                                        <p:attrNameLst>
                                          <p:attrName>ppt_w</p:attrName>
                                        </p:attrNameLst>
                                      </p:cBhvr>
                                      <p:tavLst>
                                        <p:tav tm="0">
                                          <p:val>
                                            <p:fltVal val="0"/>
                                          </p:val>
                                        </p:tav>
                                        <p:tav tm="100000">
                                          <p:val>
                                            <p:strVal val="#ppt_w"/>
                                          </p:val>
                                        </p:tav>
                                      </p:tavLst>
                                    </p:anim>
                                    <p:anim calcmode="lin" valueType="num">
                                      <p:cBhvr>
                                        <p:cTn id="30" dur="500" fill="hold"/>
                                        <p:tgtEl>
                                          <p:spTgt spid="39967"/>
                                        </p:tgtEl>
                                        <p:attrNameLst>
                                          <p:attrName>ppt_h</p:attrName>
                                        </p:attrNameLst>
                                      </p:cBhvr>
                                      <p:tavLst>
                                        <p:tav tm="0">
                                          <p:val>
                                            <p:fltVal val="0"/>
                                          </p:val>
                                        </p:tav>
                                        <p:tav tm="100000">
                                          <p:val>
                                            <p:strVal val="#ppt_h"/>
                                          </p:val>
                                        </p:tav>
                                      </p:tavLst>
                                    </p:anim>
                                    <p:animEffect transition="in" filter="fade">
                                      <p:cBhvr>
                                        <p:cTn id="31" dur="500"/>
                                        <p:tgtEl>
                                          <p:spTgt spid="399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51" grpId="0"/>
      <p:bldP spid="39952"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grpSp>
        <p:nvGrpSpPr>
          <p:cNvPr id="6208" name="Group 64">
            <a:extLst>
              <a:ext uri="{FF2B5EF4-FFF2-40B4-BE49-F238E27FC236}">
                <a16:creationId xmlns:a16="http://schemas.microsoft.com/office/drawing/2014/main" id="{91F5E5E7-773E-81BE-349F-7AD25275C840}"/>
              </a:ext>
            </a:extLst>
          </p:cNvPr>
          <p:cNvGrpSpPr>
            <a:grpSpLocks/>
          </p:cNvGrpSpPr>
          <p:nvPr/>
        </p:nvGrpSpPr>
        <p:grpSpPr bwMode="auto">
          <a:xfrm>
            <a:off x="2497932" y="4762502"/>
            <a:ext cx="7008018" cy="3830654"/>
            <a:chOff x="0" y="2296"/>
            <a:chExt cx="2943" cy="1764"/>
          </a:xfrm>
        </p:grpSpPr>
        <p:sp>
          <p:nvSpPr>
            <p:cNvPr id="12322" name="Text Box 65">
              <a:extLst>
                <a:ext uri="{FF2B5EF4-FFF2-40B4-BE49-F238E27FC236}">
                  <a16:creationId xmlns:a16="http://schemas.microsoft.com/office/drawing/2014/main" id="{1130B387-68B9-3138-6760-CE2D8B9B5BAE}"/>
                </a:ext>
              </a:extLst>
            </p:cNvPr>
            <p:cNvSpPr txBox="1">
              <a:spLocks noChangeArrowheads="1"/>
            </p:cNvSpPr>
            <p:nvPr/>
          </p:nvSpPr>
          <p:spPr bwMode="auto">
            <a:xfrm>
              <a:off x="816" y="2296"/>
              <a:ext cx="192" cy="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300">
                  <a:solidFill>
                    <a:srgbClr val="0000FF"/>
                  </a:solidFill>
                  <a:latin typeface=".VnTime" panose="020B7200000000000000" pitchFamily="34" charset="0"/>
                </a:rPr>
                <a:t>A</a:t>
              </a:r>
            </a:p>
          </p:txBody>
        </p:sp>
        <p:sp>
          <p:nvSpPr>
            <p:cNvPr id="12323" name="Text Box 66">
              <a:extLst>
                <a:ext uri="{FF2B5EF4-FFF2-40B4-BE49-F238E27FC236}">
                  <a16:creationId xmlns:a16="http://schemas.microsoft.com/office/drawing/2014/main" id="{F1AF6E79-7961-6C19-FFF7-C30FC489E086}"/>
                </a:ext>
              </a:extLst>
            </p:cNvPr>
            <p:cNvSpPr txBox="1">
              <a:spLocks noChangeArrowheads="1"/>
            </p:cNvSpPr>
            <p:nvPr/>
          </p:nvSpPr>
          <p:spPr bwMode="auto">
            <a:xfrm>
              <a:off x="0" y="3784"/>
              <a:ext cx="289" cy="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300">
                  <a:solidFill>
                    <a:srgbClr val="0000FF"/>
                  </a:solidFill>
                  <a:latin typeface=".VnTime" panose="020B7200000000000000" pitchFamily="34" charset="0"/>
                </a:rPr>
                <a:t>B’</a:t>
              </a:r>
            </a:p>
          </p:txBody>
        </p:sp>
        <p:grpSp>
          <p:nvGrpSpPr>
            <p:cNvPr id="12324" name="Group 67">
              <a:extLst>
                <a:ext uri="{FF2B5EF4-FFF2-40B4-BE49-F238E27FC236}">
                  <a16:creationId xmlns:a16="http://schemas.microsoft.com/office/drawing/2014/main" id="{6DC9DBC2-9517-D275-6B97-B13ADB95EEE8}"/>
                </a:ext>
              </a:extLst>
            </p:cNvPr>
            <p:cNvGrpSpPr>
              <a:grpSpLocks/>
            </p:cNvGrpSpPr>
            <p:nvPr/>
          </p:nvGrpSpPr>
          <p:grpSpPr bwMode="auto">
            <a:xfrm>
              <a:off x="0" y="2584"/>
              <a:ext cx="2943" cy="1409"/>
              <a:chOff x="0" y="2584"/>
              <a:chExt cx="2943" cy="1409"/>
            </a:xfrm>
          </p:grpSpPr>
          <p:sp>
            <p:nvSpPr>
              <p:cNvPr id="12325" name="Line 68">
                <a:extLst>
                  <a:ext uri="{FF2B5EF4-FFF2-40B4-BE49-F238E27FC236}">
                    <a16:creationId xmlns:a16="http://schemas.microsoft.com/office/drawing/2014/main" id="{31F3107F-162F-22AD-E7AC-0549835DC65A}"/>
                  </a:ext>
                </a:extLst>
              </p:cNvPr>
              <p:cNvSpPr>
                <a:spLocks noChangeShapeType="1"/>
              </p:cNvSpPr>
              <p:nvPr/>
            </p:nvSpPr>
            <p:spPr bwMode="auto">
              <a:xfrm flipH="1">
                <a:off x="384" y="2584"/>
                <a:ext cx="528" cy="8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12326" name="Line 69">
                <a:extLst>
                  <a:ext uri="{FF2B5EF4-FFF2-40B4-BE49-F238E27FC236}">
                    <a16:creationId xmlns:a16="http://schemas.microsoft.com/office/drawing/2014/main" id="{0B4AFEE2-FE04-7157-7041-0605C1775FF3}"/>
                  </a:ext>
                </a:extLst>
              </p:cNvPr>
              <p:cNvSpPr>
                <a:spLocks noChangeShapeType="1"/>
              </p:cNvSpPr>
              <p:nvPr/>
            </p:nvSpPr>
            <p:spPr bwMode="auto">
              <a:xfrm flipH="1">
                <a:off x="136" y="3409"/>
                <a:ext cx="240" cy="384"/>
              </a:xfrm>
              <a:prstGeom prst="line">
                <a:avLst/>
              </a:prstGeom>
              <a:noFill/>
              <a:ln w="9525">
                <a:solidFill>
                  <a:srgbClr val="99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12327" name="Line 70">
                <a:extLst>
                  <a:ext uri="{FF2B5EF4-FFF2-40B4-BE49-F238E27FC236}">
                    <a16:creationId xmlns:a16="http://schemas.microsoft.com/office/drawing/2014/main" id="{5D0B9F35-9F4F-360C-CDAC-593923057DA9}"/>
                  </a:ext>
                </a:extLst>
              </p:cNvPr>
              <p:cNvSpPr>
                <a:spLocks noChangeShapeType="1"/>
              </p:cNvSpPr>
              <p:nvPr/>
            </p:nvSpPr>
            <p:spPr bwMode="auto">
              <a:xfrm>
                <a:off x="912" y="2584"/>
                <a:ext cx="1056" cy="8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12328" name="Line 71">
                <a:extLst>
                  <a:ext uri="{FF2B5EF4-FFF2-40B4-BE49-F238E27FC236}">
                    <a16:creationId xmlns:a16="http://schemas.microsoft.com/office/drawing/2014/main" id="{D2328DBE-153A-1F9E-FBAB-13B7BBE8B884}"/>
                  </a:ext>
                </a:extLst>
              </p:cNvPr>
              <p:cNvSpPr>
                <a:spLocks noChangeShapeType="1"/>
              </p:cNvSpPr>
              <p:nvPr/>
            </p:nvSpPr>
            <p:spPr bwMode="auto">
              <a:xfrm>
                <a:off x="384" y="3400"/>
                <a:ext cx="158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12329" name="Line 72">
                <a:extLst>
                  <a:ext uri="{FF2B5EF4-FFF2-40B4-BE49-F238E27FC236}">
                    <a16:creationId xmlns:a16="http://schemas.microsoft.com/office/drawing/2014/main" id="{A422CDDC-80AD-F62C-3A79-A525C6A2C0AB}"/>
                  </a:ext>
                </a:extLst>
              </p:cNvPr>
              <p:cNvSpPr>
                <a:spLocks noChangeShapeType="1"/>
              </p:cNvSpPr>
              <p:nvPr/>
            </p:nvSpPr>
            <p:spPr bwMode="auto">
              <a:xfrm>
                <a:off x="1968" y="3400"/>
                <a:ext cx="480" cy="384"/>
              </a:xfrm>
              <a:prstGeom prst="line">
                <a:avLst/>
              </a:prstGeom>
              <a:noFill/>
              <a:ln w="9525">
                <a:solidFill>
                  <a:srgbClr val="99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12330" name="Line 73">
                <a:extLst>
                  <a:ext uri="{FF2B5EF4-FFF2-40B4-BE49-F238E27FC236}">
                    <a16:creationId xmlns:a16="http://schemas.microsoft.com/office/drawing/2014/main" id="{9E32A905-AA65-BABB-B791-A346A2247539}"/>
                  </a:ext>
                </a:extLst>
              </p:cNvPr>
              <p:cNvSpPr>
                <a:spLocks noChangeShapeType="1"/>
              </p:cNvSpPr>
              <p:nvPr/>
            </p:nvSpPr>
            <p:spPr bwMode="auto">
              <a:xfrm>
                <a:off x="0" y="3793"/>
                <a:ext cx="29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12331" name="Text Box 74">
                <a:extLst>
                  <a:ext uri="{FF2B5EF4-FFF2-40B4-BE49-F238E27FC236}">
                    <a16:creationId xmlns:a16="http://schemas.microsoft.com/office/drawing/2014/main" id="{F96F93CE-A0E9-5972-F44F-E08277F41933}"/>
                  </a:ext>
                </a:extLst>
              </p:cNvPr>
              <p:cNvSpPr txBox="1">
                <a:spLocks noChangeArrowheads="1"/>
              </p:cNvSpPr>
              <p:nvPr/>
            </p:nvSpPr>
            <p:spPr bwMode="auto">
              <a:xfrm>
                <a:off x="2799" y="3717"/>
                <a:ext cx="144" cy="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300">
                    <a:solidFill>
                      <a:srgbClr val="0000FF"/>
                    </a:solidFill>
                    <a:latin typeface=".VnTime" panose="020B7200000000000000" pitchFamily="34" charset="0"/>
                  </a:rPr>
                  <a:t>a</a:t>
                </a:r>
              </a:p>
            </p:txBody>
          </p:sp>
          <p:sp>
            <p:nvSpPr>
              <p:cNvPr id="12332" name="Text Box 75">
                <a:extLst>
                  <a:ext uri="{FF2B5EF4-FFF2-40B4-BE49-F238E27FC236}">
                    <a16:creationId xmlns:a16="http://schemas.microsoft.com/office/drawing/2014/main" id="{7EA04254-2898-529E-C552-EC433EE01D2E}"/>
                  </a:ext>
                </a:extLst>
              </p:cNvPr>
              <p:cNvSpPr txBox="1">
                <a:spLocks noChangeArrowheads="1"/>
              </p:cNvSpPr>
              <p:nvPr/>
            </p:nvSpPr>
            <p:spPr bwMode="auto">
              <a:xfrm>
                <a:off x="1969" y="3159"/>
                <a:ext cx="143" cy="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300">
                    <a:solidFill>
                      <a:srgbClr val="0000FF"/>
                    </a:solidFill>
                    <a:latin typeface=".VnTime" panose="020B7200000000000000" pitchFamily="34" charset="0"/>
                  </a:rPr>
                  <a:t>C</a:t>
                </a:r>
              </a:p>
            </p:txBody>
          </p:sp>
          <p:sp>
            <p:nvSpPr>
              <p:cNvPr id="12333" name="Text Box 76">
                <a:extLst>
                  <a:ext uri="{FF2B5EF4-FFF2-40B4-BE49-F238E27FC236}">
                    <a16:creationId xmlns:a16="http://schemas.microsoft.com/office/drawing/2014/main" id="{B3482EC9-8927-FC16-55F6-2F661A69F235}"/>
                  </a:ext>
                </a:extLst>
              </p:cNvPr>
              <p:cNvSpPr txBox="1">
                <a:spLocks noChangeArrowheads="1"/>
              </p:cNvSpPr>
              <p:nvPr/>
            </p:nvSpPr>
            <p:spPr bwMode="auto">
              <a:xfrm>
                <a:off x="175" y="3208"/>
                <a:ext cx="144" cy="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300">
                    <a:solidFill>
                      <a:srgbClr val="0000FF"/>
                    </a:solidFill>
                    <a:latin typeface=".VnTime" panose="020B7200000000000000" pitchFamily="34" charset="0"/>
                  </a:rPr>
                  <a:t>B</a:t>
                </a:r>
              </a:p>
            </p:txBody>
          </p:sp>
          <p:sp>
            <p:nvSpPr>
              <p:cNvPr id="12334" name="Text Box 77">
                <a:extLst>
                  <a:ext uri="{FF2B5EF4-FFF2-40B4-BE49-F238E27FC236}">
                    <a16:creationId xmlns:a16="http://schemas.microsoft.com/office/drawing/2014/main" id="{914F13C3-A393-A89D-E75B-BBC3FC4F0247}"/>
                  </a:ext>
                </a:extLst>
              </p:cNvPr>
              <p:cNvSpPr txBox="1">
                <a:spLocks noChangeArrowheads="1"/>
              </p:cNvSpPr>
              <p:nvPr/>
            </p:nvSpPr>
            <p:spPr bwMode="auto">
              <a:xfrm>
                <a:off x="2400" y="3544"/>
                <a:ext cx="336" cy="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300">
                    <a:solidFill>
                      <a:srgbClr val="0000FF"/>
                    </a:solidFill>
                    <a:latin typeface=".VnTime" panose="020B7200000000000000" pitchFamily="34" charset="0"/>
                  </a:rPr>
                  <a:t>C’</a:t>
                </a:r>
              </a:p>
            </p:txBody>
          </p:sp>
        </p:grpSp>
      </p:grpSp>
      <p:grpSp>
        <p:nvGrpSpPr>
          <p:cNvPr id="6224" name="Group 80">
            <a:extLst>
              <a:ext uri="{FF2B5EF4-FFF2-40B4-BE49-F238E27FC236}">
                <a16:creationId xmlns:a16="http://schemas.microsoft.com/office/drawing/2014/main" id="{A1C55883-6D61-7D5B-8884-2A29E07118A8}"/>
              </a:ext>
            </a:extLst>
          </p:cNvPr>
          <p:cNvGrpSpPr>
            <a:grpSpLocks/>
          </p:cNvGrpSpPr>
          <p:nvPr/>
        </p:nvGrpSpPr>
        <p:grpSpPr bwMode="auto">
          <a:xfrm>
            <a:off x="9594057" y="4471990"/>
            <a:ext cx="6255543" cy="4155282"/>
            <a:chOff x="3045" y="2059"/>
            <a:chExt cx="2627" cy="1745"/>
          </a:xfrm>
        </p:grpSpPr>
        <p:sp>
          <p:nvSpPr>
            <p:cNvPr id="12310" name="Text Box 81">
              <a:extLst>
                <a:ext uri="{FF2B5EF4-FFF2-40B4-BE49-F238E27FC236}">
                  <a16:creationId xmlns:a16="http://schemas.microsoft.com/office/drawing/2014/main" id="{501513FF-1B10-C82C-EC34-1039D34CD49E}"/>
                </a:ext>
              </a:extLst>
            </p:cNvPr>
            <p:cNvSpPr txBox="1">
              <a:spLocks noChangeArrowheads="1"/>
            </p:cNvSpPr>
            <p:nvPr/>
          </p:nvSpPr>
          <p:spPr bwMode="auto">
            <a:xfrm>
              <a:off x="3381" y="2068"/>
              <a:ext cx="288"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300">
                  <a:latin typeface=".VnTime" panose="020B7200000000000000" pitchFamily="34" charset="0"/>
                </a:rPr>
                <a:t>C’</a:t>
              </a:r>
            </a:p>
          </p:txBody>
        </p:sp>
        <p:sp>
          <p:nvSpPr>
            <p:cNvPr id="12311" name="Text Box 82">
              <a:extLst>
                <a:ext uri="{FF2B5EF4-FFF2-40B4-BE49-F238E27FC236}">
                  <a16:creationId xmlns:a16="http://schemas.microsoft.com/office/drawing/2014/main" id="{CAA3F736-DDB8-8C5D-D7BA-5DA28CF8F914}"/>
                </a:ext>
              </a:extLst>
            </p:cNvPr>
            <p:cNvSpPr txBox="1">
              <a:spLocks noChangeArrowheads="1"/>
            </p:cNvSpPr>
            <p:nvPr/>
          </p:nvSpPr>
          <p:spPr bwMode="auto">
            <a:xfrm>
              <a:off x="4629" y="2068"/>
              <a:ext cx="336"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300">
                  <a:latin typeface=".VnTime" panose="020B7200000000000000" pitchFamily="34" charset="0"/>
                </a:rPr>
                <a:t>B’</a:t>
              </a:r>
            </a:p>
          </p:txBody>
        </p:sp>
        <p:sp>
          <p:nvSpPr>
            <p:cNvPr id="12312" name="Line 83">
              <a:extLst>
                <a:ext uri="{FF2B5EF4-FFF2-40B4-BE49-F238E27FC236}">
                  <a16:creationId xmlns:a16="http://schemas.microsoft.com/office/drawing/2014/main" id="{F3C5EE1A-CC85-64CF-4CC2-789B2C1DFBC0}"/>
                </a:ext>
              </a:extLst>
            </p:cNvPr>
            <p:cNvSpPr>
              <a:spLocks noChangeShapeType="1"/>
            </p:cNvSpPr>
            <p:nvPr/>
          </p:nvSpPr>
          <p:spPr bwMode="auto">
            <a:xfrm>
              <a:off x="3045" y="2329"/>
              <a:ext cx="225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12313" name="Line 84">
              <a:extLst>
                <a:ext uri="{FF2B5EF4-FFF2-40B4-BE49-F238E27FC236}">
                  <a16:creationId xmlns:a16="http://schemas.microsoft.com/office/drawing/2014/main" id="{429D6A52-FE4D-3F62-A801-97EE334A3111}"/>
                </a:ext>
              </a:extLst>
            </p:cNvPr>
            <p:cNvSpPr>
              <a:spLocks noChangeShapeType="1"/>
            </p:cNvSpPr>
            <p:nvPr/>
          </p:nvSpPr>
          <p:spPr bwMode="auto">
            <a:xfrm>
              <a:off x="4341" y="2809"/>
              <a:ext cx="1261" cy="7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12314" name="Line 85">
              <a:extLst>
                <a:ext uri="{FF2B5EF4-FFF2-40B4-BE49-F238E27FC236}">
                  <a16:creationId xmlns:a16="http://schemas.microsoft.com/office/drawing/2014/main" id="{7B53D77D-58F5-364A-9A10-5BFE54F65DF3}"/>
                </a:ext>
              </a:extLst>
            </p:cNvPr>
            <p:cNvSpPr>
              <a:spLocks noChangeShapeType="1"/>
            </p:cNvSpPr>
            <p:nvPr/>
          </p:nvSpPr>
          <p:spPr bwMode="auto">
            <a:xfrm flipH="1">
              <a:off x="3813" y="2809"/>
              <a:ext cx="506" cy="7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12315" name="Line 86">
              <a:extLst>
                <a:ext uri="{FF2B5EF4-FFF2-40B4-BE49-F238E27FC236}">
                  <a16:creationId xmlns:a16="http://schemas.microsoft.com/office/drawing/2014/main" id="{C0F23A92-0261-15C3-6A00-04774F53A008}"/>
                </a:ext>
              </a:extLst>
            </p:cNvPr>
            <p:cNvSpPr>
              <a:spLocks noChangeShapeType="1"/>
            </p:cNvSpPr>
            <p:nvPr/>
          </p:nvSpPr>
          <p:spPr bwMode="auto">
            <a:xfrm>
              <a:off x="3813" y="3577"/>
              <a:ext cx="177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12316" name="Line 87">
              <a:extLst>
                <a:ext uri="{FF2B5EF4-FFF2-40B4-BE49-F238E27FC236}">
                  <a16:creationId xmlns:a16="http://schemas.microsoft.com/office/drawing/2014/main" id="{5A0228E0-1BCB-C99B-D99A-32E3AF20ED02}"/>
                </a:ext>
              </a:extLst>
            </p:cNvPr>
            <p:cNvSpPr>
              <a:spLocks noChangeShapeType="1"/>
            </p:cNvSpPr>
            <p:nvPr/>
          </p:nvSpPr>
          <p:spPr bwMode="auto">
            <a:xfrm>
              <a:off x="3524" y="2330"/>
              <a:ext cx="794" cy="467"/>
            </a:xfrm>
            <a:prstGeom prst="line">
              <a:avLst/>
            </a:prstGeom>
            <a:noFill/>
            <a:ln w="9525">
              <a:solidFill>
                <a:srgbClr val="FF33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12317" name="Line 88">
              <a:extLst>
                <a:ext uri="{FF2B5EF4-FFF2-40B4-BE49-F238E27FC236}">
                  <a16:creationId xmlns:a16="http://schemas.microsoft.com/office/drawing/2014/main" id="{91FD02ED-E0F9-FCAD-A31E-A6AB3B3BB4A9}"/>
                </a:ext>
              </a:extLst>
            </p:cNvPr>
            <p:cNvSpPr>
              <a:spLocks noChangeShapeType="1"/>
            </p:cNvSpPr>
            <p:nvPr/>
          </p:nvSpPr>
          <p:spPr bwMode="auto">
            <a:xfrm flipH="1">
              <a:off x="4321" y="2329"/>
              <a:ext cx="308" cy="480"/>
            </a:xfrm>
            <a:prstGeom prst="line">
              <a:avLst/>
            </a:prstGeom>
            <a:noFill/>
            <a:ln w="9525">
              <a:solidFill>
                <a:srgbClr val="FF33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12318" name="Text Box 89">
              <a:extLst>
                <a:ext uri="{FF2B5EF4-FFF2-40B4-BE49-F238E27FC236}">
                  <a16:creationId xmlns:a16="http://schemas.microsoft.com/office/drawing/2014/main" id="{E709A0DD-6011-5300-E94F-E63A98597CB9}"/>
                </a:ext>
              </a:extLst>
            </p:cNvPr>
            <p:cNvSpPr txBox="1">
              <a:spLocks noChangeArrowheads="1"/>
            </p:cNvSpPr>
            <p:nvPr/>
          </p:nvSpPr>
          <p:spPr bwMode="auto">
            <a:xfrm>
              <a:off x="5253" y="2059"/>
              <a:ext cx="144"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300">
                  <a:latin typeface=".VnTime" panose="020B7200000000000000" pitchFamily="34" charset="0"/>
                </a:rPr>
                <a:t>a</a:t>
              </a:r>
            </a:p>
          </p:txBody>
        </p:sp>
        <p:sp>
          <p:nvSpPr>
            <p:cNvPr id="12319" name="Text Box 90">
              <a:extLst>
                <a:ext uri="{FF2B5EF4-FFF2-40B4-BE49-F238E27FC236}">
                  <a16:creationId xmlns:a16="http://schemas.microsoft.com/office/drawing/2014/main" id="{29456D4A-75D9-BB2C-F71C-4CB597E98D5F}"/>
                </a:ext>
              </a:extLst>
            </p:cNvPr>
            <p:cNvSpPr txBox="1">
              <a:spLocks noChangeArrowheads="1"/>
            </p:cNvSpPr>
            <p:nvPr/>
          </p:nvSpPr>
          <p:spPr bwMode="auto">
            <a:xfrm>
              <a:off x="4376" y="2596"/>
              <a:ext cx="205"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300">
                  <a:latin typeface=".VnTime" panose="020B7200000000000000" pitchFamily="34" charset="0"/>
                </a:rPr>
                <a:t>A</a:t>
              </a:r>
            </a:p>
          </p:txBody>
        </p:sp>
        <p:sp>
          <p:nvSpPr>
            <p:cNvPr id="12320" name="Text Box 91">
              <a:extLst>
                <a:ext uri="{FF2B5EF4-FFF2-40B4-BE49-F238E27FC236}">
                  <a16:creationId xmlns:a16="http://schemas.microsoft.com/office/drawing/2014/main" id="{8342A2D0-9856-B859-3896-C0E6BB7E26EE}"/>
                </a:ext>
              </a:extLst>
            </p:cNvPr>
            <p:cNvSpPr txBox="1">
              <a:spLocks noChangeArrowheads="1"/>
            </p:cNvSpPr>
            <p:nvPr/>
          </p:nvSpPr>
          <p:spPr bwMode="auto">
            <a:xfrm>
              <a:off x="5528" y="3530"/>
              <a:ext cx="144"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300">
                  <a:latin typeface=".VnTime" panose="020B7200000000000000" pitchFamily="34" charset="0"/>
                </a:rPr>
                <a:t>C</a:t>
              </a:r>
            </a:p>
          </p:txBody>
        </p:sp>
        <p:sp>
          <p:nvSpPr>
            <p:cNvPr id="12321" name="Text Box 92">
              <a:extLst>
                <a:ext uri="{FF2B5EF4-FFF2-40B4-BE49-F238E27FC236}">
                  <a16:creationId xmlns:a16="http://schemas.microsoft.com/office/drawing/2014/main" id="{AFFBF03B-5C70-5499-87D0-08F27F836E57}"/>
                </a:ext>
              </a:extLst>
            </p:cNvPr>
            <p:cNvSpPr txBox="1">
              <a:spLocks noChangeArrowheads="1"/>
            </p:cNvSpPr>
            <p:nvPr/>
          </p:nvSpPr>
          <p:spPr bwMode="auto">
            <a:xfrm>
              <a:off x="3683" y="3552"/>
              <a:ext cx="144"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300">
                  <a:latin typeface=".VnTime" panose="020B7200000000000000" pitchFamily="34" charset="0"/>
                </a:rPr>
                <a:t>B</a:t>
              </a:r>
            </a:p>
          </p:txBody>
        </p:sp>
      </p:grpSp>
      <p:sp>
        <p:nvSpPr>
          <p:cNvPr id="6244" name="Text Box 100">
            <a:extLst>
              <a:ext uri="{FF2B5EF4-FFF2-40B4-BE49-F238E27FC236}">
                <a16:creationId xmlns:a16="http://schemas.microsoft.com/office/drawing/2014/main" id="{46432BE3-D115-8A6A-D55C-855DDCF93791}"/>
              </a:ext>
            </a:extLst>
          </p:cNvPr>
          <p:cNvSpPr txBox="1">
            <a:spLocks noChangeArrowheads="1"/>
          </p:cNvSpPr>
          <p:nvPr/>
        </p:nvSpPr>
        <p:spPr bwMode="auto">
          <a:xfrm>
            <a:off x="2571750" y="1447801"/>
            <a:ext cx="12973050" cy="1107996"/>
          </a:xfrm>
          <a:prstGeom prst="rect">
            <a:avLst/>
          </a:prstGeom>
          <a:solidFill>
            <a:srgbClr val="336600"/>
          </a:solidFill>
          <a:ln>
            <a:noFill/>
          </a:ln>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300" b="1">
                <a:solidFill>
                  <a:srgbClr val="FFC000"/>
                </a:solidFill>
                <a:latin typeface=".VnTime" panose="020B7200000000000000" pitchFamily="34" charset="0"/>
              </a:rPr>
              <a:t>Chó ý: </a:t>
            </a:r>
            <a:r>
              <a:rPr lang="en-US" altLang="en-US" sz="3300" b="1">
                <a:solidFill>
                  <a:schemeClr val="bg1"/>
                </a:solidFill>
                <a:latin typeface=".VnTime" panose="020B7200000000000000" pitchFamily="34" charset="0"/>
              </a:rPr>
              <a:t>HÖ qu¶ trªn vÉn ®óng cho tr­</a:t>
            </a:r>
            <a:r>
              <a:rPr lang="en-US" altLang="en-US" sz="3300" b="1">
                <a:solidFill>
                  <a:schemeClr val="bg1"/>
                </a:solidFill>
                <a:latin typeface="Times New Roman" panose="02020603050405020304" pitchFamily="18" charset="0"/>
                <a:cs typeface="Times New Roman" panose="02020603050405020304" pitchFamily="18" charset="0"/>
              </a:rPr>
              <a:t>ư</a:t>
            </a:r>
            <a:r>
              <a:rPr lang="en-US" altLang="en-US" sz="3300" b="1">
                <a:solidFill>
                  <a:schemeClr val="bg1"/>
                </a:solidFill>
                <a:latin typeface=".VnTime" panose="020B7200000000000000" pitchFamily="34" charset="0"/>
              </a:rPr>
              <a:t>êng hîp ®</a:t>
            </a:r>
            <a:r>
              <a:rPr lang="en-US" altLang="en-US" sz="3300" b="1">
                <a:solidFill>
                  <a:schemeClr val="bg1"/>
                </a:solidFill>
                <a:latin typeface="Times New Roman" panose="02020603050405020304" pitchFamily="18" charset="0"/>
                <a:cs typeface="Times New Roman" panose="02020603050405020304" pitchFamily="18" charset="0"/>
              </a:rPr>
              <a:t>ư</a:t>
            </a:r>
            <a:r>
              <a:rPr lang="en-US" altLang="en-US" sz="3300" b="1">
                <a:solidFill>
                  <a:schemeClr val="bg1"/>
                </a:solidFill>
                <a:latin typeface=".VnTime" panose="020B7200000000000000" pitchFamily="34" charset="0"/>
              </a:rPr>
              <a:t>­êng th¼ng a song song víi mét c¹nh cña tam gi¸c vµ c¾t phÇn kÐo dµi cña hai c¹nh cßn l¹i</a:t>
            </a:r>
          </a:p>
        </p:txBody>
      </p:sp>
      <p:sp>
        <p:nvSpPr>
          <p:cNvPr id="12293" name="Text Box 101">
            <a:extLst>
              <a:ext uri="{FF2B5EF4-FFF2-40B4-BE49-F238E27FC236}">
                <a16:creationId xmlns:a16="http://schemas.microsoft.com/office/drawing/2014/main" id="{D1FEDC12-B85D-8535-7F0A-73BF9A38872C}"/>
              </a:ext>
            </a:extLst>
          </p:cNvPr>
          <p:cNvSpPr txBox="1">
            <a:spLocks noChangeArrowheads="1"/>
          </p:cNvSpPr>
          <p:nvPr/>
        </p:nvSpPr>
        <p:spPr bwMode="auto">
          <a:xfrm>
            <a:off x="5486400" y="4686301"/>
            <a:ext cx="4343400" cy="1361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3300">
              <a:latin typeface=".VnTime" panose="020B7200000000000000" pitchFamily="34" charset="0"/>
            </a:endParaRPr>
          </a:p>
          <a:p>
            <a:pPr eaLnBrk="1" hangingPunct="1">
              <a:spcBef>
                <a:spcPct val="50000"/>
              </a:spcBef>
              <a:buFontTx/>
              <a:buNone/>
            </a:pPr>
            <a:endParaRPr lang="en-US" altLang="en-US" sz="3300">
              <a:latin typeface=".VnTime" panose="020B7200000000000000" pitchFamily="34" charset="0"/>
            </a:endParaRPr>
          </a:p>
        </p:txBody>
      </p:sp>
      <p:grpSp>
        <p:nvGrpSpPr>
          <p:cNvPr id="6246" name="Group 102">
            <a:extLst>
              <a:ext uri="{FF2B5EF4-FFF2-40B4-BE49-F238E27FC236}">
                <a16:creationId xmlns:a16="http://schemas.microsoft.com/office/drawing/2014/main" id="{10A60B0C-2838-F288-B228-161C5B3A8E51}"/>
              </a:ext>
            </a:extLst>
          </p:cNvPr>
          <p:cNvGrpSpPr>
            <a:grpSpLocks/>
          </p:cNvGrpSpPr>
          <p:nvPr/>
        </p:nvGrpSpPr>
        <p:grpSpPr bwMode="auto">
          <a:xfrm>
            <a:off x="6381750" y="2828925"/>
            <a:ext cx="5257800" cy="1485900"/>
            <a:chOff x="1104" y="1968"/>
            <a:chExt cx="2208" cy="624"/>
          </a:xfrm>
        </p:grpSpPr>
        <p:sp>
          <p:nvSpPr>
            <p:cNvPr id="12295" name="Rectangle 103">
              <a:extLst>
                <a:ext uri="{FF2B5EF4-FFF2-40B4-BE49-F238E27FC236}">
                  <a16:creationId xmlns:a16="http://schemas.microsoft.com/office/drawing/2014/main" id="{0DED9F5C-A324-5C1A-1B3E-B94E5B897646}"/>
                </a:ext>
              </a:extLst>
            </p:cNvPr>
            <p:cNvSpPr>
              <a:spLocks noChangeArrowheads="1"/>
            </p:cNvSpPr>
            <p:nvPr/>
          </p:nvSpPr>
          <p:spPr bwMode="auto">
            <a:xfrm>
              <a:off x="1104" y="1968"/>
              <a:ext cx="2064" cy="624"/>
            </a:xfrm>
            <a:prstGeom prst="rect">
              <a:avLst/>
            </a:prstGeom>
            <a:solidFill>
              <a:srgbClr val="FFFF66"/>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700"/>
            </a:p>
          </p:txBody>
        </p:sp>
        <p:grpSp>
          <p:nvGrpSpPr>
            <p:cNvPr id="12296" name="Group 104">
              <a:extLst>
                <a:ext uri="{FF2B5EF4-FFF2-40B4-BE49-F238E27FC236}">
                  <a16:creationId xmlns:a16="http://schemas.microsoft.com/office/drawing/2014/main" id="{71ABE284-BB9E-DA30-F102-C4DDA4C8B310}"/>
                </a:ext>
              </a:extLst>
            </p:cNvPr>
            <p:cNvGrpSpPr>
              <a:grpSpLocks/>
            </p:cNvGrpSpPr>
            <p:nvPr/>
          </p:nvGrpSpPr>
          <p:grpSpPr bwMode="auto">
            <a:xfrm>
              <a:off x="1296" y="2016"/>
              <a:ext cx="2016" cy="499"/>
              <a:chOff x="1344" y="2352"/>
              <a:chExt cx="2016" cy="499"/>
            </a:xfrm>
          </p:grpSpPr>
          <p:grpSp>
            <p:nvGrpSpPr>
              <p:cNvPr id="12297" name="Group 105">
                <a:extLst>
                  <a:ext uri="{FF2B5EF4-FFF2-40B4-BE49-F238E27FC236}">
                    <a16:creationId xmlns:a16="http://schemas.microsoft.com/office/drawing/2014/main" id="{B303649B-5283-1B85-CFC1-86127A897F91}"/>
                  </a:ext>
                </a:extLst>
              </p:cNvPr>
              <p:cNvGrpSpPr>
                <a:grpSpLocks/>
              </p:cNvGrpSpPr>
              <p:nvPr/>
            </p:nvGrpSpPr>
            <p:grpSpPr bwMode="auto">
              <a:xfrm>
                <a:off x="1344" y="2352"/>
                <a:ext cx="1678" cy="499"/>
                <a:chOff x="480" y="2688"/>
                <a:chExt cx="1678" cy="499"/>
              </a:xfrm>
            </p:grpSpPr>
            <p:grpSp>
              <p:nvGrpSpPr>
                <p:cNvPr id="12299" name="Group 106">
                  <a:extLst>
                    <a:ext uri="{FF2B5EF4-FFF2-40B4-BE49-F238E27FC236}">
                      <a16:creationId xmlns:a16="http://schemas.microsoft.com/office/drawing/2014/main" id="{7CE90A73-0385-FCBF-30FF-D38ADF9821B7}"/>
                    </a:ext>
                  </a:extLst>
                </p:cNvPr>
                <p:cNvGrpSpPr>
                  <a:grpSpLocks/>
                </p:cNvGrpSpPr>
                <p:nvPr/>
              </p:nvGrpSpPr>
              <p:grpSpPr bwMode="auto">
                <a:xfrm>
                  <a:off x="480" y="2688"/>
                  <a:ext cx="432" cy="465"/>
                  <a:chOff x="480" y="2688"/>
                  <a:chExt cx="432" cy="465"/>
                </a:xfrm>
              </p:grpSpPr>
              <p:sp>
                <p:nvSpPr>
                  <p:cNvPr id="12308" name="Text Box 107">
                    <a:extLst>
                      <a:ext uri="{FF2B5EF4-FFF2-40B4-BE49-F238E27FC236}">
                        <a16:creationId xmlns:a16="http://schemas.microsoft.com/office/drawing/2014/main" id="{63A0408F-DA0B-3C00-5D81-5779BF971F45}"/>
                      </a:ext>
                    </a:extLst>
                  </p:cNvPr>
                  <p:cNvSpPr txBox="1">
                    <a:spLocks noChangeArrowheads="1"/>
                  </p:cNvSpPr>
                  <p:nvPr/>
                </p:nvSpPr>
                <p:spPr bwMode="auto">
                  <a:xfrm>
                    <a:off x="480" y="2688"/>
                    <a:ext cx="432" cy="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300">
                        <a:solidFill>
                          <a:srgbClr val="0000FF"/>
                        </a:solidFill>
                        <a:latin typeface=".VnTime" panose="020B7200000000000000" pitchFamily="34" charset="0"/>
                      </a:rPr>
                      <a:t>AB’ AB      </a:t>
                    </a:r>
                  </a:p>
                </p:txBody>
              </p:sp>
              <p:sp>
                <p:nvSpPr>
                  <p:cNvPr id="12309" name="Line 108">
                    <a:extLst>
                      <a:ext uri="{FF2B5EF4-FFF2-40B4-BE49-F238E27FC236}">
                        <a16:creationId xmlns:a16="http://schemas.microsoft.com/office/drawing/2014/main" id="{81AF2D28-F96C-D038-9754-78C4D61129CC}"/>
                      </a:ext>
                    </a:extLst>
                  </p:cNvPr>
                  <p:cNvSpPr>
                    <a:spLocks noChangeShapeType="1"/>
                  </p:cNvSpPr>
                  <p:nvPr/>
                </p:nvSpPr>
                <p:spPr bwMode="auto">
                  <a:xfrm>
                    <a:off x="500" y="2928"/>
                    <a:ext cx="288" cy="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grpSp>
            <p:grpSp>
              <p:nvGrpSpPr>
                <p:cNvPr id="12300" name="Group 109">
                  <a:extLst>
                    <a:ext uri="{FF2B5EF4-FFF2-40B4-BE49-F238E27FC236}">
                      <a16:creationId xmlns:a16="http://schemas.microsoft.com/office/drawing/2014/main" id="{9C4B3A4E-51EE-B148-9BEF-730D05D73B23}"/>
                    </a:ext>
                  </a:extLst>
                </p:cNvPr>
                <p:cNvGrpSpPr>
                  <a:grpSpLocks/>
                </p:cNvGrpSpPr>
                <p:nvPr/>
              </p:nvGrpSpPr>
              <p:grpSpPr bwMode="auto">
                <a:xfrm>
                  <a:off x="1028" y="2696"/>
                  <a:ext cx="432" cy="465"/>
                  <a:chOff x="1056" y="2696"/>
                  <a:chExt cx="432" cy="465"/>
                </a:xfrm>
              </p:grpSpPr>
              <p:sp>
                <p:nvSpPr>
                  <p:cNvPr id="12306" name="Text Box 110">
                    <a:extLst>
                      <a:ext uri="{FF2B5EF4-FFF2-40B4-BE49-F238E27FC236}">
                        <a16:creationId xmlns:a16="http://schemas.microsoft.com/office/drawing/2014/main" id="{DCC609C0-434D-CC81-3A0B-25A1D8A1D580}"/>
                      </a:ext>
                    </a:extLst>
                  </p:cNvPr>
                  <p:cNvSpPr txBox="1">
                    <a:spLocks noChangeArrowheads="1"/>
                  </p:cNvSpPr>
                  <p:nvPr/>
                </p:nvSpPr>
                <p:spPr bwMode="auto">
                  <a:xfrm>
                    <a:off x="1056" y="2696"/>
                    <a:ext cx="432" cy="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300">
                        <a:solidFill>
                          <a:srgbClr val="0000FF"/>
                        </a:solidFill>
                        <a:latin typeface=".VnTime" panose="020B7200000000000000" pitchFamily="34" charset="0"/>
                      </a:rPr>
                      <a:t>AC’ AC      </a:t>
                    </a:r>
                  </a:p>
                </p:txBody>
              </p:sp>
              <p:sp>
                <p:nvSpPr>
                  <p:cNvPr id="12307" name="Line 111">
                    <a:extLst>
                      <a:ext uri="{FF2B5EF4-FFF2-40B4-BE49-F238E27FC236}">
                        <a16:creationId xmlns:a16="http://schemas.microsoft.com/office/drawing/2014/main" id="{8FC0A6A0-B795-BEC0-C584-26AA401E9B22}"/>
                      </a:ext>
                    </a:extLst>
                  </p:cNvPr>
                  <p:cNvSpPr>
                    <a:spLocks noChangeShapeType="1"/>
                  </p:cNvSpPr>
                  <p:nvPr/>
                </p:nvSpPr>
                <p:spPr bwMode="auto">
                  <a:xfrm>
                    <a:off x="1076" y="2936"/>
                    <a:ext cx="288" cy="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grpSp>
            <p:grpSp>
              <p:nvGrpSpPr>
                <p:cNvPr id="12301" name="Group 112">
                  <a:extLst>
                    <a:ext uri="{FF2B5EF4-FFF2-40B4-BE49-F238E27FC236}">
                      <a16:creationId xmlns:a16="http://schemas.microsoft.com/office/drawing/2014/main" id="{975601A3-D0A9-F72A-7928-EB5931E44877}"/>
                    </a:ext>
                  </a:extLst>
                </p:cNvPr>
                <p:cNvGrpSpPr>
                  <a:grpSpLocks/>
                </p:cNvGrpSpPr>
                <p:nvPr/>
              </p:nvGrpSpPr>
              <p:grpSpPr bwMode="auto">
                <a:xfrm>
                  <a:off x="1582" y="2722"/>
                  <a:ext cx="576" cy="465"/>
                  <a:chOff x="1680" y="2736"/>
                  <a:chExt cx="576" cy="465"/>
                </a:xfrm>
              </p:grpSpPr>
              <p:sp>
                <p:nvSpPr>
                  <p:cNvPr id="12304" name="Text Box 113">
                    <a:extLst>
                      <a:ext uri="{FF2B5EF4-FFF2-40B4-BE49-F238E27FC236}">
                        <a16:creationId xmlns:a16="http://schemas.microsoft.com/office/drawing/2014/main" id="{FBD5ABCC-47C6-DA23-11AC-5B903C6595FB}"/>
                      </a:ext>
                    </a:extLst>
                  </p:cNvPr>
                  <p:cNvSpPr txBox="1">
                    <a:spLocks noChangeArrowheads="1"/>
                  </p:cNvSpPr>
                  <p:nvPr/>
                </p:nvSpPr>
                <p:spPr bwMode="auto">
                  <a:xfrm>
                    <a:off x="1680" y="2736"/>
                    <a:ext cx="576" cy="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300">
                        <a:solidFill>
                          <a:srgbClr val="0000FF"/>
                        </a:solidFill>
                        <a:latin typeface=".VnTime" panose="020B7200000000000000" pitchFamily="34" charset="0"/>
                      </a:rPr>
                      <a:t>B’C’ BC      </a:t>
                    </a:r>
                  </a:p>
                </p:txBody>
              </p:sp>
              <p:sp>
                <p:nvSpPr>
                  <p:cNvPr id="12305" name="Line 114">
                    <a:extLst>
                      <a:ext uri="{FF2B5EF4-FFF2-40B4-BE49-F238E27FC236}">
                        <a16:creationId xmlns:a16="http://schemas.microsoft.com/office/drawing/2014/main" id="{0D0E5ABB-1581-0DF1-E9C9-4C098C9C5E32}"/>
                      </a:ext>
                    </a:extLst>
                  </p:cNvPr>
                  <p:cNvSpPr>
                    <a:spLocks noChangeShapeType="1"/>
                  </p:cNvSpPr>
                  <p:nvPr/>
                </p:nvSpPr>
                <p:spPr bwMode="auto">
                  <a:xfrm>
                    <a:off x="1700" y="2976"/>
                    <a:ext cx="364" cy="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grpSp>
            <p:sp>
              <p:nvSpPr>
                <p:cNvPr id="12302" name="Text Box 115">
                  <a:extLst>
                    <a:ext uri="{FF2B5EF4-FFF2-40B4-BE49-F238E27FC236}">
                      <a16:creationId xmlns:a16="http://schemas.microsoft.com/office/drawing/2014/main" id="{EBDB831A-B1F3-EBA0-54D4-06FA421A603D}"/>
                    </a:ext>
                  </a:extLst>
                </p:cNvPr>
                <p:cNvSpPr txBox="1">
                  <a:spLocks noChangeArrowheads="1"/>
                </p:cNvSpPr>
                <p:nvPr/>
              </p:nvSpPr>
              <p:spPr bwMode="auto">
                <a:xfrm>
                  <a:off x="810" y="2784"/>
                  <a:ext cx="240"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300">
                      <a:solidFill>
                        <a:srgbClr val="0000FF"/>
                      </a:solidFill>
                      <a:latin typeface=".VnTime" panose="020B7200000000000000" pitchFamily="34" charset="0"/>
                    </a:rPr>
                    <a:t>=</a:t>
                  </a:r>
                </a:p>
              </p:txBody>
            </p:sp>
            <p:sp>
              <p:nvSpPr>
                <p:cNvPr id="12303" name="Text Box 116">
                  <a:extLst>
                    <a:ext uri="{FF2B5EF4-FFF2-40B4-BE49-F238E27FC236}">
                      <a16:creationId xmlns:a16="http://schemas.microsoft.com/office/drawing/2014/main" id="{266C5C54-30FC-8AAD-2EFF-064AFC90A53D}"/>
                    </a:ext>
                  </a:extLst>
                </p:cNvPr>
                <p:cNvSpPr txBox="1">
                  <a:spLocks noChangeArrowheads="1"/>
                </p:cNvSpPr>
                <p:nvPr/>
              </p:nvSpPr>
              <p:spPr bwMode="auto">
                <a:xfrm>
                  <a:off x="1350" y="2790"/>
                  <a:ext cx="240"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300">
                      <a:solidFill>
                        <a:srgbClr val="0000FF"/>
                      </a:solidFill>
                      <a:latin typeface=".VnTime" panose="020B7200000000000000" pitchFamily="34" charset="0"/>
                    </a:rPr>
                    <a:t>=</a:t>
                  </a:r>
                </a:p>
              </p:txBody>
            </p:sp>
          </p:grpSp>
          <p:sp>
            <p:nvSpPr>
              <p:cNvPr id="12298" name="Text Box 117">
                <a:extLst>
                  <a:ext uri="{FF2B5EF4-FFF2-40B4-BE49-F238E27FC236}">
                    <a16:creationId xmlns:a16="http://schemas.microsoft.com/office/drawing/2014/main" id="{D30E3509-836B-8E24-4F88-1B86FD611CB6}"/>
                  </a:ext>
                </a:extLst>
              </p:cNvPr>
              <p:cNvSpPr txBox="1">
                <a:spLocks noChangeArrowheads="1"/>
              </p:cNvSpPr>
              <p:nvPr/>
            </p:nvSpPr>
            <p:spPr bwMode="auto">
              <a:xfrm>
                <a:off x="2928" y="2448"/>
                <a:ext cx="432"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3300">
                  <a:solidFill>
                    <a:srgbClr val="0000FF"/>
                  </a:solidFill>
                  <a:latin typeface=".VnTime" panose="020B7200000000000000" pitchFamily="34" charset="0"/>
                </a:endParaRPr>
              </a:p>
            </p:txBody>
          </p:sp>
        </p:gr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6244"/>
                                        </p:tgtEl>
                                        <p:attrNameLst>
                                          <p:attrName>style.visibility</p:attrName>
                                        </p:attrNameLst>
                                      </p:cBhvr>
                                      <p:to>
                                        <p:strVal val="visible"/>
                                      </p:to>
                                    </p:set>
                                    <p:anim calcmode="lin" valueType="num">
                                      <p:cBhvr>
                                        <p:cTn id="7" dur="1000" fill="hold"/>
                                        <p:tgtEl>
                                          <p:spTgt spid="6244"/>
                                        </p:tgtEl>
                                        <p:attrNameLst>
                                          <p:attrName>ppt_x</p:attrName>
                                        </p:attrNameLst>
                                      </p:cBhvr>
                                      <p:tavLst>
                                        <p:tav tm="0">
                                          <p:val>
                                            <p:strVal val="#ppt_x-.2"/>
                                          </p:val>
                                        </p:tav>
                                        <p:tav tm="100000">
                                          <p:val>
                                            <p:strVal val="#ppt_x"/>
                                          </p:val>
                                        </p:tav>
                                      </p:tavLst>
                                    </p:anim>
                                    <p:anim calcmode="lin" valueType="num">
                                      <p:cBhvr>
                                        <p:cTn id="8" dur="1000" fill="hold"/>
                                        <p:tgtEl>
                                          <p:spTgt spid="6244"/>
                                        </p:tgtEl>
                                        <p:attrNameLst>
                                          <p:attrName>ppt_y</p:attrName>
                                        </p:attrNameLst>
                                      </p:cBhvr>
                                      <p:tavLst>
                                        <p:tav tm="0">
                                          <p:val>
                                            <p:strVal val="#ppt_y"/>
                                          </p:val>
                                        </p:tav>
                                        <p:tav tm="100000">
                                          <p:val>
                                            <p:strVal val="#ppt_y"/>
                                          </p:val>
                                        </p:tav>
                                      </p:tavLst>
                                    </p:anim>
                                    <p:animEffect transition="in" filter="wipe(right)" prLst="gradientSize: 0.1">
                                      <p:cBhvr>
                                        <p:cTn id="9" dur="1000"/>
                                        <p:tgtEl>
                                          <p:spTgt spid="624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nodeType="clickEffect">
                                  <p:stCondLst>
                                    <p:cond delay="0"/>
                                  </p:stCondLst>
                                  <p:childTnLst>
                                    <p:set>
                                      <p:cBhvr>
                                        <p:cTn id="13" dur="1" fill="hold">
                                          <p:stCondLst>
                                            <p:cond delay="0"/>
                                          </p:stCondLst>
                                        </p:cTn>
                                        <p:tgtEl>
                                          <p:spTgt spid="622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620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9" presetClass="entr" presetSubtype="0" fill="hold" nodeType="clickEffect">
                                  <p:stCondLst>
                                    <p:cond delay="0"/>
                                  </p:stCondLst>
                                  <p:childTnLst>
                                    <p:set>
                                      <p:cBhvr>
                                        <p:cTn id="21" dur="1" fill="hold">
                                          <p:stCondLst>
                                            <p:cond delay="0"/>
                                          </p:stCondLst>
                                        </p:cTn>
                                        <p:tgtEl>
                                          <p:spTgt spid="6246"/>
                                        </p:tgtEl>
                                        <p:attrNameLst>
                                          <p:attrName>style.visibility</p:attrName>
                                        </p:attrNameLst>
                                      </p:cBhvr>
                                      <p:to>
                                        <p:strVal val="visible"/>
                                      </p:to>
                                    </p:set>
                                    <p:anim calcmode="lin" valueType="num">
                                      <p:cBhvr>
                                        <p:cTn id="22" dur="1000" fill="hold"/>
                                        <p:tgtEl>
                                          <p:spTgt spid="6246"/>
                                        </p:tgtEl>
                                        <p:attrNameLst>
                                          <p:attrName>ppt_x</p:attrName>
                                        </p:attrNameLst>
                                      </p:cBhvr>
                                      <p:tavLst>
                                        <p:tav tm="0">
                                          <p:val>
                                            <p:strVal val="#ppt_x-.2"/>
                                          </p:val>
                                        </p:tav>
                                        <p:tav tm="100000">
                                          <p:val>
                                            <p:strVal val="#ppt_x"/>
                                          </p:val>
                                        </p:tav>
                                      </p:tavLst>
                                    </p:anim>
                                    <p:anim calcmode="lin" valueType="num">
                                      <p:cBhvr>
                                        <p:cTn id="23" dur="1000" fill="hold"/>
                                        <p:tgtEl>
                                          <p:spTgt spid="6246"/>
                                        </p:tgtEl>
                                        <p:attrNameLst>
                                          <p:attrName>ppt_y</p:attrName>
                                        </p:attrNameLst>
                                      </p:cBhvr>
                                      <p:tavLst>
                                        <p:tav tm="0">
                                          <p:val>
                                            <p:strVal val="#ppt_y"/>
                                          </p:val>
                                        </p:tav>
                                        <p:tav tm="100000">
                                          <p:val>
                                            <p:strVal val="#ppt_y"/>
                                          </p:val>
                                        </p:tav>
                                      </p:tavLst>
                                    </p:anim>
                                    <p:animEffect transition="in" filter="wipe(right)" prLst="gradientSize: 0.1">
                                      <p:cBhvr>
                                        <p:cTn id="24" dur="1000"/>
                                        <p:tgtEl>
                                          <p:spTgt spid="62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4"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7222" name="Text Box 54">
            <a:extLst>
              <a:ext uri="{FF2B5EF4-FFF2-40B4-BE49-F238E27FC236}">
                <a16:creationId xmlns:a16="http://schemas.microsoft.com/office/drawing/2014/main" id="{E56C7513-8C26-D465-B035-73D54110B681}"/>
              </a:ext>
            </a:extLst>
          </p:cNvPr>
          <p:cNvSpPr txBox="1">
            <a:spLocks noChangeArrowheads="1"/>
          </p:cNvSpPr>
          <p:nvPr/>
        </p:nvSpPr>
        <p:spPr bwMode="auto">
          <a:xfrm>
            <a:off x="2557463" y="1304926"/>
            <a:ext cx="1188005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vi-VN" altLang="en-US" sz="3600">
                <a:solidFill>
                  <a:srgbClr val="0000FF"/>
                </a:solidFill>
                <a:latin typeface=".VnTime" panose="020B7200000000000000" pitchFamily="34" charset="0"/>
              </a:rPr>
              <a:t>Bài 2. </a:t>
            </a:r>
            <a:r>
              <a:rPr lang="en-US" altLang="en-US" sz="3600">
                <a:solidFill>
                  <a:srgbClr val="0000FF"/>
                </a:solidFill>
                <a:latin typeface=".VnTime" panose="020B7200000000000000" pitchFamily="34" charset="0"/>
              </a:rPr>
              <a:t>TÝnh ®é dµi x cña cña ®o¹n th¼ng trong h×nh 12.</a:t>
            </a:r>
          </a:p>
        </p:txBody>
      </p:sp>
      <p:grpSp>
        <p:nvGrpSpPr>
          <p:cNvPr id="7223" name="Group 55">
            <a:extLst>
              <a:ext uri="{FF2B5EF4-FFF2-40B4-BE49-F238E27FC236}">
                <a16:creationId xmlns:a16="http://schemas.microsoft.com/office/drawing/2014/main" id="{442BFAFC-BCB7-3D51-321E-CEB89DFDCD3D}"/>
              </a:ext>
            </a:extLst>
          </p:cNvPr>
          <p:cNvGrpSpPr>
            <a:grpSpLocks/>
          </p:cNvGrpSpPr>
          <p:nvPr/>
        </p:nvGrpSpPr>
        <p:grpSpPr bwMode="auto">
          <a:xfrm>
            <a:off x="2343150" y="2431258"/>
            <a:ext cx="4622007" cy="3103169"/>
            <a:chOff x="1300" y="1422"/>
            <a:chExt cx="2204" cy="1471"/>
          </a:xfrm>
        </p:grpSpPr>
        <p:sp>
          <p:nvSpPr>
            <p:cNvPr id="14382" name="Line 56">
              <a:extLst>
                <a:ext uri="{FF2B5EF4-FFF2-40B4-BE49-F238E27FC236}">
                  <a16:creationId xmlns:a16="http://schemas.microsoft.com/office/drawing/2014/main" id="{62AE9763-8810-1AF1-06D6-A822132DFB0D}"/>
                </a:ext>
              </a:extLst>
            </p:cNvPr>
            <p:cNvSpPr>
              <a:spLocks noChangeShapeType="1"/>
            </p:cNvSpPr>
            <p:nvPr/>
          </p:nvSpPr>
          <p:spPr bwMode="auto">
            <a:xfrm>
              <a:off x="1450" y="2670"/>
              <a:ext cx="1872" cy="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14383" name="Line 57">
              <a:extLst>
                <a:ext uri="{FF2B5EF4-FFF2-40B4-BE49-F238E27FC236}">
                  <a16:creationId xmlns:a16="http://schemas.microsoft.com/office/drawing/2014/main" id="{CE7144F3-5A3B-0863-13DB-EA179E78221B}"/>
                </a:ext>
              </a:extLst>
            </p:cNvPr>
            <p:cNvSpPr>
              <a:spLocks noChangeShapeType="1"/>
            </p:cNvSpPr>
            <p:nvPr/>
          </p:nvSpPr>
          <p:spPr bwMode="auto">
            <a:xfrm flipV="1">
              <a:off x="1450" y="1662"/>
              <a:ext cx="528" cy="1008"/>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14384" name="Line 58">
              <a:extLst>
                <a:ext uri="{FF2B5EF4-FFF2-40B4-BE49-F238E27FC236}">
                  <a16:creationId xmlns:a16="http://schemas.microsoft.com/office/drawing/2014/main" id="{F0D1E3FC-8222-5E13-AF28-401B241743C9}"/>
                </a:ext>
              </a:extLst>
            </p:cNvPr>
            <p:cNvSpPr>
              <a:spLocks noChangeShapeType="1"/>
            </p:cNvSpPr>
            <p:nvPr/>
          </p:nvSpPr>
          <p:spPr bwMode="auto">
            <a:xfrm>
              <a:off x="1978" y="1662"/>
              <a:ext cx="1344" cy="1008"/>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14385" name="Line 59">
              <a:extLst>
                <a:ext uri="{FF2B5EF4-FFF2-40B4-BE49-F238E27FC236}">
                  <a16:creationId xmlns:a16="http://schemas.microsoft.com/office/drawing/2014/main" id="{644909DD-A82F-15EA-F2E5-D29F835BDD66}"/>
                </a:ext>
              </a:extLst>
            </p:cNvPr>
            <p:cNvSpPr>
              <a:spLocks noChangeShapeType="1"/>
            </p:cNvSpPr>
            <p:nvPr/>
          </p:nvSpPr>
          <p:spPr bwMode="auto">
            <a:xfrm>
              <a:off x="1772" y="2060"/>
              <a:ext cx="746" cy="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14386" name="Text Box 60">
              <a:extLst>
                <a:ext uri="{FF2B5EF4-FFF2-40B4-BE49-F238E27FC236}">
                  <a16:creationId xmlns:a16="http://schemas.microsoft.com/office/drawing/2014/main" id="{12B95C37-E933-1DB2-16CB-AF1E81E68858}"/>
                </a:ext>
              </a:extLst>
            </p:cNvPr>
            <p:cNvSpPr txBox="1">
              <a:spLocks noChangeArrowheads="1"/>
            </p:cNvSpPr>
            <p:nvPr/>
          </p:nvSpPr>
          <p:spPr bwMode="auto">
            <a:xfrm>
              <a:off x="1882" y="1422"/>
              <a:ext cx="288" cy="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000" b="1">
                  <a:solidFill>
                    <a:srgbClr val="006600"/>
                  </a:solidFill>
                  <a:latin typeface=".VnTime" panose="020B7200000000000000" pitchFamily="34" charset="0"/>
                </a:rPr>
                <a:t>A</a:t>
              </a:r>
            </a:p>
          </p:txBody>
        </p:sp>
        <p:sp>
          <p:nvSpPr>
            <p:cNvPr id="14387" name="Text Box 61">
              <a:extLst>
                <a:ext uri="{FF2B5EF4-FFF2-40B4-BE49-F238E27FC236}">
                  <a16:creationId xmlns:a16="http://schemas.microsoft.com/office/drawing/2014/main" id="{91A74F11-122E-1087-1503-4452E5FC229A}"/>
                </a:ext>
              </a:extLst>
            </p:cNvPr>
            <p:cNvSpPr txBox="1">
              <a:spLocks noChangeArrowheads="1"/>
            </p:cNvSpPr>
            <p:nvPr/>
          </p:nvSpPr>
          <p:spPr bwMode="auto">
            <a:xfrm>
              <a:off x="1300" y="2628"/>
              <a:ext cx="288" cy="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000" b="1">
                  <a:solidFill>
                    <a:srgbClr val="006600"/>
                  </a:solidFill>
                  <a:latin typeface=".VnTime" panose="020B7200000000000000" pitchFamily="34" charset="0"/>
                </a:rPr>
                <a:t>B</a:t>
              </a:r>
            </a:p>
          </p:txBody>
        </p:sp>
        <p:sp>
          <p:nvSpPr>
            <p:cNvPr id="14388" name="Text Box 62">
              <a:extLst>
                <a:ext uri="{FF2B5EF4-FFF2-40B4-BE49-F238E27FC236}">
                  <a16:creationId xmlns:a16="http://schemas.microsoft.com/office/drawing/2014/main" id="{701E3F97-F0A7-7705-C5C3-465D746E0141}"/>
                </a:ext>
              </a:extLst>
            </p:cNvPr>
            <p:cNvSpPr txBox="1">
              <a:spLocks noChangeArrowheads="1"/>
            </p:cNvSpPr>
            <p:nvPr/>
          </p:nvSpPr>
          <p:spPr bwMode="auto">
            <a:xfrm>
              <a:off x="3216" y="2630"/>
              <a:ext cx="288" cy="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000" b="1">
                  <a:solidFill>
                    <a:srgbClr val="006600"/>
                  </a:solidFill>
                  <a:latin typeface=".VnTime" panose="020B7200000000000000" pitchFamily="34" charset="0"/>
                </a:rPr>
                <a:t>C</a:t>
              </a:r>
            </a:p>
          </p:txBody>
        </p:sp>
        <p:sp>
          <p:nvSpPr>
            <p:cNvPr id="14389" name="Text Box 63">
              <a:extLst>
                <a:ext uri="{FF2B5EF4-FFF2-40B4-BE49-F238E27FC236}">
                  <a16:creationId xmlns:a16="http://schemas.microsoft.com/office/drawing/2014/main" id="{63F9E97E-C70D-B981-CB7C-3729453FD050}"/>
                </a:ext>
              </a:extLst>
            </p:cNvPr>
            <p:cNvSpPr txBox="1">
              <a:spLocks noChangeArrowheads="1"/>
            </p:cNvSpPr>
            <p:nvPr/>
          </p:nvSpPr>
          <p:spPr bwMode="auto">
            <a:xfrm>
              <a:off x="2498" y="1854"/>
              <a:ext cx="288" cy="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000" b="1">
                  <a:solidFill>
                    <a:srgbClr val="006600"/>
                  </a:solidFill>
                  <a:latin typeface=".VnTime" panose="020B7200000000000000" pitchFamily="34" charset="0"/>
                </a:rPr>
                <a:t>E</a:t>
              </a:r>
            </a:p>
          </p:txBody>
        </p:sp>
        <p:sp>
          <p:nvSpPr>
            <p:cNvPr id="14390" name="Text Box 64">
              <a:extLst>
                <a:ext uri="{FF2B5EF4-FFF2-40B4-BE49-F238E27FC236}">
                  <a16:creationId xmlns:a16="http://schemas.microsoft.com/office/drawing/2014/main" id="{0F0BDA9A-BCED-7F63-AAD1-05092AED6FE9}"/>
                </a:ext>
              </a:extLst>
            </p:cNvPr>
            <p:cNvSpPr txBox="1">
              <a:spLocks noChangeArrowheads="1"/>
            </p:cNvSpPr>
            <p:nvPr/>
          </p:nvSpPr>
          <p:spPr bwMode="auto">
            <a:xfrm>
              <a:off x="1534" y="1882"/>
              <a:ext cx="288" cy="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000" b="1">
                  <a:solidFill>
                    <a:srgbClr val="006600"/>
                  </a:solidFill>
                  <a:latin typeface=".VnTime" panose="020B7200000000000000" pitchFamily="34" charset="0"/>
                </a:rPr>
                <a:t>D</a:t>
              </a:r>
            </a:p>
          </p:txBody>
        </p:sp>
        <p:sp>
          <p:nvSpPr>
            <p:cNvPr id="14391" name="Text Box 65">
              <a:extLst>
                <a:ext uri="{FF2B5EF4-FFF2-40B4-BE49-F238E27FC236}">
                  <a16:creationId xmlns:a16="http://schemas.microsoft.com/office/drawing/2014/main" id="{786D996F-7C2B-7A21-A69A-D184C8E7241E}"/>
                </a:ext>
              </a:extLst>
            </p:cNvPr>
            <p:cNvSpPr txBox="1">
              <a:spLocks noChangeArrowheads="1"/>
            </p:cNvSpPr>
            <p:nvPr/>
          </p:nvSpPr>
          <p:spPr bwMode="auto">
            <a:xfrm>
              <a:off x="1728" y="1680"/>
              <a:ext cx="288" cy="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000" b="1">
                  <a:solidFill>
                    <a:srgbClr val="006600"/>
                  </a:solidFill>
                  <a:latin typeface=".VnTime" panose="020B7200000000000000" pitchFamily="34" charset="0"/>
                </a:rPr>
                <a:t>2</a:t>
              </a:r>
            </a:p>
          </p:txBody>
        </p:sp>
        <p:sp>
          <p:nvSpPr>
            <p:cNvPr id="14392" name="Text Box 66">
              <a:extLst>
                <a:ext uri="{FF2B5EF4-FFF2-40B4-BE49-F238E27FC236}">
                  <a16:creationId xmlns:a16="http://schemas.microsoft.com/office/drawing/2014/main" id="{B8E42543-BF2E-973A-C917-93B1CF839846}"/>
                </a:ext>
              </a:extLst>
            </p:cNvPr>
            <p:cNvSpPr txBox="1">
              <a:spLocks noChangeArrowheads="1"/>
            </p:cNvSpPr>
            <p:nvPr/>
          </p:nvSpPr>
          <p:spPr bwMode="auto">
            <a:xfrm>
              <a:off x="1436" y="2189"/>
              <a:ext cx="288" cy="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000" b="1">
                  <a:solidFill>
                    <a:srgbClr val="006600"/>
                  </a:solidFill>
                  <a:latin typeface=".VnTime" panose="020B7200000000000000" pitchFamily="34" charset="0"/>
                </a:rPr>
                <a:t>3</a:t>
              </a:r>
            </a:p>
          </p:txBody>
        </p:sp>
        <p:sp>
          <p:nvSpPr>
            <p:cNvPr id="14393" name="Text Box 67">
              <a:extLst>
                <a:ext uri="{FF2B5EF4-FFF2-40B4-BE49-F238E27FC236}">
                  <a16:creationId xmlns:a16="http://schemas.microsoft.com/office/drawing/2014/main" id="{9D31A289-98C3-33BE-F261-F956AA50E304}"/>
                </a:ext>
              </a:extLst>
            </p:cNvPr>
            <p:cNvSpPr txBox="1">
              <a:spLocks noChangeArrowheads="1"/>
            </p:cNvSpPr>
            <p:nvPr/>
          </p:nvSpPr>
          <p:spPr bwMode="auto">
            <a:xfrm>
              <a:off x="1931" y="1846"/>
              <a:ext cx="288" cy="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000" b="1">
                  <a:solidFill>
                    <a:srgbClr val="FF3300"/>
                  </a:solidFill>
                  <a:latin typeface=".VnTime" panose="020B7200000000000000" pitchFamily="34" charset="0"/>
                </a:rPr>
                <a:t>x</a:t>
              </a:r>
            </a:p>
          </p:txBody>
        </p:sp>
        <p:sp>
          <p:nvSpPr>
            <p:cNvPr id="14394" name="Text Box 68">
              <a:extLst>
                <a:ext uri="{FF2B5EF4-FFF2-40B4-BE49-F238E27FC236}">
                  <a16:creationId xmlns:a16="http://schemas.microsoft.com/office/drawing/2014/main" id="{39187A89-7648-54E7-FBF0-96FA8CA62E5A}"/>
                </a:ext>
              </a:extLst>
            </p:cNvPr>
            <p:cNvSpPr txBox="1">
              <a:spLocks noChangeArrowheads="1"/>
            </p:cNvSpPr>
            <p:nvPr/>
          </p:nvSpPr>
          <p:spPr bwMode="auto">
            <a:xfrm>
              <a:off x="2026" y="2458"/>
              <a:ext cx="384" cy="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000" b="1">
                  <a:solidFill>
                    <a:srgbClr val="006600"/>
                  </a:solidFill>
                  <a:latin typeface=".VnTime" panose="020B7200000000000000" pitchFamily="34" charset="0"/>
                </a:rPr>
                <a:t>6,5</a:t>
              </a:r>
            </a:p>
          </p:txBody>
        </p:sp>
      </p:grpSp>
      <p:grpSp>
        <p:nvGrpSpPr>
          <p:cNvPr id="7237" name="Group 69">
            <a:extLst>
              <a:ext uri="{FF2B5EF4-FFF2-40B4-BE49-F238E27FC236}">
                <a16:creationId xmlns:a16="http://schemas.microsoft.com/office/drawing/2014/main" id="{0AAD6462-E1CB-D705-FADB-6D81478EB054}"/>
              </a:ext>
            </a:extLst>
          </p:cNvPr>
          <p:cNvGrpSpPr>
            <a:grpSpLocks/>
          </p:cNvGrpSpPr>
          <p:nvPr/>
        </p:nvGrpSpPr>
        <p:grpSpPr bwMode="auto">
          <a:xfrm>
            <a:off x="12070557" y="1788320"/>
            <a:ext cx="3931443" cy="3910014"/>
            <a:chOff x="4023" y="1295"/>
            <a:chExt cx="1651" cy="1642"/>
          </a:xfrm>
        </p:grpSpPr>
        <p:grpSp>
          <p:nvGrpSpPr>
            <p:cNvPr id="14363" name="Group 70">
              <a:extLst>
                <a:ext uri="{FF2B5EF4-FFF2-40B4-BE49-F238E27FC236}">
                  <a16:creationId xmlns:a16="http://schemas.microsoft.com/office/drawing/2014/main" id="{A3314F5C-B2A5-99D8-888F-359C548AA22B}"/>
                </a:ext>
              </a:extLst>
            </p:cNvPr>
            <p:cNvGrpSpPr>
              <a:grpSpLocks/>
            </p:cNvGrpSpPr>
            <p:nvPr/>
          </p:nvGrpSpPr>
          <p:grpSpPr bwMode="auto">
            <a:xfrm>
              <a:off x="4184" y="1529"/>
              <a:ext cx="1289" cy="1193"/>
              <a:chOff x="2448" y="1344"/>
              <a:chExt cx="1536" cy="1392"/>
            </a:xfrm>
          </p:grpSpPr>
          <p:sp>
            <p:nvSpPr>
              <p:cNvPr id="14375" name="Line 71">
                <a:extLst>
                  <a:ext uri="{FF2B5EF4-FFF2-40B4-BE49-F238E27FC236}">
                    <a16:creationId xmlns:a16="http://schemas.microsoft.com/office/drawing/2014/main" id="{BDA23D8B-A76B-D899-63FB-22523A4DFAF2}"/>
                  </a:ext>
                </a:extLst>
              </p:cNvPr>
              <p:cNvSpPr>
                <a:spLocks noChangeShapeType="1"/>
              </p:cNvSpPr>
              <p:nvPr/>
            </p:nvSpPr>
            <p:spPr bwMode="auto">
              <a:xfrm>
                <a:off x="2448" y="2736"/>
                <a:ext cx="1536" cy="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14376" name="Line 72">
                <a:extLst>
                  <a:ext uri="{FF2B5EF4-FFF2-40B4-BE49-F238E27FC236}">
                    <a16:creationId xmlns:a16="http://schemas.microsoft.com/office/drawing/2014/main" id="{68957239-A99D-B544-4FFC-4B7FD44E9B8D}"/>
                  </a:ext>
                </a:extLst>
              </p:cNvPr>
              <p:cNvSpPr>
                <a:spLocks noChangeShapeType="1"/>
              </p:cNvSpPr>
              <p:nvPr/>
            </p:nvSpPr>
            <p:spPr bwMode="auto">
              <a:xfrm>
                <a:off x="2750" y="1350"/>
                <a:ext cx="816" cy="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14377" name="Line 73">
                <a:extLst>
                  <a:ext uri="{FF2B5EF4-FFF2-40B4-BE49-F238E27FC236}">
                    <a16:creationId xmlns:a16="http://schemas.microsoft.com/office/drawing/2014/main" id="{F9AA5AE9-059B-7624-C462-0C1E7D537388}"/>
                  </a:ext>
                </a:extLst>
              </p:cNvPr>
              <p:cNvSpPr>
                <a:spLocks noChangeShapeType="1"/>
              </p:cNvSpPr>
              <p:nvPr/>
            </p:nvSpPr>
            <p:spPr bwMode="auto">
              <a:xfrm flipH="1">
                <a:off x="3162" y="1344"/>
                <a:ext cx="6" cy="1392"/>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14378" name="Line 74">
                <a:extLst>
                  <a:ext uri="{FF2B5EF4-FFF2-40B4-BE49-F238E27FC236}">
                    <a16:creationId xmlns:a16="http://schemas.microsoft.com/office/drawing/2014/main" id="{6EC372D3-AD7C-C378-43EC-24E26F2AECF4}"/>
                  </a:ext>
                </a:extLst>
              </p:cNvPr>
              <p:cNvSpPr>
                <a:spLocks noChangeShapeType="1"/>
              </p:cNvSpPr>
              <p:nvPr/>
            </p:nvSpPr>
            <p:spPr bwMode="auto">
              <a:xfrm>
                <a:off x="2736" y="1344"/>
                <a:ext cx="1248" cy="1392"/>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14379" name="Line 75">
                <a:extLst>
                  <a:ext uri="{FF2B5EF4-FFF2-40B4-BE49-F238E27FC236}">
                    <a16:creationId xmlns:a16="http://schemas.microsoft.com/office/drawing/2014/main" id="{D6DA071E-4577-656A-4C1B-BDC2ED168C89}"/>
                  </a:ext>
                </a:extLst>
              </p:cNvPr>
              <p:cNvSpPr>
                <a:spLocks noChangeShapeType="1"/>
              </p:cNvSpPr>
              <p:nvPr/>
            </p:nvSpPr>
            <p:spPr bwMode="auto">
              <a:xfrm flipH="1">
                <a:off x="2448" y="1344"/>
                <a:ext cx="1104" cy="1392"/>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14380" name="Rectangle 76">
                <a:extLst>
                  <a:ext uri="{FF2B5EF4-FFF2-40B4-BE49-F238E27FC236}">
                    <a16:creationId xmlns:a16="http://schemas.microsoft.com/office/drawing/2014/main" id="{D29BB701-5BE9-1ADA-604F-DB9E3B8CBBA7}"/>
                  </a:ext>
                </a:extLst>
              </p:cNvPr>
              <p:cNvSpPr>
                <a:spLocks noChangeArrowheads="1"/>
              </p:cNvSpPr>
              <p:nvPr/>
            </p:nvSpPr>
            <p:spPr bwMode="auto">
              <a:xfrm>
                <a:off x="3114" y="1358"/>
                <a:ext cx="48" cy="48"/>
              </a:xfrm>
              <a:prstGeom prst="rect">
                <a:avLst/>
              </a:prstGeom>
              <a:solidFill>
                <a:schemeClr val="bg1"/>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700"/>
              </a:p>
            </p:txBody>
          </p:sp>
          <p:sp>
            <p:nvSpPr>
              <p:cNvPr id="14381" name="Rectangle 77">
                <a:extLst>
                  <a:ext uri="{FF2B5EF4-FFF2-40B4-BE49-F238E27FC236}">
                    <a16:creationId xmlns:a16="http://schemas.microsoft.com/office/drawing/2014/main" id="{256D377E-B556-42AA-8920-A0444EBD9CF1}"/>
                  </a:ext>
                </a:extLst>
              </p:cNvPr>
              <p:cNvSpPr>
                <a:spLocks noChangeArrowheads="1"/>
              </p:cNvSpPr>
              <p:nvPr/>
            </p:nvSpPr>
            <p:spPr bwMode="auto">
              <a:xfrm>
                <a:off x="3114" y="2682"/>
                <a:ext cx="48" cy="48"/>
              </a:xfrm>
              <a:prstGeom prst="rect">
                <a:avLst/>
              </a:prstGeom>
              <a:solidFill>
                <a:schemeClr val="bg1"/>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700"/>
              </a:p>
            </p:txBody>
          </p:sp>
        </p:grpSp>
        <p:sp>
          <p:nvSpPr>
            <p:cNvPr id="14364" name="Text Box 78">
              <a:extLst>
                <a:ext uri="{FF2B5EF4-FFF2-40B4-BE49-F238E27FC236}">
                  <a16:creationId xmlns:a16="http://schemas.microsoft.com/office/drawing/2014/main" id="{97BD7B22-403F-C8A6-3DD7-C8C479D6F089}"/>
                </a:ext>
              </a:extLst>
            </p:cNvPr>
            <p:cNvSpPr txBox="1">
              <a:spLocks noChangeArrowheads="1"/>
            </p:cNvSpPr>
            <p:nvPr/>
          </p:nvSpPr>
          <p:spPr bwMode="auto">
            <a:xfrm>
              <a:off x="4237" y="1338"/>
              <a:ext cx="201"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000" b="1">
                  <a:solidFill>
                    <a:srgbClr val="006600"/>
                  </a:solidFill>
                  <a:latin typeface=".VnTime" panose="020B7200000000000000" pitchFamily="34" charset="0"/>
                </a:rPr>
                <a:t>A</a:t>
              </a:r>
            </a:p>
          </p:txBody>
        </p:sp>
        <p:sp>
          <p:nvSpPr>
            <p:cNvPr id="14365" name="Text Box 79">
              <a:extLst>
                <a:ext uri="{FF2B5EF4-FFF2-40B4-BE49-F238E27FC236}">
                  <a16:creationId xmlns:a16="http://schemas.microsoft.com/office/drawing/2014/main" id="{F8A44E92-BDC1-4ADB-7FBB-4551AC91ED08}"/>
                </a:ext>
              </a:extLst>
            </p:cNvPr>
            <p:cNvSpPr txBox="1">
              <a:spLocks noChangeArrowheads="1"/>
            </p:cNvSpPr>
            <p:nvPr/>
          </p:nvSpPr>
          <p:spPr bwMode="auto">
            <a:xfrm>
              <a:off x="5098" y="1364"/>
              <a:ext cx="202"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000" b="1">
                  <a:solidFill>
                    <a:srgbClr val="006600"/>
                  </a:solidFill>
                  <a:latin typeface=".VnTime" panose="020B7200000000000000" pitchFamily="34" charset="0"/>
                </a:rPr>
                <a:t>B</a:t>
              </a:r>
            </a:p>
          </p:txBody>
        </p:sp>
        <p:sp>
          <p:nvSpPr>
            <p:cNvPr id="14366" name="Text Box 80">
              <a:extLst>
                <a:ext uri="{FF2B5EF4-FFF2-40B4-BE49-F238E27FC236}">
                  <a16:creationId xmlns:a16="http://schemas.microsoft.com/office/drawing/2014/main" id="{BCE07B98-ACAD-350B-F521-AAE7383A0FB9}"/>
                </a:ext>
              </a:extLst>
            </p:cNvPr>
            <p:cNvSpPr txBox="1">
              <a:spLocks noChangeArrowheads="1"/>
            </p:cNvSpPr>
            <p:nvPr/>
          </p:nvSpPr>
          <p:spPr bwMode="auto">
            <a:xfrm>
              <a:off x="4798" y="1840"/>
              <a:ext cx="202"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000">
                  <a:latin typeface=".VnTime" panose="020B7200000000000000" pitchFamily="34" charset="0"/>
                </a:rPr>
                <a:t>O</a:t>
              </a:r>
            </a:p>
          </p:txBody>
        </p:sp>
        <p:sp>
          <p:nvSpPr>
            <p:cNvPr id="14367" name="Text Box 81">
              <a:extLst>
                <a:ext uri="{FF2B5EF4-FFF2-40B4-BE49-F238E27FC236}">
                  <a16:creationId xmlns:a16="http://schemas.microsoft.com/office/drawing/2014/main" id="{621E3236-7E4F-3CE1-5ABE-1613E017224D}"/>
                </a:ext>
              </a:extLst>
            </p:cNvPr>
            <p:cNvSpPr txBox="1">
              <a:spLocks noChangeArrowheads="1"/>
            </p:cNvSpPr>
            <p:nvPr/>
          </p:nvSpPr>
          <p:spPr bwMode="auto">
            <a:xfrm>
              <a:off x="4023" y="2669"/>
              <a:ext cx="201"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000" b="1">
                  <a:solidFill>
                    <a:srgbClr val="006600"/>
                  </a:solidFill>
                  <a:latin typeface=".VnTime" panose="020B7200000000000000" pitchFamily="34" charset="0"/>
                </a:rPr>
                <a:t>C</a:t>
              </a:r>
            </a:p>
          </p:txBody>
        </p:sp>
        <p:sp>
          <p:nvSpPr>
            <p:cNvPr id="14368" name="Text Box 82">
              <a:extLst>
                <a:ext uri="{FF2B5EF4-FFF2-40B4-BE49-F238E27FC236}">
                  <a16:creationId xmlns:a16="http://schemas.microsoft.com/office/drawing/2014/main" id="{0B871BA5-1C13-E11A-E2AF-3E3AA5190D23}"/>
                </a:ext>
              </a:extLst>
            </p:cNvPr>
            <p:cNvSpPr txBox="1">
              <a:spLocks noChangeArrowheads="1"/>
            </p:cNvSpPr>
            <p:nvPr/>
          </p:nvSpPr>
          <p:spPr bwMode="auto">
            <a:xfrm>
              <a:off x="4685" y="2704"/>
              <a:ext cx="202"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000" b="1">
                  <a:solidFill>
                    <a:srgbClr val="006600"/>
                  </a:solidFill>
                  <a:latin typeface=".VnTime" panose="020B7200000000000000" pitchFamily="34" charset="0"/>
                </a:rPr>
                <a:t>F</a:t>
              </a:r>
            </a:p>
          </p:txBody>
        </p:sp>
        <p:sp>
          <p:nvSpPr>
            <p:cNvPr id="14369" name="Text Box 83">
              <a:extLst>
                <a:ext uri="{FF2B5EF4-FFF2-40B4-BE49-F238E27FC236}">
                  <a16:creationId xmlns:a16="http://schemas.microsoft.com/office/drawing/2014/main" id="{9BC6557A-6038-BFEB-3E65-6357AC05F628}"/>
                </a:ext>
              </a:extLst>
            </p:cNvPr>
            <p:cNvSpPr txBox="1">
              <a:spLocks noChangeArrowheads="1"/>
            </p:cNvSpPr>
            <p:nvPr/>
          </p:nvSpPr>
          <p:spPr bwMode="auto">
            <a:xfrm>
              <a:off x="5473" y="2681"/>
              <a:ext cx="201"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000" b="1">
                  <a:solidFill>
                    <a:srgbClr val="006600"/>
                  </a:solidFill>
                  <a:latin typeface=".VnTime" panose="020B7200000000000000" pitchFamily="34" charset="0"/>
                </a:rPr>
                <a:t>D</a:t>
              </a:r>
            </a:p>
          </p:txBody>
        </p:sp>
        <p:sp>
          <p:nvSpPr>
            <p:cNvPr id="14370" name="Text Box 84">
              <a:extLst>
                <a:ext uri="{FF2B5EF4-FFF2-40B4-BE49-F238E27FC236}">
                  <a16:creationId xmlns:a16="http://schemas.microsoft.com/office/drawing/2014/main" id="{3D1B9F39-6169-FD73-20DB-32EDA7886D4A}"/>
                </a:ext>
              </a:extLst>
            </p:cNvPr>
            <p:cNvSpPr txBox="1">
              <a:spLocks noChangeArrowheads="1"/>
            </p:cNvSpPr>
            <p:nvPr/>
          </p:nvSpPr>
          <p:spPr bwMode="auto">
            <a:xfrm>
              <a:off x="4649" y="1328"/>
              <a:ext cx="201"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000" b="1">
                  <a:solidFill>
                    <a:srgbClr val="006600"/>
                  </a:solidFill>
                  <a:latin typeface=".VnTime" panose="020B7200000000000000" pitchFamily="34" charset="0"/>
                </a:rPr>
                <a:t>E</a:t>
              </a:r>
            </a:p>
          </p:txBody>
        </p:sp>
        <p:sp>
          <p:nvSpPr>
            <p:cNvPr id="14371" name="Text Box 85">
              <a:extLst>
                <a:ext uri="{FF2B5EF4-FFF2-40B4-BE49-F238E27FC236}">
                  <a16:creationId xmlns:a16="http://schemas.microsoft.com/office/drawing/2014/main" id="{C0CA3797-3009-1B87-446E-6E90C62D6D6D}"/>
                </a:ext>
              </a:extLst>
            </p:cNvPr>
            <p:cNvSpPr txBox="1">
              <a:spLocks noChangeArrowheads="1"/>
            </p:cNvSpPr>
            <p:nvPr/>
          </p:nvSpPr>
          <p:spPr bwMode="auto">
            <a:xfrm>
              <a:off x="4829" y="2228"/>
              <a:ext cx="200"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300" b="1">
                  <a:solidFill>
                    <a:srgbClr val="FF3300"/>
                  </a:solidFill>
                  <a:latin typeface=".VnTime" panose="020B7200000000000000" pitchFamily="34" charset="0"/>
                </a:rPr>
                <a:t>x</a:t>
              </a:r>
            </a:p>
          </p:txBody>
        </p:sp>
        <p:sp>
          <p:nvSpPr>
            <p:cNvPr id="14372" name="Text Box 86">
              <a:extLst>
                <a:ext uri="{FF2B5EF4-FFF2-40B4-BE49-F238E27FC236}">
                  <a16:creationId xmlns:a16="http://schemas.microsoft.com/office/drawing/2014/main" id="{5BE9B451-CD5B-4123-3237-314F445A452A}"/>
                </a:ext>
              </a:extLst>
            </p:cNvPr>
            <p:cNvSpPr txBox="1">
              <a:spLocks noChangeArrowheads="1"/>
            </p:cNvSpPr>
            <p:nvPr/>
          </p:nvSpPr>
          <p:spPr bwMode="auto">
            <a:xfrm>
              <a:off x="4306" y="2471"/>
              <a:ext cx="464"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700" b="1">
                  <a:solidFill>
                    <a:srgbClr val="006600"/>
                  </a:solidFill>
                  <a:latin typeface=".VnTime" panose="020B7200000000000000" pitchFamily="34" charset="0"/>
                </a:rPr>
                <a:t>  3,5</a:t>
              </a:r>
            </a:p>
          </p:txBody>
        </p:sp>
        <p:sp>
          <p:nvSpPr>
            <p:cNvPr id="14373" name="Text Box 87">
              <a:extLst>
                <a:ext uri="{FF2B5EF4-FFF2-40B4-BE49-F238E27FC236}">
                  <a16:creationId xmlns:a16="http://schemas.microsoft.com/office/drawing/2014/main" id="{F4844092-E641-DD17-DFD9-779E1367E68C}"/>
                </a:ext>
              </a:extLst>
            </p:cNvPr>
            <p:cNvSpPr txBox="1">
              <a:spLocks noChangeArrowheads="1"/>
            </p:cNvSpPr>
            <p:nvPr/>
          </p:nvSpPr>
          <p:spPr bwMode="auto">
            <a:xfrm>
              <a:off x="4777" y="1582"/>
              <a:ext cx="200"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100" b="1">
                  <a:solidFill>
                    <a:srgbClr val="006600"/>
                  </a:solidFill>
                  <a:latin typeface=".VnTime" panose="020B7200000000000000" pitchFamily="34" charset="0"/>
                </a:rPr>
                <a:t>3</a:t>
              </a:r>
            </a:p>
          </p:txBody>
        </p:sp>
        <p:sp>
          <p:nvSpPr>
            <p:cNvPr id="14374" name="Text Box 88">
              <a:extLst>
                <a:ext uri="{FF2B5EF4-FFF2-40B4-BE49-F238E27FC236}">
                  <a16:creationId xmlns:a16="http://schemas.microsoft.com/office/drawing/2014/main" id="{A07E8A8E-0162-9DF1-E511-4DEACC4C8BAF}"/>
                </a:ext>
              </a:extLst>
            </p:cNvPr>
            <p:cNvSpPr txBox="1">
              <a:spLocks noChangeArrowheads="1"/>
            </p:cNvSpPr>
            <p:nvPr/>
          </p:nvSpPr>
          <p:spPr bwMode="auto">
            <a:xfrm>
              <a:off x="4852" y="1295"/>
              <a:ext cx="201"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000" b="1">
                  <a:solidFill>
                    <a:srgbClr val="006600"/>
                  </a:solidFill>
                  <a:latin typeface=".VnTime" panose="020B7200000000000000" pitchFamily="34" charset="0"/>
                </a:rPr>
                <a:t>2</a:t>
              </a:r>
            </a:p>
          </p:txBody>
        </p:sp>
      </p:grpSp>
      <p:grpSp>
        <p:nvGrpSpPr>
          <p:cNvPr id="7257" name="Group 89">
            <a:extLst>
              <a:ext uri="{FF2B5EF4-FFF2-40B4-BE49-F238E27FC236}">
                <a16:creationId xmlns:a16="http://schemas.microsoft.com/office/drawing/2014/main" id="{79A7E843-F4EB-2FDA-D0C0-84F39E1C6CD5}"/>
              </a:ext>
            </a:extLst>
          </p:cNvPr>
          <p:cNvGrpSpPr>
            <a:grpSpLocks/>
          </p:cNvGrpSpPr>
          <p:nvPr/>
        </p:nvGrpSpPr>
        <p:grpSpPr bwMode="auto">
          <a:xfrm>
            <a:off x="7134226" y="2171700"/>
            <a:ext cx="4512470" cy="3438526"/>
            <a:chOff x="2372" y="1328"/>
            <a:chExt cx="1511" cy="1444"/>
          </a:xfrm>
        </p:grpSpPr>
        <p:sp>
          <p:nvSpPr>
            <p:cNvPr id="14347" name="Text Box 90">
              <a:extLst>
                <a:ext uri="{FF2B5EF4-FFF2-40B4-BE49-F238E27FC236}">
                  <a16:creationId xmlns:a16="http://schemas.microsoft.com/office/drawing/2014/main" id="{C073ADFB-2F16-CAE7-AC06-45B493831D6E}"/>
                </a:ext>
              </a:extLst>
            </p:cNvPr>
            <p:cNvSpPr txBox="1">
              <a:spLocks noChangeArrowheads="1"/>
            </p:cNvSpPr>
            <p:nvPr/>
          </p:nvSpPr>
          <p:spPr bwMode="auto">
            <a:xfrm>
              <a:off x="2749" y="1328"/>
              <a:ext cx="218"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000" b="1">
                  <a:solidFill>
                    <a:srgbClr val="006600"/>
                  </a:solidFill>
                  <a:latin typeface=".VnTime" panose="020B7200000000000000" pitchFamily="34" charset="0"/>
                </a:rPr>
                <a:t>3</a:t>
              </a:r>
            </a:p>
          </p:txBody>
        </p:sp>
        <p:grpSp>
          <p:nvGrpSpPr>
            <p:cNvPr id="14348" name="Group 91">
              <a:extLst>
                <a:ext uri="{FF2B5EF4-FFF2-40B4-BE49-F238E27FC236}">
                  <a16:creationId xmlns:a16="http://schemas.microsoft.com/office/drawing/2014/main" id="{3FD38015-E39E-A9ED-712E-D65C5F2F5576}"/>
                </a:ext>
              </a:extLst>
            </p:cNvPr>
            <p:cNvGrpSpPr>
              <a:grpSpLocks/>
            </p:cNvGrpSpPr>
            <p:nvPr/>
          </p:nvGrpSpPr>
          <p:grpSpPr bwMode="auto">
            <a:xfrm>
              <a:off x="2372" y="1363"/>
              <a:ext cx="1511" cy="1409"/>
              <a:chOff x="2372" y="1363"/>
              <a:chExt cx="1511" cy="1409"/>
            </a:xfrm>
          </p:grpSpPr>
          <p:sp>
            <p:nvSpPr>
              <p:cNvPr id="14349" name="Text Box 92">
                <a:extLst>
                  <a:ext uri="{FF2B5EF4-FFF2-40B4-BE49-F238E27FC236}">
                    <a16:creationId xmlns:a16="http://schemas.microsoft.com/office/drawing/2014/main" id="{4427A44D-EE48-5BC3-BD7E-BBB6B130E604}"/>
                  </a:ext>
                </a:extLst>
              </p:cNvPr>
              <p:cNvSpPr txBox="1">
                <a:spLocks noChangeArrowheads="1"/>
              </p:cNvSpPr>
              <p:nvPr/>
            </p:nvSpPr>
            <p:spPr bwMode="auto">
              <a:xfrm>
                <a:off x="3767" y="2417"/>
                <a:ext cx="116"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3000" b="1">
                  <a:solidFill>
                    <a:srgbClr val="006600"/>
                  </a:solidFill>
                  <a:latin typeface=".VnTime" panose="020B7200000000000000" pitchFamily="34" charset="0"/>
                </a:endParaRPr>
              </a:p>
            </p:txBody>
          </p:sp>
          <p:sp>
            <p:nvSpPr>
              <p:cNvPr id="14350" name="Text Box 93">
                <a:extLst>
                  <a:ext uri="{FF2B5EF4-FFF2-40B4-BE49-F238E27FC236}">
                    <a16:creationId xmlns:a16="http://schemas.microsoft.com/office/drawing/2014/main" id="{EBDFF3D2-73E6-CBD1-8D92-B480E7A61261}"/>
                  </a:ext>
                </a:extLst>
              </p:cNvPr>
              <p:cNvSpPr txBox="1">
                <a:spLocks noChangeArrowheads="1"/>
              </p:cNvSpPr>
              <p:nvPr/>
            </p:nvSpPr>
            <p:spPr bwMode="auto">
              <a:xfrm>
                <a:off x="2380" y="1363"/>
                <a:ext cx="218"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000" b="1">
                    <a:solidFill>
                      <a:srgbClr val="006600"/>
                    </a:solidFill>
                    <a:latin typeface=".VnTime" panose="020B7200000000000000" pitchFamily="34" charset="0"/>
                  </a:rPr>
                  <a:t>M</a:t>
                </a:r>
              </a:p>
            </p:txBody>
          </p:sp>
          <p:sp>
            <p:nvSpPr>
              <p:cNvPr id="14351" name="Line 94">
                <a:extLst>
                  <a:ext uri="{FF2B5EF4-FFF2-40B4-BE49-F238E27FC236}">
                    <a16:creationId xmlns:a16="http://schemas.microsoft.com/office/drawing/2014/main" id="{8AEE4D11-5BC2-6BE3-1A22-D7B35E6218C2}"/>
                  </a:ext>
                </a:extLst>
              </p:cNvPr>
              <p:cNvSpPr>
                <a:spLocks noChangeShapeType="1"/>
              </p:cNvSpPr>
              <p:nvPr/>
            </p:nvSpPr>
            <p:spPr bwMode="auto">
              <a:xfrm>
                <a:off x="2607" y="1556"/>
                <a:ext cx="483" cy="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14352" name="Line 95">
                <a:extLst>
                  <a:ext uri="{FF2B5EF4-FFF2-40B4-BE49-F238E27FC236}">
                    <a16:creationId xmlns:a16="http://schemas.microsoft.com/office/drawing/2014/main" id="{A17D2762-D0FF-398A-5D3D-EB8044A15140}"/>
                  </a:ext>
                </a:extLst>
              </p:cNvPr>
              <p:cNvSpPr>
                <a:spLocks noChangeShapeType="1"/>
              </p:cNvSpPr>
              <p:nvPr/>
            </p:nvSpPr>
            <p:spPr bwMode="auto">
              <a:xfrm>
                <a:off x="2607" y="1559"/>
                <a:ext cx="1221" cy="995"/>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14353" name="Line 96">
                <a:extLst>
                  <a:ext uri="{FF2B5EF4-FFF2-40B4-BE49-F238E27FC236}">
                    <a16:creationId xmlns:a16="http://schemas.microsoft.com/office/drawing/2014/main" id="{722E8AD0-A446-C412-37F7-45B4E9AC0791}"/>
                  </a:ext>
                </a:extLst>
              </p:cNvPr>
              <p:cNvSpPr>
                <a:spLocks noChangeShapeType="1"/>
              </p:cNvSpPr>
              <p:nvPr/>
            </p:nvSpPr>
            <p:spPr bwMode="auto">
              <a:xfrm flipH="1">
                <a:off x="2470" y="1940"/>
                <a:ext cx="384" cy="614"/>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14354" name="Line 97">
                <a:extLst>
                  <a:ext uri="{FF2B5EF4-FFF2-40B4-BE49-F238E27FC236}">
                    <a16:creationId xmlns:a16="http://schemas.microsoft.com/office/drawing/2014/main" id="{AB395C4A-EFD0-6062-59AA-E8F61AB21E01}"/>
                  </a:ext>
                </a:extLst>
              </p:cNvPr>
              <p:cNvSpPr>
                <a:spLocks noChangeShapeType="1"/>
              </p:cNvSpPr>
              <p:nvPr/>
            </p:nvSpPr>
            <p:spPr bwMode="auto">
              <a:xfrm>
                <a:off x="2470" y="2554"/>
                <a:ext cx="1348" cy="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14355" name="Line 98">
                <a:extLst>
                  <a:ext uri="{FF2B5EF4-FFF2-40B4-BE49-F238E27FC236}">
                    <a16:creationId xmlns:a16="http://schemas.microsoft.com/office/drawing/2014/main" id="{AE8F7940-736D-B7E2-7C23-97C8F958E4A9}"/>
                  </a:ext>
                </a:extLst>
              </p:cNvPr>
              <p:cNvSpPr>
                <a:spLocks noChangeShapeType="1"/>
              </p:cNvSpPr>
              <p:nvPr/>
            </p:nvSpPr>
            <p:spPr bwMode="auto">
              <a:xfrm flipH="1">
                <a:off x="2856" y="1556"/>
                <a:ext cx="233" cy="384"/>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14356" name="Text Box 99">
                <a:extLst>
                  <a:ext uri="{FF2B5EF4-FFF2-40B4-BE49-F238E27FC236}">
                    <a16:creationId xmlns:a16="http://schemas.microsoft.com/office/drawing/2014/main" id="{828BE103-838C-3C4B-D68B-5202C2DE9951}"/>
                  </a:ext>
                </a:extLst>
              </p:cNvPr>
              <p:cNvSpPr txBox="1">
                <a:spLocks noChangeArrowheads="1"/>
              </p:cNvSpPr>
              <p:nvPr/>
            </p:nvSpPr>
            <p:spPr bwMode="auto">
              <a:xfrm>
                <a:off x="2702" y="1725"/>
                <a:ext cx="155"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000" b="1">
                    <a:solidFill>
                      <a:srgbClr val="006600"/>
                    </a:solidFill>
                    <a:latin typeface=".VnTime" panose="020B7200000000000000" pitchFamily="34" charset="0"/>
                  </a:rPr>
                  <a:t>O</a:t>
                </a:r>
              </a:p>
            </p:txBody>
          </p:sp>
          <p:sp>
            <p:nvSpPr>
              <p:cNvPr id="14357" name="Text Box 100">
                <a:extLst>
                  <a:ext uri="{FF2B5EF4-FFF2-40B4-BE49-F238E27FC236}">
                    <a16:creationId xmlns:a16="http://schemas.microsoft.com/office/drawing/2014/main" id="{A33A99B0-A415-443C-4D64-CC4FDD74344D}"/>
                  </a:ext>
                </a:extLst>
              </p:cNvPr>
              <p:cNvSpPr txBox="1">
                <a:spLocks noChangeArrowheads="1"/>
              </p:cNvSpPr>
              <p:nvPr/>
            </p:nvSpPr>
            <p:spPr bwMode="auto">
              <a:xfrm>
                <a:off x="2372" y="2534"/>
                <a:ext cx="198"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000" b="1">
                    <a:solidFill>
                      <a:srgbClr val="006600"/>
                    </a:solidFill>
                    <a:latin typeface=".VnTime" panose="020B7200000000000000" pitchFamily="34" charset="0"/>
                  </a:rPr>
                  <a:t>P</a:t>
                </a:r>
              </a:p>
            </p:txBody>
          </p:sp>
          <p:sp>
            <p:nvSpPr>
              <p:cNvPr id="14358" name="Text Box 101">
                <a:extLst>
                  <a:ext uri="{FF2B5EF4-FFF2-40B4-BE49-F238E27FC236}">
                    <a16:creationId xmlns:a16="http://schemas.microsoft.com/office/drawing/2014/main" id="{65A8D62B-800F-6B04-F4D7-74D3976531FE}"/>
                  </a:ext>
                </a:extLst>
              </p:cNvPr>
              <p:cNvSpPr txBox="1">
                <a:spLocks noChangeArrowheads="1"/>
              </p:cNvSpPr>
              <p:nvPr/>
            </p:nvSpPr>
            <p:spPr bwMode="auto">
              <a:xfrm>
                <a:off x="3084" y="1421"/>
                <a:ext cx="219"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000" b="1">
                    <a:solidFill>
                      <a:srgbClr val="006600"/>
                    </a:solidFill>
                    <a:latin typeface=".VnTime" panose="020B7200000000000000" pitchFamily="34" charset="0"/>
                  </a:rPr>
                  <a:t>N</a:t>
                </a:r>
              </a:p>
            </p:txBody>
          </p:sp>
          <p:sp>
            <p:nvSpPr>
              <p:cNvPr id="14359" name="Text Box 102">
                <a:extLst>
                  <a:ext uri="{FF2B5EF4-FFF2-40B4-BE49-F238E27FC236}">
                    <a16:creationId xmlns:a16="http://schemas.microsoft.com/office/drawing/2014/main" id="{C818D811-A3D0-C741-C463-689B1225FB64}"/>
                  </a:ext>
                </a:extLst>
              </p:cNvPr>
              <p:cNvSpPr txBox="1">
                <a:spLocks noChangeArrowheads="1"/>
              </p:cNvSpPr>
              <p:nvPr/>
            </p:nvSpPr>
            <p:spPr bwMode="auto">
              <a:xfrm>
                <a:off x="2938" y="1626"/>
                <a:ext cx="218"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000" b="1">
                    <a:solidFill>
                      <a:srgbClr val="006600"/>
                    </a:solidFill>
                    <a:latin typeface=".VnTime" panose="020B7200000000000000" pitchFamily="34" charset="0"/>
                  </a:rPr>
                  <a:t>2</a:t>
                </a:r>
              </a:p>
            </p:txBody>
          </p:sp>
          <p:sp>
            <p:nvSpPr>
              <p:cNvPr id="14360" name="Text Box 103">
                <a:extLst>
                  <a:ext uri="{FF2B5EF4-FFF2-40B4-BE49-F238E27FC236}">
                    <a16:creationId xmlns:a16="http://schemas.microsoft.com/office/drawing/2014/main" id="{6D4DF0D8-88E0-2C52-1A2D-96EF628A9FB7}"/>
                  </a:ext>
                </a:extLst>
              </p:cNvPr>
              <p:cNvSpPr txBox="1">
                <a:spLocks noChangeArrowheads="1"/>
              </p:cNvSpPr>
              <p:nvPr/>
            </p:nvSpPr>
            <p:spPr bwMode="auto">
              <a:xfrm>
                <a:off x="3043" y="2365"/>
                <a:ext cx="219"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100" b="1">
                    <a:solidFill>
                      <a:srgbClr val="006600"/>
                    </a:solidFill>
                    <a:latin typeface=".VnTime" panose="020B7200000000000000" pitchFamily="34" charset="0"/>
                  </a:rPr>
                  <a:t>5,2  </a:t>
                </a:r>
                <a:r>
                  <a:rPr lang="en-US" altLang="en-US" sz="3000" b="1">
                    <a:solidFill>
                      <a:srgbClr val="006600"/>
                    </a:solidFill>
                    <a:latin typeface=".VnTime" panose="020B7200000000000000" pitchFamily="34" charset="0"/>
                  </a:rPr>
                  <a:t>    </a:t>
                </a:r>
              </a:p>
            </p:txBody>
          </p:sp>
          <p:sp>
            <p:nvSpPr>
              <p:cNvPr id="14361" name="Text Box 104">
                <a:extLst>
                  <a:ext uri="{FF2B5EF4-FFF2-40B4-BE49-F238E27FC236}">
                    <a16:creationId xmlns:a16="http://schemas.microsoft.com/office/drawing/2014/main" id="{53B91CB5-8921-3532-9563-95034F758D20}"/>
                  </a:ext>
                </a:extLst>
              </p:cNvPr>
              <p:cNvSpPr txBox="1">
                <a:spLocks noChangeArrowheads="1"/>
              </p:cNvSpPr>
              <p:nvPr/>
            </p:nvSpPr>
            <p:spPr bwMode="auto">
              <a:xfrm>
                <a:off x="2513" y="2069"/>
                <a:ext cx="220"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300" b="1">
                    <a:solidFill>
                      <a:srgbClr val="FF3300"/>
                    </a:solidFill>
                    <a:latin typeface=".VnTime" panose="020B7200000000000000" pitchFamily="34" charset="0"/>
                  </a:rPr>
                  <a:t>x</a:t>
                </a:r>
              </a:p>
            </p:txBody>
          </p:sp>
          <p:sp>
            <p:nvSpPr>
              <p:cNvPr id="14362" name="Text Box 105">
                <a:extLst>
                  <a:ext uri="{FF2B5EF4-FFF2-40B4-BE49-F238E27FC236}">
                    <a16:creationId xmlns:a16="http://schemas.microsoft.com/office/drawing/2014/main" id="{A6DC01C9-9A72-1C4C-DD7B-D20BA5CE486F}"/>
                  </a:ext>
                </a:extLst>
              </p:cNvPr>
              <p:cNvSpPr txBox="1">
                <a:spLocks noChangeArrowheads="1"/>
              </p:cNvSpPr>
              <p:nvPr/>
            </p:nvSpPr>
            <p:spPr bwMode="auto">
              <a:xfrm>
                <a:off x="3693" y="2520"/>
                <a:ext cx="188"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300">
                    <a:solidFill>
                      <a:srgbClr val="008000"/>
                    </a:solidFill>
                    <a:latin typeface=".VnTime" panose="020B7200000000000000" pitchFamily="34" charset="0"/>
                  </a:rPr>
                  <a:t>Q</a:t>
                </a:r>
              </a:p>
            </p:txBody>
          </p:sp>
        </p:grpSp>
      </p:grpSp>
      <p:sp>
        <p:nvSpPr>
          <p:cNvPr id="7274" name="Text Box 106">
            <a:extLst>
              <a:ext uri="{FF2B5EF4-FFF2-40B4-BE49-F238E27FC236}">
                <a16:creationId xmlns:a16="http://schemas.microsoft.com/office/drawing/2014/main" id="{1FB3291A-D351-9570-D4FB-2F26A84B3EDE}"/>
              </a:ext>
            </a:extLst>
          </p:cNvPr>
          <p:cNvSpPr txBox="1">
            <a:spLocks noChangeArrowheads="1"/>
          </p:cNvSpPr>
          <p:nvPr/>
        </p:nvSpPr>
        <p:spPr bwMode="auto">
          <a:xfrm>
            <a:off x="3217070" y="5584032"/>
            <a:ext cx="2471738" cy="6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300">
                <a:solidFill>
                  <a:srgbClr val="0033CC"/>
                </a:solidFill>
                <a:latin typeface=".VnTime" panose="020B7200000000000000" pitchFamily="34" charset="0"/>
              </a:rPr>
              <a:t>a) DE// BC</a:t>
            </a:r>
          </a:p>
        </p:txBody>
      </p:sp>
      <p:sp>
        <p:nvSpPr>
          <p:cNvPr id="7275" name="Text Box 107">
            <a:extLst>
              <a:ext uri="{FF2B5EF4-FFF2-40B4-BE49-F238E27FC236}">
                <a16:creationId xmlns:a16="http://schemas.microsoft.com/office/drawing/2014/main" id="{1567AA64-F87F-9582-5801-02048BF31D89}"/>
              </a:ext>
            </a:extLst>
          </p:cNvPr>
          <p:cNvSpPr txBox="1">
            <a:spLocks noChangeArrowheads="1"/>
          </p:cNvSpPr>
          <p:nvPr/>
        </p:nvSpPr>
        <p:spPr bwMode="auto">
          <a:xfrm>
            <a:off x="8320088" y="5503070"/>
            <a:ext cx="2455070" cy="6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300">
                <a:solidFill>
                  <a:srgbClr val="0033CC"/>
                </a:solidFill>
                <a:latin typeface=".VnTime" panose="020B7200000000000000" pitchFamily="34" charset="0"/>
              </a:rPr>
              <a:t>b) MN// PQ</a:t>
            </a:r>
          </a:p>
        </p:txBody>
      </p:sp>
      <p:sp>
        <p:nvSpPr>
          <p:cNvPr id="7276" name="Text Box 108">
            <a:extLst>
              <a:ext uri="{FF2B5EF4-FFF2-40B4-BE49-F238E27FC236}">
                <a16:creationId xmlns:a16="http://schemas.microsoft.com/office/drawing/2014/main" id="{8CA683B7-1889-58BA-6CCC-7D14D66CE0FA}"/>
              </a:ext>
            </a:extLst>
          </p:cNvPr>
          <p:cNvSpPr txBox="1">
            <a:spLocks noChangeArrowheads="1"/>
          </p:cNvSpPr>
          <p:nvPr/>
        </p:nvSpPr>
        <p:spPr bwMode="auto">
          <a:xfrm>
            <a:off x="13615988" y="5503070"/>
            <a:ext cx="683420" cy="6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300">
                <a:solidFill>
                  <a:srgbClr val="0033CC"/>
                </a:solidFill>
                <a:latin typeface=".VnTime" panose="020B7200000000000000" pitchFamily="34" charset="0"/>
              </a:rPr>
              <a:t>c)</a:t>
            </a:r>
          </a:p>
        </p:txBody>
      </p:sp>
      <p:graphicFrame>
        <p:nvGraphicFramePr>
          <p:cNvPr id="7277" name="Object 109">
            <a:extLst>
              <a:ext uri="{FF2B5EF4-FFF2-40B4-BE49-F238E27FC236}">
                <a16:creationId xmlns:a16="http://schemas.microsoft.com/office/drawing/2014/main" id="{21A0B7FE-68C8-3125-48DE-D8774815FB2A}"/>
              </a:ext>
            </a:extLst>
          </p:cNvPr>
          <p:cNvGraphicFramePr>
            <a:graphicFrameLocks noChangeAspect="1"/>
          </p:cNvGraphicFramePr>
          <p:nvPr/>
        </p:nvGraphicFramePr>
        <p:xfrm>
          <a:off x="5438775" y="7008020"/>
          <a:ext cx="7162800" cy="2895600"/>
        </p:xfrm>
        <a:graphic>
          <a:graphicData uri="http://schemas.openxmlformats.org/presentationml/2006/ole">
            <mc:AlternateContent xmlns:mc="http://schemas.openxmlformats.org/markup-compatibility/2006">
              <mc:Choice xmlns:v="urn:schemas-microsoft-com:vml" Requires="v">
                <p:oleObj name="Equation" r:id="rId3" imgW="1422400" imgH="838200" progId="Equation.DSMT4">
                  <p:embed/>
                </p:oleObj>
              </mc:Choice>
              <mc:Fallback>
                <p:oleObj name="Equation" r:id="rId3" imgW="1422400" imgH="838200" progId="Equation.DSMT4">
                  <p:embed/>
                  <p:pic>
                    <p:nvPicPr>
                      <p:cNvPr id="7277" name="Object 109">
                        <a:extLst>
                          <a:ext uri="{FF2B5EF4-FFF2-40B4-BE49-F238E27FC236}">
                            <a16:creationId xmlns:a16="http://schemas.microsoft.com/office/drawing/2014/main" id="{21A0B7FE-68C8-3125-48DE-D8774815FB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8775" y="7008020"/>
                        <a:ext cx="7162800" cy="2895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278" name="Text Box 110">
            <a:extLst>
              <a:ext uri="{FF2B5EF4-FFF2-40B4-BE49-F238E27FC236}">
                <a16:creationId xmlns:a16="http://schemas.microsoft.com/office/drawing/2014/main" id="{39CD68E4-3B4C-EB54-7182-9FFEF55081DC}"/>
              </a:ext>
            </a:extLst>
          </p:cNvPr>
          <p:cNvSpPr txBox="1">
            <a:spLocks noChangeArrowheads="1"/>
          </p:cNvSpPr>
          <p:nvPr/>
        </p:nvSpPr>
        <p:spPr bwMode="auto">
          <a:xfrm>
            <a:off x="3181350" y="6296026"/>
            <a:ext cx="1029890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600">
                <a:latin typeface=".VnTime" panose="020B7200000000000000" pitchFamily="34" charset="0"/>
              </a:rPr>
              <a:t>a)</a:t>
            </a:r>
            <a:r>
              <a:rPr lang="en-US" altLang="en-US" sz="3600" b="1">
                <a:latin typeface=".VnTime" panose="020B7200000000000000" pitchFamily="34" charset="0"/>
              </a:rPr>
              <a:t> </a:t>
            </a:r>
            <a:r>
              <a:rPr lang="en-US" altLang="en-US" sz="3600">
                <a:latin typeface=".VnTime" panose="020B7200000000000000" pitchFamily="34" charset="0"/>
              </a:rPr>
              <a:t>V×</a:t>
            </a:r>
            <a:r>
              <a:rPr lang="en-US" altLang="en-US" sz="3600" b="1">
                <a:latin typeface=".VnTime" panose="020B7200000000000000" pitchFamily="34" charset="0"/>
              </a:rPr>
              <a:t> </a:t>
            </a:r>
            <a:r>
              <a:rPr lang="en-US" altLang="en-US" sz="3600">
                <a:latin typeface=".VnTime" panose="020B7200000000000000" pitchFamily="34" charset="0"/>
              </a:rPr>
              <a:t>DE// BC nªn theo hÖ qu¶ cña ®Þnh lÝ Ta-lÐt ta cã:</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222"/>
                                        </p:tgtEl>
                                        <p:attrNameLst>
                                          <p:attrName>style.visibility</p:attrName>
                                        </p:attrNameLst>
                                      </p:cBhvr>
                                      <p:to>
                                        <p:strVal val="visible"/>
                                      </p:to>
                                    </p:set>
                                    <p:anim calcmode="lin" valueType="num">
                                      <p:cBhvr additive="base">
                                        <p:cTn id="7" dur="500" fill="hold"/>
                                        <p:tgtEl>
                                          <p:spTgt spid="7222"/>
                                        </p:tgtEl>
                                        <p:attrNameLst>
                                          <p:attrName>ppt_x</p:attrName>
                                        </p:attrNameLst>
                                      </p:cBhvr>
                                      <p:tavLst>
                                        <p:tav tm="0">
                                          <p:val>
                                            <p:strVal val="#ppt_x"/>
                                          </p:val>
                                        </p:tav>
                                        <p:tav tm="100000">
                                          <p:val>
                                            <p:strVal val="#ppt_x"/>
                                          </p:val>
                                        </p:tav>
                                      </p:tavLst>
                                    </p:anim>
                                    <p:anim calcmode="lin" valueType="num">
                                      <p:cBhvr additive="base">
                                        <p:cTn id="8" dur="500" fill="hold"/>
                                        <p:tgtEl>
                                          <p:spTgt spid="722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223"/>
                                        </p:tgtEl>
                                        <p:attrNameLst>
                                          <p:attrName>style.visibility</p:attrName>
                                        </p:attrNameLst>
                                      </p:cBhvr>
                                      <p:to>
                                        <p:strVal val="visible"/>
                                      </p:to>
                                    </p:set>
                                    <p:anim calcmode="lin" valueType="num">
                                      <p:cBhvr additive="base">
                                        <p:cTn id="11" dur="500" fill="hold"/>
                                        <p:tgtEl>
                                          <p:spTgt spid="7223"/>
                                        </p:tgtEl>
                                        <p:attrNameLst>
                                          <p:attrName>ppt_x</p:attrName>
                                        </p:attrNameLst>
                                      </p:cBhvr>
                                      <p:tavLst>
                                        <p:tav tm="0">
                                          <p:val>
                                            <p:strVal val="#ppt_x"/>
                                          </p:val>
                                        </p:tav>
                                        <p:tav tm="100000">
                                          <p:val>
                                            <p:strVal val="#ppt_x"/>
                                          </p:val>
                                        </p:tav>
                                      </p:tavLst>
                                    </p:anim>
                                    <p:anim calcmode="lin" valueType="num">
                                      <p:cBhvr additive="base">
                                        <p:cTn id="12" dur="500" fill="hold"/>
                                        <p:tgtEl>
                                          <p:spTgt spid="722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257"/>
                                        </p:tgtEl>
                                        <p:attrNameLst>
                                          <p:attrName>style.visibility</p:attrName>
                                        </p:attrNameLst>
                                      </p:cBhvr>
                                      <p:to>
                                        <p:strVal val="visible"/>
                                      </p:to>
                                    </p:set>
                                    <p:anim calcmode="lin" valueType="num">
                                      <p:cBhvr additive="base">
                                        <p:cTn id="15" dur="500" fill="hold"/>
                                        <p:tgtEl>
                                          <p:spTgt spid="7257"/>
                                        </p:tgtEl>
                                        <p:attrNameLst>
                                          <p:attrName>ppt_x</p:attrName>
                                        </p:attrNameLst>
                                      </p:cBhvr>
                                      <p:tavLst>
                                        <p:tav tm="0">
                                          <p:val>
                                            <p:strVal val="#ppt_x"/>
                                          </p:val>
                                        </p:tav>
                                        <p:tav tm="100000">
                                          <p:val>
                                            <p:strVal val="#ppt_x"/>
                                          </p:val>
                                        </p:tav>
                                      </p:tavLst>
                                    </p:anim>
                                    <p:anim calcmode="lin" valueType="num">
                                      <p:cBhvr additive="base">
                                        <p:cTn id="16" dur="500" fill="hold"/>
                                        <p:tgtEl>
                                          <p:spTgt spid="725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237"/>
                                        </p:tgtEl>
                                        <p:attrNameLst>
                                          <p:attrName>style.visibility</p:attrName>
                                        </p:attrNameLst>
                                      </p:cBhvr>
                                      <p:to>
                                        <p:strVal val="visible"/>
                                      </p:to>
                                    </p:set>
                                    <p:anim calcmode="lin" valueType="num">
                                      <p:cBhvr additive="base">
                                        <p:cTn id="19" dur="500" fill="hold"/>
                                        <p:tgtEl>
                                          <p:spTgt spid="7237"/>
                                        </p:tgtEl>
                                        <p:attrNameLst>
                                          <p:attrName>ppt_x</p:attrName>
                                        </p:attrNameLst>
                                      </p:cBhvr>
                                      <p:tavLst>
                                        <p:tav tm="0">
                                          <p:val>
                                            <p:strVal val="#ppt_x"/>
                                          </p:val>
                                        </p:tav>
                                        <p:tav tm="100000">
                                          <p:val>
                                            <p:strVal val="#ppt_x"/>
                                          </p:val>
                                        </p:tav>
                                      </p:tavLst>
                                    </p:anim>
                                    <p:anim calcmode="lin" valueType="num">
                                      <p:cBhvr additive="base">
                                        <p:cTn id="20" dur="500" fill="hold"/>
                                        <p:tgtEl>
                                          <p:spTgt spid="723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7274"/>
                                        </p:tgtEl>
                                        <p:attrNameLst>
                                          <p:attrName>style.visibility</p:attrName>
                                        </p:attrNameLst>
                                      </p:cBhvr>
                                      <p:to>
                                        <p:strVal val="visible"/>
                                      </p:to>
                                    </p:set>
                                    <p:anim calcmode="lin" valueType="num">
                                      <p:cBhvr additive="base">
                                        <p:cTn id="23" dur="500" fill="hold"/>
                                        <p:tgtEl>
                                          <p:spTgt spid="7274"/>
                                        </p:tgtEl>
                                        <p:attrNameLst>
                                          <p:attrName>ppt_x</p:attrName>
                                        </p:attrNameLst>
                                      </p:cBhvr>
                                      <p:tavLst>
                                        <p:tav tm="0">
                                          <p:val>
                                            <p:strVal val="#ppt_x"/>
                                          </p:val>
                                        </p:tav>
                                        <p:tav tm="100000">
                                          <p:val>
                                            <p:strVal val="#ppt_x"/>
                                          </p:val>
                                        </p:tav>
                                      </p:tavLst>
                                    </p:anim>
                                    <p:anim calcmode="lin" valueType="num">
                                      <p:cBhvr additive="base">
                                        <p:cTn id="24" dur="500" fill="hold"/>
                                        <p:tgtEl>
                                          <p:spTgt spid="727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275"/>
                                        </p:tgtEl>
                                        <p:attrNameLst>
                                          <p:attrName>style.visibility</p:attrName>
                                        </p:attrNameLst>
                                      </p:cBhvr>
                                      <p:to>
                                        <p:strVal val="visible"/>
                                      </p:to>
                                    </p:set>
                                    <p:anim calcmode="lin" valueType="num">
                                      <p:cBhvr additive="base">
                                        <p:cTn id="27" dur="500" fill="hold"/>
                                        <p:tgtEl>
                                          <p:spTgt spid="7275"/>
                                        </p:tgtEl>
                                        <p:attrNameLst>
                                          <p:attrName>ppt_x</p:attrName>
                                        </p:attrNameLst>
                                      </p:cBhvr>
                                      <p:tavLst>
                                        <p:tav tm="0">
                                          <p:val>
                                            <p:strVal val="#ppt_x"/>
                                          </p:val>
                                        </p:tav>
                                        <p:tav tm="100000">
                                          <p:val>
                                            <p:strVal val="#ppt_x"/>
                                          </p:val>
                                        </p:tav>
                                      </p:tavLst>
                                    </p:anim>
                                    <p:anim calcmode="lin" valueType="num">
                                      <p:cBhvr additive="base">
                                        <p:cTn id="28" dur="500" fill="hold"/>
                                        <p:tgtEl>
                                          <p:spTgt spid="7275"/>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7276"/>
                                        </p:tgtEl>
                                        <p:attrNameLst>
                                          <p:attrName>style.visibility</p:attrName>
                                        </p:attrNameLst>
                                      </p:cBhvr>
                                      <p:to>
                                        <p:strVal val="visible"/>
                                      </p:to>
                                    </p:set>
                                    <p:anim calcmode="lin" valueType="num">
                                      <p:cBhvr additive="base">
                                        <p:cTn id="31" dur="500" fill="hold"/>
                                        <p:tgtEl>
                                          <p:spTgt spid="7276"/>
                                        </p:tgtEl>
                                        <p:attrNameLst>
                                          <p:attrName>ppt_x</p:attrName>
                                        </p:attrNameLst>
                                      </p:cBhvr>
                                      <p:tavLst>
                                        <p:tav tm="0">
                                          <p:val>
                                            <p:strVal val="#ppt_x"/>
                                          </p:val>
                                        </p:tav>
                                        <p:tav tm="100000">
                                          <p:val>
                                            <p:strVal val="#ppt_x"/>
                                          </p:val>
                                        </p:tav>
                                      </p:tavLst>
                                    </p:anim>
                                    <p:anim calcmode="lin" valueType="num">
                                      <p:cBhvr additive="base">
                                        <p:cTn id="32" dur="500" fill="hold"/>
                                        <p:tgtEl>
                                          <p:spTgt spid="7276"/>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7278"/>
                                        </p:tgtEl>
                                        <p:attrNameLst>
                                          <p:attrName>style.visibility</p:attrName>
                                        </p:attrNameLst>
                                      </p:cBhvr>
                                      <p:to>
                                        <p:strVal val="visible"/>
                                      </p:to>
                                    </p:set>
                                    <p:anim calcmode="lin" valueType="num">
                                      <p:cBhvr additive="base">
                                        <p:cTn id="37" dur="500" fill="hold"/>
                                        <p:tgtEl>
                                          <p:spTgt spid="7278"/>
                                        </p:tgtEl>
                                        <p:attrNameLst>
                                          <p:attrName>ppt_x</p:attrName>
                                        </p:attrNameLst>
                                      </p:cBhvr>
                                      <p:tavLst>
                                        <p:tav tm="0">
                                          <p:val>
                                            <p:strVal val="#ppt_x"/>
                                          </p:val>
                                        </p:tav>
                                        <p:tav tm="100000">
                                          <p:val>
                                            <p:strVal val="#ppt_x"/>
                                          </p:val>
                                        </p:tav>
                                      </p:tavLst>
                                    </p:anim>
                                    <p:anim calcmode="lin" valueType="num">
                                      <p:cBhvr additive="base">
                                        <p:cTn id="38" dur="500" fill="hold"/>
                                        <p:tgtEl>
                                          <p:spTgt spid="7278"/>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3" presetClass="entr" presetSubtype="10" fill="hold" nodeType="clickEffect">
                                  <p:stCondLst>
                                    <p:cond delay="0"/>
                                  </p:stCondLst>
                                  <p:childTnLst>
                                    <p:set>
                                      <p:cBhvr>
                                        <p:cTn id="42" dur="1" fill="hold">
                                          <p:stCondLst>
                                            <p:cond delay="0"/>
                                          </p:stCondLst>
                                        </p:cTn>
                                        <p:tgtEl>
                                          <p:spTgt spid="7277"/>
                                        </p:tgtEl>
                                        <p:attrNameLst>
                                          <p:attrName>style.visibility</p:attrName>
                                        </p:attrNameLst>
                                      </p:cBhvr>
                                      <p:to>
                                        <p:strVal val="visible"/>
                                      </p:to>
                                    </p:set>
                                    <p:animEffect transition="in" filter="blinds(horizontal)">
                                      <p:cBhvr>
                                        <p:cTn id="43" dur="500"/>
                                        <p:tgtEl>
                                          <p:spTgt spid="72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22" grpId="0"/>
      <p:bldP spid="7274" grpId="0"/>
      <p:bldP spid="7275" grpId="0"/>
      <p:bldP spid="7276" grpId="0"/>
      <p:bldP spid="7278"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grpSp>
        <p:nvGrpSpPr>
          <p:cNvPr id="15369" name="Group 9">
            <a:extLst>
              <a:ext uri="{FF2B5EF4-FFF2-40B4-BE49-F238E27FC236}">
                <a16:creationId xmlns:a16="http://schemas.microsoft.com/office/drawing/2014/main" id="{44CED85C-DB62-9F46-F3CD-3F858E22EDF8}"/>
              </a:ext>
            </a:extLst>
          </p:cNvPr>
          <p:cNvGrpSpPr>
            <a:grpSpLocks/>
          </p:cNvGrpSpPr>
          <p:nvPr/>
        </p:nvGrpSpPr>
        <p:grpSpPr bwMode="auto">
          <a:xfrm>
            <a:off x="2286001" y="781050"/>
            <a:ext cx="5274470" cy="3438525"/>
            <a:chOff x="2372" y="1328"/>
            <a:chExt cx="1511" cy="1444"/>
          </a:xfrm>
        </p:grpSpPr>
        <p:sp>
          <p:nvSpPr>
            <p:cNvPr id="15388" name="Text Box 10">
              <a:extLst>
                <a:ext uri="{FF2B5EF4-FFF2-40B4-BE49-F238E27FC236}">
                  <a16:creationId xmlns:a16="http://schemas.microsoft.com/office/drawing/2014/main" id="{15DA8E91-0A4B-9643-25A9-08A5F041B53E}"/>
                </a:ext>
              </a:extLst>
            </p:cNvPr>
            <p:cNvSpPr txBox="1">
              <a:spLocks noChangeArrowheads="1"/>
            </p:cNvSpPr>
            <p:nvPr/>
          </p:nvSpPr>
          <p:spPr bwMode="auto">
            <a:xfrm>
              <a:off x="2749" y="1328"/>
              <a:ext cx="218"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000" b="1">
                  <a:solidFill>
                    <a:srgbClr val="006600"/>
                  </a:solidFill>
                  <a:latin typeface=".VnTime" panose="020B7200000000000000" pitchFamily="34" charset="0"/>
                </a:rPr>
                <a:t>3</a:t>
              </a:r>
            </a:p>
          </p:txBody>
        </p:sp>
        <p:grpSp>
          <p:nvGrpSpPr>
            <p:cNvPr id="15389" name="Group 11">
              <a:extLst>
                <a:ext uri="{FF2B5EF4-FFF2-40B4-BE49-F238E27FC236}">
                  <a16:creationId xmlns:a16="http://schemas.microsoft.com/office/drawing/2014/main" id="{121B2075-3B59-5FD6-DA0C-D91F9CCD4B50}"/>
                </a:ext>
              </a:extLst>
            </p:cNvPr>
            <p:cNvGrpSpPr>
              <a:grpSpLocks/>
            </p:cNvGrpSpPr>
            <p:nvPr/>
          </p:nvGrpSpPr>
          <p:grpSpPr bwMode="auto">
            <a:xfrm>
              <a:off x="2372" y="1363"/>
              <a:ext cx="1511" cy="1409"/>
              <a:chOff x="2372" y="1363"/>
              <a:chExt cx="1511" cy="1409"/>
            </a:xfrm>
          </p:grpSpPr>
          <p:sp>
            <p:nvSpPr>
              <p:cNvPr id="15390" name="Text Box 12">
                <a:extLst>
                  <a:ext uri="{FF2B5EF4-FFF2-40B4-BE49-F238E27FC236}">
                    <a16:creationId xmlns:a16="http://schemas.microsoft.com/office/drawing/2014/main" id="{CB93FB79-2F2F-5A8B-87C2-76F867951AA0}"/>
                  </a:ext>
                </a:extLst>
              </p:cNvPr>
              <p:cNvSpPr txBox="1">
                <a:spLocks noChangeArrowheads="1"/>
              </p:cNvSpPr>
              <p:nvPr/>
            </p:nvSpPr>
            <p:spPr bwMode="auto">
              <a:xfrm>
                <a:off x="3767" y="2417"/>
                <a:ext cx="116"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3000" b="1">
                  <a:solidFill>
                    <a:srgbClr val="006600"/>
                  </a:solidFill>
                  <a:latin typeface=".VnTime" panose="020B7200000000000000" pitchFamily="34" charset="0"/>
                </a:endParaRPr>
              </a:p>
            </p:txBody>
          </p:sp>
          <p:sp>
            <p:nvSpPr>
              <p:cNvPr id="15391" name="Text Box 13">
                <a:extLst>
                  <a:ext uri="{FF2B5EF4-FFF2-40B4-BE49-F238E27FC236}">
                    <a16:creationId xmlns:a16="http://schemas.microsoft.com/office/drawing/2014/main" id="{186B3754-2708-7CDC-9F74-B88F78882B8C}"/>
                  </a:ext>
                </a:extLst>
              </p:cNvPr>
              <p:cNvSpPr txBox="1">
                <a:spLocks noChangeArrowheads="1"/>
              </p:cNvSpPr>
              <p:nvPr/>
            </p:nvSpPr>
            <p:spPr bwMode="auto">
              <a:xfrm>
                <a:off x="2380" y="1363"/>
                <a:ext cx="218"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000" b="1">
                    <a:solidFill>
                      <a:srgbClr val="006600"/>
                    </a:solidFill>
                    <a:latin typeface=".VnTime" panose="020B7200000000000000" pitchFamily="34" charset="0"/>
                  </a:rPr>
                  <a:t>M</a:t>
                </a:r>
              </a:p>
            </p:txBody>
          </p:sp>
          <p:sp>
            <p:nvSpPr>
              <p:cNvPr id="15392" name="Line 14">
                <a:extLst>
                  <a:ext uri="{FF2B5EF4-FFF2-40B4-BE49-F238E27FC236}">
                    <a16:creationId xmlns:a16="http://schemas.microsoft.com/office/drawing/2014/main" id="{CC816404-C45F-9B76-C5E1-77988853496C}"/>
                  </a:ext>
                </a:extLst>
              </p:cNvPr>
              <p:cNvSpPr>
                <a:spLocks noChangeShapeType="1"/>
              </p:cNvSpPr>
              <p:nvPr/>
            </p:nvSpPr>
            <p:spPr bwMode="auto">
              <a:xfrm>
                <a:off x="2607" y="1556"/>
                <a:ext cx="483" cy="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15393" name="Line 15">
                <a:extLst>
                  <a:ext uri="{FF2B5EF4-FFF2-40B4-BE49-F238E27FC236}">
                    <a16:creationId xmlns:a16="http://schemas.microsoft.com/office/drawing/2014/main" id="{FE3C576F-A2D6-836D-1772-154654B97A71}"/>
                  </a:ext>
                </a:extLst>
              </p:cNvPr>
              <p:cNvSpPr>
                <a:spLocks noChangeShapeType="1"/>
              </p:cNvSpPr>
              <p:nvPr/>
            </p:nvSpPr>
            <p:spPr bwMode="auto">
              <a:xfrm>
                <a:off x="2607" y="1559"/>
                <a:ext cx="1221" cy="995"/>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15394" name="Line 16">
                <a:extLst>
                  <a:ext uri="{FF2B5EF4-FFF2-40B4-BE49-F238E27FC236}">
                    <a16:creationId xmlns:a16="http://schemas.microsoft.com/office/drawing/2014/main" id="{72D43A0E-8747-CC02-F294-B75A00ABC6BF}"/>
                  </a:ext>
                </a:extLst>
              </p:cNvPr>
              <p:cNvSpPr>
                <a:spLocks noChangeShapeType="1"/>
              </p:cNvSpPr>
              <p:nvPr/>
            </p:nvSpPr>
            <p:spPr bwMode="auto">
              <a:xfrm flipH="1">
                <a:off x="2470" y="1940"/>
                <a:ext cx="384" cy="614"/>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15395" name="Line 17">
                <a:extLst>
                  <a:ext uri="{FF2B5EF4-FFF2-40B4-BE49-F238E27FC236}">
                    <a16:creationId xmlns:a16="http://schemas.microsoft.com/office/drawing/2014/main" id="{57A85BC9-A21E-9C77-8560-25DE2BA8650E}"/>
                  </a:ext>
                </a:extLst>
              </p:cNvPr>
              <p:cNvSpPr>
                <a:spLocks noChangeShapeType="1"/>
              </p:cNvSpPr>
              <p:nvPr/>
            </p:nvSpPr>
            <p:spPr bwMode="auto">
              <a:xfrm>
                <a:off x="2470" y="2554"/>
                <a:ext cx="1348" cy="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15396" name="Line 18">
                <a:extLst>
                  <a:ext uri="{FF2B5EF4-FFF2-40B4-BE49-F238E27FC236}">
                    <a16:creationId xmlns:a16="http://schemas.microsoft.com/office/drawing/2014/main" id="{31F08F21-9C13-F0F6-9EDD-EEDFB76BBA03}"/>
                  </a:ext>
                </a:extLst>
              </p:cNvPr>
              <p:cNvSpPr>
                <a:spLocks noChangeShapeType="1"/>
              </p:cNvSpPr>
              <p:nvPr/>
            </p:nvSpPr>
            <p:spPr bwMode="auto">
              <a:xfrm flipH="1">
                <a:off x="2856" y="1556"/>
                <a:ext cx="233" cy="384"/>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15397" name="Text Box 19">
                <a:extLst>
                  <a:ext uri="{FF2B5EF4-FFF2-40B4-BE49-F238E27FC236}">
                    <a16:creationId xmlns:a16="http://schemas.microsoft.com/office/drawing/2014/main" id="{A3D6C50F-160F-12C4-DC72-7D0632BE0287}"/>
                  </a:ext>
                </a:extLst>
              </p:cNvPr>
              <p:cNvSpPr txBox="1">
                <a:spLocks noChangeArrowheads="1"/>
              </p:cNvSpPr>
              <p:nvPr/>
            </p:nvSpPr>
            <p:spPr bwMode="auto">
              <a:xfrm>
                <a:off x="2702" y="1725"/>
                <a:ext cx="155"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000" b="1">
                    <a:solidFill>
                      <a:srgbClr val="006600"/>
                    </a:solidFill>
                    <a:latin typeface=".VnTime" panose="020B7200000000000000" pitchFamily="34" charset="0"/>
                  </a:rPr>
                  <a:t>O</a:t>
                </a:r>
              </a:p>
            </p:txBody>
          </p:sp>
          <p:sp>
            <p:nvSpPr>
              <p:cNvPr id="15398" name="Text Box 20">
                <a:extLst>
                  <a:ext uri="{FF2B5EF4-FFF2-40B4-BE49-F238E27FC236}">
                    <a16:creationId xmlns:a16="http://schemas.microsoft.com/office/drawing/2014/main" id="{446E12C4-9BF9-ADAC-D2A2-88E8188E4619}"/>
                  </a:ext>
                </a:extLst>
              </p:cNvPr>
              <p:cNvSpPr txBox="1">
                <a:spLocks noChangeArrowheads="1"/>
              </p:cNvSpPr>
              <p:nvPr/>
            </p:nvSpPr>
            <p:spPr bwMode="auto">
              <a:xfrm>
                <a:off x="2372" y="2534"/>
                <a:ext cx="198"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000" b="1">
                    <a:solidFill>
                      <a:srgbClr val="006600"/>
                    </a:solidFill>
                    <a:latin typeface=".VnTime" panose="020B7200000000000000" pitchFamily="34" charset="0"/>
                  </a:rPr>
                  <a:t>P</a:t>
                </a:r>
              </a:p>
            </p:txBody>
          </p:sp>
          <p:sp>
            <p:nvSpPr>
              <p:cNvPr id="15399" name="Text Box 21">
                <a:extLst>
                  <a:ext uri="{FF2B5EF4-FFF2-40B4-BE49-F238E27FC236}">
                    <a16:creationId xmlns:a16="http://schemas.microsoft.com/office/drawing/2014/main" id="{F6B97D62-A10D-46E7-DC96-2CD25F0A027A}"/>
                  </a:ext>
                </a:extLst>
              </p:cNvPr>
              <p:cNvSpPr txBox="1">
                <a:spLocks noChangeArrowheads="1"/>
              </p:cNvSpPr>
              <p:nvPr/>
            </p:nvSpPr>
            <p:spPr bwMode="auto">
              <a:xfrm>
                <a:off x="3084" y="1421"/>
                <a:ext cx="219"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000" b="1">
                    <a:solidFill>
                      <a:srgbClr val="006600"/>
                    </a:solidFill>
                    <a:latin typeface=".VnTime" panose="020B7200000000000000" pitchFamily="34" charset="0"/>
                  </a:rPr>
                  <a:t>N</a:t>
                </a:r>
              </a:p>
            </p:txBody>
          </p:sp>
          <p:sp>
            <p:nvSpPr>
              <p:cNvPr id="15400" name="Text Box 22">
                <a:extLst>
                  <a:ext uri="{FF2B5EF4-FFF2-40B4-BE49-F238E27FC236}">
                    <a16:creationId xmlns:a16="http://schemas.microsoft.com/office/drawing/2014/main" id="{27F84EC7-9A96-EE6B-7813-788E279E7606}"/>
                  </a:ext>
                </a:extLst>
              </p:cNvPr>
              <p:cNvSpPr txBox="1">
                <a:spLocks noChangeArrowheads="1"/>
              </p:cNvSpPr>
              <p:nvPr/>
            </p:nvSpPr>
            <p:spPr bwMode="auto">
              <a:xfrm>
                <a:off x="2938" y="1626"/>
                <a:ext cx="218"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000" b="1">
                    <a:solidFill>
                      <a:srgbClr val="006600"/>
                    </a:solidFill>
                    <a:latin typeface=".VnTime" panose="020B7200000000000000" pitchFamily="34" charset="0"/>
                  </a:rPr>
                  <a:t>2</a:t>
                </a:r>
              </a:p>
            </p:txBody>
          </p:sp>
          <p:sp>
            <p:nvSpPr>
              <p:cNvPr id="15401" name="Text Box 23">
                <a:extLst>
                  <a:ext uri="{FF2B5EF4-FFF2-40B4-BE49-F238E27FC236}">
                    <a16:creationId xmlns:a16="http://schemas.microsoft.com/office/drawing/2014/main" id="{8107AC8D-6C0A-6D58-05DB-14418BB965CB}"/>
                  </a:ext>
                </a:extLst>
              </p:cNvPr>
              <p:cNvSpPr txBox="1">
                <a:spLocks noChangeArrowheads="1"/>
              </p:cNvSpPr>
              <p:nvPr/>
            </p:nvSpPr>
            <p:spPr bwMode="auto">
              <a:xfrm>
                <a:off x="3043" y="2365"/>
                <a:ext cx="219"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000" b="1">
                    <a:solidFill>
                      <a:srgbClr val="006600"/>
                    </a:solidFill>
                    <a:latin typeface=".VnTime" panose="020B7200000000000000" pitchFamily="34" charset="0"/>
                  </a:rPr>
                  <a:t>5,2</a:t>
                </a:r>
              </a:p>
            </p:txBody>
          </p:sp>
          <p:sp>
            <p:nvSpPr>
              <p:cNvPr id="15402" name="Text Box 24">
                <a:extLst>
                  <a:ext uri="{FF2B5EF4-FFF2-40B4-BE49-F238E27FC236}">
                    <a16:creationId xmlns:a16="http://schemas.microsoft.com/office/drawing/2014/main" id="{4CFB0A6B-58D7-D715-8EDB-32A69D991806}"/>
                  </a:ext>
                </a:extLst>
              </p:cNvPr>
              <p:cNvSpPr txBox="1">
                <a:spLocks noChangeArrowheads="1"/>
              </p:cNvSpPr>
              <p:nvPr/>
            </p:nvSpPr>
            <p:spPr bwMode="auto">
              <a:xfrm>
                <a:off x="2513" y="2069"/>
                <a:ext cx="220"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300" b="1">
                    <a:solidFill>
                      <a:srgbClr val="FF3300"/>
                    </a:solidFill>
                    <a:latin typeface=".VnTime" panose="020B7200000000000000" pitchFamily="34" charset="0"/>
                  </a:rPr>
                  <a:t>x</a:t>
                </a:r>
              </a:p>
            </p:txBody>
          </p:sp>
          <p:sp>
            <p:nvSpPr>
              <p:cNvPr id="15403" name="Text Box 25">
                <a:extLst>
                  <a:ext uri="{FF2B5EF4-FFF2-40B4-BE49-F238E27FC236}">
                    <a16:creationId xmlns:a16="http://schemas.microsoft.com/office/drawing/2014/main" id="{417CF7B6-A33E-5B75-3E69-C1F58ED25A70}"/>
                  </a:ext>
                </a:extLst>
              </p:cNvPr>
              <p:cNvSpPr txBox="1">
                <a:spLocks noChangeArrowheads="1"/>
              </p:cNvSpPr>
              <p:nvPr/>
            </p:nvSpPr>
            <p:spPr bwMode="auto">
              <a:xfrm>
                <a:off x="3693" y="2520"/>
                <a:ext cx="188"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300">
                    <a:solidFill>
                      <a:srgbClr val="008000"/>
                    </a:solidFill>
                    <a:latin typeface=".VnTime" panose="020B7200000000000000" pitchFamily="34" charset="0"/>
                  </a:rPr>
                  <a:t>Q</a:t>
                </a:r>
              </a:p>
            </p:txBody>
          </p:sp>
        </p:grpSp>
      </p:grpSp>
      <p:graphicFrame>
        <p:nvGraphicFramePr>
          <p:cNvPr id="15386" name="Object 26">
            <a:extLst>
              <a:ext uri="{FF2B5EF4-FFF2-40B4-BE49-F238E27FC236}">
                <a16:creationId xmlns:a16="http://schemas.microsoft.com/office/drawing/2014/main" id="{895A7699-9DC8-0CC2-0209-687C55BF0095}"/>
              </a:ext>
            </a:extLst>
          </p:cNvPr>
          <p:cNvGraphicFramePr>
            <a:graphicFrameLocks noChangeAspect="1"/>
          </p:cNvGraphicFramePr>
          <p:nvPr/>
        </p:nvGraphicFramePr>
        <p:xfrm>
          <a:off x="7953375" y="1197770"/>
          <a:ext cx="7734300" cy="2762250"/>
        </p:xfrm>
        <a:graphic>
          <a:graphicData uri="http://schemas.openxmlformats.org/presentationml/2006/ole">
            <mc:AlternateContent xmlns:mc="http://schemas.openxmlformats.org/markup-compatibility/2006">
              <mc:Choice xmlns:v="urn:schemas-microsoft-com:vml" Requires="v">
                <p:oleObj name="Equation" r:id="rId3" imgW="1460500" imgH="838200" progId="Equation.DSMT4">
                  <p:embed/>
                </p:oleObj>
              </mc:Choice>
              <mc:Fallback>
                <p:oleObj name="Equation" r:id="rId3" imgW="1460500" imgH="838200" progId="Equation.DSMT4">
                  <p:embed/>
                  <p:pic>
                    <p:nvPicPr>
                      <p:cNvPr id="15386" name="Object 26">
                        <a:extLst>
                          <a:ext uri="{FF2B5EF4-FFF2-40B4-BE49-F238E27FC236}">
                            <a16:creationId xmlns:a16="http://schemas.microsoft.com/office/drawing/2014/main" id="{895A7699-9DC8-0CC2-0209-687C55BF00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53375" y="1197770"/>
                        <a:ext cx="7734300" cy="2762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15387" name="Group 27">
            <a:extLst>
              <a:ext uri="{FF2B5EF4-FFF2-40B4-BE49-F238E27FC236}">
                <a16:creationId xmlns:a16="http://schemas.microsoft.com/office/drawing/2014/main" id="{D3392AAB-E627-1784-68CC-9FC41B401D5C}"/>
              </a:ext>
            </a:extLst>
          </p:cNvPr>
          <p:cNvGrpSpPr>
            <a:grpSpLocks/>
          </p:cNvGrpSpPr>
          <p:nvPr/>
        </p:nvGrpSpPr>
        <p:grpSpPr bwMode="auto">
          <a:xfrm>
            <a:off x="2526507" y="5350670"/>
            <a:ext cx="3931443" cy="3910014"/>
            <a:chOff x="4023" y="1295"/>
            <a:chExt cx="1651" cy="1642"/>
          </a:xfrm>
        </p:grpSpPr>
        <p:grpSp>
          <p:nvGrpSpPr>
            <p:cNvPr id="2" name="Group 28">
              <a:extLst>
                <a:ext uri="{FF2B5EF4-FFF2-40B4-BE49-F238E27FC236}">
                  <a16:creationId xmlns:a16="http://schemas.microsoft.com/office/drawing/2014/main" id="{F72A9BDE-67F0-1313-9B42-2C166CFD4276}"/>
                </a:ext>
              </a:extLst>
            </p:cNvPr>
            <p:cNvGrpSpPr>
              <a:grpSpLocks/>
            </p:cNvGrpSpPr>
            <p:nvPr/>
          </p:nvGrpSpPr>
          <p:grpSpPr bwMode="auto">
            <a:xfrm>
              <a:off x="4184" y="1529"/>
              <a:ext cx="1289" cy="1193"/>
              <a:chOff x="2448" y="1344"/>
              <a:chExt cx="1536" cy="1392"/>
            </a:xfrm>
          </p:grpSpPr>
          <p:sp>
            <p:nvSpPr>
              <p:cNvPr id="15381" name="Line 29">
                <a:extLst>
                  <a:ext uri="{FF2B5EF4-FFF2-40B4-BE49-F238E27FC236}">
                    <a16:creationId xmlns:a16="http://schemas.microsoft.com/office/drawing/2014/main" id="{BB1CCB88-4273-9E6C-008C-DC0A3A1FC49C}"/>
                  </a:ext>
                </a:extLst>
              </p:cNvPr>
              <p:cNvSpPr>
                <a:spLocks noChangeShapeType="1"/>
              </p:cNvSpPr>
              <p:nvPr/>
            </p:nvSpPr>
            <p:spPr bwMode="auto">
              <a:xfrm>
                <a:off x="2448" y="2736"/>
                <a:ext cx="1536" cy="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15382" name="Line 30">
                <a:extLst>
                  <a:ext uri="{FF2B5EF4-FFF2-40B4-BE49-F238E27FC236}">
                    <a16:creationId xmlns:a16="http://schemas.microsoft.com/office/drawing/2014/main" id="{B77E5267-33C4-82B3-D77E-272AC762D2FE}"/>
                  </a:ext>
                </a:extLst>
              </p:cNvPr>
              <p:cNvSpPr>
                <a:spLocks noChangeShapeType="1"/>
              </p:cNvSpPr>
              <p:nvPr/>
            </p:nvSpPr>
            <p:spPr bwMode="auto">
              <a:xfrm>
                <a:off x="2750" y="1350"/>
                <a:ext cx="816" cy="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15383" name="Line 31">
                <a:extLst>
                  <a:ext uri="{FF2B5EF4-FFF2-40B4-BE49-F238E27FC236}">
                    <a16:creationId xmlns:a16="http://schemas.microsoft.com/office/drawing/2014/main" id="{A237C703-8FA0-20C9-B89B-3A32E6A6D612}"/>
                  </a:ext>
                </a:extLst>
              </p:cNvPr>
              <p:cNvSpPr>
                <a:spLocks noChangeShapeType="1"/>
              </p:cNvSpPr>
              <p:nvPr/>
            </p:nvSpPr>
            <p:spPr bwMode="auto">
              <a:xfrm flipH="1">
                <a:off x="3162" y="1344"/>
                <a:ext cx="6" cy="1392"/>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15384" name="Line 32">
                <a:extLst>
                  <a:ext uri="{FF2B5EF4-FFF2-40B4-BE49-F238E27FC236}">
                    <a16:creationId xmlns:a16="http://schemas.microsoft.com/office/drawing/2014/main" id="{2637D0E9-A147-9464-5C96-F81485A5AC8D}"/>
                  </a:ext>
                </a:extLst>
              </p:cNvPr>
              <p:cNvSpPr>
                <a:spLocks noChangeShapeType="1"/>
              </p:cNvSpPr>
              <p:nvPr/>
            </p:nvSpPr>
            <p:spPr bwMode="auto">
              <a:xfrm>
                <a:off x="2736" y="1344"/>
                <a:ext cx="1248" cy="1392"/>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15385" name="Line 33">
                <a:extLst>
                  <a:ext uri="{FF2B5EF4-FFF2-40B4-BE49-F238E27FC236}">
                    <a16:creationId xmlns:a16="http://schemas.microsoft.com/office/drawing/2014/main" id="{DCBD27EC-5939-B074-F4D2-FE30899F3582}"/>
                  </a:ext>
                </a:extLst>
              </p:cNvPr>
              <p:cNvSpPr>
                <a:spLocks noChangeShapeType="1"/>
              </p:cNvSpPr>
              <p:nvPr/>
            </p:nvSpPr>
            <p:spPr bwMode="auto">
              <a:xfrm flipH="1">
                <a:off x="2448" y="1344"/>
                <a:ext cx="1104" cy="1392"/>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3" name="Rectangle 34">
                <a:extLst>
                  <a:ext uri="{FF2B5EF4-FFF2-40B4-BE49-F238E27FC236}">
                    <a16:creationId xmlns:a16="http://schemas.microsoft.com/office/drawing/2014/main" id="{BB78CC1B-844C-BBC3-5716-5F7C10F43F96}"/>
                  </a:ext>
                </a:extLst>
              </p:cNvPr>
              <p:cNvSpPr>
                <a:spLocks noChangeArrowheads="1"/>
              </p:cNvSpPr>
              <p:nvPr/>
            </p:nvSpPr>
            <p:spPr bwMode="auto">
              <a:xfrm>
                <a:off x="3114" y="1358"/>
                <a:ext cx="48" cy="48"/>
              </a:xfrm>
              <a:prstGeom prst="rect">
                <a:avLst/>
              </a:prstGeom>
              <a:solidFill>
                <a:schemeClr val="bg1"/>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700"/>
              </a:p>
            </p:txBody>
          </p:sp>
          <p:sp>
            <p:nvSpPr>
              <p:cNvPr id="4" name="Rectangle 35">
                <a:extLst>
                  <a:ext uri="{FF2B5EF4-FFF2-40B4-BE49-F238E27FC236}">
                    <a16:creationId xmlns:a16="http://schemas.microsoft.com/office/drawing/2014/main" id="{B7A909F6-49B4-F6A1-4DD2-29DA1EDA7024}"/>
                  </a:ext>
                </a:extLst>
              </p:cNvPr>
              <p:cNvSpPr>
                <a:spLocks noChangeArrowheads="1"/>
              </p:cNvSpPr>
              <p:nvPr/>
            </p:nvSpPr>
            <p:spPr bwMode="auto">
              <a:xfrm>
                <a:off x="3114" y="2682"/>
                <a:ext cx="48" cy="48"/>
              </a:xfrm>
              <a:prstGeom prst="rect">
                <a:avLst/>
              </a:prstGeom>
              <a:solidFill>
                <a:schemeClr val="bg1"/>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700"/>
              </a:p>
            </p:txBody>
          </p:sp>
        </p:grpSp>
        <p:sp>
          <p:nvSpPr>
            <p:cNvPr id="15370" name="Text Box 36">
              <a:extLst>
                <a:ext uri="{FF2B5EF4-FFF2-40B4-BE49-F238E27FC236}">
                  <a16:creationId xmlns:a16="http://schemas.microsoft.com/office/drawing/2014/main" id="{1A0AA1A8-0304-10E9-B0EF-8D21B4348892}"/>
                </a:ext>
              </a:extLst>
            </p:cNvPr>
            <p:cNvSpPr txBox="1">
              <a:spLocks noChangeArrowheads="1"/>
            </p:cNvSpPr>
            <p:nvPr/>
          </p:nvSpPr>
          <p:spPr bwMode="auto">
            <a:xfrm>
              <a:off x="4237" y="1338"/>
              <a:ext cx="201"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000" b="1">
                  <a:solidFill>
                    <a:srgbClr val="006600"/>
                  </a:solidFill>
                  <a:latin typeface=".VnTime" panose="020B7200000000000000" pitchFamily="34" charset="0"/>
                </a:rPr>
                <a:t>A</a:t>
              </a:r>
            </a:p>
          </p:txBody>
        </p:sp>
        <p:sp>
          <p:nvSpPr>
            <p:cNvPr id="15371" name="Text Box 37">
              <a:extLst>
                <a:ext uri="{FF2B5EF4-FFF2-40B4-BE49-F238E27FC236}">
                  <a16:creationId xmlns:a16="http://schemas.microsoft.com/office/drawing/2014/main" id="{496D1C0B-349C-3F52-2EDC-5212A1513FCB}"/>
                </a:ext>
              </a:extLst>
            </p:cNvPr>
            <p:cNvSpPr txBox="1">
              <a:spLocks noChangeArrowheads="1"/>
            </p:cNvSpPr>
            <p:nvPr/>
          </p:nvSpPr>
          <p:spPr bwMode="auto">
            <a:xfrm>
              <a:off x="5098" y="1364"/>
              <a:ext cx="202"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000" b="1">
                  <a:solidFill>
                    <a:srgbClr val="006600"/>
                  </a:solidFill>
                  <a:latin typeface=".VnTime" panose="020B7200000000000000" pitchFamily="34" charset="0"/>
                </a:rPr>
                <a:t>B</a:t>
              </a:r>
            </a:p>
          </p:txBody>
        </p:sp>
        <p:sp>
          <p:nvSpPr>
            <p:cNvPr id="15372" name="Text Box 38">
              <a:extLst>
                <a:ext uri="{FF2B5EF4-FFF2-40B4-BE49-F238E27FC236}">
                  <a16:creationId xmlns:a16="http://schemas.microsoft.com/office/drawing/2014/main" id="{0A637738-695D-FC53-2B25-E4B76D546BE1}"/>
                </a:ext>
              </a:extLst>
            </p:cNvPr>
            <p:cNvSpPr txBox="1">
              <a:spLocks noChangeArrowheads="1"/>
            </p:cNvSpPr>
            <p:nvPr/>
          </p:nvSpPr>
          <p:spPr bwMode="auto">
            <a:xfrm>
              <a:off x="4798" y="1840"/>
              <a:ext cx="202"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000">
                  <a:latin typeface=".VnTime" panose="020B7200000000000000" pitchFamily="34" charset="0"/>
                </a:rPr>
                <a:t>O</a:t>
              </a:r>
            </a:p>
          </p:txBody>
        </p:sp>
        <p:sp>
          <p:nvSpPr>
            <p:cNvPr id="15373" name="Text Box 39">
              <a:extLst>
                <a:ext uri="{FF2B5EF4-FFF2-40B4-BE49-F238E27FC236}">
                  <a16:creationId xmlns:a16="http://schemas.microsoft.com/office/drawing/2014/main" id="{DED81488-A18B-C85F-9A0E-E7B0EF409DE8}"/>
                </a:ext>
              </a:extLst>
            </p:cNvPr>
            <p:cNvSpPr txBox="1">
              <a:spLocks noChangeArrowheads="1"/>
            </p:cNvSpPr>
            <p:nvPr/>
          </p:nvSpPr>
          <p:spPr bwMode="auto">
            <a:xfrm>
              <a:off x="4023" y="2669"/>
              <a:ext cx="201"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000" b="1">
                  <a:solidFill>
                    <a:srgbClr val="006600"/>
                  </a:solidFill>
                  <a:latin typeface=".VnTime" panose="020B7200000000000000" pitchFamily="34" charset="0"/>
                </a:rPr>
                <a:t>C</a:t>
              </a:r>
            </a:p>
          </p:txBody>
        </p:sp>
        <p:sp>
          <p:nvSpPr>
            <p:cNvPr id="15374" name="Text Box 40">
              <a:extLst>
                <a:ext uri="{FF2B5EF4-FFF2-40B4-BE49-F238E27FC236}">
                  <a16:creationId xmlns:a16="http://schemas.microsoft.com/office/drawing/2014/main" id="{63DE0CE9-358B-0A8D-1D29-24400E0C5FD2}"/>
                </a:ext>
              </a:extLst>
            </p:cNvPr>
            <p:cNvSpPr txBox="1">
              <a:spLocks noChangeArrowheads="1"/>
            </p:cNvSpPr>
            <p:nvPr/>
          </p:nvSpPr>
          <p:spPr bwMode="auto">
            <a:xfrm>
              <a:off x="4685" y="2704"/>
              <a:ext cx="202"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000" b="1">
                  <a:solidFill>
                    <a:srgbClr val="006600"/>
                  </a:solidFill>
                  <a:latin typeface=".VnTime" panose="020B7200000000000000" pitchFamily="34" charset="0"/>
                </a:rPr>
                <a:t>F</a:t>
              </a:r>
            </a:p>
          </p:txBody>
        </p:sp>
        <p:sp>
          <p:nvSpPr>
            <p:cNvPr id="15375" name="Text Box 41">
              <a:extLst>
                <a:ext uri="{FF2B5EF4-FFF2-40B4-BE49-F238E27FC236}">
                  <a16:creationId xmlns:a16="http://schemas.microsoft.com/office/drawing/2014/main" id="{65ACD02E-37C2-6DDC-F9D6-8A540DEF29EC}"/>
                </a:ext>
              </a:extLst>
            </p:cNvPr>
            <p:cNvSpPr txBox="1">
              <a:spLocks noChangeArrowheads="1"/>
            </p:cNvSpPr>
            <p:nvPr/>
          </p:nvSpPr>
          <p:spPr bwMode="auto">
            <a:xfrm>
              <a:off x="5473" y="2681"/>
              <a:ext cx="201"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000" b="1">
                  <a:solidFill>
                    <a:srgbClr val="006600"/>
                  </a:solidFill>
                  <a:latin typeface=".VnTime" panose="020B7200000000000000" pitchFamily="34" charset="0"/>
                </a:rPr>
                <a:t>D</a:t>
              </a:r>
            </a:p>
          </p:txBody>
        </p:sp>
        <p:sp>
          <p:nvSpPr>
            <p:cNvPr id="15376" name="Text Box 42">
              <a:extLst>
                <a:ext uri="{FF2B5EF4-FFF2-40B4-BE49-F238E27FC236}">
                  <a16:creationId xmlns:a16="http://schemas.microsoft.com/office/drawing/2014/main" id="{523DC865-304C-8D51-EDDF-E43DF87271F2}"/>
                </a:ext>
              </a:extLst>
            </p:cNvPr>
            <p:cNvSpPr txBox="1">
              <a:spLocks noChangeArrowheads="1"/>
            </p:cNvSpPr>
            <p:nvPr/>
          </p:nvSpPr>
          <p:spPr bwMode="auto">
            <a:xfrm>
              <a:off x="4649" y="1328"/>
              <a:ext cx="201"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000" b="1">
                  <a:solidFill>
                    <a:srgbClr val="006600"/>
                  </a:solidFill>
                  <a:latin typeface=".VnTime" panose="020B7200000000000000" pitchFamily="34" charset="0"/>
                </a:rPr>
                <a:t>E</a:t>
              </a:r>
            </a:p>
          </p:txBody>
        </p:sp>
        <p:sp>
          <p:nvSpPr>
            <p:cNvPr id="15377" name="Text Box 43">
              <a:extLst>
                <a:ext uri="{FF2B5EF4-FFF2-40B4-BE49-F238E27FC236}">
                  <a16:creationId xmlns:a16="http://schemas.microsoft.com/office/drawing/2014/main" id="{8A46EE73-5201-7863-B557-49E672844844}"/>
                </a:ext>
              </a:extLst>
            </p:cNvPr>
            <p:cNvSpPr txBox="1">
              <a:spLocks noChangeArrowheads="1"/>
            </p:cNvSpPr>
            <p:nvPr/>
          </p:nvSpPr>
          <p:spPr bwMode="auto">
            <a:xfrm>
              <a:off x="4829" y="2228"/>
              <a:ext cx="200"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300" b="1">
                  <a:solidFill>
                    <a:srgbClr val="FF3300"/>
                  </a:solidFill>
                  <a:latin typeface=".VnTime" panose="020B7200000000000000" pitchFamily="34" charset="0"/>
                </a:rPr>
                <a:t>x</a:t>
              </a:r>
            </a:p>
          </p:txBody>
        </p:sp>
        <p:sp>
          <p:nvSpPr>
            <p:cNvPr id="15378" name="Text Box 44">
              <a:extLst>
                <a:ext uri="{FF2B5EF4-FFF2-40B4-BE49-F238E27FC236}">
                  <a16:creationId xmlns:a16="http://schemas.microsoft.com/office/drawing/2014/main" id="{31D43C8E-CBD8-527F-48F2-72A9A7E61616}"/>
                </a:ext>
              </a:extLst>
            </p:cNvPr>
            <p:cNvSpPr txBox="1">
              <a:spLocks noChangeArrowheads="1"/>
            </p:cNvSpPr>
            <p:nvPr/>
          </p:nvSpPr>
          <p:spPr bwMode="auto">
            <a:xfrm>
              <a:off x="4306" y="2471"/>
              <a:ext cx="464"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700" b="1">
                  <a:solidFill>
                    <a:srgbClr val="006600"/>
                  </a:solidFill>
                  <a:latin typeface=".VnTime" panose="020B7200000000000000" pitchFamily="34" charset="0"/>
                </a:rPr>
                <a:t>3,5</a:t>
              </a:r>
            </a:p>
          </p:txBody>
        </p:sp>
        <p:sp>
          <p:nvSpPr>
            <p:cNvPr id="15379" name="Text Box 45">
              <a:extLst>
                <a:ext uri="{FF2B5EF4-FFF2-40B4-BE49-F238E27FC236}">
                  <a16:creationId xmlns:a16="http://schemas.microsoft.com/office/drawing/2014/main" id="{E57FEEB7-D184-F2B9-2241-6AAD69F6EB59}"/>
                </a:ext>
              </a:extLst>
            </p:cNvPr>
            <p:cNvSpPr txBox="1">
              <a:spLocks noChangeArrowheads="1"/>
            </p:cNvSpPr>
            <p:nvPr/>
          </p:nvSpPr>
          <p:spPr bwMode="auto">
            <a:xfrm>
              <a:off x="4777" y="1582"/>
              <a:ext cx="200"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b="1">
                  <a:solidFill>
                    <a:srgbClr val="006600"/>
                  </a:solidFill>
                  <a:latin typeface=".VnTime" panose="020B7200000000000000" pitchFamily="34" charset="0"/>
                </a:rPr>
                <a:t>3</a:t>
              </a:r>
            </a:p>
          </p:txBody>
        </p:sp>
        <p:sp>
          <p:nvSpPr>
            <p:cNvPr id="15380" name="Text Box 46">
              <a:extLst>
                <a:ext uri="{FF2B5EF4-FFF2-40B4-BE49-F238E27FC236}">
                  <a16:creationId xmlns:a16="http://schemas.microsoft.com/office/drawing/2014/main" id="{B00AE3B7-90AF-F1B9-9C47-0B01EB1B8AE7}"/>
                </a:ext>
              </a:extLst>
            </p:cNvPr>
            <p:cNvSpPr txBox="1">
              <a:spLocks noChangeArrowheads="1"/>
            </p:cNvSpPr>
            <p:nvPr/>
          </p:nvSpPr>
          <p:spPr bwMode="auto">
            <a:xfrm>
              <a:off x="4852" y="1295"/>
              <a:ext cx="201"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000" b="1">
                  <a:solidFill>
                    <a:srgbClr val="006600"/>
                  </a:solidFill>
                  <a:latin typeface=".VnTime" panose="020B7200000000000000" pitchFamily="34" charset="0"/>
                </a:rPr>
                <a:t>2</a:t>
              </a:r>
            </a:p>
          </p:txBody>
        </p:sp>
      </p:grpSp>
      <p:graphicFrame>
        <p:nvGraphicFramePr>
          <p:cNvPr id="15407" name="Object 47">
            <a:extLst>
              <a:ext uri="{FF2B5EF4-FFF2-40B4-BE49-F238E27FC236}">
                <a16:creationId xmlns:a16="http://schemas.microsoft.com/office/drawing/2014/main" id="{2678730E-06A7-210F-2D6B-A2647469F9AF}"/>
              </a:ext>
            </a:extLst>
          </p:cNvPr>
          <p:cNvGraphicFramePr>
            <a:graphicFrameLocks noChangeAspect="1"/>
          </p:cNvGraphicFramePr>
          <p:nvPr/>
        </p:nvGraphicFramePr>
        <p:xfrm>
          <a:off x="8115301" y="6574632"/>
          <a:ext cx="6055520" cy="2712243"/>
        </p:xfrm>
        <a:graphic>
          <a:graphicData uri="http://schemas.openxmlformats.org/presentationml/2006/ole">
            <mc:AlternateContent xmlns:mc="http://schemas.openxmlformats.org/markup-compatibility/2006">
              <mc:Choice xmlns:v="urn:schemas-microsoft-com:vml" Requires="v">
                <p:oleObj name="Equation" r:id="rId5" imgW="1409700" imgH="838200" progId="Equation.DSMT4">
                  <p:embed/>
                </p:oleObj>
              </mc:Choice>
              <mc:Fallback>
                <p:oleObj name="Equation" r:id="rId5" imgW="1409700" imgH="838200" progId="Equation.DSMT4">
                  <p:embed/>
                  <p:pic>
                    <p:nvPicPr>
                      <p:cNvPr id="15407" name="Object 47">
                        <a:extLst>
                          <a:ext uri="{FF2B5EF4-FFF2-40B4-BE49-F238E27FC236}">
                            <a16:creationId xmlns:a16="http://schemas.microsoft.com/office/drawing/2014/main" id="{2678730E-06A7-210F-2D6B-A2647469F9A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15301" y="6574632"/>
                        <a:ext cx="6055520" cy="27122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5408" name="Text Box 48">
            <a:extLst>
              <a:ext uri="{FF2B5EF4-FFF2-40B4-BE49-F238E27FC236}">
                <a16:creationId xmlns:a16="http://schemas.microsoft.com/office/drawing/2014/main" id="{29B927A3-8B0A-4A6B-3ED7-722DA83F3A38}"/>
              </a:ext>
            </a:extLst>
          </p:cNvPr>
          <p:cNvSpPr txBox="1">
            <a:spLocks noChangeArrowheads="1"/>
          </p:cNvSpPr>
          <p:nvPr/>
        </p:nvSpPr>
        <p:spPr bwMode="auto">
          <a:xfrm>
            <a:off x="5455445" y="171451"/>
            <a:ext cx="1037510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600">
                <a:latin typeface=".VnTime" panose="020B7200000000000000" pitchFamily="34" charset="0"/>
              </a:rPr>
              <a:t>b)</a:t>
            </a:r>
            <a:r>
              <a:rPr lang="en-US" altLang="en-US" sz="3600" b="1">
                <a:latin typeface=".VnTime" panose="020B7200000000000000" pitchFamily="34" charset="0"/>
              </a:rPr>
              <a:t> </a:t>
            </a:r>
            <a:r>
              <a:rPr lang="en-US" altLang="en-US" sz="3600">
                <a:latin typeface=".VnTime" panose="020B7200000000000000" pitchFamily="34" charset="0"/>
              </a:rPr>
              <a:t>V×</a:t>
            </a:r>
            <a:r>
              <a:rPr lang="en-US" altLang="en-US" sz="3600" b="1">
                <a:latin typeface=".VnTime" panose="020B7200000000000000" pitchFamily="34" charset="0"/>
              </a:rPr>
              <a:t> </a:t>
            </a:r>
            <a:r>
              <a:rPr lang="en-US" altLang="en-US" sz="3600">
                <a:latin typeface=".VnTime" panose="020B7200000000000000" pitchFamily="34" charset="0"/>
              </a:rPr>
              <a:t>MN// PQ nªn theo hÖ qu¶ cña ®Þnh lÝ Ta-lÐt ta cã:</a:t>
            </a:r>
          </a:p>
        </p:txBody>
      </p:sp>
      <p:sp>
        <p:nvSpPr>
          <p:cNvPr id="15409" name="Text Box 49">
            <a:extLst>
              <a:ext uri="{FF2B5EF4-FFF2-40B4-BE49-F238E27FC236}">
                <a16:creationId xmlns:a16="http://schemas.microsoft.com/office/drawing/2014/main" id="{F066401B-890D-3863-95FC-6088ED58D57C}"/>
              </a:ext>
            </a:extLst>
          </p:cNvPr>
          <p:cNvSpPr txBox="1">
            <a:spLocks noChangeArrowheads="1"/>
          </p:cNvSpPr>
          <p:nvPr/>
        </p:nvSpPr>
        <p:spPr bwMode="auto">
          <a:xfrm>
            <a:off x="7227095" y="5648326"/>
            <a:ext cx="686990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600">
                <a:latin typeface=".VnTime" panose="020B7200000000000000" pitchFamily="34" charset="0"/>
              </a:rPr>
              <a:t>Theo hÖ qu¶ cña ®Þnh lÝ Ta-lÐt ta cã:</a:t>
            </a:r>
          </a:p>
        </p:txBody>
      </p:sp>
      <p:graphicFrame>
        <p:nvGraphicFramePr>
          <p:cNvPr id="15410" name="Object 50">
            <a:extLst>
              <a:ext uri="{FF2B5EF4-FFF2-40B4-BE49-F238E27FC236}">
                <a16:creationId xmlns:a16="http://schemas.microsoft.com/office/drawing/2014/main" id="{F2C806AC-EE2B-351C-DBF6-2E469901E241}"/>
              </a:ext>
            </a:extLst>
          </p:cNvPr>
          <p:cNvGraphicFramePr>
            <a:graphicFrameLocks noChangeAspect="1"/>
          </p:cNvGraphicFramePr>
          <p:nvPr/>
        </p:nvGraphicFramePr>
        <p:xfrm>
          <a:off x="6600825" y="4879182"/>
          <a:ext cx="9051132" cy="657225"/>
        </p:xfrm>
        <a:graphic>
          <a:graphicData uri="http://schemas.openxmlformats.org/presentationml/2006/ole">
            <mc:AlternateContent xmlns:mc="http://schemas.openxmlformats.org/markup-compatibility/2006">
              <mc:Choice xmlns:v="urn:schemas-microsoft-com:vml" Requires="v">
                <p:oleObj name="Equation" r:id="rId7" imgW="2108200" imgH="203200" progId="Equation.DSMT4">
                  <p:embed/>
                </p:oleObj>
              </mc:Choice>
              <mc:Fallback>
                <p:oleObj name="Equation" r:id="rId7" imgW="2108200" imgH="203200" progId="Equation.DSMT4">
                  <p:embed/>
                  <p:pic>
                    <p:nvPicPr>
                      <p:cNvPr id="15410" name="Object 50">
                        <a:extLst>
                          <a:ext uri="{FF2B5EF4-FFF2-40B4-BE49-F238E27FC236}">
                            <a16:creationId xmlns:a16="http://schemas.microsoft.com/office/drawing/2014/main" id="{F2C806AC-EE2B-351C-DBF6-2E469901E24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00825" y="4879182"/>
                        <a:ext cx="9051132" cy="657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5369"/>
                                        </p:tgtEl>
                                        <p:attrNameLst>
                                          <p:attrName>style.visibility</p:attrName>
                                        </p:attrNameLst>
                                      </p:cBhvr>
                                      <p:to>
                                        <p:strVal val="visible"/>
                                      </p:to>
                                    </p:set>
                                    <p:anim calcmode="lin" valueType="num">
                                      <p:cBhvr additive="base">
                                        <p:cTn id="7" dur="500" fill="hold"/>
                                        <p:tgtEl>
                                          <p:spTgt spid="15369"/>
                                        </p:tgtEl>
                                        <p:attrNameLst>
                                          <p:attrName>ppt_x</p:attrName>
                                        </p:attrNameLst>
                                      </p:cBhvr>
                                      <p:tavLst>
                                        <p:tav tm="0">
                                          <p:val>
                                            <p:strVal val="#ppt_x"/>
                                          </p:val>
                                        </p:tav>
                                        <p:tav tm="100000">
                                          <p:val>
                                            <p:strVal val="#ppt_x"/>
                                          </p:val>
                                        </p:tav>
                                      </p:tavLst>
                                    </p:anim>
                                    <p:anim calcmode="lin" valueType="num">
                                      <p:cBhvr additive="base">
                                        <p:cTn id="8" dur="500" fill="hold"/>
                                        <p:tgtEl>
                                          <p:spTgt spid="1536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5408"/>
                                        </p:tgtEl>
                                        <p:attrNameLst>
                                          <p:attrName>style.visibility</p:attrName>
                                        </p:attrNameLst>
                                      </p:cBhvr>
                                      <p:to>
                                        <p:strVal val="visible"/>
                                      </p:to>
                                    </p:set>
                                    <p:anim calcmode="lin" valueType="num">
                                      <p:cBhvr additive="base">
                                        <p:cTn id="13" dur="500" fill="hold"/>
                                        <p:tgtEl>
                                          <p:spTgt spid="15408"/>
                                        </p:tgtEl>
                                        <p:attrNameLst>
                                          <p:attrName>ppt_x</p:attrName>
                                        </p:attrNameLst>
                                      </p:cBhvr>
                                      <p:tavLst>
                                        <p:tav tm="0">
                                          <p:val>
                                            <p:strVal val="#ppt_x"/>
                                          </p:val>
                                        </p:tav>
                                        <p:tav tm="100000">
                                          <p:val>
                                            <p:strVal val="#ppt_x"/>
                                          </p:val>
                                        </p:tav>
                                      </p:tavLst>
                                    </p:anim>
                                    <p:anim calcmode="lin" valueType="num">
                                      <p:cBhvr additive="base">
                                        <p:cTn id="14" dur="500" fill="hold"/>
                                        <p:tgtEl>
                                          <p:spTgt spid="15408"/>
                                        </p:tgtEl>
                                        <p:attrNameLst>
                                          <p:attrName>ppt_y</p:attrName>
                                        </p:attrNameLst>
                                      </p:cBhvr>
                                      <p:tavLst>
                                        <p:tav tm="0">
                                          <p:val>
                                            <p:strVal val="1+#ppt_h/2"/>
                                          </p:val>
                                        </p:tav>
                                        <p:tav tm="100000">
                                          <p:val>
                                            <p:strVal val="#ppt_y"/>
                                          </p:val>
                                        </p:tav>
                                      </p:tavLst>
                                    </p:anim>
                                  </p:childTnLst>
                                </p:cTn>
                              </p:par>
                              <p:par>
                                <p:cTn id="15" presetID="3" presetClass="entr" presetSubtype="10" fill="hold" nodeType="withEffect">
                                  <p:stCondLst>
                                    <p:cond delay="0"/>
                                  </p:stCondLst>
                                  <p:childTnLst>
                                    <p:set>
                                      <p:cBhvr>
                                        <p:cTn id="16" dur="1" fill="hold">
                                          <p:stCondLst>
                                            <p:cond delay="0"/>
                                          </p:stCondLst>
                                        </p:cTn>
                                        <p:tgtEl>
                                          <p:spTgt spid="15386"/>
                                        </p:tgtEl>
                                        <p:attrNameLst>
                                          <p:attrName>style.visibility</p:attrName>
                                        </p:attrNameLst>
                                      </p:cBhvr>
                                      <p:to>
                                        <p:strVal val="visible"/>
                                      </p:to>
                                    </p:set>
                                    <p:animEffect transition="in" filter="blinds(horizontal)">
                                      <p:cBhvr>
                                        <p:cTn id="17" dur="500"/>
                                        <p:tgtEl>
                                          <p:spTgt spid="1538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nodeType="clickEffect">
                                  <p:stCondLst>
                                    <p:cond delay="0"/>
                                  </p:stCondLst>
                                  <p:childTnLst>
                                    <p:set>
                                      <p:cBhvr>
                                        <p:cTn id="21" dur="1" fill="hold">
                                          <p:stCondLst>
                                            <p:cond delay="0"/>
                                          </p:stCondLst>
                                        </p:cTn>
                                        <p:tgtEl>
                                          <p:spTgt spid="15387"/>
                                        </p:tgtEl>
                                        <p:attrNameLst>
                                          <p:attrName>style.visibility</p:attrName>
                                        </p:attrNameLst>
                                      </p:cBhvr>
                                      <p:to>
                                        <p:strVal val="visible"/>
                                      </p:to>
                                    </p:set>
                                    <p:anim calcmode="lin" valueType="num">
                                      <p:cBhvr additive="base">
                                        <p:cTn id="22" dur="500" fill="hold"/>
                                        <p:tgtEl>
                                          <p:spTgt spid="15387"/>
                                        </p:tgtEl>
                                        <p:attrNameLst>
                                          <p:attrName>ppt_x</p:attrName>
                                        </p:attrNameLst>
                                      </p:cBhvr>
                                      <p:tavLst>
                                        <p:tav tm="0">
                                          <p:val>
                                            <p:strVal val="#ppt_x"/>
                                          </p:val>
                                        </p:tav>
                                        <p:tav tm="100000">
                                          <p:val>
                                            <p:strVal val="#ppt_x"/>
                                          </p:val>
                                        </p:tav>
                                      </p:tavLst>
                                    </p:anim>
                                    <p:anim calcmode="lin" valueType="num">
                                      <p:cBhvr additive="base">
                                        <p:cTn id="23" dur="500" fill="hold"/>
                                        <p:tgtEl>
                                          <p:spTgt spid="15387"/>
                                        </p:tgtEl>
                                        <p:attrNameLst>
                                          <p:attrName>ppt_y</p:attrName>
                                        </p:attrNameLst>
                                      </p:cBhvr>
                                      <p:tavLst>
                                        <p:tav tm="0">
                                          <p:val>
                                            <p:strVal val="1+#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ntr" presetSubtype="10" fill="hold" nodeType="clickEffect">
                                  <p:stCondLst>
                                    <p:cond delay="0"/>
                                  </p:stCondLst>
                                  <p:childTnLst>
                                    <p:set>
                                      <p:cBhvr>
                                        <p:cTn id="27" dur="1" fill="hold">
                                          <p:stCondLst>
                                            <p:cond delay="0"/>
                                          </p:stCondLst>
                                        </p:cTn>
                                        <p:tgtEl>
                                          <p:spTgt spid="15410"/>
                                        </p:tgtEl>
                                        <p:attrNameLst>
                                          <p:attrName>style.visibility</p:attrName>
                                        </p:attrNameLst>
                                      </p:cBhvr>
                                      <p:to>
                                        <p:strVal val="visible"/>
                                      </p:to>
                                    </p:set>
                                    <p:animEffect transition="in" filter="blinds(horizontal)">
                                      <p:cBhvr>
                                        <p:cTn id="28" dur="500"/>
                                        <p:tgtEl>
                                          <p:spTgt spid="15410"/>
                                        </p:tgtEl>
                                      </p:cBhvr>
                                    </p:animEffect>
                                  </p:childTnLst>
                                </p:cTn>
                              </p:par>
                              <p:par>
                                <p:cTn id="29" presetID="2" presetClass="entr" presetSubtype="4" fill="hold" nodeType="withEffect">
                                  <p:stCondLst>
                                    <p:cond delay="0"/>
                                  </p:stCondLst>
                                  <p:childTnLst>
                                    <p:set>
                                      <p:cBhvr>
                                        <p:cTn id="30" dur="1" fill="hold">
                                          <p:stCondLst>
                                            <p:cond delay="0"/>
                                          </p:stCondLst>
                                        </p:cTn>
                                        <p:tgtEl>
                                          <p:spTgt spid="15409"/>
                                        </p:tgtEl>
                                        <p:attrNameLst>
                                          <p:attrName>style.visibility</p:attrName>
                                        </p:attrNameLst>
                                      </p:cBhvr>
                                      <p:to>
                                        <p:strVal val="visible"/>
                                      </p:to>
                                    </p:set>
                                    <p:anim calcmode="lin" valueType="num">
                                      <p:cBhvr additive="base">
                                        <p:cTn id="31" dur="500" fill="hold"/>
                                        <p:tgtEl>
                                          <p:spTgt spid="15409"/>
                                        </p:tgtEl>
                                        <p:attrNameLst>
                                          <p:attrName>ppt_x</p:attrName>
                                        </p:attrNameLst>
                                      </p:cBhvr>
                                      <p:tavLst>
                                        <p:tav tm="0">
                                          <p:val>
                                            <p:strVal val="#ppt_x"/>
                                          </p:val>
                                        </p:tav>
                                        <p:tav tm="100000">
                                          <p:val>
                                            <p:strVal val="#ppt_x"/>
                                          </p:val>
                                        </p:tav>
                                      </p:tavLst>
                                    </p:anim>
                                    <p:anim calcmode="lin" valueType="num">
                                      <p:cBhvr additive="base">
                                        <p:cTn id="32" dur="500" fill="hold"/>
                                        <p:tgtEl>
                                          <p:spTgt spid="15409"/>
                                        </p:tgtEl>
                                        <p:attrNameLst>
                                          <p:attrName>ppt_y</p:attrName>
                                        </p:attrNameLst>
                                      </p:cBhvr>
                                      <p:tavLst>
                                        <p:tav tm="0">
                                          <p:val>
                                            <p:strVal val="1+#ppt_h/2"/>
                                          </p:val>
                                        </p:tav>
                                        <p:tav tm="100000">
                                          <p:val>
                                            <p:strVal val="#ppt_y"/>
                                          </p:val>
                                        </p:tav>
                                      </p:tavLst>
                                    </p:anim>
                                  </p:childTnLst>
                                </p:cTn>
                              </p:par>
                              <p:par>
                                <p:cTn id="33" presetID="3" presetClass="entr" presetSubtype="10" fill="hold" nodeType="withEffect">
                                  <p:stCondLst>
                                    <p:cond delay="0"/>
                                  </p:stCondLst>
                                  <p:childTnLst>
                                    <p:set>
                                      <p:cBhvr>
                                        <p:cTn id="34" dur="1" fill="hold">
                                          <p:stCondLst>
                                            <p:cond delay="0"/>
                                          </p:stCondLst>
                                        </p:cTn>
                                        <p:tgtEl>
                                          <p:spTgt spid="15407"/>
                                        </p:tgtEl>
                                        <p:attrNameLst>
                                          <p:attrName>style.visibility</p:attrName>
                                        </p:attrNameLst>
                                      </p:cBhvr>
                                      <p:to>
                                        <p:strVal val="visible"/>
                                      </p:to>
                                    </p:set>
                                    <p:animEffect transition="in" filter="blinds(horizontal)">
                                      <p:cBhvr>
                                        <p:cTn id="35" dur="500"/>
                                        <p:tgtEl>
                                          <p:spTgt spid="154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08" grpId="0"/>
      <p:bldP spid="1540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048000" y="-3086100"/>
            <a:ext cx="1066800" cy="7924800"/>
            <a:chOff x="0" y="0"/>
            <a:chExt cx="2771140" cy="17082440"/>
          </a:xfrm>
          <a:solidFill>
            <a:srgbClr val="438F79"/>
          </a:solidFill>
        </p:grpSpPr>
        <p:sp>
          <p:nvSpPr>
            <p:cNvPr id="3" name="Freeform 3"/>
            <p:cNvSpPr/>
            <p:nvPr/>
          </p:nvSpPr>
          <p:spPr>
            <a:xfrm>
              <a:off x="0" y="0"/>
              <a:ext cx="2771140" cy="17082440"/>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grpFill/>
            <a:ln>
              <a:solidFill>
                <a:srgbClr val="438F79"/>
              </a:solidFill>
            </a:ln>
          </p:spPr>
        </p:sp>
      </p:grpSp>
      <p:sp>
        <p:nvSpPr>
          <p:cNvPr id="24" name="TextBox 23"/>
          <p:cNvSpPr txBox="1"/>
          <p:nvPr/>
        </p:nvSpPr>
        <p:spPr>
          <a:xfrm>
            <a:off x="228600" y="393388"/>
            <a:ext cx="7102098" cy="923330"/>
          </a:xfrm>
          <a:prstGeom prst="rect">
            <a:avLst/>
          </a:prstGeom>
          <a:noFill/>
        </p:spPr>
        <p:txBody>
          <a:bodyPr wrap="square" rtlCol="0">
            <a:spAutoFit/>
          </a:bodyPr>
          <a:lstStyle/>
          <a:p>
            <a:r>
              <a:rPr lang="en-US" sz="5400" b="1" dirty="0" err="1">
                <a:solidFill>
                  <a:schemeClr val="bg1"/>
                </a:solidFill>
                <a:latin typeface="Times New Roman" panose="02020603050405020304" pitchFamily="18" charset="0"/>
                <a:cs typeface="Times New Roman" panose="02020603050405020304" pitchFamily="18" charset="0"/>
              </a:rPr>
              <a:t>Bài</a:t>
            </a:r>
            <a:r>
              <a:rPr lang="en-US" sz="5400" b="1" dirty="0">
                <a:solidFill>
                  <a:schemeClr val="bg1"/>
                </a:solidFill>
                <a:latin typeface="Times New Roman" panose="02020603050405020304" pitchFamily="18" charset="0"/>
                <a:cs typeface="Times New Roman" panose="02020603050405020304" pitchFamily="18" charset="0"/>
              </a:rPr>
              <a:t> 4.2: (SGK – </a:t>
            </a:r>
            <a:r>
              <a:rPr lang="en-US" sz="5400" b="1" dirty="0" err="1">
                <a:solidFill>
                  <a:schemeClr val="bg1"/>
                </a:solidFill>
                <a:latin typeface="Times New Roman" panose="02020603050405020304" pitchFamily="18" charset="0"/>
                <a:cs typeface="Times New Roman" panose="02020603050405020304" pitchFamily="18" charset="0"/>
              </a:rPr>
              <a:t>tr.80</a:t>
            </a:r>
            <a:r>
              <a:rPr lang="en-US" sz="5400" b="1" dirty="0">
                <a:solidFill>
                  <a:schemeClr val="bg1"/>
                </a:solidFill>
                <a:latin typeface="Times New Roman" panose="02020603050405020304" pitchFamily="18" charset="0"/>
                <a:cs typeface="Times New Roman" panose="02020603050405020304" pitchFamily="18" charset="0"/>
              </a:rPr>
              <a:t>)</a:t>
            </a:r>
          </a:p>
        </p:txBody>
      </p:sp>
      <p:pic>
        <p:nvPicPr>
          <p:cNvPr id="19"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747344">
            <a:off x="17541368" y="-14272"/>
            <a:ext cx="1754651" cy="1209114"/>
          </a:xfrm>
          <a:prstGeom prst="rect">
            <a:avLst/>
          </a:prstGeom>
        </p:spPr>
      </p:pic>
      <p:pic>
        <p:nvPicPr>
          <p:cNvPr id="31" name="Picture 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14782800" y="6761954"/>
            <a:ext cx="3235547" cy="3439021"/>
          </a:xfrm>
          <a:prstGeom prst="rect">
            <a:avLst/>
          </a:prstGeom>
        </p:spPr>
      </p:pic>
      <p:sp>
        <p:nvSpPr>
          <p:cNvPr id="7" name="Rectangle 5">
            <a:extLst>
              <a:ext uri="{FF2B5EF4-FFF2-40B4-BE49-F238E27FC236}">
                <a16:creationId xmlns:a16="http://schemas.microsoft.com/office/drawing/2014/main" id="{58A1C89C-CAFD-A0EA-8059-9047EFF0388D}"/>
              </a:ext>
            </a:extLst>
          </p:cNvPr>
          <p:cNvSpPr/>
          <p:nvPr/>
        </p:nvSpPr>
        <p:spPr>
          <a:xfrm>
            <a:off x="233989" y="1236203"/>
            <a:ext cx="16535400" cy="2435988"/>
          </a:xfrm>
          <a:prstGeom prst="rect">
            <a:avLst/>
          </a:prstGeom>
        </p:spPr>
        <p:txBody>
          <a:bodyPr wrap="square">
            <a:spAutoFit/>
          </a:bodyPr>
          <a:lstStyle/>
          <a:p>
            <a:pPr algn="just">
              <a:lnSpc>
                <a:spcPct val="150000"/>
              </a:lnSpc>
              <a:spcAft>
                <a:spcPts val="800"/>
              </a:spcAft>
            </a:pP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Tìm</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các</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cặp</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đường</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thẳng</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song song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trong</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Hình</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4.10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và</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giải</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thích</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vì</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sao</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chúng</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song song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với</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nhau</a:t>
            </a:r>
            <a:endParaRPr lang="en-US"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Hình ảnh 5">
            <a:extLst>
              <a:ext uri="{FF2B5EF4-FFF2-40B4-BE49-F238E27FC236}">
                <a16:creationId xmlns:a16="http://schemas.microsoft.com/office/drawing/2014/main" id="{BF59B054-D413-E11C-DD7E-83C45BA731EE}"/>
              </a:ext>
            </a:extLst>
          </p:cNvPr>
          <p:cNvPicPr>
            <a:picLocks noChangeAspect="1"/>
          </p:cNvPicPr>
          <p:nvPr/>
        </p:nvPicPr>
        <p:blipFill rotWithShape="1">
          <a:blip r:embed="rId6"/>
          <a:srcRect l="24998" t="43271" r="44362" b="22625"/>
          <a:stretch/>
        </p:blipFill>
        <p:spPr bwMode="auto">
          <a:xfrm>
            <a:off x="528726" y="4375484"/>
            <a:ext cx="6801972" cy="42523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pic>
        <p:nvPicPr>
          <p:cNvPr id="9" name="Hình ảnh 8">
            <a:extLst>
              <a:ext uri="{FF2B5EF4-FFF2-40B4-BE49-F238E27FC236}">
                <a16:creationId xmlns:a16="http://schemas.microsoft.com/office/drawing/2014/main" id="{02BF4B2D-212D-93E1-11F2-C05F479D135F}"/>
              </a:ext>
            </a:extLst>
          </p:cNvPr>
          <p:cNvPicPr>
            <a:picLocks noChangeAspect="1"/>
          </p:cNvPicPr>
          <p:nvPr/>
        </p:nvPicPr>
        <p:blipFill rotWithShape="1">
          <a:blip r:embed="rId6"/>
          <a:srcRect l="57441" t="43271" r="12262" b="23301"/>
          <a:stretch/>
        </p:blipFill>
        <p:spPr bwMode="auto">
          <a:xfrm>
            <a:off x="8153400" y="4381500"/>
            <a:ext cx="6856603" cy="42523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880772047"/>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28" name="Rectangle 96"/>
          <p:cNvSpPr>
            <a:spLocks noChangeArrowheads="1"/>
          </p:cNvSpPr>
          <p:nvPr/>
        </p:nvSpPr>
        <p:spPr bwMode="auto">
          <a:xfrm>
            <a:off x="2400300" y="610791"/>
            <a:ext cx="13716000" cy="1257300"/>
          </a:xfrm>
          <a:prstGeom prst="rect">
            <a:avLst/>
          </a:prstGeom>
          <a:solidFill>
            <a:schemeClr val="accent5">
              <a:lumMod val="20000"/>
              <a:lumOff val="80000"/>
            </a:schemeClr>
          </a:solidFill>
          <a:ln w="12700" cap="sq">
            <a:noFill/>
            <a:miter lim="800000"/>
            <a:headEnd type="none" w="sm" len="sm"/>
            <a:tailEnd type="none" w="sm" len="sm"/>
          </a:ln>
          <a:effectLst/>
        </p:spPr>
        <p:txBody>
          <a:bodyPr wrap="none" anchor="ctr"/>
          <a:lstStyle/>
          <a:p>
            <a:pPr>
              <a:defRPr/>
            </a:pPr>
            <a:endParaRPr lang="en-US" sz="2700"/>
          </a:p>
        </p:txBody>
      </p:sp>
      <p:sp>
        <p:nvSpPr>
          <p:cNvPr id="18435" name="AutoShape 3">
            <a:hlinkClick r:id="" action="ppaction://noaction" highlightClick="1"/>
          </p:cNvPr>
          <p:cNvSpPr>
            <a:spLocks noChangeArrowheads="1"/>
          </p:cNvSpPr>
          <p:nvPr/>
        </p:nvSpPr>
        <p:spPr bwMode="auto">
          <a:xfrm>
            <a:off x="2382441" y="47625"/>
            <a:ext cx="2857500" cy="571500"/>
          </a:xfrm>
          <a:prstGeom prst="actionButtonBlank">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12700" cap="sq">
            <a:noFill/>
            <a:miter lim="800000"/>
            <a:headEnd type="none" w="sm" len="sm"/>
            <a:tailEnd type="none" w="sm" len="sm"/>
          </a:ln>
          <a:effectLst/>
        </p:spPr>
        <p:txBody>
          <a:bodyPr wrap="none" anchor="ctr"/>
          <a:lstStyle/>
          <a:p>
            <a:pPr algn="ctr">
              <a:defRPr/>
            </a:pPr>
            <a:r>
              <a:rPr lang="vi-VN" sz="3000" b="1">
                <a:latin typeface=".VnTimeH" pitchFamily="34" charset="0"/>
              </a:rPr>
              <a:t>KHỞI ĐỘNG</a:t>
            </a:r>
            <a:endParaRPr lang="en-US" sz="3000" b="1" dirty="0">
              <a:latin typeface=".VnTimeH" pitchFamily="34" charset="0"/>
            </a:endParaRPr>
          </a:p>
        </p:txBody>
      </p:sp>
      <p:sp>
        <p:nvSpPr>
          <p:cNvPr id="18436" name="Rectangle 4"/>
          <p:cNvSpPr>
            <a:spLocks noChangeArrowheads="1"/>
          </p:cNvSpPr>
          <p:nvPr/>
        </p:nvSpPr>
        <p:spPr bwMode="auto">
          <a:xfrm>
            <a:off x="2286000" y="0"/>
            <a:ext cx="228600" cy="10287000"/>
          </a:xfrm>
          <a:prstGeom prst="rect">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12700" cap="sq">
            <a:noFill/>
            <a:miter lim="800000"/>
            <a:headEnd type="none" w="sm" len="sm"/>
            <a:tailEnd type="none" w="sm" len="sm"/>
          </a:ln>
          <a:effectLst/>
        </p:spPr>
        <p:txBody>
          <a:bodyPr wrap="none" anchor="ctr"/>
          <a:lstStyle/>
          <a:p>
            <a:pPr>
              <a:defRPr/>
            </a:pPr>
            <a:endParaRPr lang="en-US" sz="2700"/>
          </a:p>
        </p:txBody>
      </p:sp>
      <p:sp>
        <p:nvSpPr>
          <p:cNvPr id="19462" name="Text Box 6"/>
          <p:cNvSpPr txBox="1">
            <a:spLocks noChangeArrowheads="1"/>
          </p:cNvSpPr>
          <p:nvPr/>
        </p:nvSpPr>
        <p:spPr bwMode="auto">
          <a:xfrm>
            <a:off x="2736056" y="505973"/>
            <a:ext cx="1304448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Hãy</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nối</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nội</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dung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với</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căn</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cứ</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để</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đ</a:t>
            </a:r>
            <a:r>
              <a:rPr lang="vi-VN"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ư</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ợc</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lập</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luận</a:t>
            </a:r>
            <a:r>
              <a:rPr lang="en-US" sz="36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36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đúng:</a:t>
            </a:r>
            <a:endPar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9463" name="Oval 8"/>
          <p:cNvSpPr>
            <a:spLocks noChangeArrowheads="1"/>
          </p:cNvSpPr>
          <p:nvPr/>
        </p:nvSpPr>
        <p:spPr bwMode="auto">
          <a:xfrm>
            <a:off x="14998302" y="675795"/>
            <a:ext cx="800100" cy="800100"/>
          </a:xfrm>
          <a:prstGeom prst="ellipse">
            <a:avLst/>
          </a:prstGeom>
          <a:solidFill>
            <a:srgbClr val="FFFF00"/>
          </a:solidFill>
          <a:ln w="12700" cap="sq">
            <a:solidFill>
              <a:schemeClr val="tx1"/>
            </a:solidFill>
            <a:round/>
            <a:headEnd type="none" w="sm" len="sm"/>
            <a:tailEnd type="none" w="sm" len="sm"/>
          </a:ln>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a:r>
              <a:rPr lang="en-US" sz="3600" b="1">
                <a:latin typeface="Garamond" panose="02020404030301010803" pitchFamily="18" charset="0"/>
              </a:rPr>
              <a:t>3</a:t>
            </a:r>
          </a:p>
        </p:txBody>
      </p:sp>
      <p:sp>
        <p:nvSpPr>
          <p:cNvPr id="19464" name="Oval 9"/>
          <p:cNvSpPr>
            <a:spLocks noChangeArrowheads="1"/>
          </p:cNvSpPr>
          <p:nvPr/>
        </p:nvSpPr>
        <p:spPr bwMode="auto">
          <a:xfrm>
            <a:off x="14083902" y="675795"/>
            <a:ext cx="800100" cy="800100"/>
          </a:xfrm>
          <a:prstGeom prst="ellipse">
            <a:avLst/>
          </a:prstGeom>
          <a:solidFill>
            <a:srgbClr val="FFFF00"/>
          </a:solidFill>
          <a:ln w="12700" cap="sq">
            <a:solidFill>
              <a:schemeClr val="tx1"/>
            </a:solidFill>
            <a:round/>
            <a:headEnd type="none" w="sm" len="sm"/>
            <a:tailEnd type="none" w="sm" len="sm"/>
          </a:ln>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a:r>
              <a:rPr lang="en-US" sz="3600" b="1">
                <a:latin typeface="Garamond" panose="02020404030301010803" pitchFamily="18" charset="0"/>
              </a:rPr>
              <a:t>2</a:t>
            </a:r>
          </a:p>
        </p:txBody>
      </p:sp>
      <p:sp>
        <p:nvSpPr>
          <p:cNvPr id="19465" name="Oval 11"/>
          <p:cNvSpPr>
            <a:spLocks noChangeArrowheads="1"/>
          </p:cNvSpPr>
          <p:nvPr/>
        </p:nvSpPr>
        <p:spPr bwMode="auto">
          <a:xfrm>
            <a:off x="9120963" y="646396"/>
            <a:ext cx="914400" cy="800100"/>
          </a:xfrm>
          <a:prstGeom prst="ellipse">
            <a:avLst/>
          </a:prstGeom>
          <a:solidFill>
            <a:schemeClr val="accent2">
              <a:lumMod val="20000"/>
              <a:lumOff val="80000"/>
            </a:schemeClr>
          </a:solidFill>
          <a:ln w="12700" cap="sq">
            <a:solidFill>
              <a:schemeClr val="tx1"/>
            </a:solidFill>
            <a:round/>
            <a:headEnd type="none" w="sm" len="sm"/>
            <a:tailEnd type="none" w="sm" len="sm"/>
          </a:ln>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a:r>
              <a:rPr lang="en-US" sz="3600" b="1">
                <a:latin typeface="Garamond" panose="02020404030301010803" pitchFamily="18" charset="0"/>
              </a:rPr>
              <a:t>C</a:t>
            </a:r>
          </a:p>
        </p:txBody>
      </p:sp>
      <p:sp>
        <p:nvSpPr>
          <p:cNvPr id="19466" name="Oval 12"/>
          <p:cNvSpPr>
            <a:spLocks noChangeArrowheads="1"/>
          </p:cNvSpPr>
          <p:nvPr/>
        </p:nvSpPr>
        <p:spPr bwMode="auto">
          <a:xfrm>
            <a:off x="8206563" y="646396"/>
            <a:ext cx="914400" cy="800100"/>
          </a:xfrm>
          <a:prstGeom prst="ellipse">
            <a:avLst/>
          </a:prstGeom>
          <a:solidFill>
            <a:schemeClr val="accent2">
              <a:lumMod val="20000"/>
              <a:lumOff val="80000"/>
            </a:schemeClr>
          </a:solidFill>
          <a:ln w="12700" cap="sq">
            <a:solidFill>
              <a:schemeClr val="tx1"/>
            </a:solidFill>
            <a:round/>
            <a:headEnd type="none" w="sm" len="sm"/>
            <a:tailEnd type="none" w="sm" len="sm"/>
          </a:ln>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a:r>
              <a:rPr lang="en-US" sz="3600" b="1" dirty="0">
                <a:latin typeface="Garamond" panose="02020404030301010803" pitchFamily="18" charset="0"/>
              </a:rPr>
              <a:t>B</a:t>
            </a:r>
          </a:p>
        </p:txBody>
      </p:sp>
      <p:sp>
        <p:nvSpPr>
          <p:cNvPr id="19467" name="Oval 13"/>
          <p:cNvSpPr>
            <a:spLocks noChangeArrowheads="1"/>
          </p:cNvSpPr>
          <p:nvPr/>
        </p:nvSpPr>
        <p:spPr bwMode="auto">
          <a:xfrm>
            <a:off x="7406463" y="646396"/>
            <a:ext cx="914400" cy="800100"/>
          </a:xfrm>
          <a:prstGeom prst="ellipse">
            <a:avLst/>
          </a:prstGeom>
          <a:solidFill>
            <a:schemeClr val="accent2">
              <a:lumMod val="20000"/>
              <a:lumOff val="80000"/>
            </a:schemeClr>
          </a:solidFill>
          <a:ln w="12700" cap="sq">
            <a:solidFill>
              <a:schemeClr val="tx1"/>
            </a:solidFill>
            <a:round/>
            <a:headEnd type="none" w="sm" len="sm"/>
            <a:tailEnd type="none" w="sm" len="sm"/>
          </a:ln>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a:r>
              <a:rPr lang="en-US" sz="3600" b="1" dirty="0">
                <a:latin typeface="Garamond" panose="02020404030301010803" pitchFamily="18" charset="0"/>
              </a:rPr>
              <a:t>A</a:t>
            </a:r>
          </a:p>
        </p:txBody>
      </p:sp>
      <p:grpSp>
        <p:nvGrpSpPr>
          <p:cNvPr id="19468" name="Group 85"/>
          <p:cNvGrpSpPr>
            <a:grpSpLocks/>
          </p:cNvGrpSpPr>
          <p:nvPr/>
        </p:nvGrpSpPr>
        <p:grpSpPr bwMode="auto">
          <a:xfrm>
            <a:off x="2514600" y="2514602"/>
            <a:ext cx="6286500" cy="2286001"/>
            <a:chOff x="192" y="1056"/>
            <a:chExt cx="2640" cy="960"/>
          </a:xfrm>
        </p:grpSpPr>
        <p:sp>
          <p:nvSpPr>
            <p:cNvPr id="19520" name="Oval 14"/>
            <p:cNvSpPr>
              <a:spLocks noChangeArrowheads="1"/>
            </p:cNvSpPr>
            <p:nvPr/>
          </p:nvSpPr>
          <p:spPr bwMode="auto">
            <a:xfrm>
              <a:off x="192" y="1056"/>
              <a:ext cx="2256" cy="960"/>
            </a:xfrm>
            <a:prstGeom prst="ellipse">
              <a:avLst/>
            </a:prstGeom>
            <a:solidFill>
              <a:schemeClr val="accent2">
                <a:lumMod val="20000"/>
                <a:lumOff val="80000"/>
              </a:schemeClr>
            </a:solidFill>
            <a:ln w="12700" cap="sq">
              <a:solidFill>
                <a:schemeClr val="tx1"/>
              </a:solidFill>
              <a:round/>
              <a:headEnd type="none" w="sm" len="sm"/>
              <a:tailEnd type="none" w="sm" len="sm"/>
            </a:ln>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a:endParaRPr lang="en-SG" sz="2700">
                <a:latin typeface="Garamond" panose="02020404030301010803" pitchFamily="18" charset="0"/>
              </a:endParaRPr>
            </a:p>
          </p:txBody>
        </p:sp>
        <p:sp>
          <p:nvSpPr>
            <p:cNvPr id="19521" name="Text Box 32"/>
            <p:cNvSpPr txBox="1">
              <a:spLocks noChangeArrowheads="1"/>
            </p:cNvSpPr>
            <p:nvPr/>
          </p:nvSpPr>
          <p:spPr bwMode="auto">
            <a:xfrm>
              <a:off x="1200" y="1248"/>
              <a:ext cx="1488" cy="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spcBef>
                  <a:spcPct val="50000"/>
                </a:spcBef>
              </a:pPr>
              <a:r>
                <a:rPr lang="en-US" sz="2700" dirty="0">
                  <a:latin typeface="Arial" panose="020B0604020202020204" pitchFamily="34" charset="0"/>
                </a:rPr>
                <a:t>*</a:t>
              </a:r>
              <a:r>
                <a:rPr lang="en-US" sz="2700" dirty="0" err="1">
                  <a:latin typeface="Arial" panose="020B0604020202020204" pitchFamily="34" charset="0"/>
                </a:rPr>
                <a:t>Vì</a:t>
              </a:r>
              <a:r>
                <a:rPr lang="en-US" sz="2700" dirty="0">
                  <a:latin typeface="Arial" panose="020B0604020202020204" pitchFamily="34" charset="0"/>
                </a:rPr>
                <a:t> B’C’//BC </a:t>
              </a:r>
            </a:p>
            <a:p>
              <a:pPr>
                <a:spcBef>
                  <a:spcPct val="50000"/>
                </a:spcBef>
              </a:pPr>
              <a:r>
                <a:rPr lang="en-US" sz="2700" dirty="0">
                  <a:latin typeface="Arial" panose="020B0604020202020204" pitchFamily="34" charset="0"/>
                </a:rPr>
                <a:t>     =&gt; </a:t>
              </a:r>
            </a:p>
          </p:txBody>
        </p:sp>
        <p:grpSp>
          <p:nvGrpSpPr>
            <p:cNvPr id="19522" name="Group 33"/>
            <p:cNvGrpSpPr>
              <a:grpSpLocks/>
            </p:cNvGrpSpPr>
            <p:nvPr/>
          </p:nvGrpSpPr>
          <p:grpSpPr bwMode="auto">
            <a:xfrm>
              <a:off x="1584" y="1440"/>
              <a:ext cx="1248" cy="388"/>
              <a:chOff x="4080" y="3656"/>
              <a:chExt cx="1248" cy="388"/>
            </a:xfrm>
          </p:grpSpPr>
          <p:sp>
            <p:nvSpPr>
              <p:cNvPr id="19532" name="Text Box 34"/>
              <p:cNvSpPr txBox="1">
                <a:spLocks noChangeArrowheads="1"/>
              </p:cNvSpPr>
              <p:nvPr/>
            </p:nvSpPr>
            <p:spPr bwMode="auto">
              <a:xfrm>
                <a:off x="4080" y="3656"/>
                <a:ext cx="1248"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r>
                  <a:rPr lang="en-US" sz="2700" dirty="0">
                    <a:latin typeface="Arial" panose="020B0604020202020204" pitchFamily="34" charset="0"/>
                  </a:rPr>
                  <a:t>AB’    B’C’</a:t>
                </a:r>
              </a:p>
              <a:p>
                <a:r>
                  <a:rPr lang="en-US" sz="2700" dirty="0">
                    <a:latin typeface="Arial" panose="020B0604020202020204" pitchFamily="34" charset="0"/>
                  </a:rPr>
                  <a:t>AB     BC</a:t>
                </a:r>
              </a:p>
            </p:txBody>
          </p:sp>
          <p:sp>
            <p:nvSpPr>
              <p:cNvPr id="19533" name="Line 35"/>
              <p:cNvSpPr>
                <a:spLocks noChangeShapeType="1"/>
              </p:cNvSpPr>
              <p:nvPr/>
            </p:nvSpPr>
            <p:spPr bwMode="auto">
              <a:xfrm>
                <a:off x="4128" y="3848"/>
                <a:ext cx="24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700"/>
              </a:p>
            </p:txBody>
          </p:sp>
          <p:sp>
            <p:nvSpPr>
              <p:cNvPr id="19534" name="Line 36"/>
              <p:cNvSpPr>
                <a:spLocks noChangeShapeType="1"/>
              </p:cNvSpPr>
              <p:nvPr/>
            </p:nvSpPr>
            <p:spPr bwMode="auto">
              <a:xfrm>
                <a:off x="4512" y="3848"/>
                <a:ext cx="24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700"/>
              </a:p>
            </p:txBody>
          </p:sp>
          <p:sp>
            <p:nvSpPr>
              <p:cNvPr id="19535" name="Text Box 37"/>
              <p:cNvSpPr txBox="1">
                <a:spLocks noChangeArrowheads="1"/>
              </p:cNvSpPr>
              <p:nvPr/>
            </p:nvSpPr>
            <p:spPr bwMode="auto">
              <a:xfrm>
                <a:off x="4350" y="3743"/>
                <a:ext cx="162"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r>
                  <a:rPr lang="en-US" sz="2700">
                    <a:latin typeface="Arial" panose="020B0604020202020204" pitchFamily="34" charset="0"/>
                  </a:rPr>
                  <a:t>=</a:t>
                </a:r>
              </a:p>
            </p:txBody>
          </p:sp>
        </p:grpSp>
        <p:grpSp>
          <p:nvGrpSpPr>
            <p:cNvPr id="19523" name="Group 50"/>
            <p:cNvGrpSpPr>
              <a:grpSpLocks/>
            </p:cNvGrpSpPr>
            <p:nvPr/>
          </p:nvGrpSpPr>
          <p:grpSpPr bwMode="auto">
            <a:xfrm>
              <a:off x="384" y="1104"/>
              <a:ext cx="1025" cy="822"/>
              <a:chOff x="330" y="1071"/>
              <a:chExt cx="1025" cy="822"/>
            </a:xfrm>
          </p:grpSpPr>
          <p:grpSp>
            <p:nvGrpSpPr>
              <p:cNvPr id="19524" name="Group 51"/>
              <p:cNvGrpSpPr>
                <a:grpSpLocks/>
              </p:cNvGrpSpPr>
              <p:nvPr/>
            </p:nvGrpSpPr>
            <p:grpSpPr bwMode="auto">
              <a:xfrm>
                <a:off x="480" y="1248"/>
                <a:ext cx="768" cy="480"/>
                <a:chOff x="432" y="1200"/>
                <a:chExt cx="864" cy="576"/>
              </a:xfrm>
            </p:grpSpPr>
            <p:sp>
              <p:nvSpPr>
                <p:cNvPr id="19530" name="Freeform 52"/>
                <p:cNvSpPr>
                  <a:spLocks/>
                </p:cNvSpPr>
                <p:nvPr/>
              </p:nvSpPr>
              <p:spPr bwMode="auto">
                <a:xfrm>
                  <a:off x="432" y="1200"/>
                  <a:ext cx="864" cy="576"/>
                </a:xfrm>
                <a:custGeom>
                  <a:avLst/>
                  <a:gdLst>
                    <a:gd name="T0" fmla="*/ 336 w 864"/>
                    <a:gd name="T1" fmla="*/ 0 h 576"/>
                    <a:gd name="T2" fmla="*/ 0 w 864"/>
                    <a:gd name="T3" fmla="*/ 576 h 576"/>
                    <a:gd name="T4" fmla="*/ 864 w 864"/>
                    <a:gd name="T5" fmla="*/ 576 h 576"/>
                    <a:gd name="T6" fmla="*/ 336 w 864"/>
                    <a:gd name="T7" fmla="*/ 0 h 576"/>
                    <a:gd name="T8" fmla="*/ 0 60000 65536"/>
                    <a:gd name="T9" fmla="*/ 0 60000 65536"/>
                    <a:gd name="T10" fmla="*/ 0 60000 65536"/>
                    <a:gd name="T11" fmla="*/ 0 60000 65536"/>
                    <a:gd name="T12" fmla="*/ 0 w 864"/>
                    <a:gd name="T13" fmla="*/ 0 h 576"/>
                    <a:gd name="T14" fmla="*/ 864 w 864"/>
                    <a:gd name="T15" fmla="*/ 576 h 576"/>
                  </a:gdLst>
                  <a:ahLst/>
                  <a:cxnLst>
                    <a:cxn ang="T8">
                      <a:pos x="T0" y="T1"/>
                    </a:cxn>
                    <a:cxn ang="T9">
                      <a:pos x="T2" y="T3"/>
                    </a:cxn>
                    <a:cxn ang="T10">
                      <a:pos x="T4" y="T5"/>
                    </a:cxn>
                    <a:cxn ang="T11">
                      <a:pos x="T6" y="T7"/>
                    </a:cxn>
                  </a:cxnLst>
                  <a:rect l="T12" t="T13" r="T14" b="T15"/>
                  <a:pathLst>
                    <a:path w="864" h="576">
                      <a:moveTo>
                        <a:pt x="336" y="0"/>
                      </a:moveTo>
                      <a:lnTo>
                        <a:pt x="0" y="576"/>
                      </a:lnTo>
                      <a:lnTo>
                        <a:pt x="864" y="576"/>
                      </a:lnTo>
                      <a:lnTo>
                        <a:pt x="336" y="0"/>
                      </a:lnTo>
                      <a:close/>
                    </a:path>
                  </a:pathLst>
                </a:custGeom>
                <a:noFill/>
                <a:ln w="28575" cap="sq">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endParaRPr lang="en-US" sz="2700"/>
                </a:p>
              </p:txBody>
            </p:sp>
            <p:sp>
              <p:nvSpPr>
                <p:cNvPr id="19531" name="Line 53"/>
                <p:cNvSpPr>
                  <a:spLocks noChangeShapeType="1"/>
                </p:cNvSpPr>
                <p:nvPr/>
              </p:nvSpPr>
              <p:spPr bwMode="auto">
                <a:xfrm>
                  <a:off x="582" y="1516"/>
                  <a:ext cx="480" cy="0"/>
                </a:xfrm>
                <a:prstGeom prst="line">
                  <a:avLst/>
                </a:prstGeom>
                <a:noFill/>
                <a:ln w="28575"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sz="2700"/>
                </a:p>
              </p:txBody>
            </p:sp>
          </p:grpSp>
          <p:sp>
            <p:nvSpPr>
              <p:cNvPr id="19525" name="Text Box 54"/>
              <p:cNvSpPr txBox="1">
                <a:spLocks noChangeArrowheads="1"/>
              </p:cNvSpPr>
              <p:nvPr/>
            </p:nvSpPr>
            <p:spPr bwMode="auto">
              <a:xfrm>
                <a:off x="672" y="1071"/>
                <a:ext cx="17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r>
                  <a:rPr lang="en-US" sz="2700">
                    <a:latin typeface="Garamond" panose="02020404030301010803" pitchFamily="18" charset="0"/>
                  </a:rPr>
                  <a:t>A</a:t>
                </a:r>
              </a:p>
            </p:txBody>
          </p:sp>
          <p:sp>
            <p:nvSpPr>
              <p:cNvPr id="19526" name="Text Box 55"/>
              <p:cNvSpPr txBox="1">
                <a:spLocks noChangeArrowheads="1"/>
              </p:cNvSpPr>
              <p:nvPr/>
            </p:nvSpPr>
            <p:spPr bwMode="auto">
              <a:xfrm>
                <a:off x="1008" y="1344"/>
                <a:ext cx="201"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r>
                  <a:rPr lang="en-US" sz="2700">
                    <a:latin typeface="Garamond" panose="02020404030301010803" pitchFamily="18" charset="0"/>
                  </a:rPr>
                  <a:t>C’</a:t>
                </a:r>
              </a:p>
            </p:txBody>
          </p:sp>
          <p:sp>
            <p:nvSpPr>
              <p:cNvPr id="19527" name="Text Box 56"/>
              <p:cNvSpPr txBox="1">
                <a:spLocks noChangeArrowheads="1"/>
              </p:cNvSpPr>
              <p:nvPr/>
            </p:nvSpPr>
            <p:spPr bwMode="auto">
              <a:xfrm>
                <a:off x="435" y="1353"/>
                <a:ext cx="199"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r>
                  <a:rPr lang="en-US" sz="2700">
                    <a:latin typeface="Garamond" panose="02020404030301010803" pitchFamily="18" charset="0"/>
                  </a:rPr>
                  <a:t>B’</a:t>
                </a:r>
              </a:p>
            </p:txBody>
          </p:sp>
          <p:sp>
            <p:nvSpPr>
              <p:cNvPr id="19528" name="Text Box 57"/>
              <p:cNvSpPr txBox="1">
                <a:spLocks noChangeArrowheads="1"/>
              </p:cNvSpPr>
              <p:nvPr/>
            </p:nvSpPr>
            <p:spPr bwMode="auto">
              <a:xfrm>
                <a:off x="330" y="1632"/>
                <a:ext cx="167"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r>
                  <a:rPr lang="en-US" sz="2700">
                    <a:latin typeface="Garamond" panose="02020404030301010803" pitchFamily="18" charset="0"/>
                  </a:rPr>
                  <a:t>B</a:t>
                </a:r>
              </a:p>
            </p:txBody>
          </p:sp>
          <p:sp>
            <p:nvSpPr>
              <p:cNvPr id="19529" name="Text Box 58"/>
              <p:cNvSpPr txBox="1">
                <a:spLocks noChangeArrowheads="1"/>
              </p:cNvSpPr>
              <p:nvPr/>
            </p:nvSpPr>
            <p:spPr bwMode="auto">
              <a:xfrm>
                <a:off x="1185" y="1680"/>
                <a:ext cx="170"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r>
                  <a:rPr lang="en-US" sz="2700">
                    <a:latin typeface="Garamond" panose="02020404030301010803" pitchFamily="18" charset="0"/>
                  </a:rPr>
                  <a:t>C</a:t>
                </a:r>
              </a:p>
            </p:txBody>
          </p:sp>
        </p:grpSp>
      </p:grpSp>
      <p:grpSp>
        <p:nvGrpSpPr>
          <p:cNvPr id="19469" name="Group 89"/>
          <p:cNvGrpSpPr>
            <a:grpSpLocks/>
          </p:cNvGrpSpPr>
          <p:nvPr/>
        </p:nvGrpSpPr>
        <p:grpSpPr bwMode="auto">
          <a:xfrm>
            <a:off x="2400300" y="7715250"/>
            <a:ext cx="6172200" cy="2228850"/>
            <a:chOff x="192" y="3240"/>
            <a:chExt cx="2592" cy="936"/>
          </a:xfrm>
        </p:grpSpPr>
        <p:sp>
          <p:nvSpPr>
            <p:cNvPr id="19504" name="Oval 18"/>
            <p:cNvSpPr>
              <a:spLocks noChangeArrowheads="1"/>
            </p:cNvSpPr>
            <p:nvPr/>
          </p:nvSpPr>
          <p:spPr bwMode="auto">
            <a:xfrm>
              <a:off x="192" y="3264"/>
              <a:ext cx="2304" cy="912"/>
            </a:xfrm>
            <a:prstGeom prst="ellipse">
              <a:avLst/>
            </a:prstGeom>
            <a:solidFill>
              <a:schemeClr val="accent2">
                <a:lumMod val="20000"/>
                <a:lumOff val="80000"/>
              </a:schemeClr>
            </a:solidFill>
            <a:ln w="12700" cap="sq">
              <a:solidFill>
                <a:schemeClr val="tx1"/>
              </a:solidFill>
              <a:round/>
              <a:headEnd type="none" w="sm" len="sm"/>
              <a:tailEnd type="none" w="sm" len="sm"/>
            </a:ln>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endParaRPr lang="en-US" sz="2700"/>
            </a:p>
          </p:txBody>
        </p:sp>
        <p:grpSp>
          <p:nvGrpSpPr>
            <p:cNvPr id="19505" name="Group 49"/>
            <p:cNvGrpSpPr>
              <a:grpSpLocks/>
            </p:cNvGrpSpPr>
            <p:nvPr/>
          </p:nvGrpSpPr>
          <p:grpSpPr bwMode="auto">
            <a:xfrm>
              <a:off x="426" y="3240"/>
              <a:ext cx="1025" cy="822"/>
              <a:chOff x="330" y="1071"/>
              <a:chExt cx="1025" cy="822"/>
            </a:xfrm>
          </p:grpSpPr>
          <p:grpSp>
            <p:nvGrpSpPr>
              <p:cNvPr id="19512" name="Group 39"/>
              <p:cNvGrpSpPr>
                <a:grpSpLocks/>
              </p:cNvGrpSpPr>
              <p:nvPr/>
            </p:nvGrpSpPr>
            <p:grpSpPr bwMode="auto">
              <a:xfrm>
                <a:off x="480" y="1248"/>
                <a:ext cx="768" cy="480"/>
                <a:chOff x="432" y="1200"/>
                <a:chExt cx="864" cy="576"/>
              </a:xfrm>
            </p:grpSpPr>
            <p:sp>
              <p:nvSpPr>
                <p:cNvPr id="19518" name="Freeform 21"/>
                <p:cNvSpPr>
                  <a:spLocks/>
                </p:cNvSpPr>
                <p:nvPr/>
              </p:nvSpPr>
              <p:spPr bwMode="auto">
                <a:xfrm>
                  <a:off x="432" y="1200"/>
                  <a:ext cx="864" cy="576"/>
                </a:xfrm>
                <a:custGeom>
                  <a:avLst/>
                  <a:gdLst>
                    <a:gd name="T0" fmla="*/ 336 w 864"/>
                    <a:gd name="T1" fmla="*/ 0 h 576"/>
                    <a:gd name="T2" fmla="*/ 0 w 864"/>
                    <a:gd name="T3" fmla="*/ 576 h 576"/>
                    <a:gd name="T4" fmla="*/ 864 w 864"/>
                    <a:gd name="T5" fmla="*/ 576 h 576"/>
                    <a:gd name="T6" fmla="*/ 336 w 864"/>
                    <a:gd name="T7" fmla="*/ 0 h 576"/>
                    <a:gd name="T8" fmla="*/ 0 60000 65536"/>
                    <a:gd name="T9" fmla="*/ 0 60000 65536"/>
                    <a:gd name="T10" fmla="*/ 0 60000 65536"/>
                    <a:gd name="T11" fmla="*/ 0 60000 65536"/>
                    <a:gd name="T12" fmla="*/ 0 w 864"/>
                    <a:gd name="T13" fmla="*/ 0 h 576"/>
                    <a:gd name="T14" fmla="*/ 864 w 864"/>
                    <a:gd name="T15" fmla="*/ 576 h 576"/>
                  </a:gdLst>
                  <a:ahLst/>
                  <a:cxnLst>
                    <a:cxn ang="T8">
                      <a:pos x="T0" y="T1"/>
                    </a:cxn>
                    <a:cxn ang="T9">
                      <a:pos x="T2" y="T3"/>
                    </a:cxn>
                    <a:cxn ang="T10">
                      <a:pos x="T4" y="T5"/>
                    </a:cxn>
                    <a:cxn ang="T11">
                      <a:pos x="T6" y="T7"/>
                    </a:cxn>
                  </a:cxnLst>
                  <a:rect l="T12" t="T13" r="T14" b="T15"/>
                  <a:pathLst>
                    <a:path w="864" h="576">
                      <a:moveTo>
                        <a:pt x="336" y="0"/>
                      </a:moveTo>
                      <a:lnTo>
                        <a:pt x="0" y="576"/>
                      </a:lnTo>
                      <a:lnTo>
                        <a:pt x="864" y="576"/>
                      </a:lnTo>
                      <a:lnTo>
                        <a:pt x="336" y="0"/>
                      </a:lnTo>
                      <a:close/>
                    </a:path>
                  </a:pathLst>
                </a:custGeom>
                <a:noFill/>
                <a:ln w="28575" cap="sq">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endParaRPr lang="en-US" sz="2700"/>
                </a:p>
              </p:txBody>
            </p:sp>
            <p:sp>
              <p:nvSpPr>
                <p:cNvPr id="19519" name="Line 22"/>
                <p:cNvSpPr>
                  <a:spLocks noChangeShapeType="1"/>
                </p:cNvSpPr>
                <p:nvPr/>
              </p:nvSpPr>
              <p:spPr bwMode="auto">
                <a:xfrm>
                  <a:off x="582" y="1516"/>
                  <a:ext cx="480" cy="0"/>
                </a:xfrm>
                <a:prstGeom prst="line">
                  <a:avLst/>
                </a:prstGeom>
                <a:noFill/>
                <a:ln w="28575"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sz="2700"/>
                </a:p>
              </p:txBody>
            </p:sp>
          </p:grpSp>
          <p:sp>
            <p:nvSpPr>
              <p:cNvPr id="19513" name="Text Box 43"/>
              <p:cNvSpPr txBox="1">
                <a:spLocks noChangeArrowheads="1"/>
              </p:cNvSpPr>
              <p:nvPr/>
            </p:nvSpPr>
            <p:spPr bwMode="auto">
              <a:xfrm>
                <a:off x="672" y="1071"/>
                <a:ext cx="17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r>
                  <a:rPr lang="en-US" sz="2700">
                    <a:latin typeface="Garamond" panose="02020404030301010803" pitchFamily="18" charset="0"/>
                  </a:rPr>
                  <a:t>A</a:t>
                </a:r>
              </a:p>
            </p:txBody>
          </p:sp>
          <p:sp>
            <p:nvSpPr>
              <p:cNvPr id="19514" name="Text Box 45"/>
              <p:cNvSpPr txBox="1">
                <a:spLocks noChangeArrowheads="1"/>
              </p:cNvSpPr>
              <p:nvPr/>
            </p:nvSpPr>
            <p:spPr bwMode="auto">
              <a:xfrm>
                <a:off x="1008" y="1344"/>
                <a:ext cx="201"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r>
                  <a:rPr lang="en-US" sz="2700">
                    <a:latin typeface="Garamond" panose="02020404030301010803" pitchFamily="18" charset="0"/>
                  </a:rPr>
                  <a:t>C’</a:t>
                </a:r>
              </a:p>
            </p:txBody>
          </p:sp>
          <p:sp>
            <p:nvSpPr>
              <p:cNvPr id="19515" name="Text Box 46"/>
              <p:cNvSpPr txBox="1">
                <a:spLocks noChangeArrowheads="1"/>
              </p:cNvSpPr>
              <p:nvPr/>
            </p:nvSpPr>
            <p:spPr bwMode="auto">
              <a:xfrm>
                <a:off x="435" y="1353"/>
                <a:ext cx="199"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r>
                  <a:rPr lang="en-US" sz="2700">
                    <a:latin typeface="Garamond" panose="02020404030301010803" pitchFamily="18" charset="0"/>
                  </a:rPr>
                  <a:t>B’</a:t>
                </a:r>
              </a:p>
            </p:txBody>
          </p:sp>
          <p:sp>
            <p:nvSpPr>
              <p:cNvPr id="19516" name="Text Box 47"/>
              <p:cNvSpPr txBox="1">
                <a:spLocks noChangeArrowheads="1"/>
              </p:cNvSpPr>
              <p:nvPr/>
            </p:nvSpPr>
            <p:spPr bwMode="auto">
              <a:xfrm>
                <a:off x="330" y="1632"/>
                <a:ext cx="167"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r>
                  <a:rPr lang="en-US" sz="2700">
                    <a:latin typeface="Garamond" panose="02020404030301010803" pitchFamily="18" charset="0"/>
                  </a:rPr>
                  <a:t>B</a:t>
                </a:r>
              </a:p>
            </p:txBody>
          </p:sp>
          <p:sp>
            <p:nvSpPr>
              <p:cNvPr id="19517" name="Text Box 48"/>
              <p:cNvSpPr txBox="1">
                <a:spLocks noChangeArrowheads="1"/>
              </p:cNvSpPr>
              <p:nvPr/>
            </p:nvSpPr>
            <p:spPr bwMode="auto">
              <a:xfrm>
                <a:off x="1185" y="1680"/>
                <a:ext cx="170"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r>
                  <a:rPr lang="en-US" sz="2700">
                    <a:latin typeface="Garamond" panose="02020404030301010803" pitchFamily="18" charset="0"/>
                  </a:rPr>
                  <a:t>C</a:t>
                </a:r>
              </a:p>
            </p:txBody>
          </p:sp>
        </p:grpSp>
        <p:sp>
          <p:nvSpPr>
            <p:cNvPr id="19506" name="Text Box 68"/>
            <p:cNvSpPr txBox="1">
              <a:spLocks noChangeArrowheads="1"/>
            </p:cNvSpPr>
            <p:nvPr/>
          </p:nvSpPr>
          <p:spPr bwMode="auto">
            <a:xfrm>
              <a:off x="1104" y="3360"/>
              <a:ext cx="1488" cy="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spcBef>
                  <a:spcPct val="50000"/>
                </a:spcBef>
              </a:pPr>
              <a:r>
                <a:rPr lang="en-US" sz="2700">
                  <a:latin typeface="Arial" panose="020B0604020202020204" pitchFamily="34" charset="0"/>
                </a:rPr>
                <a:t>* Vì B’C’//BC </a:t>
              </a:r>
            </a:p>
            <a:p>
              <a:pPr>
                <a:spcBef>
                  <a:spcPct val="50000"/>
                </a:spcBef>
              </a:pPr>
              <a:r>
                <a:rPr lang="en-US" sz="2700">
                  <a:latin typeface="Arial" panose="020B0604020202020204" pitchFamily="34" charset="0"/>
                </a:rPr>
                <a:t>     =&gt; </a:t>
              </a:r>
            </a:p>
          </p:txBody>
        </p:sp>
        <p:grpSp>
          <p:nvGrpSpPr>
            <p:cNvPr id="19507" name="Group 69"/>
            <p:cNvGrpSpPr>
              <a:grpSpLocks/>
            </p:cNvGrpSpPr>
            <p:nvPr/>
          </p:nvGrpSpPr>
          <p:grpSpPr bwMode="auto">
            <a:xfrm>
              <a:off x="1536" y="3552"/>
              <a:ext cx="1248" cy="388"/>
              <a:chOff x="4080" y="3656"/>
              <a:chExt cx="1248" cy="388"/>
            </a:xfrm>
          </p:grpSpPr>
          <p:sp>
            <p:nvSpPr>
              <p:cNvPr id="19508" name="Text Box 70"/>
              <p:cNvSpPr txBox="1">
                <a:spLocks noChangeArrowheads="1"/>
              </p:cNvSpPr>
              <p:nvPr/>
            </p:nvSpPr>
            <p:spPr bwMode="auto">
              <a:xfrm>
                <a:off x="4080" y="3656"/>
                <a:ext cx="1248"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r>
                  <a:rPr lang="en-US" sz="2700" dirty="0">
                    <a:latin typeface="Arial" panose="020B0604020202020204" pitchFamily="34" charset="0"/>
                  </a:rPr>
                  <a:t>AB’    AC’</a:t>
                </a:r>
              </a:p>
              <a:p>
                <a:r>
                  <a:rPr lang="en-US" sz="2700" dirty="0">
                    <a:latin typeface="Arial" panose="020B0604020202020204" pitchFamily="34" charset="0"/>
                  </a:rPr>
                  <a:t>B’B    C’C</a:t>
                </a:r>
              </a:p>
            </p:txBody>
          </p:sp>
          <p:sp>
            <p:nvSpPr>
              <p:cNvPr id="19509" name="Line 71"/>
              <p:cNvSpPr>
                <a:spLocks noChangeShapeType="1"/>
              </p:cNvSpPr>
              <p:nvPr/>
            </p:nvSpPr>
            <p:spPr bwMode="auto">
              <a:xfrm>
                <a:off x="4128" y="3848"/>
                <a:ext cx="24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700"/>
              </a:p>
            </p:txBody>
          </p:sp>
          <p:sp>
            <p:nvSpPr>
              <p:cNvPr id="19510" name="Line 72"/>
              <p:cNvSpPr>
                <a:spLocks noChangeShapeType="1"/>
              </p:cNvSpPr>
              <p:nvPr/>
            </p:nvSpPr>
            <p:spPr bwMode="auto">
              <a:xfrm>
                <a:off x="4512" y="3848"/>
                <a:ext cx="24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700"/>
              </a:p>
            </p:txBody>
          </p:sp>
          <p:sp>
            <p:nvSpPr>
              <p:cNvPr id="19511" name="Text Box 73"/>
              <p:cNvSpPr txBox="1">
                <a:spLocks noChangeArrowheads="1"/>
              </p:cNvSpPr>
              <p:nvPr/>
            </p:nvSpPr>
            <p:spPr bwMode="auto">
              <a:xfrm>
                <a:off x="4350" y="3743"/>
                <a:ext cx="162"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r>
                  <a:rPr lang="en-US" sz="2700">
                    <a:latin typeface="Arial" panose="020B0604020202020204" pitchFamily="34" charset="0"/>
                  </a:rPr>
                  <a:t>=</a:t>
                </a:r>
              </a:p>
            </p:txBody>
          </p:sp>
        </p:grpSp>
      </p:grpSp>
      <p:sp>
        <p:nvSpPr>
          <p:cNvPr id="19470" name="Oval 81"/>
          <p:cNvSpPr>
            <a:spLocks noChangeArrowheads="1"/>
          </p:cNvSpPr>
          <p:nvPr/>
        </p:nvSpPr>
        <p:spPr bwMode="auto">
          <a:xfrm>
            <a:off x="7886700" y="3200400"/>
            <a:ext cx="800100" cy="800100"/>
          </a:xfrm>
          <a:prstGeom prst="ellipse">
            <a:avLst/>
          </a:prstGeom>
          <a:solidFill>
            <a:schemeClr val="accent2">
              <a:lumMod val="20000"/>
              <a:lumOff val="80000"/>
            </a:schemeClr>
          </a:solidFill>
          <a:ln w="12700" cap="sq">
            <a:solidFill>
              <a:schemeClr val="tx1"/>
            </a:solidFill>
            <a:round/>
            <a:headEnd type="none" w="sm" len="sm"/>
            <a:tailEnd type="none" w="sm" len="sm"/>
          </a:ln>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a:r>
              <a:rPr lang="en-US" sz="3600" b="1" dirty="0">
                <a:latin typeface="Garamond" panose="02020404030301010803" pitchFamily="18" charset="0"/>
              </a:rPr>
              <a:t>A</a:t>
            </a:r>
          </a:p>
        </p:txBody>
      </p:sp>
      <p:sp>
        <p:nvSpPr>
          <p:cNvPr id="19471" name="Oval 83"/>
          <p:cNvSpPr>
            <a:spLocks noChangeArrowheads="1"/>
          </p:cNvSpPr>
          <p:nvPr/>
        </p:nvSpPr>
        <p:spPr bwMode="auto">
          <a:xfrm>
            <a:off x="7772400" y="5829300"/>
            <a:ext cx="800100" cy="800100"/>
          </a:xfrm>
          <a:prstGeom prst="ellipse">
            <a:avLst/>
          </a:prstGeom>
          <a:solidFill>
            <a:schemeClr val="accent2">
              <a:lumMod val="20000"/>
              <a:lumOff val="80000"/>
            </a:schemeClr>
          </a:solidFill>
          <a:ln w="12700" cap="sq">
            <a:solidFill>
              <a:schemeClr val="tx1"/>
            </a:solidFill>
            <a:round/>
            <a:headEnd type="none" w="sm" len="sm"/>
            <a:tailEnd type="none" w="sm" len="sm"/>
          </a:ln>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a:r>
              <a:rPr lang="en-US" sz="3600" b="1">
                <a:latin typeface="Garamond" panose="02020404030301010803" pitchFamily="18" charset="0"/>
              </a:rPr>
              <a:t>B</a:t>
            </a:r>
          </a:p>
        </p:txBody>
      </p:sp>
      <p:sp>
        <p:nvSpPr>
          <p:cNvPr id="19472" name="Oval 84"/>
          <p:cNvSpPr>
            <a:spLocks noChangeArrowheads="1"/>
          </p:cNvSpPr>
          <p:nvPr/>
        </p:nvSpPr>
        <p:spPr bwMode="auto">
          <a:xfrm>
            <a:off x="7886700" y="8458200"/>
            <a:ext cx="800100" cy="800100"/>
          </a:xfrm>
          <a:prstGeom prst="ellipse">
            <a:avLst/>
          </a:prstGeom>
          <a:solidFill>
            <a:schemeClr val="accent2">
              <a:lumMod val="20000"/>
              <a:lumOff val="80000"/>
            </a:schemeClr>
          </a:solidFill>
          <a:ln w="12700" cap="sq">
            <a:solidFill>
              <a:schemeClr val="tx1"/>
            </a:solidFill>
            <a:round/>
            <a:headEnd type="none" w="sm" len="sm"/>
            <a:tailEnd type="none" w="sm" len="sm"/>
          </a:ln>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a:r>
              <a:rPr lang="en-US" sz="3600" b="1">
                <a:latin typeface="Garamond" panose="02020404030301010803" pitchFamily="18" charset="0"/>
              </a:rPr>
              <a:t>C</a:t>
            </a:r>
          </a:p>
        </p:txBody>
      </p:sp>
      <p:grpSp>
        <p:nvGrpSpPr>
          <p:cNvPr id="19473" name="Group 93"/>
          <p:cNvGrpSpPr>
            <a:grpSpLocks/>
          </p:cNvGrpSpPr>
          <p:nvPr/>
        </p:nvGrpSpPr>
        <p:grpSpPr bwMode="auto">
          <a:xfrm>
            <a:off x="10287000" y="2489597"/>
            <a:ext cx="5829300" cy="2171700"/>
            <a:chOff x="2976" y="1056"/>
            <a:chExt cx="2448" cy="912"/>
          </a:xfrm>
        </p:grpSpPr>
        <p:sp>
          <p:nvSpPr>
            <p:cNvPr id="19502" name="Oval 15"/>
            <p:cNvSpPr>
              <a:spLocks noChangeArrowheads="1"/>
            </p:cNvSpPr>
            <p:nvPr/>
          </p:nvSpPr>
          <p:spPr bwMode="auto">
            <a:xfrm>
              <a:off x="3312" y="1056"/>
              <a:ext cx="2112" cy="912"/>
            </a:xfrm>
            <a:prstGeom prst="ellipse">
              <a:avLst/>
            </a:prstGeom>
            <a:solidFill>
              <a:srgbClr val="FFFF00"/>
            </a:solidFill>
            <a:ln w="12700" cap="sq">
              <a:solidFill>
                <a:schemeClr val="tx1"/>
              </a:solidFill>
              <a:round/>
              <a:headEnd type="none" w="sm" len="sm"/>
              <a:tailEnd type="none" w="sm" len="sm"/>
            </a:ln>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a:r>
                <a:rPr lang="en-US" sz="3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Theo </a:t>
              </a:r>
              <a:r>
                <a:rPr lang="en-US" sz="3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định</a:t>
              </a:r>
              <a:r>
                <a:rPr lang="en-US" sz="3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lí</a:t>
              </a:r>
              <a:r>
                <a:rPr lang="en-US" sz="3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Ta-</a:t>
              </a:r>
              <a:r>
                <a:rPr lang="en-US" sz="3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lét</a:t>
              </a:r>
              <a:endParaRPr lang="en-US" sz="3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9503" name="Oval 10"/>
            <p:cNvSpPr>
              <a:spLocks noChangeArrowheads="1"/>
            </p:cNvSpPr>
            <p:nvPr/>
          </p:nvSpPr>
          <p:spPr bwMode="auto">
            <a:xfrm>
              <a:off x="2976" y="1344"/>
              <a:ext cx="336" cy="336"/>
            </a:xfrm>
            <a:prstGeom prst="ellipse">
              <a:avLst/>
            </a:prstGeom>
            <a:solidFill>
              <a:srgbClr val="FFFF00"/>
            </a:solidFill>
            <a:ln w="12700" cap="sq">
              <a:solidFill>
                <a:schemeClr val="tx1"/>
              </a:solidFill>
              <a:round/>
              <a:headEnd type="none" w="sm" len="sm"/>
              <a:tailEnd type="none" w="sm" len="sm"/>
            </a:ln>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a:r>
                <a:rPr lang="en-US" sz="3600" b="1" dirty="0">
                  <a:latin typeface="Garamond" panose="02020404030301010803" pitchFamily="18" charset="0"/>
                </a:rPr>
                <a:t>1</a:t>
              </a:r>
            </a:p>
          </p:txBody>
        </p:sp>
      </p:grpSp>
      <p:sp>
        <p:nvSpPr>
          <p:cNvPr id="19485" name="Oval 17"/>
          <p:cNvSpPr>
            <a:spLocks noChangeArrowheads="1"/>
          </p:cNvSpPr>
          <p:nvPr/>
        </p:nvSpPr>
        <p:spPr bwMode="auto">
          <a:xfrm>
            <a:off x="2400300" y="5143500"/>
            <a:ext cx="5372100" cy="2171700"/>
          </a:xfrm>
          <a:prstGeom prst="ellipse">
            <a:avLst/>
          </a:prstGeom>
          <a:solidFill>
            <a:schemeClr val="accent2">
              <a:lumMod val="20000"/>
              <a:lumOff val="80000"/>
            </a:schemeClr>
          </a:solidFill>
          <a:ln w="12700" cap="sq">
            <a:solidFill>
              <a:schemeClr val="tx1"/>
            </a:solidFill>
            <a:round/>
            <a:headEnd type="none" w="sm" len="sm"/>
            <a:tailEnd type="none" w="sm" len="sm"/>
          </a:ln>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endParaRPr lang="en-US" sz="2700"/>
          </a:p>
        </p:txBody>
      </p:sp>
      <p:grpSp>
        <p:nvGrpSpPr>
          <p:cNvPr id="19486" name="Group 59"/>
          <p:cNvGrpSpPr>
            <a:grpSpLocks/>
          </p:cNvGrpSpPr>
          <p:nvPr/>
        </p:nvGrpSpPr>
        <p:grpSpPr bwMode="auto">
          <a:xfrm>
            <a:off x="2843213" y="5143502"/>
            <a:ext cx="2440782" cy="1957388"/>
            <a:chOff x="330" y="1071"/>
            <a:chExt cx="1025" cy="822"/>
          </a:xfrm>
        </p:grpSpPr>
        <p:grpSp>
          <p:nvGrpSpPr>
            <p:cNvPr id="19494" name="Group 60"/>
            <p:cNvGrpSpPr>
              <a:grpSpLocks/>
            </p:cNvGrpSpPr>
            <p:nvPr/>
          </p:nvGrpSpPr>
          <p:grpSpPr bwMode="auto">
            <a:xfrm>
              <a:off x="480" y="1248"/>
              <a:ext cx="768" cy="480"/>
              <a:chOff x="432" y="1200"/>
              <a:chExt cx="864" cy="576"/>
            </a:xfrm>
          </p:grpSpPr>
          <p:sp>
            <p:nvSpPr>
              <p:cNvPr id="19500" name="Freeform 61"/>
              <p:cNvSpPr>
                <a:spLocks/>
              </p:cNvSpPr>
              <p:nvPr/>
            </p:nvSpPr>
            <p:spPr bwMode="auto">
              <a:xfrm>
                <a:off x="432" y="1200"/>
                <a:ext cx="864" cy="576"/>
              </a:xfrm>
              <a:custGeom>
                <a:avLst/>
                <a:gdLst>
                  <a:gd name="T0" fmla="*/ 336 w 864"/>
                  <a:gd name="T1" fmla="*/ 0 h 576"/>
                  <a:gd name="T2" fmla="*/ 0 w 864"/>
                  <a:gd name="T3" fmla="*/ 576 h 576"/>
                  <a:gd name="T4" fmla="*/ 864 w 864"/>
                  <a:gd name="T5" fmla="*/ 576 h 576"/>
                  <a:gd name="T6" fmla="*/ 336 w 864"/>
                  <a:gd name="T7" fmla="*/ 0 h 576"/>
                  <a:gd name="T8" fmla="*/ 0 60000 65536"/>
                  <a:gd name="T9" fmla="*/ 0 60000 65536"/>
                  <a:gd name="T10" fmla="*/ 0 60000 65536"/>
                  <a:gd name="T11" fmla="*/ 0 60000 65536"/>
                  <a:gd name="T12" fmla="*/ 0 w 864"/>
                  <a:gd name="T13" fmla="*/ 0 h 576"/>
                  <a:gd name="T14" fmla="*/ 864 w 864"/>
                  <a:gd name="T15" fmla="*/ 576 h 576"/>
                </a:gdLst>
                <a:ahLst/>
                <a:cxnLst>
                  <a:cxn ang="T8">
                    <a:pos x="T0" y="T1"/>
                  </a:cxn>
                  <a:cxn ang="T9">
                    <a:pos x="T2" y="T3"/>
                  </a:cxn>
                  <a:cxn ang="T10">
                    <a:pos x="T4" y="T5"/>
                  </a:cxn>
                  <a:cxn ang="T11">
                    <a:pos x="T6" y="T7"/>
                  </a:cxn>
                </a:cxnLst>
                <a:rect l="T12" t="T13" r="T14" b="T15"/>
                <a:pathLst>
                  <a:path w="864" h="576">
                    <a:moveTo>
                      <a:pt x="336" y="0"/>
                    </a:moveTo>
                    <a:lnTo>
                      <a:pt x="0" y="576"/>
                    </a:lnTo>
                    <a:lnTo>
                      <a:pt x="864" y="576"/>
                    </a:lnTo>
                    <a:lnTo>
                      <a:pt x="336" y="0"/>
                    </a:lnTo>
                    <a:close/>
                  </a:path>
                </a:pathLst>
              </a:custGeom>
              <a:noFill/>
              <a:ln w="28575" cap="sq">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endParaRPr lang="en-US" sz="2700"/>
              </a:p>
            </p:txBody>
          </p:sp>
          <p:sp>
            <p:nvSpPr>
              <p:cNvPr id="19501" name="Line 62"/>
              <p:cNvSpPr>
                <a:spLocks noChangeShapeType="1"/>
              </p:cNvSpPr>
              <p:nvPr/>
            </p:nvSpPr>
            <p:spPr bwMode="auto">
              <a:xfrm>
                <a:off x="582" y="1516"/>
                <a:ext cx="480" cy="0"/>
              </a:xfrm>
              <a:prstGeom prst="line">
                <a:avLst/>
              </a:prstGeom>
              <a:noFill/>
              <a:ln w="28575"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sz="2700"/>
              </a:p>
            </p:txBody>
          </p:sp>
        </p:grpSp>
        <p:sp>
          <p:nvSpPr>
            <p:cNvPr id="19495" name="Text Box 63"/>
            <p:cNvSpPr txBox="1">
              <a:spLocks noChangeArrowheads="1"/>
            </p:cNvSpPr>
            <p:nvPr/>
          </p:nvSpPr>
          <p:spPr bwMode="auto">
            <a:xfrm>
              <a:off x="672" y="1071"/>
              <a:ext cx="17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r>
                <a:rPr lang="en-US" sz="2700">
                  <a:latin typeface="Garamond" panose="02020404030301010803" pitchFamily="18" charset="0"/>
                </a:rPr>
                <a:t>A</a:t>
              </a:r>
            </a:p>
          </p:txBody>
        </p:sp>
        <p:sp>
          <p:nvSpPr>
            <p:cNvPr id="19496" name="Text Box 64"/>
            <p:cNvSpPr txBox="1">
              <a:spLocks noChangeArrowheads="1"/>
            </p:cNvSpPr>
            <p:nvPr/>
          </p:nvSpPr>
          <p:spPr bwMode="auto">
            <a:xfrm>
              <a:off x="1008" y="1344"/>
              <a:ext cx="201"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r>
                <a:rPr lang="en-US" sz="2700">
                  <a:latin typeface="Garamond" panose="02020404030301010803" pitchFamily="18" charset="0"/>
                </a:rPr>
                <a:t>C’</a:t>
              </a:r>
            </a:p>
          </p:txBody>
        </p:sp>
        <p:sp>
          <p:nvSpPr>
            <p:cNvPr id="19497" name="Text Box 65"/>
            <p:cNvSpPr txBox="1">
              <a:spLocks noChangeArrowheads="1"/>
            </p:cNvSpPr>
            <p:nvPr/>
          </p:nvSpPr>
          <p:spPr bwMode="auto">
            <a:xfrm>
              <a:off x="435" y="1353"/>
              <a:ext cx="199"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r>
                <a:rPr lang="en-US" sz="2700">
                  <a:latin typeface="Garamond" panose="02020404030301010803" pitchFamily="18" charset="0"/>
                </a:rPr>
                <a:t>B’</a:t>
              </a:r>
            </a:p>
          </p:txBody>
        </p:sp>
        <p:sp>
          <p:nvSpPr>
            <p:cNvPr id="19498" name="Text Box 66"/>
            <p:cNvSpPr txBox="1">
              <a:spLocks noChangeArrowheads="1"/>
            </p:cNvSpPr>
            <p:nvPr/>
          </p:nvSpPr>
          <p:spPr bwMode="auto">
            <a:xfrm>
              <a:off x="330" y="1632"/>
              <a:ext cx="167"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r>
                <a:rPr lang="en-US" sz="2700">
                  <a:latin typeface="Garamond" panose="02020404030301010803" pitchFamily="18" charset="0"/>
                </a:rPr>
                <a:t>B</a:t>
              </a:r>
            </a:p>
          </p:txBody>
        </p:sp>
        <p:sp>
          <p:nvSpPr>
            <p:cNvPr id="19499" name="Text Box 67"/>
            <p:cNvSpPr txBox="1">
              <a:spLocks noChangeArrowheads="1"/>
            </p:cNvSpPr>
            <p:nvPr/>
          </p:nvSpPr>
          <p:spPr bwMode="auto">
            <a:xfrm>
              <a:off x="1185" y="1680"/>
              <a:ext cx="170"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r>
                <a:rPr lang="en-US" sz="2700">
                  <a:latin typeface="Garamond" panose="02020404030301010803" pitchFamily="18" charset="0"/>
                </a:rPr>
                <a:t>C</a:t>
              </a:r>
            </a:p>
          </p:txBody>
        </p:sp>
      </p:grpSp>
      <p:grpSp>
        <p:nvGrpSpPr>
          <p:cNvPr id="19487" name="Group 74"/>
          <p:cNvGrpSpPr>
            <a:grpSpLocks/>
          </p:cNvGrpSpPr>
          <p:nvPr/>
        </p:nvGrpSpPr>
        <p:grpSpPr bwMode="auto">
          <a:xfrm>
            <a:off x="5257800" y="5438773"/>
            <a:ext cx="2971800" cy="923925"/>
            <a:chOff x="4080" y="3656"/>
            <a:chExt cx="1248" cy="388"/>
          </a:xfrm>
        </p:grpSpPr>
        <p:sp>
          <p:nvSpPr>
            <p:cNvPr id="19490" name="Text Box 75"/>
            <p:cNvSpPr txBox="1">
              <a:spLocks noChangeArrowheads="1"/>
            </p:cNvSpPr>
            <p:nvPr/>
          </p:nvSpPr>
          <p:spPr bwMode="auto">
            <a:xfrm>
              <a:off x="4080" y="3656"/>
              <a:ext cx="1248"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r>
                <a:rPr lang="en-US" sz="2700">
                  <a:latin typeface="Arial" panose="020B0604020202020204" pitchFamily="34" charset="0"/>
                </a:rPr>
                <a:t>AB’    AC’</a:t>
              </a:r>
            </a:p>
            <a:p>
              <a:r>
                <a:rPr lang="en-US" sz="2700">
                  <a:latin typeface="Arial" panose="020B0604020202020204" pitchFamily="34" charset="0"/>
                </a:rPr>
                <a:t>AB     AC</a:t>
              </a:r>
            </a:p>
          </p:txBody>
        </p:sp>
        <p:sp>
          <p:nvSpPr>
            <p:cNvPr id="19491" name="Line 76"/>
            <p:cNvSpPr>
              <a:spLocks noChangeShapeType="1"/>
            </p:cNvSpPr>
            <p:nvPr/>
          </p:nvSpPr>
          <p:spPr bwMode="auto">
            <a:xfrm>
              <a:off x="4128" y="3848"/>
              <a:ext cx="24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700"/>
            </a:p>
          </p:txBody>
        </p:sp>
        <p:sp>
          <p:nvSpPr>
            <p:cNvPr id="19492" name="Line 77"/>
            <p:cNvSpPr>
              <a:spLocks noChangeShapeType="1"/>
            </p:cNvSpPr>
            <p:nvPr/>
          </p:nvSpPr>
          <p:spPr bwMode="auto">
            <a:xfrm>
              <a:off x="4512" y="3848"/>
              <a:ext cx="24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700"/>
            </a:p>
          </p:txBody>
        </p:sp>
        <p:sp>
          <p:nvSpPr>
            <p:cNvPr id="19493" name="Text Box 78"/>
            <p:cNvSpPr txBox="1">
              <a:spLocks noChangeArrowheads="1"/>
            </p:cNvSpPr>
            <p:nvPr/>
          </p:nvSpPr>
          <p:spPr bwMode="auto">
            <a:xfrm>
              <a:off x="4350" y="3743"/>
              <a:ext cx="162"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r>
                <a:rPr lang="en-US" sz="2700">
                  <a:latin typeface="Arial" panose="020B0604020202020204" pitchFamily="34" charset="0"/>
                </a:rPr>
                <a:t>=</a:t>
              </a:r>
            </a:p>
          </p:txBody>
        </p:sp>
      </p:grpSp>
      <p:sp>
        <p:nvSpPr>
          <p:cNvPr id="19488" name="Text Box 80"/>
          <p:cNvSpPr txBox="1">
            <a:spLocks noChangeArrowheads="1"/>
          </p:cNvSpPr>
          <p:nvPr/>
        </p:nvSpPr>
        <p:spPr bwMode="auto">
          <a:xfrm>
            <a:off x="4914900" y="5715001"/>
            <a:ext cx="332142"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r>
              <a:rPr lang="en-US" sz="2700">
                <a:latin typeface="Garamond" panose="02020404030301010803" pitchFamily="18" charset="0"/>
              </a:rPr>
              <a:t>*</a:t>
            </a:r>
          </a:p>
        </p:txBody>
      </p:sp>
      <p:sp>
        <p:nvSpPr>
          <p:cNvPr id="19489" name="Text Box 79"/>
          <p:cNvSpPr txBox="1">
            <a:spLocks noChangeArrowheads="1"/>
          </p:cNvSpPr>
          <p:nvPr/>
        </p:nvSpPr>
        <p:spPr bwMode="auto">
          <a:xfrm>
            <a:off x="5257800" y="6286501"/>
            <a:ext cx="35433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spcBef>
                <a:spcPct val="50000"/>
              </a:spcBef>
            </a:pPr>
            <a:r>
              <a:rPr lang="en-US" sz="2700">
                <a:latin typeface="Arial" panose="020B0604020202020204" pitchFamily="34" charset="0"/>
                <a:sym typeface="Symbol" panose="05050102010706020507" pitchFamily="18" charset="2"/>
              </a:rPr>
              <a:t></a:t>
            </a:r>
            <a:r>
              <a:rPr lang="en-US" sz="2700">
                <a:latin typeface="Arial" panose="020B0604020202020204" pitchFamily="34" charset="0"/>
              </a:rPr>
              <a:t>  B’C’//BC </a:t>
            </a:r>
          </a:p>
        </p:txBody>
      </p:sp>
      <p:sp>
        <p:nvSpPr>
          <p:cNvPr id="19475" name="Oval 90"/>
          <p:cNvSpPr>
            <a:spLocks noChangeArrowheads="1"/>
          </p:cNvSpPr>
          <p:nvPr/>
        </p:nvSpPr>
        <p:spPr bwMode="auto">
          <a:xfrm>
            <a:off x="13169502" y="675795"/>
            <a:ext cx="800100" cy="800100"/>
          </a:xfrm>
          <a:prstGeom prst="ellipse">
            <a:avLst/>
          </a:prstGeom>
          <a:solidFill>
            <a:srgbClr val="FFFF00"/>
          </a:solidFill>
          <a:ln w="12700" cap="sq">
            <a:solidFill>
              <a:schemeClr val="tx1"/>
            </a:solidFill>
            <a:round/>
            <a:headEnd type="none" w="sm" len="sm"/>
            <a:tailEnd type="none" w="sm" len="sm"/>
          </a:ln>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a:r>
              <a:rPr lang="en-US" sz="3600" b="1">
                <a:latin typeface="Garamond" panose="02020404030301010803" pitchFamily="18" charset="0"/>
              </a:rPr>
              <a:t>1</a:t>
            </a:r>
          </a:p>
        </p:txBody>
      </p:sp>
      <p:grpSp>
        <p:nvGrpSpPr>
          <p:cNvPr id="19476" name="Group 94"/>
          <p:cNvGrpSpPr>
            <a:grpSpLocks/>
          </p:cNvGrpSpPr>
          <p:nvPr/>
        </p:nvGrpSpPr>
        <p:grpSpPr bwMode="auto">
          <a:xfrm>
            <a:off x="10172700" y="5029200"/>
            <a:ext cx="5829300" cy="2171700"/>
            <a:chOff x="2976" y="2112"/>
            <a:chExt cx="2448" cy="912"/>
          </a:xfrm>
        </p:grpSpPr>
        <p:sp>
          <p:nvSpPr>
            <p:cNvPr id="19483" name="Oval 16"/>
            <p:cNvSpPr>
              <a:spLocks noChangeArrowheads="1"/>
            </p:cNvSpPr>
            <p:nvPr/>
          </p:nvSpPr>
          <p:spPr bwMode="auto">
            <a:xfrm>
              <a:off x="3312" y="2112"/>
              <a:ext cx="2112" cy="912"/>
            </a:xfrm>
            <a:prstGeom prst="ellipse">
              <a:avLst/>
            </a:prstGeom>
            <a:solidFill>
              <a:srgbClr val="FFFF00"/>
            </a:solidFill>
            <a:ln w="12700" cap="sq">
              <a:solidFill>
                <a:schemeClr val="tx1"/>
              </a:solidFill>
              <a:round/>
              <a:headEnd type="none" w="sm" len="sm"/>
              <a:tailEnd type="none" w="sm" len="sm"/>
            </a:ln>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a:r>
                <a:rPr lang="en-US" sz="3000" b="1" dirty="0">
                  <a:effectLst>
                    <a:outerShdw blurRad="38100" dist="38100" dir="2700000" algn="tl">
                      <a:srgbClr val="000000">
                        <a:alpha val="43137"/>
                      </a:srgbClr>
                    </a:outerShdw>
                  </a:effectLst>
                </a:rPr>
                <a:t>Theo </a:t>
              </a:r>
              <a:r>
                <a:rPr lang="en-US" sz="3000" b="1" dirty="0" err="1">
                  <a:effectLst>
                    <a:outerShdw blurRad="38100" dist="38100" dir="2700000" algn="tl">
                      <a:srgbClr val="000000">
                        <a:alpha val="43137"/>
                      </a:srgbClr>
                    </a:outerShdw>
                  </a:effectLst>
                </a:rPr>
                <a:t>hệ</a:t>
              </a:r>
              <a:r>
                <a:rPr lang="en-US" sz="3000" b="1" dirty="0">
                  <a:effectLst>
                    <a:outerShdw blurRad="38100" dist="38100" dir="2700000" algn="tl">
                      <a:srgbClr val="000000">
                        <a:alpha val="43137"/>
                      </a:srgbClr>
                    </a:outerShdw>
                  </a:effectLst>
                </a:rPr>
                <a:t> </a:t>
              </a:r>
              <a:r>
                <a:rPr lang="en-US" sz="3000" b="1" dirty="0" err="1">
                  <a:effectLst>
                    <a:outerShdw blurRad="38100" dist="38100" dir="2700000" algn="tl">
                      <a:srgbClr val="000000">
                        <a:alpha val="43137"/>
                      </a:srgbClr>
                    </a:outerShdw>
                  </a:effectLst>
                </a:rPr>
                <a:t>quả</a:t>
              </a:r>
              <a:r>
                <a:rPr lang="en-US" sz="3000" b="1" dirty="0">
                  <a:effectLst>
                    <a:outerShdw blurRad="38100" dist="38100" dir="2700000" algn="tl">
                      <a:srgbClr val="000000">
                        <a:alpha val="43137"/>
                      </a:srgbClr>
                    </a:outerShdw>
                  </a:effectLst>
                </a:rPr>
                <a:t> </a:t>
              </a:r>
              <a:r>
                <a:rPr lang="en-US" sz="3000" b="1" dirty="0" err="1">
                  <a:effectLst>
                    <a:outerShdw blurRad="38100" dist="38100" dir="2700000" algn="tl">
                      <a:srgbClr val="000000">
                        <a:alpha val="43137"/>
                      </a:srgbClr>
                    </a:outerShdw>
                  </a:effectLst>
                </a:rPr>
                <a:t>của</a:t>
              </a:r>
              <a:r>
                <a:rPr lang="en-US" sz="3000" b="1" dirty="0">
                  <a:effectLst>
                    <a:outerShdw blurRad="38100" dist="38100" dir="2700000" algn="tl">
                      <a:srgbClr val="000000">
                        <a:alpha val="43137"/>
                      </a:srgbClr>
                    </a:outerShdw>
                  </a:effectLst>
                </a:rPr>
                <a:t> </a:t>
              </a:r>
              <a:r>
                <a:rPr lang="en-US" sz="3000" b="1" dirty="0" err="1">
                  <a:effectLst>
                    <a:outerShdw blurRad="38100" dist="38100" dir="2700000" algn="tl">
                      <a:srgbClr val="000000">
                        <a:alpha val="43137"/>
                      </a:srgbClr>
                    </a:outerShdw>
                  </a:effectLst>
                </a:rPr>
                <a:t>định</a:t>
              </a:r>
              <a:r>
                <a:rPr lang="en-US" sz="3000" b="1" dirty="0">
                  <a:effectLst>
                    <a:outerShdw blurRad="38100" dist="38100" dir="2700000" algn="tl">
                      <a:srgbClr val="000000">
                        <a:alpha val="43137"/>
                      </a:srgbClr>
                    </a:outerShdw>
                  </a:effectLst>
                </a:rPr>
                <a:t> Ta-let</a:t>
              </a:r>
            </a:p>
          </p:txBody>
        </p:sp>
        <p:sp>
          <p:nvSpPr>
            <p:cNvPr id="19484" name="Oval 91"/>
            <p:cNvSpPr>
              <a:spLocks noChangeArrowheads="1"/>
            </p:cNvSpPr>
            <p:nvPr/>
          </p:nvSpPr>
          <p:spPr bwMode="auto">
            <a:xfrm>
              <a:off x="2976" y="2448"/>
              <a:ext cx="336" cy="336"/>
            </a:xfrm>
            <a:prstGeom prst="ellipse">
              <a:avLst/>
            </a:prstGeom>
            <a:solidFill>
              <a:srgbClr val="FFFF00"/>
            </a:solidFill>
            <a:ln w="12700" cap="sq">
              <a:solidFill>
                <a:schemeClr val="tx1"/>
              </a:solidFill>
              <a:round/>
              <a:headEnd type="none" w="sm" len="sm"/>
              <a:tailEnd type="none" w="sm" len="sm"/>
            </a:ln>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a:r>
                <a:rPr lang="en-US" sz="3600" b="1">
                  <a:latin typeface="Garamond" panose="02020404030301010803" pitchFamily="18" charset="0"/>
                </a:rPr>
                <a:t>2</a:t>
              </a:r>
            </a:p>
          </p:txBody>
        </p:sp>
      </p:grpSp>
      <p:grpSp>
        <p:nvGrpSpPr>
          <p:cNvPr id="19477" name="Group 95"/>
          <p:cNvGrpSpPr>
            <a:grpSpLocks/>
          </p:cNvGrpSpPr>
          <p:nvPr/>
        </p:nvGrpSpPr>
        <p:grpSpPr bwMode="auto">
          <a:xfrm>
            <a:off x="10172700" y="7658100"/>
            <a:ext cx="5829300" cy="2171700"/>
            <a:chOff x="2976" y="3216"/>
            <a:chExt cx="2448" cy="912"/>
          </a:xfrm>
        </p:grpSpPr>
        <p:sp>
          <p:nvSpPr>
            <p:cNvPr id="19481" name="Oval 19"/>
            <p:cNvSpPr>
              <a:spLocks noChangeArrowheads="1"/>
            </p:cNvSpPr>
            <p:nvPr/>
          </p:nvSpPr>
          <p:spPr bwMode="auto">
            <a:xfrm>
              <a:off x="3312" y="3216"/>
              <a:ext cx="2112" cy="912"/>
            </a:xfrm>
            <a:prstGeom prst="ellipse">
              <a:avLst/>
            </a:prstGeom>
            <a:solidFill>
              <a:srgbClr val="FFFF00"/>
            </a:solidFill>
            <a:ln w="12700" cap="sq">
              <a:solidFill>
                <a:schemeClr val="tx1"/>
              </a:solidFill>
              <a:round/>
              <a:headEnd type="none" w="sm" len="sm"/>
              <a:tailEnd type="none" w="sm" len="sm"/>
            </a:ln>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a:r>
                <a:rPr lang="en-US" sz="3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Theo </a:t>
              </a:r>
              <a:r>
                <a:rPr lang="en-US" sz="3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định</a:t>
              </a:r>
              <a:r>
                <a:rPr lang="en-US" sz="3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lí</a:t>
              </a:r>
              <a:r>
                <a:rPr lang="en-US" sz="3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Ta-</a:t>
              </a:r>
              <a:r>
                <a:rPr lang="en-US" sz="3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lét</a:t>
              </a:r>
              <a:r>
                <a:rPr lang="en-US" sz="3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đảo</a:t>
              </a:r>
              <a:endParaRPr lang="en-US" sz="3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9482" name="Oval 92"/>
            <p:cNvSpPr>
              <a:spLocks noChangeArrowheads="1"/>
            </p:cNvSpPr>
            <p:nvPr/>
          </p:nvSpPr>
          <p:spPr bwMode="auto">
            <a:xfrm>
              <a:off x="2976" y="3504"/>
              <a:ext cx="336" cy="336"/>
            </a:xfrm>
            <a:prstGeom prst="ellipse">
              <a:avLst/>
            </a:prstGeom>
            <a:solidFill>
              <a:srgbClr val="FFFF00"/>
            </a:solidFill>
            <a:ln w="12700" cap="sq">
              <a:solidFill>
                <a:schemeClr val="tx1"/>
              </a:solidFill>
              <a:round/>
              <a:headEnd type="none" w="sm" len="sm"/>
              <a:tailEnd type="none" w="sm" len="sm"/>
            </a:ln>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a:r>
                <a:rPr lang="en-US" sz="3600" b="1" dirty="0">
                  <a:latin typeface="Garamond" panose="02020404030301010803" pitchFamily="18" charset="0"/>
                </a:rPr>
                <a:t>3</a:t>
              </a:r>
            </a:p>
          </p:txBody>
        </p:sp>
      </p:grpSp>
      <p:sp>
        <p:nvSpPr>
          <p:cNvPr id="18530" name="Line 98"/>
          <p:cNvSpPr>
            <a:spLocks noChangeShapeType="1"/>
          </p:cNvSpPr>
          <p:nvPr/>
        </p:nvSpPr>
        <p:spPr bwMode="auto">
          <a:xfrm>
            <a:off x="8458200" y="4000500"/>
            <a:ext cx="1943100" cy="1943100"/>
          </a:xfrm>
          <a:prstGeom prst="line">
            <a:avLst/>
          </a:prstGeom>
          <a:noFill/>
          <a:ln w="57150" cap="sq">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sz="2700"/>
          </a:p>
        </p:txBody>
      </p:sp>
      <p:sp>
        <p:nvSpPr>
          <p:cNvPr id="18531" name="Line 99"/>
          <p:cNvSpPr>
            <a:spLocks noChangeShapeType="1"/>
          </p:cNvSpPr>
          <p:nvPr/>
        </p:nvSpPr>
        <p:spPr bwMode="auto">
          <a:xfrm>
            <a:off x="8572500" y="6400800"/>
            <a:ext cx="1943100" cy="1943100"/>
          </a:xfrm>
          <a:prstGeom prst="line">
            <a:avLst/>
          </a:prstGeom>
          <a:noFill/>
          <a:ln w="57150" cap="sq">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sz="2700"/>
          </a:p>
        </p:txBody>
      </p:sp>
      <p:sp>
        <p:nvSpPr>
          <p:cNvPr id="18532" name="Line 100"/>
          <p:cNvSpPr>
            <a:spLocks noChangeShapeType="1"/>
          </p:cNvSpPr>
          <p:nvPr/>
        </p:nvSpPr>
        <p:spPr bwMode="auto">
          <a:xfrm flipH="1">
            <a:off x="8343900" y="3886200"/>
            <a:ext cx="2057400" cy="4686300"/>
          </a:xfrm>
          <a:prstGeom prst="line">
            <a:avLst/>
          </a:prstGeom>
          <a:noFill/>
          <a:ln w="57150" cap="sq">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sz="2700"/>
          </a:p>
        </p:txBody>
      </p:sp>
    </p:spTree>
    <p:extLst>
      <p:ext uri="{BB962C8B-B14F-4D97-AF65-F5344CB8AC3E}">
        <p14:creationId xmlns:p14="http://schemas.microsoft.com/office/powerpoint/2010/main" val="22500748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8530"/>
                                        </p:tgtEl>
                                        <p:attrNameLst>
                                          <p:attrName>style.visibility</p:attrName>
                                        </p:attrNameLst>
                                      </p:cBhvr>
                                      <p:to>
                                        <p:strVal val="visible"/>
                                      </p:to>
                                    </p:set>
                                    <p:animEffect transition="in" filter="wipe(up)">
                                      <p:cBhvr>
                                        <p:cTn id="7" dur="2000"/>
                                        <p:tgtEl>
                                          <p:spTgt spid="185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8531"/>
                                        </p:tgtEl>
                                        <p:attrNameLst>
                                          <p:attrName>style.visibility</p:attrName>
                                        </p:attrNameLst>
                                      </p:cBhvr>
                                      <p:to>
                                        <p:strVal val="visible"/>
                                      </p:to>
                                    </p:set>
                                    <p:animEffect transition="in" filter="wipe(up)">
                                      <p:cBhvr>
                                        <p:cTn id="12" dur="2000"/>
                                        <p:tgtEl>
                                          <p:spTgt spid="1853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8532"/>
                                        </p:tgtEl>
                                        <p:attrNameLst>
                                          <p:attrName>style.visibility</p:attrName>
                                        </p:attrNameLst>
                                      </p:cBhvr>
                                      <p:to>
                                        <p:strVal val="visible"/>
                                      </p:to>
                                    </p:set>
                                    <p:animEffect transition="in" filter="wipe(down)">
                                      <p:cBhvr>
                                        <p:cTn id="17" dur="2000"/>
                                        <p:tgtEl>
                                          <p:spTgt spid="185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30" grpId="0" animBg="1"/>
      <p:bldP spid="18531" grpId="0" animBg="1"/>
      <p:bldP spid="18532" grpId="0" animBg="1"/>
    </p:bld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0483" name="Text Box 4"/>
          <p:cNvSpPr txBox="1">
            <a:spLocks noChangeArrowheads="1"/>
          </p:cNvSpPr>
          <p:nvPr/>
        </p:nvSpPr>
        <p:spPr bwMode="auto">
          <a:xfrm>
            <a:off x="2947988" y="478632"/>
            <a:ext cx="18473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endParaRPr lang="en-SG" sz="3000"/>
          </a:p>
        </p:txBody>
      </p:sp>
      <p:sp>
        <p:nvSpPr>
          <p:cNvPr id="65542" name="Rectangle 6"/>
          <p:cNvSpPr>
            <a:spLocks noChangeArrowheads="1"/>
          </p:cNvSpPr>
          <p:nvPr/>
        </p:nvSpPr>
        <p:spPr bwMode="auto">
          <a:xfrm>
            <a:off x="2286000" y="0"/>
            <a:ext cx="228600" cy="10287000"/>
          </a:xfrm>
          <a:prstGeom prst="rect">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12700" cap="sq">
            <a:noFill/>
            <a:miter lim="800000"/>
            <a:headEnd type="none" w="sm" len="sm"/>
            <a:tailEnd type="none" w="sm" len="sm"/>
          </a:ln>
          <a:effectLst/>
        </p:spPr>
        <p:txBody>
          <a:bodyPr wrap="none" anchor="ctr"/>
          <a:lstStyle/>
          <a:p>
            <a:pPr>
              <a:defRPr/>
            </a:pPr>
            <a:endParaRPr lang="en-US" sz="2700"/>
          </a:p>
        </p:txBody>
      </p:sp>
      <p:sp>
        <p:nvSpPr>
          <p:cNvPr id="65543" name="AutoShape 7">
            <a:hlinkClick r:id="" action="ppaction://noaction" highlightClick="1"/>
          </p:cNvPr>
          <p:cNvSpPr>
            <a:spLocks noChangeArrowheads="1"/>
          </p:cNvSpPr>
          <p:nvPr/>
        </p:nvSpPr>
        <p:spPr bwMode="auto">
          <a:xfrm>
            <a:off x="167378" y="4172952"/>
            <a:ext cx="1982790" cy="955019"/>
          </a:xfrm>
          <a:prstGeom prst="actionButtonBlank">
            <a:avLst/>
          </a:prstGeom>
          <a:solidFill>
            <a:srgbClr val="FFFF00"/>
          </a:solidFill>
          <a:ln w="12700" cap="sq">
            <a:noFill/>
            <a:miter lim="800000"/>
            <a:headEnd type="none" w="sm" len="sm"/>
            <a:tailEnd type="none" w="sm" len="sm"/>
          </a:ln>
          <a:effectLst/>
        </p:spPr>
        <p:txBody>
          <a:bodyPr wrap="none" anchor="ctr"/>
          <a:lstStyle/>
          <a:p>
            <a:pPr algn="ctr">
              <a:defRPr/>
            </a:pPr>
            <a:r>
              <a:rPr lang="en-US" sz="3600" b="1" dirty="0" err="1">
                <a:latin typeface=".VnTimeH" pitchFamily="34" charset="0"/>
              </a:rPr>
              <a:t>Ghi</a:t>
            </a:r>
            <a:r>
              <a:rPr lang="en-US" sz="3600" b="1" dirty="0">
                <a:latin typeface=".VnTimeH" pitchFamily="34" charset="0"/>
              </a:rPr>
              <a:t> </a:t>
            </a:r>
            <a:r>
              <a:rPr lang="en-US" sz="3600" b="1" dirty="0" err="1">
                <a:latin typeface=".VnTimeH" pitchFamily="34" charset="0"/>
              </a:rPr>
              <a:t>nhí</a:t>
            </a:r>
            <a:endParaRPr lang="en-US" sz="3600" b="1" dirty="0">
              <a:latin typeface=".VnTimeH" pitchFamily="34" charset="0"/>
            </a:endParaRPr>
          </a:p>
        </p:txBody>
      </p:sp>
      <p:grpSp>
        <p:nvGrpSpPr>
          <p:cNvPr id="20487" name="Group 20"/>
          <p:cNvGrpSpPr>
            <a:grpSpLocks/>
          </p:cNvGrpSpPr>
          <p:nvPr/>
        </p:nvGrpSpPr>
        <p:grpSpPr bwMode="auto">
          <a:xfrm>
            <a:off x="2685443" y="-77848"/>
            <a:ext cx="6515100" cy="3239622"/>
            <a:chOff x="281" y="1632"/>
            <a:chExt cx="3031" cy="1431"/>
          </a:xfrm>
        </p:grpSpPr>
        <p:sp>
          <p:nvSpPr>
            <p:cNvPr id="20524" name="Line 10"/>
            <p:cNvSpPr>
              <a:spLocks noChangeShapeType="1"/>
            </p:cNvSpPr>
            <p:nvPr/>
          </p:nvSpPr>
          <p:spPr bwMode="auto">
            <a:xfrm>
              <a:off x="503" y="2952"/>
              <a:ext cx="23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700"/>
            </a:p>
          </p:txBody>
        </p:sp>
        <p:sp>
          <p:nvSpPr>
            <p:cNvPr id="20525" name="Line 11"/>
            <p:cNvSpPr>
              <a:spLocks noChangeShapeType="1"/>
            </p:cNvSpPr>
            <p:nvPr/>
          </p:nvSpPr>
          <p:spPr bwMode="auto">
            <a:xfrm flipV="1">
              <a:off x="511" y="1838"/>
              <a:ext cx="672" cy="110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700"/>
            </a:p>
          </p:txBody>
        </p:sp>
        <p:sp>
          <p:nvSpPr>
            <p:cNvPr id="20526" name="Line 12"/>
            <p:cNvSpPr>
              <a:spLocks noChangeShapeType="1"/>
            </p:cNvSpPr>
            <p:nvPr/>
          </p:nvSpPr>
          <p:spPr bwMode="auto">
            <a:xfrm>
              <a:off x="1171" y="1848"/>
              <a:ext cx="1632" cy="110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700"/>
            </a:p>
          </p:txBody>
        </p:sp>
        <p:sp>
          <p:nvSpPr>
            <p:cNvPr id="20527" name="Text Box 13"/>
            <p:cNvSpPr txBox="1">
              <a:spLocks noChangeArrowheads="1"/>
            </p:cNvSpPr>
            <p:nvPr/>
          </p:nvSpPr>
          <p:spPr bwMode="auto">
            <a:xfrm>
              <a:off x="281" y="2818"/>
              <a:ext cx="480"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eaLnBrk="1" hangingPunct="1">
                <a:spcBef>
                  <a:spcPct val="50000"/>
                </a:spcBef>
              </a:pPr>
              <a:r>
                <a:rPr lang="en-US" sz="3000" b="1"/>
                <a:t>B</a:t>
              </a:r>
            </a:p>
          </p:txBody>
        </p:sp>
        <p:sp>
          <p:nvSpPr>
            <p:cNvPr id="20528" name="Line 14"/>
            <p:cNvSpPr>
              <a:spLocks noChangeShapeType="1"/>
            </p:cNvSpPr>
            <p:nvPr/>
          </p:nvSpPr>
          <p:spPr bwMode="auto">
            <a:xfrm>
              <a:off x="569" y="2270"/>
              <a:ext cx="192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700"/>
            </a:p>
          </p:txBody>
        </p:sp>
        <p:sp>
          <p:nvSpPr>
            <p:cNvPr id="20529" name="Text Box 15"/>
            <p:cNvSpPr txBox="1">
              <a:spLocks noChangeArrowheads="1"/>
            </p:cNvSpPr>
            <p:nvPr/>
          </p:nvSpPr>
          <p:spPr bwMode="auto">
            <a:xfrm>
              <a:off x="712" y="2054"/>
              <a:ext cx="386"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spcBef>
                  <a:spcPct val="50000"/>
                </a:spcBef>
              </a:pPr>
              <a:r>
                <a:rPr lang="en-US" sz="2700" b="1">
                  <a:latin typeface="Arial" panose="020B0604020202020204" pitchFamily="34" charset="0"/>
                </a:rPr>
                <a:t>B’</a:t>
              </a:r>
            </a:p>
          </p:txBody>
        </p:sp>
        <p:sp>
          <p:nvSpPr>
            <p:cNvPr id="20530" name="Text Box 16"/>
            <p:cNvSpPr txBox="1">
              <a:spLocks noChangeArrowheads="1"/>
            </p:cNvSpPr>
            <p:nvPr/>
          </p:nvSpPr>
          <p:spPr bwMode="auto">
            <a:xfrm>
              <a:off x="1769" y="1983"/>
              <a:ext cx="289"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spcBef>
                  <a:spcPct val="50000"/>
                </a:spcBef>
              </a:pPr>
              <a:r>
                <a:rPr lang="en-US" sz="2700" b="1">
                  <a:latin typeface="Arial" panose="020B0604020202020204" pitchFamily="34" charset="0"/>
                </a:rPr>
                <a:t>C’</a:t>
              </a:r>
            </a:p>
          </p:txBody>
        </p:sp>
        <p:sp>
          <p:nvSpPr>
            <p:cNvPr id="20531" name="Text Box 17"/>
            <p:cNvSpPr txBox="1">
              <a:spLocks noChangeArrowheads="1"/>
            </p:cNvSpPr>
            <p:nvPr/>
          </p:nvSpPr>
          <p:spPr bwMode="auto">
            <a:xfrm>
              <a:off x="1049" y="1632"/>
              <a:ext cx="336"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eaLnBrk="1" hangingPunct="1">
                <a:spcBef>
                  <a:spcPct val="50000"/>
                </a:spcBef>
              </a:pPr>
              <a:r>
                <a:rPr lang="en-US" sz="3000" b="1"/>
                <a:t>A</a:t>
              </a:r>
            </a:p>
          </p:txBody>
        </p:sp>
        <p:sp>
          <p:nvSpPr>
            <p:cNvPr id="20532" name="Text Box 19"/>
            <p:cNvSpPr txBox="1">
              <a:spLocks noChangeArrowheads="1"/>
            </p:cNvSpPr>
            <p:nvPr/>
          </p:nvSpPr>
          <p:spPr bwMode="auto">
            <a:xfrm>
              <a:off x="2832" y="2785"/>
              <a:ext cx="480"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eaLnBrk="1" hangingPunct="1">
                <a:spcBef>
                  <a:spcPct val="50000"/>
                </a:spcBef>
              </a:pPr>
              <a:r>
                <a:rPr lang="en-US" sz="3000" b="1"/>
                <a:t>C</a:t>
              </a:r>
            </a:p>
          </p:txBody>
        </p:sp>
      </p:grpSp>
      <p:sp>
        <p:nvSpPr>
          <p:cNvPr id="20488" name="Rectangle 21"/>
          <p:cNvSpPr>
            <a:spLocks noChangeArrowheads="1"/>
          </p:cNvSpPr>
          <p:nvPr/>
        </p:nvSpPr>
        <p:spPr bwMode="auto">
          <a:xfrm>
            <a:off x="6922764" y="3579718"/>
            <a:ext cx="4676445" cy="638175"/>
          </a:xfrm>
          <a:prstGeom prst="rect">
            <a:avLst/>
          </a:prstGeom>
          <a:solidFill>
            <a:schemeClr val="accent2">
              <a:lumMod val="20000"/>
              <a:lumOff val="80000"/>
            </a:schemeClr>
          </a:solidFill>
          <a:ln w="12700" cap="sq">
            <a:solidFill>
              <a:schemeClr val="tx1"/>
            </a:solidFill>
            <a:miter lim="800000"/>
            <a:headEnd type="none" w="sm" len="sm"/>
            <a:tailEnd type="none" w="sm" len="sm"/>
          </a:ln>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Định</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lí</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Ta-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lét</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đảo</a:t>
            </a:r>
            <a:endPar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0489" name="Rectangle 22"/>
          <p:cNvSpPr>
            <a:spLocks noChangeArrowheads="1"/>
          </p:cNvSpPr>
          <p:nvPr/>
        </p:nvSpPr>
        <p:spPr bwMode="auto">
          <a:xfrm>
            <a:off x="6117736" y="6502865"/>
            <a:ext cx="6286500" cy="901506"/>
          </a:xfrm>
          <a:prstGeom prst="rect">
            <a:avLst/>
          </a:prstGeom>
          <a:solidFill>
            <a:schemeClr val="accent2">
              <a:lumMod val="20000"/>
              <a:lumOff val="80000"/>
            </a:schemeClr>
          </a:solidFill>
          <a:ln w="12700" cap="sq">
            <a:solidFill>
              <a:schemeClr val="tx1"/>
            </a:solidFill>
            <a:miter lim="800000"/>
            <a:headEnd type="none" w="sm" len="sm"/>
            <a:tailEnd type="none" w="sm" len="sm"/>
          </a:ln>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a:r>
              <a:rPr lang="en-US" sz="3600" b="1" dirty="0" err="1">
                <a:effectLst>
                  <a:outerShdw blurRad="38100" dist="38100" dir="2700000" algn="tl">
                    <a:srgbClr val="000000">
                      <a:alpha val="43137"/>
                    </a:srgbClr>
                  </a:outerShdw>
                </a:effectLst>
              </a:rPr>
              <a:t>Hệ</a:t>
            </a:r>
            <a:r>
              <a:rPr lang="en-US" sz="3600" b="1" dirty="0">
                <a:effectLst>
                  <a:outerShdw blurRad="38100" dist="38100" dir="2700000" algn="tl">
                    <a:srgbClr val="000000">
                      <a:alpha val="43137"/>
                    </a:srgbClr>
                  </a:outerShdw>
                </a:effectLst>
              </a:rPr>
              <a:t> </a:t>
            </a:r>
            <a:r>
              <a:rPr lang="en-US" sz="3600" b="1" dirty="0" err="1">
                <a:effectLst>
                  <a:outerShdw blurRad="38100" dist="38100" dir="2700000" algn="tl">
                    <a:srgbClr val="000000">
                      <a:alpha val="43137"/>
                    </a:srgbClr>
                  </a:outerShdw>
                </a:effectLst>
              </a:rPr>
              <a:t>quả</a:t>
            </a:r>
            <a:r>
              <a:rPr lang="en-US" sz="3600" b="1" dirty="0">
                <a:effectLst>
                  <a:outerShdw blurRad="38100" dist="38100" dir="2700000" algn="tl">
                    <a:srgbClr val="000000">
                      <a:alpha val="43137"/>
                    </a:srgbClr>
                  </a:outerShdw>
                </a:effectLst>
              </a:rPr>
              <a:t> </a:t>
            </a:r>
            <a:r>
              <a:rPr lang="en-US" sz="3600" b="1" dirty="0" err="1">
                <a:effectLst>
                  <a:outerShdw blurRad="38100" dist="38100" dir="2700000" algn="tl">
                    <a:srgbClr val="000000">
                      <a:alpha val="43137"/>
                    </a:srgbClr>
                  </a:outerShdw>
                </a:effectLst>
              </a:rPr>
              <a:t>của</a:t>
            </a:r>
            <a:r>
              <a:rPr lang="en-US" sz="3600" b="1" dirty="0">
                <a:effectLst>
                  <a:outerShdw blurRad="38100" dist="38100" dir="2700000" algn="tl">
                    <a:srgbClr val="000000">
                      <a:alpha val="43137"/>
                    </a:srgbClr>
                  </a:outerShdw>
                </a:effectLst>
              </a:rPr>
              <a:t> </a:t>
            </a:r>
            <a:r>
              <a:rPr lang="en-US" sz="3600" b="1" dirty="0" err="1">
                <a:effectLst>
                  <a:outerShdw blurRad="38100" dist="38100" dir="2700000" algn="tl">
                    <a:srgbClr val="000000">
                      <a:alpha val="43137"/>
                    </a:srgbClr>
                  </a:outerShdw>
                </a:effectLst>
              </a:rPr>
              <a:t>định</a:t>
            </a:r>
            <a:r>
              <a:rPr lang="en-US" sz="3600" b="1" dirty="0">
                <a:effectLst>
                  <a:outerShdw blurRad="38100" dist="38100" dir="2700000" algn="tl">
                    <a:srgbClr val="000000">
                      <a:alpha val="43137"/>
                    </a:srgbClr>
                  </a:outerShdw>
                </a:effectLst>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lí</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Ta-let</a:t>
            </a:r>
          </a:p>
        </p:txBody>
      </p:sp>
      <mc:AlternateContent xmlns:mc="http://schemas.openxmlformats.org/markup-compatibility/2006">
        <mc:Choice xmlns:a14="http://schemas.microsoft.com/office/drawing/2010/main" Requires="a14">
          <p:sp>
            <p:nvSpPr>
              <p:cNvPr id="4" name="Rectangle 3"/>
              <p:cNvSpPr/>
              <p:nvPr/>
            </p:nvSpPr>
            <p:spPr>
              <a:xfrm>
                <a:off x="2685443" y="4943372"/>
                <a:ext cx="13539219" cy="1745927"/>
              </a:xfrm>
              <a:prstGeom prst="rect">
                <a:avLst/>
              </a:prstGeom>
            </p:spPr>
            <p:txBody>
              <a:bodyPr wrap="none">
                <a:spAutoFit/>
              </a:bodyPr>
              <a:lstStyle/>
              <a:p>
                <a:r>
                  <a:rPr lang="en-US" sz="4200" b="1" dirty="0">
                    <a:solidFill>
                      <a:srgbClr val="C00000"/>
                    </a:solidFill>
                    <a:effectLst>
                      <a:outerShdw blurRad="38100" dist="38100" dir="2700000" algn="tl">
                        <a:srgbClr val="000000">
                          <a:alpha val="43137"/>
                        </a:srgbClr>
                      </a:outerShdw>
                    </a:effectLst>
                    <a:latin typeface="Times New Roman" panose="02020603050405020304" pitchFamily="18" charset="0"/>
                    <a:ea typeface="Cambria Math" panose="02040503050406030204" pitchFamily="18" charset="0"/>
                    <a:cs typeface="Times New Roman" panose="02020603050405020304" pitchFamily="18" charset="0"/>
                  </a:rPr>
                  <a:t>Nếu </a:t>
                </a:r>
                <a:r>
                  <a:rPr lang="en-US" sz="4200" b="1" dirty="0">
                    <a:solidFill>
                      <a:srgbClr val="C00000"/>
                    </a:solidFill>
                    <a:effectLst>
                      <a:outerShdw blurRad="38100" dist="38100" dir="2700000" algn="tl">
                        <a:srgbClr val="000000">
                          <a:alpha val="43137"/>
                        </a:srgbClr>
                      </a:outerShdw>
                    </a:effectLst>
                    <a:ea typeface="Cambria Math" panose="02040503050406030204" pitchFamily="18" charset="0"/>
                    <a:cs typeface="Times New Roman" panose="02020603050405020304" pitchFamily="18" charset="0"/>
                  </a:rPr>
                  <a:t> </a:t>
                </a:r>
                <a14:m>
                  <m:oMath xmlns:m="http://schemas.openxmlformats.org/officeDocument/2006/math">
                    <m:f>
                      <m:fPr>
                        <m:ctrlPr>
                          <a:rPr lang="en-US" sz="4200" b="1" i="1">
                            <a:solidFill>
                              <a:srgbClr val="C000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200" b="1" i="1">
                            <a:solidFill>
                              <a:srgbClr val="C000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Times New Roman" panose="02020603050405020304" pitchFamily="18" charset="0"/>
                          </a:rPr>
                          <m:t>𝑨</m:t>
                        </m:r>
                        <m:sSup>
                          <m:sSupPr>
                            <m:ctrlPr>
                              <a:rPr lang="en-US" sz="4200" b="1" i="1">
                                <a:solidFill>
                                  <a:srgbClr val="C000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200" b="1" i="1">
                                <a:solidFill>
                                  <a:srgbClr val="C000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Times New Roman" panose="02020603050405020304" pitchFamily="18" charset="0"/>
                              </a:rPr>
                              <m:t>𝑩</m:t>
                            </m:r>
                          </m:e>
                          <m:sup>
                            <m:r>
                              <a:rPr lang="en-US" sz="4200" b="1" i="1">
                                <a:solidFill>
                                  <a:srgbClr val="C000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Times New Roman" panose="02020603050405020304" pitchFamily="18" charset="0"/>
                              </a:rPr>
                              <m:t>′</m:t>
                            </m:r>
                          </m:sup>
                        </m:sSup>
                        <m:r>
                          <a:rPr lang="en-US" sz="4200" b="1" i="1">
                            <a:solidFill>
                              <a:srgbClr val="C000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Times New Roman" panose="02020603050405020304" pitchFamily="18" charset="0"/>
                          </a:rPr>
                          <m:t> </m:t>
                        </m:r>
                      </m:num>
                      <m:den>
                        <m:r>
                          <a:rPr lang="en-US" sz="4200" b="1" i="1">
                            <a:solidFill>
                              <a:srgbClr val="C000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Times New Roman" panose="02020603050405020304" pitchFamily="18" charset="0"/>
                          </a:rPr>
                          <m:t>𝑨</m:t>
                        </m:r>
                        <m:r>
                          <a:rPr lang="en-US" sz="4200" b="1" i="1">
                            <a:solidFill>
                              <a:srgbClr val="C000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Times New Roman" panose="02020603050405020304" pitchFamily="18" charset="0"/>
                          </a:rPr>
                          <m:t>𝑩</m:t>
                        </m:r>
                      </m:den>
                    </m:f>
                  </m:oMath>
                </a14:m>
                <a:r>
                  <a:rPr lang="en-US" sz="42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14:m>
                  <m:oMath xmlns:m="http://schemas.openxmlformats.org/officeDocument/2006/math">
                    <m:f>
                      <m:fPr>
                        <m:ctrlPr>
                          <a:rPr lang="en-US" sz="4200" b="1" i="1" dirty="0">
                            <a:solidFill>
                              <a:srgbClr val="C00000"/>
                            </a:solidFill>
                            <a:effectLst>
                              <a:outerShdw blurRad="38100" dist="38100" dir="2700000" algn="tl">
                                <a:srgbClr val="000000">
                                  <a:alpha val="43137"/>
                                </a:srgbClr>
                              </a:outerShdw>
                            </a:effectLst>
                            <a:latin typeface="Cambria Math" panose="02040503050406030204" pitchFamily="18" charset="0"/>
                            <a:cs typeface="Times New Roman" panose="02020603050405020304" pitchFamily="18" charset="0"/>
                          </a:rPr>
                        </m:ctrlPr>
                      </m:fPr>
                      <m:num>
                        <m:r>
                          <a:rPr lang="en-US" sz="4200" b="1" i="1">
                            <a:solidFill>
                              <a:srgbClr val="C000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Times New Roman" panose="02020603050405020304" pitchFamily="18" charset="0"/>
                          </a:rPr>
                          <m:t>𝑨</m:t>
                        </m:r>
                        <m:sSup>
                          <m:sSupPr>
                            <m:ctrlPr>
                              <a:rPr lang="en-US" sz="4200" b="1" i="1">
                                <a:solidFill>
                                  <a:srgbClr val="C000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200" b="1" i="1">
                                <a:solidFill>
                                  <a:srgbClr val="C000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Times New Roman" panose="02020603050405020304" pitchFamily="18" charset="0"/>
                              </a:rPr>
                              <m:t>𝑪</m:t>
                            </m:r>
                          </m:e>
                          <m:sup>
                            <m:r>
                              <a:rPr lang="en-US" sz="4200" b="1" i="1">
                                <a:solidFill>
                                  <a:srgbClr val="C000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Times New Roman" panose="02020603050405020304" pitchFamily="18" charset="0"/>
                              </a:rPr>
                              <m:t>′</m:t>
                            </m:r>
                          </m:sup>
                        </m:sSup>
                      </m:num>
                      <m:den>
                        <m:r>
                          <a:rPr lang="en-US" sz="4200" b="1" i="1" dirty="0">
                            <a:solidFill>
                              <a:srgbClr val="C00000"/>
                            </a:solidFill>
                            <a:effectLst>
                              <a:outerShdw blurRad="38100" dist="38100" dir="2700000" algn="tl">
                                <a:srgbClr val="000000">
                                  <a:alpha val="43137"/>
                                </a:srgbClr>
                              </a:outerShdw>
                            </a:effectLst>
                            <a:latin typeface="Cambria Math" panose="02040503050406030204" pitchFamily="18" charset="0"/>
                            <a:cs typeface="Times New Roman" panose="02020603050405020304" pitchFamily="18" charset="0"/>
                          </a:rPr>
                          <m:t>𝑨</m:t>
                        </m:r>
                        <m:r>
                          <a:rPr lang="en-US" sz="4200" b="1" i="1" dirty="0">
                            <a:solidFill>
                              <a:srgbClr val="C00000"/>
                            </a:solidFill>
                            <a:effectLst>
                              <a:outerShdw blurRad="38100" dist="38100" dir="2700000" algn="tl">
                                <a:srgbClr val="000000">
                                  <a:alpha val="43137"/>
                                </a:srgbClr>
                              </a:outerShdw>
                            </a:effectLst>
                            <a:latin typeface="Cambria Math" panose="02040503050406030204" pitchFamily="18" charset="0"/>
                            <a:cs typeface="Times New Roman" panose="02020603050405020304" pitchFamily="18" charset="0"/>
                          </a:rPr>
                          <m:t>𝑪</m:t>
                        </m:r>
                      </m:den>
                    </m:f>
                  </m:oMath>
                </a14:m>
                <a:r>
                  <a:rPr lang="en-US" sz="4200" dirty="0"/>
                  <a:t>  </a:t>
                </a:r>
                <a:r>
                  <a:rPr lang="en-US" sz="42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mbria Math" panose="02040503050406030204" pitchFamily="18" charset="0"/>
                    <a:cs typeface="Times New Roman" panose="02020603050405020304" pitchFamily="18" charset="0"/>
                  </a:rPr>
                  <a:t>hoặc</a:t>
                </a:r>
                <a:r>
                  <a:rPr lang="en-US" sz="4200" b="1" dirty="0">
                    <a:solidFill>
                      <a:srgbClr val="C00000"/>
                    </a:solidFill>
                    <a:effectLst>
                      <a:outerShdw blurRad="38100" dist="38100" dir="2700000" algn="tl">
                        <a:srgbClr val="000000">
                          <a:alpha val="43137"/>
                        </a:srgbClr>
                      </a:outerShdw>
                    </a:effectLst>
                    <a:latin typeface="Times New Roman" panose="02020603050405020304" pitchFamily="18" charset="0"/>
                    <a:ea typeface="Cambria Math" panose="02040503050406030204" pitchFamily="18" charset="0"/>
                    <a:cs typeface="Times New Roman" panose="02020603050405020304" pitchFamily="18" charset="0"/>
                  </a:rPr>
                  <a:t>  </a:t>
                </a:r>
                <a14:m>
                  <m:oMath xmlns:m="http://schemas.openxmlformats.org/officeDocument/2006/math">
                    <m:f>
                      <m:fPr>
                        <m:ctrlPr>
                          <a:rPr lang="en-US" sz="4200" b="1" i="1">
                            <a:solidFill>
                              <a:srgbClr val="C000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200" b="1" i="1">
                            <a:solidFill>
                              <a:srgbClr val="C000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Times New Roman" panose="02020603050405020304" pitchFamily="18" charset="0"/>
                          </a:rPr>
                          <m:t>𝑨</m:t>
                        </m:r>
                        <m:sSup>
                          <m:sSupPr>
                            <m:ctrlPr>
                              <a:rPr lang="en-US" sz="4200" b="1" i="1">
                                <a:solidFill>
                                  <a:srgbClr val="C000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200" b="1" i="1">
                                <a:solidFill>
                                  <a:srgbClr val="C000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Times New Roman" panose="02020603050405020304" pitchFamily="18" charset="0"/>
                              </a:rPr>
                              <m:t>𝑩</m:t>
                            </m:r>
                          </m:e>
                          <m:sup>
                            <m:r>
                              <a:rPr lang="en-US" sz="4200" b="1" i="1">
                                <a:solidFill>
                                  <a:srgbClr val="C000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Times New Roman" panose="02020603050405020304" pitchFamily="18" charset="0"/>
                              </a:rPr>
                              <m:t>′</m:t>
                            </m:r>
                          </m:sup>
                        </m:sSup>
                        <m:r>
                          <a:rPr lang="en-US" sz="4200" b="1" i="1">
                            <a:solidFill>
                              <a:srgbClr val="C000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Times New Roman" panose="02020603050405020304" pitchFamily="18" charset="0"/>
                          </a:rPr>
                          <m:t> </m:t>
                        </m:r>
                      </m:num>
                      <m:den>
                        <m:sSup>
                          <m:sSupPr>
                            <m:ctrlPr>
                              <a:rPr lang="en-US" sz="4200" b="1" i="1">
                                <a:solidFill>
                                  <a:srgbClr val="C000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200" b="1" i="1">
                                <a:solidFill>
                                  <a:srgbClr val="C000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Times New Roman" panose="02020603050405020304" pitchFamily="18" charset="0"/>
                              </a:rPr>
                              <m:t>𝑩</m:t>
                            </m:r>
                          </m:e>
                          <m:sup>
                            <m:r>
                              <a:rPr lang="en-US" sz="4200" b="1" i="1">
                                <a:solidFill>
                                  <a:srgbClr val="C000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Times New Roman" panose="02020603050405020304" pitchFamily="18" charset="0"/>
                              </a:rPr>
                              <m:t>′</m:t>
                            </m:r>
                          </m:sup>
                        </m:sSup>
                        <m:r>
                          <a:rPr lang="en-US" sz="4200" b="1" i="1">
                            <a:solidFill>
                              <a:srgbClr val="C000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Times New Roman" panose="02020603050405020304" pitchFamily="18" charset="0"/>
                          </a:rPr>
                          <m:t>𝑩</m:t>
                        </m:r>
                      </m:den>
                    </m:f>
                  </m:oMath>
                </a14:m>
                <a:r>
                  <a:rPr lang="en-US" sz="42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14:m>
                  <m:oMath xmlns:m="http://schemas.openxmlformats.org/officeDocument/2006/math">
                    <m:f>
                      <m:fPr>
                        <m:ctrlPr>
                          <a:rPr lang="en-US" sz="4200" b="1" i="1" dirty="0">
                            <a:solidFill>
                              <a:srgbClr val="C00000"/>
                            </a:solidFill>
                            <a:effectLst>
                              <a:outerShdw blurRad="38100" dist="38100" dir="2700000" algn="tl">
                                <a:srgbClr val="000000">
                                  <a:alpha val="43137"/>
                                </a:srgbClr>
                              </a:outerShdw>
                            </a:effectLst>
                            <a:latin typeface="Cambria Math" panose="02040503050406030204" pitchFamily="18" charset="0"/>
                            <a:cs typeface="Times New Roman" panose="02020603050405020304" pitchFamily="18" charset="0"/>
                          </a:rPr>
                        </m:ctrlPr>
                      </m:fPr>
                      <m:num>
                        <m:r>
                          <a:rPr lang="en-US" sz="4200" b="1" i="1">
                            <a:solidFill>
                              <a:srgbClr val="C000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Times New Roman" panose="02020603050405020304" pitchFamily="18" charset="0"/>
                          </a:rPr>
                          <m:t>𝑨</m:t>
                        </m:r>
                        <m:sSup>
                          <m:sSupPr>
                            <m:ctrlPr>
                              <a:rPr lang="en-US" sz="4200" b="1" i="1">
                                <a:solidFill>
                                  <a:srgbClr val="C000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200" b="1" i="1">
                                <a:solidFill>
                                  <a:srgbClr val="C000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Times New Roman" panose="02020603050405020304" pitchFamily="18" charset="0"/>
                              </a:rPr>
                              <m:t>𝑪</m:t>
                            </m:r>
                          </m:e>
                          <m:sup>
                            <m:r>
                              <a:rPr lang="en-US" sz="4200" b="1" i="1">
                                <a:solidFill>
                                  <a:srgbClr val="C000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Times New Roman" panose="02020603050405020304" pitchFamily="18" charset="0"/>
                              </a:rPr>
                              <m:t>′</m:t>
                            </m:r>
                          </m:sup>
                        </m:sSup>
                      </m:num>
                      <m:den>
                        <m:sSup>
                          <m:sSupPr>
                            <m:ctrlPr>
                              <a:rPr lang="en-US" sz="4200" b="1" i="1">
                                <a:solidFill>
                                  <a:srgbClr val="C000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200" b="1" i="1">
                                <a:solidFill>
                                  <a:srgbClr val="C000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Times New Roman" panose="02020603050405020304" pitchFamily="18" charset="0"/>
                              </a:rPr>
                              <m:t>𝑪</m:t>
                            </m:r>
                          </m:e>
                          <m:sup>
                            <m:r>
                              <a:rPr lang="en-US" sz="4200" b="1" i="1">
                                <a:solidFill>
                                  <a:srgbClr val="C000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Times New Roman" panose="02020603050405020304" pitchFamily="18" charset="0"/>
                              </a:rPr>
                              <m:t>′</m:t>
                            </m:r>
                          </m:sup>
                        </m:sSup>
                        <m:r>
                          <a:rPr lang="en-US" sz="4200" b="1" i="1" dirty="0">
                            <a:solidFill>
                              <a:srgbClr val="C00000"/>
                            </a:solidFill>
                            <a:effectLst>
                              <a:outerShdw blurRad="38100" dist="38100" dir="2700000" algn="tl">
                                <a:srgbClr val="000000">
                                  <a:alpha val="43137"/>
                                </a:srgbClr>
                              </a:outerShdw>
                            </a:effectLst>
                            <a:latin typeface="Cambria Math" panose="02040503050406030204" pitchFamily="18" charset="0"/>
                            <a:cs typeface="Times New Roman" panose="02020603050405020304" pitchFamily="18" charset="0"/>
                          </a:rPr>
                          <m:t>𝑪</m:t>
                        </m:r>
                      </m:den>
                    </m:f>
                  </m:oMath>
                </a14:m>
                <a:r>
                  <a:rPr lang="en-US" sz="4200" dirty="0"/>
                  <a:t>  </a:t>
                </a:r>
                <a:r>
                  <a:rPr lang="en-US" sz="42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mbria Math" panose="02040503050406030204" pitchFamily="18" charset="0"/>
                    <a:cs typeface="Times New Roman" panose="02020603050405020304" pitchFamily="18" charset="0"/>
                  </a:rPr>
                  <a:t>hoặc</a:t>
                </a:r>
                <a:r>
                  <a:rPr lang="en-US" sz="4200" b="1" dirty="0">
                    <a:solidFill>
                      <a:srgbClr val="C00000"/>
                    </a:solidFill>
                    <a:effectLst>
                      <a:outerShdw blurRad="38100" dist="38100" dir="2700000" algn="tl">
                        <a:srgbClr val="000000">
                          <a:alpha val="43137"/>
                        </a:srgbClr>
                      </a:outerShdw>
                    </a:effectLst>
                    <a:latin typeface="Times New Roman" panose="02020603050405020304" pitchFamily="18" charset="0"/>
                    <a:ea typeface="Cambria Math" panose="02040503050406030204" pitchFamily="18" charset="0"/>
                    <a:cs typeface="Times New Roman" panose="02020603050405020304" pitchFamily="18" charset="0"/>
                  </a:rPr>
                  <a:t> </a:t>
                </a:r>
                <a14:m>
                  <m:oMath xmlns:m="http://schemas.openxmlformats.org/officeDocument/2006/math">
                    <m:f>
                      <m:fPr>
                        <m:ctrlPr>
                          <a:rPr lang="en-US" sz="4200" b="1" i="1">
                            <a:solidFill>
                              <a:srgbClr val="C000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en-US" sz="4200" b="1" i="1">
                                <a:solidFill>
                                  <a:srgbClr val="C000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200" b="1" i="1">
                                <a:solidFill>
                                  <a:srgbClr val="C000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Times New Roman" panose="02020603050405020304" pitchFamily="18" charset="0"/>
                              </a:rPr>
                              <m:t>𝑩</m:t>
                            </m:r>
                          </m:e>
                          <m:sup>
                            <m:r>
                              <a:rPr lang="en-US" sz="4200" b="1" i="1">
                                <a:solidFill>
                                  <a:srgbClr val="C000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Times New Roman" panose="02020603050405020304" pitchFamily="18" charset="0"/>
                              </a:rPr>
                              <m:t>′</m:t>
                            </m:r>
                          </m:sup>
                        </m:sSup>
                        <m:r>
                          <a:rPr lang="en-US" sz="4200" b="1" i="1">
                            <a:solidFill>
                              <a:srgbClr val="C000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Times New Roman" panose="02020603050405020304" pitchFamily="18" charset="0"/>
                          </a:rPr>
                          <m:t>𝑩</m:t>
                        </m:r>
                        <m:r>
                          <a:rPr lang="en-US" sz="4200" b="1" i="1">
                            <a:solidFill>
                              <a:srgbClr val="C000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Times New Roman" panose="02020603050405020304" pitchFamily="18" charset="0"/>
                          </a:rPr>
                          <m:t> </m:t>
                        </m:r>
                      </m:num>
                      <m:den>
                        <m:r>
                          <a:rPr lang="en-US" sz="4200" b="1" i="1">
                            <a:solidFill>
                              <a:srgbClr val="C000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Times New Roman" panose="02020603050405020304" pitchFamily="18" charset="0"/>
                          </a:rPr>
                          <m:t>𝑨</m:t>
                        </m:r>
                        <m:r>
                          <a:rPr lang="en-US" sz="4200" b="1" i="1">
                            <a:solidFill>
                              <a:srgbClr val="C000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Times New Roman" panose="02020603050405020304" pitchFamily="18" charset="0"/>
                          </a:rPr>
                          <m:t>𝑩</m:t>
                        </m:r>
                      </m:den>
                    </m:f>
                  </m:oMath>
                </a14:m>
                <a:r>
                  <a:rPr lang="en-US" sz="42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14:m>
                  <m:oMath xmlns:m="http://schemas.openxmlformats.org/officeDocument/2006/math">
                    <m:f>
                      <m:fPr>
                        <m:ctrlPr>
                          <a:rPr lang="en-US" sz="4200" b="1" i="1" dirty="0">
                            <a:solidFill>
                              <a:srgbClr val="C00000"/>
                            </a:solidFill>
                            <a:effectLst>
                              <a:outerShdw blurRad="38100" dist="38100" dir="2700000" algn="tl">
                                <a:srgbClr val="000000">
                                  <a:alpha val="43137"/>
                                </a:srgbClr>
                              </a:outerShdw>
                            </a:effectLst>
                            <a:latin typeface="Cambria Math" panose="02040503050406030204" pitchFamily="18" charset="0"/>
                            <a:cs typeface="Times New Roman" panose="02020603050405020304" pitchFamily="18" charset="0"/>
                          </a:rPr>
                        </m:ctrlPr>
                      </m:fPr>
                      <m:num>
                        <m:sSup>
                          <m:sSupPr>
                            <m:ctrlPr>
                              <a:rPr lang="en-US" sz="4200" b="1" i="1">
                                <a:solidFill>
                                  <a:srgbClr val="C000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200" b="1" i="1">
                                <a:solidFill>
                                  <a:srgbClr val="C000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Times New Roman" panose="02020603050405020304" pitchFamily="18" charset="0"/>
                              </a:rPr>
                              <m:t>𝑪</m:t>
                            </m:r>
                          </m:e>
                          <m:sup>
                            <m:r>
                              <a:rPr lang="en-US" sz="4200" b="1" i="1">
                                <a:solidFill>
                                  <a:srgbClr val="C000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Times New Roman" panose="02020603050405020304" pitchFamily="18" charset="0"/>
                              </a:rPr>
                              <m:t>′</m:t>
                            </m:r>
                          </m:sup>
                        </m:sSup>
                        <m:r>
                          <a:rPr lang="en-US" sz="4200" b="1" i="1">
                            <a:solidFill>
                              <a:srgbClr val="C000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Times New Roman" panose="02020603050405020304" pitchFamily="18" charset="0"/>
                          </a:rPr>
                          <m:t>𝑪</m:t>
                        </m:r>
                      </m:num>
                      <m:den>
                        <m:r>
                          <a:rPr lang="en-US" sz="4200" b="1" i="1">
                            <a:solidFill>
                              <a:srgbClr val="C000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Times New Roman" panose="02020603050405020304" pitchFamily="18" charset="0"/>
                          </a:rPr>
                          <m:t>𝑨</m:t>
                        </m:r>
                        <m:r>
                          <a:rPr lang="en-US" sz="4200" b="1" i="1" dirty="0">
                            <a:solidFill>
                              <a:srgbClr val="C00000"/>
                            </a:solidFill>
                            <a:effectLst>
                              <a:outerShdw blurRad="38100" dist="38100" dir="2700000" algn="tl">
                                <a:srgbClr val="000000">
                                  <a:alpha val="43137"/>
                                </a:srgbClr>
                              </a:outerShdw>
                            </a:effectLst>
                            <a:latin typeface="Cambria Math" panose="02040503050406030204" pitchFamily="18" charset="0"/>
                            <a:cs typeface="Times New Roman" panose="02020603050405020304" pitchFamily="18" charset="0"/>
                          </a:rPr>
                          <m:t>𝑪</m:t>
                        </m:r>
                      </m:den>
                    </m:f>
                  </m:oMath>
                </a14:m>
                <a:r>
                  <a:rPr lang="en-US" sz="4200" b="1" dirty="0">
                    <a:solidFill>
                      <a:srgbClr val="C00000"/>
                    </a:solidFill>
                    <a:effectLst>
                      <a:outerShdw blurRad="38100" dist="38100" dir="2700000" algn="tl">
                        <a:srgbClr val="000000">
                          <a:alpha val="43137"/>
                        </a:srgbClr>
                      </a:outerShdw>
                    </a:effectLst>
                    <a:latin typeface="Times New Roman" panose="02020603050405020304" pitchFamily="18" charset="0"/>
                    <a:ea typeface="Cambria Math" panose="02040503050406030204" pitchFamily="18" charset="0"/>
                    <a:cs typeface="Times New Roman" panose="02020603050405020304" pitchFamily="18" charset="0"/>
                  </a:rPr>
                  <a:t>  </a:t>
                </a:r>
                <a:r>
                  <a:rPr lang="en-US" sz="42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mbria Math" panose="02040503050406030204" pitchFamily="18" charset="0"/>
                    <a:cs typeface="Times New Roman" panose="02020603050405020304" pitchFamily="18" charset="0"/>
                  </a:rPr>
                  <a:t>thì</a:t>
                </a:r>
                <a:r>
                  <a:rPr lang="en-US" sz="4200" b="1" dirty="0">
                    <a:solidFill>
                      <a:srgbClr val="C00000"/>
                    </a:solidFill>
                    <a:effectLst>
                      <a:outerShdw blurRad="38100" dist="38100" dir="2700000" algn="tl">
                        <a:srgbClr val="000000">
                          <a:alpha val="43137"/>
                        </a:srgbClr>
                      </a:outerShdw>
                    </a:effectLst>
                    <a:latin typeface="Times New Roman" panose="02020603050405020304" pitchFamily="18" charset="0"/>
                    <a:ea typeface="Cambria Math" panose="02040503050406030204" pitchFamily="18" charset="0"/>
                    <a:cs typeface="Times New Roman" panose="02020603050405020304" pitchFamily="18" charset="0"/>
                  </a:rPr>
                  <a:t> B’C’//BC  </a:t>
                </a:r>
                <a:endParaRPr lang="en-US" sz="4200" dirty="0"/>
              </a:p>
              <a:p>
                <a:r>
                  <a:rPr lang="en-US" sz="4200" b="1" dirty="0">
                    <a:solidFill>
                      <a:srgbClr val="C00000"/>
                    </a:solidFill>
                    <a:effectLst>
                      <a:outerShdw blurRad="38100" dist="38100" dir="2700000" algn="tl">
                        <a:srgbClr val="000000">
                          <a:alpha val="43137"/>
                        </a:srgbClr>
                      </a:outerShdw>
                    </a:effectLst>
                    <a:latin typeface="Times New Roman" panose="02020603050405020304" pitchFamily="18" charset="0"/>
                    <a:ea typeface="Cambria Math" panose="02040503050406030204" pitchFamily="18" charset="0"/>
                    <a:cs typeface="Times New Roman" panose="02020603050405020304" pitchFamily="18" charset="0"/>
                  </a:rPr>
                  <a:t> </a:t>
                </a:r>
                <a:r>
                  <a:rPr lang="en-US" sz="4200" dirty="0"/>
                  <a:t> </a:t>
                </a:r>
              </a:p>
            </p:txBody>
          </p:sp>
        </mc:Choice>
        <mc:Fallback>
          <p:sp>
            <p:nvSpPr>
              <p:cNvPr id="4" name="Rectangle 3"/>
              <p:cNvSpPr>
                <a:spLocks noRot="1" noChangeAspect="1" noMove="1" noResize="1" noEditPoints="1" noAdjustHandles="1" noChangeArrowheads="1" noChangeShapeType="1" noTextEdit="1"/>
              </p:cNvSpPr>
              <p:nvPr/>
            </p:nvSpPr>
            <p:spPr>
              <a:xfrm>
                <a:off x="2685443" y="4943372"/>
                <a:ext cx="13539219" cy="1745927"/>
              </a:xfrm>
              <a:prstGeom prst="rect">
                <a:avLst/>
              </a:prstGeom>
              <a:blipFill>
                <a:blip r:embed="rId3"/>
                <a:stretch>
                  <a:fillRect l="-1846" r="-1081"/>
                </a:stretch>
              </a:blipFill>
            </p:spPr>
            <p:txBody>
              <a:bodyPr/>
              <a:lstStyle/>
              <a:p>
                <a:r>
                  <a:rPr lang="en-US">
                    <a:noFill/>
                  </a:rPr>
                  <a:t> </a:t>
                </a:r>
              </a:p>
            </p:txBody>
          </p:sp>
        </mc:Fallback>
      </mc:AlternateContent>
      <p:grpSp>
        <p:nvGrpSpPr>
          <p:cNvPr id="35" name="Group 54">
            <a:extLst>
              <a:ext uri="{FF2B5EF4-FFF2-40B4-BE49-F238E27FC236}">
                <a16:creationId xmlns:a16="http://schemas.microsoft.com/office/drawing/2014/main" id="{D5316E1D-B51B-4826-BA88-66B6E2921688}"/>
              </a:ext>
            </a:extLst>
          </p:cNvPr>
          <p:cNvGrpSpPr>
            <a:grpSpLocks/>
          </p:cNvGrpSpPr>
          <p:nvPr/>
        </p:nvGrpSpPr>
        <p:grpSpPr bwMode="auto">
          <a:xfrm>
            <a:off x="8312494" y="7565020"/>
            <a:ext cx="5257800" cy="1485900"/>
            <a:chOff x="1104" y="1968"/>
            <a:chExt cx="2208" cy="624"/>
          </a:xfrm>
          <a:noFill/>
        </p:grpSpPr>
        <p:sp>
          <p:nvSpPr>
            <p:cNvPr id="36" name="Rectangle 55">
              <a:extLst>
                <a:ext uri="{FF2B5EF4-FFF2-40B4-BE49-F238E27FC236}">
                  <a16:creationId xmlns:a16="http://schemas.microsoft.com/office/drawing/2014/main" id="{5E16A295-DEE8-4A70-982E-6BAB1C78979E}"/>
                </a:ext>
              </a:extLst>
            </p:cNvPr>
            <p:cNvSpPr>
              <a:spLocks noChangeArrowheads="1"/>
            </p:cNvSpPr>
            <p:nvPr/>
          </p:nvSpPr>
          <p:spPr bwMode="auto">
            <a:xfrm>
              <a:off x="1104" y="1968"/>
              <a:ext cx="2064" cy="624"/>
            </a:xfrm>
            <a:prstGeom prst="rect">
              <a:avLst/>
            </a:prstGeom>
            <a:grp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700"/>
            </a:p>
          </p:txBody>
        </p:sp>
        <p:grpSp>
          <p:nvGrpSpPr>
            <p:cNvPr id="37" name="Group 56">
              <a:extLst>
                <a:ext uri="{FF2B5EF4-FFF2-40B4-BE49-F238E27FC236}">
                  <a16:creationId xmlns:a16="http://schemas.microsoft.com/office/drawing/2014/main" id="{FCF3F307-0599-4330-AE4F-D5F1CA41434B}"/>
                </a:ext>
              </a:extLst>
            </p:cNvPr>
            <p:cNvGrpSpPr>
              <a:grpSpLocks/>
            </p:cNvGrpSpPr>
            <p:nvPr/>
          </p:nvGrpSpPr>
          <p:grpSpPr bwMode="auto">
            <a:xfrm>
              <a:off x="1296" y="2016"/>
              <a:ext cx="2016" cy="483"/>
              <a:chOff x="1344" y="2352"/>
              <a:chExt cx="2016" cy="483"/>
            </a:xfrm>
            <a:grpFill/>
          </p:grpSpPr>
          <p:grpSp>
            <p:nvGrpSpPr>
              <p:cNvPr id="38" name="Group 57">
                <a:extLst>
                  <a:ext uri="{FF2B5EF4-FFF2-40B4-BE49-F238E27FC236}">
                    <a16:creationId xmlns:a16="http://schemas.microsoft.com/office/drawing/2014/main" id="{83914E24-2AA5-4C30-BB72-7B3F0DC3B9AC}"/>
                  </a:ext>
                </a:extLst>
              </p:cNvPr>
              <p:cNvGrpSpPr>
                <a:grpSpLocks/>
              </p:cNvGrpSpPr>
              <p:nvPr/>
            </p:nvGrpSpPr>
            <p:grpSpPr bwMode="auto">
              <a:xfrm>
                <a:off x="1344" y="2352"/>
                <a:ext cx="1678" cy="483"/>
                <a:chOff x="480" y="2688"/>
                <a:chExt cx="1678" cy="483"/>
              </a:xfrm>
              <a:grpFill/>
            </p:grpSpPr>
            <p:grpSp>
              <p:nvGrpSpPr>
                <p:cNvPr id="40" name="Group 58">
                  <a:extLst>
                    <a:ext uri="{FF2B5EF4-FFF2-40B4-BE49-F238E27FC236}">
                      <a16:creationId xmlns:a16="http://schemas.microsoft.com/office/drawing/2014/main" id="{B6D536B2-F989-4654-95AD-69DF04EB2B96}"/>
                    </a:ext>
                  </a:extLst>
                </p:cNvPr>
                <p:cNvGrpSpPr>
                  <a:grpSpLocks/>
                </p:cNvGrpSpPr>
                <p:nvPr/>
              </p:nvGrpSpPr>
              <p:grpSpPr bwMode="auto">
                <a:xfrm>
                  <a:off x="480" y="2688"/>
                  <a:ext cx="432" cy="465"/>
                  <a:chOff x="480" y="2688"/>
                  <a:chExt cx="432" cy="465"/>
                </a:xfrm>
                <a:grpFill/>
              </p:grpSpPr>
              <p:sp>
                <p:nvSpPr>
                  <p:cNvPr id="49" name="Text Box 59">
                    <a:extLst>
                      <a:ext uri="{FF2B5EF4-FFF2-40B4-BE49-F238E27FC236}">
                        <a16:creationId xmlns:a16="http://schemas.microsoft.com/office/drawing/2014/main" id="{3DD14205-E0AE-4A21-B1C6-CB5F668714F7}"/>
                      </a:ext>
                    </a:extLst>
                  </p:cNvPr>
                  <p:cNvSpPr txBox="1">
                    <a:spLocks noChangeArrowheads="1"/>
                  </p:cNvSpPr>
                  <p:nvPr/>
                </p:nvSpPr>
                <p:spPr bwMode="auto">
                  <a:xfrm>
                    <a:off x="480" y="2688"/>
                    <a:ext cx="432" cy="465"/>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300" dirty="0">
                        <a:solidFill>
                          <a:srgbClr val="0000FF"/>
                        </a:solidFill>
                        <a:effectLst>
                          <a:outerShdw blurRad="38100" dist="38100" dir="2700000" algn="tl">
                            <a:srgbClr val="000000">
                              <a:alpha val="43137"/>
                            </a:srgbClr>
                          </a:outerShdw>
                        </a:effectLst>
                        <a:latin typeface=".VnTime" panose="020B7200000000000000" pitchFamily="34" charset="0"/>
                      </a:rPr>
                      <a:t>AB’ AB      </a:t>
                    </a:r>
                  </a:p>
                </p:txBody>
              </p:sp>
              <p:sp>
                <p:nvSpPr>
                  <p:cNvPr id="50" name="Line 60">
                    <a:extLst>
                      <a:ext uri="{FF2B5EF4-FFF2-40B4-BE49-F238E27FC236}">
                        <a16:creationId xmlns:a16="http://schemas.microsoft.com/office/drawing/2014/main" id="{A01F40AB-D048-4182-BDAA-B4FDE02A4F1D}"/>
                      </a:ext>
                    </a:extLst>
                  </p:cNvPr>
                  <p:cNvSpPr>
                    <a:spLocks noChangeShapeType="1"/>
                  </p:cNvSpPr>
                  <p:nvPr/>
                </p:nvSpPr>
                <p:spPr bwMode="auto">
                  <a:xfrm>
                    <a:off x="500" y="2928"/>
                    <a:ext cx="288" cy="0"/>
                  </a:xfrm>
                  <a:prstGeom prst="line">
                    <a:avLst/>
                  </a:prstGeom>
                  <a:grp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grpSp>
            <p:grpSp>
              <p:nvGrpSpPr>
                <p:cNvPr id="41" name="Group 61">
                  <a:extLst>
                    <a:ext uri="{FF2B5EF4-FFF2-40B4-BE49-F238E27FC236}">
                      <a16:creationId xmlns:a16="http://schemas.microsoft.com/office/drawing/2014/main" id="{3F421DC6-C19F-4C61-937E-74B2CD7B931C}"/>
                    </a:ext>
                  </a:extLst>
                </p:cNvPr>
                <p:cNvGrpSpPr>
                  <a:grpSpLocks/>
                </p:cNvGrpSpPr>
                <p:nvPr/>
              </p:nvGrpSpPr>
              <p:grpSpPr bwMode="auto">
                <a:xfrm>
                  <a:off x="1028" y="2696"/>
                  <a:ext cx="432" cy="465"/>
                  <a:chOff x="1056" y="2696"/>
                  <a:chExt cx="432" cy="465"/>
                </a:xfrm>
                <a:grpFill/>
              </p:grpSpPr>
              <p:sp>
                <p:nvSpPr>
                  <p:cNvPr id="47" name="Text Box 62">
                    <a:extLst>
                      <a:ext uri="{FF2B5EF4-FFF2-40B4-BE49-F238E27FC236}">
                        <a16:creationId xmlns:a16="http://schemas.microsoft.com/office/drawing/2014/main" id="{BB3B064E-C100-4A35-9C44-748B86EC94E0}"/>
                      </a:ext>
                    </a:extLst>
                  </p:cNvPr>
                  <p:cNvSpPr txBox="1">
                    <a:spLocks noChangeArrowheads="1"/>
                  </p:cNvSpPr>
                  <p:nvPr/>
                </p:nvSpPr>
                <p:spPr bwMode="auto">
                  <a:xfrm>
                    <a:off x="1056" y="2696"/>
                    <a:ext cx="432" cy="465"/>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300" dirty="0">
                        <a:solidFill>
                          <a:srgbClr val="0000FF"/>
                        </a:solidFill>
                        <a:effectLst>
                          <a:outerShdw blurRad="38100" dist="38100" dir="2700000" algn="tl">
                            <a:srgbClr val="000000">
                              <a:alpha val="43137"/>
                            </a:srgbClr>
                          </a:outerShdw>
                        </a:effectLst>
                        <a:latin typeface=".VnTime" panose="020B7200000000000000" pitchFamily="34" charset="0"/>
                      </a:rPr>
                      <a:t>AC’ AC      </a:t>
                    </a:r>
                  </a:p>
                </p:txBody>
              </p:sp>
              <p:sp>
                <p:nvSpPr>
                  <p:cNvPr id="48" name="Line 63">
                    <a:extLst>
                      <a:ext uri="{FF2B5EF4-FFF2-40B4-BE49-F238E27FC236}">
                        <a16:creationId xmlns:a16="http://schemas.microsoft.com/office/drawing/2014/main" id="{C6BCEDC8-E95B-4D50-8A34-A010B77793E6}"/>
                      </a:ext>
                    </a:extLst>
                  </p:cNvPr>
                  <p:cNvSpPr>
                    <a:spLocks noChangeShapeType="1"/>
                  </p:cNvSpPr>
                  <p:nvPr/>
                </p:nvSpPr>
                <p:spPr bwMode="auto">
                  <a:xfrm>
                    <a:off x="1076" y="2936"/>
                    <a:ext cx="288" cy="0"/>
                  </a:xfrm>
                  <a:prstGeom prst="line">
                    <a:avLst/>
                  </a:prstGeom>
                  <a:grp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grpSp>
            <p:grpSp>
              <p:nvGrpSpPr>
                <p:cNvPr id="42" name="Group 64">
                  <a:extLst>
                    <a:ext uri="{FF2B5EF4-FFF2-40B4-BE49-F238E27FC236}">
                      <a16:creationId xmlns:a16="http://schemas.microsoft.com/office/drawing/2014/main" id="{FB935395-41DC-4963-9628-031681A15BD0}"/>
                    </a:ext>
                  </a:extLst>
                </p:cNvPr>
                <p:cNvGrpSpPr>
                  <a:grpSpLocks/>
                </p:cNvGrpSpPr>
                <p:nvPr/>
              </p:nvGrpSpPr>
              <p:grpSpPr bwMode="auto">
                <a:xfrm>
                  <a:off x="1582" y="2706"/>
                  <a:ext cx="576" cy="465"/>
                  <a:chOff x="1680" y="2720"/>
                  <a:chExt cx="576" cy="465"/>
                </a:xfrm>
                <a:grpFill/>
              </p:grpSpPr>
              <p:sp>
                <p:nvSpPr>
                  <p:cNvPr id="45" name="Text Box 65">
                    <a:extLst>
                      <a:ext uri="{FF2B5EF4-FFF2-40B4-BE49-F238E27FC236}">
                        <a16:creationId xmlns:a16="http://schemas.microsoft.com/office/drawing/2014/main" id="{F6C88E69-E427-4891-831A-2DB94CF42E2C}"/>
                      </a:ext>
                    </a:extLst>
                  </p:cNvPr>
                  <p:cNvSpPr txBox="1">
                    <a:spLocks noChangeArrowheads="1"/>
                  </p:cNvSpPr>
                  <p:nvPr/>
                </p:nvSpPr>
                <p:spPr bwMode="auto">
                  <a:xfrm>
                    <a:off x="1680" y="2720"/>
                    <a:ext cx="576" cy="465"/>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300" dirty="0">
                        <a:solidFill>
                          <a:srgbClr val="0000FF"/>
                        </a:solidFill>
                        <a:effectLst>
                          <a:outerShdw blurRad="38100" dist="38100" dir="2700000" algn="tl">
                            <a:srgbClr val="000000">
                              <a:alpha val="43137"/>
                            </a:srgbClr>
                          </a:outerShdw>
                        </a:effectLst>
                        <a:latin typeface=".VnTime" panose="020B7200000000000000" pitchFamily="34" charset="0"/>
                      </a:rPr>
                      <a:t>B’C’  C B      </a:t>
                    </a:r>
                  </a:p>
                </p:txBody>
              </p:sp>
              <p:sp>
                <p:nvSpPr>
                  <p:cNvPr id="46" name="Line 66">
                    <a:extLst>
                      <a:ext uri="{FF2B5EF4-FFF2-40B4-BE49-F238E27FC236}">
                        <a16:creationId xmlns:a16="http://schemas.microsoft.com/office/drawing/2014/main" id="{7160AA18-E947-4820-993F-A1FAC6D33BA0}"/>
                      </a:ext>
                    </a:extLst>
                  </p:cNvPr>
                  <p:cNvSpPr>
                    <a:spLocks noChangeShapeType="1"/>
                  </p:cNvSpPr>
                  <p:nvPr/>
                </p:nvSpPr>
                <p:spPr bwMode="auto">
                  <a:xfrm>
                    <a:off x="1700" y="2960"/>
                    <a:ext cx="364" cy="0"/>
                  </a:xfrm>
                  <a:prstGeom prst="line">
                    <a:avLst/>
                  </a:prstGeom>
                  <a:grp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grpSp>
            <p:sp>
              <p:nvSpPr>
                <p:cNvPr id="43" name="Text Box 67">
                  <a:extLst>
                    <a:ext uri="{FF2B5EF4-FFF2-40B4-BE49-F238E27FC236}">
                      <a16:creationId xmlns:a16="http://schemas.microsoft.com/office/drawing/2014/main" id="{EA9C5ECB-5D2D-475D-81F3-BEB31694645D}"/>
                    </a:ext>
                  </a:extLst>
                </p:cNvPr>
                <p:cNvSpPr txBox="1">
                  <a:spLocks noChangeArrowheads="1"/>
                </p:cNvSpPr>
                <p:nvPr/>
              </p:nvSpPr>
              <p:spPr bwMode="auto">
                <a:xfrm>
                  <a:off x="810" y="2784"/>
                  <a:ext cx="240" cy="252"/>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300">
                      <a:solidFill>
                        <a:srgbClr val="0000FF"/>
                      </a:solidFill>
                      <a:latin typeface=".VnTime" panose="020B7200000000000000" pitchFamily="34" charset="0"/>
                    </a:rPr>
                    <a:t>=</a:t>
                  </a:r>
                </a:p>
              </p:txBody>
            </p:sp>
            <p:sp>
              <p:nvSpPr>
                <p:cNvPr id="44" name="Text Box 68">
                  <a:extLst>
                    <a:ext uri="{FF2B5EF4-FFF2-40B4-BE49-F238E27FC236}">
                      <a16:creationId xmlns:a16="http://schemas.microsoft.com/office/drawing/2014/main" id="{8FFCB50D-95D4-41D8-9DF2-819CEA3CC125}"/>
                    </a:ext>
                  </a:extLst>
                </p:cNvPr>
                <p:cNvSpPr txBox="1">
                  <a:spLocks noChangeArrowheads="1"/>
                </p:cNvSpPr>
                <p:nvPr/>
              </p:nvSpPr>
              <p:spPr bwMode="auto">
                <a:xfrm>
                  <a:off x="1350" y="2790"/>
                  <a:ext cx="240" cy="252"/>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300">
                      <a:solidFill>
                        <a:srgbClr val="0000FF"/>
                      </a:solidFill>
                      <a:latin typeface=".VnTime" panose="020B7200000000000000" pitchFamily="34" charset="0"/>
                    </a:rPr>
                    <a:t>=</a:t>
                  </a:r>
                </a:p>
              </p:txBody>
            </p:sp>
          </p:grpSp>
          <p:sp>
            <p:nvSpPr>
              <p:cNvPr id="39" name="Text Box 69">
                <a:extLst>
                  <a:ext uri="{FF2B5EF4-FFF2-40B4-BE49-F238E27FC236}">
                    <a16:creationId xmlns:a16="http://schemas.microsoft.com/office/drawing/2014/main" id="{E539DF53-5B37-4D0B-ADED-8A9B8404E612}"/>
                  </a:ext>
                </a:extLst>
              </p:cNvPr>
              <p:cNvSpPr txBox="1">
                <a:spLocks noChangeArrowheads="1"/>
              </p:cNvSpPr>
              <p:nvPr/>
            </p:nvSpPr>
            <p:spPr bwMode="auto">
              <a:xfrm>
                <a:off x="2928" y="2448"/>
                <a:ext cx="432" cy="252"/>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sz="3300">
                  <a:solidFill>
                    <a:srgbClr val="0000FF"/>
                  </a:solidFill>
                  <a:latin typeface=".VnTime" panose="020B7200000000000000" pitchFamily="34" charset="0"/>
                </a:endParaRPr>
              </a:p>
            </p:txBody>
          </p:sp>
        </p:grpSp>
      </p:grpSp>
      <p:sp>
        <p:nvSpPr>
          <p:cNvPr id="3" name="Rectangle 2">
            <a:extLst>
              <a:ext uri="{FF2B5EF4-FFF2-40B4-BE49-F238E27FC236}">
                <a16:creationId xmlns:a16="http://schemas.microsoft.com/office/drawing/2014/main" id="{D4846CE5-A198-492C-8295-492EF69EE7EB}"/>
              </a:ext>
            </a:extLst>
          </p:cNvPr>
          <p:cNvSpPr/>
          <p:nvPr/>
        </p:nvSpPr>
        <p:spPr>
          <a:xfrm>
            <a:off x="3942360" y="7853464"/>
            <a:ext cx="4434227" cy="738664"/>
          </a:xfrm>
          <a:prstGeom prst="rect">
            <a:avLst/>
          </a:prstGeom>
        </p:spPr>
        <p:txBody>
          <a:bodyPr wrap="none">
            <a:spAutoFit/>
          </a:bodyPr>
          <a:lstStyle/>
          <a:p>
            <a:r>
              <a:rPr lang="en-US" sz="42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mbria Math" panose="02040503050406030204" pitchFamily="18" charset="0"/>
                <a:cs typeface="Times New Roman" panose="02020603050405020304" pitchFamily="18" charset="0"/>
              </a:rPr>
              <a:t>Nếu</a:t>
            </a:r>
            <a:r>
              <a:rPr lang="en-US" sz="4200" b="1" dirty="0">
                <a:solidFill>
                  <a:srgbClr val="C00000"/>
                </a:solidFill>
                <a:effectLst>
                  <a:outerShdw blurRad="38100" dist="38100" dir="2700000" algn="tl">
                    <a:srgbClr val="000000">
                      <a:alpha val="43137"/>
                    </a:srgbClr>
                  </a:outerShdw>
                </a:effectLst>
                <a:latin typeface="Times New Roman" panose="02020603050405020304" pitchFamily="18" charset="0"/>
                <a:ea typeface="Cambria Math" panose="02040503050406030204" pitchFamily="18" charset="0"/>
                <a:cs typeface="Times New Roman" panose="02020603050405020304" pitchFamily="18" charset="0"/>
              </a:rPr>
              <a:t> B’C’//BC </a:t>
            </a:r>
            <a:r>
              <a:rPr lang="en-US" sz="42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mbria Math" panose="02040503050406030204" pitchFamily="18" charset="0"/>
                <a:cs typeface="Times New Roman" panose="02020603050405020304" pitchFamily="18" charset="0"/>
              </a:rPr>
              <a:t>thì</a:t>
            </a:r>
            <a:r>
              <a:rPr lang="en-US" sz="4200" b="1" dirty="0">
                <a:solidFill>
                  <a:srgbClr val="C00000"/>
                </a:solidFill>
                <a:effectLst>
                  <a:outerShdw blurRad="38100" dist="38100" dir="2700000" algn="tl">
                    <a:srgbClr val="000000">
                      <a:alpha val="43137"/>
                    </a:srgbClr>
                  </a:outerShdw>
                </a:effectLst>
                <a:latin typeface="Times New Roman" panose="02020603050405020304" pitchFamily="18" charset="0"/>
                <a:ea typeface="Cambria Math" panose="02040503050406030204" pitchFamily="18" charset="0"/>
                <a:cs typeface="Times New Roman" panose="02020603050405020304" pitchFamily="18" charset="0"/>
              </a:rPr>
              <a:t>  </a:t>
            </a:r>
            <a:endParaRPr lang="en-US" sz="4200" dirty="0"/>
          </a:p>
        </p:txBody>
      </p:sp>
      <mc:AlternateContent xmlns:mc="http://schemas.openxmlformats.org/markup-compatibility/2006">
        <mc:Choice xmlns:a14="http://schemas.microsoft.com/office/drawing/2010/main" Requires="a14">
          <p:sp>
            <p:nvSpPr>
              <p:cNvPr id="5" name="Rectangle 4"/>
              <p:cNvSpPr/>
              <p:nvPr/>
            </p:nvSpPr>
            <p:spPr>
              <a:xfrm>
                <a:off x="8882723" y="734043"/>
                <a:ext cx="6798912" cy="2706087"/>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6600"/>
                    </a:solidFill>
                    <a:effectLst>
                      <a:outerShdw blurRad="38100" dist="38100" dir="2700000" algn="tl">
                        <a:srgbClr val="000000">
                          <a:alpha val="43137"/>
                        </a:srgbClr>
                      </a:outerShdw>
                    </a:effectLst>
                    <a:ea typeface="Cambria Math" panose="02040503050406030204" pitchFamily="18" charset="0"/>
                    <a:cs typeface="Times New Roman" panose="02020603050405020304" pitchFamily="18" charset="0"/>
                  </a:rPr>
                  <a:t>Nếu </a:t>
                </a:r>
                <a:r>
                  <a:rPr lang="en-US" sz="3600" b="1" dirty="0">
                    <a:solidFill>
                      <a:srgbClr val="FF6600"/>
                    </a:solidFill>
                    <a:effectLst>
                      <a:outerShdw blurRad="38100" dist="38100" dir="2700000" algn="tl">
                        <a:srgbClr val="000000">
                          <a:alpha val="43137"/>
                        </a:srgbClr>
                      </a:outerShdw>
                    </a:effectLst>
                    <a:latin typeface="Times New Roman" panose="02020603050405020304" pitchFamily="18" charset="0"/>
                    <a:ea typeface="Cambria Math" panose="02040503050406030204" pitchFamily="18" charset="0"/>
                    <a:cs typeface="Times New Roman" panose="02020603050405020304" pitchFamily="18" charset="0"/>
                  </a:rPr>
                  <a:t>B’C’//BC</a:t>
                </a:r>
                <a14:m>
                  <m:oMath xmlns:m="http://schemas.openxmlformats.org/officeDocument/2006/math">
                    <m:r>
                      <a:rPr lang="en-US" sz="3600" b="1">
                        <a:solidFill>
                          <a:srgbClr val="FF66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Times New Roman" panose="02020603050405020304" pitchFamily="18" charset="0"/>
                      </a:rPr>
                      <m:t> </m:t>
                    </m:r>
                    <m:r>
                      <a:rPr lang="en-US" sz="3600" b="1">
                        <a:solidFill>
                          <a:srgbClr val="FF66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Times New Roman" panose="02020603050405020304" pitchFamily="18" charset="0"/>
                      </a:rPr>
                      <m:t>𝐓𝐡</m:t>
                    </m:r>
                    <m:r>
                      <a:rPr lang="en-US" sz="3600" b="1">
                        <a:solidFill>
                          <a:srgbClr val="FF66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Times New Roman" panose="02020603050405020304" pitchFamily="18" charset="0"/>
                      </a:rPr>
                      <m:t>ì   </m:t>
                    </m:r>
                    <m:f>
                      <m:fPr>
                        <m:ctrlPr>
                          <a:rPr lang="en-US" sz="3600" b="1" i="1">
                            <a:solidFill>
                              <a:srgbClr val="FF66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600" b="1" i="1">
                            <a:solidFill>
                              <a:srgbClr val="FF66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Times New Roman" panose="02020603050405020304" pitchFamily="18" charset="0"/>
                          </a:rPr>
                          <m:t>𝑨</m:t>
                        </m:r>
                        <m:sSup>
                          <m:sSupPr>
                            <m:ctrlPr>
                              <a:rPr lang="en-US" sz="3600" b="1" i="1">
                                <a:solidFill>
                                  <a:srgbClr val="FF66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600" b="1" i="1">
                                <a:solidFill>
                                  <a:srgbClr val="FF66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Times New Roman" panose="02020603050405020304" pitchFamily="18" charset="0"/>
                              </a:rPr>
                              <m:t>𝑩</m:t>
                            </m:r>
                          </m:e>
                          <m:sup>
                            <m:r>
                              <a:rPr lang="en-US" sz="3600" b="1" i="1">
                                <a:solidFill>
                                  <a:srgbClr val="FF66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Times New Roman" panose="02020603050405020304" pitchFamily="18" charset="0"/>
                              </a:rPr>
                              <m:t>′</m:t>
                            </m:r>
                          </m:sup>
                        </m:sSup>
                        <m:r>
                          <a:rPr lang="en-US" sz="3600" b="1" i="1">
                            <a:solidFill>
                              <a:srgbClr val="FF66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Times New Roman" panose="02020603050405020304" pitchFamily="18" charset="0"/>
                          </a:rPr>
                          <m:t> </m:t>
                        </m:r>
                      </m:num>
                      <m:den>
                        <m:r>
                          <a:rPr lang="en-US" sz="3600" b="1" i="1">
                            <a:solidFill>
                              <a:srgbClr val="FF66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Times New Roman" panose="02020603050405020304" pitchFamily="18" charset="0"/>
                          </a:rPr>
                          <m:t>𝑨𝑩</m:t>
                        </m:r>
                      </m:den>
                    </m:f>
                  </m:oMath>
                </a14:m>
                <a:r>
                  <a:rPr lang="en-US" sz="3600" b="1" dirty="0">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 </a:t>
                </a:r>
                <a14:m>
                  <m:oMath xmlns:m="http://schemas.openxmlformats.org/officeDocument/2006/math">
                    <m:f>
                      <m:fPr>
                        <m:ctrlPr>
                          <a:rPr lang="en-US" sz="3600" b="1" i="1" dirty="0">
                            <a:solidFill>
                              <a:srgbClr val="FF6600"/>
                            </a:solidFill>
                            <a:effectLst>
                              <a:outerShdw blurRad="38100" dist="38100" dir="2700000" algn="tl">
                                <a:srgbClr val="000000">
                                  <a:alpha val="43137"/>
                                </a:srgbClr>
                              </a:outerShdw>
                            </a:effectLst>
                            <a:latin typeface="Cambria Math" panose="02040503050406030204" pitchFamily="18" charset="0"/>
                            <a:cs typeface="Times New Roman" panose="02020603050405020304" pitchFamily="18" charset="0"/>
                          </a:rPr>
                        </m:ctrlPr>
                      </m:fPr>
                      <m:num>
                        <m:r>
                          <a:rPr lang="en-US" sz="3600" b="1" i="1">
                            <a:solidFill>
                              <a:srgbClr val="FF66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Times New Roman" panose="02020603050405020304" pitchFamily="18" charset="0"/>
                          </a:rPr>
                          <m:t>𝑨</m:t>
                        </m:r>
                        <m:sSup>
                          <m:sSupPr>
                            <m:ctrlPr>
                              <a:rPr lang="en-US" sz="3600" b="1" i="1">
                                <a:solidFill>
                                  <a:srgbClr val="FF66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600" b="1" i="1">
                                <a:solidFill>
                                  <a:srgbClr val="FF66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Times New Roman" panose="02020603050405020304" pitchFamily="18" charset="0"/>
                              </a:rPr>
                              <m:t>𝑪</m:t>
                            </m:r>
                          </m:e>
                          <m:sup>
                            <m:r>
                              <a:rPr lang="en-US" sz="3600" b="1" i="1">
                                <a:solidFill>
                                  <a:srgbClr val="FF66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Times New Roman" panose="02020603050405020304" pitchFamily="18" charset="0"/>
                              </a:rPr>
                              <m:t>′</m:t>
                            </m:r>
                          </m:sup>
                        </m:sSup>
                      </m:num>
                      <m:den>
                        <m:r>
                          <a:rPr lang="en-US" sz="3600" b="1" i="1" dirty="0">
                            <a:solidFill>
                              <a:srgbClr val="FF6600"/>
                            </a:solidFill>
                            <a:effectLst>
                              <a:outerShdw blurRad="38100" dist="38100" dir="2700000" algn="tl">
                                <a:srgbClr val="000000">
                                  <a:alpha val="43137"/>
                                </a:srgbClr>
                              </a:outerShdw>
                            </a:effectLst>
                            <a:latin typeface="Cambria Math" panose="02040503050406030204" pitchFamily="18" charset="0"/>
                            <a:cs typeface="Times New Roman" panose="02020603050405020304" pitchFamily="18" charset="0"/>
                          </a:rPr>
                          <m:t>𝑨𝑪</m:t>
                        </m:r>
                      </m:den>
                    </m:f>
                  </m:oMath>
                </a14:m>
                <a:r>
                  <a:rPr lang="en-US" sz="3600" dirty="0">
                    <a:solidFill>
                      <a:srgbClr val="FF6600"/>
                    </a:solidFill>
                  </a:rPr>
                  <a:t>  </a:t>
                </a:r>
                <a:r>
                  <a:rPr lang="en-US" sz="3600" b="1" dirty="0" err="1">
                    <a:solidFill>
                      <a:srgbClr val="FF6600"/>
                    </a:solidFill>
                    <a:effectLst>
                      <a:outerShdw blurRad="38100" dist="38100" dir="2700000" algn="tl">
                        <a:srgbClr val="000000">
                          <a:alpha val="43137"/>
                        </a:srgbClr>
                      </a:outerShdw>
                    </a:effectLst>
                    <a:latin typeface="Times New Roman" panose="02020603050405020304" pitchFamily="18" charset="0"/>
                    <a:ea typeface="Cambria Math" panose="02040503050406030204" pitchFamily="18" charset="0"/>
                    <a:cs typeface="Times New Roman" panose="02020603050405020304" pitchFamily="18" charset="0"/>
                  </a:rPr>
                  <a:t>hoặc</a:t>
                </a:r>
                <a:r>
                  <a:rPr lang="en-US" sz="3600" b="1" dirty="0">
                    <a:solidFill>
                      <a:srgbClr val="FF6600"/>
                    </a:solidFill>
                    <a:effectLst>
                      <a:outerShdw blurRad="38100" dist="38100" dir="2700000" algn="tl">
                        <a:srgbClr val="000000">
                          <a:alpha val="43137"/>
                        </a:srgbClr>
                      </a:outerShdw>
                    </a:effectLst>
                    <a:latin typeface="Times New Roman" panose="02020603050405020304" pitchFamily="18" charset="0"/>
                    <a:ea typeface="Cambria Math" panose="02040503050406030204" pitchFamily="18" charset="0"/>
                    <a:cs typeface="Times New Roman" panose="02020603050405020304" pitchFamily="18" charset="0"/>
                  </a:rPr>
                  <a:t>  </a:t>
                </a:r>
                <a14:m>
                  <m:oMath xmlns:m="http://schemas.openxmlformats.org/officeDocument/2006/math">
                    <m:f>
                      <m:fPr>
                        <m:ctrlPr>
                          <a:rPr lang="en-US" sz="3600" b="1" i="1">
                            <a:solidFill>
                              <a:srgbClr val="FF66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600" b="1" i="1">
                            <a:solidFill>
                              <a:srgbClr val="FF66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Times New Roman" panose="02020603050405020304" pitchFamily="18" charset="0"/>
                          </a:rPr>
                          <m:t>𝑨</m:t>
                        </m:r>
                        <m:sSup>
                          <m:sSupPr>
                            <m:ctrlPr>
                              <a:rPr lang="en-US" sz="3600" b="1" i="1">
                                <a:solidFill>
                                  <a:srgbClr val="FF66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600" b="1" i="1">
                                <a:solidFill>
                                  <a:srgbClr val="FF66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Times New Roman" panose="02020603050405020304" pitchFamily="18" charset="0"/>
                              </a:rPr>
                              <m:t>𝑩</m:t>
                            </m:r>
                          </m:e>
                          <m:sup>
                            <m:r>
                              <a:rPr lang="en-US" sz="3600" b="1" i="1">
                                <a:solidFill>
                                  <a:srgbClr val="FF66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Times New Roman" panose="02020603050405020304" pitchFamily="18" charset="0"/>
                              </a:rPr>
                              <m:t>′</m:t>
                            </m:r>
                          </m:sup>
                        </m:sSup>
                        <m:r>
                          <a:rPr lang="en-US" sz="3600" b="1" i="1">
                            <a:solidFill>
                              <a:srgbClr val="FF66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Times New Roman" panose="02020603050405020304" pitchFamily="18" charset="0"/>
                          </a:rPr>
                          <m:t> </m:t>
                        </m:r>
                      </m:num>
                      <m:den>
                        <m:sSup>
                          <m:sSupPr>
                            <m:ctrlPr>
                              <a:rPr lang="en-US" sz="3600" b="1" i="1">
                                <a:solidFill>
                                  <a:srgbClr val="FF66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600" b="1" i="1">
                                <a:solidFill>
                                  <a:srgbClr val="FF66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Times New Roman" panose="02020603050405020304" pitchFamily="18" charset="0"/>
                              </a:rPr>
                              <m:t>𝑩</m:t>
                            </m:r>
                          </m:e>
                          <m:sup>
                            <m:r>
                              <a:rPr lang="en-US" sz="3600" b="1" i="1">
                                <a:solidFill>
                                  <a:srgbClr val="FF66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Times New Roman" panose="02020603050405020304" pitchFamily="18" charset="0"/>
                              </a:rPr>
                              <m:t>′</m:t>
                            </m:r>
                          </m:sup>
                        </m:sSup>
                        <m:r>
                          <a:rPr lang="en-US" sz="3600" b="1" i="1">
                            <a:solidFill>
                              <a:srgbClr val="FF66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Times New Roman" panose="02020603050405020304" pitchFamily="18" charset="0"/>
                          </a:rPr>
                          <m:t>𝑩</m:t>
                        </m:r>
                      </m:den>
                    </m:f>
                  </m:oMath>
                </a14:m>
                <a:r>
                  <a:rPr lang="en-US" sz="3600" b="1" dirty="0">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 </a:t>
                </a:r>
                <a14:m>
                  <m:oMath xmlns:m="http://schemas.openxmlformats.org/officeDocument/2006/math">
                    <m:f>
                      <m:fPr>
                        <m:ctrlPr>
                          <a:rPr lang="en-US" sz="3600" b="1" i="1" dirty="0">
                            <a:solidFill>
                              <a:srgbClr val="FF6600"/>
                            </a:solidFill>
                            <a:effectLst>
                              <a:outerShdw blurRad="38100" dist="38100" dir="2700000" algn="tl">
                                <a:srgbClr val="000000">
                                  <a:alpha val="43137"/>
                                </a:srgbClr>
                              </a:outerShdw>
                            </a:effectLst>
                            <a:latin typeface="Cambria Math" panose="02040503050406030204" pitchFamily="18" charset="0"/>
                            <a:cs typeface="Times New Roman" panose="02020603050405020304" pitchFamily="18" charset="0"/>
                          </a:rPr>
                        </m:ctrlPr>
                      </m:fPr>
                      <m:num>
                        <m:r>
                          <a:rPr lang="en-US" sz="3600" b="1" i="1">
                            <a:solidFill>
                              <a:srgbClr val="FF66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Times New Roman" panose="02020603050405020304" pitchFamily="18" charset="0"/>
                          </a:rPr>
                          <m:t>𝑨</m:t>
                        </m:r>
                        <m:sSup>
                          <m:sSupPr>
                            <m:ctrlPr>
                              <a:rPr lang="en-US" sz="3600" b="1" i="1">
                                <a:solidFill>
                                  <a:srgbClr val="FF66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600" b="1" i="1">
                                <a:solidFill>
                                  <a:srgbClr val="FF66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Times New Roman" panose="02020603050405020304" pitchFamily="18" charset="0"/>
                              </a:rPr>
                              <m:t>𝑪</m:t>
                            </m:r>
                          </m:e>
                          <m:sup>
                            <m:r>
                              <a:rPr lang="en-US" sz="3600" b="1" i="1">
                                <a:solidFill>
                                  <a:srgbClr val="FF66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Times New Roman" panose="02020603050405020304" pitchFamily="18" charset="0"/>
                              </a:rPr>
                              <m:t>′</m:t>
                            </m:r>
                          </m:sup>
                        </m:sSup>
                      </m:num>
                      <m:den>
                        <m:sSup>
                          <m:sSupPr>
                            <m:ctrlPr>
                              <a:rPr lang="en-US" sz="3600" b="1" i="1">
                                <a:solidFill>
                                  <a:srgbClr val="FF66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600" b="1" i="1">
                                <a:solidFill>
                                  <a:srgbClr val="FF66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Times New Roman" panose="02020603050405020304" pitchFamily="18" charset="0"/>
                              </a:rPr>
                              <m:t>𝑪</m:t>
                            </m:r>
                          </m:e>
                          <m:sup>
                            <m:r>
                              <a:rPr lang="en-US" sz="3600" b="1" i="1">
                                <a:solidFill>
                                  <a:srgbClr val="FF66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Times New Roman" panose="02020603050405020304" pitchFamily="18" charset="0"/>
                              </a:rPr>
                              <m:t>′</m:t>
                            </m:r>
                          </m:sup>
                        </m:sSup>
                        <m:r>
                          <a:rPr lang="en-US" sz="3600" b="1" i="1" dirty="0">
                            <a:solidFill>
                              <a:srgbClr val="FF6600"/>
                            </a:solidFill>
                            <a:effectLst>
                              <a:outerShdw blurRad="38100" dist="38100" dir="2700000" algn="tl">
                                <a:srgbClr val="000000">
                                  <a:alpha val="43137"/>
                                </a:srgbClr>
                              </a:outerShdw>
                            </a:effectLst>
                            <a:latin typeface="Cambria Math" panose="02040503050406030204" pitchFamily="18" charset="0"/>
                            <a:cs typeface="Times New Roman" panose="02020603050405020304" pitchFamily="18" charset="0"/>
                          </a:rPr>
                          <m:t>𝑪</m:t>
                        </m:r>
                      </m:den>
                    </m:f>
                  </m:oMath>
                </a14:m>
                <a:r>
                  <a:rPr lang="en-US" sz="3600" dirty="0">
                    <a:solidFill>
                      <a:srgbClr val="FF6600"/>
                    </a:solidFill>
                  </a:rPr>
                  <a:t>  </a:t>
                </a:r>
                <a:r>
                  <a:rPr lang="en-US" sz="3600" b="1" dirty="0" err="1">
                    <a:solidFill>
                      <a:srgbClr val="FF6600"/>
                    </a:solidFill>
                    <a:effectLst>
                      <a:outerShdw blurRad="38100" dist="38100" dir="2700000" algn="tl">
                        <a:srgbClr val="000000">
                          <a:alpha val="43137"/>
                        </a:srgbClr>
                      </a:outerShdw>
                    </a:effectLst>
                    <a:latin typeface="Times New Roman" panose="02020603050405020304" pitchFamily="18" charset="0"/>
                    <a:ea typeface="Cambria Math" panose="02040503050406030204" pitchFamily="18" charset="0"/>
                    <a:cs typeface="Times New Roman" panose="02020603050405020304" pitchFamily="18" charset="0"/>
                  </a:rPr>
                  <a:t>hoặc</a:t>
                </a:r>
                <a:r>
                  <a:rPr lang="en-US" sz="3600" b="1" dirty="0">
                    <a:solidFill>
                      <a:srgbClr val="FF6600"/>
                    </a:solidFill>
                    <a:effectLst>
                      <a:outerShdw blurRad="38100" dist="38100" dir="2700000" algn="tl">
                        <a:srgbClr val="000000">
                          <a:alpha val="43137"/>
                        </a:srgbClr>
                      </a:outerShdw>
                    </a:effectLst>
                    <a:latin typeface="Times New Roman" panose="02020603050405020304" pitchFamily="18" charset="0"/>
                    <a:ea typeface="Cambria Math" panose="02040503050406030204" pitchFamily="18" charset="0"/>
                    <a:cs typeface="Times New Roman" panose="02020603050405020304" pitchFamily="18" charset="0"/>
                  </a:rPr>
                  <a:t> </a:t>
                </a:r>
                <a14:m>
                  <m:oMath xmlns:m="http://schemas.openxmlformats.org/officeDocument/2006/math">
                    <m:f>
                      <m:fPr>
                        <m:ctrlPr>
                          <a:rPr lang="en-US" sz="3600" b="1" i="1">
                            <a:solidFill>
                              <a:srgbClr val="FF66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en-US" sz="3600" b="1" i="1">
                                <a:solidFill>
                                  <a:srgbClr val="FF66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600" b="1" i="1">
                                <a:solidFill>
                                  <a:srgbClr val="FF66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Times New Roman" panose="02020603050405020304" pitchFamily="18" charset="0"/>
                              </a:rPr>
                              <m:t>𝑩</m:t>
                            </m:r>
                          </m:e>
                          <m:sup>
                            <m:r>
                              <a:rPr lang="en-US" sz="3600" b="1" i="1">
                                <a:solidFill>
                                  <a:srgbClr val="FF66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Times New Roman" panose="02020603050405020304" pitchFamily="18" charset="0"/>
                              </a:rPr>
                              <m:t>′</m:t>
                            </m:r>
                          </m:sup>
                        </m:sSup>
                        <m:r>
                          <a:rPr lang="en-US" sz="3600" b="1" i="1">
                            <a:solidFill>
                              <a:srgbClr val="FF66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Times New Roman" panose="02020603050405020304" pitchFamily="18" charset="0"/>
                          </a:rPr>
                          <m:t>𝑩</m:t>
                        </m:r>
                        <m:r>
                          <a:rPr lang="en-US" sz="3600" b="1" i="1">
                            <a:solidFill>
                              <a:srgbClr val="FF66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Times New Roman" panose="02020603050405020304" pitchFamily="18" charset="0"/>
                          </a:rPr>
                          <m:t> </m:t>
                        </m:r>
                      </m:num>
                      <m:den>
                        <m:r>
                          <a:rPr lang="en-US" sz="3600" b="1" i="1">
                            <a:solidFill>
                              <a:srgbClr val="FF66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Times New Roman" panose="02020603050405020304" pitchFamily="18" charset="0"/>
                          </a:rPr>
                          <m:t>𝑨𝑩</m:t>
                        </m:r>
                      </m:den>
                    </m:f>
                  </m:oMath>
                </a14:m>
                <a:r>
                  <a:rPr lang="en-US" sz="3600" b="1" dirty="0">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 </a:t>
                </a:r>
                <a14:m>
                  <m:oMath xmlns:m="http://schemas.openxmlformats.org/officeDocument/2006/math">
                    <m:f>
                      <m:fPr>
                        <m:ctrlPr>
                          <a:rPr lang="en-US" sz="3600" b="1" i="1" dirty="0">
                            <a:solidFill>
                              <a:srgbClr val="FF6600"/>
                            </a:solidFill>
                            <a:effectLst>
                              <a:outerShdw blurRad="38100" dist="38100" dir="2700000" algn="tl">
                                <a:srgbClr val="000000">
                                  <a:alpha val="43137"/>
                                </a:srgbClr>
                              </a:outerShdw>
                            </a:effectLst>
                            <a:latin typeface="Cambria Math" panose="02040503050406030204" pitchFamily="18" charset="0"/>
                            <a:cs typeface="Times New Roman" panose="02020603050405020304" pitchFamily="18" charset="0"/>
                          </a:rPr>
                        </m:ctrlPr>
                      </m:fPr>
                      <m:num>
                        <m:sSup>
                          <m:sSupPr>
                            <m:ctrlPr>
                              <a:rPr lang="en-US" sz="3600" b="1" i="1">
                                <a:solidFill>
                                  <a:srgbClr val="FF66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600" b="1" i="1">
                                <a:solidFill>
                                  <a:srgbClr val="FF66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Times New Roman" panose="02020603050405020304" pitchFamily="18" charset="0"/>
                              </a:rPr>
                              <m:t>𝑪</m:t>
                            </m:r>
                          </m:e>
                          <m:sup>
                            <m:r>
                              <a:rPr lang="en-US" sz="3600" b="1" i="1">
                                <a:solidFill>
                                  <a:srgbClr val="FF66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Times New Roman" panose="02020603050405020304" pitchFamily="18" charset="0"/>
                              </a:rPr>
                              <m:t>′</m:t>
                            </m:r>
                          </m:sup>
                        </m:sSup>
                        <m:r>
                          <a:rPr lang="en-US" sz="3600" b="1" i="1">
                            <a:solidFill>
                              <a:srgbClr val="FF66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Times New Roman" panose="02020603050405020304" pitchFamily="18" charset="0"/>
                          </a:rPr>
                          <m:t>𝑪</m:t>
                        </m:r>
                      </m:num>
                      <m:den>
                        <m:r>
                          <a:rPr lang="en-US" sz="3600" b="1" i="1">
                            <a:solidFill>
                              <a:srgbClr val="FF66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Times New Roman" panose="02020603050405020304" pitchFamily="18" charset="0"/>
                          </a:rPr>
                          <m:t>𝑨</m:t>
                        </m:r>
                        <m:r>
                          <a:rPr lang="en-US" sz="3600" b="1" i="1" dirty="0">
                            <a:solidFill>
                              <a:srgbClr val="FF6600"/>
                            </a:solidFill>
                            <a:effectLst>
                              <a:outerShdw blurRad="38100" dist="38100" dir="2700000" algn="tl">
                                <a:srgbClr val="000000">
                                  <a:alpha val="43137"/>
                                </a:srgbClr>
                              </a:outerShdw>
                            </a:effectLst>
                            <a:latin typeface="Cambria Math" panose="02040503050406030204" pitchFamily="18" charset="0"/>
                            <a:cs typeface="Times New Roman" panose="02020603050405020304" pitchFamily="18" charset="0"/>
                          </a:rPr>
                          <m:t>𝑪</m:t>
                        </m:r>
                      </m:den>
                    </m:f>
                  </m:oMath>
                </a14:m>
                <a:endParaRPr lang="en-US" sz="3600" dirty="0">
                  <a:solidFill>
                    <a:srgbClr val="FF6600"/>
                  </a:solidFill>
                </a:endParaRPr>
              </a:p>
            </p:txBody>
          </p:sp>
        </mc:Choice>
        <mc:Fallback>
          <p:sp>
            <p:nvSpPr>
              <p:cNvPr id="5" name="Rectangle 4"/>
              <p:cNvSpPr>
                <a:spLocks noRot="1" noChangeAspect="1" noMove="1" noResize="1" noEditPoints="1" noAdjustHandles="1" noChangeArrowheads="1" noChangeShapeType="1" noTextEdit="1"/>
              </p:cNvSpPr>
              <p:nvPr/>
            </p:nvSpPr>
            <p:spPr>
              <a:xfrm>
                <a:off x="8882723" y="734043"/>
                <a:ext cx="6798912" cy="2706087"/>
              </a:xfrm>
              <a:prstGeom prst="rect">
                <a:avLst/>
              </a:prstGeom>
              <a:blipFill>
                <a:blip r:embed="rId4"/>
                <a:stretch>
                  <a:fillRect/>
                </a:stretch>
              </a:blipFill>
            </p:spPr>
            <p:txBody>
              <a:bodyPr/>
              <a:lstStyle/>
              <a:p>
                <a:r>
                  <a:rPr lang="en-US">
                    <a:noFill/>
                  </a:rPr>
                  <a:t> </a:t>
                </a:r>
              </a:p>
            </p:txBody>
          </p:sp>
        </mc:Fallback>
      </mc:AlternateContent>
      <p:sp>
        <p:nvSpPr>
          <p:cNvPr id="51" name="Rectangle 21"/>
          <p:cNvSpPr>
            <a:spLocks noChangeArrowheads="1"/>
          </p:cNvSpPr>
          <p:nvPr/>
        </p:nvSpPr>
        <p:spPr bwMode="auto">
          <a:xfrm>
            <a:off x="10064074" y="74316"/>
            <a:ext cx="4676445" cy="638175"/>
          </a:xfrm>
          <a:prstGeom prst="rect">
            <a:avLst/>
          </a:prstGeom>
          <a:solidFill>
            <a:schemeClr val="accent2">
              <a:lumMod val="20000"/>
              <a:lumOff val="80000"/>
            </a:schemeClr>
          </a:solidFill>
          <a:ln w="12700" cap="sq">
            <a:solidFill>
              <a:schemeClr val="tx1"/>
            </a:solidFill>
            <a:miter lim="800000"/>
            <a:headEnd type="none" w="sm" len="sm"/>
            <a:tailEnd type="none" w="sm" len="sm"/>
          </a:ln>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Định</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lí</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Ta-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lét</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767623057"/>
      </p:ext>
    </p:extLst>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000"/>
                                        <p:tgtEl>
                                          <p:spTgt spid="51"/>
                                        </p:tgtEl>
                                      </p:cBhvr>
                                    </p:animEffect>
                                    <p:anim calcmode="lin" valueType="num">
                                      <p:cBhvr>
                                        <p:cTn id="8" dur="1000" fill="hold"/>
                                        <p:tgtEl>
                                          <p:spTgt spid="51"/>
                                        </p:tgtEl>
                                        <p:attrNameLst>
                                          <p:attrName>ppt_x</p:attrName>
                                        </p:attrNameLst>
                                      </p:cBhvr>
                                      <p:tavLst>
                                        <p:tav tm="0">
                                          <p:val>
                                            <p:strVal val="#ppt_x"/>
                                          </p:val>
                                        </p:tav>
                                        <p:tav tm="100000">
                                          <p:val>
                                            <p:strVal val="#ppt_x"/>
                                          </p:val>
                                        </p:tav>
                                      </p:tavLst>
                                    </p:anim>
                                    <p:anim calcmode="lin" valueType="num">
                                      <p:cBhvr>
                                        <p:cTn id="9"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0488"/>
                                        </p:tgtEl>
                                        <p:attrNameLst>
                                          <p:attrName>style.visibility</p:attrName>
                                        </p:attrNameLst>
                                      </p:cBhvr>
                                      <p:to>
                                        <p:strVal val="visible"/>
                                      </p:to>
                                    </p:set>
                                    <p:animEffect transition="in" filter="barn(inVertical)">
                                      <p:cBhvr>
                                        <p:cTn id="21" dur="500"/>
                                        <p:tgtEl>
                                          <p:spTgt spid="20488"/>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0489"/>
                                        </p:tgtEl>
                                        <p:attrNameLst>
                                          <p:attrName>style.visibility</p:attrName>
                                        </p:attrNameLst>
                                      </p:cBhvr>
                                      <p:to>
                                        <p:strVal val="visible"/>
                                      </p:to>
                                    </p:set>
                                    <p:animEffect transition="in" filter="fade">
                                      <p:cBhvr>
                                        <p:cTn id="33" dur="1000"/>
                                        <p:tgtEl>
                                          <p:spTgt spid="20489"/>
                                        </p:tgtEl>
                                      </p:cBhvr>
                                    </p:animEffect>
                                    <p:anim calcmode="lin" valueType="num">
                                      <p:cBhvr>
                                        <p:cTn id="34" dur="1000" fill="hold"/>
                                        <p:tgtEl>
                                          <p:spTgt spid="20489"/>
                                        </p:tgtEl>
                                        <p:attrNameLst>
                                          <p:attrName>ppt_x</p:attrName>
                                        </p:attrNameLst>
                                      </p:cBhvr>
                                      <p:tavLst>
                                        <p:tav tm="0">
                                          <p:val>
                                            <p:strVal val="#ppt_x"/>
                                          </p:val>
                                        </p:tav>
                                        <p:tav tm="100000">
                                          <p:val>
                                            <p:strVal val="#ppt_x"/>
                                          </p:val>
                                        </p:tav>
                                      </p:tavLst>
                                    </p:anim>
                                    <p:anim calcmode="lin" valueType="num">
                                      <p:cBhvr>
                                        <p:cTn id="35" dur="1000" fill="hold"/>
                                        <p:tgtEl>
                                          <p:spTgt spid="20489"/>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1000"/>
                                        <p:tgtEl>
                                          <p:spTgt spid="3"/>
                                        </p:tgtEl>
                                      </p:cBhvr>
                                    </p:animEffect>
                                    <p:anim calcmode="lin" valueType="num">
                                      <p:cBhvr>
                                        <p:cTn id="41" dur="1000" fill="hold"/>
                                        <p:tgtEl>
                                          <p:spTgt spid="3"/>
                                        </p:tgtEl>
                                        <p:attrNameLst>
                                          <p:attrName>ppt_x</p:attrName>
                                        </p:attrNameLst>
                                      </p:cBhvr>
                                      <p:tavLst>
                                        <p:tav tm="0">
                                          <p:val>
                                            <p:strVal val="#ppt_x"/>
                                          </p:val>
                                        </p:tav>
                                        <p:tav tm="100000">
                                          <p:val>
                                            <p:strVal val="#ppt_x"/>
                                          </p:val>
                                        </p:tav>
                                      </p:tavLst>
                                    </p:anim>
                                    <p:anim calcmode="lin" valueType="num">
                                      <p:cBhvr>
                                        <p:cTn id="42" dur="1000" fill="hold"/>
                                        <p:tgtEl>
                                          <p:spTgt spid="3"/>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fade">
                                      <p:cBhvr>
                                        <p:cTn id="45" dur="1000"/>
                                        <p:tgtEl>
                                          <p:spTgt spid="35"/>
                                        </p:tgtEl>
                                      </p:cBhvr>
                                    </p:animEffect>
                                    <p:anim calcmode="lin" valueType="num">
                                      <p:cBhvr>
                                        <p:cTn id="46" dur="1000" fill="hold"/>
                                        <p:tgtEl>
                                          <p:spTgt spid="35"/>
                                        </p:tgtEl>
                                        <p:attrNameLst>
                                          <p:attrName>ppt_x</p:attrName>
                                        </p:attrNameLst>
                                      </p:cBhvr>
                                      <p:tavLst>
                                        <p:tav tm="0">
                                          <p:val>
                                            <p:strVal val="#ppt_x"/>
                                          </p:val>
                                        </p:tav>
                                        <p:tav tm="100000">
                                          <p:val>
                                            <p:strVal val="#ppt_x"/>
                                          </p:val>
                                        </p:tav>
                                      </p:tavLst>
                                    </p:anim>
                                    <p:anim calcmode="lin" valueType="num">
                                      <p:cBhvr>
                                        <p:cTn id="47"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8" grpId="0" animBg="1"/>
      <p:bldP spid="20489" grpId="0" animBg="1"/>
      <p:bldP spid="4" grpId="0"/>
      <p:bldP spid="3" grpId="0"/>
      <p:bldP spid="5" grpId="0" animBg="1"/>
      <p:bldP spid="5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8194"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96600" y="1002142"/>
            <a:ext cx="6486525" cy="4043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200" name="TextBox 2"/>
          <p:cNvSpPr txBox="1">
            <a:spLocks noChangeArrowheads="1"/>
          </p:cNvSpPr>
          <p:nvPr/>
        </p:nvSpPr>
        <p:spPr bwMode="auto">
          <a:xfrm>
            <a:off x="285750" y="1002142"/>
            <a:ext cx="6629400" cy="623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r>
              <a:rPr lang="en-US" altLang="en-US" sz="3450" b="1" u="sng" dirty="0" err="1"/>
              <a:t>Bài</a:t>
            </a:r>
            <a:r>
              <a:rPr lang="en-US" altLang="en-US" sz="3450" b="1" u="sng" dirty="0"/>
              <a:t> 1.</a:t>
            </a:r>
            <a:r>
              <a:rPr lang="en-US" altLang="en-US" sz="3450" dirty="0"/>
              <a:t> </a:t>
            </a:r>
            <a:r>
              <a:rPr lang="en-US" altLang="en-US" sz="3450" i="1" dirty="0" err="1"/>
              <a:t>Tính</a:t>
            </a:r>
            <a:r>
              <a:rPr lang="en-US" altLang="en-US" sz="3450" i="1" dirty="0"/>
              <a:t> </a:t>
            </a:r>
            <a:r>
              <a:rPr lang="en-US" altLang="en-US" sz="3450" i="1" dirty="0" err="1"/>
              <a:t>độ</a:t>
            </a:r>
            <a:r>
              <a:rPr lang="en-US" altLang="en-US" sz="3450" i="1" dirty="0"/>
              <a:t> </a:t>
            </a:r>
            <a:r>
              <a:rPr lang="en-US" altLang="en-US" sz="3450" i="1" dirty="0" err="1"/>
              <a:t>dài</a:t>
            </a:r>
            <a:r>
              <a:rPr lang="en-US" altLang="en-US" sz="3450" i="1" dirty="0"/>
              <a:t> x </a:t>
            </a:r>
            <a:r>
              <a:rPr lang="en-US" altLang="en-US" sz="3450" i="1" dirty="0" err="1"/>
              <a:t>trong</a:t>
            </a:r>
            <a:r>
              <a:rPr lang="en-US" altLang="en-US" sz="3450" i="1" dirty="0"/>
              <a:t> </a:t>
            </a:r>
            <a:r>
              <a:rPr lang="en-US" altLang="en-US" sz="3450" i="1" err="1"/>
              <a:t>hình</a:t>
            </a:r>
            <a:r>
              <a:rPr lang="en-US" altLang="en-US" sz="3450" i="1"/>
              <a:t> </a:t>
            </a:r>
            <a:r>
              <a:rPr lang="vi-VN" altLang="en-US" sz="3450" i="1" dirty="0"/>
              <a:t>bên</a:t>
            </a:r>
            <a:endParaRPr lang="en-US" altLang="en-US" sz="3450" i="1" dirty="0"/>
          </a:p>
        </p:txBody>
      </p:sp>
      <p:sp>
        <p:nvSpPr>
          <p:cNvPr id="8211" name="Rectangle 9"/>
          <p:cNvSpPr>
            <a:spLocks noChangeArrowheads="1"/>
          </p:cNvSpPr>
          <p:nvPr/>
        </p:nvSpPr>
        <p:spPr bwMode="auto">
          <a:xfrm>
            <a:off x="13674469" y="5553087"/>
            <a:ext cx="1511952"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r>
              <a:rPr lang="en-US" altLang="en-US" sz="2700" dirty="0"/>
              <a:t>MN // EF</a:t>
            </a:r>
          </a:p>
        </p:txBody>
      </p:sp>
      <p:sp>
        <p:nvSpPr>
          <p:cNvPr id="37" name="Rectangle 36"/>
          <p:cNvSpPr/>
          <p:nvPr/>
        </p:nvSpPr>
        <p:spPr>
          <a:xfrm>
            <a:off x="4000500" y="7689057"/>
            <a:ext cx="800100" cy="540543"/>
          </a:xfrm>
          <a:prstGeom prst="rect">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700"/>
          </a:p>
        </p:txBody>
      </p:sp>
      <p:sp>
        <p:nvSpPr>
          <p:cNvPr id="38" name="Rectangle 37"/>
          <p:cNvSpPr/>
          <p:nvPr/>
        </p:nvSpPr>
        <p:spPr>
          <a:xfrm>
            <a:off x="4000500" y="8405813"/>
            <a:ext cx="800100" cy="540545"/>
          </a:xfrm>
          <a:prstGeom prst="rect">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700"/>
          </a:p>
        </p:txBody>
      </p:sp>
      <p:sp>
        <p:nvSpPr>
          <p:cNvPr id="40" name="Rectangle 39"/>
          <p:cNvSpPr/>
          <p:nvPr/>
        </p:nvSpPr>
        <p:spPr>
          <a:xfrm>
            <a:off x="6515100" y="8405813"/>
            <a:ext cx="800100" cy="540545"/>
          </a:xfrm>
          <a:prstGeom prst="rect">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700"/>
          </a:p>
        </p:txBody>
      </p:sp>
      <p:sp>
        <p:nvSpPr>
          <p:cNvPr id="41" name="Rectangle 40"/>
          <p:cNvSpPr/>
          <p:nvPr/>
        </p:nvSpPr>
        <p:spPr>
          <a:xfrm>
            <a:off x="7458075" y="7629526"/>
            <a:ext cx="800100" cy="540545"/>
          </a:xfrm>
          <a:prstGeom prst="rect">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700"/>
          </a:p>
        </p:txBody>
      </p:sp>
      <p:sp>
        <p:nvSpPr>
          <p:cNvPr id="42" name="Rectangle 41"/>
          <p:cNvSpPr/>
          <p:nvPr/>
        </p:nvSpPr>
        <p:spPr>
          <a:xfrm>
            <a:off x="7481888" y="8386763"/>
            <a:ext cx="800100" cy="540545"/>
          </a:xfrm>
          <a:prstGeom prst="rect">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700"/>
          </a:p>
        </p:txBody>
      </p:sp>
      <p:sp>
        <p:nvSpPr>
          <p:cNvPr id="28" name="Rectangle 27"/>
          <p:cNvSpPr/>
          <p:nvPr/>
        </p:nvSpPr>
        <p:spPr>
          <a:xfrm>
            <a:off x="323772" y="-14183"/>
            <a:ext cx="17659428" cy="848758"/>
          </a:xfrm>
          <a:prstGeom prst="rect">
            <a:avLst/>
          </a:prstGeom>
        </p:spPr>
        <p:txBody>
          <a:bodyPr wrap="square">
            <a:spAutoFit/>
          </a:bodyPr>
          <a:lstStyle/>
          <a:p>
            <a:pPr algn="just">
              <a:lnSpc>
                <a:spcPct val="130000"/>
              </a:lnSpc>
            </a:pPr>
            <a:r>
              <a:rPr lang="fr-FR" sz="4200" b="1" u="sng" dirty="0" err="1">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Dạng</a:t>
            </a:r>
            <a:r>
              <a:rPr lang="fr-FR" sz="4200" b="1" u="sng"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1</a:t>
            </a:r>
            <a:r>
              <a:rPr lang="fr-FR" sz="4200" b="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fr-FR" sz="42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Sử</a:t>
            </a:r>
            <a:r>
              <a:rPr lang="fr-FR" sz="4200" b="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fr-FR" sz="42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dụng</a:t>
            </a:r>
            <a:r>
              <a:rPr lang="fr-FR" sz="4200" b="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đ/</a:t>
            </a:r>
            <a:r>
              <a:rPr lang="fr-FR" sz="42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lí</a:t>
            </a:r>
            <a:r>
              <a:rPr lang="fr-FR" sz="4200" b="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fr-FR" sz="42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Ta-lét</a:t>
            </a:r>
            <a:r>
              <a:rPr lang="fr-FR" sz="4200" b="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fr-FR" sz="42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để</a:t>
            </a:r>
            <a:r>
              <a:rPr lang="fr-FR" sz="4200" b="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fr-FR" sz="42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tính</a:t>
            </a:r>
            <a:r>
              <a:rPr lang="fr-FR" sz="4200" b="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fr-FR" sz="42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độ</a:t>
            </a:r>
            <a:r>
              <a:rPr lang="fr-FR" sz="4200" b="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fr-FR" sz="42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dài</a:t>
            </a:r>
            <a:r>
              <a:rPr lang="fr-FR" sz="4200" b="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fr-FR" sz="42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các</a:t>
            </a:r>
            <a:r>
              <a:rPr lang="fr-FR" sz="4200" b="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fr-FR" sz="42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đường</a:t>
            </a:r>
            <a:r>
              <a:rPr lang="fr-FR" sz="4200" b="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fr-FR" sz="42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thẳng</a:t>
            </a:r>
            <a:r>
              <a:rPr lang="fr-FR" sz="4200" b="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a:t>
            </a:r>
            <a:endParaRPr lang="en-US" sz="4200" b="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40360371"/>
      </p:ext>
    </p:extLst>
  </p:cSld>
  <p:clrMapOvr>
    <a:masterClrMapping/>
  </p:clrMapOvr>
  <p:transition>
    <p:comb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8200"/>
                                        </p:tgtEl>
                                        <p:attrNameLst>
                                          <p:attrName>style.visibility</p:attrName>
                                        </p:attrNameLst>
                                      </p:cBhvr>
                                      <p:to>
                                        <p:strVal val="visible"/>
                                      </p:to>
                                    </p:set>
                                    <p:anim calcmode="discrete" valueType="clr">
                                      <p:cBhvr override="childStyle">
                                        <p:cTn id="7" dur="80"/>
                                        <p:tgtEl>
                                          <p:spTgt spid="820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8200"/>
                                        </p:tgtEl>
                                        <p:attrNameLst>
                                          <p:attrName>fillcolor</p:attrName>
                                        </p:attrNameLst>
                                      </p:cBhvr>
                                      <p:tavLst>
                                        <p:tav tm="0">
                                          <p:val>
                                            <p:clrVal>
                                              <a:schemeClr val="accent2"/>
                                            </p:clrVal>
                                          </p:val>
                                        </p:tav>
                                        <p:tav tm="50000">
                                          <p:val>
                                            <p:clrVal>
                                              <a:schemeClr val="hlink"/>
                                            </p:clrVal>
                                          </p:val>
                                        </p:tav>
                                      </p:tavLst>
                                    </p:anim>
                                    <p:set>
                                      <p:cBhvr>
                                        <p:cTn id="9" dur="80"/>
                                        <p:tgtEl>
                                          <p:spTgt spid="8200"/>
                                        </p:tgtEl>
                                        <p:attrNameLst>
                                          <p:attrName>fill.type</p:attrName>
                                        </p:attrNameLst>
                                      </p:cBhvr>
                                      <p:to>
                                        <p:strVal val="solid"/>
                                      </p:to>
                                    </p:set>
                                  </p:childTnLst>
                                </p:cTn>
                              </p:par>
                            </p:childTnLst>
                          </p:cTn>
                        </p:par>
                        <p:par>
                          <p:cTn id="10" fill="hold" nodeType="afterGroup">
                            <p:stCondLst>
                              <p:cond delay="1120"/>
                            </p:stCondLst>
                            <p:childTnLst>
                              <p:par>
                                <p:cTn id="11" presetID="12" presetClass="entr" presetSubtype="4" fill="hold" nodeType="afterEffect">
                                  <p:stCondLst>
                                    <p:cond delay="0"/>
                                  </p:stCondLst>
                                  <p:childTnLst>
                                    <p:set>
                                      <p:cBhvr>
                                        <p:cTn id="12" dur="1" fill="hold">
                                          <p:stCondLst>
                                            <p:cond delay="0"/>
                                          </p:stCondLst>
                                        </p:cTn>
                                        <p:tgtEl>
                                          <p:spTgt spid="8194"/>
                                        </p:tgtEl>
                                        <p:attrNameLst>
                                          <p:attrName>style.visibility</p:attrName>
                                        </p:attrNameLst>
                                      </p:cBhvr>
                                      <p:to>
                                        <p:strVal val="visible"/>
                                      </p:to>
                                    </p:set>
                                    <p:anim calcmode="lin" valueType="num">
                                      <p:cBhvr additive="base">
                                        <p:cTn id="13" dur="500"/>
                                        <p:tgtEl>
                                          <p:spTgt spid="8194"/>
                                        </p:tgtEl>
                                        <p:attrNameLst>
                                          <p:attrName>ppt_y</p:attrName>
                                        </p:attrNameLst>
                                      </p:cBhvr>
                                      <p:tavLst>
                                        <p:tav tm="0">
                                          <p:val>
                                            <p:strVal val="#ppt_y+#ppt_h*1.125000"/>
                                          </p:val>
                                        </p:tav>
                                        <p:tav tm="100000">
                                          <p:val>
                                            <p:strVal val="#ppt_y"/>
                                          </p:val>
                                        </p:tav>
                                      </p:tavLst>
                                    </p:anim>
                                    <p:animEffect transition="in" filter="wipe(up)">
                                      <p:cBhvr>
                                        <p:cTn id="14" dur="500"/>
                                        <p:tgtEl>
                                          <p:spTgt spid="8194"/>
                                        </p:tgtEl>
                                      </p:cBhvr>
                                    </p:animEffect>
                                  </p:childTnLst>
                                </p:cTn>
                              </p:par>
                            </p:childTnLst>
                          </p:cTn>
                        </p:par>
                        <p:par>
                          <p:cTn id="15" fill="hold" nodeType="afterGroup">
                            <p:stCondLst>
                              <p:cond delay="1620"/>
                            </p:stCondLst>
                            <p:childTnLst>
                              <p:par>
                                <p:cTn id="16" presetID="27" presetClass="entr" presetSubtype="0" fill="hold" grpId="0" nodeType="afterEffect">
                                  <p:stCondLst>
                                    <p:cond delay="0"/>
                                  </p:stCondLst>
                                  <p:iterate type="lt">
                                    <p:tmPct val="50000"/>
                                  </p:iterate>
                                  <p:childTnLst>
                                    <p:set>
                                      <p:cBhvr>
                                        <p:cTn id="17" dur="1" fill="hold">
                                          <p:stCondLst>
                                            <p:cond delay="0"/>
                                          </p:stCondLst>
                                        </p:cTn>
                                        <p:tgtEl>
                                          <p:spTgt spid="8211"/>
                                        </p:tgtEl>
                                        <p:attrNameLst>
                                          <p:attrName>style.visibility</p:attrName>
                                        </p:attrNameLst>
                                      </p:cBhvr>
                                      <p:to>
                                        <p:strVal val="visible"/>
                                      </p:to>
                                    </p:set>
                                    <p:anim calcmode="discrete" valueType="clr">
                                      <p:cBhvr override="childStyle">
                                        <p:cTn id="18" dur="80"/>
                                        <p:tgtEl>
                                          <p:spTgt spid="8211"/>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8211"/>
                                        </p:tgtEl>
                                        <p:attrNameLst>
                                          <p:attrName>fillcolor</p:attrName>
                                        </p:attrNameLst>
                                      </p:cBhvr>
                                      <p:tavLst>
                                        <p:tav tm="0">
                                          <p:val>
                                            <p:clrVal>
                                              <a:schemeClr val="accent2"/>
                                            </p:clrVal>
                                          </p:val>
                                        </p:tav>
                                        <p:tav tm="50000">
                                          <p:val>
                                            <p:clrVal>
                                              <a:schemeClr val="hlink"/>
                                            </p:clrVal>
                                          </p:val>
                                        </p:tav>
                                      </p:tavLst>
                                    </p:anim>
                                    <p:set>
                                      <p:cBhvr>
                                        <p:cTn id="20" dur="80"/>
                                        <p:tgtEl>
                                          <p:spTgt spid="8211"/>
                                        </p:tgtEl>
                                        <p:attrNameLst>
                                          <p:attrName>fill.type</p:attrName>
                                        </p:attrNameLst>
                                      </p:cBhvr>
                                      <p:to>
                                        <p:strVal val="solid"/>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8" presetClass="exit" presetSubtype="12" fill="hold" grpId="0" nodeType="clickEffect">
                                  <p:stCondLst>
                                    <p:cond delay="0"/>
                                  </p:stCondLst>
                                  <p:childTnLst>
                                    <p:animEffect transition="out" filter="strips(downLeft)">
                                      <p:cBhvr>
                                        <p:cTn id="24" dur="500"/>
                                        <p:tgtEl>
                                          <p:spTgt spid="37"/>
                                        </p:tgtEl>
                                      </p:cBhvr>
                                    </p:animEffect>
                                    <p:set>
                                      <p:cBhvr>
                                        <p:cTn id="25" dur="1" fill="hold">
                                          <p:stCondLst>
                                            <p:cond delay="499"/>
                                          </p:stCondLst>
                                        </p:cTn>
                                        <p:tgtEl>
                                          <p:spTgt spid="37"/>
                                        </p:tgtEl>
                                        <p:attrNameLst>
                                          <p:attrName>style.visibility</p:attrName>
                                        </p:attrNameLst>
                                      </p:cBhvr>
                                      <p:to>
                                        <p:strVal val="hidden"/>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8" presetClass="exit" presetSubtype="12" fill="hold" grpId="0" nodeType="clickEffect">
                                  <p:stCondLst>
                                    <p:cond delay="0"/>
                                  </p:stCondLst>
                                  <p:childTnLst>
                                    <p:animEffect transition="out" filter="strips(downLeft)">
                                      <p:cBhvr>
                                        <p:cTn id="29" dur="500"/>
                                        <p:tgtEl>
                                          <p:spTgt spid="38"/>
                                        </p:tgtEl>
                                      </p:cBhvr>
                                    </p:animEffect>
                                    <p:set>
                                      <p:cBhvr>
                                        <p:cTn id="30" dur="1" fill="hold">
                                          <p:stCondLst>
                                            <p:cond delay="499"/>
                                          </p:stCondLst>
                                        </p:cTn>
                                        <p:tgtEl>
                                          <p:spTgt spid="38"/>
                                        </p:tgtEl>
                                        <p:attrNameLst>
                                          <p:attrName>style.visibility</p:attrName>
                                        </p:attrNameLst>
                                      </p:cBhvr>
                                      <p:to>
                                        <p:strVal val="hidden"/>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8" presetClass="exit" presetSubtype="12" fill="hold" grpId="0" nodeType="clickEffect">
                                  <p:stCondLst>
                                    <p:cond delay="0"/>
                                  </p:stCondLst>
                                  <p:childTnLst>
                                    <p:animEffect transition="out" filter="strips(downLeft)">
                                      <p:cBhvr>
                                        <p:cTn id="34" dur="500"/>
                                        <p:tgtEl>
                                          <p:spTgt spid="40"/>
                                        </p:tgtEl>
                                      </p:cBhvr>
                                    </p:animEffect>
                                    <p:set>
                                      <p:cBhvr>
                                        <p:cTn id="35" dur="1" fill="hold">
                                          <p:stCondLst>
                                            <p:cond delay="499"/>
                                          </p:stCondLst>
                                        </p:cTn>
                                        <p:tgtEl>
                                          <p:spTgt spid="40"/>
                                        </p:tgtEl>
                                        <p:attrNameLst>
                                          <p:attrName>style.visibility</p:attrName>
                                        </p:attrNameLst>
                                      </p:cBhvr>
                                      <p:to>
                                        <p:strVal val="hidden"/>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8" presetClass="exit" presetSubtype="12" fill="hold" grpId="0" nodeType="clickEffect">
                                  <p:stCondLst>
                                    <p:cond delay="0"/>
                                  </p:stCondLst>
                                  <p:childTnLst>
                                    <p:animEffect transition="out" filter="strips(downLeft)">
                                      <p:cBhvr>
                                        <p:cTn id="39" dur="500"/>
                                        <p:tgtEl>
                                          <p:spTgt spid="41"/>
                                        </p:tgtEl>
                                      </p:cBhvr>
                                    </p:animEffect>
                                    <p:set>
                                      <p:cBhvr>
                                        <p:cTn id="40" dur="1" fill="hold">
                                          <p:stCondLst>
                                            <p:cond delay="499"/>
                                          </p:stCondLst>
                                        </p:cTn>
                                        <p:tgtEl>
                                          <p:spTgt spid="41"/>
                                        </p:tgtEl>
                                        <p:attrNameLst>
                                          <p:attrName>style.visibility</p:attrName>
                                        </p:attrNameLst>
                                      </p:cBhvr>
                                      <p:to>
                                        <p:strVal val="hidden"/>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8" presetClass="exit" presetSubtype="12" fill="hold" grpId="0" nodeType="clickEffect">
                                  <p:stCondLst>
                                    <p:cond delay="0"/>
                                  </p:stCondLst>
                                  <p:childTnLst>
                                    <p:animEffect transition="out" filter="strips(downLeft)">
                                      <p:cBhvr>
                                        <p:cTn id="44" dur="500"/>
                                        <p:tgtEl>
                                          <p:spTgt spid="42"/>
                                        </p:tgtEl>
                                      </p:cBhvr>
                                    </p:animEffect>
                                    <p:set>
                                      <p:cBhvr>
                                        <p:cTn id="45" dur="1" fill="hold">
                                          <p:stCondLst>
                                            <p:cond delay="499"/>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0" grpId="0"/>
      <p:bldP spid="8211" grpId="0"/>
      <p:bldP spid="37" grpId="0" animBg="1"/>
      <p:bldP spid="38" grpId="0" animBg="1"/>
      <p:bldP spid="40" grpId="0" animBg="1"/>
      <p:bldP spid="41" grpId="0" animBg="1"/>
      <p:bldP spid="4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a:srcRect/>
          <a:stretch>
            <a:fillRect/>
          </a:stretch>
        </p:blipFill>
        <p:spPr bwMode="auto">
          <a:xfrm>
            <a:off x="11575221" y="934487"/>
            <a:ext cx="5036379" cy="5152025"/>
          </a:xfrm>
          <a:prstGeom prst="rect">
            <a:avLst/>
          </a:prstGeom>
          <a:noFill/>
          <a:ln w="9525">
            <a:noFill/>
            <a:miter lim="800000"/>
            <a:headEnd/>
            <a:tailEnd/>
          </a:ln>
        </p:spPr>
      </p:pic>
      <p:sp>
        <p:nvSpPr>
          <p:cNvPr id="6" name="TextBox 2"/>
          <p:cNvSpPr txBox="1">
            <a:spLocks noChangeArrowheads="1"/>
          </p:cNvSpPr>
          <p:nvPr/>
        </p:nvSpPr>
        <p:spPr bwMode="auto">
          <a:xfrm>
            <a:off x="567496" y="1226512"/>
            <a:ext cx="6629400" cy="623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r>
              <a:rPr lang="en-US" altLang="en-US" sz="3450" b="1" u="sng" err="1"/>
              <a:t>Bài</a:t>
            </a:r>
            <a:r>
              <a:rPr lang="en-US" altLang="en-US" sz="3450" b="1" u="sng"/>
              <a:t> </a:t>
            </a:r>
            <a:r>
              <a:rPr lang="vi-VN" altLang="en-US" sz="3450" b="1" u="sng"/>
              <a:t>2</a:t>
            </a:r>
            <a:r>
              <a:rPr lang="en-US" altLang="en-US" sz="3450" b="1" u="sng"/>
              <a:t>.</a:t>
            </a:r>
            <a:r>
              <a:rPr lang="en-US" altLang="en-US" sz="3450"/>
              <a:t> </a:t>
            </a:r>
            <a:r>
              <a:rPr lang="en-US" altLang="en-US" sz="3450" i="1" dirty="0" err="1"/>
              <a:t>Tính</a:t>
            </a:r>
            <a:r>
              <a:rPr lang="en-US" altLang="en-US" sz="3450" i="1" dirty="0"/>
              <a:t> </a:t>
            </a:r>
            <a:r>
              <a:rPr lang="en-US" altLang="en-US" sz="3450" i="1" dirty="0" err="1"/>
              <a:t>độ</a:t>
            </a:r>
            <a:r>
              <a:rPr lang="en-US" altLang="en-US" sz="3450" i="1" dirty="0"/>
              <a:t> </a:t>
            </a:r>
            <a:r>
              <a:rPr lang="en-US" altLang="en-US" sz="3450" i="1" dirty="0" err="1"/>
              <a:t>dài</a:t>
            </a:r>
            <a:r>
              <a:rPr lang="en-US" altLang="en-US" sz="3450" i="1" dirty="0"/>
              <a:t> x </a:t>
            </a:r>
            <a:r>
              <a:rPr lang="en-US" altLang="en-US" sz="3450" i="1" dirty="0" err="1"/>
              <a:t>trong</a:t>
            </a:r>
            <a:r>
              <a:rPr lang="en-US" altLang="en-US" sz="3450" i="1" dirty="0"/>
              <a:t> </a:t>
            </a:r>
            <a:r>
              <a:rPr lang="en-US" altLang="en-US" sz="3450" i="1" err="1"/>
              <a:t>hình</a:t>
            </a:r>
            <a:r>
              <a:rPr lang="en-US" altLang="en-US" sz="3450" i="1"/>
              <a:t> </a:t>
            </a:r>
            <a:r>
              <a:rPr lang="vi-VN" altLang="en-US" sz="3450" i="1"/>
              <a:t>bên</a:t>
            </a:r>
            <a:endParaRPr lang="en-US" altLang="en-US" sz="3450" i="1" dirty="0"/>
          </a:p>
        </p:txBody>
      </p:sp>
      <p:sp>
        <p:nvSpPr>
          <p:cNvPr id="8" name="Rectangle 7"/>
          <p:cNvSpPr/>
          <p:nvPr/>
        </p:nvSpPr>
        <p:spPr>
          <a:xfrm>
            <a:off x="567496" y="85729"/>
            <a:ext cx="16044104" cy="848758"/>
          </a:xfrm>
          <a:prstGeom prst="rect">
            <a:avLst/>
          </a:prstGeom>
        </p:spPr>
        <p:txBody>
          <a:bodyPr wrap="square">
            <a:spAutoFit/>
          </a:bodyPr>
          <a:lstStyle/>
          <a:p>
            <a:pPr algn="just">
              <a:lnSpc>
                <a:spcPct val="130000"/>
              </a:lnSpc>
            </a:pPr>
            <a:r>
              <a:rPr lang="fr-FR" sz="4200" b="1" u="sng" dirty="0" err="1">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Dạng</a:t>
            </a:r>
            <a:r>
              <a:rPr lang="fr-FR" sz="4200" b="1" u="sng"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2</a:t>
            </a:r>
            <a:r>
              <a:rPr lang="fr-FR" sz="4200" b="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fr-FR" sz="42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Sử</a:t>
            </a:r>
            <a:r>
              <a:rPr lang="fr-FR" sz="4200" b="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fr-FR" sz="42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dụng</a:t>
            </a:r>
            <a:r>
              <a:rPr lang="fr-FR" sz="4200" b="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fr-FR" sz="42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hệ</a:t>
            </a:r>
            <a:r>
              <a:rPr lang="fr-FR" sz="4200" b="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fr-FR" sz="42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quả</a:t>
            </a:r>
            <a:r>
              <a:rPr lang="fr-FR" sz="4200" b="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đ/</a:t>
            </a:r>
            <a:r>
              <a:rPr lang="fr-FR" sz="42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lí</a:t>
            </a:r>
            <a:r>
              <a:rPr lang="fr-FR" sz="4200" b="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fr-FR" sz="42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Ta-lét</a:t>
            </a:r>
            <a:r>
              <a:rPr lang="fr-FR" sz="4200" b="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fr-FR" sz="42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để</a:t>
            </a:r>
            <a:r>
              <a:rPr lang="fr-FR" sz="4200" b="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fr-FR" sz="42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tính</a:t>
            </a:r>
            <a:r>
              <a:rPr lang="fr-FR" sz="4200" b="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fr-FR" sz="42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độ</a:t>
            </a:r>
            <a:r>
              <a:rPr lang="fr-FR" sz="4200" b="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fr-FR" sz="42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dài</a:t>
            </a:r>
            <a:r>
              <a:rPr lang="fr-FR" sz="4200" b="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fr-FR" sz="42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các</a:t>
            </a:r>
            <a:r>
              <a:rPr lang="fr-FR" sz="4200" b="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fr-FR" sz="42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đường</a:t>
            </a:r>
            <a:r>
              <a:rPr lang="fr-FR" sz="4200" b="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fr-FR" sz="42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thẳng</a:t>
            </a:r>
            <a:r>
              <a:rPr lang="fr-FR" sz="4200" b="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a:t>
            </a:r>
            <a:endParaRPr lang="en-US" sz="4200" b="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9" name="Rectangle 9"/>
          <p:cNvSpPr>
            <a:spLocks noChangeArrowheads="1"/>
          </p:cNvSpPr>
          <p:nvPr/>
        </p:nvSpPr>
        <p:spPr bwMode="auto">
          <a:xfrm>
            <a:off x="13086484" y="5780188"/>
            <a:ext cx="1511952"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r>
              <a:rPr lang="en-US" altLang="en-US" sz="2700" dirty="0"/>
              <a:t>MN // EF</a:t>
            </a:r>
          </a:p>
        </p:txBody>
      </p:sp>
    </p:spTree>
    <p:extLst>
      <p:ext uri="{BB962C8B-B14F-4D97-AF65-F5344CB8AC3E}">
        <p14:creationId xmlns:p14="http://schemas.microsoft.com/office/powerpoint/2010/main" val="326392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1"/>
          <p:cNvSpPr/>
          <p:nvPr/>
        </p:nvSpPr>
        <p:spPr>
          <a:xfrm>
            <a:off x="114300" y="975904"/>
            <a:ext cx="11658600" cy="2901243"/>
          </a:xfrm>
          <a:prstGeom prst="rect">
            <a:avLst/>
          </a:prstGeom>
        </p:spPr>
        <p:txBody>
          <a:bodyPr wrap="square">
            <a:spAutoFit/>
          </a:bodyPr>
          <a:lstStyle/>
          <a:p>
            <a:pPr algn="just">
              <a:lnSpc>
                <a:spcPct val="130000"/>
              </a:lnSpc>
            </a:pPr>
            <a:r>
              <a:rPr lang="en-US" sz="3600" b="1" i="1" u="sng" err="1">
                <a:solidFill>
                  <a:srgbClr val="00B0F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Bài</a:t>
            </a:r>
            <a:r>
              <a:rPr lang="en-US" sz="3600" b="1" i="1" u="sng">
                <a:solidFill>
                  <a:srgbClr val="00B0F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vi-VN" sz="3600" b="1" i="1" u="sng">
                <a:solidFill>
                  <a:srgbClr val="00B0F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3</a:t>
            </a:r>
            <a:r>
              <a:rPr lang="en-US" sz="3600" b="1" i="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a:t>
            </a:r>
            <a:r>
              <a:rPr lang="vi-VN" sz="3600" b="1" i="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vi-VN" sz="36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Cho hình vẽ</a:t>
            </a:r>
          </a:p>
          <a:p>
            <a:pPr algn="just">
              <a:lnSpc>
                <a:spcPct val="130000"/>
              </a:lnSpc>
            </a:pPr>
            <a:r>
              <a:rPr lang="vi-VN" sz="36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a)Tìm các cặp đường thẳng song song trong hình</a:t>
            </a:r>
          </a:p>
          <a:p>
            <a:pPr algn="just">
              <a:lnSpc>
                <a:spcPct val="130000"/>
              </a:lnSpc>
            </a:pPr>
            <a:r>
              <a:rPr lang="vi-VN" sz="36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b) Tứ giác MNEC là hình gì? Vì sao?</a:t>
            </a:r>
          </a:p>
          <a:p>
            <a:pPr algn="just">
              <a:lnSpc>
                <a:spcPct val="130000"/>
              </a:lnSpc>
            </a:pPr>
            <a:r>
              <a:rPr lang="vi-VN" sz="36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c) Tính MN</a:t>
            </a:r>
            <a:endParaRPr lang="en-US" sz="36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pic>
        <p:nvPicPr>
          <p:cNvPr id="3" name="Picture 2"/>
          <p:cNvPicPr/>
          <p:nvPr/>
        </p:nvPicPr>
        <p:blipFill>
          <a:blip r:embed="rId3">
            <a:extLst>
              <a:ext uri="{28A0092B-C50C-407E-A947-70E740481C1C}">
                <a14:useLocalDpi xmlns:a14="http://schemas.microsoft.com/office/drawing/2010/main" val="0"/>
              </a:ext>
            </a:extLst>
          </a:blip>
          <a:srcRect/>
          <a:stretch>
            <a:fillRect/>
          </a:stretch>
        </p:blipFill>
        <p:spPr bwMode="auto">
          <a:xfrm>
            <a:off x="9835978" y="1024407"/>
            <a:ext cx="8458200" cy="5143500"/>
          </a:xfrm>
          <a:prstGeom prst="rect">
            <a:avLst/>
          </a:prstGeom>
          <a:noFill/>
          <a:ln>
            <a:noFill/>
          </a:ln>
        </p:spPr>
      </p:pic>
      <p:sp>
        <p:nvSpPr>
          <p:cNvPr id="9" name="Rectangle 8"/>
          <p:cNvSpPr/>
          <p:nvPr/>
        </p:nvSpPr>
        <p:spPr>
          <a:xfrm>
            <a:off x="0" y="98203"/>
            <a:ext cx="18288000" cy="848758"/>
          </a:xfrm>
          <a:prstGeom prst="rect">
            <a:avLst/>
          </a:prstGeom>
        </p:spPr>
        <p:txBody>
          <a:bodyPr wrap="square">
            <a:spAutoFit/>
          </a:bodyPr>
          <a:lstStyle/>
          <a:p>
            <a:pPr algn="just">
              <a:lnSpc>
                <a:spcPct val="130000"/>
              </a:lnSpc>
            </a:pPr>
            <a:r>
              <a:rPr lang="fr-FR" sz="4200" b="1" u="sng" dirty="0" err="1">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Dạng</a:t>
            </a:r>
            <a:r>
              <a:rPr lang="fr-FR" sz="4200" b="1" u="sng"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3</a:t>
            </a:r>
            <a:r>
              <a:rPr lang="fr-FR" sz="4200" b="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fr-FR" sz="42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Sử</a:t>
            </a:r>
            <a:r>
              <a:rPr lang="fr-FR" sz="4200" b="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fr-FR" sz="42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dụng</a:t>
            </a:r>
            <a:r>
              <a:rPr lang="fr-FR" sz="4200" b="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đ/</a:t>
            </a:r>
            <a:r>
              <a:rPr lang="fr-FR" sz="42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lí</a:t>
            </a:r>
            <a:r>
              <a:rPr lang="fr-FR" sz="4200" b="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fr-FR" sz="42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Ta-lét</a:t>
            </a:r>
            <a:r>
              <a:rPr lang="fr-FR" sz="4200" b="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fr-FR" sz="42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đảo</a:t>
            </a:r>
            <a:r>
              <a:rPr lang="fr-FR" sz="4200" b="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fr-FR" sz="42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để</a:t>
            </a:r>
            <a:r>
              <a:rPr lang="fr-FR" sz="4200" b="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fr-FR" sz="42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chứng</a:t>
            </a:r>
            <a:r>
              <a:rPr lang="fr-FR" sz="4200" b="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fr-FR" sz="42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minh</a:t>
            </a:r>
            <a:r>
              <a:rPr lang="fr-FR" sz="4200" b="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fr-FR" sz="42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các</a:t>
            </a:r>
            <a:r>
              <a:rPr lang="fr-FR" sz="4200" b="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fr-FR" sz="42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đường</a:t>
            </a:r>
            <a:r>
              <a:rPr lang="fr-FR" sz="4200" b="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fr-FR" sz="42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thẳng</a:t>
            </a:r>
            <a:r>
              <a:rPr lang="fr-FR" sz="4200" b="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fr-FR" sz="42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song</a:t>
            </a:r>
            <a:r>
              <a:rPr lang="fr-FR" sz="4200" b="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fr-FR" sz="42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song</a:t>
            </a:r>
            <a:r>
              <a:rPr lang="fr-FR" sz="4200" b="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a:t>
            </a:r>
            <a:endParaRPr lang="en-US" sz="4200" b="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9053553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699631" y="-3468156"/>
            <a:ext cx="1586086" cy="9777282"/>
            <a:chOff x="0" y="0"/>
            <a:chExt cx="2771140" cy="17082440"/>
          </a:xfrm>
        </p:grpSpPr>
        <p:sp>
          <p:nvSpPr>
            <p:cNvPr id="3"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pic>
        <p:nvPicPr>
          <p:cNvPr id="12" name="Picture 12"/>
          <p:cNvPicPr>
            <a:picLocks noChangeAspect="1"/>
          </p:cNvPicPr>
          <p:nvPr/>
        </p:nvPicPr>
        <p:blipFill>
          <a:blip r:embed="rId2">
            <a:alphaModFix amt="21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2040280" y="2955209"/>
            <a:ext cx="12469085" cy="4130384"/>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494110">
            <a:off x="14003857" y="6446525"/>
            <a:ext cx="4029885" cy="3042563"/>
          </a:xfrm>
          <a:prstGeom prst="rect">
            <a:avLst/>
          </a:prstGeom>
        </p:spPr>
      </p:pic>
      <p:grpSp>
        <p:nvGrpSpPr>
          <p:cNvPr id="24" name="Group 23"/>
          <p:cNvGrpSpPr/>
          <p:nvPr/>
        </p:nvGrpSpPr>
        <p:grpSpPr>
          <a:xfrm>
            <a:off x="2798027" y="3400835"/>
            <a:ext cx="1412687" cy="1285465"/>
            <a:chOff x="3352800" y="3102142"/>
            <a:chExt cx="1412687" cy="1285465"/>
          </a:xfrm>
        </p:grpSpPr>
        <p:grpSp>
          <p:nvGrpSpPr>
            <p:cNvPr id="4" name="Group 4"/>
            <p:cNvGrpSpPr/>
            <p:nvPr/>
          </p:nvGrpSpPr>
          <p:grpSpPr>
            <a:xfrm>
              <a:off x="3352800" y="3102142"/>
              <a:ext cx="1412687" cy="1285465"/>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sp>
          <p:nvSpPr>
            <p:cNvPr id="15" name="TextBox 15"/>
            <p:cNvSpPr txBox="1"/>
            <p:nvPr/>
          </p:nvSpPr>
          <p:spPr>
            <a:xfrm>
              <a:off x="3534358" y="3563850"/>
              <a:ext cx="1043391" cy="573490"/>
            </a:xfrm>
            <a:prstGeom prst="rect">
              <a:avLst/>
            </a:prstGeom>
          </p:spPr>
          <p:txBody>
            <a:bodyPr lIns="0" tIns="0" rIns="0" bIns="0" rtlCol="0" anchor="t">
              <a:spAutoFit/>
            </a:bodyPr>
            <a:lstStyle/>
            <a:p>
              <a:pPr algn="ctr">
                <a:lnSpc>
                  <a:spcPts val="4368"/>
                </a:lnSpc>
              </a:pPr>
              <a:r>
                <a:rPr lang="en-US" sz="5000" b="1" dirty="0">
                  <a:solidFill>
                    <a:srgbClr val="5F9A80"/>
                  </a:solidFill>
                  <a:latin typeface="Times New Roman" panose="02020603050405020304" pitchFamily="18" charset="0"/>
                  <a:cs typeface="Times New Roman" panose="02020603050405020304" pitchFamily="18" charset="0"/>
                </a:rPr>
                <a:t>01</a:t>
              </a:r>
            </a:p>
          </p:txBody>
        </p:sp>
      </p:grpSp>
      <p:sp>
        <p:nvSpPr>
          <p:cNvPr id="23" name="TextBox 8"/>
          <p:cNvSpPr txBox="1"/>
          <p:nvPr/>
        </p:nvSpPr>
        <p:spPr>
          <a:xfrm>
            <a:off x="902986" y="583749"/>
            <a:ext cx="8151570" cy="1353769"/>
          </a:xfrm>
          <a:prstGeom prst="rect">
            <a:avLst/>
          </a:prstGeom>
        </p:spPr>
        <p:txBody>
          <a:bodyPr lIns="0" tIns="0" rIns="0" bIns="0" rtlCol="0" anchor="t">
            <a:spAutoFit/>
          </a:bodyPr>
          <a:lstStyle/>
          <a:p>
            <a:pPr>
              <a:lnSpc>
                <a:spcPts val="12191"/>
              </a:lnSpc>
              <a:spcBef>
                <a:spcPct val="0"/>
              </a:spcBef>
            </a:pPr>
            <a:r>
              <a:rPr lang="en-US" sz="6000" b="1" dirty="0">
                <a:latin typeface="Times New Roman" panose="02020603050405020304" pitchFamily="18" charset="0"/>
                <a:cs typeface="Times New Roman" panose="02020603050405020304" pitchFamily="18" charset="0"/>
              </a:rPr>
              <a:t>NỘI DUNG BÀI HỌC</a:t>
            </a:r>
          </a:p>
        </p:txBody>
      </p:sp>
      <p:sp>
        <p:nvSpPr>
          <p:cNvPr id="25" name="Rectangle 24"/>
          <p:cNvSpPr/>
          <p:nvPr/>
        </p:nvSpPr>
        <p:spPr>
          <a:xfrm>
            <a:off x="4559018" y="3424090"/>
            <a:ext cx="9553994" cy="1002710"/>
          </a:xfrm>
          <a:prstGeom prst="rect">
            <a:avLst/>
          </a:prstGeom>
        </p:spPr>
        <p:txBody>
          <a:bodyPr wrap="square">
            <a:spAutoFit/>
          </a:bodyPr>
          <a:lstStyle/>
          <a:p>
            <a:pPr algn="just">
              <a:lnSpc>
                <a:spcPct val="150000"/>
              </a:lnSpc>
              <a:tabLst>
                <a:tab pos="360045" algn="l"/>
                <a:tab pos="720090" algn="l"/>
              </a:tabLst>
            </a:pPr>
            <a:r>
              <a:rPr lang="en-US" sz="45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Đoạn</a:t>
            </a:r>
            <a:r>
              <a:rPr lang="en-US" sz="45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5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thẳng</a:t>
            </a:r>
            <a:r>
              <a:rPr lang="en-US" sz="45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5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tỉ</a:t>
            </a:r>
            <a:r>
              <a:rPr lang="en-US" sz="45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5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lệ</a:t>
            </a:r>
            <a:endParaRPr lang="vi-VN" sz="45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27" name="Group 26"/>
          <p:cNvGrpSpPr/>
          <p:nvPr/>
        </p:nvGrpSpPr>
        <p:grpSpPr>
          <a:xfrm>
            <a:off x="2794875" y="5829358"/>
            <a:ext cx="1412687" cy="1285465"/>
            <a:chOff x="3352800" y="3102142"/>
            <a:chExt cx="1412687" cy="1285465"/>
          </a:xfrm>
        </p:grpSpPr>
        <p:grpSp>
          <p:nvGrpSpPr>
            <p:cNvPr id="28" name="Group 4"/>
            <p:cNvGrpSpPr/>
            <p:nvPr/>
          </p:nvGrpSpPr>
          <p:grpSpPr>
            <a:xfrm>
              <a:off x="3352800" y="3102142"/>
              <a:ext cx="1412687" cy="1285465"/>
              <a:chOff x="0" y="0"/>
              <a:chExt cx="6350000" cy="6350000"/>
            </a:xfrm>
          </p:grpSpPr>
          <p:sp>
            <p:nvSpPr>
              <p:cNvPr id="30"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sp>
          <p:nvSpPr>
            <p:cNvPr id="29" name="TextBox 15"/>
            <p:cNvSpPr txBox="1"/>
            <p:nvPr/>
          </p:nvSpPr>
          <p:spPr>
            <a:xfrm>
              <a:off x="3534358" y="3563850"/>
              <a:ext cx="1043391" cy="573490"/>
            </a:xfrm>
            <a:prstGeom prst="rect">
              <a:avLst/>
            </a:prstGeom>
          </p:spPr>
          <p:txBody>
            <a:bodyPr lIns="0" tIns="0" rIns="0" bIns="0" rtlCol="0" anchor="t">
              <a:spAutoFit/>
            </a:bodyPr>
            <a:lstStyle/>
            <a:p>
              <a:pPr algn="ctr">
                <a:lnSpc>
                  <a:spcPts val="4368"/>
                </a:lnSpc>
              </a:pPr>
              <a:r>
                <a:rPr lang="en-US" sz="5000" b="1">
                  <a:solidFill>
                    <a:srgbClr val="5F9A80"/>
                  </a:solidFill>
                  <a:latin typeface="Times New Roman" panose="02020603050405020304" pitchFamily="18" charset="0"/>
                  <a:cs typeface="Times New Roman" panose="02020603050405020304" pitchFamily="18" charset="0"/>
                </a:rPr>
                <a:t>02</a:t>
              </a:r>
            </a:p>
          </p:txBody>
        </p:sp>
      </p:grpSp>
      <p:sp>
        <p:nvSpPr>
          <p:cNvPr id="31" name="Rectangle 30"/>
          <p:cNvSpPr/>
          <p:nvPr/>
        </p:nvSpPr>
        <p:spPr>
          <a:xfrm>
            <a:off x="4572000" y="5869659"/>
            <a:ext cx="9553994" cy="1002710"/>
          </a:xfrm>
          <a:prstGeom prst="rect">
            <a:avLst/>
          </a:prstGeom>
        </p:spPr>
        <p:txBody>
          <a:bodyPr wrap="square">
            <a:spAutoFit/>
          </a:bodyPr>
          <a:lstStyle/>
          <a:p>
            <a:pPr algn="just">
              <a:lnSpc>
                <a:spcPct val="150000"/>
              </a:lnSpc>
              <a:tabLst>
                <a:tab pos="360045" algn="l"/>
                <a:tab pos="720090" algn="l"/>
              </a:tabLst>
            </a:pPr>
            <a:r>
              <a:rPr lang="en-US" sz="45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Định</a:t>
            </a:r>
            <a:r>
              <a:rPr lang="en-US" sz="45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5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lí</a:t>
            </a:r>
            <a:r>
              <a:rPr lang="en-US" sz="45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Thales </a:t>
            </a:r>
            <a:r>
              <a:rPr lang="en-US" sz="45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trong</a:t>
            </a:r>
            <a:r>
              <a:rPr lang="en-US" sz="45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tam </a:t>
            </a:r>
            <a:r>
              <a:rPr lang="en-US" sz="45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giác</a:t>
            </a:r>
            <a:endParaRPr lang="en-US" sz="45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2"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9964311">
            <a:off x="15248227" y="49916"/>
            <a:ext cx="2142963" cy="2401079"/>
          </a:xfrm>
          <a:prstGeom prst="rect">
            <a:avLst/>
          </a:prstGeom>
        </p:spPr>
      </p:pic>
      <p:pic>
        <p:nvPicPr>
          <p:cNvPr id="26" name="Picture 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0008654">
            <a:off x="896103" y="7403779"/>
            <a:ext cx="1091264" cy="2222944"/>
          </a:xfrm>
          <a:prstGeom prst="rect">
            <a:avLst/>
          </a:prstGeom>
        </p:spPr>
      </p:pic>
      <p:pic>
        <p:nvPicPr>
          <p:cNvPr id="34"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4143523" flipH="1">
            <a:off x="16352273" y="635073"/>
            <a:ext cx="2181694" cy="157081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par>
                                <p:cTn id="16" presetID="10" presetClass="entr" presetSubtype="0"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arn(inVertical)">
                                      <p:cBhvr>
                                        <p:cTn id="23" dur="500"/>
                                        <p:tgtEl>
                                          <p:spTgt spid="31"/>
                                        </p:tgtEl>
                                      </p:cBhvr>
                                    </p:animEffect>
                                  </p:childTnLst>
                                </p:cTn>
                              </p:par>
                              <p:par>
                                <p:cTn id="24" presetID="16" presetClass="entr" presetSubtype="21" fill="hold"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barn(inVertical)">
                                      <p:cBhvr>
                                        <p:cTn id="2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3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9896553">
            <a:off x="515916" y="329562"/>
            <a:ext cx="1015571" cy="1461253"/>
          </a:xfrm>
          <a:prstGeom prst="rect">
            <a:avLst/>
          </a:prstGeom>
        </p:spPr>
      </p:pic>
      <p:sp>
        <p:nvSpPr>
          <p:cNvPr id="12" name="Google Shape;7771;p33"/>
          <p:cNvSpPr txBox="1">
            <a:spLocks/>
          </p:cNvSpPr>
          <p:nvPr/>
        </p:nvSpPr>
        <p:spPr>
          <a:xfrm>
            <a:off x="766265" y="661766"/>
            <a:ext cx="10272000" cy="763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Kavoon"/>
              <a:buNone/>
              <a:defRPr sz="3500"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buClr>
                <a:srgbClr val="04596F"/>
              </a:buClr>
            </a:pPr>
            <a:r>
              <a:rPr lang="vi-VN" sz="6000" b="1" kern="0">
                <a:solidFill>
                  <a:srgbClr val="FFFF00"/>
                </a:solidFill>
                <a:latin typeface="+mj-lt"/>
              </a:rPr>
              <a:t>Dạng 4. Bài toán thực tế</a:t>
            </a:r>
            <a:endParaRPr lang="vi-VN" sz="6000" b="1" kern="0" dirty="0">
              <a:solidFill>
                <a:srgbClr val="FFFF00"/>
              </a:solidFill>
              <a:latin typeface="+mj-lt"/>
            </a:endParaRPr>
          </a:p>
        </p:txBody>
      </p:sp>
      <p:pic>
        <p:nvPicPr>
          <p:cNvPr id="16"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9903607">
            <a:off x="16940511" y="196988"/>
            <a:ext cx="1096703" cy="1233510"/>
          </a:xfrm>
          <a:prstGeom prst="rect">
            <a:avLst/>
          </a:prstGeom>
        </p:spPr>
      </p:pic>
      <p:pic>
        <p:nvPicPr>
          <p:cNvPr id="13" name="Picture 7"/>
          <p:cNvPicPr>
            <a:picLocks noChangeAspect="1"/>
          </p:cNvPicPr>
          <p:nvPr/>
        </p:nvPicPr>
        <p:blipFill>
          <a:blip r:embed="rId7">
            <a:biLevel thresh="25000"/>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1751578">
            <a:off x="16636939" y="9109527"/>
            <a:ext cx="1156870" cy="797188"/>
          </a:xfrm>
          <a:prstGeom prst="rect">
            <a:avLst/>
          </a:prstGeom>
        </p:spPr>
      </p:pic>
      <p:pic>
        <p:nvPicPr>
          <p:cNvPr id="15"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9076113">
            <a:off x="593979" y="8727445"/>
            <a:ext cx="2142963" cy="2401079"/>
          </a:xfrm>
          <a:prstGeom prst="rect">
            <a:avLst/>
          </a:prstGeom>
        </p:spPr>
      </p:pic>
      <p:sp>
        <p:nvSpPr>
          <p:cNvPr id="7" name="Hộp Văn bản 6">
            <a:extLst>
              <a:ext uri="{FF2B5EF4-FFF2-40B4-BE49-F238E27FC236}">
                <a16:creationId xmlns:a16="http://schemas.microsoft.com/office/drawing/2014/main" id="{CD97B0EE-5405-3DF7-70A8-D465CEADE18F}"/>
              </a:ext>
            </a:extLst>
          </p:cNvPr>
          <p:cNvSpPr txBox="1"/>
          <p:nvPr/>
        </p:nvSpPr>
        <p:spPr>
          <a:xfrm>
            <a:off x="766265" y="1911138"/>
            <a:ext cx="10435135" cy="5970481"/>
          </a:xfrm>
          <a:prstGeom prst="rect">
            <a:avLst/>
          </a:prstGeom>
          <a:noFill/>
        </p:spPr>
        <p:txBody>
          <a:bodyPr wrap="square">
            <a:spAutoFit/>
          </a:bodyPr>
          <a:lstStyle/>
          <a:p>
            <a:pPr marL="0" marR="0" algn="just">
              <a:lnSpc>
                <a:spcPct val="115000"/>
              </a:lnSpc>
              <a:spcBef>
                <a:spcPts val="0"/>
              </a:spcBef>
              <a:spcAft>
                <a:spcPts val="0"/>
              </a:spcAft>
            </a:pPr>
            <a:r>
              <a:rPr lang="vi-VN" sz="48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Bài 4. </a:t>
            </a:r>
            <a:r>
              <a:rPr lang="nl-NL" sz="4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Cây </a:t>
            </a:r>
            <a:r>
              <a:rPr lang="nl-NL" sz="4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cầu AB bắc qua một con sông có chiều rộng 300m. Để đo khoảng cách giữa hai điểm C và D trên hai bờ con sông, người ta chọn một điểm E trên đường thẳng AB sao cho ba điểm E, C, D thẳng hàng. Trên mặt đất người ta đo được AE = 400m, EC = 500m</a:t>
            </a:r>
            <a:r>
              <a:rPr lang="nl-NL" sz="4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4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Tính CD</a:t>
            </a:r>
            <a:endParaRPr lang="en-US" sz="4800" dirty="0">
              <a:solidFill>
                <a:schemeClr val="bg1"/>
              </a:solidFill>
              <a:effectLst/>
              <a:latin typeface="Times New Roman" panose="02020603050405020304" pitchFamily="18" charset="0"/>
              <a:ea typeface="Calibri" panose="020F0502020204030204" pitchFamily="34" charset="0"/>
            </a:endParaRPr>
          </a:p>
        </p:txBody>
      </p:sp>
      <p:pic>
        <p:nvPicPr>
          <p:cNvPr id="8" name="Hình ảnh 7">
            <a:extLst>
              <a:ext uri="{FF2B5EF4-FFF2-40B4-BE49-F238E27FC236}">
                <a16:creationId xmlns:a16="http://schemas.microsoft.com/office/drawing/2014/main" id="{F083C9B3-EE8C-19DF-57A3-6A3CAE1B83D1}"/>
              </a:ext>
            </a:extLst>
          </p:cNvPr>
          <p:cNvPicPr>
            <a:picLocks noChangeAspect="1"/>
          </p:cNvPicPr>
          <p:nvPr/>
        </p:nvPicPr>
        <p:blipFill rotWithShape="1">
          <a:blip r:embed="rId11"/>
          <a:srcRect l="54583" t="25555" r="24584" b="44815"/>
          <a:stretch/>
        </p:blipFill>
        <p:spPr>
          <a:xfrm>
            <a:off x="11901985" y="2324100"/>
            <a:ext cx="5619750" cy="4495800"/>
          </a:xfrm>
          <a:prstGeom prst="rect">
            <a:avLst/>
          </a:prstGeom>
        </p:spPr>
      </p:pic>
    </p:spTree>
    <p:extLst>
      <p:ext uri="{BB962C8B-B14F-4D97-AF65-F5344CB8AC3E}">
        <p14:creationId xmlns:p14="http://schemas.microsoft.com/office/powerpoint/2010/main" val="1970019073"/>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4CA7E5-582D-3D81-332B-81AE20E490E1}"/>
              </a:ext>
            </a:extLst>
          </p:cNvPr>
          <p:cNvPicPr>
            <a:picLocks noChangeAspect="1"/>
          </p:cNvPicPr>
          <p:nvPr/>
        </p:nvPicPr>
        <p:blipFill>
          <a:blip r:embed="rId2"/>
          <a:stretch>
            <a:fillRect/>
          </a:stretch>
        </p:blipFill>
        <p:spPr>
          <a:xfrm>
            <a:off x="9906005" y="0"/>
            <a:ext cx="8381996" cy="6667500"/>
          </a:xfrm>
          <a:prstGeom prst="rect">
            <a:avLst/>
          </a:prstGeom>
        </p:spPr>
      </p:pic>
      <p:sp>
        <p:nvSpPr>
          <p:cNvPr id="5" name="TextBox 4">
            <a:extLst>
              <a:ext uri="{FF2B5EF4-FFF2-40B4-BE49-F238E27FC236}">
                <a16:creationId xmlns:a16="http://schemas.microsoft.com/office/drawing/2014/main" id="{D8149799-E3A1-52F5-ACC3-DFC8A29BB4ED}"/>
              </a:ext>
            </a:extLst>
          </p:cNvPr>
          <p:cNvSpPr txBox="1"/>
          <p:nvPr/>
        </p:nvSpPr>
        <p:spPr>
          <a:xfrm>
            <a:off x="228600" y="190500"/>
            <a:ext cx="9144000" cy="3970318"/>
          </a:xfrm>
          <a:prstGeom prst="rect">
            <a:avLst/>
          </a:prstGeom>
          <a:noFill/>
        </p:spPr>
        <p:txBody>
          <a:bodyPr wrap="square">
            <a:spAutoFit/>
          </a:bodyPr>
          <a:lstStyle/>
          <a:p>
            <a:pPr algn="just"/>
            <a:r>
              <a:rPr lang="vi-VN" sz="3600" b="1" i="0">
                <a:solidFill>
                  <a:schemeClr val="bg1"/>
                </a:solidFill>
                <a:effectLst/>
                <a:latin typeface="+mj-lt"/>
              </a:rPr>
              <a:t>Bài 5 : </a:t>
            </a:r>
            <a:r>
              <a:rPr lang="vi-VN" sz="3600" b="0" i="0">
                <a:solidFill>
                  <a:schemeClr val="bg1"/>
                </a:solidFill>
                <a:effectLst/>
                <a:latin typeface="+mj-lt"/>
              </a:rPr>
              <a:t>Để đo khoảng cách giữa hai vị trí B và E ở hai bên bờ sông, bác An chọn ba vị trí A, F, C cùng nằm ở một bên bờ sông sao cho ba điểm C, E, B thẳng hàng, ba điểm C, F, A thẳng hàng và AB // EF (H.4.11). Sau đó bác An đo được AF = 40 m, FC = 20 m, EC = 30 m. Hỏi khoảng cách giữa hai vị trí B và E bằng bao nhiêu?</a:t>
            </a:r>
          </a:p>
        </p:txBody>
      </p:sp>
    </p:spTree>
    <p:extLst>
      <p:ext uri="{BB962C8B-B14F-4D97-AF65-F5344CB8AC3E}">
        <p14:creationId xmlns:p14="http://schemas.microsoft.com/office/powerpoint/2010/main" val="23946004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474849" y="419100"/>
            <a:ext cx="6544433" cy="6544433"/>
          </a:xfrm>
          <a:prstGeom prst="rect">
            <a:avLst/>
          </a:prstGeom>
        </p:spPr>
      </p:pic>
      <p:grpSp>
        <p:nvGrpSpPr>
          <p:cNvPr id="2" name="Group 2"/>
          <p:cNvGrpSpPr/>
          <p:nvPr/>
        </p:nvGrpSpPr>
        <p:grpSpPr>
          <a:xfrm>
            <a:off x="2047146" y="2019300"/>
            <a:ext cx="13878654" cy="4108076"/>
            <a:chOff x="0" y="0"/>
            <a:chExt cx="5678267" cy="1677975"/>
          </a:xfrm>
        </p:grpSpPr>
        <p:sp>
          <p:nvSpPr>
            <p:cNvPr id="3" name="Freeform 3"/>
            <p:cNvSpPr/>
            <p:nvPr/>
          </p:nvSpPr>
          <p:spPr>
            <a:xfrm>
              <a:off x="0" y="0"/>
              <a:ext cx="5678267" cy="1677975"/>
            </a:xfrm>
            <a:custGeom>
              <a:avLst/>
              <a:gdLst/>
              <a:ahLst/>
              <a:cxnLst/>
              <a:rect l="l" t="t" r="r" b="b"/>
              <a:pathLst>
                <a:path w="5678267" h="1677975">
                  <a:moveTo>
                    <a:pt x="5553807" y="1677975"/>
                  </a:moveTo>
                  <a:lnTo>
                    <a:pt x="124460" y="1677975"/>
                  </a:lnTo>
                  <a:cubicBezTo>
                    <a:pt x="55880" y="1677975"/>
                    <a:pt x="0" y="1622095"/>
                    <a:pt x="0" y="1553515"/>
                  </a:cubicBezTo>
                  <a:lnTo>
                    <a:pt x="0" y="124460"/>
                  </a:lnTo>
                  <a:cubicBezTo>
                    <a:pt x="0" y="55880"/>
                    <a:pt x="55880" y="0"/>
                    <a:pt x="124460" y="0"/>
                  </a:cubicBezTo>
                  <a:lnTo>
                    <a:pt x="5553807" y="0"/>
                  </a:lnTo>
                  <a:cubicBezTo>
                    <a:pt x="5622387" y="0"/>
                    <a:pt x="5678267" y="55880"/>
                    <a:pt x="5678267" y="124460"/>
                  </a:cubicBezTo>
                  <a:lnTo>
                    <a:pt x="5678267" y="1553515"/>
                  </a:lnTo>
                  <a:cubicBezTo>
                    <a:pt x="5678267" y="1622095"/>
                    <a:pt x="5622387" y="1677975"/>
                    <a:pt x="5553807" y="1677975"/>
                  </a:cubicBezTo>
                  <a:close/>
                </a:path>
              </a:pathLst>
            </a:custGeom>
            <a:solidFill>
              <a:srgbClr val="FFFFFF"/>
            </a:solidFill>
          </p:spPr>
        </p:sp>
      </p:gr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365114" y="1207906"/>
            <a:ext cx="2464832" cy="5744312"/>
          </a:xfrm>
          <a:prstGeom prst="rect">
            <a:avLst/>
          </a:prstGeom>
        </p:spPr>
      </p:pic>
      <p:pic>
        <p:nvPicPr>
          <p:cNvPr id="7"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95400" y="8221808"/>
            <a:ext cx="12469085" cy="4130384"/>
          </a:xfrm>
          <a:prstGeom prst="rect">
            <a:avLst/>
          </a:prstGeom>
        </p:spPr>
      </p:pic>
      <p:pic>
        <p:nvPicPr>
          <p:cNvPr id="8"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315200" y="8648700"/>
            <a:ext cx="12469085" cy="4130384"/>
          </a:xfrm>
          <a:prstGeom prst="rect">
            <a:avLst/>
          </a:prstGeom>
        </p:spPr>
      </p:pic>
      <p:grpSp>
        <p:nvGrpSpPr>
          <p:cNvPr id="10" name="Group 4"/>
          <p:cNvGrpSpPr/>
          <p:nvPr/>
        </p:nvGrpSpPr>
        <p:grpSpPr>
          <a:xfrm>
            <a:off x="1524000" y="1401022"/>
            <a:ext cx="2466580" cy="2297914"/>
            <a:chOff x="0" y="0"/>
            <a:chExt cx="6350000" cy="6350000"/>
          </a:xfrm>
          <a:solidFill>
            <a:srgbClr val="87CB8F"/>
          </a:solidFill>
        </p:grpSpPr>
        <p:sp>
          <p:nvSpPr>
            <p:cNvPr id="12"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15" name="Picture 23"/>
          <p:cNvPicPr>
            <a:picLocks noChangeAspect="1"/>
          </p:cNvPicPr>
          <p:nvPr/>
        </p:nvPicPr>
        <p:blipFill>
          <a:blip r:embed="rId8">
            <a:lum bright="70000" contrast="-70000"/>
            <a:extLst>
              <a:ext uri="{BEBA8EAE-BF5A-486C-A8C5-ECC9F3942E4B}">
                <a14:imgProps xmlns:a14="http://schemas.microsoft.com/office/drawing/2010/main">
                  <a14:imgLayer r:embed="rId9">
                    <a14:imgEffect>
                      <a14:saturation sat="300000"/>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a:xfrm flipV="1">
            <a:off x="7454627" y="7168452"/>
            <a:ext cx="3063692" cy="559124"/>
          </a:xfrm>
          <a:prstGeom prst="rect">
            <a:avLst/>
          </a:prstGeom>
        </p:spPr>
      </p:pic>
      <p:sp>
        <p:nvSpPr>
          <p:cNvPr id="17" name="Rectangle 16"/>
          <p:cNvSpPr/>
          <p:nvPr/>
        </p:nvSpPr>
        <p:spPr>
          <a:xfrm>
            <a:off x="5430426" y="3116580"/>
            <a:ext cx="7010400" cy="1508555"/>
          </a:xfrm>
          <a:prstGeom prst="rect">
            <a:avLst/>
          </a:prstGeom>
        </p:spPr>
        <p:txBody>
          <a:bodyPr wrap="square">
            <a:spAutoFit/>
          </a:bodyPr>
          <a:lstStyle/>
          <a:p>
            <a:pPr algn="ctr">
              <a:lnSpc>
                <a:spcPct val="150000"/>
              </a:lnSpc>
              <a:tabLst>
                <a:tab pos="360045" algn="l"/>
                <a:tab pos="720090" algn="l"/>
              </a:tabLst>
            </a:pPr>
            <a:r>
              <a:rPr lang="en-US" sz="7000" b="1">
                <a:solidFill>
                  <a:prstClr val="black"/>
                </a:solidFill>
                <a:latin typeface="Arial" panose="020B0604020202020204" pitchFamily="34" charset="0"/>
                <a:ea typeface="Calibri" panose="020F0502020204030204" pitchFamily="34" charset="0"/>
                <a:cs typeface="Arial" panose="020B0604020202020204" pitchFamily="34" charset="0"/>
              </a:rPr>
              <a:t>VẬN DỤNG</a:t>
            </a:r>
            <a:endParaRPr lang="vi-VN" sz="7000" b="1">
              <a:solidFill>
                <a:prstClr val="black"/>
              </a:solidFill>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1649841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9896553">
            <a:off x="515916" y="329562"/>
            <a:ext cx="1015571" cy="1461253"/>
          </a:xfrm>
          <a:prstGeom prst="rect">
            <a:avLst/>
          </a:prstGeom>
        </p:spPr>
      </p:pic>
      <p:sp>
        <p:nvSpPr>
          <p:cNvPr id="12" name="Google Shape;7771;p33"/>
          <p:cNvSpPr txBox="1">
            <a:spLocks/>
          </p:cNvSpPr>
          <p:nvPr/>
        </p:nvSpPr>
        <p:spPr>
          <a:xfrm>
            <a:off x="4129800" y="800100"/>
            <a:ext cx="10272000" cy="763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Kavoon"/>
              <a:buNone/>
              <a:defRPr sz="3500"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buClr>
                <a:srgbClr val="04596F"/>
              </a:buClr>
            </a:pPr>
            <a:r>
              <a:rPr lang="vi-VN" sz="6000" b="1" kern="0">
                <a:solidFill>
                  <a:srgbClr val="FFFF00"/>
                </a:solidFill>
                <a:latin typeface="+mj-lt"/>
              </a:rPr>
              <a:t>Bài toán mở đầu</a:t>
            </a:r>
            <a:endParaRPr lang="vi-VN" sz="6000" b="1" kern="0" dirty="0">
              <a:solidFill>
                <a:srgbClr val="FFFF00"/>
              </a:solidFill>
              <a:latin typeface="+mj-lt"/>
            </a:endParaRPr>
          </a:p>
        </p:txBody>
      </p:sp>
      <p:pic>
        <p:nvPicPr>
          <p:cNvPr id="16"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9903607">
            <a:off x="16940511" y="196988"/>
            <a:ext cx="1096703" cy="1233510"/>
          </a:xfrm>
          <a:prstGeom prst="rect">
            <a:avLst/>
          </a:prstGeom>
        </p:spPr>
      </p:pic>
      <p:pic>
        <p:nvPicPr>
          <p:cNvPr id="13" name="Picture 7"/>
          <p:cNvPicPr>
            <a:picLocks noChangeAspect="1"/>
          </p:cNvPicPr>
          <p:nvPr/>
        </p:nvPicPr>
        <p:blipFill>
          <a:blip r:embed="rId7">
            <a:biLevel thresh="25000"/>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1751578">
            <a:off x="16636939" y="9109527"/>
            <a:ext cx="1156870" cy="797188"/>
          </a:xfrm>
          <a:prstGeom prst="rect">
            <a:avLst/>
          </a:prstGeom>
        </p:spPr>
      </p:pic>
      <p:pic>
        <p:nvPicPr>
          <p:cNvPr id="15"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9076113">
            <a:off x="593979" y="8727445"/>
            <a:ext cx="2142963" cy="2401079"/>
          </a:xfrm>
          <a:prstGeom prst="rect">
            <a:avLst/>
          </a:prstGeom>
        </p:spPr>
      </p:pic>
      <p:sp>
        <p:nvSpPr>
          <p:cNvPr id="7" name="Hộp Văn bản 6">
            <a:extLst>
              <a:ext uri="{FF2B5EF4-FFF2-40B4-BE49-F238E27FC236}">
                <a16:creationId xmlns:a16="http://schemas.microsoft.com/office/drawing/2014/main" id="{CD97B0EE-5405-3DF7-70A8-D465CEADE18F}"/>
              </a:ext>
            </a:extLst>
          </p:cNvPr>
          <p:cNvSpPr txBox="1"/>
          <p:nvPr/>
        </p:nvSpPr>
        <p:spPr>
          <a:xfrm>
            <a:off x="766265" y="1911138"/>
            <a:ext cx="10435135" cy="7669407"/>
          </a:xfrm>
          <a:prstGeom prst="rect">
            <a:avLst/>
          </a:prstGeom>
          <a:noFill/>
        </p:spPr>
        <p:txBody>
          <a:bodyPr wrap="square">
            <a:spAutoFit/>
          </a:bodyPr>
          <a:lstStyle/>
          <a:p>
            <a:pPr marL="0" marR="0" algn="just">
              <a:lnSpc>
                <a:spcPct val="115000"/>
              </a:lnSpc>
              <a:spcBef>
                <a:spcPts val="0"/>
              </a:spcBef>
              <a:spcAft>
                <a:spcPts val="0"/>
              </a:spcAft>
            </a:pPr>
            <a:r>
              <a:rPr lang="nl-NL" sz="4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Cây cầu AB bắc qua một con sông có chiều rộng 300m. Để đo khoảng cách giữa hai điểm C và D trên hai bờ con sông, người ta chọn một điểm E trên đường thẳng AB sao cho ba điểm E, C, D thẳng hàng. Trên mặt đất người ta đo được AE = 400m, EC = 500m. </a:t>
            </a:r>
            <a:endParaRPr lang="en-US" sz="4800" dirty="0">
              <a:solidFill>
                <a:schemeClr val="bg1"/>
              </a:solidFill>
              <a:effectLst/>
              <a:latin typeface="Times New Roman" panose="02020603050405020304" pitchFamily="18" charset="0"/>
              <a:ea typeface="Calibri" panose="020F0502020204030204" pitchFamily="34" charset="0"/>
            </a:endParaRPr>
          </a:p>
          <a:p>
            <a:pPr marL="0" marR="0" algn="l">
              <a:lnSpc>
                <a:spcPct val="115000"/>
              </a:lnSpc>
              <a:spcBef>
                <a:spcPts val="0"/>
              </a:spcBef>
              <a:spcAft>
                <a:spcPts val="0"/>
              </a:spcAft>
            </a:pPr>
            <a:r>
              <a:rPr lang="nl-NL" sz="4800"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Theo em, người ta tính khoảng cách giữa C và D như thế nào?</a:t>
            </a:r>
            <a:endParaRPr lang="en-US" sz="4800" dirty="0">
              <a:solidFill>
                <a:schemeClr val="bg1"/>
              </a:solidFill>
              <a:effectLst/>
              <a:latin typeface="Times New Roman" panose="02020603050405020304" pitchFamily="18" charset="0"/>
              <a:ea typeface="Calibri" panose="020F0502020204030204" pitchFamily="34" charset="0"/>
            </a:endParaRPr>
          </a:p>
        </p:txBody>
      </p:sp>
      <p:pic>
        <p:nvPicPr>
          <p:cNvPr id="8" name="Hình ảnh 7">
            <a:extLst>
              <a:ext uri="{FF2B5EF4-FFF2-40B4-BE49-F238E27FC236}">
                <a16:creationId xmlns:a16="http://schemas.microsoft.com/office/drawing/2014/main" id="{F083C9B3-EE8C-19DF-57A3-6A3CAE1B83D1}"/>
              </a:ext>
            </a:extLst>
          </p:cNvPr>
          <p:cNvPicPr>
            <a:picLocks noChangeAspect="1"/>
          </p:cNvPicPr>
          <p:nvPr/>
        </p:nvPicPr>
        <p:blipFill rotWithShape="1">
          <a:blip r:embed="rId11"/>
          <a:srcRect l="54583" t="25555" r="24584" b="44815"/>
          <a:stretch/>
        </p:blipFill>
        <p:spPr>
          <a:xfrm>
            <a:off x="11901985" y="2324100"/>
            <a:ext cx="5619750" cy="4495800"/>
          </a:xfrm>
          <a:prstGeom prst="rect">
            <a:avLst/>
          </a:prstGeom>
        </p:spPr>
      </p:pic>
    </p:spTree>
    <p:extLst>
      <p:ext uri="{BB962C8B-B14F-4D97-AF65-F5344CB8AC3E}">
        <p14:creationId xmlns:p14="http://schemas.microsoft.com/office/powerpoint/2010/main" val="265347155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4CA7E5-582D-3D81-332B-81AE20E490E1}"/>
              </a:ext>
            </a:extLst>
          </p:cNvPr>
          <p:cNvPicPr>
            <a:picLocks noChangeAspect="1"/>
          </p:cNvPicPr>
          <p:nvPr/>
        </p:nvPicPr>
        <p:blipFill>
          <a:blip r:embed="rId2"/>
          <a:stretch>
            <a:fillRect/>
          </a:stretch>
        </p:blipFill>
        <p:spPr>
          <a:xfrm>
            <a:off x="9906005" y="0"/>
            <a:ext cx="8381996" cy="6667500"/>
          </a:xfrm>
          <a:prstGeom prst="rect">
            <a:avLst/>
          </a:prstGeom>
        </p:spPr>
      </p:pic>
      <p:sp>
        <p:nvSpPr>
          <p:cNvPr id="5" name="TextBox 4">
            <a:extLst>
              <a:ext uri="{FF2B5EF4-FFF2-40B4-BE49-F238E27FC236}">
                <a16:creationId xmlns:a16="http://schemas.microsoft.com/office/drawing/2014/main" id="{D8149799-E3A1-52F5-ACC3-DFC8A29BB4ED}"/>
              </a:ext>
            </a:extLst>
          </p:cNvPr>
          <p:cNvSpPr txBox="1"/>
          <p:nvPr/>
        </p:nvSpPr>
        <p:spPr>
          <a:xfrm>
            <a:off x="228600" y="0"/>
            <a:ext cx="9144000" cy="5078313"/>
          </a:xfrm>
          <a:prstGeom prst="rect">
            <a:avLst/>
          </a:prstGeom>
          <a:noFill/>
        </p:spPr>
        <p:txBody>
          <a:bodyPr wrap="square">
            <a:spAutoFit/>
          </a:bodyPr>
          <a:lstStyle/>
          <a:p>
            <a:pPr algn="just"/>
            <a:r>
              <a:rPr lang="vi-VN" sz="3600" b="1" i="0">
                <a:solidFill>
                  <a:schemeClr val="bg1"/>
                </a:solidFill>
                <a:effectLst/>
                <a:latin typeface="+mj-lt"/>
              </a:rPr>
              <a:t>Bài 4.5 trang 80 Toán 8 Tập 1: </a:t>
            </a:r>
            <a:r>
              <a:rPr lang="vi-VN" sz="3600" b="0" i="0">
                <a:solidFill>
                  <a:schemeClr val="bg1"/>
                </a:solidFill>
                <a:effectLst/>
                <a:latin typeface="+mj-lt"/>
              </a:rPr>
              <a:t>Để đo khoảng cách giữa hai vị trí B và E ở hai bên bờ sông, bác An chọn ba vị trí A, F, C cùng nằm ở một bên bờ sông sao cho ba điểm C, E, B thẳng hàng, ba điểm C, F, A thẳng hàng và AB // EF (H.4.11). Sau đó bác An đo được AF = 40 m, FC = 20 m, EC = 30 m. Hỏi khoảng cách giữa hai vị trí B và E bằng bao nhiêu?</a:t>
            </a:r>
          </a:p>
          <a:p>
            <a:endParaRPr lang="en-US" sz="3600">
              <a:latin typeface="+mj-lt"/>
            </a:endParaRPr>
          </a:p>
        </p:txBody>
      </p:sp>
    </p:spTree>
    <p:extLst>
      <p:ext uri="{BB962C8B-B14F-4D97-AF65-F5344CB8AC3E}">
        <p14:creationId xmlns:p14="http://schemas.microsoft.com/office/powerpoint/2010/main" val="4313968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2226ACF4-CA38-6430-5EBB-89E27446724B}"/>
                  </a:ext>
                </a:extLst>
              </p:cNvPr>
              <p:cNvSpPr txBox="1"/>
              <p:nvPr/>
            </p:nvSpPr>
            <p:spPr>
              <a:xfrm>
                <a:off x="30126" y="7974"/>
                <a:ext cx="9144000" cy="3109762"/>
              </a:xfrm>
              <a:prstGeom prst="rect">
                <a:avLst/>
              </a:prstGeom>
              <a:noFill/>
            </p:spPr>
            <p:txBody>
              <a:bodyPr wrap="square">
                <a:spAutoFit/>
              </a:bodyPr>
              <a:lstStyle/>
              <a:p>
                <a:pPr algn="just"/>
                <a:r>
                  <a:rPr lang="vi-VN" sz="3200" b="1" i="0">
                    <a:solidFill>
                      <a:schemeClr val="bg1"/>
                    </a:solidFill>
                    <a:effectLst/>
                    <a:latin typeface="Open Sans" panose="020B0606030504020204" pitchFamily="34" charset="0"/>
                  </a:rPr>
                  <a:t>Bài 4.3 trang 80 Toán 8 Tập 1: </a:t>
                </a:r>
                <a:r>
                  <a:rPr lang="vi-VN" sz="3600" b="0" i="0">
                    <a:solidFill>
                      <a:schemeClr val="bg1"/>
                    </a:solidFill>
                    <a:effectLst/>
                    <a:latin typeface="Open Sans" panose="020B0606030504020204" pitchFamily="34" charset="0"/>
                  </a:rPr>
                  <a:t>Cho ∆ABC, từ điểm D trên cạnh BC, kẻ đường thẳng song song với AB cắt AC tại F và kẻ đường thẳng song song với AC cắt AB tại E.</a:t>
                </a:r>
              </a:p>
              <a:p>
                <a:pPr algn="just"/>
                <a:r>
                  <a:rPr lang="vi-VN" sz="3600" b="0" i="0">
                    <a:solidFill>
                      <a:schemeClr val="bg1"/>
                    </a:solidFill>
                    <a:effectLst/>
                    <a:latin typeface="Open Sans" panose="020B0606030504020204" pitchFamily="34" charset="0"/>
                  </a:rPr>
                  <a:t>Chứng minh rằng: </a:t>
                </a:r>
                <a14:m>
                  <m:oMath xmlns:m="http://schemas.openxmlformats.org/officeDocument/2006/math">
                    <m:f>
                      <m:fPr>
                        <m:ctrlPr>
                          <a:rPr lang="vi-VN" sz="3600" b="0" i="1" smtClean="0">
                            <a:solidFill>
                              <a:schemeClr val="bg1"/>
                            </a:solidFill>
                            <a:effectLst/>
                            <a:latin typeface="Cambria Math" panose="02040503050406030204" pitchFamily="18" charset="0"/>
                          </a:rPr>
                        </m:ctrlPr>
                      </m:fPr>
                      <m:num>
                        <m:r>
                          <m:rPr>
                            <m:sty m:val="p"/>
                          </m:rPr>
                          <a:rPr lang="vi-VN" sz="3600" i="1">
                            <a:solidFill>
                              <a:schemeClr val="bg1"/>
                            </a:solidFill>
                            <a:latin typeface="Cambria Math" panose="02040503050406030204" pitchFamily="18" charset="0"/>
                          </a:rPr>
                          <m:t>AE</m:t>
                        </m:r>
                      </m:num>
                      <m:den>
                        <m:r>
                          <m:rPr>
                            <m:sty m:val="p"/>
                          </m:rPr>
                          <a:rPr lang="vi-VN" sz="3600" i="1">
                            <a:solidFill>
                              <a:schemeClr val="bg1"/>
                            </a:solidFill>
                            <a:latin typeface="Cambria Math" panose="02040503050406030204" pitchFamily="18" charset="0"/>
                          </a:rPr>
                          <m:t>AB</m:t>
                        </m:r>
                      </m:den>
                    </m:f>
                    <m:r>
                      <a:rPr lang="vi-VN" sz="3600" b="0" i="1" smtClean="0">
                        <a:solidFill>
                          <a:schemeClr val="bg1"/>
                        </a:solidFill>
                        <a:effectLst/>
                        <a:latin typeface="Cambria Math" panose="02040503050406030204" pitchFamily="18" charset="0"/>
                      </a:rPr>
                      <m:t>+</m:t>
                    </m:r>
                    <m:f>
                      <m:fPr>
                        <m:ctrlPr>
                          <a:rPr lang="vi-VN" sz="3600" i="1">
                            <a:solidFill>
                              <a:schemeClr val="bg1"/>
                            </a:solidFill>
                            <a:latin typeface="Cambria Math" panose="02040503050406030204" pitchFamily="18" charset="0"/>
                          </a:rPr>
                        </m:ctrlPr>
                      </m:fPr>
                      <m:num>
                        <m:r>
                          <m:rPr>
                            <m:sty m:val="p"/>
                          </m:rPr>
                          <a:rPr lang="vi-VN" sz="3600" i="1" smtClean="0">
                            <a:solidFill>
                              <a:schemeClr val="bg1"/>
                            </a:solidFill>
                            <a:latin typeface="Cambria Math" panose="02040503050406030204" pitchFamily="18" charset="0"/>
                          </a:rPr>
                          <m:t>AF</m:t>
                        </m:r>
                      </m:num>
                      <m:den>
                        <m:r>
                          <m:rPr>
                            <m:sty m:val="p"/>
                          </m:rPr>
                          <a:rPr lang="vi-VN" sz="3600" i="1">
                            <a:solidFill>
                              <a:schemeClr val="bg1"/>
                            </a:solidFill>
                            <a:latin typeface="Cambria Math" panose="02040503050406030204" pitchFamily="18" charset="0"/>
                          </a:rPr>
                          <m:t>AC</m:t>
                        </m:r>
                      </m:den>
                    </m:f>
                    <m:r>
                      <a:rPr lang="vi-VN" sz="3600" b="0" i="0" smtClean="0">
                        <a:solidFill>
                          <a:schemeClr val="bg1"/>
                        </a:solidFill>
                        <a:latin typeface="Cambria Math" panose="02040503050406030204" pitchFamily="18" charset="0"/>
                      </a:rPr>
                      <m:t>=</m:t>
                    </m:r>
                    <m:r>
                      <a:rPr lang="vi-VN" sz="3600" i="1">
                        <a:solidFill>
                          <a:schemeClr val="bg1"/>
                        </a:solidFill>
                        <a:latin typeface="Cambria Math" panose="02040503050406030204" pitchFamily="18" charset="0"/>
                      </a:rPr>
                      <m:t>1</m:t>
                    </m:r>
                  </m:oMath>
                </a14:m>
                <a:endParaRPr lang="vi-VN" sz="3600" b="0" i="0">
                  <a:solidFill>
                    <a:schemeClr val="bg1"/>
                  </a:solidFill>
                  <a:effectLst/>
                  <a:latin typeface="Open Sans" panose="020B0606030504020204" pitchFamily="34" charset="0"/>
                </a:endParaRPr>
              </a:p>
            </p:txBody>
          </p:sp>
        </mc:Choice>
        <mc:Fallback xmlns="">
          <p:sp>
            <p:nvSpPr>
              <p:cNvPr id="3" name="TextBox 2">
                <a:extLst>
                  <a:ext uri="{FF2B5EF4-FFF2-40B4-BE49-F238E27FC236}">
                    <a16:creationId xmlns:a16="http://schemas.microsoft.com/office/drawing/2014/main" id="{2226ACF4-CA38-6430-5EBB-89E27446724B}"/>
                  </a:ext>
                </a:extLst>
              </p:cNvPr>
              <p:cNvSpPr txBox="1">
                <a:spLocks noRot="1" noChangeAspect="1" noMove="1" noResize="1" noEditPoints="1" noAdjustHandles="1" noChangeArrowheads="1" noChangeShapeType="1" noTextEdit="1"/>
              </p:cNvSpPr>
              <p:nvPr/>
            </p:nvSpPr>
            <p:spPr>
              <a:xfrm>
                <a:off x="30126" y="7974"/>
                <a:ext cx="9144000" cy="3109762"/>
              </a:xfrm>
              <a:prstGeom prst="rect">
                <a:avLst/>
              </a:prstGeom>
              <a:blipFill>
                <a:blip r:embed="rId2"/>
                <a:stretch>
                  <a:fillRect l="-2067" t="-2941" r="-2000" b="-2745"/>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529D3450-3078-057F-DBFA-F367E160A933}"/>
              </a:ext>
            </a:extLst>
          </p:cNvPr>
          <p:cNvPicPr>
            <a:picLocks noChangeAspect="1"/>
          </p:cNvPicPr>
          <p:nvPr/>
        </p:nvPicPr>
        <p:blipFill>
          <a:blip r:embed="rId3"/>
          <a:stretch>
            <a:fillRect/>
          </a:stretch>
        </p:blipFill>
        <p:spPr>
          <a:xfrm>
            <a:off x="9908381" y="0"/>
            <a:ext cx="8379619" cy="5143500"/>
          </a:xfrm>
          <a:prstGeom prst="rect">
            <a:avLst/>
          </a:prstGeom>
        </p:spPr>
      </p:pic>
    </p:spTree>
    <p:extLst>
      <p:ext uri="{BB962C8B-B14F-4D97-AF65-F5344CB8AC3E}">
        <p14:creationId xmlns:p14="http://schemas.microsoft.com/office/powerpoint/2010/main" val="1502177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DF8072DE-8C43-C734-2E3D-A50DA2B0111C}"/>
                  </a:ext>
                </a:extLst>
              </p:cNvPr>
              <p:cNvSpPr txBox="1"/>
              <p:nvPr/>
            </p:nvSpPr>
            <p:spPr>
              <a:xfrm>
                <a:off x="0" y="-11519"/>
                <a:ext cx="13868400" cy="2032801"/>
              </a:xfrm>
              <a:prstGeom prst="rect">
                <a:avLst/>
              </a:prstGeom>
              <a:noFill/>
            </p:spPr>
            <p:txBody>
              <a:bodyPr wrap="square">
                <a:spAutoFit/>
              </a:bodyPr>
              <a:lstStyle/>
              <a:p>
                <a:r>
                  <a:rPr lang="en-US" sz="3600" b="1" i="0">
                    <a:solidFill>
                      <a:schemeClr val="bg1"/>
                    </a:solidFill>
                    <a:effectLst/>
                    <a:latin typeface="Open Sans" panose="020B0606030504020204" pitchFamily="34" charset="0"/>
                  </a:rPr>
                  <a:t>Bài 4.4 trang 80 Toán 8 Tập 1:  </a:t>
                </a:r>
                <a:r>
                  <a:rPr lang="vi-VN" sz="3600" b="0" i="0">
                    <a:solidFill>
                      <a:schemeClr val="bg1"/>
                    </a:solidFill>
                    <a:effectLst/>
                    <a:latin typeface="Open Sans" panose="020B0606030504020204" pitchFamily="34" charset="0"/>
                  </a:rPr>
                  <a:t>Cho ∆ABC có trọng tâm G. Vẽ đường thẳng d qua G và song song với AB, d cắt BC tại điểm M. Chứng minh rằng </a:t>
                </a:r>
                <a:r>
                  <a:rPr lang="vi-VN" sz="3600" b="0" i="0">
                    <a:solidFill>
                      <a:schemeClr val="bg1"/>
                    </a:solidFill>
                    <a:effectLst/>
                    <a:latin typeface="MJXc-TeX-math-I"/>
                  </a:rPr>
                  <a:t>BM </a:t>
                </a:r>
                <a:r>
                  <a:rPr lang="vi-VN" sz="3600" b="0" i="0">
                    <a:solidFill>
                      <a:schemeClr val="bg1"/>
                    </a:solidFill>
                    <a:effectLst/>
                    <a:latin typeface="MJXc-TeX-main-R"/>
                  </a:rPr>
                  <a:t>= </a:t>
                </a:r>
                <a14:m>
                  <m:oMath xmlns:m="http://schemas.openxmlformats.org/officeDocument/2006/math">
                    <m:f>
                      <m:fPr>
                        <m:ctrlPr>
                          <a:rPr lang="vi-VN" sz="3600" b="0" i="1" smtClean="0">
                            <a:solidFill>
                              <a:schemeClr val="bg1"/>
                            </a:solidFill>
                            <a:effectLst/>
                            <a:latin typeface="Cambria Math" panose="02040503050406030204" pitchFamily="18" charset="0"/>
                          </a:rPr>
                        </m:ctrlPr>
                      </m:fPr>
                      <m:num>
                        <m:r>
                          <a:rPr lang="vi-VN" sz="3600" i="1">
                            <a:solidFill>
                              <a:schemeClr val="bg1"/>
                            </a:solidFill>
                            <a:latin typeface="Cambria Math" panose="02040503050406030204" pitchFamily="18" charset="0"/>
                          </a:rPr>
                          <m:t>1</m:t>
                        </m:r>
                      </m:num>
                      <m:den>
                        <m:r>
                          <a:rPr lang="vi-VN" sz="3600" i="1">
                            <a:solidFill>
                              <a:schemeClr val="bg1"/>
                            </a:solidFill>
                            <a:latin typeface="Cambria Math" panose="02040503050406030204" pitchFamily="18" charset="0"/>
                          </a:rPr>
                          <m:t>3</m:t>
                        </m:r>
                      </m:den>
                    </m:f>
                    <m:r>
                      <m:rPr>
                        <m:sty m:val="p"/>
                      </m:rPr>
                      <a:rPr lang="vi-VN" sz="3600" i="1">
                        <a:solidFill>
                          <a:schemeClr val="bg1"/>
                        </a:solidFill>
                        <a:latin typeface="Cambria Math" panose="02040503050406030204" pitchFamily="18" charset="0"/>
                      </a:rPr>
                      <m:t>BC</m:t>
                    </m:r>
                  </m:oMath>
                </a14:m>
                <a:endParaRPr lang="en-US" sz="3600">
                  <a:solidFill>
                    <a:schemeClr val="bg1"/>
                  </a:solidFill>
                </a:endParaRPr>
              </a:p>
            </p:txBody>
          </p:sp>
        </mc:Choice>
        <mc:Fallback xmlns="">
          <p:sp>
            <p:nvSpPr>
              <p:cNvPr id="3" name="TextBox 2">
                <a:extLst>
                  <a:ext uri="{FF2B5EF4-FFF2-40B4-BE49-F238E27FC236}">
                    <a16:creationId xmlns:a16="http://schemas.microsoft.com/office/drawing/2014/main" id="{DF8072DE-8C43-C734-2E3D-A50DA2B0111C}"/>
                  </a:ext>
                </a:extLst>
              </p:cNvPr>
              <p:cNvSpPr txBox="1">
                <a:spLocks noRot="1" noChangeAspect="1" noMove="1" noResize="1" noEditPoints="1" noAdjustHandles="1" noChangeArrowheads="1" noChangeShapeType="1" noTextEdit="1"/>
              </p:cNvSpPr>
              <p:nvPr/>
            </p:nvSpPr>
            <p:spPr>
              <a:xfrm>
                <a:off x="0" y="-11519"/>
                <a:ext cx="13868400" cy="2032801"/>
              </a:xfrm>
              <a:prstGeom prst="rect">
                <a:avLst/>
              </a:prstGeom>
              <a:blipFill>
                <a:blip r:embed="rId2"/>
                <a:stretch>
                  <a:fillRect l="-1319" t="-4491" b="-2395"/>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FAEAE248-B0A8-134D-D873-6154E218AE38}"/>
              </a:ext>
            </a:extLst>
          </p:cNvPr>
          <p:cNvPicPr>
            <a:picLocks noChangeAspect="1"/>
          </p:cNvPicPr>
          <p:nvPr/>
        </p:nvPicPr>
        <p:blipFill>
          <a:blip r:embed="rId3"/>
          <a:stretch>
            <a:fillRect/>
          </a:stretch>
        </p:blipFill>
        <p:spPr>
          <a:xfrm>
            <a:off x="9753600" y="1790699"/>
            <a:ext cx="8534400" cy="4888637"/>
          </a:xfrm>
          <a:prstGeom prst="rect">
            <a:avLst/>
          </a:prstGeom>
        </p:spPr>
      </p:pic>
    </p:spTree>
    <p:extLst>
      <p:ext uri="{BB962C8B-B14F-4D97-AF65-F5344CB8AC3E}">
        <p14:creationId xmlns:p14="http://schemas.microsoft.com/office/powerpoint/2010/main" val="7058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00649" y="-197474"/>
            <a:ext cx="8115300" cy="1938992"/>
          </a:xfrm>
          <a:prstGeom prst="rect">
            <a:avLst/>
          </a:prstGeom>
          <a:noFill/>
        </p:spPr>
        <p:txBody>
          <a:bodyPr wrap="square" rtlCol="0">
            <a:spAutoFit/>
          </a:bodyPr>
          <a:lstStyle/>
          <a:p>
            <a:pPr algn="ctr"/>
            <a:r>
              <a:rPr lang="en-US" sz="6000" b="1" dirty="0">
                <a:solidFill>
                  <a:srgbClr val="FF0000"/>
                </a:solidFill>
                <a:latin typeface="Times New Roman" panose="02020603050405020304" pitchFamily="18" charset="0"/>
                <a:cs typeface="Times New Roman" panose="02020603050405020304" pitchFamily="18" charset="0"/>
              </a:rPr>
              <a:t> </a:t>
            </a:r>
          </a:p>
          <a:p>
            <a:pPr algn="ctr"/>
            <a:r>
              <a:rPr lang="en-US" sz="6000" b="1" dirty="0" err="1">
                <a:solidFill>
                  <a:srgbClr val="002060"/>
                </a:solidFill>
                <a:latin typeface="Times New Roman" panose="02020603050405020304" pitchFamily="18" charset="0"/>
                <a:cs typeface="Times New Roman" panose="02020603050405020304" pitchFamily="18" charset="0"/>
              </a:rPr>
              <a:t>Tiết</a:t>
            </a:r>
            <a:r>
              <a:rPr lang="en-US" sz="6000" b="1" dirty="0">
                <a:solidFill>
                  <a:srgbClr val="002060"/>
                </a:solidFill>
                <a:latin typeface="Times New Roman" panose="02020603050405020304" pitchFamily="18" charset="0"/>
                <a:cs typeface="Times New Roman" panose="02020603050405020304" pitchFamily="18" charset="0"/>
              </a:rPr>
              <a:t> 30: Định Lí Ta let</a:t>
            </a:r>
          </a:p>
        </p:txBody>
      </p:sp>
      <p:pic>
        <p:nvPicPr>
          <p:cNvPr id="4" name="Picture 3"/>
          <p:cNvPicPr>
            <a:picLocks noChangeAspect="1"/>
          </p:cNvPicPr>
          <p:nvPr/>
        </p:nvPicPr>
        <p:blipFill>
          <a:blip r:embed="rId2"/>
          <a:stretch>
            <a:fillRect/>
          </a:stretch>
        </p:blipFill>
        <p:spPr>
          <a:xfrm>
            <a:off x="0" y="1"/>
            <a:ext cx="2628900" cy="2742218"/>
          </a:xfrm>
          <a:prstGeom prst="rect">
            <a:avLst/>
          </a:prstGeom>
        </p:spPr>
      </p:pic>
      <p:pic>
        <p:nvPicPr>
          <p:cNvPr id="6" name="Picture 5"/>
          <p:cNvPicPr>
            <a:picLocks noChangeAspect="1"/>
          </p:cNvPicPr>
          <p:nvPr/>
        </p:nvPicPr>
        <p:blipFill>
          <a:blip r:embed="rId3"/>
          <a:stretch>
            <a:fillRect/>
          </a:stretch>
        </p:blipFill>
        <p:spPr>
          <a:xfrm>
            <a:off x="10886" y="0"/>
            <a:ext cx="18293964" cy="10286999"/>
          </a:xfrm>
          <a:prstGeom prst="rect">
            <a:avLst/>
          </a:prstGeom>
        </p:spPr>
      </p:pic>
    </p:spTree>
    <p:extLst>
      <p:ext uri="{BB962C8B-B14F-4D97-AF65-F5344CB8AC3E}">
        <p14:creationId xmlns:p14="http://schemas.microsoft.com/office/powerpoint/2010/main" val="21731032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4578" name="Text Box 3"/>
          <p:cNvSpPr txBox="1">
            <a:spLocks noChangeArrowheads="1"/>
          </p:cNvSpPr>
          <p:nvPr/>
        </p:nvSpPr>
        <p:spPr bwMode="auto">
          <a:xfrm>
            <a:off x="14325600" y="5338623"/>
            <a:ext cx="52578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pPr>
            <a:r>
              <a:rPr lang="en-US" altLang="en-US" sz="2700" b="1">
                <a:solidFill>
                  <a:srgbClr val="FF0000"/>
                </a:solidFill>
              </a:rPr>
              <a:t>TA-LÉT ( THALETS)</a:t>
            </a:r>
          </a:p>
        </p:txBody>
      </p:sp>
      <p:sp>
        <p:nvSpPr>
          <p:cNvPr id="30725" name="Text Box 5"/>
          <p:cNvSpPr txBox="1">
            <a:spLocks noChangeArrowheads="1"/>
          </p:cNvSpPr>
          <p:nvPr/>
        </p:nvSpPr>
        <p:spPr bwMode="auto">
          <a:xfrm>
            <a:off x="114300" y="6316682"/>
            <a:ext cx="1805940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pPr>
            <a:r>
              <a:rPr lang="en-US" altLang="en-US" sz="3600" b="1" dirty="0">
                <a:solidFill>
                  <a:srgbClr val="0000FF"/>
                </a:solidFill>
              </a:rPr>
              <a:t>- Định lí Ta-lét: Hai đường thẳng song </a:t>
            </a:r>
            <a:r>
              <a:rPr lang="en-US" altLang="en-US" sz="3600" b="1" dirty="0" err="1">
                <a:solidFill>
                  <a:srgbClr val="0000FF"/>
                </a:solidFill>
              </a:rPr>
              <a:t>song</a:t>
            </a:r>
            <a:r>
              <a:rPr lang="en-US" altLang="en-US" sz="3600" b="1" dirty="0">
                <a:solidFill>
                  <a:srgbClr val="0000FF"/>
                </a:solidFill>
              </a:rPr>
              <a:t> định ra trên hai đường thẳng giao nhau những đoạn thẳng tỉ lệ.                                                                                                                                - Góc chắn nửa đường tròn thì bằng nhau.                                                                                   - Đường kính chia đôi đường tròn thành hai phần bằng nhau.                                                                                     - Hai góc đáy của tam giác cân thì bằng nhau.                                                                              - Hai tam giác nếu có hai cặp góc đối và cặp cạnh tương ứng bằng nhau thì bằng nhau.                                                                                                                                    - Hai góc đối đỉnh thì bằng nhau.</a:t>
            </a:r>
          </a:p>
        </p:txBody>
      </p:sp>
      <p:pic>
        <p:nvPicPr>
          <p:cNvPr id="2458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54100" y="0"/>
            <a:ext cx="4533900" cy="5143500"/>
          </a:xfrm>
          <a:prstGeom prst="rect">
            <a:avLst/>
          </a:prstGeom>
          <a:noFill/>
          <a:ln w="57150" cmpd="thinThick" algn="ctr">
            <a:solidFill>
              <a:srgbClr val="FFCC00"/>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pic>
      <p:sp>
        <p:nvSpPr>
          <p:cNvPr id="30727" name="Rectangle 7"/>
          <p:cNvSpPr>
            <a:spLocks noChangeArrowheads="1"/>
          </p:cNvSpPr>
          <p:nvPr/>
        </p:nvSpPr>
        <p:spPr bwMode="auto">
          <a:xfrm>
            <a:off x="228600" y="635796"/>
            <a:ext cx="1295400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r>
              <a:rPr lang="en-US" altLang="en-US" sz="3600" b="1" dirty="0">
                <a:solidFill>
                  <a:srgbClr val="000000"/>
                </a:solidFill>
              </a:rPr>
              <a:t>	Ta- lét ( 624 TCN - 547 TCN) là một triết gia, một  nhà toán học người Hi Lạp. Ông cũng được xem là một nhà triết gia đầu tiên trong nền triết học Hi Lạp cổ đại, </a:t>
            </a:r>
            <a:r>
              <a:rPr lang="en-US" altLang="en-US" sz="3600" b="1" dirty="0"/>
              <a:t>là</a:t>
            </a:r>
            <a:r>
              <a:rPr lang="en-US" altLang="en-US" sz="3600" b="1" dirty="0">
                <a:solidFill>
                  <a:srgbClr val="FF0000"/>
                </a:solidFill>
              </a:rPr>
              <a:t> " cha đẻ của khoa học".</a:t>
            </a:r>
            <a:r>
              <a:rPr lang="en-US" altLang="en-US" sz="3600" b="1" dirty="0">
                <a:solidFill>
                  <a:srgbClr val="000000"/>
                </a:solidFill>
              </a:rPr>
              <a:t> Tên của ông được dùng để đặt tên cho một định lí toán học do ông phát hiện </a:t>
            </a:r>
            <a:r>
              <a:rPr lang="en-US" altLang="en-US" sz="3600" b="1" dirty="0" err="1">
                <a:solidFill>
                  <a:srgbClr val="000000"/>
                </a:solidFill>
              </a:rPr>
              <a:t>ra.</a:t>
            </a:r>
            <a:endParaRPr lang="en-US" altLang="en-US" sz="3600" b="1" dirty="0">
              <a:solidFill>
                <a:srgbClr val="000000"/>
              </a:solidFill>
            </a:endParaRPr>
          </a:p>
          <a:p>
            <a:pPr eaLnBrk="1" hangingPunct="1"/>
            <a:r>
              <a:rPr lang="en-US" altLang="en-US" sz="3600" b="1" dirty="0">
                <a:solidFill>
                  <a:srgbClr val="000000"/>
                </a:solidFill>
              </a:rPr>
              <a:t>Ông cũng là người thầy của </a:t>
            </a:r>
            <a:r>
              <a:rPr lang="en-US" altLang="en-US" sz="3600" b="1" dirty="0" err="1">
                <a:solidFill>
                  <a:srgbClr val="000000"/>
                </a:solidFill>
              </a:rPr>
              <a:t>Py</a:t>
            </a:r>
            <a:r>
              <a:rPr lang="en-US" altLang="en-US" sz="3600" b="1" dirty="0">
                <a:solidFill>
                  <a:srgbClr val="000000"/>
                </a:solidFill>
              </a:rPr>
              <a:t>-ta-go.                                                                                </a:t>
            </a:r>
          </a:p>
        </p:txBody>
      </p:sp>
      <p:sp>
        <p:nvSpPr>
          <p:cNvPr id="30728" name="Rectangle 8"/>
          <p:cNvSpPr>
            <a:spLocks noChangeArrowheads="1"/>
          </p:cNvSpPr>
          <p:nvPr/>
        </p:nvSpPr>
        <p:spPr bwMode="auto">
          <a:xfrm>
            <a:off x="1524000" y="4992374"/>
            <a:ext cx="9049657"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r>
              <a:rPr lang="en-US" altLang="en-US" sz="3300" b="1">
                <a:solidFill>
                  <a:srgbClr val="800000"/>
                </a:solidFill>
              </a:rPr>
              <a:t>*Các phát minh trong lĩnh vực hình học của ông:</a:t>
            </a:r>
          </a:p>
        </p:txBody>
      </p:sp>
    </p:spTree>
    <p:extLst>
      <p:ext uri="{BB962C8B-B14F-4D97-AF65-F5344CB8AC3E}">
        <p14:creationId xmlns:p14="http://schemas.microsoft.com/office/powerpoint/2010/main" val="2565714361"/>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0727"/>
                                        </p:tgtEl>
                                        <p:attrNameLst>
                                          <p:attrName>style.visibility</p:attrName>
                                        </p:attrNameLst>
                                      </p:cBhvr>
                                      <p:to>
                                        <p:strVal val="visible"/>
                                      </p:to>
                                    </p:set>
                                    <p:anim calcmode="discrete" valueType="clr">
                                      <p:cBhvr override="childStyle">
                                        <p:cTn id="7" dur="80"/>
                                        <p:tgtEl>
                                          <p:spTgt spid="30727"/>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0727"/>
                                        </p:tgtEl>
                                        <p:attrNameLst>
                                          <p:attrName>fillcolor</p:attrName>
                                        </p:attrNameLst>
                                      </p:cBhvr>
                                      <p:tavLst>
                                        <p:tav tm="0">
                                          <p:val>
                                            <p:clrVal>
                                              <a:schemeClr val="accent2"/>
                                            </p:clrVal>
                                          </p:val>
                                        </p:tav>
                                        <p:tav tm="50000">
                                          <p:val>
                                            <p:clrVal>
                                              <a:schemeClr val="hlink"/>
                                            </p:clrVal>
                                          </p:val>
                                        </p:tav>
                                      </p:tavLst>
                                    </p:anim>
                                    <p:set>
                                      <p:cBhvr>
                                        <p:cTn id="9" dur="80"/>
                                        <p:tgtEl>
                                          <p:spTgt spid="30727"/>
                                        </p:tgtEl>
                                        <p:attrNameLst>
                                          <p:attrName>fill.type</p:attrName>
                                        </p:attrNameLst>
                                      </p:cBhvr>
                                      <p:to>
                                        <p:strVal val="solid"/>
                                      </p:to>
                                    </p:set>
                                  </p:childTnLst>
                                </p:cTn>
                              </p:par>
                            </p:childTnLst>
                          </p:cTn>
                        </p:par>
                        <p:par>
                          <p:cTn id="10" fill="hold" nodeType="afterGroup">
                            <p:stCondLst>
                              <p:cond delay="9360"/>
                            </p:stCondLst>
                            <p:childTnLst>
                              <p:par>
                                <p:cTn id="11" presetID="27" presetClass="entr" presetSubtype="0" fill="hold" grpId="0" nodeType="afterEffect">
                                  <p:stCondLst>
                                    <p:cond delay="0"/>
                                  </p:stCondLst>
                                  <p:iterate type="lt">
                                    <p:tmPct val="50000"/>
                                  </p:iterate>
                                  <p:childTnLst>
                                    <p:set>
                                      <p:cBhvr>
                                        <p:cTn id="12" dur="1" fill="hold">
                                          <p:stCondLst>
                                            <p:cond delay="0"/>
                                          </p:stCondLst>
                                        </p:cTn>
                                        <p:tgtEl>
                                          <p:spTgt spid="30728"/>
                                        </p:tgtEl>
                                        <p:attrNameLst>
                                          <p:attrName>style.visibility</p:attrName>
                                        </p:attrNameLst>
                                      </p:cBhvr>
                                      <p:to>
                                        <p:strVal val="visible"/>
                                      </p:to>
                                    </p:set>
                                    <p:anim calcmode="discrete" valueType="clr">
                                      <p:cBhvr override="childStyle">
                                        <p:cTn id="13" dur="80"/>
                                        <p:tgtEl>
                                          <p:spTgt spid="30728"/>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30728"/>
                                        </p:tgtEl>
                                        <p:attrNameLst>
                                          <p:attrName>fillcolor</p:attrName>
                                        </p:attrNameLst>
                                      </p:cBhvr>
                                      <p:tavLst>
                                        <p:tav tm="0">
                                          <p:val>
                                            <p:clrVal>
                                              <a:schemeClr val="accent2"/>
                                            </p:clrVal>
                                          </p:val>
                                        </p:tav>
                                        <p:tav tm="50000">
                                          <p:val>
                                            <p:clrVal>
                                              <a:schemeClr val="hlink"/>
                                            </p:clrVal>
                                          </p:val>
                                        </p:tav>
                                      </p:tavLst>
                                    </p:anim>
                                    <p:set>
                                      <p:cBhvr>
                                        <p:cTn id="15" dur="80"/>
                                        <p:tgtEl>
                                          <p:spTgt spid="30728"/>
                                        </p:tgtEl>
                                        <p:attrNameLst>
                                          <p:attrName>fill.type</p:attrName>
                                        </p:attrNameLst>
                                      </p:cBhvr>
                                      <p:to>
                                        <p:strVal val="solid"/>
                                      </p:to>
                                    </p:set>
                                  </p:childTnLst>
                                </p:cTn>
                              </p:par>
                            </p:childTnLst>
                          </p:cTn>
                        </p:par>
                        <p:par>
                          <p:cTn id="16" fill="hold" nodeType="afterGroup">
                            <p:stCondLst>
                              <p:cond delay="10920"/>
                            </p:stCondLst>
                            <p:childTnLst>
                              <p:par>
                                <p:cTn id="17" presetID="27" presetClass="entr" presetSubtype="0" fill="hold" nodeType="afterEffect">
                                  <p:stCondLst>
                                    <p:cond delay="0"/>
                                  </p:stCondLst>
                                  <p:iterate type="lt">
                                    <p:tmPct val="50000"/>
                                  </p:iterate>
                                  <p:childTnLst>
                                    <p:set>
                                      <p:cBhvr>
                                        <p:cTn id="18" dur="1" fill="hold">
                                          <p:stCondLst>
                                            <p:cond delay="0"/>
                                          </p:stCondLst>
                                        </p:cTn>
                                        <p:tgtEl>
                                          <p:spTgt spid="30725">
                                            <p:txEl>
                                              <p:pRg st="0" end="0"/>
                                            </p:txEl>
                                          </p:spTgt>
                                        </p:tgtEl>
                                        <p:attrNameLst>
                                          <p:attrName>style.visibility</p:attrName>
                                        </p:attrNameLst>
                                      </p:cBhvr>
                                      <p:to>
                                        <p:strVal val="visible"/>
                                      </p:to>
                                    </p:set>
                                    <p:anim calcmode="discrete" valueType="clr">
                                      <p:cBhvr override="childStyle">
                                        <p:cTn id="19" dur="80"/>
                                        <p:tgtEl>
                                          <p:spTgt spid="30725">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30725">
                                            <p:txEl>
                                              <p:pRg st="0" end="0"/>
                                            </p:txEl>
                                          </p:spTgt>
                                        </p:tgtEl>
                                        <p:attrNameLst>
                                          <p:attrName>fillcolor</p:attrName>
                                        </p:attrNameLst>
                                      </p:cBhvr>
                                      <p:tavLst>
                                        <p:tav tm="0">
                                          <p:val>
                                            <p:clrVal>
                                              <a:schemeClr val="accent2"/>
                                            </p:clrVal>
                                          </p:val>
                                        </p:tav>
                                        <p:tav tm="50000">
                                          <p:val>
                                            <p:clrVal>
                                              <a:schemeClr val="hlink"/>
                                            </p:clrVal>
                                          </p:val>
                                        </p:tav>
                                      </p:tavLst>
                                    </p:anim>
                                    <p:set>
                                      <p:cBhvr>
                                        <p:cTn id="21" dur="80"/>
                                        <p:tgtEl>
                                          <p:spTgt spid="30725">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7" grpId="0"/>
      <p:bldP spid="30728"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86935">
            <a:off x="16116683" y="323073"/>
            <a:ext cx="2242053" cy="2242053"/>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08659">
            <a:off x="16403992" y="8897118"/>
            <a:ext cx="870569" cy="952743"/>
          </a:xfrm>
          <a:prstGeom prst="rect">
            <a:avLst/>
          </a:prstGeom>
        </p:spPr>
      </p:pic>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08659">
            <a:off x="17300594" y="9498067"/>
            <a:ext cx="552774" cy="604951"/>
          </a:xfrm>
          <a:prstGeom prst="rect">
            <a:avLst/>
          </a:prstGeom>
        </p:spPr>
      </p:pic>
      <p:sp>
        <p:nvSpPr>
          <p:cNvPr id="12" name="Google Shape;7771;p33"/>
          <p:cNvSpPr txBox="1">
            <a:spLocks/>
          </p:cNvSpPr>
          <p:nvPr/>
        </p:nvSpPr>
        <p:spPr>
          <a:xfrm>
            <a:off x="4282201" y="706947"/>
            <a:ext cx="10272000" cy="763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Kavoon"/>
              <a:buNone/>
              <a:defRPr sz="3500"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buClr>
                <a:srgbClr val="04596F"/>
              </a:buClr>
            </a:pPr>
            <a:r>
              <a:rPr lang="en-US" sz="6600" b="1" kern="0" dirty="0" err="1">
                <a:solidFill>
                  <a:srgbClr val="FFFF00"/>
                </a:solidFill>
                <a:latin typeface="Times New Roman" panose="02020603050405020304" pitchFamily="18" charset="0"/>
                <a:cs typeface="Times New Roman" panose="02020603050405020304" pitchFamily="18" charset="0"/>
              </a:rPr>
              <a:t>HƯỚNG</a:t>
            </a:r>
            <a:r>
              <a:rPr lang="en-US" sz="6600" b="1" kern="0" dirty="0">
                <a:solidFill>
                  <a:srgbClr val="FFFF00"/>
                </a:solidFill>
                <a:latin typeface="Times New Roman" panose="02020603050405020304" pitchFamily="18" charset="0"/>
                <a:cs typeface="Times New Roman" panose="02020603050405020304" pitchFamily="18" charset="0"/>
              </a:rPr>
              <a:t> </a:t>
            </a:r>
            <a:r>
              <a:rPr lang="en-US" sz="6600" b="1" kern="0" dirty="0" err="1">
                <a:solidFill>
                  <a:srgbClr val="FFFF00"/>
                </a:solidFill>
                <a:latin typeface="Times New Roman" panose="02020603050405020304" pitchFamily="18" charset="0"/>
                <a:cs typeface="Times New Roman" panose="02020603050405020304" pitchFamily="18" charset="0"/>
              </a:rPr>
              <a:t>DẪN</a:t>
            </a:r>
            <a:r>
              <a:rPr lang="en-US" sz="6600" b="1" kern="0" dirty="0">
                <a:solidFill>
                  <a:srgbClr val="FFFF00"/>
                </a:solidFill>
                <a:latin typeface="Times New Roman" panose="02020603050405020304" pitchFamily="18" charset="0"/>
                <a:cs typeface="Times New Roman" panose="02020603050405020304" pitchFamily="18" charset="0"/>
              </a:rPr>
              <a:t> </a:t>
            </a:r>
            <a:r>
              <a:rPr lang="en-US" sz="6600" b="1" kern="0" dirty="0" err="1">
                <a:solidFill>
                  <a:srgbClr val="FFFF00"/>
                </a:solidFill>
                <a:latin typeface="Times New Roman" panose="02020603050405020304" pitchFamily="18" charset="0"/>
                <a:cs typeface="Times New Roman" panose="02020603050405020304" pitchFamily="18" charset="0"/>
              </a:rPr>
              <a:t>VỀ</a:t>
            </a:r>
            <a:r>
              <a:rPr lang="en-US" sz="6600" b="1" kern="0" dirty="0">
                <a:solidFill>
                  <a:srgbClr val="FFFF00"/>
                </a:solidFill>
                <a:latin typeface="Times New Roman" panose="02020603050405020304" pitchFamily="18" charset="0"/>
                <a:cs typeface="Times New Roman" panose="02020603050405020304" pitchFamily="18" charset="0"/>
              </a:rPr>
              <a:t> </a:t>
            </a:r>
            <a:r>
              <a:rPr lang="en-US" sz="6600" b="1" kern="0" dirty="0" err="1">
                <a:solidFill>
                  <a:srgbClr val="FFFF00"/>
                </a:solidFill>
                <a:latin typeface="Times New Roman" panose="02020603050405020304" pitchFamily="18" charset="0"/>
                <a:cs typeface="Times New Roman" panose="02020603050405020304" pitchFamily="18" charset="0"/>
              </a:rPr>
              <a:t>NHÀ</a:t>
            </a:r>
            <a:endParaRPr lang="vi-VN" sz="6600" b="1" kern="0" dirty="0">
              <a:solidFill>
                <a:srgbClr val="FFFF00"/>
              </a:solidFill>
              <a:latin typeface="Times New Roman" panose="02020603050405020304" pitchFamily="18" charset="0"/>
              <a:cs typeface="Times New Roman" panose="02020603050405020304" pitchFamily="18" charset="0"/>
            </a:endParaRPr>
          </a:p>
        </p:txBody>
      </p:sp>
      <p:grpSp>
        <p:nvGrpSpPr>
          <p:cNvPr id="13" name="Group 12"/>
          <p:cNvGrpSpPr/>
          <p:nvPr/>
        </p:nvGrpSpPr>
        <p:grpSpPr>
          <a:xfrm>
            <a:off x="1112517" y="1820586"/>
            <a:ext cx="5130550" cy="6370914"/>
            <a:chOff x="609600" y="3722794"/>
            <a:chExt cx="5562600" cy="3802380"/>
          </a:xfrm>
        </p:grpSpPr>
        <p:grpSp>
          <p:nvGrpSpPr>
            <p:cNvPr id="14" name="Group 4"/>
            <p:cNvGrpSpPr/>
            <p:nvPr/>
          </p:nvGrpSpPr>
          <p:grpSpPr>
            <a:xfrm>
              <a:off x="609600" y="3867574"/>
              <a:ext cx="5562600" cy="3657600"/>
              <a:chOff x="0" y="0"/>
              <a:chExt cx="1669403" cy="2066396"/>
            </a:xfrm>
          </p:grpSpPr>
          <p:sp>
            <p:nvSpPr>
              <p:cNvPr id="16" name="Freeform 5"/>
              <p:cNvSpPr/>
              <p:nvPr/>
            </p:nvSpPr>
            <p:spPr>
              <a:xfrm>
                <a:off x="0" y="0"/>
                <a:ext cx="1669403" cy="2066396"/>
              </a:xfrm>
              <a:custGeom>
                <a:avLst/>
                <a:gdLst/>
                <a:ahLst/>
                <a:cxnLst/>
                <a:rect l="l" t="t" r="r" b="b"/>
                <a:pathLst>
                  <a:path w="1669403" h="2066396">
                    <a:moveTo>
                      <a:pt x="0" y="0"/>
                    </a:moveTo>
                    <a:lnTo>
                      <a:pt x="1669403" y="0"/>
                    </a:lnTo>
                    <a:lnTo>
                      <a:pt x="1669403" y="2066396"/>
                    </a:lnTo>
                    <a:lnTo>
                      <a:pt x="0" y="2066396"/>
                    </a:lnTo>
                    <a:close/>
                  </a:path>
                </a:pathLst>
              </a:custGeom>
              <a:solidFill>
                <a:srgbClr val="F7DE9A"/>
              </a:solidFill>
            </p:spPr>
          </p:sp>
        </p:grpSp>
        <p:sp>
          <p:nvSpPr>
            <p:cNvPr id="15" name="Rectangle 14"/>
            <p:cNvSpPr/>
            <p:nvPr/>
          </p:nvSpPr>
          <p:spPr>
            <a:xfrm>
              <a:off x="609600" y="3722794"/>
              <a:ext cx="5200126" cy="3682483"/>
            </a:xfrm>
            <a:prstGeom prst="rect">
              <a:avLst/>
            </a:prstGeom>
          </p:spPr>
          <p:txBody>
            <a:bodyPr wrap="square">
              <a:spAutoFit/>
            </a:bodyPr>
            <a:lstStyle/>
            <a:p>
              <a:pPr algn="ctr">
                <a:lnSpc>
                  <a:spcPct val="150000"/>
                </a:lnSpc>
                <a:buClr>
                  <a:srgbClr val="000000"/>
                </a:buClr>
                <a:buFont typeface="Arial"/>
                <a:buNone/>
              </a:pPr>
              <a:r>
                <a:rPr lang="pt-BR" sz="5400" kern="0" dirty="0">
                  <a:latin typeface="Times New Roman" panose="02020603050405020304" pitchFamily="18" charset="0"/>
                  <a:ea typeface="Calibri" panose="020F0502020204030204" pitchFamily="34" charset="0"/>
                  <a:cs typeface="Times New Roman" panose="02020603050405020304" pitchFamily="18" charset="0"/>
                  <a:sym typeface="Arial"/>
                </a:rPr>
                <a:t>* Ghi nhớ </a:t>
              </a:r>
            </a:p>
            <a:p>
              <a:pPr algn="ctr">
                <a:lnSpc>
                  <a:spcPct val="150000"/>
                </a:lnSpc>
                <a:buClr>
                  <a:srgbClr val="000000"/>
                </a:buClr>
                <a:buFont typeface="Arial"/>
                <a:buNone/>
              </a:pPr>
              <a:r>
                <a:rPr lang="pt-BR" sz="5400" kern="0" dirty="0">
                  <a:latin typeface="Times New Roman" panose="02020603050405020304" pitchFamily="18" charset="0"/>
                  <a:ea typeface="Calibri" panose="020F0502020204030204" pitchFamily="34" charset="0"/>
                  <a:cs typeface="Times New Roman" panose="02020603050405020304" pitchFamily="18" charset="0"/>
                  <a:sym typeface="Arial"/>
                </a:rPr>
                <a:t>kiến thức trong bài. </a:t>
              </a:r>
            </a:p>
          </p:txBody>
        </p:sp>
      </p:grpSp>
      <p:grpSp>
        <p:nvGrpSpPr>
          <p:cNvPr id="17" name="Group 16"/>
          <p:cNvGrpSpPr/>
          <p:nvPr/>
        </p:nvGrpSpPr>
        <p:grpSpPr>
          <a:xfrm>
            <a:off x="6596676" y="1820586"/>
            <a:ext cx="4865371" cy="7974387"/>
            <a:chOff x="6736211" y="3712794"/>
            <a:chExt cx="5562600" cy="6175473"/>
          </a:xfrm>
        </p:grpSpPr>
        <p:grpSp>
          <p:nvGrpSpPr>
            <p:cNvPr id="18" name="Group 4"/>
            <p:cNvGrpSpPr/>
            <p:nvPr/>
          </p:nvGrpSpPr>
          <p:grpSpPr>
            <a:xfrm>
              <a:off x="6736211" y="3865193"/>
              <a:ext cx="5562600" cy="4778151"/>
              <a:chOff x="10996" y="-1345"/>
              <a:chExt cx="1669403" cy="2699462"/>
            </a:xfrm>
          </p:grpSpPr>
          <p:sp>
            <p:nvSpPr>
              <p:cNvPr id="20" name="Freeform 5"/>
              <p:cNvSpPr/>
              <p:nvPr/>
            </p:nvSpPr>
            <p:spPr>
              <a:xfrm>
                <a:off x="10996" y="-1345"/>
                <a:ext cx="1669403" cy="2699462"/>
              </a:xfrm>
              <a:custGeom>
                <a:avLst/>
                <a:gdLst/>
                <a:ahLst/>
                <a:cxnLst/>
                <a:rect l="l" t="t" r="r" b="b"/>
                <a:pathLst>
                  <a:path w="1669403" h="2066396">
                    <a:moveTo>
                      <a:pt x="0" y="0"/>
                    </a:moveTo>
                    <a:lnTo>
                      <a:pt x="1669403" y="0"/>
                    </a:lnTo>
                    <a:lnTo>
                      <a:pt x="1669403" y="2066396"/>
                    </a:lnTo>
                    <a:lnTo>
                      <a:pt x="0" y="2066396"/>
                    </a:lnTo>
                    <a:close/>
                  </a:path>
                </a:pathLst>
              </a:custGeom>
              <a:solidFill>
                <a:srgbClr val="F7DE9A"/>
              </a:solidFill>
            </p:spPr>
          </p:sp>
        </p:grpSp>
        <p:sp>
          <p:nvSpPr>
            <p:cNvPr id="19" name="Rectangle 18"/>
            <p:cNvSpPr/>
            <p:nvPr/>
          </p:nvSpPr>
          <p:spPr>
            <a:xfrm>
              <a:off x="6965323" y="3712794"/>
              <a:ext cx="5008230" cy="6175473"/>
            </a:xfrm>
            <a:prstGeom prst="rect">
              <a:avLst/>
            </a:prstGeom>
          </p:spPr>
          <p:txBody>
            <a:bodyPr wrap="square">
              <a:spAutoFit/>
            </a:bodyPr>
            <a:lstStyle/>
            <a:p>
              <a:pPr algn="ctr">
                <a:lnSpc>
                  <a:spcPct val="150000"/>
                </a:lnSpc>
                <a:spcBef>
                  <a:spcPts val="600"/>
                </a:spcBef>
                <a:spcAft>
                  <a:spcPts val="600"/>
                </a:spcAft>
                <a:buClr>
                  <a:srgbClr val="000000"/>
                </a:buClr>
                <a:buFont typeface="Arial"/>
                <a:buNone/>
              </a:pPr>
              <a:r>
                <a:rPr lang="pt-BR" sz="5400" kern="0" dirty="0">
                  <a:latin typeface="Times New Roman" panose="02020603050405020304" pitchFamily="18" charset="0"/>
                  <a:ea typeface="Calibri" panose="020F0502020204030204" pitchFamily="34" charset="0"/>
                  <a:cs typeface="Times New Roman" panose="02020603050405020304" pitchFamily="18" charset="0"/>
                  <a:sym typeface="Arial"/>
                </a:rPr>
                <a:t>* Hoàn thành các bài tập 4.3;4.4;.4.5/SGK; bài tập trong SBT. </a:t>
              </a:r>
            </a:p>
          </p:txBody>
        </p:sp>
      </p:grpSp>
      <p:grpSp>
        <p:nvGrpSpPr>
          <p:cNvPr id="21" name="Group 20"/>
          <p:cNvGrpSpPr/>
          <p:nvPr/>
        </p:nvGrpSpPr>
        <p:grpSpPr>
          <a:xfrm>
            <a:off x="11815656" y="1879489"/>
            <a:ext cx="5340913" cy="7021577"/>
            <a:chOff x="12418779" y="3527258"/>
            <a:chExt cx="5904567" cy="5267056"/>
          </a:xfrm>
        </p:grpSpPr>
        <p:grpSp>
          <p:nvGrpSpPr>
            <p:cNvPr id="22" name="Group 4"/>
            <p:cNvGrpSpPr/>
            <p:nvPr/>
          </p:nvGrpSpPr>
          <p:grpSpPr>
            <a:xfrm>
              <a:off x="12448416" y="3527258"/>
              <a:ext cx="5839584" cy="4731721"/>
              <a:chOff x="0" y="0"/>
              <a:chExt cx="1669403" cy="2673231"/>
            </a:xfrm>
          </p:grpSpPr>
          <p:sp>
            <p:nvSpPr>
              <p:cNvPr id="24" name="Freeform 5"/>
              <p:cNvSpPr/>
              <p:nvPr/>
            </p:nvSpPr>
            <p:spPr>
              <a:xfrm>
                <a:off x="0" y="0"/>
                <a:ext cx="1669403" cy="2673231"/>
              </a:xfrm>
              <a:custGeom>
                <a:avLst/>
                <a:gdLst/>
                <a:ahLst/>
                <a:cxnLst/>
                <a:rect l="l" t="t" r="r" b="b"/>
                <a:pathLst>
                  <a:path w="1669403" h="2066396">
                    <a:moveTo>
                      <a:pt x="0" y="0"/>
                    </a:moveTo>
                    <a:lnTo>
                      <a:pt x="1669403" y="0"/>
                    </a:lnTo>
                    <a:lnTo>
                      <a:pt x="1669403" y="2066396"/>
                    </a:lnTo>
                    <a:lnTo>
                      <a:pt x="0" y="2066396"/>
                    </a:lnTo>
                    <a:close/>
                  </a:path>
                </a:pathLst>
              </a:custGeom>
              <a:solidFill>
                <a:srgbClr val="F7DE9A"/>
              </a:solidFill>
            </p:spPr>
          </p:sp>
        </p:grpSp>
        <p:sp>
          <p:nvSpPr>
            <p:cNvPr id="23" name="Rectangle 22"/>
            <p:cNvSpPr/>
            <p:nvPr/>
          </p:nvSpPr>
          <p:spPr>
            <a:xfrm>
              <a:off x="12418779" y="3865336"/>
              <a:ext cx="5904567" cy="4928978"/>
            </a:xfrm>
            <a:prstGeom prst="rect">
              <a:avLst/>
            </a:prstGeom>
          </p:spPr>
          <p:txBody>
            <a:bodyPr wrap="square">
              <a:spAutoFit/>
            </a:bodyPr>
            <a:lstStyle/>
            <a:p>
              <a:pPr algn="ctr">
                <a:lnSpc>
                  <a:spcPct val="150000"/>
                </a:lnSpc>
                <a:buClr>
                  <a:srgbClr val="000000"/>
                </a:buClr>
                <a:buFont typeface="Arial"/>
                <a:buNone/>
              </a:pPr>
              <a:r>
                <a:rPr lang="pt-BR" sz="5400" kern="0" dirty="0">
                  <a:latin typeface="Times New Roman" panose="02020603050405020304" pitchFamily="18" charset="0"/>
                  <a:ea typeface="Calibri" panose="020F0502020204030204" pitchFamily="34" charset="0"/>
                  <a:cs typeface="Times New Roman" panose="02020603050405020304" pitchFamily="18" charset="0"/>
                  <a:sym typeface="Arial"/>
                </a:rPr>
                <a:t>* </a:t>
              </a:r>
              <a:r>
                <a:rPr lang="vi-VN" sz="5400" kern="0" dirty="0">
                  <a:latin typeface="Times New Roman" panose="02020603050405020304" pitchFamily="18" charset="0"/>
                  <a:ea typeface="Calibri" panose="020F0502020204030204" pitchFamily="34" charset="0"/>
                  <a:cs typeface="Times New Roman" panose="02020603050405020304" pitchFamily="18" charset="0"/>
                  <a:sym typeface="Arial"/>
                </a:rPr>
                <a:t>Chuẩn bị trước </a:t>
              </a:r>
              <a:endParaRPr lang="en-US" sz="5400" kern="0" dirty="0">
                <a:latin typeface="Times New Roman" panose="02020603050405020304" pitchFamily="18" charset="0"/>
                <a:ea typeface="Calibri" panose="020F0502020204030204" pitchFamily="34" charset="0"/>
                <a:cs typeface="Times New Roman" panose="02020603050405020304" pitchFamily="18" charset="0"/>
                <a:sym typeface="Arial"/>
              </a:endParaRPr>
            </a:p>
            <a:p>
              <a:pPr algn="ctr">
                <a:lnSpc>
                  <a:spcPct val="150000"/>
                </a:lnSpc>
                <a:buClr>
                  <a:srgbClr val="000000"/>
                </a:buClr>
                <a:buFont typeface="Arial"/>
                <a:buNone/>
              </a:pPr>
              <a:r>
                <a:rPr lang="vi-VN" sz="5400" b="1" kern="0" dirty="0" err="1">
                  <a:latin typeface="Times New Roman" panose="02020603050405020304" pitchFamily="18" charset="0"/>
                  <a:ea typeface="Calibri" panose="020F0502020204030204" pitchFamily="34" charset="0"/>
                  <a:cs typeface="Times New Roman" panose="02020603050405020304" pitchFamily="18" charset="0"/>
                  <a:sym typeface="Arial"/>
                </a:rPr>
                <a:t>Bài</a:t>
              </a:r>
              <a:r>
                <a:rPr lang="vi-VN" sz="5400" b="1" kern="0" dirty="0">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5400" b="1" kern="0" dirty="0">
                  <a:latin typeface="Times New Roman" panose="02020603050405020304" pitchFamily="18" charset="0"/>
                  <a:ea typeface="Calibri" panose="020F0502020204030204" pitchFamily="34" charset="0"/>
                  <a:cs typeface="Times New Roman" panose="02020603050405020304" pitchFamily="18" charset="0"/>
                  <a:sym typeface="Arial"/>
                </a:rPr>
                <a:t>16: </a:t>
              </a:r>
              <a:r>
                <a:rPr lang="en-US" sz="5400" b="1" kern="0" dirty="0" err="1">
                  <a:latin typeface="Times New Roman" panose="02020603050405020304" pitchFamily="18" charset="0"/>
                  <a:ea typeface="Calibri" panose="020F0502020204030204" pitchFamily="34" charset="0"/>
                  <a:cs typeface="Times New Roman" panose="02020603050405020304" pitchFamily="18" charset="0"/>
                  <a:sym typeface="Arial"/>
                </a:rPr>
                <a:t>Đường</a:t>
              </a:r>
              <a:r>
                <a:rPr lang="en-US" sz="5400" b="1" kern="0" dirty="0">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5400" b="1" kern="0" dirty="0" err="1">
                  <a:latin typeface="Times New Roman" panose="02020603050405020304" pitchFamily="18" charset="0"/>
                  <a:ea typeface="Calibri" panose="020F0502020204030204" pitchFamily="34" charset="0"/>
                  <a:cs typeface="Times New Roman" panose="02020603050405020304" pitchFamily="18" charset="0"/>
                  <a:sym typeface="Arial"/>
                </a:rPr>
                <a:t>trung</a:t>
              </a:r>
              <a:r>
                <a:rPr lang="en-US" sz="5400" b="1" kern="0" dirty="0">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5400" b="1" kern="0" dirty="0" err="1">
                  <a:latin typeface="Times New Roman" panose="02020603050405020304" pitchFamily="18" charset="0"/>
                  <a:ea typeface="Calibri" panose="020F0502020204030204" pitchFamily="34" charset="0"/>
                  <a:cs typeface="Times New Roman" panose="02020603050405020304" pitchFamily="18" charset="0"/>
                  <a:sym typeface="Arial"/>
                </a:rPr>
                <a:t>bình</a:t>
              </a:r>
              <a:r>
                <a:rPr lang="en-US" sz="5400" b="1" kern="0" dirty="0">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5400" b="1" kern="0" dirty="0" err="1">
                  <a:latin typeface="Times New Roman" panose="02020603050405020304" pitchFamily="18" charset="0"/>
                  <a:ea typeface="Calibri" panose="020F0502020204030204" pitchFamily="34" charset="0"/>
                  <a:cs typeface="Times New Roman" panose="02020603050405020304" pitchFamily="18" charset="0"/>
                  <a:sym typeface="Arial"/>
                </a:rPr>
                <a:t>của</a:t>
              </a:r>
              <a:r>
                <a:rPr lang="en-US" sz="5400" b="1" kern="0" dirty="0">
                  <a:latin typeface="Times New Roman" panose="02020603050405020304" pitchFamily="18" charset="0"/>
                  <a:ea typeface="Calibri" panose="020F0502020204030204" pitchFamily="34" charset="0"/>
                  <a:cs typeface="Times New Roman" panose="02020603050405020304" pitchFamily="18" charset="0"/>
                  <a:sym typeface="Arial"/>
                </a:rPr>
                <a:t> tam </a:t>
              </a:r>
              <a:r>
                <a:rPr lang="en-US" sz="5400" b="1" kern="0" dirty="0" err="1">
                  <a:latin typeface="Times New Roman" panose="02020603050405020304" pitchFamily="18" charset="0"/>
                  <a:ea typeface="Calibri" panose="020F0502020204030204" pitchFamily="34" charset="0"/>
                  <a:cs typeface="Times New Roman" panose="02020603050405020304" pitchFamily="18" charset="0"/>
                  <a:sym typeface="Arial"/>
                </a:rPr>
                <a:t>giác</a:t>
              </a:r>
              <a:r>
                <a:rPr lang="en-US" sz="5400" b="1" kern="0" dirty="0">
                  <a:latin typeface="Times New Roman" panose="02020603050405020304" pitchFamily="18" charset="0"/>
                  <a:ea typeface="Calibri" panose="020F0502020204030204" pitchFamily="34" charset="0"/>
                  <a:cs typeface="Times New Roman" panose="02020603050405020304" pitchFamily="18" charset="0"/>
                  <a:sym typeface="Arial"/>
                </a:rPr>
                <a:t>.</a:t>
              </a:r>
              <a:endParaRPr lang="pt-BR" sz="5400" b="1" kern="0" dirty="0">
                <a:latin typeface="Times New Roman" panose="02020603050405020304" pitchFamily="18" charset="0"/>
                <a:ea typeface="Calibri" panose="020F0502020204030204" pitchFamily="34" charset="0"/>
                <a:cs typeface="Times New Roman" panose="02020603050405020304" pitchFamily="18" charset="0"/>
                <a:sym typeface="Arial"/>
              </a:endParaRPr>
            </a:p>
          </p:txBody>
        </p:sp>
      </p:grpSp>
      <p:pic>
        <p:nvPicPr>
          <p:cNvPr id="25"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316543">
            <a:off x="121784" y="8402685"/>
            <a:ext cx="2522151" cy="1286117"/>
          </a:xfrm>
          <a:prstGeom prst="rect">
            <a:avLst/>
          </a:prstGeom>
        </p:spPr>
      </p:pic>
      <p:pic>
        <p:nvPicPr>
          <p:cNvPr id="26"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8587542">
            <a:off x="3813490" y="693167"/>
            <a:ext cx="1245923" cy="79116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randombar(horizont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474849" y="419100"/>
            <a:ext cx="6544433" cy="6544433"/>
          </a:xfrm>
          <a:prstGeom prst="rect">
            <a:avLst/>
          </a:prstGeom>
        </p:spPr>
      </p:pic>
      <p:grpSp>
        <p:nvGrpSpPr>
          <p:cNvPr id="2" name="Group 2"/>
          <p:cNvGrpSpPr/>
          <p:nvPr/>
        </p:nvGrpSpPr>
        <p:grpSpPr>
          <a:xfrm>
            <a:off x="1371600" y="1866900"/>
            <a:ext cx="15565309" cy="4599679"/>
            <a:chOff x="0" y="0"/>
            <a:chExt cx="5678267" cy="1677975"/>
          </a:xfrm>
        </p:grpSpPr>
        <p:sp>
          <p:nvSpPr>
            <p:cNvPr id="3" name="Freeform 3"/>
            <p:cNvSpPr/>
            <p:nvPr/>
          </p:nvSpPr>
          <p:spPr>
            <a:xfrm>
              <a:off x="0" y="0"/>
              <a:ext cx="5678267" cy="1677975"/>
            </a:xfrm>
            <a:custGeom>
              <a:avLst/>
              <a:gdLst/>
              <a:ahLst/>
              <a:cxnLst/>
              <a:rect l="l" t="t" r="r" b="b"/>
              <a:pathLst>
                <a:path w="5678267" h="1677975">
                  <a:moveTo>
                    <a:pt x="5553807" y="1677975"/>
                  </a:moveTo>
                  <a:lnTo>
                    <a:pt x="124460" y="1677975"/>
                  </a:lnTo>
                  <a:cubicBezTo>
                    <a:pt x="55880" y="1677975"/>
                    <a:pt x="0" y="1622095"/>
                    <a:pt x="0" y="1553515"/>
                  </a:cubicBezTo>
                  <a:lnTo>
                    <a:pt x="0" y="124460"/>
                  </a:lnTo>
                  <a:cubicBezTo>
                    <a:pt x="0" y="55880"/>
                    <a:pt x="55880" y="0"/>
                    <a:pt x="124460" y="0"/>
                  </a:cubicBezTo>
                  <a:lnTo>
                    <a:pt x="5553807" y="0"/>
                  </a:lnTo>
                  <a:cubicBezTo>
                    <a:pt x="5622387" y="0"/>
                    <a:pt x="5678267" y="55880"/>
                    <a:pt x="5678267" y="124460"/>
                  </a:cubicBezTo>
                  <a:lnTo>
                    <a:pt x="5678267" y="1553515"/>
                  </a:lnTo>
                  <a:cubicBezTo>
                    <a:pt x="5678267" y="1622095"/>
                    <a:pt x="5622387" y="1677975"/>
                    <a:pt x="5553807" y="1677975"/>
                  </a:cubicBezTo>
                  <a:close/>
                </a:path>
              </a:pathLst>
            </a:custGeom>
            <a:solidFill>
              <a:srgbClr val="FFFFFF"/>
            </a:solidFill>
          </p:spPr>
        </p:sp>
      </p:gr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427894" y="1028700"/>
            <a:ext cx="2464832" cy="5744312"/>
          </a:xfrm>
          <a:prstGeom prst="rect">
            <a:avLst/>
          </a:prstGeom>
        </p:spPr>
      </p:pic>
      <p:pic>
        <p:nvPicPr>
          <p:cNvPr id="7"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95400" y="8221808"/>
            <a:ext cx="12469085" cy="4130384"/>
          </a:xfrm>
          <a:prstGeom prst="rect">
            <a:avLst/>
          </a:prstGeom>
        </p:spPr>
      </p:pic>
      <p:pic>
        <p:nvPicPr>
          <p:cNvPr id="8"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315200" y="8648700"/>
            <a:ext cx="12469085" cy="4130384"/>
          </a:xfrm>
          <a:prstGeom prst="rect">
            <a:avLst/>
          </a:prstGeom>
        </p:spPr>
      </p:pic>
      <p:pic>
        <p:nvPicPr>
          <p:cNvPr id="15" name="Picture 23"/>
          <p:cNvPicPr>
            <a:picLocks noChangeAspect="1"/>
          </p:cNvPicPr>
          <p:nvPr/>
        </p:nvPicPr>
        <p:blipFill>
          <a:blip r:embed="rId8">
            <a:lum bright="70000" contrast="-70000"/>
            <a:extLst>
              <a:ext uri="{BEBA8EAE-BF5A-486C-A8C5-ECC9F3942E4B}">
                <a14:imgProps xmlns:a14="http://schemas.microsoft.com/office/drawing/2010/main">
                  <a14:imgLayer r:embed="rId9">
                    <a14:imgEffect>
                      <a14:saturation sat="300000"/>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a:xfrm flipV="1">
            <a:off x="8542839" y="7471209"/>
            <a:ext cx="1859128" cy="339291"/>
          </a:xfrm>
          <a:prstGeom prst="rect">
            <a:avLst/>
          </a:prstGeom>
        </p:spPr>
      </p:pic>
      <p:grpSp>
        <p:nvGrpSpPr>
          <p:cNvPr id="5" name="Group 23">
            <a:extLst>
              <a:ext uri="{FF2B5EF4-FFF2-40B4-BE49-F238E27FC236}">
                <a16:creationId xmlns:a16="http://schemas.microsoft.com/office/drawing/2014/main" id="{AD99E2B3-A1E5-9084-9C9E-21A8963CD2FF}"/>
              </a:ext>
            </a:extLst>
          </p:cNvPr>
          <p:cNvGrpSpPr/>
          <p:nvPr/>
        </p:nvGrpSpPr>
        <p:grpSpPr>
          <a:xfrm>
            <a:off x="2798027" y="3400835"/>
            <a:ext cx="1412687" cy="1285465"/>
            <a:chOff x="3352800" y="3102142"/>
            <a:chExt cx="1412687" cy="1285465"/>
          </a:xfrm>
          <a:solidFill>
            <a:schemeClr val="accent6">
              <a:lumMod val="60000"/>
              <a:lumOff val="40000"/>
            </a:schemeClr>
          </a:solidFill>
        </p:grpSpPr>
        <p:grpSp>
          <p:nvGrpSpPr>
            <p:cNvPr id="6" name="Group 4">
              <a:extLst>
                <a:ext uri="{FF2B5EF4-FFF2-40B4-BE49-F238E27FC236}">
                  <a16:creationId xmlns:a16="http://schemas.microsoft.com/office/drawing/2014/main" id="{30DD7089-6B4F-AA77-8650-074338005AED}"/>
                </a:ext>
              </a:extLst>
            </p:cNvPr>
            <p:cNvGrpSpPr/>
            <p:nvPr/>
          </p:nvGrpSpPr>
          <p:grpSpPr>
            <a:xfrm>
              <a:off x="3352800" y="3102142"/>
              <a:ext cx="1412687" cy="1285465"/>
              <a:chOff x="0" y="0"/>
              <a:chExt cx="6350000" cy="6350000"/>
            </a:xfrm>
            <a:grpFill/>
          </p:grpSpPr>
          <p:sp>
            <p:nvSpPr>
              <p:cNvPr id="17" name="Freeform 5">
                <a:extLst>
                  <a:ext uri="{FF2B5EF4-FFF2-40B4-BE49-F238E27FC236}">
                    <a16:creationId xmlns:a16="http://schemas.microsoft.com/office/drawing/2014/main" id="{CC13716D-8888-C5FD-C538-C6DF24F443A2}"/>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16" name="TextBox 15">
              <a:extLst>
                <a:ext uri="{FF2B5EF4-FFF2-40B4-BE49-F238E27FC236}">
                  <a16:creationId xmlns:a16="http://schemas.microsoft.com/office/drawing/2014/main" id="{4B5AA49C-770E-57DA-59F4-266B0B38F779}"/>
                </a:ext>
              </a:extLst>
            </p:cNvPr>
            <p:cNvSpPr txBox="1"/>
            <p:nvPr/>
          </p:nvSpPr>
          <p:spPr>
            <a:xfrm>
              <a:off x="3534358" y="3563850"/>
              <a:ext cx="1043391" cy="603563"/>
            </a:xfrm>
            <a:prstGeom prst="rect">
              <a:avLst/>
            </a:prstGeom>
            <a:grpFill/>
          </p:spPr>
          <p:txBody>
            <a:bodyPr lIns="0" tIns="0" rIns="0" bIns="0" rtlCol="0" anchor="t">
              <a:spAutoFit/>
            </a:bodyPr>
            <a:lstStyle/>
            <a:p>
              <a:pPr algn="ctr">
                <a:lnSpc>
                  <a:spcPts val="4368"/>
                </a:lnSpc>
              </a:pPr>
              <a:r>
                <a:rPr lang="en-US" sz="6000" b="1" dirty="0">
                  <a:latin typeface="Times New Roman" panose="02020603050405020304" pitchFamily="18" charset="0"/>
                  <a:cs typeface="Times New Roman" panose="02020603050405020304" pitchFamily="18" charset="0"/>
                </a:rPr>
                <a:t>01</a:t>
              </a:r>
            </a:p>
          </p:txBody>
        </p:sp>
      </p:grpSp>
      <p:sp>
        <p:nvSpPr>
          <p:cNvPr id="18" name="Rectangle 24">
            <a:extLst>
              <a:ext uri="{FF2B5EF4-FFF2-40B4-BE49-F238E27FC236}">
                <a16:creationId xmlns:a16="http://schemas.microsoft.com/office/drawing/2014/main" id="{A60C7B5F-B698-B09A-668E-FFE916D74F60}"/>
              </a:ext>
            </a:extLst>
          </p:cNvPr>
          <p:cNvSpPr/>
          <p:nvPr/>
        </p:nvSpPr>
        <p:spPr>
          <a:xfrm>
            <a:off x="4513697" y="3217968"/>
            <a:ext cx="9553994" cy="1189493"/>
          </a:xfrm>
          <a:prstGeom prst="rect">
            <a:avLst/>
          </a:prstGeom>
        </p:spPr>
        <p:txBody>
          <a:bodyPr wrap="square">
            <a:spAutoFit/>
          </a:bodyPr>
          <a:lstStyle/>
          <a:p>
            <a:pPr algn="just">
              <a:lnSpc>
                <a:spcPct val="150000"/>
              </a:lnSpc>
              <a:tabLst>
                <a:tab pos="360045" algn="l"/>
                <a:tab pos="720090" algn="l"/>
              </a:tabLst>
            </a:pPr>
            <a:r>
              <a:rPr lang="en-US" sz="5400" b="1" dirty="0" err="1">
                <a:latin typeface="Times New Roman" panose="02020603050405020304" pitchFamily="18" charset="0"/>
                <a:ea typeface="Calibri" panose="020F0502020204030204" pitchFamily="34" charset="0"/>
                <a:cs typeface="Times New Roman" panose="02020603050405020304" pitchFamily="18" charset="0"/>
              </a:rPr>
              <a:t>Đoạn</a:t>
            </a:r>
            <a:r>
              <a:rPr lang="en-US" sz="5400" b="1" dirty="0">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latin typeface="Times New Roman" panose="02020603050405020304" pitchFamily="18" charset="0"/>
                <a:ea typeface="Calibri" panose="020F0502020204030204" pitchFamily="34" charset="0"/>
                <a:cs typeface="Times New Roman" panose="02020603050405020304" pitchFamily="18" charset="0"/>
              </a:rPr>
              <a:t>thẳng</a:t>
            </a:r>
            <a:r>
              <a:rPr lang="en-US" sz="5400" b="1" dirty="0">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latin typeface="Times New Roman" panose="02020603050405020304" pitchFamily="18" charset="0"/>
                <a:ea typeface="Calibri" panose="020F0502020204030204" pitchFamily="34" charset="0"/>
                <a:cs typeface="Times New Roman" panose="02020603050405020304" pitchFamily="18" charset="0"/>
              </a:rPr>
              <a:t>tỉ</a:t>
            </a:r>
            <a:r>
              <a:rPr lang="en-US" sz="5400" b="1" dirty="0">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latin typeface="Times New Roman" panose="02020603050405020304" pitchFamily="18" charset="0"/>
                <a:ea typeface="Calibri" panose="020F0502020204030204" pitchFamily="34" charset="0"/>
                <a:cs typeface="Times New Roman" panose="02020603050405020304" pitchFamily="18" charset="0"/>
              </a:rPr>
              <a:t>lệ</a:t>
            </a:r>
            <a:endParaRPr lang="vi-VN" sz="5400" b="1" dirty="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19823" y="2815544"/>
            <a:ext cx="20879423" cy="4655913"/>
            <a:chOff x="0" y="0"/>
            <a:chExt cx="7616870" cy="1698490"/>
          </a:xfrm>
        </p:grpSpPr>
        <p:sp>
          <p:nvSpPr>
            <p:cNvPr id="3" name="Freeform 3"/>
            <p:cNvSpPr/>
            <p:nvPr/>
          </p:nvSpPr>
          <p:spPr>
            <a:xfrm>
              <a:off x="0" y="0"/>
              <a:ext cx="7616870" cy="1698490"/>
            </a:xfrm>
            <a:custGeom>
              <a:avLst/>
              <a:gdLst/>
              <a:ahLst/>
              <a:cxnLst/>
              <a:rect l="l" t="t" r="r" b="b"/>
              <a:pathLst>
                <a:path w="7616870" h="1698490">
                  <a:moveTo>
                    <a:pt x="7492410" y="1698490"/>
                  </a:moveTo>
                  <a:lnTo>
                    <a:pt x="124460" y="1698490"/>
                  </a:lnTo>
                  <a:cubicBezTo>
                    <a:pt x="55880" y="1698490"/>
                    <a:pt x="0" y="1642610"/>
                    <a:pt x="0" y="1574030"/>
                  </a:cubicBezTo>
                  <a:lnTo>
                    <a:pt x="0" y="124460"/>
                  </a:lnTo>
                  <a:cubicBezTo>
                    <a:pt x="0" y="55880"/>
                    <a:pt x="55880" y="0"/>
                    <a:pt x="124460" y="0"/>
                  </a:cubicBezTo>
                  <a:lnTo>
                    <a:pt x="7492410" y="0"/>
                  </a:lnTo>
                  <a:cubicBezTo>
                    <a:pt x="7560990" y="0"/>
                    <a:pt x="7616870" y="55880"/>
                    <a:pt x="7616870" y="124460"/>
                  </a:cubicBezTo>
                  <a:lnTo>
                    <a:pt x="7616870" y="1574030"/>
                  </a:lnTo>
                  <a:cubicBezTo>
                    <a:pt x="7616870" y="1642610"/>
                    <a:pt x="7560990" y="1698490"/>
                    <a:pt x="7492410" y="1698490"/>
                  </a:cubicBezTo>
                  <a:close/>
                </a:path>
              </a:pathLst>
            </a:custGeom>
            <a:solidFill>
              <a:srgbClr val="FFFFFF"/>
            </a:solidFill>
          </p:spPr>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574598">
            <a:off x="14684534" y="4079903"/>
            <a:ext cx="612187" cy="645640"/>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574598">
            <a:off x="16195855" y="1595266"/>
            <a:ext cx="612187" cy="645640"/>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574598">
            <a:off x="399690" y="9219502"/>
            <a:ext cx="612187" cy="645640"/>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574598">
            <a:off x="2102919" y="6368837"/>
            <a:ext cx="612187" cy="645640"/>
          </a:xfrm>
          <a:prstGeom prst="rect">
            <a:avLst/>
          </a:prstGeom>
        </p:spPr>
      </p:pic>
      <p:pic>
        <p:nvPicPr>
          <p:cNvPr id="9" name="Picture 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853995">
            <a:off x="13291279" y="-157980"/>
            <a:ext cx="5995585" cy="2660541"/>
          </a:xfrm>
          <a:prstGeom prst="rect">
            <a:avLst/>
          </a:prstGeom>
        </p:spPr>
      </p:pic>
      <p:pic>
        <p:nvPicPr>
          <p:cNvPr id="10"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891265">
            <a:off x="14465191" y="6882388"/>
            <a:ext cx="5588219" cy="2479772"/>
          </a:xfrm>
          <a:prstGeom prst="rect">
            <a:avLst/>
          </a:prstGeom>
        </p:spPr>
      </p:pic>
      <p:pic>
        <p:nvPicPr>
          <p:cNvPr id="11" name="Picture 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122520">
            <a:off x="1923479" y="6641820"/>
            <a:ext cx="1561043" cy="3179902"/>
          </a:xfrm>
          <a:prstGeom prst="rect">
            <a:avLst/>
          </a:prstGeom>
        </p:spPr>
      </p:pic>
      <p:pic>
        <p:nvPicPr>
          <p:cNvPr id="12"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891265">
            <a:off x="-323482" y="-267443"/>
            <a:ext cx="5588219" cy="2479772"/>
          </a:xfrm>
          <a:prstGeom prst="rect">
            <a:avLst/>
          </a:prstGeom>
        </p:spPr>
      </p:pic>
      <p:pic>
        <p:nvPicPr>
          <p:cNvPr id="14"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27798" y="2176948"/>
            <a:ext cx="1805645" cy="1244253"/>
          </a:xfrm>
          <a:prstGeom prst="rect">
            <a:avLst/>
          </a:prstGeom>
        </p:spPr>
      </p:pic>
      <p:pic>
        <p:nvPicPr>
          <p:cNvPr id="15"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4143523" flipH="1">
            <a:off x="14684964" y="1447796"/>
            <a:ext cx="2181694" cy="1570819"/>
          </a:xfrm>
          <a:prstGeom prst="rect">
            <a:avLst/>
          </a:prstGeom>
        </p:spPr>
      </p:pic>
      <p:pic>
        <p:nvPicPr>
          <p:cNvPr id="16"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662805">
            <a:off x="16563673" y="8348240"/>
            <a:ext cx="1344943" cy="1512717"/>
          </a:xfrm>
          <a:prstGeom prst="rect">
            <a:avLst/>
          </a:prstGeom>
        </p:spPr>
      </p:pic>
      <p:sp>
        <p:nvSpPr>
          <p:cNvPr id="17" name="Google Shape;7484;p29"/>
          <p:cNvSpPr txBox="1">
            <a:spLocks/>
          </p:cNvSpPr>
          <p:nvPr/>
        </p:nvSpPr>
        <p:spPr>
          <a:xfrm>
            <a:off x="3810000" y="3314700"/>
            <a:ext cx="10972800" cy="3464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Kavoon"/>
              <a:buNone/>
              <a:defRPr sz="7466"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2pPr>
            <a:lvl3pPr marR="0" lvl="2"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3pPr>
            <a:lvl4pPr marR="0" lvl="3"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4pPr>
            <a:lvl5pPr marR="0" lvl="4"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5pPr>
            <a:lvl6pPr marR="0" lvl="5"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6pPr>
            <a:lvl7pPr marR="0" lvl="6"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7pPr>
            <a:lvl8pPr marR="0" lvl="7"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8pPr>
            <a:lvl9pPr marR="0" lvl="8"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9pPr>
          </a:lstStyle>
          <a:p>
            <a:pPr marL="0" marR="0" lvl="0" indent="0" algn="ctr" defTabSz="914400" rtl="0" eaLnBrk="1" fontAlgn="auto" latinLnBrk="0" hangingPunct="1">
              <a:lnSpc>
                <a:spcPct val="150000"/>
              </a:lnSpc>
              <a:spcBef>
                <a:spcPts val="0"/>
              </a:spcBef>
              <a:spcAft>
                <a:spcPts val="0"/>
              </a:spcAft>
              <a:buClr>
                <a:srgbClr val="04596F"/>
              </a:buClr>
              <a:buSzPts val="5200"/>
              <a:buFont typeface="Kavoon"/>
              <a:buNone/>
              <a:tabLst/>
              <a:defRPr/>
            </a:pPr>
            <a:r>
              <a:rPr kumimoji="0" lang="en-US" sz="7000" b="1" i="0" u="none" strike="noStrike" kern="0" cap="none" spc="0" normalizeH="0" baseline="0" noProof="0">
                <a:ln w="0"/>
                <a:solidFill>
                  <a:srgbClr val="04596F"/>
                </a:solidFill>
                <a:effectLst>
                  <a:outerShdw blurRad="38100" dist="19050" dir="2700000" algn="tl" rotWithShape="0">
                    <a:srgbClr val="04596F">
                      <a:alpha val="40000"/>
                    </a:srgbClr>
                  </a:outerShdw>
                </a:effectLst>
                <a:uLnTx/>
                <a:uFillTx/>
                <a:latin typeface="Times New Roman" panose="02020603050405020304" pitchFamily="18" charset="0"/>
                <a:cs typeface="Times New Roman" panose="02020603050405020304" pitchFamily="18" charset="0"/>
                <a:sym typeface="Kavoon"/>
              </a:rPr>
              <a:t>CẢM</a:t>
            </a:r>
            <a:r>
              <a:rPr kumimoji="0" lang="en-US" sz="7000" b="1" i="0" u="none" strike="noStrike" kern="0" cap="none" spc="0" normalizeH="0" noProof="0">
                <a:ln w="0"/>
                <a:solidFill>
                  <a:srgbClr val="04596F"/>
                </a:solidFill>
                <a:effectLst>
                  <a:outerShdw blurRad="38100" dist="19050" dir="2700000" algn="tl" rotWithShape="0">
                    <a:srgbClr val="04596F">
                      <a:alpha val="40000"/>
                    </a:srgbClr>
                  </a:outerShdw>
                </a:effectLst>
                <a:uLnTx/>
                <a:uFillTx/>
                <a:latin typeface="Times New Roman" panose="02020603050405020304" pitchFamily="18" charset="0"/>
                <a:cs typeface="Times New Roman" panose="02020603050405020304" pitchFamily="18" charset="0"/>
                <a:sym typeface="Kavoon"/>
              </a:rPr>
              <a:t> ƠN CÁC EM </a:t>
            </a:r>
          </a:p>
          <a:p>
            <a:pPr marL="0" marR="0" lvl="0" indent="0" algn="ctr" defTabSz="914400" rtl="0" eaLnBrk="1" fontAlgn="auto" latinLnBrk="0" hangingPunct="1">
              <a:lnSpc>
                <a:spcPct val="150000"/>
              </a:lnSpc>
              <a:spcBef>
                <a:spcPts val="0"/>
              </a:spcBef>
              <a:spcAft>
                <a:spcPts val="0"/>
              </a:spcAft>
              <a:buClr>
                <a:srgbClr val="04596F"/>
              </a:buClr>
              <a:buSzPts val="5200"/>
              <a:buFont typeface="Kavoon"/>
              <a:buNone/>
              <a:tabLst/>
              <a:defRPr/>
            </a:pPr>
            <a:r>
              <a:rPr lang="en-US" sz="7000" b="1" kern="0" noProof="0">
                <a:ln w="0"/>
                <a:solidFill>
                  <a:srgbClr val="04596F"/>
                </a:solidFill>
                <a:effectLst>
                  <a:outerShdw blurRad="38100" dist="19050" dir="2700000" algn="tl" rotWithShape="0">
                    <a:srgbClr val="04596F">
                      <a:alpha val="40000"/>
                    </a:srgbClr>
                  </a:outerShdw>
                </a:effectLst>
                <a:latin typeface="Times New Roman" panose="02020603050405020304" pitchFamily="18" charset="0"/>
                <a:cs typeface="Times New Roman" panose="02020603050405020304" pitchFamily="18" charset="0"/>
              </a:rPr>
              <a:t>ĐÃ </a:t>
            </a:r>
            <a:r>
              <a:rPr lang="en-US" sz="7000" b="1" kern="0">
                <a:ln w="0"/>
                <a:solidFill>
                  <a:srgbClr val="04596F"/>
                </a:solidFill>
                <a:effectLst>
                  <a:outerShdw blurRad="38100" dist="19050" dir="2700000" algn="tl" rotWithShape="0">
                    <a:srgbClr val="04596F">
                      <a:alpha val="40000"/>
                    </a:srgbClr>
                  </a:outerShdw>
                </a:effectLst>
                <a:latin typeface="Times New Roman" panose="02020603050405020304" pitchFamily="18" charset="0"/>
                <a:cs typeface="Times New Roman" panose="02020603050405020304" pitchFamily="18" charset="0"/>
              </a:rPr>
              <a:t>THAM GIA BÀI HỌC</a:t>
            </a:r>
            <a:r>
              <a:rPr kumimoji="0" lang="vi-VN" sz="7000" b="1" i="0" u="none" strike="noStrike" kern="0" cap="none" spc="0" normalizeH="0" baseline="0" noProof="0">
                <a:ln w="0"/>
                <a:solidFill>
                  <a:srgbClr val="04596F"/>
                </a:solidFill>
                <a:effectLst>
                  <a:outerShdw blurRad="38100" dist="19050" dir="2700000" algn="tl" rotWithShape="0">
                    <a:srgbClr val="04596F">
                      <a:alpha val="40000"/>
                    </a:srgbClr>
                  </a:outerShdw>
                </a:effectLst>
                <a:uLnTx/>
                <a:uFillTx/>
                <a:latin typeface="Times New Roman" panose="02020603050405020304" pitchFamily="18" charset="0"/>
                <a:cs typeface="Times New Roman" panose="02020603050405020304" pitchFamily="18" charset="0"/>
                <a:sym typeface="Kavoon"/>
              </a:rPr>
              <a:t>!</a:t>
            </a:r>
          </a:p>
        </p:txBody>
      </p:sp>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1866899" y="3048001"/>
            <a:ext cx="1371601" cy="5562600"/>
            <a:chOff x="237983" y="0"/>
            <a:chExt cx="2771140" cy="17082440"/>
          </a:xfrm>
        </p:grpSpPr>
        <p:sp>
          <p:nvSpPr>
            <p:cNvPr id="3" name="Freeform 3"/>
            <p:cNvSpPr/>
            <p:nvPr/>
          </p:nvSpPr>
          <p:spPr>
            <a:xfrm>
              <a:off x="237983" y="0"/>
              <a:ext cx="2771140" cy="17082440"/>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pic>
        <p:nvPicPr>
          <p:cNvPr id="7" name="Picture 6"/>
          <p:cNvPicPr>
            <a:picLocks noChangeAspect="1"/>
          </p:cNvPicPr>
          <p:nvPr/>
        </p:nvPicPr>
        <p:blipFill>
          <a:blip r:embed="rId2" cstate="print">
            <a:duotone>
              <a:prstClr val="black"/>
              <a:schemeClr val="tx1">
                <a:tint val="45000"/>
                <a:satMod val="400000"/>
              </a:schemeClr>
            </a:duotone>
            <a:extLst>
              <a:ext uri="{BEBA8EAE-BF5A-486C-A8C5-ECC9F3942E4B}">
                <a14:imgProps xmlns:a14="http://schemas.microsoft.com/office/drawing/2010/main">
                  <a14:imgLayer r:embed="rId3">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27862" y="5261293"/>
            <a:ext cx="1224738" cy="1143000"/>
          </a:xfrm>
          <a:prstGeom prst="rect">
            <a:avLst/>
          </a:prstGeom>
        </p:spPr>
      </p:pic>
      <p:sp>
        <p:nvSpPr>
          <p:cNvPr id="10" name="TextBox 9"/>
          <p:cNvSpPr txBox="1"/>
          <p:nvPr/>
        </p:nvSpPr>
        <p:spPr>
          <a:xfrm>
            <a:off x="2301240" y="5440379"/>
            <a:ext cx="3581400" cy="784830"/>
          </a:xfrm>
          <a:prstGeom prst="rect">
            <a:avLst/>
          </a:prstGeom>
          <a:noFill/>
        </p:spPr>
        <p:txBody>
          <a:bodyPr wrap="square" rtlCol="0">
            <a:spAutoFit/>
          </a:bodyPr>
          <a:lstStyle/>
          <a:p>
            <a:r>
              <a:rPr lang="nl-NL" sz="4400" b="1" dirty="0">
                <a:latin typeface="Times New Roman" panose="02020603050405020304" pitchFamily="18" charset="0"/>
                <a:cs typeface="Times New Roman" panose="02020603050405020304" pitchFamily="18" charset="0"/>
              </a:rPr>
              <a:t>HĐ 1:</a:t>
            </a:r>
            <a:endParaRPr lang="en-US" sz="4400" dirty="0">
              <a:latin typeface="Times New Roman" panose="02020603050405020304" pitchFamily="18" charset="0"/>
              <a:cs typeface="Times New Roman" panose="02020603050405020304" pitchFamily="18" charset="0"/>
            </a:endParaRPr>
          </a:p>
        </p:txBody>
      </p:sp>
      <p:pic>
        <p:nvPicPr>
          <p:cNvPr id="2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272465" y="-1880758"/>
            <a:ext cx="3124200" cy="3108579"/>
          </a:xfrm>
          <a:prstGeom prst="rect">
            <a:avLst/>
          </a:prstGeom>
        </p:spPr>
      </p:pic>
      <p:pic>
        <p:nvPicPr>
          <p:cNvPr id="22"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52792" y="9498958"/>
            <a:ext cx="8659085" cy="2902946"/>
          </a:xfrm>
          <a:prstGeom prst="rect">
            <a:avLst/>
          </a:prstGeom>
        </p:spPr>
      </p:pic>
      <p:pic>
        <p:nvPicPr>
          <p:cNvPr id="23"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876800" y="9516270"/>
            <a:ext cx="9534701" cy="2868322"/>
          </a:xfrm>
          <a:prstGeom prst="rect">
            <a:avLst/>
          </a:prstGeom>
        </p:spPr>
      </p:pic>
      <p:pic>
        <p:nvPicPr>
          <p:cNvPr id="24"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953408" y="9498958"/>
            <a:ext cx="8659085" cy="2868322"/>
          </a:xfrm>
          <a:prstGeom prst="rect">
            <a:avLst/>
          </a:prstGeom>
        </p:spPr>
      </p:pic>
      <p:pic>
        <p:nvPicPr>
          <p:cNvPr id="21" name="Picture 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06402">
            <a:off x="244343" y="8979130"/>
            <a:ext cx="896152" cy="1825495"/>
          </a:xfrm>
          <a:prstGeom prst="rect">
            <a:avLst/>
          </a:prstGeom>
        </p:spPr>
      </p:pic>
      <p:pic>
        <p:nvPicPr>
          <p:cNvPr id="30"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0088099" flipH="1">
            <a:off x="16198132" y="738516"/>
            <a:ext cx="1793290" cy="1291168"/>
          </a:xfrm>
          <a:prstGeom prst="rect">
            <a:avLst/>
          </a:prstGeom>
        </p:spPr>
      </p:pic>
      <p:sp>
        <p:nvSpPr>
          <p:cNvPr id="9" name="Hộp Văn bản 8">
            <a:extLst>
              <a:ext uri="{FF2B5EF4-FFF2-40B4-BE49-F238E27FC236}">
                <a16:creationId xmlns:a16="http://schemas.microsoft.com/office/drawing/2014/main" id="{C587D8C3-958D-E9EA-319E-83C69542E411}"/>
              </a:ext>
            </a:extLst>
          </p:cNvPr>
          <p:cNvSpPr txBox="1"/>
          <p:nvPr/>
        </p:nvSpPr>
        <p:spPr>
          <a:xfrm>
            <a:off x="527862" y="1047944"/>
            <a:ext cx="15397938" cy="971356"/>
          </a:xfrm>
          <a:prstGeom prst="rect">
            <a:avLst/>
          </a:prstGeom>
          <a:noFill/>
        </p:spPr>
        <p:txBody>
          <a:bodyPr wrap="square">
            <a:spAutoFit/>
          </a:bodyPr>
          <a:lstStyle/>
          <a:p>
            <a:pPr marL="0" marR="0" algn="just">
              <a:lnSpc>
                <a:spcPct val="115000"/>
              </a:lnSpc>
              <a:spcBef>
                <a:spcPts val="0"/>
              </a:spcBef>
              <a:spcAft>
                <a:spcPts val="1000"/>
              </a:spcAft>
            </a:pPr>
            <a:r>
              <a:rPr lang="nl-NL"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Cho hình 4.2 em hãy thực hiện các hoạt động sau</a:t>
            </a:r>
            <a:endParaRPr lang="en-US"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1" name="Hình ảnh 10">
            <a:extLst>
              <a:ext uri="{FF2B5EF4-FFF2-40B4-BE49-F238E27FC236}">
                <a16:creationId xmlns:a16="http://schemas.microsoft.com/office/drawing/2014/main" id="{546BBE5B-A019-0743-F8BC-E61EE0CE29AF}"/>
              </a:ext>
            </a:extLst>
          </p:cNvPr>
          <p:cNvPicPr>
            <a:picLocks noChangeAspect="1"/>
          </p:cNvPicPr>
          <p:nvPr/>
        </p:nvPicPr>
        <p:blipFill rotWithShape="1">
          <a:blip r:embed="rId12"/>
          <a:srcRect l="26954" t="70619" r="35169" b="9011"/>
          <a:stretch/>
        </p:blipFill>
        <p:spPr bwMode="auto">
          <a:xfrm>
            <a:off x="5882640" y="2210963"/>
            <a:ext cx="10965738" cy="3313537"/>
          </a:xfrm>
          <a:prstGeom prst="rect">
            <a:avLst/>
          </a:prstGeom>
          <a:ln>
            <a:noFill/>
          </a:ln>
          <a:extLst>
            <a:ext uri="{53640926-AAD7-44D8-BBD7-CCE9431645EC}">
              <a14:shadowObscured xmlns:a14="http://schemas.microsoft.com/office/drawing/2010/main"/>
            </a:ext>
          </a:extLst>
        </p:spPr>
      </p:pic>
      <p:grpSp>
        <p:nvGrpSpPr>
          <p:cNvPr id="15" name="Nhóm 14">
            <a:extLst>
              <a:ext uri="{FF2B5EF4-FFF2-40B4-BE49-F238E27FC236}">
                <a16:creationId xmlns:a16="http://schemas.microsoft.com/office/drawing/2014/main" id="{2D43BC16-BA4B-65F8-115E-0065CC438351}"/>
              </a:ext>
            </a:extLst>
          </p:cNvPr>
          <p:cNvGrpSpPr/>
          <p:nvPr/>
        </p:nvGrpSpPr>
        <p:grpSpPr>
          <a:xfrm>
            <a:off x="451662" y="6961652"/>
            <a:ext cx="17379138" cy="2525248"/>
            <a:chOff x="451662" y="6552104"/>
            <a:chExt cx="17379138" cy="2525248"/>
          </a:xfrm>
        </p:grpSpPr>
        <p:sp>
          <p:nvSpPr>
            <p:cNvPr id="12" name="Hộp Văn bản 11">
              <a:extLst>
                <a:ext uri="{FF2B5EF4-FFF2-40B4-BE49-F238E27FC236}">
                  <a16:creationId xmlns:a16="http://schemas.microsoft.com/office/drawing/2014/main" id="{838B8B19-0D40-F87A-8DD2-15E9D2497063}"/>
                </a:ext>
              </a:extLst>
            </p:cNvPr>
            <p:cNvSpPr txBox="1"/>
            <p:nvPr/>
          </p:nvSpPr>
          <p:spPr>
            <a:xfrm>
              <a:off x="451662" y="6552104"/>
              <a:ext cx="17379138" cy="1927002"/>
            </a:xfrm>
            <a:prstGeom prst="rect">
              <a:avLst/>
            </a:prstGeom>
            <a:noFill/>
          </p:spPr>
          <p:txBody>
            <a:bodyPr wrap="square">
              <a:spAutoFit/>
            </a:bodyPr>
            <a:lstStyle/>
            <a:p>
              <a:pPr marL="0" marR="0" algn="just">
                <a:lnSpc>
                  <a:spcPct val="115000"/>
                </a:lnSpc>
                <a:spcBef>
                  <a:spcPts val="0"/>
                </a:spcBef>
                <a:spcAft>
                  <a:spcPts val="1000"/>
                </a:spcAft>
              </a:pPr>
              <a:r>
                <a:rPr lang="nl-NL"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Hãy tìm đô dài của hai đoạn thẳng AB và CD nếu chọn đoạn MN làm đơn vị độ dài. Với các độ dài đó hãy tính tỉ số         ?</a:t>
              </a:r>
              <a:endParaRPr lang="en-US"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13" name="Đối tượng 12">
              <a:extLst>
                <a:ext uri="{FF2B5EF4-FFF2-40B4-BE49-F238E27FC236}">
                  <a16:creationId xmlns:a16="http://schemas.microsoft.com/office/drawing/2014/main" id="{82E16359-2327-4F32-8445-AACA5E97F0FA}"/>
                </a:ext>
              </a:extLst>
            </p:cNvPr>
            <p:cNvGraphicFramePr>
              <a:graphicFrameLocks noChangeAspect="1"/>
            </p:cNvGraphicFramePr>
            <p:nvPr>
              <p:extLst>
                <p:ext uri="{D42A27DB-BD31-4B8C-83A1-F6EECF244321}">
                  <p14:modId xmlns:p14="http://schemas.microsoft.com/office/powerpoint/2010/main" val="3045163642"/>
                </p:ext>
              </p:extLst>
            </p:nvPr>
          </p:nvGraphicFramePr>
          <p:xfrm>
            <a:off x="15705378" y="7431432"/>
            <a:ext cx="1143000" cy="1645920"/>
          </p:xfrm>
          <a:graphic>
            <a:graphicData uri="http://schemas.openxmlformats.org/presentationml/2006/ole">
              <mc:AlternateContent xmlns:mc="http://schemas.openxmlformats.org/markup-compatibility/2006">
                <mc:Choice xmlns:v="urn:schemas-microsoft-com:vml" Requires="v">
                  <p:oleObj name="Equation" r:id="rId13" imgW="317160" imgH="457200" progId="Equation.DSMT4">
                    <p:embed/>
                  </p:oleObj>
                </mc:Choice>
                <mc:Fallback>
                  <p:oleObj name="Equation" r:id="rId13" imgW="317160" imgH="457200" progId="Equation.DSMT4">
                    <p:embed/>
                    <p:pic>
                      <p:nvPicPr>
                        <p:cNvPr id="0" name=""/>
                        <p:cNvPicPr/>
                        <p:nvPr/>
                      </p:nvPicPr>
                      <p:blipFill>
                        <a:blip r:embed="rId14"/>
                        <a:stretch>
                          <a:fillRect/>
                        </a:stretch>
                      </p:blipFill>
                      <p:spPr>
                        <a:xfrm>
                          <a:off x="15705378" y="7431432"/>
                          <a:ext cx="1143000" cy="1645920"/>
                        </a:xfrm>
                        <a:prstGeom prst="rect">
                          <a:avLst/>
                        </a:prstGeom>
                      </p:spPr>
                    </p:pic>
                  </p:oleObj>
                </mc:Fallback>
              </mc:AlternateContent>
            </a:graphicData>
          </a:graphic>
        </p:graphicFrame>
      </p:grpSp>
      <p:pic>
        <p:nvPicPr>
          <p:cNvPr id="17" name="Hình ảnh 16">
            <a:extLst>
              <a:ext uri="{FF2B5EF4-FFF2-40B4-BE49-F238E27FC236}">
                <a16:creationId xmlns:a16="http://schemas.microsoft.com/office/drawing/2014/main" id="{FB32D0B8-F414-3BF6-11DF-CFDD1DD92D5C}"/>
              </a:ext>
            </a:extLst>
          </p:cNvPr>
          <p:cNvPicPr>
            <a:picLocks noChangeAspect="1"/>
          </p:cNvPicPr>
          <p:nvPr/>
        </p:nvPicPr>
        <p:blipFill rotWithShape="1">
          <a:blip r:embed="rId15"/>
          <a:srcRect l="22083" t="82861" r="73333" b="7661"/>
          <a:stretch/>
        </p:blipFill>
        <p:spPr>
          <a:xfrm>
            <a:off x="182998" y="38100"/>
            <a:ext cx="838200" cy="9750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Hộp Văn bản 17">
            <a:extLst>
              <a:ext uri="{FF2B5EF4-FFF2-40B4-BE49-F238E27FC236}">
                <a16:creationId xmlns:a16="http://schemas.microsoft.com/office/drawing/2014/main" id="{0DE1E632-BD8A-A8D7-9C80-B365099147C9}"/>
              </a:ext>
            </a:extLst>
          </p:cNvPr>
          <p:cNvSpPr txBox="1"/>
          <p:nvPr/>
        </p:nvSpPr>
        <p:spPr>
          <a:xfrm>
            <a:off x="1140231" y="-18856"/>
            <a:ext cx="7775169" cy="971356"/>
          </a:xfrm>
          <a:prstGeom prst="rect">
            <a:avLst/>
          </a:prstGeom>
          <a:noFill/>
        </p:spPr>
        <p:txBody>
          <a:bodyPr wrap="square">
            <a:spAutoFit/>
          </a:bodyPr>
          <a:lstStyle/>
          <a:p>
            <a:pPr marL="0" marR="0" algn="just">
              <a:lnSpc>
                <a:spcPct val="115000"/>
              </a:lnSpc>
              <a:spcBef>
                <a:spcPts val="0"/>
              </a:spcBef>
              <a:spcAft>
                <a:spcPts val="1000"/>
              </a:spcAft>
            </a:pPr>
            <a:r>
              <a:rPr lang="nl-NL" sz="5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Tỉ số của hai đoạn thẳng:</a:t>
            </a:r>
            <a:endParaRPr lang="en-US" sz="5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2917770"/>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22" presetClass="entr" presetSubtype="8"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1752600" y="2641946"/>
            <a:ext cx="1600200" cy="5562600"/>
            <a:chOff x="0" y="0"/>
            <a:chExt cx="2771140" cy="17082440"/>
          </a:xfrm>
        </p:grpSpPr>
        <p:sp>
          <p:nvSpPr>
            <p:cNvPr id="3"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pic>
        <p:nvPicPr>
          <p:cNvPr id="7" name="Picture 6"/>
          <p:cNvPicPr>
            <a:picLocks noChangeAspect="1"/>
          </p:cNvPicPr>
          <p:nvPr/>
        </p:nvPicPr>
        <p:blipFill>
          <a:blip r:embed="rId2" cstate="print">
            <a:duotone>
              <a:prstClr val="black"/>
              <a:schemeClr val="tx1">
                <a:tint val="45000"/>
                <a:satMod val="400000"/>
              </a:schemeClr>
            </a:duotone>
            <a:extLst>
              <a:ext uri="{BEBA8EAE-BF5A-486C-A8C5-ECC9F3942E4B}">
                <a14:imgProps xmlns:a14="http://schemas.microsoft.com/office/drawing/2010/main">
                  <a14:imgLayer r:embed="rId3">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27862" y="4851745"/>
            <a:ext cx="1224738" cy="1143000"/>
          </a:xfrm>
          <a:prstGeom prst="rect">
            <a:avLst/>
          </a:prstGeom>
        </p:spPr>
      </p:pic>
      <p:sp>
        <p:nvSpPr>
          <p:cNvPr id="10" name="TextBox 9"/>
          <p:cNvSpPr txBox="1"/>
          <p:nvPr/>
        </p:nvSpPr>
        <p:spPr>
          <a:xfrm>
            <a:off x="2301240" y="5030831"/>
            <a:ext cx="3581400" cy="784830"/>
          </a:xfrm>
          <a:prstGeom prst="rect">
            <a:avLst/>
          </a:prstGeom>
          <a:noFill/>
        </p:spPr>
        <p:txBody>
          <a:bodyPr wrap="square" rtlCol="0">
            <a:spAutoFit/>
          </a:bodyPr>
          <a:lstStyle/>
          <a:p>
            <a:r>
              <a:rPr lang="nl-NL" sz="4400" b="1" dirty="0">
                <a:latin typeface="Times New Roman" panose="02020603050405020304" pitchFamily="18" charset="0"/>
                <a:cs typeface="Times New Roman" panose="02020603050405020304" pitchFamily="18" charset="0"/>
              </a:rPr>
              <a:t>HĐ 1:</a:t>
            </a:r>
            <a:endParaRPr lang="en-US" sz="4400" dirty="0">
              <a:latin typeface="Times New Roman" panose="02020603050405020304" pitchFamily="18" charset="0"/>
              <a:cs typeface="Times New Roman" panose="02020603050405020304" pitchFamily="18" charset="0"/>
            </a:endParaRPr>
          </a:p>
        </p:txBody>
      </p:sp>
      <p:pic>
        <p:nvPicPr>
          <p:cNvPr id="2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272465" y="-1880758"/>
            <a:ext cx="3124200" cy="3108579"/>
          </a:xfrm>
          <a:prstGeom prst="rect">
            <a:avLst/>
          </a:prstGeom>
        </p:spPr>
      </p:pic>
      <p:pic>
        <p:nvPicPr>
          <p:cNvPr id="22"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52792" y="9498958"/>
            <a:ext cx="8659085" cy="2902946"/>
          </a:xfrm>
          <a:prstGeom prst="rect">
            <a:avLst/>
          </a:prstGeom>
        </p:spPr>
      </p:pic>
      <p:pic>
        <p:nvPicPr>
          <p:cNvPr id="23"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876800" y="9516270"/>
            <a:ext cx="9534701" cy="2868322"/>
          </a:xfrm>
          <a:prstGeom prst="rect">
            <a:avLst/>
          </a:prstGeom>
        </p:spPr>
      </p:pic>
      <p:pic>
        <p:nvPicPr>
          <p:cNvPr id="24"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953408" y="9498958"/>
            <a:ext cx="8659085" cy="2868322"/>
          </a:xfrm>
          <a:prstGeom prst="rect">
            <a:avLst/>
          </a:prstGeom>
        </p:spPr>
      </p:pic>
      <p:pic>
        <p:nvPicPr>
          <p:cNvPr id="21" name="Picture 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06402">
            <a:off x="204917" y="8603523"/>
            <a:ext cx="896152" cy="1825495"/>
          </a:xfrm>
          <a:prstGeom prst="rect">
            <a:avLst/>
          </a:prstGeom>
        </p:spPr>
      </p:pic>
      <p:pic>
        <p:nvPicPr>
          <p:cNvPr id="30"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0088099" flipH="1">
            <a:off x="16198132" y="328968"/>
            <a:ext cx="1793290" cy="1291168"/>
          </a:xfrm>
          <a:prstGeom prst="rect">
            <a:avLst/>
          </a:prstGeom>
        </p:spPr>
      </p:pic>
      <p:sp>
        <p:nvSpPr>
          <p:cNvPr id="9" name="Hộp Văn bản 8">
            <a:extLst>
              <a:ext uri="{FF2B5EF4-FFF2-40B4-BE49-F238E27FC236}">
                <a16:creationId xmlns:a16="http://schemas.microsoft.com/office/drawing/2014/main" id="{C587D8C3-958D-E9EA-319E-83C69542E411}"/>
              </a:ext>
            </a:extLst>
          </p:cNvPr>
          <p:cNvSpPr txBox="1"/>
          <p:nvPr/>
        </p:nvSpPr>
        <p:spPr>
          <a:xfrm>
            <a:off x="527862" y="114300"/>
            <a:ext cx="15397938" cy="971356"/>
          </a:xfrm>
          <a:prstGeom prst="rect">
            <a:avLst/>
          </a:prstGeom>
          <a:noFill/>
        </p:spPr>
        <p:txBody>
          <a:bodyPr wrap="square">
            <a:spAutoFit/>
          </a:bodyPr>
          <a:lstStyle/>
          <a:p>
            <a:pPr marL="0" marR="0" algn="just">
              <a:lnSpc>
                <a:spcPct val="115000"/>
              </a:lnSpc>
              <a:spcBef>
                <a:spcPts val="0"/>
              </a:spcBef>
              <a:spcAft>
                <a:spcPts val="1000"/>
              </a:spcAft>
            </a:pPr>
            <a:r>
              <a:rPr lang="nl-NL"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Cho hình 4.2 em hãy thực hiện các hoạt động sau</a:t>
            </a:r>
            <a:endParaRPr lang="en-US"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1" name="Hình ảnh 10">
            <a:extLst>
              <a:ext uri="{FF2B5EF4-FFF2-40B4-BE49-F238E27FC236}">
                <a16:creationId xmlns:a16="http://schemas.microsoft.com/office/drawing/2014/main" id="{546BBE5B-A019-0743-F8BC-E61EE0CE29AF}"/>
              </a:ext>
            </a:extLst>
          </p:cNvPr>
          <p:cNvPicPr>
            <a:picLocks noChangeAspect="1"/>
          </p:cNvPicPr>
          <p:nvPr/>
        </p:nvPicPr>
        <p:blipFill rotWithShape="1">
          <a:blip r:embed="rId12"/>
          <a:srcRect l="26954" t="70619" r="35169" b="9011"/>
          <a:stretch/>
        </p:blipFill>
        <p:spPr bwMode="auto">
          <a:xfrm>
            <a:off x="5882640" y="1347534"/>
            <a:ext cx="10965738" cy="3313537"/>
          </a:xfrm>
          <a:prstGeom prst="rect">
            <a:avLst/>
          </a:prstGeom>
          <a:ln>
            <a:noFill/>
          </a:ln>
          <a:extLst>
            <a:ext uri="{53640926-AAD7-44D8-BBD7-CCE9431645EC}">
              <a14:shadowObscured xmlns:a14="http://schemas.microsoft.com/office/drawing/2010/main"/>
            </a:ext>
          </a:extLst>
        </p:spPr>
      </p:pic>
      <p:grpSp>
        <p:nvGrpSpPr>
          <p:cNvPr id="8" name="Nhóm 7">
            <a:extLst>
              <a:ext uri="{FF2B5EF4-FFF2-40B4-BE49-F238E27FC236}">
                <a16:creationId xmlns:a16="http://schemas.microsoft.com/office/drawing/2014/main" id="{0F36EE6E-2932-7EB7-AF92-41FEC1812496}"/>
              </a:ext>
            </a:extLst>
          </p:cNvPr>
          <p:cNvGrpSpPr/>
          <p:nvPr/>
        </p:nvGrpSpPr>
        <p:grpSpPr>
          <a:xfrm>
            <a:off x="490241" y="6576650"/>
            <a:ext cx="17113196" cy="1632296"/>
            <a:chOff x="490241" y="6576650"/>
            <a:chExt cx="17113196" cy="1632296"/>
          </a:xfrm>
        </p:grpSpPr>
        <p:sp>
          <p:nvSpPr>
            <p:cNvPr id="5" name="Rectangle 2">
              <a:extLst>
                <a:ext uri="{FF2B5EF4-FFF2-40B4-BE49-F238E27FC236}">
                  <a16:creationId xmlns:a16="http://schemas.microsoft.com/office/drawing/2014/main" id="{57E6F18C-00BD-ACAA-3A65-29905FA58703}"/>
                </a:ext>
              </a:extLst>
            </p:cNvPr>
            <p:cNvSpPr>
              <a:spLocks noChangeArrowheads="1"/>
            </p:cNvSpPr>
            <p:nvPr/>
          </p:nvSpPr>
          <p:spPr bwMode="auto">
            <a:xfrm>
              <a:off x="490241" y="6823092"/>
              <a:ext cx="13721538"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5400" b="1" i="0" u="none" strike="noStrike" cap="none" normalizeH="0" baseline="0" dirty="0">
                  <a:ln>
                    <a:noFill/>
                  </a:ln>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Nếu chọn đoạn MN làm đơn vị độ dài thì tỉ số </a:t>
              </a:r>
              <a:endParaRPr kumimoji="0" lang="nl-NL" altLang="en-US" sz="5400" b="1" i="0" u="none" strike="noStrike" cap="none" normalizeH="0" baseline="0" dirty="0">
                <a:ln>
                  <a:noFill/>
                </a:ln>
                <a:solidFill>
                  <a:srgbClr val="FFFF00"/>
                </a:solidFill>
                <a:effectLst/>
                <a:latin typeface="Arial" panose="020B0604020202020204" pitchFamily="34" charset="0"/>
              </a:endParaRPr>
            </a:p>
          </p:txBody>
        </p:sp>
        <p:graphicFrame>
          <p:nvGraphicFramePr>
            <p:cNvPr id="6" name="Đối tượng 5">
              <a:extLst>
                <a:ext uri="{FF2B5EF4-FFF2-40B4-BE49-F238E27FC236}">
                  <a16:creationId xmlns:a16="http://schemas.microsoft.com/office/drawing/2014/main" id="{C6A3DCF8-47A2-2B64-46B5-5BA3696A0241}"/>
                </a:ext>
              </a:extLst>
            </p:cNvPr>
            <p:cNvGraphicFramePr>
              <a:graphicFrameLocks noChangeAspect="1"/>
            </p:cNvGraphicFramePr>
            <p:nvPr>
              <p:extLst>
                <p:ext uri="{D42A27DB-BD31-4B8C-83A1-F6EECF244321}">
                  <p14:modId xmlns:p14="http://schemas.microsoft.com/office/powerpoint/2010/main" val="2945279184"/>
                </p:ext>
              </p:extLst>
            </p:nvPr>
          </p:nvGraphicFramePr>
          <p:xfrm>
            <a:off x="14248162" y="6576650"/>
            <a:ext cx="3355275" cy="1632296"/>
          </p:xfrm>
          <a:graphic>
            <a:graphicData uri="http://schemas.openxmlformats.org/presentationml/2006/ole">
              <mc:AlternateContent xmlns:mc="http://schemas.openxmlformats.org/markup-compatibility/2006">
                <mc:Choice xmlns:v="urn:schemas-microsoft-com:vml" Requires="v">
                  <p:oleObj name="Equation" r:id="rId13" imgW="939600" imgH="457200" progId="Equation.DSMT4">
                    <p:embed/>
                  </p:oleObj>
                </mc:Choice>
                <mc:Fallback>
                  <p:oleObj name="Equation" r:id="rId13" imgW="939600" imgH="457200" progId="Equation.DSMT4">
                    <p:embed/>
                    <p:pic>
                      <p:nvPicPr>
                        <p:cNvPr id="0" name="Object 1"/>
                        <p:cNvPicPr>
                          <a:picLocks noChangeAspect="1" noChangeArrowheads="1"/>
                        </p:cNvPicPr>
                        <p:nvPr/>
                      </p:nvPicPr>
                      <p:blipFill>
                        <a:blip r:embed="rId14"/>
                        <a:srcRect/>
                        <a:stretch>
                          <a:fillRect/>
                        </a:stretch>
                      </p:blipFill>
                      <p:spPr bwMode="auto">
                        <a:xfrm>
                          <a:off x="14248162" y="6576650"/>
                          <a:ext cx="3355275" cy="1632296"/>
                        </a:xfrm>
                        <a:prstGeom prst="rect">
                          <a:avLst/>
                        </a:prstGeom>
                        <a:noFill/>
                      </p:spPr>
                    </p:pic>
                  </p:oleObj>
                </mc:Fallback>
              </mc:AlternateContent>
            </a:graphicData>
          </a:graphic>
        </p:graphicFrame>
      </p:grpSp>
    </p:spTree>
    <p:extLst>
      <p:ext uri="{BB962C8B-B14F-4D97-AF65-F5344CB8AC3E}">
        <p14:creationId xmlns:p14="http://schemas.microsoft.com/office/powerpoint/2010/main" val="2401995455"/>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1752600" y="2641946"/>
            <a:ext cx="1600200" cy="5562600"/>
            <a:chOff x="0" y="0"/>
            <a:chExt cx="2771140" cy="17082440"/>
          </a:xfrm>
        </p:grpSpPr>
        <p:sp>
          <p:nvSpPr>
            <p:cNvPr id="3"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pic>
        <p:nvPicPr>
          <p:cNvPr id="7" name="Picture 6"/>
          <p:cNvPicPr>
            <a:picLocks noChangeAspect="1"/>
          </p:cNvPicPr>
          <p:nvPr/>
        </p:nvPicPr>
        <p:blipFill>
          <a:blip r:embed="rId2" cstate="print">
            <a:duotone>
              <a:prstClr val="black"/>
              <a:schemeClr val="tx1">
                <a:tint val="45000"/>
                <a:satMod val="400000"/>
              </a:schemeClr>
            </a:duotone>
            <a:extLst>
              <a:ext uri="{BEBA8EAE-BF5A-486C-A8C5-ECC9F3942E4B}">
                <a14:imgProps xmlns:a14="http://schemas.microsoft.com/office/drawing/2010/main">
                  <a14:imgLayer r:embed="rId3">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27862" y="4851745"/>
            <a:ext cx="1224738" cy="1143000"/>
          </a:xfrm>
          <a:prstGeom prst="rect">
            <a:avLst/>
          </a:prstGeom>
        </p:spPr>
      </p:pic>
      <p:sp>
        <p:nvSpPr>
          <p:cNvPr id="10" name="TextBox 9"/>
          <p:cNvSpPr txBox="1"/>
          <p:nvPr/>
        </p:nvSpPr>
        <p:spPr>
          <a:xfrm>
            <a:off x="2301240" y="5030831"/>
            <a:ext cx="3581400" cy="784830"/>
          </a:xfrm>
          <a:prstGeom prst="rect">
            <a:avLst/>
          </a:prstGeom>
          <a:noFill/>
        </p:spPr>
        <p:txBody>
          <a:bodyPr wrap="square" rtlCol="0">
            <a:spAutoFit/>
          </a:bodyPr>
          <a:lstStyle/>
          <a:p>
            <a:r>
              <a:rPr lang="nl-NL" sz="4400" b="1" dirty="0">
                <a:latin typeface="Times New Roman" panose="02020603050405020304" pitchFamily="18" charset="0"/>
                <a:cs typeface="Times New Roman" panose="02020603050405020304" pitchFamily="18" charset="0"/>
              </a:rPr>
              <a:t>HĐ 2:</a:t>
            </a:r>
            <a:endParaRPr lang="en-US" sz="4400" dirty="0">
              <a:latin typeface="Times New Roman" panose="02020603050405020304" pitchFamily="18" charset="0"/>
              <a:cs typeface="Times New Roman" panose="02020603050405020304" pitchFamily="18" charset="0"/>
            </a:endParaRPr>
          </a:p>
        </p:txBody>
      </p:sp>
      <p:pic>
        <p:nvPicPr>
          <p:cNvPr id="2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272465" y="-1880758"/>
            <a:ext cx="3124200" cy="3108579"/>
          </a:xfrm>
          <a:prstGeom prst="rect">
            <a:avLst/>
          </a:prstGeom>
        </p:spPr>
      </p:pic>
      <p:pic>
        <p:nvPicPr>
          <p:cNvPr id="22"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52792" y="9498958"/>
            <a:ext cx="8659085" cy="2902946"/>
          </a:xfrm>
          <a:prstGeom prst="rect">
            <a:avLst/>
          </a:prstGeom>
        </p:spPr>
      </p:pic>
      <p:pic>
        <p:nvPicPr>
          <p:cNvPr id="23"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876800" y="9516270"/>
            <a:ext cx="9534701" cy="2868322"/>
          </a:xfrm>
          <a:prstGeom prst="rect">
            <a:avLst/>
          </a:prstGeom>
        </p:spPr>
      </p:pic>
      <p:pic>
        <p:nvPicPr>
          <p:cNvPr id="24"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953408" y="9498958"/>
            <a:ext cx="8659085" cy="2868322"/>
          </a:xfrm>
          <a:prstGeom prst="rect">
            <a:avLst/>
          </a:prstGeom>
        </p:spPr>
      </p:pic>
      <p:pic>
        <p:nvPicPr>
          <p:cNvPr id="21" name="Picture 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06402">
            <a:off x="204917" y="8603523"/>
            <a:ext cx="896152" cy="1825495"/>
          </a:xfrm>
          <a:prstGeom prst="rect">
            <a:avLst/>
          </a:prstGeom>
        </p:spPr>
      </p:pic>
      <p:pic>
        <p:nvPicPr>
          <p:cNvPr id="30"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0088099" flipH="1">
            <a:off x="16198132" y="328968"/>
            <a:ext cx="1793290" cy="1291168"/>
          </a:xfrm>
          <a:prstGeom prst="rect">
            <a:avLst/>
          </a:prstGeom>
        </p:spPr>
      </p:pic>
      <p:sp>
        <p:nvSpPr>
          <p:cNvPr id="9" name="Hộp Văn bản 8">
            <a:extLst>
              <a:ext uri="{FF2B5EF4-FFF2-40B4-BE49-F238E27FC236}">
                <a16:creationId xmlns:a16="http://schemas.microsoft.com/office/drawing/2014/main" id="{C587D8C3-958D-E9EA-319E-83C69542E411}"/>
              </a:ext>
            </a:extLst>
          </p:cNvPr>
          <p:cNvSpPr txBox="1"/>
          <p:nvPr/>
        </p:nvSpPr>
        <p:spPr>
          <a:xfrm>
            <a:off x="527862" y="114300"/>
            <a:ext cx="15397938" cy="971356"/>
          </a:xfrm>
          <a:prstGeom prst="rect">
            <a:avLst/>
          </a:prstGeom>
          <a:noFill/>
        </p:spPr>
        <p:txBody>
          <a:bodyPr wrap="square">
            <a:spAutoFit/>
          </a:bodyPr>
          <a:lstStyle/>
          <a:p>
            <a:pPr marL="0" marR="0" algn="just">
              <a:lnSpc>
                <a:spcPct val="115000"/>
              </a:lnSpc>
              <a:spcBef>
                <a:spcPts val="0"/>
              </a:spcBef>
              <a:spcAft>
                <a:spcPts val="1000"/>
              </a:spcAft>
            </a:pPr>
            <a:r>
              <a:rPr lang="nl-NL"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Cho hình 4.2 em hãy thực hiện các hoạt động sau</a:t>
            </a:r>
            <a:endParaRPr lang="en-US"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1" name="Hình ảnh 10">
            <a:extLst>
              <a:ext uri="{FF2B5EF4-FFF2-40B4-BE49-F238E27FC236}">
                <a16:creationId xmlns:a16="http://schemas.microsoft.com/office/drawing/2014/main" id="{546BBE5B-A019-0743-F8BC-E61EE0CE29AF}"/>
              </a:ext>
            </a:extLst>
          </p:cNvPr>
          <p:cNvPicPr>
            <a:picLocks noChangeAspect="1"/>
          </p:cNvPicPr>
          <p:nvPr/>
        </p:nvPicPr>
        <p:blipFill rotWithShape="1">
          <a:blip r:embed="rId12"/>
          <a:srcRect l="26954" t="70619" r="35169" b="9011"/>
          <a:stretch/>
        </p:blipFill>
        <p:spPr bwMode="auto">
          <a:xfrm>
            <a:off x="5882640" y="1347534"/>
            <a:ext cx="10965738" cy="3313537"/>
          </a:xfrm>
          <a:prstGeom prst="rect">
            <a:avLst/>
          </a:prstGeom>
          <a:ln>
            <a:noFill/>
          </a:ln>
          <a:extLst>
            <a:ext uri="{53640926-AAD7-44D8-BBD7-CCE9431645EC}">
              <a14:shadowObscured xmlns:a14="http://schemas.microsoft.com/office/drawing/2010/main"/>
            </a:ext>
          </a:extLst>
        </p:spPr>
      </p:pic>
      <p:grpSp>
        <p:nvGrpSpPr>
          <p:cNvPr id="15" name="Nhóm 14">
            <a:extLst>
              <a:ext uri="{FF2B5EF4-FFF2-40B4-BE49-F238E27FC236}">
                <a16:creationId xmlns:a16="http://schemas.microsoft.com/office/drawing/2014/main" id="{2D43BC16-BA4B-65F8-115E-0065CC438351}"/>
              </a:ext>
            </a:extLst>
          </p:cNvPr>
          <p:cNvGrpSpPr/>
          <p:nvPr/>
        </p:nvGrpSpPr>
        <p:grpSpPr>
          <a:xfrm>
            <a:off x="451662" y="6552104"/>
            <a:ext cx="17379138" cy="2445584"/>
            <a:chOff x="451662" y="6552104"/>
            <a:chExt cx="17379138" cy="2445584"/>
          </a:xfrm>
        </p:grpSpPr>
        <p:sp>
          <p:nvSpPr>
            <p:cNvPr id="12" name="Hộp Văn bản 11">
              <a:extLst>
                <a:ext uri="{FF2B5EF4-FFF2-40B4-BE49-F238E27FC236}">
                  <a16:creationId xmlns:a16="http://schemas.microsoft.com/office/drawing/2014/main" id="{838B8B19-0D40-F87A-8DD2-15E9D2497063}"/>
                </a:ext>
              </a:extLst>
            </p:cNvPr>
            <p:cNvSpPr txBox="1"/>
            <p:nvPr/>
          </p:nvSpPr>
          <p:spPr>
            <a:xfrm>
              <a:off x="451662" y="6552104"/>
              <a:ext cx="17379138" cy="1927002"/>
            </a:xfrm>
            <a:prstGeom prst="rect">
              <a:avLst/>
            </a:prstGeom>
            <a:noFill/>
          </p:spPr>
          <p:txBody>
            <a:bodyPr wrap="square">
              <a:spAutoFit/>
            </a:bodyPr>
            <a:lstStyle/>
            <a:p>
              <a:pPr marL="0" marR="0" algn="just">
                <a:lnSpc>
                  <a:spcPct val="115000"/>
                </a:lnSpc>
                <a:spcBef>
                  <a:spcPts val="0"/>
                </a:spcBef>
                <a:spcAft>
                  <a:spcPts val="1000"/>
                </a:spcAft>
              </a:pPr>
              <a:r>
                <a:rPr lang="nl-NL"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Dùng thước thẳng, đo độ dài hai đoạn AB và CD( đơn vị cm) rồi dùng kết quả vừa đo để tính tỉ số          ?</a:t>
              </a:r>
              <a:endParaRPr lang="en-US"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13" name="Đối tượng 12">
              <a:extLst>
                <a:ext uri="{FF2B5EF4-FFF2-40B4-BE49-F238E27FC236}">
                  <a16:creationId xmlns:a16="http://schemas.microsoft.com/office/drawing/2014/main" id="{82E16359-2327-4F32-8445-AACA5E97F0FA}"/>
                </a:ext>
              </a:extLst>
            </p:cNvPr>
            <p:cNvGraphicFramePr>
              <a:graphicFrameLocks noChangeAspect="1"/>
            </p:cNvGraphicFramePr>
            <p:nvPr>
              <p:extLst>
                <p:ext uri="{D42A27DB-BD31-4B8C-83A1-F6EECF244321}">
                  <p14:modId xmlns:p14="http://schemas.microsoft.com/office/powerpoint/2010/main" val="3180690740"/>
                </p:ext>
              </p:extLst>
            </p:nvPr>
          </p:nvGraphicFramePr>
          <p:xfrm>
            <a:off x="10794009" y="7351768"/>
            <a:ext cx="1143000" cy="1645920"/>
          </p:xfrm>
          <a:graphic>
            <a:graphicData uri="http://schemas.openxmlformats.org/presentationml/2006/ole">
              <mc:AlternateContent xmlns:mc="http://schemas.openxmlformats.org/markup-compatibility/2006">
                <mc:Choice xmlns:v="urn:schemas-microsoft-com:vml" Requires="v">
                  <p:oleObj name="Equation" r:id="rId13" imgW="317160" imgH="457200" progId="Equation.DSMT4">
                    <p:embed/>
                  </p:oleObj>
                </mc:Choice>
                <mc:Fallback>
                  <p:oleObj name="Equation" r:id="rId13" imgW="317160" imgH="457200" progId="Equation.DSMT4">
                    <p:embed/>
                    <p:pic>
                      <p:nvPicPr>
                        <p:cNvPr id="13" name="Đối tượng 12">
                          <a:extLst>
                            <a:ext uri="{FF2B5EF4-FFF2-40B4-BE49-F238E27FC236}">
                              <a16:creationId xmlns:a16="http://schemas.microsoft.com/office/drawing/2014/main" id="{82E16359-2327-4F32-8445-AACA5E97F0FA}"/>
                            </a:ext>
                          </a:extLst>
                        </p:cNvPr>
                        <p:cNvPicPr/>
                        <p:nvPr/>
                      </p:nvPicPr>
                      <p:blipFill>
                        <a:blip r:embed="rId14"/>
                        <a:stretch>
                          <a:fillRect/>
                        </a:stretch>
                      </p:blipFill>
                      <p:spPr>
                        <a:xfrm>
                          <a:off x="10794009" y="7351768"/>
                          <a:ext cx="1143000" cy="1645920"/>
                        </a:xfrm>
                        <a:prstGeom prst="rect">
                          <a:avLst/>
                        </a:prstGeom>
                      </p:spPr>
                    </p:pic>
                  </p:oleObj>
                </mc:Fallback>
              </mc:AlternateContent>
            </a:graphicData>
          </a:graphic>
        </p:graphicFrame>
      </p:grpSp>
    </p:spTree>
    <p:extLst>
      <p:ext uri="{BB962C8B-B14F-4D97-AF65-F5344CB8AC3E}">
        <p14:creationId xmlns:p14="http://schemas.microsoft.com/office/powerpoint/2010/main" val="4276523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22" presetClass="entr" presetSubtype="8"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2180</TotalTime>
  <Words>2882</Words>
  <Application>Microsoft Office PowerPoint</Application>
  <PresentationFormat>Custom</PresentationFormat>
  <Paragraphs>392</Paragraphs>
  <Slides>60</Slides>
  <Notes>17</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60</vt:i4>
      </vt:variant>
    </vt:vector>
  </HeadingPairs>
  <TitlesOfParts>
    <vt:vector size="74" baseType="lpstr">
      <vt:lpstr>.VnTime</vt:lpstr>
      <vt:lpstr>Wingdings 2</vt:lpstr>
      <vt:lpstr>MJXc-TeX-math-I</vt:lpstr>
      <vt:lpstr>Cambria Math</vt:lpstr>
      <vt:lpstr>Times New Roman</vt:lpstr>
      <vt:lpstr>MJXc-TeX-main-R</vt:lpstr>
      <vt:lpstr>Calibri</vt:lpstr>
      <vt:lpstr>Kavoon</vt:lpstr>
      <vt:lpstr>.VnTimeH</vt:lpstr>
      <vt:lpstr>Open Sans</vt:lpstr>
      <vt:lpstr>Arial</vt:lpstr>
      <vt:lpstr>Garamond</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Thư Viện VnTeach.Com</dc:creator>
  <cp:keywords>Thư Viện VnTeach.Com</cp:keywords>
  <cp:lastModifiedBy>Vân Nguyễn</cp:lastModifiedBy>
  <cp:revision>21</cp:revision>
  <dcterms:created xsi:type="dcterms:W3CDTF">2006-08-16T00:00:00Z</dcterms:created>
  <dcterms:modified xsi:type="dcterms:W3CDTF">2023-11-12T10:37:38Z</dcterms:modified>
  <dc:identifier>DAFODxhJNsQ</dc:identifier>
</cp:coreProperties>
</file>