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29"/>
  </p:notesMasterIdLst>
  <p:sldIdLst>
    <p:sldId id="277" r:id="rId3"/>
    <p:sldId id="282" r:id="rId4"/>
    <p:sldId id="292" r:id="rId5"/>
    <p:sldId id="287" r:id="rId6"/>
    <p:sldId id="288" r:id="rId7"/>
    <p:sldId id="289" r:id="rId8"/>
    <p:sldId id="290" r:id="rId9"/>
    <p:sldId id="256" r:id="rId10"/>
    <p:sldId id="291" r:id="rId11"/>
    <p:sldId id="272" r:id="rId12"/>
    <p:sldId id="293" r:id="rId13"/>
    <p:sldId id="261" r:id="rId14"/>
    <p:sldId id="294" r:id="rId15"/>
    <p:sldId id="257" r:id="rId16"/>
    <p:sldId id="262" r:id="rId17"/>
    <p:sldId id="264" r:id="rId18"/>
    <p:sldId id="263" r:id="rId19"/>
    <p:sldId id="260" r:id="rId20"/>
    <p:sldId id="270" r:id="rId21"/>
    <p:sldId id="296" r:id="rId22"/>
    <p:sldId id="273" r:id="rId23"/>
    <p:sldId id="275" r:id="rId24"/>
    <p:sldId id="297" r:id="rId25"/>
    <p:sldId id="298" r:id="rId26"/>
    <p:sldId id="274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547"/>
    <a:srgbClr val="FFFFFF"/>
    <a:srgbClr val="EF4B42"/>
    <a:srgbClr val="B40001"/>
    <a:srgbClr val="F6BBAF"/>
    <a:srgbClr val="F8FFE8"/>
    <a:srgbClr val="628637"/>
    <a:srgbClr val="BCCCAC"/>
    <a:srgbClr val="616161"/>
    <a:srgbClr val="AABA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8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7300-6E89-452E-A9A4-07F133E4783F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92EB-AC68-4215-BCC0-4F458E058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9pPr>
          </a:lstStyle>
          <a:p>
            <a:fld id="{F2B10C90-F927-4855-A08F-2DEBDCF7B80C}" type="slidenum">
              <a:rPr lang="en-US" sz="1200" smtClean="0">
                <a:solidFill>
                  <a:schemeClr val="tx1"/>
                </a:solidFill>
                <a:latin typeface="Arial" charset="0"/>
              </a:rPr>
              <a:pPr/>
              <a:t>1</a:t>
            </a:fld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7092EB-AC68-4215-BCC0-4F458E0589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06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6FE94-96D9-40AE-A478-66E85DF8352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7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4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7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C0D19-920F-4879-BC0E-C60E60543EB1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9C2C-0ACF-4F17-A2D6-BDA6DFDC2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71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5D3B-4F28-44D2-A5F5-C5093DD0925A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CE67A-CFBC-41DE-82D9-EF1C60E68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87FA-B855-4DC6-B4EA-B8A669906116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76B6-0BA6-4A0C-A963-3ED68933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4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1C0B-A0FD-4A94-8D92-46045A5117CC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DB044-C224-4434-9832-4C098E959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7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9E3C9-AD25-47D1-BC6B-419820E6289E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93E47-D3FF-4E56-8390-7AE5329E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197CF-C019-4659-8CC4-76938B7EF85D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BEA-F7D5-4334-A855-93E199E4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67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ED7C-03EB-47D0-9405-F8C09CE1A9B0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13C8B-A3D3-4870-901B-25D88BA2D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0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9DD3-E6DA-4273-A921-13011356DD0D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03D5-05A0-4662-B203-CCBFD2FF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6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8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94E9-8A74-48CD-B59B-08962AC32DE7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8D347-D891-46AD-93AB-17C5AB97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053F-D7CA-464D-9F67-3AD5234362F8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1E90-917F-4733-8E16-AB5519F72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28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3064D-21FD-48E9-8104-8C15CB0BE022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C620-F672-4571-B13F-0A149F974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0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4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6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5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B0C3-1029-4425-A1AB-BB8215B10AA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ED0EB1ED-9297-4993-9B23-85EF9E30FDB9}" type="datetimeFigureOut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11/20/2023</a:t>
            </a:fld>
            <a:endParaRPr lang="en-US">
              <a:cs typeface="Arial" pitchFamily="34" charset="0"/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F17CE4B9-FD21-460A-8DA5-AE8C0D0583A5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10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7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1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gif"/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8" name="AutoShape 16"/>
          <p:cNvSpPr>
            <a:spLocks noChangeArrowheads="1"/>
          </p:cNvSpPr>
          <p:nvPr/>
        </p:nvSpPr>
        <p:spPr bwMode="auto">
          <a:xfrm>
            <a:off x="22225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1447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2209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2819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609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AutoShape 21"/>
          <p:cNvSpPr>
            <a:spLocks noChangeArrowheads="1"/>
          </p:cNvSpPr>
          <p:nvPr/>
        </p:nvSpPr>
        <p:spPr bwMode="auto">
          <a:xfrm>
            <a:off x="3429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4" name="AutoShape 22"/>
          <p:cNvSpPr>
            <a:spLocks noChangeArrowheads="1"/>
          </p:cNvSpPr>
          <p:nvPr/>
        </p:nvSpPr>
        <p:spPr bwMode="auto">
          <a:xfrm>
            <a:off x="4953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4191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6" name="AutoShape 24"/>
          <p:cNvSpPr>
            <a:spLocks noChangeArrowheads="1"/>
          </p:cNvSpPr>
          <p:nvPr/>
        </p:nvSpPr>
        <p:spPr bwMode="auto">
          <a:xfrm>
            <a:off x="5638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7" name="AutoShape 25"/>
          <p:cNvSpPr>
            <a:spLocks noChangeArrowheads="1"/>
          </p:cNvSpPr>
          <p:nvPr/>
        </p:nvSpPr>
        <p:spPr bwMode="auto">
          <a:xfrm>
            <a:off x="7162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7924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9" name="AutoShape 27"/>
          <p:cNvSpPr>
            <a:spLocks noChangeArrowheads="1"/>
          </p:cNvSpPr>
          <p:nvPr/>
        </p:nvSpPr>
        <p:spPr bwMode="auto">
          <a:xfrm>
            <a:off x="8534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0" name="AutoShape 28"/>
          <p:cNvSpPr>
            <a:spLocks noChangeArrowheads="1"/>
          </p:cNvSpPr>
          <p:nvPr/>
        </p:nvSpPr>
        <p:spPr bwMode="auto">
          <a:xfrm>
            <a:off x="6324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1" name="AutoShape 29"/>
          <p:cNvSpPr>
            <a:spLocks noChangeArrowheads="1"/>
          </p:cNvSpPr>
          <p:nvPr/>
        </p:nvSpPr>
        <p:spPr bwMode="auto">
          <a:xfrm>
            <a:off x="70104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75438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80772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4" name="AutoShape 32"/>
          <p:cNvSpPr>
            <a:spLocks noChangeArrowheads="1"/>
          </p:cNvSpPr>
          <p:nvPr/>
        </p:nvSpPr>
        <p:spPr bwMode="auto">
          <a:xfrm>
            <a:off x="8382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5" name="AutoShape 33"/>
          <p:cNvSpPr>
            <a:spLocks noChangeArrowheads="1"/>
          </p:cNvSpPr>
          <p:nvPr/>
        </p:nvSpPr>
        <p:spPr bwMode="auto">
          <a:xfrm>
            <a:off x="1371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752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3093" name="Picture 2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21613" y="242888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5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38" y="168275"/>
            <a:ext cx="144780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4953000"/>
            <a:ext cx="13604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4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53000"/>
            <a:ext cx="13604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2" descr="nature%20(67)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5708650"/>
            <a:ext cx="577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3" descr="Natureza_016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5435600"/>
            <a:ext cx="8905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WordArt 37"/>
          <p:cNvSpPr>
            <a:spLocks noChangeArrowheads="1" noChangeShapeType="1" noTextEdit="1"/>
          </p:cNvSpPr>
          <p:nvPr/>
        </p:nvSpPr>
        <p:spPr bwMode="auto">
          <a:xfrm>
            <a:off x="1485900" y="2409825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KHỞI ĐỘNG</a:t>
            </a:r>
            <a:endParaRPr lang="vi-VN" sz="4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51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  <p:bldP spid="74782" grpId="0" animBg="1"/>
      <p:bldP spid="74783" grpId="0" animBg="1"/>
      <p:bldP spid="74784" grpId="0" animBg="1"/>
      <p:bldP spid="74785" grpId="0" animBg="1"/>
      <p:bldP spid="74786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-33338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Cho tia phân giác At của góc xAy (H.4.20). Nếu lấy điểm B trên tia Ax, điểm C trên tia Ay, ta được tam giác ABC. Giả sử tia phân giác At cắt BC tại điểm D.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15" b="43000"/>
          <a:stretch/>
        </p:blipFill>
        <p:spPr bwMode="auto">
          <a:xfrm>
            <a:off x="2667000" y="1258431"/>
            <a:ext cx="3803542" cy="22467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76201" y="3429000"/>
            <a:ext cx="3809999" cy="2438400"/>
            <a:chOff x="76201" y="3429000"/>
            <a:chExt cx="3809999" cy="2438400"/>
          </a:xfrm>
        </p:grpSpPr>
        <p:sp>
          <p:nvSpPr>
            <p:cNvPr id="4" name="TextBox 3"/>
            <p:cNvSpPr txBox="1"/>
            <p:nvPr/>
          </p:nvSpPr>
          <p:spPr>
            <a:xfrm>
              <a:off x="76201" y="3429000"/>
              <a:ext cx="380999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1;3;5: </a:t>
              </a:r>
            </a:p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HĐ1: Khi lấy B và C sao cho AB= AC (h.4.20a)  hãy so sánh hai tỉ số        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2724216"/>
                </p:ext>
              </p:extLst>
            </p:nvPr>
          </p:nvGraphicFramePr>
          <p:xfrm>
            <a:off x="3023606" y="4724400"/>
            <a:ext cx="633994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94924" imgH="390397" progId="Equation.DSMT4">
                    <p:embed/>
                  </p:oleObj>
                </mc:Choice>
                <mc:Fallback>
                  <p:oleObj name="Equation" r:id="rId3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606" y="4724400"/>
                          <a:ext cx="633994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7118369"/>
                </p:ext>
              </p:extLst>
            </p:nvPr>
          </p:nvGraphicFramePr>
          <p:xfrm>
            <a:off x="609600" y="5100569"/>
            <a:ext cx="568783" cy="766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91960" imgH="393480" progId="Equation.DSMT4">
                    <p:embed/>
                  </p:oleObj>
                </mc:Choice>
                <mc:Fallback>
                  <p:oleObj name="Equation" r:id="rId5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0569"/>
                          <a:ext cx="568783" cy="766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191000" y="3429000"/>
            <a:ext cx="4876800" cy="3352800"/>
            <a:chOff x="4191000" y="3429000"/>
            <a:chExt cx="4876800" cy="3352800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3429000"/>
              <a:ext cx="4876800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2;4;6: </a:t>
              </a:r>
            </a:p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HĐ2: Khi lấy B và C sao cho AB=2cm và AC=4cm (H.4.20b), hãy dùng thước có vạch chia đến milimet để đo độ dài các đoạn thẳng DB, DC rồi so sánh hai tỉ số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 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2450321"/>
                </p:ext>
              </p:extLst>
            </p:nvPr>
          </p:nvGraphicFramePr>
          <p:xfrm>
            <a:off x="4724400" y="5968636"/>
            <a:ext cx="672301" cy="808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94924" imgH="390397" progId="Equation.DSMT4">
                    <p:embed/>
                  </p:oleObj>
                </mc:Choice>
                <mc:Fallback>
                  <p:oleObj name="Equation" r:id="rId7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5968636"/>
                          <a:ext cx="672301" cy="8080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0711241"/>
                </p:ext>
              </p:extLst>
            </p:nvPr>
          </p:nvGraphicFramePr>
          <p:xfrm>
            <a:off x="5867400" y="5968636"/>
            <a:ext cx="603150" cy="813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91960" imgH="393480" progId="Equation.DSMT4">
                    <p:embed/>
                  </p:oleObj>
                </mc:Choice>
                <mc:Fallback>
                  <p:oleObj name="Equation" r:id="rId8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5968636"/>
                          <a:ext cx="603150" cy="8131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" name="Straight Connector 4"/>
          <p:cNvCxnSpPr/>
          <p:nvPr/>
        </p:nvCxnSpPr>
        <p:spPr>
          <a:xfrm>
            <a:off x="3962400" y="3657600"/>
            <a:ext cx="0" cy="320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8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2063"/>
          <p:cNvPicPr>
            <a:picLocks noChangeAspect="1"/>
          </p:cNvPicPr>
          <p:nvPr/>
        </p:nvPicPr>
        <p:blipFill rotWithShape="1">
          <a:blip r:embed="rId2"/>
          <a:srcRect t="40897" r="38264" b="2038"/>
          <a:stretch/>
        </p:blipFill>
        <p:spPr>
          <a:xfrm>
            <a:off x="142512" y="228600"/>
            <a:ext cx="8391888" cy="6248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077FFF-6CF0-2E84-2E9B-165B916AA2A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01" t="14336"/>
          <a:stretch/>
        </p:blipFill>
        <p:spPr>
          <a:xfrm>
            <a:off x="5257800" y="1981200"/>
            <a:ext cx="3992104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475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/>
          <a:srcRect l="280" t="54690" r="77159" b="-147"/>
          <a:stretch/>
        </p:blipFill>
        <p:spPr>
          <a:xfrm>
            <a:off x="304799" y="396869"/>
            <a:ext cx="2895601" cy="44315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14F0B4-8077-A6D3-A7BC-2E757AD2C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9" y="846980"/>
            <a:ext cx="5160315" cy="380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07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001285"/>
              </p:ext>
            </p:extLst>
          </p:nvPr>
        </p:nvGraphicFramePr>
        <p:xfrm>
          <a:off x="242886" y="2876088"/>
          <a:ext cx="1350703" cy="775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393480" progId="Equation.DSMT4">
                  <p:embed/>
                </p:oleObj>
              </mc:Choice>
              <mc:Fallback>
                <p:oleObj name="Equation" r:id="rId2" imgW="685800" imgH="393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" y="2876088"/>
                        <a:ext cx="1350703" cy="7757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12408" y="4127396"/>
            <a:ext cx="588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………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lệ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……...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82949" y="4124628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AB, AC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04027" y="4137831"/>
            <a:ext cx="128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DB,</a:t>
            </a:r>
            <a:r>
              <a:rPr lang="vi-VN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77649" y="3501769"/>
            <a:ext cx="400050" cy="4416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12128FA-3ED0-DEAC-09DC-18292E756454}"/>
              </a:ext>
            </a:extLst>
          </p:cNvPr>
          <p:cNvSpPr txBox="1"/>
          <p:nvPr/>
        </p:nvSpPr>
        <p:spPr>
          <a:xfrm>
            <a:off x="152400" y="2379392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ABC. </a:t>
            </a:r>
            <a:endParaRPr lang="vi-VN" sz="2400" b="1" dirty="0">
              <a:solidFill>
                <a:srgbClr val="62863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B35ED50-618C-6FA8-4BD7-A15E91C64196}"/>
              </a:ext>
            </a:extLst>
          </p:cNvPr>
          <p:cNvGrpSpPr/>
          <p:nvPr/>
        </p:nvGrpSpPr>
        <p:grpSpPr>
          <a:xfrm>
            <a:off x="5486400" y="31017"/>
            <a:ext cx="3012571" cy="2582685"/>
            <a:chOff x="795675" y="777997"/>
            <a:chExt cx="3012571" cy="2582685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B1CE4CFA-8FA6-3088-BBA2-F276BA0B9F6F}"/>
                </a:ext>
              </a:extLst>
            </p:cNvPr>
            <p:cNvSpPr/>
            <p:nvPr/>
          </p:nvSpPr>
          <p:spPr>
            <a:xfrm>
              <a:off x="990600" y="1143000"/>
              <a:ext cx="2743200" cy="1698724"/>
            </a:xfrm>
            <a:prstGeom prst="triangle">
              <a:avLst>
                <a:gd name="adj" fmla="val 11328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34477F5-ACB9-376F-F4F8-E30058136010}"/>
                </a:ext>
              </a:extLst>
            </p:cNvPr>
            <p:cNvCxnSpPr>
              <a:cxnSpLocks/>
            </p:cNvCxnSpPr>
            <p:nvPr/>
          </p:nvCxnSpPr>
          <p:spPr>
            <a:xfrm>
              <a:off x="1295400" y="1143000"/>
              <a:ext cx="625737" cy="1698724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974566E-642A-1E00-BBA3-8056B9B841DD}"/>
                </a:ext>
              </a:extLst>
            </p:cNvPr>
            <p:cNvSpPr txBox="1"/>
            <p:nvPr/>
          </p:nvSpPr>
          <p:spPr>
            <a:xfrm>
              <a:off x="1253568" y="777997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A</a:t>
              </a:r>
              <a:endParaRPr lang="en-US" sz="24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7D4389A-CAC5-B9B1-7C8A-9F60B98E8709}"/>
                </a:ext>
              </a:extLst>
            </p:cNvPr>
            <p:cNvSpPr txBox="1"/>
            <p:nvPr/>
          </p:nvSpPr>
          <p:spPr>
            <a:xfrm>
              <a:off x="795675" y="2776686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B</a:t>
              </a:r>
              <a:endParaRPr lang="en-US" sz="24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392A7E-E7BE-76FA-15E1-E00B86EEFDBC}"/>
                </a:ext>
              </a:extLst>
            </p:cNvPr>
            <p:cNvSpPr txBox="1"/>
            <p:nvPr/>
          </p:nvSpPr>
          <p:spPr>
            <a:xfrm>
              <a:off x="3400762" y="289901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C</a:t>
              </a:r>
              <a:endParaRPr lang="en-US" sz="240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91603D-FC36-582E-915A-FE69E780C573}"/>
                </a:ext>
              </a:extLst>
            </p:cNvPr>
            <p:cNvSpPr txBox="1"/>
            <p:nvPr/>
          </p:nvSpPr>
          <p:spPr>
            <a:xfrm>
              <a:off x="1653333" y="281314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D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74149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5344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buFont typeface="Wingdings 2" pitchFamily="18" charset="2"/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074" y="65470"/>
            <a:ext cx="82391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TÍNH CHẤT ĐƯỜNG PHÂN GIÁC TRONG TAM GIÁC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9" y="722194"/>
            <a:ext cx="19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61645" y="3136552"/>
            <a:ext cx="3735489" cy="2747665"/>
            <a:chOff x="402803" y="3271817"/>
            <a:chExt cx="3735489" cy="2747665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287463" y="3710285"/>
              <a:ext cx="611187" cy="665163"/>
              <a:chOff x="0" y="0"/>
              <a:chExt cx="385" cy="419"/>
            </a:xfrm>
          </p:grpSpPr>
          <p:sp>
            <p:nvSpPr>
              <p:cNvPr id="11" name="Arc 28"/>
              <p:cNvSpPr>
                <a:spLocks/>
              </p:cNvSpPr>
              <p:nvPr/>
            </p:nvSpPr>
            <p:spPr bwMode="auto">
              <a:xfrm rot="8848366">
                <a:off x="0" y="0"/>
                <a:ext cx="385" cy="419"/>
              </a:xfrm>
              <a:custGeom>
                <a:avLst/>
                <a:gdLst>
                  <a:gd name="T0" fmla="*/ 0 w 18382"/>
                  <a:gd name="T1" fmla="*/ 0 h 19982"/>
                  <a:gd name="T2" fmla="*/ 0 w 18382"/>
                  <a:gd name="T3" fmla="*/ 0 h 19982"/>
                  <a:gd name="T4" fmla="*/ 0 w 18382"/>
                  <a:gd name="T5" fmla="*/ 0 h 19982"/>
                  <a:gd name="T6" fmla="*/ 0 w 18382"/>
                  <a:gd name="T7" fmla="*/ 0 h 19982"/>
                  <a:gd name="T8" fmla="*/ 0 w 18382"/>
                  <a:gd name="T9" fmla="*/ 0 h 19982"/>
                  <a:gd name="T10" fmla="*/ 0 w 18382"/>
                  <a:gd name="T11" fmla="*/ 0 h 199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382"/>
                  <a:gd name="T19" fmla="*/ 0 h 19982"/>
                  <a:gd name="T20" fmla="*/ 18382 w 18382"/>
                  <a:gd name="T21" fmla="*/ 19982 h 199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382" h="19982" fill="none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</a:path>
                  <a:path w="18382" h="19982" stroke="0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  <a:lnTo>
                      <a:pt x="0" y="19982"/>
                    </a:lnTo>
                    <a:lnTo>
                      <a:pt x="820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chemeClr val="tx1"/>
                </a:solidFill>
                <a:bevel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93" y="9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</a:pPr>
                <a:r>
                  <a:rPr lang="en-US" sz="2400" b="1">
                    <a:solidFill>
                      <a:srgbClr val="D60093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402803" y="3271817"/>
              <a:ext cx="3735489" cy="2747665"/>
              <a:chOff x="457200" y="3195935"/>
              <a:chExt cx="3735489" cy="2747665"/>
            </a:xfrm>
          </p:grpSpPr>
          <p:grpSp>
            <p:nvGrpSpPr>
              <p:cNvPr id="7" name="Group 2"/>
              <p:cNvGrpSpPr>
                <a:grpSpLocks/>
              </p:cNvGrpSpPr>
              <p:nvPr/>
            </p:nvGrpSpPr>
            <p:grpSpPr bwMode="auto">
              <a:xfrm>
                <a:off x="1563688" y="3715048"/>
                <a:ext cx="665162" cy="614362"/>
                <a:chOff x="0" y="0"/>
                <a:chExt cx="419" cy="387"/>
              </a:xfrm>
            </p:grpSpPr>
            <p:sp>
              <p:nvSpPr>
                <p:cNvPr id="8" name="Arc 29"/>
                <p:cNvSpPr>
                  <a:spLocks/>
                </p:cNvSpPr>
                <p:nvPr/>
              </p:nvSpPr>
              <p:spPr bwMode="auto">
                <a:xfrm rot="6618963">
                  <a:off x="17" y="-17"/>
                  <a:ext cx="385" cy="419"/>
                </a:xfrm>
                <a:custGeom>
                  <a:avLst/>
                  <a:gdLst>
                    <a:gd name="T0" fmla="*/ 0 w 18382"/>
                    <a:gd name="T1" fmla="*/ 0 h 19982"/>
                    <a:gd name="T2" fmla="*/ 0 w 18382"/>
                    <a:gd name="T3" fmla="*/ 0 h 19982"/>
                    <a:gd name="T4" fmla="*/ 0 w 18382"/>
                    <a:gd name="T5" fmla="*/ 0 h 19982"/>
                    <a:gd name="T6" fmla="*/ 0 w 18382"/>
                    <a:gd name="T7" fmla="*/ 0 h 19982"/>
                    <a:gd name="T8" fmla="*/ 0 w 18382"/>
                    <a:gd name="T9" fmla="*/ 0 h 19982"/>
                    <a:gd name="T10" fmla="*/ 0 w 18382"/>
                    <a:gd name="T11" fmla="*/ 0 h 1998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382"/>
                    <a:gd name="T19" fmla="*/ 0 h 19982"/>
                    <a:gd name="T20" fmla="*/ 18382 w 18382"/>
                    <a:gd name="T21" fmla="*/ 19982 h 1998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382" h="19982" fill="none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</a:path>
                    <a:path w="18382" h="19982" stroke="0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  <a:lnTo>
                        <a:pt x="0" y="19982"/>
                      </a:lnTo>
                      <a:lnTo>
                        <a:pt x="820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bevel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1" y="96"/>
                  <a:ext cx="213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buFont typeface="Wingdings 2" pitchFamily="18" charset="2"/>
                    <a:buNone/>
                  </a:pPr>
                  <a:r>
                    <a:rPr lang="en-US" sz="2400" b="1">
                      <a:solidFill>
                        <a:srgbClr val="D60093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 flipH="1">
                <a:off x="762000" y="3576935"/>
                <a:ext cx="904875" cy="188595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762000" y="5462885"/>
                <a:ext cx="3040839" cy="1"/>
              </a:xfrm>
              <a:prstGeom prst="line">
                <a:avLst/>
              </a:prstGeom>
              <a:ln>
                <a:solidFill>
                  <a:schemeClr val="tx1"/>
                </a:solidFill>
                <a:headEnd/>
                <a:tailEnd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1666875" y="3576936"/>
                <a:ext cx="2135964" cy="188595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1666875" y="3576935"/>
                <a:ext cx="376956" cy="188595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n>
                    <a:solidFill>
                      <a:sysClr val="windowText" lastClr="000000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3195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1990725" y="5481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457200" y="5253335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20" name="Text Box 36"/>
              <p:cNvSpPr txBox="1">
                <a:spLocks noChangeArrowheads="1"/>
              </p:cNvSpPr>
              <p:nvPr/>
            </p:nvSpPr>
            <p:spPr bwMode="auto">
              <a:xfrm>
                <a:off x="3802839" y="5289202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 bwMode="auto">
          <a:xfrm>
            <a:off x="346886" y="4434185"/>
            <a:ext cx="4087776" cy="27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>
            <a:off x="951724" y="3195935"/>
            <a:ext cx="1629" cy="256827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152401" y="3733800"/>
            <a:ext cx="76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GT</a:t>
            </a: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152401" y="4510385"/>
            <a:ext cx="83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AD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giác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BAC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blipFill rotWithShape="1">
                <a:blip r:embed="rId2"/>
                <a:stretch>
                  <a:fillRect l="-3021" t="-7955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sz="2800" b="0" dirty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DC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AC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208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4287"/>
            <a:ext cx="5268854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65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299" y="942975"/>
            <a:ext cx="3931661" cy="494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015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"/>
            <a:ext cx="921864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237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14324" y="235802"/>
                <a:ext cx="707707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?1. Cho </a:t>
                </a:r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NP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 nào?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4" y="235802"/>
                <a:ext cx="7077075" cy="954107"/>
              </a:xfrm>
              <a:prstGeom prst="rect">
                <a:avLst/>
              </a:prstGeom>
              <a:blipFill>
                <a:blip r:embed="rId2"/>
                <a:stretch>
                  <a:fillRect l="-1810" t="-7051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914525" y="1262062"/>
            <a:ext cx="4943475" cy="2624138"/>
            <a:chOff x="246" y="1072"/>
            <a:chExt cx="3306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46" y="1072"/>
              <a:ext cx="3306" cy="1641"/>
              <a:chOff x="414" y="2157"/>
              <a:chExt cx="3306" cy="1641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M</a:t>
                </a: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414" y="350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N</a:t>
                </a: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3336" y="35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P</a:t>
                </a: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NI-Times" pitchFamily="2" charset="0"/>
                </a:rPr>
                <a:t>D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P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MP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127" b="-8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533168" y="4053042"/>
                <a:ext cx="58550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MNP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68" y="4053042"/>
                <a:ext cx="5855001" cy="523220"/>
              </a:xfrm>
              <a:prstGeom prst="rect">
                <a:avLst/>
              </a:prstGeom>
              <a:blipFill>
                <a:blip r:embed="rId5"/>
                <a:stretch>
                  <a:fillRect l="-2081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31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-457200" y="145494"/>
                <a:ext cx="8077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?2. Cho </a:t>
                </a:r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 nào?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7200" y="145494"/>
                <a:ext cx="8077200" cy="954107"/>
              </a:xfrm>
              <a:prstGeom prst="rect">
                <a:avLst/>
              </a:prstGeom>
              <a:blipFill>
                <a:blip r:embed="rId2"/>
                <a:stretch>
                  <a:fillRect t="-7051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 rot="10800000">
            <a:off x="1981201" y="1447800"/>
            <a:ext cx="5125902" cy="2624138"/>
            <a:chOff x="100" y="1072"/>
            <a:chExt cx="3428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00" y="1072"/>
              <a:ext cx="3428" cy="1644"/>
              <a:chOff x="268" y="2157"/>
              <a:chExt cx="3428" cy="1644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 rot="10800000"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D</a:t>
                </a: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 rot="10607645">
                <a:off x="268" y="3509"/>
                <a:ext cx="5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   E</a:t>
                </a: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 rot="11064554">
                <a:off x="3312" y="351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latin typeface="VNI-Times" pitchFamily="2" charset="0"/>
                  </a:rPr>
                  <a:t>F</a:t>
                </a: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 rot="11094013"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VNI-Times" pitchFamily="2" charset="0"/>
                </a:rPr>
                <a:t>K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KF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DF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346" b="-87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148" t="-11765" b="-3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4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CBFD2C-C3D5-2F9D-5118-CF3189BCEB69}"/>
              </a:ext>
            </a:extLst>
          </p:cNvPr>
          <p:cNvSpPr txBox="1"/>
          <p:nvPr/>
        </p:nvSpPr>
        <p:spPr>
          <a:xfrm>
            <a:off x="1676400" y="1600200"/>
            <a:ext cx="6664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>
                <a:solidFill>
                  <a:srgbClr val="C00000"/>
                </a:solidFill>
                <a:latin typeface="iCiel Amerigraf" pitchFamily="50" charset="0"/>
              </a:rPr>
              <a:t>TÌM NỬA YÊU THƯƠNG</a:t>
            </a:r>
            <a:endParaRPr lang="en-US" sz="3200" b="1">
              <a:solidFill>
                <a:srgbClr val="C00000"/>
              </a:solidFill>
              <a:latin typeface="iCiel Amerigraf" pitchFamily="50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8214CD-6332-9518-98EC-A5B28ACB782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7" t="12207" r="13379" b="14551"/>
          <a:stretch/>
        </p:blipFill>
        <p:spPr>
          <a:xfrm>
            <a:off x="3390900" y="2286000"/>
            <a:ext cx="2362200" cy="2286000"/>
          </a:xfrm>
          <a:prstGeom prst="rect">
            <a:avLst/>
          </a:prstGeom>
        </p:spPr>
      </p:pic>
      <p:sp>
        <p:nvSpPr>
          <p:cNvPr id="9" name="Heart 8">
            <a:extLst>
              <a:ext uri="{FF2B5EF4-FFF2-40B4-BE49-F238E27FC236}">
                <a16:creationId xmlns:a16="http://schemas.microsoft.com/office/drawing/2014/main" id="{FC428D68-88AC-2251-C528-D218F83D79FC}"/>
              </a:ext>
            </a:extLst>
          </p:cNvPr>
          <p:cNvSpPr/>
          <p:nvPr/>
        </p:nvSpPr>
        <p:spPr>
          <a:xfrm>
            <a:off x="457200" y="228600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3BF58055-9886-B259-3635-A11B1862DE7D}"/>
              </a:ext>
            </a:extLst>
          </p:cNvPr>
          <p:cNvSpPr/>
          <p:nvPr/>
        </p:nvSpPr>
        <p:spPr>
          <a:xfrm rot="7946431">
            <a:off x="609600" y="5321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9FD89926-8DDE-27A6-708B-3F271139B559}"/>
              </a:ext>
            </a:extLst>
          </p:cNvPr>
          <p:cNvSpPr/>
          <p:nvPr/>
        </p:nvSpPr>
        <p:spPr>
          <a:xfrm rot="14062121">
            <a:off x="301475" y="5197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C3CE74C0-F219-FF4C-DB5E-9BE103411052}"/>
              </a:ext>
            </a:extLst>
          </p:cNvPr>
          <p:cNvSpPr/>
          <p:nvPr/>
        </p:nvSpPr>
        <p:spPr>
          <a:xfrm>
            <a:off x="8340661" y="5791200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14657D84-C3AD-350F-373E-27D7605AB7D8}"/>
              </a:ext>
            </a:extLst>
          </p:cNvPr>
          <p:cNvSpPr/>
          <p:nvPr/>
        </p:nvSpPr>
        <p:spPr>
          <a:xfrm rot="7946431">
            <a:off x="8493061" y="60947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D905397F-521A-294F-D8C3-BD6E539AE377}"/>
              </a:ext>
            </a:extLst>
          </p:cNvPr>
          <p:cNvSpPr/>
          <p:nvPr/>
        </p:nvSpPr>
        <p:spPr>
          <a:xfrm rot="14062121">
            <a:off x="8184936" y="60823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BD57863B-6A5E-783A-3978-334EA65EC586}"/>
              </a:ext>
            </a:extLst>
          </p:cNvPr>
          <p:cNvSpPr/>
          <p:nvPr/>
        </p:nvSpPr>
        <p:spPr>
          <a:xfrm>
            <a:off x="340461" y="1371600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BBBC9407-1F51-F364-11AB-CE332507BFB9}"/>
              </a:ext>
            </a:extLst>
          </p:cNvPr>
          <p:cNvSpPr/>
          <p:nvPr/>
        </p:nvSpPr>
        <p:spPr>
          <a:xfrm>
            <a:off x="337222" y="2286000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34D4C9B0-FA98-DB68-509F-BEF6576F9FE4}"/>
              </a:ext>
            </a:extLst>
          </p:cNvPr>
          <p:cNvSpPr/>
          <p:nvPr/>
        </p:nvSpPr>
        <p:spPr>
          <a:xfrm>
            <a:off x="8299722" y="4957106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D16E9DAB-CF11-3E98-538F-414316BB9D8A}"/>
              </a:ext>
            </a:extLst>
          </p:cNvPr>
          <p:cNvSpPr/>
          <p:nvPr/>
        </p:nvSpPr>
        <p:spPr>
          <a:xfrm>
            <a:off x="8298959" y="4109719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16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D4461E-D99F-FBA3-0B11-6196A5D86628}"/>
              </a:ext>
            </a:extLst>
          </p:cNvPr>
          <p:cNvSpPr txBox="1"/>
          <p:nvPr/>
        </p:nvSpPr>
        <p:spPr>
          <a:xfrm>
            <a:off x="2743200" y="3013501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>
                <a:solidFill>
                  <a:srgbClr val="566547"/>
                </a:solidFill>
                <a:latin typeface="+mj-lt"/>
              </a:rPr>
              <a:t>LUYỆN TẬP</a:t>
            </a:r>
            <a:endParaRPr lang="en-US" sz="4800" b="1">
              <a:solidFill>
                <a:srgbClr val="566547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0101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5766"/>
            <a:ext cx="5341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độ dài x trong Hình 4.22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5" t="7650"/>
          <a:stretch/>
        </p:blipFill>
        <p:spPr bwMode="auto">
          <a:xfrm>
            <a:off x="5673407" y="76200"/>
            <a:ext cx="3165793" cy="208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MNP có MI là đường phân giác của góc M.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200" y="3680847"/>
            <a:ext cx="5715000" cy="1119753"/>
            <a:chOff x="457200" y="3680847"/>
            <a:chExt cx="5715000" cy="1119753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7752629"/>
                </p:ext>
              </p:extLst>
            </p:nvPr>
          </p:nvGraphicFramePr>
          <p:xfrm>
            <a:off x="2438400" y="3744128"/>
            <a:ext cx="1433632" cy="827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675809" imgH="390397" progId="Equation.DSMT4">
                    <p:embed/>
                  </p:oleObj>
                </mc:Choice>
                <mc:Fallback>
                  <p:oleObj name="Equation" r:id="rId3" imgW="6758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38400" y="3744128"/>
                          <a:ext cx="1433632" cy="8278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361928"/>
                </p:ext>
              </p:extLst>
            </p:nvPr>
          </p:nvGraphicFramePr>
          <p:xfrm>
            <a:off x="4630766" y="3680847"/>
            <a:ext cx="1321263" cy="967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533022" imgH="390397" progId="Equation.DSMT4">
                    <p:embed/>
                  </p:oleObj>
                </mc:Choice>
                <mc:Fallback>
                  <p:oleObj name="Equation" r:id="rId5" imgW="533022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630766" y="3680847"/>
                          <a:ext cx="1321263" cy="96735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685800" y="4731425"/>
            <a:ext cx="3566187" cy="983575"/>
            <a:chOff x="685800" y="4731425"/>
            <a:chExt cx="3566187" cy="983575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8869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37193"/>
                </p:ext>
              </p:extLst>
            </p:nvPr>
          </p:nvGraphicFramePr>
          <p:xfrm>
            <a:off x="1905000" y="4731425"/>
            <a:ext cx="2346987" cy="98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932609" imgH="390397" progId="Equation.DSMT4">
                    <p:embed/>
                  </p:oleObj>
                </mc:Choice>
                <mc:Fallback>
                  <p:oleObj name="Equation" r:id="rId7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905000" y="4731425"/>
                          <a:ext cx="2346987" cy="983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143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256" y="152400"/>
            <a:ext cx="5341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566547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độ dài x trong Hình 4.23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EDF có EM là đường phân giác của góc E.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2400"/>
            <a:ext cx="3124200" cy="2590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57200" y="3733800"/>
            <a:ext cx="5715000" cy="1066800"/>
            <a:chOff x="457200" y="3733800"/>
            <a:chExt cx="5715000" cy="1066800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3073385"/>
                </p:ext>
              </p:extLst>
            </p:nvPr>
          </p:nvGraphicFramePr>
          <p:xfrm>
            <a:off x="2429683" y="3781455"/>
            <a:ext cx="1404341" cy="790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694511" imgH="390397" progId="Equation.DSMT4">
                    <p:embed/>
                  </p:oleObj>
                </mc:Choice>
                <mc:Fallback>
                  <p:oleObj name="Equation" r:id="rId3" imgW="694511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29683" y="3781455"/>
                          <a:ext cx="1404341" cy="790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3129806"/>
                </p:ext>
              </p:extLst>
            </p:nvPr>
          </p:nvGraphicFramePr>
          <p:xfrm>
            <a:off x="4648200" y="3733800"/>
            <a:ext cx="1474529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647036" imgH="418822" progId="Equation.DSMT4">
                    <p:embed/>
                  </p:oleObj>
                </mc:Choice>
                <mc:Fallback>
                  <p:oleObj name="Equation" r:id="rId5" imgW="647036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648200" y="3733800"/>
                          <a:ext cx="1474529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685800" y="4726117"/>
            <a:ext cx="4275917" cy="1065083"/>
            <a:chOff x="685800" y="4726117"/>
            <a:chExt cx="4275917" cy="1065083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9631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7780091"/>
                </p:ext>
              </p:extLst>
            </p:nvPr>
          </p:nvGraphicFramePr>
          <p:xfrm>
            <a:off x="2133600" y="4726117"/>
            <a:ext cx="2828117" cy="1065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13520" imgH="418822" progId="Equation.DSMT4">
                    <p:embed/>
                  </p:oleObj>
                </mc:Choice>
                <mc:Fallback>
                  <p:oleObj name="Equation" r:id="rId7" imgW="1113520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133600" y="4726117"/>
                          <a:ext cx="2828117" cy="1065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8565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75F3B0-C4A7-E7E1-E648-EFA80EB29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009" y="0"/>
            <a:ext cx="5377991" cy="3200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2874853-6D5F-BBEA-8529-567DA3FA31DB}"/>
              </a:ext>
            </a:extLst>
          </p:cNvPr>
          <p:cNvSpPr/>
          <p:nvPr/>
        </p:nvSpPr>
        <p:spPr>
          <a:xfrm>
            <a:off x="48256" y="152400"/>
            <a:ext cx="5806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566547"/>
                </a:solidFill>
                <a:latin typeface="Times New Roman" pitchFamily="18" charset="0"/>
                <a:cs typeface="Times New Roman" pitchFamily="18" charset="0"/>
              </a:rPr>
              <a:t>Bài 4.10.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độ dài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trong Hình bên: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6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2874853-6D5F-BBEA-8529-567DA3FA31DB}"/>
              </a:ext>
            </a:extLst>
          </p:cNvPr>
          <p:cNvSpPr/>
          <p:nvPr/>
        </p:nvSpPr>
        <p:spPr>
          <a:xfrm>
            <a:off x="0" y="0"/>
            <a:ext cx="92964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566547"/>
                </a:solidFill>
                <a:latin typeface="Times New Roman" pitchFamily="18" charset="0"/>
                <a:cs typeface="Times New Roman" pitchFamily="18" charset="0"/>
              </a:rPr>
              <a:t>Bài 4.11. </a:t>
            </a:r>
            <a:r>
              <a:rPr lang="vi-VN" sz="2900">
                <a:latin typeface="+mj-lt"/>
              </a:rPr>
              <a:t>Cho tam giác ABC. Đường phân giác trong của góc A cắt BC tại D. Tính độ dài đoạn thẳng DC biết AB = 4,5 m; AC = 7,0 m và CB = 3,5 m (làm tròn kết quả đến hàng phần chục).</a:t>
            </a:r>
            <a:endParaRPr lang="vi-VN" sz="29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69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4.12: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Mai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4.25),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7h.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7h30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905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153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Ta có AI là phân giác của góc MAD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57200" y="4290358"/>
            <a:ext cx="5184914" cy="815042"/>
            <a:chOff x="682486" y="3985558"/>
            <a:chExt cx="5184914" cy="815042"/>
          </a:xfrm>
        </p:grpSpPr>
        <p:sp>
          <p:nvSpPr>
            <p:cNvPr id="7" name="TextBox 6"/>
            <p:cNvSpPr txBox="1"/>
            <p:nvPr/>
          </p:nvSpPr>
          <p:spPr>
            <a:xfrm>
              <a:off x="682486" y="4077958"/>
              <a:ext cx="51849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ra:                        hay ID=2IM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309024"/>
                </p:ext>
              </p:extLst>
            </p:nvPr>
          </p:nvGraphicFramePr>
          <p:xfrm>
            <a:off x="1872107" y="3985558"/>
            <a:ext cx="1944837" cy="815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32609" imgH="390397" progId="Equation.DSMT4">
                    <p:embed/>
                  </p:oleObj>
                </mc:Choice>
                <mc:Fallback>
                  <p:oleObj name="Equation" r:id="rId2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872107" y="3985558"/>
                          <a:ext cx="1944837" cy="8150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381000" y="524440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Hai bạn đi cùng vận tốc nên thời gian đi từ D đến I gấp 2 lần thời gian đi từ M đến I. Bạn Dung xuất phát lúc 6h30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38400"/>
            <a:ext cx="2514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6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8" descr="h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635375" y="333375"/>
            <a:ext cx="39608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/>
                <a:cs typeface="Times New Roman"/>
              </a:rPr>
              <a:t>HƯỚNG DẪN TỰ HỌC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2263775" y="2057400"/>
            <a:ext cx="55848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Nắm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vững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tam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nhà:4.10; 4.11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35846" name="Picture 9" descr="B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238250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9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extLst>
              <a:ext uri="{FF2B5EF4-FFF2-40B4-BE49-F238E27FC236}">
                <a16:creationId xmlns:a16="http://schemas.microsoft.com/office/drawing/2014/main" id="{148292CB-2828-1B65-9657-948010F9AA9E}"/>
              </a:ext>
            </a:extLst>
          </p:cNvPr>
          <p:cNvSpPr/>
          <p:nvPr/>
        </p:nvSpPr>
        <p:spPr>
          <a:xfrm>
            <a:off x="457200" y="228600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3D66B730-7D5E-15FE-570F-18D9909D3830}"/>
              </a:ext>
            </a:extLst>
          </p:cNvPr>
          <p:cNvSpPr/>
          <p:nvPr/>
        </p:nvSpPr>
        <p:spPr>
          <a:xfrm rot="7946431">
            <a:off x="609600" y="5321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A779EDEF-020E-1091-41D5-15BB687D4D30}"/>
              </a:ext>
            </a:extLst>
          </p:cNvPr>
          <p:cNvSpPr/>
          <p:nvPr/>
        </p:nvSpPr>
        <p:spPr>
          <a:xfrm rot="14062121">
            <a:off x="301475" y="5197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41C8DE5B-F9FD-9504-7FC5-0216E1809CAC}"/>
              </a:ext>
            </a:extLst>
          </p:cNvPr>
          <p:cNvSpPr/>
          <p:nvPr/>
        </p:nvSpPr>
        <p:spPr>
          <a:xfrm>
            <a:off x="340461" y="1371600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6B94CA34-C2E2-B906-C5D7-FFD7555B2301}"/>
              </a:ext>
            </a:extLst>
          </p:cNvPr>
          <p:cNvSpPr/>
          <p:nvPr/>
        </p:nvSpPr>
        <p:spPr>
          <a:xfrm>
            <a:off x="337222" y="2286000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9F0C4A24-2CCF-5AF5-66A2-1295494C0A4C}"/>
              </a:ext>
            </a:extLst>
          </p:cNvPr>
          <p:cNvSpPr/>
          <p:nvPr/>
        </p:nvSpPr>
        <p:spPr>
          <a:xfrm>
            <a:off x="8340661" y="5791200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A872A5EA-9B76-482D-543D-2A90C39D3E3D}"/>
              </a:ext>
            </a:extLst>
          </p:cNvPr>
          <p:cNvSpPr/>
          <p:nvPr/>
        </p:nvSpPr>
        <p:spPr>
          <a:xfrm rot="7946431">
            <a:off x="8493061" y="60947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6675B0BC-5A88-9C29-2285-C433210D1D67}"/>
              </a:ext>
            </a:extLst>
          </p:cNvPr>
          <p:cNvSpPr/>
          <p:nvPr/>
        </p:nvSpPr>
        <p:spPr>
          <a:xfrm rot="14062121">
            <a:off x="8184936" y="608238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533A4368-75F6-4C6C-813F-7D7AD366756F}"/>
              </a:ext>
            </a:extLst>
          </p:cNvPr>
          <p:cNvSpPr/>
          <p:nvPr/>
        </p:nvSpPr>
        <p:spPr>
          <a:xfrm>
            <a:off x="8299722" y="4957106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A3F13BEB-5F88-CAA0-F517-F9C072F66008}"/>
              </a:ext>
            </a:extLst>
          </p:cNvPr>
          <p:cNvSpPr/>
          <p:nvPr/>
        </p:nvSpPr>
        <p:spPr>
          <a:xfrm>
            <a:off x="8298959" y="4109719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B6873D-04CA-EE5D-0C0F-DA775EF07122}"/>
              </a:ext>
            </a:extLst>
          </p:cNvPr>
          <p:cNvSpPr txBox="1"/>
          <p:nvPr/>
        </p:nvSpPr>
        <p:spPr>
          <a:xfrm>
            <a:off x="3390900" y="328612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>
                <a:solidFill>
                  <a:srgbClr val="C00000"/>
                </a:solidFill>
                <a:latin typeface="iCiel Amerigraf" pitchFamily="50" charset="0"/>
              </a:rPr>
              <a:t>Luật chơi</a:t>
            </a:r>
            <a:endParaRPr lang="en-US" sz="3200" b="1">
              <a:solidFill>
                <a:srgbClr val="C00000"/>
              </a:solidFill>
              <a:latin typeface="iCiel Amerigraf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D1B584-4AC5-EC4D-97F3-4A541978D541}"/>
              </a:ext>
            </a:extLst>
          </p:cNvPr>
          <p:cNvSpPr txBox="1"/>
          <p:nvPr/>
        </p:nvSpPr>
        <p:spPr>
          <a:xfrm>
            <a:off x="2193074" y="1085671"/>
            <a:ext cx="5672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/>
              <a:t>Mỗi nhóm sẽ ghép hai nửa trái tim có hai màu khác nhau thành 1 trái tim có chứa nội dung kiến thức đúng nhất</a:t>
            </a:r>
            <a:endParaRPr lang="en-US" sz="2400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FF805385-FB00-7496-104C-3ACB7105B40E}"/>
              </a:ext>
            </a:extLst>
          </p:cNvPr>
          <p:cNvSpPr/>
          <p:nvPr/>
        </p:nvSpPr>
        <p:spPr>
          <a:xfrm>
            <a:off x="1905500" y="1154614"/>
            <a:ext cx="302361" cy="366487"/>
          </a:xfrm>
          <a:prstGeom prst="heart">
            <a:avLst/>
          </a:prstGeom>
          <a:solidFill>
            <a:srgbClr val="B400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7586BAB6-2C34-701E-2DA6-22F18266C091}"/>
              </a:ext>
            </a:extLst>
          </p:cNvPr>
          <p:cNvSpPr/>
          <p:nvPr/>
        </p:nvSpPr>
        <p:spPr>
          <a:xfrm>
            <a:off x="1905500" y="2526055"/>
            <a:ext cx="302361" cy="366487"/>
          </a:xfrm>
          <a:prstGeom prst="heart">
            <a:avLst/>
          </a:prstGeom>
          <a:solidFill>
            <a:srgbClr val="B400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10668E-76EF-2A3A-B265-5AE4ED1ABB44}"/>
              </a:ext>
            </a:extLst>
          </p:cNvPr>
          <p:cNvSpPr txBox="1"/>
          <p:nvPr/>
        </p:nvSpPr>
        <p:spPr>
          <a:xfrm>
            <a:off x="2226911" y="2458284"/>
            <a:ext cx="5672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/>
              <a:t> Nhóm nào ghép được nhiều trái tim đúng nhất là nhóm chiến thắng</a:t>
            </a:r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98E97E2-1C26-1D40-8721-B17C6EA96259}"/>
              </a:ext>
            </a:extLst>
          </p:cNvPr>
          <p:cNvSpPr/>
          <p:nvPr/>
        </p:nvSpPr>
        <p:spPr>
          <a:xfrm>
            <a:off x="1905500" y="3549768"/>
            <a:ext cx="302361" cy="366487"/>
          </a:xfrm>
          <a:prstGeom prst="heart">
            <a:avLst/>
          </a:prstGeom>
          <a:solidFill>
            <a:srgbClr val="B400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874D18-64E4-D6F6-C1CD-75A5281F97C3}"/>
              </a:ext>
            </a:extLst>
          </p:cNvPr>
          <p:cNvSpPr txBox="1"/>
          <p:nvPr/>
        </p:nvSpPr>
        <p:spPr>
          <a:xfrm>
            <a:off x="2226911" y="3481997"/>
            <a:ext cx="5672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/>
              <a:t> Thời gian: 3 phút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BA6475D-288A-0B32-D11F-5B576EC2F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390" y="4109719"/>
            <a:ext cx="1680610" cy="26263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8ED6443-9D66-746E-B681-4DAB209A9E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314"/>
          <a:stretch/>
        </p:blipFill>
        <p:spPr>
          <a:xfrm>
            <a:off x="4572000" y="4103845"/>
            <a:ext cx="1587845" cy="2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1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968618-EF11-2D45-816B-1E05CBA28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4021699" cy="6529527"/>
          </a:xfrm>
          <a:prstGeom prst="rect">
            <a:avLst/>
          </a:prstGeom>
          <a:ln>
            <a:solidFill>
              <a:srgbClr val="EF4B42"/>
            </a:solidFill>
          </a:ln>
        </p:spPr>
      </p:pic>
      <p:sp>
        <p:nvSpPr>
          <p:cNvPr id="8" name="Heart 7">
            <a:extLst>
              <a:ext uri="{FF2B5EF4-FFF2-40B4-BE49-F238E27FC236}">
                <a16:creationId xmlns:a16="http://schemas.microsoft.com/office/drawing/2014/main" id="{4B22200F-F2FA-F690-916F-FA94BBD0844A}"/>
              </a:ext>
            </a:extLst>
          </p:cNvPr>
          <p:cNvSpPr/>
          <p:nvPr/>
        </p:nvSpPr>
        <p:spPr>
          <a:xfrm>
            <a:off x="348578" y="422490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331B27F7-46D5-036A-F1EB-58FCFA1D8437}"/>
              </a:ext>
            </a:extLst>
          </p:cNvPr>
          <p:cNvSpPr/>
          <p:nvPr/>
        </p:nvSpPr>
        <p:spPr>
          <a:xfrm rot="7946431">
            <a:off x="500978" y="45284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6BDD2E02-742D-7627-06A5-4A2AE2DF6286}"/>
              </a:ext>
            </a:extLst>
          </p:cNvPr>
          <p:cNvSpPr/>
          <p:nvPr/>
        </p:nvSpPr>
        <p:spPr>
          <a:xfrm rot="14062121">
            <a:off x="192853" y="45160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A187C8AE-89B8-8E81-B1B2-4A343BA7DB86}"/>
              </a:ext>
            </a:extLst>
          </p:cNvPr>
          <p:cNvSpPr/>
          <p:nvPr/>
        </p:nvSpPr>
        <p:spPr>
          <a:xfrm>
            <a:off x="231839" y="53679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14E489C5-0495-6109-283A-9D4348BB598A}"/>
              </a:ext>
            </a:extLst>
          </p:cNvPr>
          <p:cNvSpPr/>
          <p:nvPr/>
        </p:nvSpPr>
        <p:spPr>
          <a:xfrm>
            <a:off x="228600" y="62823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FD72557D-A1D2-98A1-3A30-5BF1C6352DFC}"/>
              </a:ext>
            </a:extLst>
          </p:cNvPr>
          <p:cNvSpPr/>
          <p:nvPr/>
        </p:nvSpPr>
        <p:spPr>
          <a:xfrm>
            <a:off x="8552286" y="476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D692A911-C8B2-DFE1-5FCE-2988BF4A06DE}"/>
              </a:ext>
            </a:extLst>
          </p:cNvPr>
          <p:cNvSpPr/>
          <p:nvPr/>
        </p:nvSpPr>
        <p:spPr>
          <a:xfrm rot="7946431">
            <a:off x="8704686" y="3083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7CED6D0-911B-E776-0423-ADAB7AD48DBD}"/>
              </a:ext>
            </a:extLst>
          </p:cNvPr>
          <p:cNvSpPr/>
          <p:nvPr/>
        </p:nvSpPr>
        <p:spPr>
          <a:xfrm rot="14062121">
            <a:off x="8396561" y="2959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6B12258-1FB4-0B00-6CF3-40AB1E1FE315}"/>
              </a:ext>
            </a:extLst>
          </p:cNvPr>
          <p:cNvSpPr/>
          <p:nvPr/>
        </p:nvSpPr>
        <p:spPr>
          <a:xfrm>
            <a:off x="8435547" y="11477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F2A74F9E-354A-8A5E-BD6C-E37463F92130}"/>
              </a:ext>
            </a:extLst>
          </p:cNvPr>
          <p:cNvSpPr/>
          <p:nvPr/>
        </p:nvSpPr>
        <p:spPr>
          <a:xfrm>
            <a:off x="8432308" y="20621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044637D-B055-01C6-250F-2E5540D41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499" y="457201"/>
            <a:ext cx="4316354" cy="6036750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381748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6FDC5C-3B48-C2DD-FA57-65FEE4840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665" y="509588"/>
            <a:ext cx="3789705" cy="6019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6CB436-4E79-6EC3-A31E-C5F9240A89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0006"/>
          <a:stretch/>
        </p:blipFill>
        <p:spPr>
          <a:xfrm>
            <a:off x="4842219" y="714376"/>
            <a:ext cx="3606348" cy="5610224"/>
          </a:xfrm>
          <a:prstGeom prst="rect">
            <a:avLst/>
          </a:prstGeom>
        </p:spPr>
      </p:pic>
      <p:sp>
        <p:nvSpPr>
          <p:cNvPr id="11" name="Heart 10">
            <a:extLst>
              <a:ext uri="{FF2B5EF4-FFF2-40B4-BE49-F238E27FC236}">
                <a16:creationId xmlns:a16="http://schemas.microsoft.com/office/drawing/2014/main" id="{B4A04011-257E-3D30-68C6-E3AC123CB657}"/>
              </a:ext>
            </a:extLst>
          </p:cNvPr>
          <p:cNvSpPr/>
          <p:nvPr/>
        </p:nvSpPr>
        <p:spPr>
          <a:xfrm>
            <a:off x="348578" y="422490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7C1483E6-563B-61B1-6044-263E9CF328DD}"/>
              </a:ext>
            </a:extLst>
          </p:cNvPr>
          <p:cNvSpPr/>
          <p:nvPr/>
        </p:nvSpPr>
        <p:spPr>
          <a:xfrm rot="7946431">
            <a:off x="500978" y="45284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D0E13488-E330-533A-6A5D-555DB02BE976}"/>
              </a:ext>
            </a:extLst>
          </p:cNvPr>
          <p:cNvSpPr/>
          <p:nvPr/>
        </p:nvSpPr>
        <p:spPr>
          <a:xfrm rot="14062121">
            <a:off x="192853" y="45160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9AC89279-48FB-EB0F-6E32-8B8CD6D68E73}"/>
              </a:ext>
            </a:extLst>
          </p:cNvPr>
          <p:cNvSpPr/>
          <p:nvPr/>
        </p:nvSpPr>
        <p:spPr>
          <a:xfrm>
            <a:off x="231839" y="53679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5E6DE186-D104-A9C1-A012-744F55B228AA}"/>
              </a:ext>
            </a:extLst>
          </p:cNvPr>
          <p:cNvSpPr/>
          <p:nvPr/>
        </p:nvSpPr>
        <p:spPr>
          <a:xfrm>
            <a:off x="228600" y="62823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995D0C4A-5AF0-62A8-73BE-F01035387314}"/>
              </a:ext>
            </a:extLst>
          </p:cNvPr>
          <p:cNvSpPr/>
          <p:nvPr/>
        </p:nvSpPr>
        <p:spPr>
          <a:xfrm>
            <a:off x="8552286" y="476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3EE981E2-F6E7-2945-613E-514774EACDDF}"/>
              </a:ext>
            </a:extLst>
          </p:cNvPr>
          <p:cNvSpPr/>
          <p:nvPr/>
        </p:nvSpPr>
        <p:spPr>
          <a:xfrm rot="7946431">
            <a:off x="8704686" y="3083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3DF627F-53FD-705E-FB8A-BD8A7380AA62}"/>
              </a:ext>
            </a:extLst>
          </p:cNvPr>
          <p:cNvSpPr/>
          <p:nvPr/>
        </p:nvSpPr>
        <p:spPr>
          <a:xfrm rot="14062121">
            <a:off x="8396561" y="2959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31842F71-9353-0C89-3348-084C2FEE85D9}"/>
              </a:ext>
            </a:extLst>
          </p:cNvPr>
          <p:cNvSpPr/>
          <p:nvPr/>
        </p:nvSpPr>
        <p:spPr>
          <a:xfrm>
            <a:off x="8435547" y="11477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C15DD032-3DF1-9381-1A04-AC89B26A5FC6}"/>
              </a:ext>
            </a:extLst>
          </p:cNvPr>
          <p:cNvSpPr/>
          <p:nvPr/>
        </p:nvSpPr>
        <p:spPr>
          <a:xfrm>
            <a:off x="8432308" y="20621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8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F1B43B-0AFB-6B8F-9B5D-15E56F33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77" y="271464"/>
            <a:ext cx="3745581" cy="563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D91FF5-B71D-64E8-B3FF-A139D1D4B9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272"/>
          <a:stretch/>
        </p:blipFill>
        <p:spPr>
          <a:xfrm>
            <a:off x="4147958" y="404460"/>
            <a:ext cx="3495851" cy="5615340"/>
          </a:xfrm>
          <a:prstGeom prst="rect">
            <a:avLst/>
          </a:prstGeom>
        </p:spPr>
      </p:pic>
      <p:sp>
        <p:nvSpPr>
          <p:cNvPr id="8" name="Heart 7">
            <a:extLst>
              <a:ext uri="{FF2B5EF4-FFF2-40B4-BE49-F238E27FC236}">
                <a16:creationId xmlns:a16="http://schemas.microsoft.com/office/drawing/2014/main" id="{8CBFB775-91AE-D5F4-491E-C960B8F5EC55}"/>
              </a:ext>
            </a:extLst>
          </p:cNvPr>
          <p:cNvSpPr/>
          <p:nvPr/>
        </p:nvSpPr>
        <p:spPr>
          <a:xfrm>
            <a:off x="348578" y="422490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8182111C-F2AD-20A9-CEDA-DB4A277A1A6B}"/>
              </a:ext>
            </a:extLst>
          </p:cNvPr>
          <p:cNvSpPr/>
          <p:nvPr/>
        </p:nvSpPr>
        <p:spPr>
          <a:xfrm rot="7946431">
            <a:off x="500978" y="45284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A1DF4417-F4B1-4776-A266-B7667A92BC00}"/>
              </a:ext>
            </a:extLst>
          </p:cNvPr>
          <p:cNvSpPr/>
          <p:nvPr/>
        </p:nvSpPr>
        <p:spPr>
          <a:xfrm rot="14062121">
            <a:off x="192853" y="45160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CF9DCF6D-B59B-470E-3F84-ACC12BDAF0FD}"/>
              </a:ext>
            </a:extLst>
          </p:cNvPr>
          <p:cNvSpPr/>
          <p:nvPr/>
        </p:nvSpPr>
        <p:spPr>
          <a:xfrm>
            <a:off x="231839" y="53679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7207FADD-2C83-5008-F403-99429EF97405}"/>
              </a:ext>
            </a:extLst>
          </p:cNvPr>
          <p:cNvSpPr/>
          <p:nvPr/>
        </p:nvSpPr>
        <p:spPr>
          <a:xfrm>
            <a:off x="228600" y="62823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445DF6A7-D184-81B2-07DB-F235D499113B}"/>
              </a:ext>
            </a:extLst>
          </p:cNvPr>
          <p:cNvSpPr/>
          <p:nvPr/>
        </p:nvSpPr>
        <p:spPr>
          <a:xfrm>
            <a:off x="8552286" y="476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4AFF460C-1C89-4B49-CE7B-354D48728CB9}"/>
              </a:ext>
            </a:extLst>
          </p:cNvPr>
          <p:cNvSpPr/>
          <p:nvPr/>
        </p:nvSpPr>
        <p:spPr>
          <a:xfrm rot="7946431">
            <a:off x="8704686" y="3083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4F8A4E47-CB1F-BA18-92B3-1946BAD3FF63}"/>
              </a:ext>
            </a:extLst>
          </p:cNvPr>
          <p:cNvSpPr/>
          <p:nvPr/>
        </p:nvSpPr>
        <p:spPr>
          <a:xfrm rot="14062121">
            <a:off x="8396561" y="2959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9791F6F9-943F-80F3-D865-BB9660E82449}"/>
              </a:ext>
            </a:extLst>
          </p:cNvPr>
          <p:cNvSpPr/>
          <p:nvPr/>
        </p:nvSpPr>
        <p:spPr>
          <a:xfrm>
            <a:off x="8435547" y="11477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4E97E4A0-2D61-9145-8810-1F06CB764D9A}"/>
              </a:ext>
            </a:extLst>
          </p:cNvPr>
          <p:cNvSpPr/>
          <p:nvPr/>
        </p:nvSpPr>
        <p:spPr>
          <a:xfrm>
            <a:off x="8432308" y="20621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1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42B3D2-2B25-ACFB-8102-DE3D9B6BB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842" y="800100"/>
            <a:ext cx="3452884" cy="5257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0303A4-789F-3E7C-FAB4-086EFA4132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956"/>
          <a:stretch/>
        </p:blipFill>
        <p:spPr>
          <a:xfrm>
            <a:off x="4496151" y="746497"/>
            <a:ext cx="3276249" cy="5285796"/>
          </a:xfrm>
          <a:prstGeom prst="rect">
            <a:avLst/>
          </a:prstGeom>
        </p:spPr>
      </p:pic>
      <p:sp>
        <p:nvSpPr>
          <p:cNvPr id="8" name="Heart 7">
            <a:extLst>
              <a:ext uri="{FF2B5EF4-FFF2-40B4-BE49-F238E27FC236}">
                <a16:creationId xmlns:a16="http://schemas.microsoft.com/office/drawing/2014/main" id="{FAE81D10-D436-CE2D-15F4-74C220B04AE0}"/>
              </a:ext>
            </a:extLst>
          </p:cNvPr>
          <p:cNvSpPr/>
          <p:nvPr/>
        </p:nvSpPr>
        <p:spPr>
          <a:xfrm>
            <a:off x="348578" y="4224901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5BC3160A-03D0-01C5-0EB7-8DE18C5A3E19}"/>
              </a:ext>
            </a:extLst>
          </p:cNvPr>
          <p:cNvSpPr/>
          <p:nvPr/>
        </p:nvSpPr>
        <p:spPr>
          <a:xfrm rot="7946431">
            <a:off x="500978" y="45284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EA659F4C-87EC-9656-31F0-E1A318CF9060}"/>
              </a:ext>
            </a:extLst>
          </p:cNvPr>
          <p:cNvSpPr/>
          <p:nvPr/>
        </p:nvSpPr>
        <p:spPr>
          <a:xfrm rot="14062121">
            <a:off x="192853" y="451608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567BC6AF-E6E7-308E-7E04-A7E046EFE6F6}"/>
              </a:ext>
            </a:extLst>
          </p:cNvPr>
          <p:cNvSpPr/>
          <p:nvPr/>
        </p:nvSpPr>
        <p:spPr>
          <a:xfrm>
            <a:off x="231839" y="53679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E6CC4CBB-2612-5FDA-D300-8C9DC5772EA5}"/>
              </a:ext>
            </a:extLst>
          </p:cNvPr>
          <p:cNvSpPr/>
          <p:nvPr/>
        </p:nvSpPr>
        <p:spPr>
          <a:xfrm>
            <a:off x="228600" y="6282301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B67DD6B6-874E-FE24-73FA-9AC6B0BCD518}"/>
              </a:ext>
            </a:extLst>
          </p:cNvPr>
          <p:cNvSpPr/>
          <p:nvPr/>
        </p:nvSpPr>
        <p:spPr>
          <a:xfrm>
            <a:off x="8552286" y="4762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422E6978-C2AF-4EAA-32EC-C6028B00EC21}"/>
              </a:ext>
            </a:extLst>
          </p:cNvPr>
          <p:cNvSpPr/>
          <p:nvPr/>
        </p:nvSpPr>
        <p:spPr>
          <a:xfrm rot="7946431">
            <a:off x="8704686" y="3083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F1CB0A9D-67B8-5581-3BD1-550EE7466BAC}"/>
              </a:ext>
            </a:extLst>
          </p:cNvPr>
          <p:cNvSpPr/>
          <p:nvPr/>
        </p:nvSpPr>
        <p:spPr>
          <a:xfrm rot="14062121">
            <a:off x="8396561" y="295943"/>
            <a:ext cx="381000" cy="381000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950B75F5-A837-8A9A-977A-C9E26C936247}"/>
              </a:ext>
            </a:extLst>
          </p:cNvPr>
          <p:cNvSpPr/>
          <p:nvPr/>
        </p:nvSpPr>
        <p:spPr>
          <a:xfrm>
            <a:off x="8435547" y="11477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1715867E-ED3C-4E6E-B900-D6425D98E552}"/>
              </a:ext>
            </a:extLst>
          </p:cNvPr>
          <p:cNvSpPr/>
          <p:nvPr/>
        </p:nvSpPr>
        <p:spPr>
          <a:xfrm>
            <a:off x="8432308" y="2062162"/>
            <a:ext cx="462878" cy="423299"/>
          </a:xfrm>
          <a:prstGeom prst="heart">
            <a:avLst/>
          </a:prstGeom>
          <a:solidFill>
            <a:srgbClr val="F6B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0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8600" y="4470737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628637"/>
                </a:solidFill>
                <a:latin typeface="Times New Roman" pitchFamily="18" charset="0"/>
                <a:cs typeface="Times New Roman" pitchFamily="18" charset="0"/>
              </a:rPr>
              <a:t> ABC. </a:t>
            </a:r>
            <a:endParaRPr lang="vi-VN" sz="3200" b="1" dirty="0">
              <a:solidFill>
                <a:srgbClr val="62863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1C87AF7-F2D5-4DFF-1F82-B2B6C7859343}"/>
              </a:ext>
            </a:extLst>
          </p:cNvPr>
          <p:cNvGrpSpPr/>
          <p:nvPr/>
        </p:nvGrpSpPr>
        <p:grpSpPr>
          <a:xfrm>
            <a:off x="4191000" y="457200"/>
            <a:ext cx="4800600" cy="3606225"/>
            <a:chOff x="4191000" y="457200"/>
            <a:chExt cx="4800600" cy="3606225"/>
          </a:xfrm>
        </p:grpSpPr>
        <p:sp>
          <p:nvSpPr>
            <p:cNvPr id="37" name="Oval Callout 36"/>
            <p:cNvSpPr/>
            <p:nvPr/>
          </p:nvSpPr>
          <p:spPr>
            <a:xfrm>
              <a:off x="4191000" y="457200"/>
              <a:ext cx="4800600" cy="3606225"/>
            </a:xfrm>
            <a:prstGeom prst="wedgeEllipseCallout">
              <a:avLst>
                <a:gd name="adj1" fmla="val -55063"/>
                <a:gd name="adj2" fmla="val 45228"/>
              </a:avLst>
            </a:prstGeom>
            <a:solidFill>
              <a:srgbClr val="BCCCAC"/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7470" y="1295400"/>
              <a:ext cx="41148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nl-NL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và 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</a:p>
            <a:p>
              <a:endPara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vi-VN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vi-VN" sz="3200" dirty="0">
                <a:solidFill>
                  <a:sysClr val="windowText" lastClr="000000"/>
                </a:solidFill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4459263"/>
                </p:ext>
              </p:extLst>
            </p:nvPr>
          </p:nvGraphicFramePr>
          <p:xfrm>
            <a:off x="6400800" y="1300162"/>
            <a:ext cx="754063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94924" imgH="390397" progId="Equation.DSMT4">
                    <p:embed/>
                  </p:oleObj>
                </mc:Choice>
                <mc:Fallback>
                  <p:oleObj name="Equation" r:id="rId3" imgW="294924" imgH="390397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1300162"/>
                          <a:ext cx="754063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3913914"/>
                </p:ext>
              </p:extLst>
            </p:nvPr>
          </p:nvGraphicFramePr>
          <p:xfrm>
            <a:off x="7781925" y="1295400"/>
            <a:ext cx="67627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91960" imgH="393480" progId="Equation.DSMT4">
                    <p:embed/>
                  </p:oleObj>
                </mc:Choice>
                <mc:Fallback>
                  <p:oleObj name="Equation" r:id="rId5" imgW="291960" imgH="39348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1925" y="1295400"/>
                          <a:ext cx="67627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C4313F5-4FFB-3F8E-BA34-68444C30132B}"/>
              </a:ext>
            </a:extLst>
          </p:cNvPr>
          <p:cNvGrpSpPr/>
          <p:nvPr/>
        </p:nvGrpSpPr>
        <p:grpSpPr>
          <a:xfrm>
            <a:off x="1055754" y="1309687"/>
            <a:ext cx="3012571" cy="2582685"/>
            <a:chOff x="795675" y="777997"/>
            <a:chExt cx="3012571" cy="2582685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A74C02E4-A7FA-DBE0-B47A-EE354BD457DA}"/>
                </a:ext>
              </a:extLst>
            </p:cNvPr>
            <p:cNvSpPr/>
            <p:nvPr/>
          </p:nvSpPr>
          <p:spPr>
            <a:xfrm>
              <a:off x="990600" y="1143000"/>
              <a:ext cx="2743200" cy="1698724"/>
            </a:xfrm>
            <a:prstGeom prst="triangle">
              <a:avLst>
                <a:gd name="adj" fmla="val 11328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A79DE3D-67D0-FD63-F897-F7B2720F8E60}"/>
                </a:ext>
              </a:extLst>
            </p:cNvPr>
            <p:cNvCxnSpPr>
              <a:cxnSpLocks/>
            </p:cNvCxnSpPr>
            <p:nvPr/>
          </p:nvCxnSpPr>
          <p:spPr>
            <a:xfrm>
              <a:off x="1295400" y="1143000"/>
              <a:ext cx="625737" cy="1698724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7B1ECC6-495C-915B-0DA5-17C7E5BA8743}"/>
                </a:ext>
              </a:extLst>
            </p:cNvPr>
            <p:cNvSpPr txBox="1"/>
            <p:nvPr/>
          </p:nvSpPr>
          <p:spPr>
            <a:xfrm>
              <a:off x="1253568" y="777997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A</a:t>
              </a:r>
              <a:endParaRPr lang="en-US" sz="24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1FE4EA-C8BE-4F45-03F4-EF70D701DFA3}"/>
                </a:ext>
              </a:extLst>
            </p:cNvPr>
            <p:cNvSpPr txBox="1"/>
            <p:nvPr/>
          </p:nvSpPr>
          <p:spPr>
            <a:xfrm>
              <a:off x="795675" y="2776686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B</a:t>
              </a:r>
              <a:endParaRPr lang="en-US" sz="24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4C0F3B9-7008-F7FE-18B6-CA28747B3D3F}"/>
                </a:ext>
              </a:extLst>
            </p:cNvPr>
            <p:cNvSpPr txBox="1"/>
            <p:nvPr/>
          </p:nvSpPr>
          <p:spPr>
            <a:xfrm>
              <a:off x="3400762" y="289901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C</a:t>
              </a:r>
              <a:endParaRPr lang="en-US" sz="240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8955EBA-66E3-07EE-0008-1BF497457AB2}"/>
                </a:ext>
              </a:extLst>
            </p:cNvPr>
            <p:cNvSpPr txBox="1"/>
            <p:nvPr/>
          </p:nvSpPr>
          <p:spPr>
            <a:xfrm>
              <a:off x="1653333" y="281314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/>
                <a:t>D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15398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7">
            <a:extLst>
              <a:ext uri="{FF2B5EF4-FFF2-40B4-BE49-F238E27FC236}">
                <a16:creationId xmlns:a16="http://schemas.microsoft.com/office/drawing/2014/main" id="{51AB03D7-523E-CBE6-A109-61A194B325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667000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Tính chất đường phân giác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1539169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682</Words>
  <Application>Microsoft Office PowerPoint</Application>
  <PresentationFormat>On-screen Show (4:3)</PresentationFormat>
  <Paragraphs>81</Paragraphs>
  <Slides>26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Cambria Math</vt:lpstr>
      <vt:lpstr>iCiel Amerigraf</vt:lpstr>
      <vt:lpstr>Times New Roman</vt:lpstr>
      <vt:lpstr>VNI-Times</vt:lpstr>
      <vt:lpstr>Wingdings</vt:lpstr>
      <vt:lpstr>Wingdings 2</vt:lpstr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Vân Nguyễn</cp:lastModifiedBy>
  <cp:revision>61</cp:revision>
  <dcterms:created xsi:type="dcterms:W3CDTF">2020-04-09T01:44:30Z</dcterms:created>
  <dcterms:modified xsi:type="dcterms:W3CDTF">2023-11-20T11:31:28Z</dcterms:modified>
</cp:coreProperties>
</file>