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3"/>
  </p:notesMasterIdLst>
  <p:sldIdLst>
    <p:sldId id="257" r:id="rId3"/>
    <p:sldId id="288" r:id="rId4"/>
    <p:sldId id="312" r:id="rId5"/>
    <p:sldId id="267" r:id="rId6"/>
    <p:sldId id="268" r:id="rId7"/>
    <p:sldId id="269" r:id="rId8"/>
    <p:sldId id="270" r:id="rId9"/>
    <p:sldId id="271" r:id="rId10"/>
    <p:sldId id="272" r:id="rId11"/>
    <p:sldId id="301" r:id="rId12"/>
    <p:sldId id="273" r:id="rId13"/>
    <p:sldId id="274" r:id="rId14"/>
    <p:sldId id="275" r:id="rId15"/>
    <p:sldId id="302" r:id="rId16"/>
    <p:sldId id="276" r:id="rId17"/>
    <p:sldId id="311" r:id="rId18"/>
    <p:sldId id="308" r:id="rId19"/>
    <p:sldId id="313" r:id="rId20"/>
    <p:sldId id="314"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249" autoAdjust="0"/>
  </p:normalViewPr>
  <p:slideViewPr>
    <p:cSldViewPr snapToGrid="0" showGuides="1">
      <p:cViewPr varScale="1">
        <p:scale>
          <a:sx n="68" d="100"/>
          <a:sy n="68" d="100"/>
        </p:scale>
        <p:origin x="816" y="60"/>
      </p:cViewPr>
      <p:guideLst>
        <p:guide orient="horz" pos="2160"/>
        <p:guide pos="381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BB717-DBF9-402B-91EB-DE640FAD5C13}"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CEB88-0723-4DA8-A904-7AE2984197F3}" type="slidenum">
              <a:rPr lang="en-US" smtClean="0"/>
              <a:t>‹#›</a:t>
            </a:fld>
            <a:endParaRPr lang="en-US"/>
          </a:p>
        </p:txBody>
      </p:sp>
    </p:spTree>
    <p:extLst>
      <p:ext uri="{BB962C8B-B14F-4D97-AF65-F5344CB8AC3E}">
        <p14:creationId xmlns:p14="http://schemas.microsoft.com/office/powerpoint/2010/main" val="152784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02E4B8A-079D-DA74-1639-C623EE3FF3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FCFFD4-7F23-4EF0-98F5-1EDB36EEB5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963" name="Rectangle 2">
            <a:extLst>
              <a:ext uri="{FF2B5EF4-FFF2-40B4-BE49-F238E27FC236}">
                <a16:creationId xmlns:a16="http://schemas.microsoft.com/office/drawing/2014/main" id="{D8EF2D00-A584-0AFF-E848-9E0712AA02F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BDE71EB-DEA2-AE48-0197-0ACF26EEA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dangtrunggian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A0D448F-BF95-DCE6-2B4F-C6FB27FBDB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2EDB26-C308-4095-B6C0-44785DC05E9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155" name="Rectangle 2">
            <a:extLst>
              <a:ext uri="{FF2B5EF4-FFF2-40B4-BE49-F238E27FC236}">
                <a16:creationId xmlns:a16="http://schemas.microsoft.com/office/drawing/2014/main" id="{5E66E462-4C58-4AF6-2CE2-257D71D632C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3AC3B50-F048-908C-9011-AEC8E4C5C3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dangtrunggian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49A7AA-2D6C-4437-84DD-0C44802E4AC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252043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9A7AA-2D6C-4437-84DD-0C44802E4AC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83546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9A7AA-2D6C-4437-84DD-0C44802E4AC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221073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FE33658-0551-242B-F88B-43B1780611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7AC332-16A9-5E5F-DBE5-9BCFAB4142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F86D00-0C11-F441-2D46-F46F711FF188}"/>
              </a:ext>
            </a:extLst>
          </p:cNvPr>
          <p:cNvSpPr>
            <a:spLocks noGrp="1" noChangeArrowheads="1"/>
          </p:cNvSpPr>
          <p:nvPr>
            <p:ph type="sldNum" sz="quarter" idx="12"/>
          </p:nvPr>
        </p:nvSpPr>
        <p:spPr>
          <a:ln/>
        </p:spPr>
        <p:txBody>
          <a:bodyPr/>
          <a:lstStyle>
            <a:lvl1pPr>
              <a:defRPr/>
            </a:lvl1pPr>
          </a:lstStyle>
          <a:p>
            <a:fld id="{CD85C01E-0091-465F-AF4A-0982BC78C4F1}" type="slidenum">
              <a:rPr lang="en-US" altLang="en-US"/>
              <a:pPr/>
              <a:t>‹#›</a:t>
            </a:fld>
            <a:endParaRPr lang="en-US" altLang="en-US"/>
          </a:p>
        </p:txBody>
      </p:sp>
    </p:spTree>
    <p:extLst>
      <p:ext uri="{BB962C8B-B14F-4D97-AF65-F5344CB8AC3E}">
        <p14:creationId xmlns:p14="http://schemas.microsoft.com/office/powerpoint/2010/main" val="113728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7F50ED-1C0D-0359-F4B2-E831476416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23F6B4-CAE7-7F27-C6FB-B34A913D0D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2C76AD-C930-D43E-F083-4CA81C0178E4}"/>
              </a:ext>
            </a:extLst>
          </p:cNvPr>
          <p:cNvSpPr>
            <a:spLocks noGrp="1" noChangeArrowheads="1"/>
          </p:cNvSpPr>
          <p:nvPr>
            <p:ph type="sldNum" sz="quarter" idx="12"/>
          </p:nvPr>
        </p:nvSpPr>
        <p:spPr>
          <a:ln/>
        </p:spPr>
        <p:txBody>
          <a:bodyPr/>
          <a:lstStyle>
            <a:lvl1pPr>
              <a:defRPr/>
            </a:lvl1pPr>
          </a:lstStyle>
          <a:p>
            <a:fld id="{BA433F11-A9B4-4805-897E-A31DA3C0342C}" type="slidenum">
              <a:rPr lang="en-US" altLang="en-US"/>
              <a:pPr/>
              <a:t>‹#›</a:t>
            </a:fld>
            <a:endParaRPr lang="en-US" altLang="en-US"/>
          </a:p>
        </p:txBody>
      </p:sp>
    </p:spTree>
    <p:extLst>
      <p:ext uri="{BB962C8B-B14F-4D97-AF65-F5344CB8AC3E}">
        <p14:creationId xmlns:p14="http://schemas.microsoft.com/office/powerpoint/2010/main" val="397638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62206B-79D1-402B-9FAE-590992C385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72AB31-4C83-70B2-07D9-3296B57F95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B29621-0944-7F35-BAC7-D43FCFA2FE37}"/>
              </a:ext>
            </a:extLst>
          </p:cNvPr>
          <p:cNvSpPr>
            <a:spLocks noGrp="1" noChangeArrowheads="1"/>
          </p:cNvSpPr>
          <p:nvPr>
            <p:ph type="sldNum" sz="quarter" idx="12"/>
          </p:nvPr>
        </p:nvSpPr>
        <p:spPr>
          <a:ln/>
        </p:spPr>
        <p:txBody>
          <a:bodyPr/>
          <a:lstStyle>
            <a:lvl1pPr>
              <a:defRPr/>
            </a:lvl1pPr>
          </a:lstStyle>
          <a:p>
            <a:fld id="{3ED3AD6E-52CE-4E1F-AA8F-E3E79A64A856}" type="slidenum">
              <a:rPr lang="en-US" altLang="en-US"/>
              <a:pPr/>
              <a:t>‹#›</a:t>
            </a:fld>
            <a:endParaRPr lang="en-US" altLang="en-US"/>
          </a:p>
        </p:txBody>
      </p:sp>
    </p:spTree>
    <p:extLst>
      <p:ext uri="{BB962C8B-B14F-4D97-AF65-F5344CB8AC3E}">
        <p14:creationId xmlns:p14="http://schemas.microsoft.com/office/powerpoint/2010/main" val="81311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1E2A92C-574A-FC04-BB95-7A9B991AF3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5B5CC1-5D4F-B831-1735-F819880DA5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A38EA9-3047-BFB3-844F-F9DA122B0753}"/>
              </a:ext>
            </a:extLst>
          </p:cNvPr>
          <p:cNvSpPr>
            <a:spLocks noGrp="1" noChangeArrowheads="1"/>
          </p:cNvSpPr>
          <p:nvPr>
            <p:ph type="sldNum" sz="quarter" idx="12"/>
          </p:nvPr>
        </p:nvSpPr>
        <p:spPr>
          <a:ln/>
        </p:spPr>
        <p:txBody>
          <a:bodyPr/>
          <a:lstStyle>
            <a:lvl1pPr>
              <a:defRPr/>
            </a:lvl1pPr>
          </a:lstStyle>
          <a:p>
            <a:fld id="{EC902E76-727E-4D81-B44F-960FBD1A4C1F}" type="slidenum">
              <a:rPr lang="en-US" altLang="en-US"/>
              <a:pPr/>
              <a:t>‹#›</a:t>
            </a:fld>
            <a:endParaRPr lang="en-US" altLang="en-US"/>
          </a:p>
        </p:txBody>
      </p:sp>
    </p:spTree>
    <p:extLst>
      <p:ext uri="{BB962C8B-B14F-4D97-AF65-F5344CB8AC3E}">
        <p14:creationId xmlns:p14="http://schemas.microsoft.com/office/powerpoint/2010/main" val="3900406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EB6BE39-FDE3-2BF3-19A4-84A7935A90D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9B0D02B-17B3-A8FA-F594-66E4942070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A5B0CED-B073-1DBA-A144-91FFCAB0D4A3}"/>
              </a:ext>
            </a:extLst>
          </p:cNvPr>
          <p:cNvSpPr>
            <a:spLocks noGrp="1" noChangeArrowheads="1"/>
          </p:cNvSpPr>
          <p:nvPr>
            <p:ph type="sldNum" sz="quarter" idx="12"/>
          </p:nvPr>
        </p:nvSpPr>
        <p:spPr>
          <a:ln/>
        </p:spPr>
        <p:txBody>
          <a:bodyPr/>
          <a:lstStyle>
            <a:lvl1pPr>
              <a:defRPr/>
            </a:lvl1pPr>
          </a:lstStyle>
          <a:p>
            <a:fld id="{8E3D8ABA-A406-48FB-AAA0-36F663AA70CE}" type="slidenum">
              <a:rPr lang="en-US" altLang="en-US"/>
              <a:pPr/>
              <a:t>‹#›</a:t>
            </a:fld>
            <a:endParaRPr lang="en-US" altLang="en-US"/>
          </a:p>
        </p:txBody>
      </p:sp>
    </p:spTree>
    <p:extLst>
      <p:ext uri="{BB962C8B-B14F-4D97-AF65-F5344CB8AC3E}">
        <p14:creationId xmlns:p14="http://schemas.microsoft.com/office/powerpoint/2010/main" val="415012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ECC65B-739C-615D-8756-7C850FE9726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60D7C6-7060-B38F-DA5E-958D39449F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E8B3B23-BB23-B4E9-0835-5241651AE4AB}"/>
              </a:ext>
            </a:extLst>
          </p:cNvPr>
          <p:cNvSpPr>
            <a:spLocks noGrp="1" noChangeArrowheads="1"/>
          </p:cNvSpPr>
          <p:nvPr>
            <p:ph type="sldNum" sz="quarter" idx="12"/>
          </p:nvPr>
        </p:nvSpPr>
        <p:spPr>
          <a:ln/>
        </p:spPr>
        <p:txBody>
          <a:bodyPr/>
          <a:lstStyle>
            <a:lvl1pPr>
              <a:defRPr/>
            </a:lvl1pPr>
          </a:lstStyle>
          <a:p>
            <a:fld id="{1DB8E0DF-0E63-4E0E-9FF7-2E2C06864B5D}" type="slidenum">
              <a:rPr lang="en-US" altLang="en-US"/>
              <a:pPr/>
              <a:t>‹#›</a:t>
            </a:fld>
            <a:endParaRPr lang="en-US" altLang="en-US"/>
          </a:p>
        </p:txBody>
      </p:sp>
    </p:spTree>
    <p:extLst>
      <p:ext uri="{BB962C8B-B14F-4D97-AF65-F5344CB8AC3E}">
        <p14:creationId xmlns:p14="http://schemas.microsoft.com/office/powerpoint/2010/main" val="189617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2F2A157-5DFC-490B-8F72-D8958C66FC4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FAAE9C3-F53C-3AD3-BCD7-8B421916F8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D8D7848-66E2-6EF0-1D5A-5D63250CEAD1}"/>
              </a:ext>
            </a:extLst>
          </p:cNvPr>
          <p:cNvSpPr>
            <a:spLocks noGrp="1" noChangeArrowheads="1"/>
          </p:cNvSpPr>
          <p:nvPr>
            <p:ph type="sldNum" sz="quarter" idx="12"/>
          </p:nvPr>
        </p:nvSpPr>
        <p:spPr>
          <a:ln/>
        </p:spPr>
        <p:txBody>
          <a:bodyPr/>
          <a:lstStyle>
            <a:lvl1pPr>
              <a:defRPr/>
            </a:lvl1pPr>
          </a:lstStyle>
          <a:p>
            <a:fld id="{089AB016-4A7E-49BD-A5E4-0D995957F841}" type="slidenum">
              <a:rPr lang="en-US" altLang="en-US"/>
              <a:pPr/>
              <a:t>‹#›</a:t>
            </a:fld>
            <a:endParaRPr lang="en-US" altLang="en-US"/>
          </a:p>
        </p:txBody>
      </p:sp>
    </p:spTree>
    <p:extLst>
      <p:ext uri="{BB962C8B-B14F-4D97-AF65-F5344CB8AC3E}">
        <p14:creationId xmlns:p14="http://schemas.microsoft.com/office/powerpoint/2010/main" val="1791529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A7921A-ABC9-CDFE-81B5-945D60CACD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071990-437C-B7FF-C243-998D382570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43C9C9-96AA-9C50-1EFE-12C9693556D7}"/>
              </a:ext>
            </a:extLst>
          </p:cNvPr>
          <p:cNvSpPr>
            <a:spLocks noGrp="1" noChangeArrowheads="1"/>
          </p:cNvSpPr>
          <p:nvPr>
            <p:ph type="sldNum" sz="quarter" idx="12"/>
          </p:nvPr>
        </p:nvSpPr>
        <p:spPr>
          <a:ln/>
        </p:spPr>
        <p:txBody>
          <a:bodyPr/>
          <a:lstStyle>
            <a:lvl1pPr>
              <a:defRPr/>
            </a:lvl1pPr>
          </a:lstStyle>
          <a:p>
            <a:fld id="{0D353547-8CF2-4AB6-B476-9D26DA644FB2}" type="slidenum">
              <a:rPr lang="en-US" altLang="en-US"/>
              <a:pPr/>
              <a:t>‹#›</a:t>
            </a:fld>
            <a:endParaRPr lang="en-US" altLang="en-US"/>
          </a:p>
        </p:txBody>
      </p:sp>
    </p:spTree>
    <p:extLst>
      <p:ext uri="{BB962C8B-B14F-4D97-AF65-F5344CB8AC3E}">
        <p14:creationId xmlns:p14="http://schemas.microsoft.com/office/powerpoint/2010/main" val="27530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9A7AA-2D6C-4437-84DD-0C44802E4AC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2285838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6F7C0D-D77B-3054-9362-9D8A9512B1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9D4EB4-CAF4-16E8-DC8F-B95C4895C6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BBC9AA-5572-3F39-924E-DA92A234C468}"/>
              </a:ext>
            </a:extLst>
          </p:cNvPr>
          <p:cNvSpPr>
            <a:spLocks noGrp="1" noChangeArrowheads="1"/>
          </p:cNvSpPr>
          <p:nvPr>
            <p:ph type="sldNum" sz="quarter" idx="12"/>
          </p:nvPr>
        </p:nvSpPr>
        <p:spPr>
          <a:ln/>
        </p:spPr>
        <p:txBody>
          <a:bodyPr/>
          <a:lstStyle>
            <a:lvl1pPr>
              <a:defRPr/>
            </a:lvl1pPr>
          </a:lstStyle>
          <a:p>
            <a:fld id="{8B2E3406-2229-4EB0-AF2C-56254E76476C}" type="slidenum">
              <a:rPr lang="en-US" altLang="en-US"/>
              <a:pPr/>
              <a:t>‹#›</a:t>
            </a:fld>
            <a:endParaRPr lang="en-US" altLang="en-US"/>
          </a:p>
        </p:txBody>
      </p:sp>
    </p:spTree>
    <p:extLst>
      <p:ext uri="{BB962C8B-B14F-4D97-AF65-F5344CB8AC3E}">
        <p14:creationId xmlns:p14="http://schemas.microsoft.com/office/powerpoint/2010/main" val="3031010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1817D6-DF49-848F-E695-417EE4A09E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FB78F4-7AD7-88C2-53A0-1824A0AD7C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74D034-C63E-328F-9973-4EFF58BF0C55}"/>
              </a:ext>
            </a:extLst>
          </p:cNvPr>
          <p:cNvSpPr>
            <a:spLocks noGrp="1" noChangeArrowheads="1"/>
          </p:cNvSpPr>
          <p:nvPr>
            <p:ph type="sldNum" sz="quarter" idx="12"/>
          </p:nvPr>
        </p:nvSpPr>
        <p:spPr>
          <a:ln/>
        </p:spPr>
        <p:txBody>
          <a:bodyPr/>
          <a:lstStyle>
            <a:lvl1pPr>
              <a:defRPr/>
            </a:lvl1pPr>
          </a:lstStyle>
          <a:p>
            <a:fld id="{0955823F-CAF3-4CBC-930E-9344737AF2B4}" type="slidenum">
              <a:rPr lang="en-US" altLang="en-US"/>
              <a:pPr/>
              <a:t>‹#›</a:t>
            </a:fld>
            <a:endParaRPr lang="en-US" altLang="en-US"/>
          </a:p>
        </p:txBody>
      </p:sp>
    </p:spTree>
    <p:extLst>
      <p:ext uri="{BB962C8B-B14F-4D97-AF65-F5344CB8AC3E}">
        <p14:creationId xmlns:p14="http://schemas.microsoft.com/office/powerpoint/2010/main" val="21145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1AFB3-002C-D0CF-760D-94873211B7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3D4F38-15F7-F923-7243-832B46D165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13ABCA-95AE-5C4C-F7DE-68FC6B573185}"/>
              </a:ext>
            </a:extLst>
          </p:cNvPr>
          <p:cNvSpPr>
            <a:spLocks noGrp="1" noChangeArrowheads="1"/>
          </p:cNvSpPr>
          <p:nvPr>
            <p:ph type="sldNum" sz="quarter" idx="12"/>
          </p:nvPr>
        </p:nvSpPr>
        <p:spPr>
          <a:ln/>
        </p:spPr>
        <p:txBody>
          <a:bodyPr/>
          <a:lstStyle>
            <a:lvl1pPr>
              <a:defRPr/>
            </a:lvl1pPr>
          </a:lstStyle>
          <a:p>
            <a:fld id="{05876191-18C0-4B31-A89E-298175CAAE30}" type="slidenum">
              <a:rPr lang="en-US" altLang="en-US"/>
              <a:pPr/>
              <a:t>‹#›</a:t>
            </a:fld>
            <a:endParaRPr lang="en-US" altLang="en-US"/>
          </a:p>
        </p:txBody>
      </p:sp>
    </p:spTree>
    <p:extLst>
      <p:ext uri="{BB962C8B-B14F-4D97-AF65-F5344CB8AC3E}">
        <p14:creationId xmlns:p14="http://schemas.microsoft.com/office/powerpoint/2010/main" val="933848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CDD7EFE-2D35-ADF4-EF19-E0C230E92AE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9FC147A-D405-70ED-30D6-883AA251F0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AF03FC-3DE3-A854-CC62-3833DFF605A7}"/>
              </a:ext>
            </a:extLst>
          </p:cNvPr>
          <p:cNvSpPr>
            <a:spLocks noGrp="1" noChangeArrowheads="1"/>
          </p:cNvSpPr>
          <p:nvPr>
            <p:ph type="sldNum" sz="quarter" idx="12"/>
          </p:nvPr>
        </p:nvSpPr>
        <p:spPr>
          <a:ln/>
        </p:spPr>
        <p:txBody>
          <a:bodyPr/>
          <a:lstStyle>
            <a:lvl1pPr>
              <a:defRPr/>
            </a:lvl1pPr>
          </a:lstStyle>
          <a:p>
            <a:fld id="{C213EC1F-0696-426D-A439-1266052D93DF}" type="slidenum">
              <a:rPr lang="en-US" altLang="en-US"/>
              <a:pPr/>
              <a:t>‹#›</a:t>
            </a:fld>
            <a:endParaRPr lang="en-US" altLang="en-US"/>
          </a:p>
        </p:txBody>
      </p:sp>
    </p:spTree>
    <p:extLst>
      <p:ext uri="{BB962C8B-B14F-4D97-AF65-F5344CB8AC3E}">
        <p14:creationId xmlns:p14="http://schemas.microsoft.com/office/powerpoint/2010/main" val="380916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49A7AA-2D6C-4437-84DD-0C44802E4AC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161940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49A7AA-2D6C-4437-84DD-0C44802E4ACD}"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403342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49A7AA-2D6C-4437-84DD-0C44802E4ACD}"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420233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49A7AA-2D6C-4437-84DD-0C44802E4ACD}"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376321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9A7AA-2D6C-4437-84DD-0C44802E4ACD}"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351850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49A7AA-2D6C-4437-84DD-0C44802E4ACD}"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124183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49A7AA-2D6C-4437-84DD-0C44802E4ACD}"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7686D-E750-4FE1-AA0E-FAD47A6A8F91}" type="slidenum">
              <a:rPr lang="en-US" smtClean="0"/>
              <a:t>‹#›</a:t>
            </a:fld>
            <a:endParaRPr lang="en-US"/>
          </a:p>
        </p:txBody>
      </p:sp>
    </p:spTree>
    <p:extLst>
      <p:ext uri="{BB962C8B-B14F-4D97-AF65-F5344CB8AC3E}">
        <p14:creationId xmlns:p14="http://schemas.microsoft.com/office/powerpoint/2010/main" val="56424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9A7AA-2D6C-4437-84DD-0C44802E4ACD}"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7686D-E750-4FE1-AA0E-FAD47A6A8F91}" type="slidenum">
              <a:rPr lang="en-US" smtClean="0"/>
              <a:t>‹#›</a:t>
            </a:fld>
            <a:endParaRPr lang="en-US"/>
          </a:p>
        </p:txBody>
      </p:sp>
    </p:spTree>
    <p:extLst>
      <p:ext uri="{BB962C8B-B14F-4D97-AF65-F5344CB8AC3E}">
        <p14:creationId xmlns:p14="http://schemas.microsoft.com/office/powerpoint/2010/main" val="259827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5E436C-9A48-30B1-858A-99CE5A4E85F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AC6481-B8EC-1A35-900A-4040475D1D1A}"/>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F656A7B-832D-14CC-0D7A-8D3A2F1D040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0BB5601-38AA-A755-EC53-69D487DFBCC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FA660CEB-05DE-263C-F570-1682398EB2D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593CD07-56D3-4A06-A4BF-7E40107CF533}" type="slidenum">
              <a:rPr lang="en-US" altLang="en-US"/>
              <a:pPr/>
              <a:t>‹#›</a:t>
            </a:fld>
            <a:endParaRPr lang="en-US" altLang="en-US"/>
          </a:p>
        </p:txBody>
      </p:sp>
    </p:spTree>
    <p:extLst>
      <p:ext uri="{BB962C8B-B14F-4D97-AF65-F5344CB8AC3E}">
        <p14:creationId xmlns:p14="http://schemas.microsoft.com/office/powerpoint/2010/main" val="33841086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hyperlink" Target="phan%20thi%20khan%20gia.ppt#-1,1,Slide 1" TargetMode="Externa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a:extLst>
              <a:ext uri="{FF2B5EF4-FFF2-40B4-BE49-F238E27FC236}">
                <a16:creationId xmlns:a16="http://schemas.microsoft.com/office/drawing/2014/main" id="{DB7C987D-40D4-A068-D064-196C97ADA79B}"/>
              </a:ext>
            </a:extLst>
          </p:cNvPr>
          <p:cNvSpPr txBox="1">
            <a:spLocks noChangeArrowheads="1"/>
          </p:cNvSpPr>
          <p:nvPr/>
        </p:nvSpPr>
        <p:spPr bwMode="auto">
          <a:xfrm>
            <a:off x="1660525" y="4581525"/>
            <a:ext cx="2449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148" name="Picture 4" descr="Lai hai cap tinh trang">
            <a:extLst>
              <a:ext uri="{FF2B5EF4-FFF2-40B4-BE49-F238E27FC236}">
                <a16:creationId xmlns:a16="http://schemas.microsoft.com/office/drawing/2014/main" id="{3A53C6AB-C6E3-D6C2-B7EC-EFA89656E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452563"/>
            <a:ext cx="1065398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a:extLst>
              <a:ext uri="{FF2B5EF4-FFF2-40B4-BE49-F238E27FC236}">
                <a16:creationId xmlns:a16="http://schemas.microsoft.com/office/drawing/2014/main" id="{E857020E-0883-CE1C-23A8-3E47D53B335A}"/>
              </a:ext>
            </a:extLst>
          </p:cNvPr>
          <p:cNvSpPr txBox="1">
            <a:spLocks noChangeArrowheads="1"/>
          </p:cNvSpPr>
          <p:nvPr/>
        </p:nvSpPr>
        <p:spPr bwMode="auto">
          <a:xfrm>
            <a:off x="2057400" y="6096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I/ Thí nghiệm của Men đen</a:t>
            </a:r>
          </a:p>
        </p:txBody>
      </p:sp>
      <p:sp>
        <p:nvSpPr>
          <p:cNvPr id="2" name="TextBox 1">
            <a:extLst>
              <a:ext uri="{FF2B5EF4-FFF2-40B4-BE49-F238E27FC236}">
                <a16:creationId xmlns:a16="http://schemas.microsoft.com/office/drawing/2014/main" id="{27456024-E670-C511-A16F-4946BDC08BAA}"/>
              </a:ext>
            </a:extLst>
          </p:cNvPr>
          <p:cNvSpPr txBox="1">
            <a:spLocks noChangeArrowheads="1"/>
          </p:cNvSpPr>
          <p:nvPr/>
        </p:nvSpPr>
        <p:spPr bwMode="auto">
          <a:xfrm>
            <a:off x="2057400" y="9906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CC"/>
                </a:solidFill>
                <a:effectLst/>
                <a:uLnTx/>
                <a:uFillTx/>
                <a:latin typeface="Arial" panose="020B0604020202020204" pitchFamily="34" charset="0"/>
                <a:ea typeface="+mn-ea"/>
                <a:cs typeface="Times New Roman" panose="02020603050405020304" pitchFamily="18" charset="0"/>
              </a:rPr>
              <a:t>1. Thí nghiệm</a:t>
            </a:r>
          </a:p>
        </p:txBody>
      </p:sp>
      <p:sp>
        <p:nvSpPr>
          <p:cNvPr id="20490" name="Text Box 163">
            <a:extLst>
              <a:ext uri="{FF2B5EF4-FFF2-40B4-BE49-F238E27FC236}">
                <a16:creationId xmlns:a16="http://schemas.microsoft.com/office/drawing/2014/main" id="{58A178A2-9BA8-794D-704F-1EFCF1113451}"/>
              </a:ext>
            </a:extLst>
          </p:cNvPr>
          <p:cNvSpPr txBox="1">
            <a:spLocks noChangeArrowheads="1"/>
          </p:cNvSpPr>
          <p:nvPr/>
        </p:nvSpPr>
        <p:spPr bwMode="auto">
          <a:xfrm>
            <a:off x="2039938" y="44450"/>
            <a:ext cx="8113712" cy="52387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sng"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 </a:t>
            </a:r>
            <a:r>
              <a:rPr kumimoji="0" lang="en-US" altLang="en-US" sz="2800" b="1" i="0" u="sng" strike="noStrike" kern="1200" cap="none" spc="0" normalizeH="0" baseline="0" noProof="0" dirty="0" err="1">
                <a:ln>
                  <a:noFill/>
                </a:ln>
                <a:solidFill>
                  <a:srgbClr val="CC0066"/>
                </a:solidFill>
                <a:effectLst/>
                <a:uLnTx/>
                <a:uFillTx/>
                <a:latin typeface="Arial" panose="020B0604020202020204" pitchFamily="34" charset="0"/>
                <a:ea typeface="+mn-ea"/>
                <a:cs typeface="Arial" panose="020B0604020202020204" pitchFamily="34" charset="0"/>
              </a:rPr>
              <a:t>Bài</a:t>
            </a:r>
            <a:r>
              <a:rPr kumimoji="0" lang="en-US" altLang="en-US" sz="2800" b="1" i="0" u="sng"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 5</a:t>
            </a:r>
            <a:r>
              <a:rPr kumimoji="0" lang="en-US" altLang="en-US" sz="2800" b="1" i="0" u="none"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 LAI HAI CẶP TÍNH TRẠNG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heckerboard(across)">
                                      <p:cBhvr>
                                        <p:cTn id="7" dur="5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6148"/>
                                        </p:tgtEl>
                                        <p:attrNameLst>
                                          <p:attrName>style.visibility</p:attrName>
                                        </p:attrNameLst>
                                      </p:cBhvr>
                                      <p:to>
                                        <p:strVal val="visible"/>
                                      </p:to>
                                    </p:set>
                                    <p:anim calcmode="lin" valueType="num">
                                      <p:cBhvr additive="base">
                                        <p:cTn id="16" dur="500" fill="hold"/>
                                        <p:tgtEl>
                                          <p:spTgt spid="6148"/>
                                        </p:tgtEl>
                                        <p:attrNameLst>
                                          <p:attrName>ppt_x</p:attrName>
                                        </p:attrNameLst>
                                      </p:cBhvr>
                                      <p:tavLst>
                                        <p:tav tm="0">
                                          <p:val>
                                            <p:strVal val="#ppt_x"/>
                                          </p:val>
                                        </p:tav>
                                        <p:tav tm="100000">
                                          <p:val>
                                            <p:strVal val="#ppt_x"/>
                                          </p:val>
                                        </p:tav>
                                      </p:tavLst>
                                    </p:anim>
                                    <p:anim calcmode="lin" valueType="num">
                                      <p:cBhvr additive="base">
                                        <p:cTn id="17"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6479A-1892-021A-85BD-604CBD282A09}"/>
              </a:ext>
            </a:extLst>
          </p:cNvPr>
          <p:cNvSpPr txBox="1"/>
          <p:nvPr/>
        </p:nvSpPr>
        <p:spPr>
          <a:xfrm>
            <a:off x="304800" y="1385856"/>
            <a:ext cx="10668000" cy="4285853"/>
          </a:xfrm>
          <a:prstGeom prst="rect">
            <a:avLst/>
          </a:prstGeom>
          <a:noFill/>
        </p:spPr>
        <p:txBody>
          <a:bodyPr wrap="square">
            <a:spAutoFit/>
          </a:bodyPr>
          <a:lstStyle/>
          <a:p>
            <a:pPr>
              <a:lnSpc>
                <a:spcPct val="107000"/>
              </a:lnSpc>
              <a:spcBef>
                <a:spcPts val="600"/>
              </a:spcBef>
              <a:spcAft>
                <a:spcPts val="6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gen: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1AABB : 2AABb: 2AaBB : 4AaBb : 1aaBB </a:t>
            </a:r>
            <a:r>
              <a:rPr lang="en-US" sz="2400">
                <a:effectLst/>
                <a:latin typeface="Times New Roman" panose="02020603050405020304" pitchFamily="18" charset="0"/>
                <a:ea typeface="Calibri" panose="020F0502020204030204" pitchFamily="34" charset="0"/>
                <a:cs typeface="Times New Roman" panose="02020603050405020304" pitchFamily="18" charset="0"/>
              </a:rPr>
              <a:t>: 1AAbb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2Aabb :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aaBb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:1aabb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561975">
              <a:lnSpc>
                <a:spcPct val="107000"/>
              </a:lnSpc>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9hạt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 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AaBb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AaBb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AaBb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AB, Ab,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x 4 = 16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tử</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00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AutoShape 3"/>
          <p:cNvSpPr>
            <a:spLocks noChangeArrowheads="1"/>
          </p:cNvSpPr>
          <p:nvPr/>
        </p:nvSpPr>
        <p:spPr bwMode="auto">
          <a:xfrm>
            <a:off x="1809750" y="23814"/>
            <a:ext cx="8686800" cy="3171825"/>
          </a:xfrm>
          <a:prstGeom prst="cloudCallout">
            <a:avLst>
              <a:gd name="adj1" fmla="val -18421"/>
              <a:gd name="adj2" fmla="val 61463"/>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sz="2400" b="1" dirty="0"/>
          </a:p>
          <a:p>
            <a:pPr algn="ctr" eaLnBrk="1" hangingPunct="1">
              <a:defRPr/>
            </a:pPr>
            <a:r>
              <a:rPr lang="en-US" sz="2400" b="1" dirty="0" err="1">
                <a:solidFill>
                  <a:srgbClr val="6600CC"/>
                </a:solidFill>
                <a:latin typeface="Arial" panose="020B0604020202020204" pitchFamily="34" charset="0"/>
              </a:rPr>
              <a:t>Quan</a:t>
            </a:r>
            <a:r>
              <a:rPr lang="en-US" sz="2400" b="1" dirty="0">
                <a:solidFill>
                  <a:srgbClr val="6600CC"/>
                </a:solidFill>
                <a:latin typeface="Arial" panose="020B0604020202020204" pitchFamily="34" charset="0"/>
              </a:rPr>
              <a:t> </a:t>
            </a:r>
            <a:r>
              <a:rPr lang="en-US" sz="2400" b="1" dirty="0" err="1">
                <a:solidFill>
                  <a:srgbClr val="6600CC"/>
                </a:solidFill>
                <a:latin typeface="Arial" panose="020B0604020202020204" pitchFamily="34" charset="0"/>
              </a:rPr>
              <a:t>sát</a:t>
            </a:r>
            <a:r>
              <a:rPr lang="en-US" sz="2400" b="1" dirty="0">
                <a:solidFill>
                  <a:srgbClr val="6600CC"/>
                </a:solidFill>
                <a:latin typeface="Arial" panose="020B0604020202020204" pitchFamily="34" charset="0"/>
              </a:rPr>
              <a:t> </a:t>
            </a:r>
            <a:r>
              <a:rPr lang="en-US" sz="2400" b="1" dirty="0" err="1">
                <a:solidFill>
                  <a:srgbClr val="6600CC"/>
                </a:solidFill>
                <a:latin typeface="Arial" panose="020B0604020202020204" pitchFamily="34" charset="0"/>
              </a:rPr>
              <a:t>hình</a:t>
            </a:r>
            <a:r>
              <a:rPr lang="en-US" sz="2400" b="1" dirty="0">
                <a:solidFill>
                  <a:srgbClr val="6600CC"/>
                </a:solidFill>
                <a:latin typeface="Arial" panose="020B0604020202020204" pitchFamily="34" charset="0"/>
              </a:rPr>
              <a:t> 5-</a:t>
            </a:r>
            <a:r>
              <a:rPr lang="en-US" sz="2400" b="1" dirty="0" err="1">
                <a:solidFill>
                  <a:srgbClr val="6600CC"/>
                </a:solidFill>
                <a:latin typeface="Arial" panose="020B0604020202020204" pitchFamily="34" charset="0"/>
              </a:rPr>
              <a:t>SGK</a:t>
            </a:r>
            <a:r>
              <a:rPr lang="en-US" sz="2400" b="1" dirty="0">
                <a:solidFill>
                  <a:srgbClr val="6600CC"/>
                </a:solidFill>
                <a:latin typeface="Arial" panose="020B0604020202020204" pitchFamily="34" charset="0"/>
              </a:rPr>
              <a:t>) </a:t>
            </a:r>
            <a:r>
              <a:rPr lang="en-US" sz="2400" b="1" dirty="0" err="1">
                <a:solidFill>
                  <a:srgbClr val="6600CC"/>
                </a:solidFill>
                <a:latin typeface="Arial" panose="020B0604020202020204" pitchFamily="34" charset="0"/>
              </a:rPr>
              <a:t>và</a:t>
            </a:r>
            <a:r>
              <a:rPr lang="en-US" sz="2400" b="1" dirty="0">
                <a:solidFill>
                  <a:srgbClr val="6600CC"/>
                </a:solidFill>
                <a:latin typeface="Arial" panose="020B0604020202020204" pitchFamily="34" charset="0"/>
              </a:rPr>
              <a:t> :</a:t>
            </a:r>
          </a:p>
          <a:p>
            <a:pPr algn="ctr" eaLnBrk="1" hangingPunct="1">
              <a:defRPr/>
            </a:pPr>
            <a:endParaRPr lang="en-US" sz="2400" b="1" dirty="0">
              <a:solidFill>
                <a:srgbClr val="6600CC"/>
              </a:solidFill>
              <a:latin typeface="Arial" panose="020B0604020202020204" pitchFamily="34" charset="0"/>
            </a:endParaRPr>
          </a:p>
          <a:p>
            <a:pPr algn="ctr" eaLnBrk="1" hangingPunct="1">
              <a:defRPr/>
            </a:pPr>
            <a:r>
              <a:rPr lang="en-US" sz="2400" b="1" dirty="0">
                <a:solidFill>
                  <a:srgbClr val="FF3300"/>
                </a:solidFill>
                <a:latin typeface="Arial" panose="020B0604020202020204" pitchFamily="34" charset="0"/>
              </a:rPr>
              <a:t>-</a:t>
            </a:r>
            <a:r>
              <a:rPr lang="vi-VN"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Giải</a:t>
            </a:r>
            <a:r>
              <a:rPr lang="en-US"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thích</a:t>
            </a:r>
            <a:r>
              <a:rPr lang="en-US"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tại</a:t>
            </a:r>
            <a:r>
              <a:rPr lang="en-US"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sao</a:t>
            </a:r>
            <a:r>
              <a:rPr lang="en-US" sz="2400" b="1" dirty="0">
                <a:solidFill>
                  <a:srgbClr val="FF3300"/>
                </a:solidFill>
                <a:latin typeface="Arial" panose="020B0604020202020204" pitchFamily="34" charset="0"/>
              </a:rPr>
              <a:t> ở </a:t>
            </a:r>
            <a:r>
              <a:rPr lang="en-US" sz="2400" b="1" dirty="0" err="1">
                <a:solidFill>
                  <a:srgbClr val="FF3300"/>
                </a:solidFill>
                <a:latin typeface="Arial" panose="020B0604020202020204" pitchFamily="34" charset="0"/>
              </a:rPr>
              <a:t>F</a:t>
            </a:r>
            <a:r>
              <a:rPr lang="en-US" sz="2400" b="1" baseline="-25000" dirty="0" err="1">
                <a:solidFill>
                  <a:srgbClr val="FF3300"/>
                </a:solidFill>
                <a:latin typeface="Arial" panose="020B0604020202020204" pitchFamily="34" charset="0"/>
              </a:rPr>
              <a:t>2</a:t>
            </a:r>
            <a:r>
              <a:rPr lang="en-US"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có</a:t>
            </a:r>
            <a:r>
              <a:rPr lang="en-US" sz="2400" b="1" dirty="0">
                <a:solidFill>
                  <a:srgbClr val="FF3300"/>
                </a:solidFill>
                <a:latin typeface="Arial" panose="020B0604020202020204" pitchFamily="34" charset="0"/>
              </a:rPr>
              <a:t> 16 </a:t>
            </a:r>
            <a:r>
              <a:rPr lang="en-US" sz="2400" b="1" dirty="0" err="1">
                <a:solidFill>
                  <a:srgbClr val="FF3300"/>
                </a:solidFill>
                <a:latin typeface="Arial" panose="020B0604020202020204" pitchFamily="34" charset="0"/>
              </a:rPr>
              <a:t>hợp</a:t>
            </a:r>
            <a:r>
              <a:rPr lang="en-US"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tử</a:t>
            </a:r>
            <a:r>
              <a:rPr lang="en-US" sz="2400" b="1" dirty="0">
                <a:solidFill>
                  <a:srgbClr val="FF3300"/>
                </a:solidFill>
                <a:latin typeface="Arial" panose="020B0604020202020204" pitchFamily="34" charset="0"/>
              </a:rPr>
              <a:t>?</a:t>
            </a:r>
          </a:p>
          <a:p>
            <a:pPr algn="ctr" eaLnBrk="1" hangingPunct="1">
              <a:defRPr/>
            </a:pPr>
            <a:r>
              <a:rPr lang="en-US" sz="2400" b="1" dirty="0">
                <a:solidFill>
                  <a:srgbClr val="FF3300"/>
                </a:solidFill>
                <a:latin typeface="Arial" panose="020B0604020202020204" pitchFamily="34" charset="0"/>
              </a:rPr>
              <a:t>  - </a:t>
            </a:r>
            <a:r>
              <a:rPr lang="en-US" sz="2400" b="1" dirty="0" err="1">
                <a:solidFill>
                  <a:srgbClr val="FF3300"/>
                </a:solidFill>
                <a:latin typeface="Arial" panose="020B0604020202020204" pitchFamily="34" charset="0"/>
              </a:rPr>
              <a:t>Điền</a:t>
            </a:r>
            <a:r>
              <a:rPr lang="en-US"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nội</a:t>
            </a:r>
            <a:r>
              <a:rPr lang="en-US" sz="2400" b="1" dirty="0">
                <a:solidFill>
                  <a:srgbClr val="FF3300"/>
                </a:solidFill>
                <a:latin typeface="Arial" panose="020B0604020202020204" pitchFamily="34" charset="0"/>
              </a:rPr>
              <a:t> dung </a:t>
            </a:r>
            <a:r>
              <a:rPr lang="en-US" sz="2400" b="1" dirty="0" err="1">
                <a:solidFill>
                  <a:srgbClr val="FF3300"/>
                </a:solidFill>
                <a:latin typeface="Arial" panose="020B0604020202020204" pitchFamily="34" charset="0"/>
              </a:rPr>
              <a:t>phù</a:t>
            </a:r>
            <a:r>
              <a:rPr lang="en-US"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hợp</a:t>
            </a:r>
            <a:r>
              <a:rPr lang="en-US"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vào</a:t>
            </a:r>
            <a:r>
              <a:rPr lang="en-US" sz="2400" b="1" dirty="0">
                <a:solidFill>
                  <a:srgbClr val="FF3300"/>
                </a:solidFill>
                <a:latin typeface="Arial" panose="020B0604020202020204" pitchFamily="34" charset="0"/>
              </a:rPr>
              <a:t> </a:t>
            </a:r>
            <a:r>
              <a:rPr lang="en-US" sz="2400" b="1" dirty="0" err="1">
                <a:solidFill>
                  <a:srgbClr val="FF3300"/>
                </a:solidFill>
                <a:latin typeface="Arial" panose="020B0604020202020204" pitchFamily="34" charset="0"/>
              </a:rPr>
              <a:t>bảng</a:t>
            </a:r>
            <a:r>
              <a:rPr lang="en-US" sz="2400" b="1" dirty="0">
                <a:solidFill>
                  <a:srgbClr val="FF3300"/>
                </a:solidFill>
                <a:latin typeface="Arial" panose="020B0604020202020204" pitchFamily="34" charset="0"/>
              </a:rPr>
              <a:t> 5(</a:t>
            </a:r>
            <a:r>
              <a:rPr lang="en-US" sz="2400" b="1" dirty="0" err="1">
                <a:solidFill>
                  <a:srgbClr val="FF3300"/>
                </a:solidFill>
                <a:latin typeface="Arial" panose="020B0604020202020204" pitchFamily="34" charset="0"/>
              </a:rPr>
              <a:t>SGK</a:t>
            </a:r>
            <a:r>
              <a:rPr lang="en-US" sz="2400" b="1" dirty="0">
                <a:solidFill>
                  <a:srgbClr val="FF3300"/>
                </a:solidFill>
                <a:latin typeface="Arial" panose="020B0604020202020204" pitchFamily="34" charset="0"/>
              </a:rPr>
              <a:t>)</a:t>
            </a:r>
          </a:p>
        </p:txBody>
      </p:sp>
      <p:grpSp>
        <p:nvGrpSpPr>
          <p:cNvPr id="14340" name="Group 4"/>
          <p:cNvGrpSpPr>
            <a:grpSpLocks/>
          </p:cNvGrpSpPr>
          <p:nvPr/>
        </p:nvGrpSpPr>
        <p:grpSpPr bwMode="auto">
          <a:xfrm>
            <a:off x="7315200" y="2743201"/>
            <a:ext cx="3429000" cy="4149725"/>
            <a:chOff x="480" y="0"/>
            <a:chExt cx="4992" cy="4520"/>
          </a:xfrm>
        </p:grpSpPr>
        <p:pic>
          <p:nvPicPr>
            <p:cNvPr id="14342" name="Picture 5" descr="Hi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0"/>
              <a:ext cx="3360" cy="393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3" name="Text Box 6"/>
            <p:cNvSpPr txBox="1">
              <a:spLocks noChangeArrowheads="1"/>
            </p:cNvSpPr>
            <p:nvPr/>
          </p:nvSpPr>
          <p:spPr bwMode="auto">
            <a:xfrm>
              <a:off x="480" y="3745"/>
              <a:ext cx="4992" cy="7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sz="2000" b="1">
                  <a:solidFill>
                    <a:srgbClr val="FF3300"/>
                  </a:solidFill>
                </a:rPr>
                <a:t>   GRÊGO  MENĐEN   (1822 -  1884)</a:t>
              </a:r>
            </a:p>
          </p:txBody>
        </p:sp>
      </p:grpSp>
      <p:sp>
        <p:nvSpPr>
          <p:cNvPr id="14341" name="Rectangle 9"/>
          <p:cNvSpPr>
            <a:spLocks noChangeArrowheads="1"/>
          </p:cNvSpPr>
          <p:nvPr/>
        </p:nvSpPr>
        <p:spPr bwMode="auto">
          <a:xfrm>
            <a:off x="9863138" y="2743200"/>
            <a:ext cx="881062" cy="3429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Tree>
    <p:extLst>
      <p:ext uri="{BB962C8B-B14F-4D97-AF65-F5344CB8AC3E}">
        <p14:creationId xmlns:p14="http://schemas.microsoft.com/office/powerpoint/2010/main" val="1498318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0" y="1219200"/>
            <a:ext cx="9144000" cy="5638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5363" name="Line 3"/>
          <p:cNvSpPr>
            <a:spLocks noChangeShapeType="1"/>
          </p:cNvSpPr>
          <p:nvPr/>
        </p:nvSpPr>
        <p:spPr bwMode="auto">
          <a:xfrm>
            <a:off x="4038600" y="12192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4" name="Line 4"/>
          <p:cNvSpPr>
            <a:spLocks noChangeShapeType="1"/>
          </p:cNvSpPr>
          <p:nvPr/>
        </p:nvSpPr>
        <p:spPr bwMode="auto">
          <a:xfrm>
            <a:off x="7391400" y="12192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5"/>
          <p:cNvSpPr>
            <a:spLocks noChangeShapeType="1"/>
          </p:cNvSpPr>
          <p:nvPr/>
        </p:nvSpPr>
        <p:spPr bwMode="auto">
          <a:xfrm>
            <a:off x="5715000" y="12192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Line 6"/>
          <p:cNvSpPr>
            <a:spLocks noChangeShapeType="1"/>
          </p:cNvSpPr>
          <p:nvPr/>
        </p:nvSpPr>
        <p:spPr bwMode="auto">
          <a:xfrm>
            <a:off x="8991600" y="12192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7"/>
          <p:cNvSpPr>
            <a:spLocks noChangeShapeType="1"/>
          </p:cNvSpPr>
          <p:nvPr/>
        </p:nvSpPr>
        <p:spPr bwMode="auto">
          <a:xfrm>
            <a:off x="1524000" y="2514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a:off x="1524000" y="457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p:cNvSpPr>
            <a:spLocks noChangeShapeType="1"/>
          </p:cNvSpPr>
          <p:nvPr/>
        </p:nvSpPr>
        <p:spPr bwMode="auto">
          <a:xfrm>
            <a:off x="1524000" y="1219200"/>
            <a:ext cx="25146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Rectangle 10"/>
          <p:cNvSpPr>
            <a:spLocks noChangeArrowheads="1"/>
          </p:cNvSpPr>
          <p:nvPr/>
        </p:nvSpPr>
        <p:spPr bwMode="auto">
          <a:xfrm>
            <a:off x="2438400" y="1371601"/>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FF0000"/>
                </a:solidFill>
              </a:rPr>
              <a:t>Kiểu hình F2</a:t>
            </a:r>
            <a:r>
              <a:rPr lang="en-US" sz="1800" b="1"/>
              <a:t> </a:t>
            </a:r>
          </a:p>
        </p:txBody>
      </p:sp>
      <p:sp>
        <p:nvSpPr>
          <p:cNvPr id="15371" name="Rectangle 11"/>
          <p:cNvSpPr>
            <a:spLocks noChangeArrowheads="1"/>
          </p:cNvSpPr>
          <p:nvPr/>
        </p:nvSpPr>
        <p:spPr bwMode="auto">
          <a:xfrm>
            <a:off x="1905000" y="1981201"/>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FF0000"/>
                </a:solidFill>
              </a:rPr>
              <a:t>Tỉ lệ</a:t>
            </a:r>
            <a:r>
              <a:rPr lang="en-US" sz="1800"/>
              <a:t> </a:t>
            </a:r>
          </a:p>
        </p:txBody>
      </p:sp>
      <p:sp>
        <p:nvSpPr>
          <p:cNvPr id="26636" name="Rectangle 12"/>
          <p:cNvSpPr>
            <a:spLocks noChangeArrowheads="1"/>
          </p:cNvSpPr>
          <p:nvPr/>
        </p:nvSpPr>
        <p:spPr bwMode="auto">
          <a:xfrm>
            <a:off x="1905000" y="3048001"/>
            <a:ext cx="215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6600CC"/>
                </a:solidFill>
              </a:rPr>
              <a:t>Tỉ lệ của mỗi kiểu</a:t>
            </a:r>
            <a:r>
              <a:rPr lang="en-US" sz="1800">
                <a:solidFill>
                  <a:srgbClr val="0000FF"/>
                </a:solidFill>
              </a:rPr>
              <a:t> </a:t>
            </a:r>
          </a:p>
        </p:txBody>
      </p:sp>
      <p:sp>
        <p:nvSpPr>
          <p:cNvPr id="26637" name="Rectangle 13"/>
          <p:cNvSpPr>
            <a:spLocks noChangeArrowheads="1"/>
          </p:cNvSpPr>
          <p:nvPr/>
        </p:nvSpPr>
        <p:spPr bwMode="auto">
          <a:xfrm>
            <a:off x="1905001" y="3429001"/>
            <a:ext cx="146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6600CC"/>
                </a:solidFill>
              </a:rPr>
              <a:t>gen ở F2</a:t>
            </a:r>
            <a:r>
              <a:rPr lang="en-US" sz="1800">
                <a:solidFill>
                  <a:srgbClr val="6600CC"/>
                </a:solidFill>
              </a:rPr>
              <a:t>     </a:t>
            </a:r>
          </a:p>
        </p:txBody>
      </p:sp>
      <p:sp>
        <p:nvSpPr>
          <p:cNvPr id="26638" name="Rectangle 14"/>
          <p:cNvSpPr>
            <a:spLocks noChangeArrowheads="1"/>
          </p:cNvSpPr>
          <p:nvPr/>
        </p:nvSpPr>
        <p:spPr bwMode="auto">
          <a:xfrm>
            <a:off x="3962400" y="1600201"/>
            <a:ext cx="676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FF0000"/>
                </a:solidFill>
              </a:rPr>
              <a:t> Hạt vàng trơn  Hạt vàng nhăn  Hạt xanh trơn Hạt xanh nhăn</a:t>
            </a:r>
            <a:r>
              <a:rPr lang="en-US" sz="1800">
                <a:solidFill>
                  <a:srgbClr val="FF0000"/>
                </a:solidFill>
              </a:rPr>
              <a:t> </a:t>
            </a:r>
          </a:p>
        </p:txBody>
      </p:sp>
      <p:sp>
        <p:nvSpPr>
          <p:cNvPr id="15375" name="Text Box 17"/>
          <p:cNvSpPr txBox="1">
            <a:spLocks noChangeArrowheads="1"/>
          </p:cNvSpPr>
          <p:nvPr/>
        </p:nvSpPr>
        <p:spPr bwMode="auto">
          <a:xfrm>
            <a:off x="2971800" y="304801"/>
            <a:ext cx="731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000" b="1" i="1">
                <a:solidFill>
                  <a:srgbClr val="FF3300"/>
                </a:solidFill>
              </a:rPr>
              <a:t>BẢNG PHÂN TÍCH KẾT QUẢ LAI HAI CẶP TÍNH TRẠNG</a:t>
            </a:r>
          </a:p>
        </p:txBody>
      </p:sp>
      <p:sp>
        <p:nvSpPr>
          <p:cNvPr id="26642" name="Rectangle 18"/>
          <p:cNvSpPr>
            <a:spLocks noChangeArrowheads="1"/>
          </p:cNvSpPr>
          <p:nvPr/>
        </p:nvSpPr>
        <p:spPr bwMode="auto">
          <a:xfrm>
            <a:off x="1905000" y="5149850"/>
            <a:ext cx="215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6600CC"/>
                </a:solidFill>
              </a:rPr>
              <a:t>Tỉ lệ của mỗi kiểu </a:t>
            </a:r>
          </a:p>
          <a:p>
            <a:pPr eaLnBrk="1" hangingPunct="1">
              <a:spcBef>
                <a:spcPct val="0"/>
              </a:spcBef>
              <a:buFontTx/>
              <a:buNone/>
            </a:pPr>
            <a:r>
              <a:rPr lang="en-US" sz="1800" b="1">
                <a:solidFill>
                  <a:srgbClr val="6600CC"/>
                </a:solidFill>
              </a:rPr>
              <a:t>hình ở F</a:t>
            </a:r>
            <a:r>
              <a:rPr lang="en-US" sz="1800" b="1" baseline="-25000">
                <a:solidFill>
                  <a:srgbClr val="6600CC"/>
                </a:solidFill>
              </a:rPr>
              <a:t>2</a:t>
            </a:r>
            <a:endParaRPr lang="en-US" sz="1800" b="1">
              <a:solidFill>
                <a:srgbClr val="6600CC"/>
              </a:solidFill>
            </a:endParaRPr>
          </a:p>
        </p:txBody>
      </p:sp>
    </p:spTree>
    <p:extLst>
      <p:ext uri="{BB962C8B-B14F-4D97-AF65-F5344CB8AC3E}">
        <p14:creationId xmlns:p14="http://schemas.microsoft.com/office/powerpoint/2010/main" val="415125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animEffect transition="in" filter="fade">
                                      <p:cBhvr>
                                        <p:cTn id="7" dur="1000"/>
                                        <p:tgtEl>
                                          <p:spTgt spid="26638"/>
                                        </p:tgtEl>
                                      </p:cBhvr>
                                    </p:animEffect>
                                    <p:anim calcmode="lin" valueType="num">
                                      <p:cBhvr>
                                        <p:cTn id="8" dur="1000" fill="hold"/>
                                        <p:tgtEl>
                                          <p:spTgt spid="26638"/>
                                        </p:tgtEl>
                                        <p:attrNameLst>
                                          <p:attrName>ppt_x</p:attrName>
                                        </p:attrNameLst>
                                      </p:cBhvr>
                                      <p:tavLst>
                                        <p:tav tm="0">
                                          <p:val>
                                            <p:strVal val="#ppt_x"/>
                                          </p:val>
                                        </p:tav>
                                        <p:tav tm="100000">
                                          <p:val>
                                            <p:strVal val="#ppt_x"/>
                                          </p:val>
                                        </p:tav>
                                      </p:tavLst>
                                    </p:anim>
                                    <p:anim calcmode="lin" valueType="num">
                                      <p:cBhvr>
                                        <p:cTn id="9" dur="1000" fill="hold"/>
                                        <p:tgtEl>
                                          <p:spTgt spid="2663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636"/>
                                        </p:tgtEl>
                                        <p:attrNameLst>
                                          <p:attrName>style.visibility</p:attrName>
                                        </p:attrNameLst>
                                      </p:cBhvr>
                                      <p:to>
                                        <p:strVal val="visible"/>
                                      </p:to>
                                    </p:set>
                                    <p:animEffect transition="in" filter="fade">
                                      <p:cBhvr>
                                        <p:cTn id="12" dur="1000"/>
                                        <p:tgtEl>
                                          <p:spTgt spid="26636"/>
                                        </p:tgtEl>
                                      </p:cBhvr>
                                    </p:animEffect>
                                    <p:anim calcmode="lin" valueType="num">
                                      <p:cBhvr>
                                        <p:cTn id="13" dur="1000" fill="hold"/>
                                        <p:tgtEl>
                                          <p:spTgt spid="26636"/>
                                        </p:tgtEl>
                                        <p:attrNameLst>
                                          <p:attrName>ppt_x</p:attrName>
                                        </p:attrNameLst>
                                      </p:cBhvr>
                                      <p:tavLst>
                                        <p:tav tm="0">
                                          <p:val>
                                            <p:strVal val="#ppt_x"/>
                                          </p:val>
                                        </p:tav>
                                        <p:tav tm="100000">
                                          <p:val>
                                            <p:strVal val="#ppt_x"/>
                                          </p:val>
                                        </p:tav>
                                      </p:tavLst>
                                    </p:anim>
                                    <p:anim calcmode="lin" valueType="num">
                                      <p:cBhvr>
                                        <p:cTn id="14" dur="1000" fill="hold"/>
                                        <p:tgtEl>
                                          <p:spTgt spid="2663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6637"/>
                                        </p:tgtEl>
                                        <p:attrNameLst>
                                          <p:attrName>style.visibility</p:attrName>
                                        </p:attrNameLst>
                                      </p:cBhvr>
                                      <p:to>
                                        <p:strVal val="visible"/>
                                      </p:to>
                                    </p:set>
                                    <p:animEffect transition="in" filter="fade">
                                      <p:cBhvr>
                                        <p:cTn id="17" dur="1000"/>
                                        <p:tgtEl>
                                          <p:spTgt spid="26637"/>
                                        </p:tgtEl>
                                      </p:cBhvr>
                                    </p:animEffect>
                                    <p:anim calcmode="lin" valueType="num">
                                      <p:cBhvr>
                                        <p:cTn id="18" dur="1000" fill="hold"/>
                                        <p:tgtEl>
                                          <p:spTgt spid="26637"/>
                                        </p:tgtEl>
                                        <p:attrNameLst>
                                          <p:attrName>ppt_x</p:attrName>
                                        </p:attrNameLst>
                                      </p:cBhvr>
                                      <p:tavLst>
                                        <p:tav tm="0">
                                          <p:val>
                                            <p:strVal val="#ppt_x"/>
                                          </p:val>
                                        </p:tav>
                                        <p:tav tm="100000">
                                          <p:val>
                                            <p:strVal val="#ppt_x"/>
                                          </p:val>
                                        </p:tav>
                                      </p:tavLst>
                                    </p:anim>
                                    <p:anim calcmode="lin" valueType="num">
                                      <p:cBhvr>
                                        <p:cTn id="19" dur="1000" fill="hold"/>
                                        <p:tgtEl>
                                          <p:spTgt spid="2663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6642"/>
                                        </p:tgtEl>
                                        <p:attrNameLst>
                                          <p:attrName>style.visibility</p:attrName>
                                        </p:attrNameLst>
                                      </p:cBhvr>
                                      <p:to>
                                        <p:strVal val="visible"/>
                                      </p:to>
                                    </p:set>
                                    <p:animEffect transition="in" filter="fade">
                                      <p:cBhvr>
                                        <p:cTn id="22" dur="1000"/>
                                        <p:tgtEl>
                                          <p:spTgt spid="26642"/>
                                        </p:tgtEl>
                                      </p:cBhvr>
                                    </p:animEffect>
                                    <p:anim calcmode="lin" valueType="num">
                                      <p:cBhvr>
                                        <p:cTn id="23" dur="1000" fill="hold"/>
                                        <p:tgtEl>
                                          <p:spTgt spid="26642"/>
                                        </p:tgtEl>
                                        <p:attrNameLst>
                                          <p:attrName>ppt_x</p:attrName>
                                        </p:attrNameLst>
                                      </p:cBhvr>
                                      <p:tavLst>
                                        <p:tav tm="0">
                                          <p:val>
                                            <p:strVal val="#ppt_x"/>
                                          </p:val>
                                        </p:tav>
                                        <p:tav tm="100000">
                                          <p:val>
                                            <p:strVal val="#ppt_x"/>
                                          </p:val>
                                        </p:tav>
                                      </p:tavLst>
                                    </p:anim>
                                    <p:anim calcmode="lin" valueType="num">
                                      <p:cBhvr>
                                        <p:cTn id="24" dur="1000" fill="hold"/>
                                        <p:tgtEl>
                                          <p:spTgt spid="266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p:bldP spid="26637" grpId="0"/>
      <p:bldP spid="26638" grpId="0"/>
      <p:bldP spid="266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0" y="1447800"/>
            <a:ext cx="9144000" cy="5410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6387" name="Line 3"/>
          <p:cNvSpPr>
            <a:spLocks noChangeShapeType="1"/>
          </p:cNvSpPr>
          <p:nvPr/>
        </p:nvSpPr>
        <p:spPr bwMode="auto">
          <a:xfrm>
            <a:off x="4038600" y="12192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Line 4"/>
          <p:cNvSpPr>
            <a:spLocks noChangeShapeType="1"/>
          </p:cNvSpPr>
          <p:nvPr/>
        </p:nvSpPr>
        <p:spPr bwMode="auto">
          <a:xfrm>
            <a:off x="7391400" y="12192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Line 5"/>
          <p:cNvSpPr>
            <a:spLocks noChangeShapeType="1"/>
          </p:cNvSpPr>
          <p:nvPr/>
        </p:nvSpPr>
        <p:spPr bwMode="auto">
          <a:xfrm>
            <a:off x="5715000" y="12192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Line 6"/>
          <p:cNvSpPr>
            <a:spLocks noChangeShapeType="1"/>
          </p:cNvSpPr>
          <p:nvPr/>
        </p:nvSpPr>
        <p:spPr bwMode="auto">
          <a:xfrm>
            <a:off x="8991600" y="12192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7"/>
          <p:cNvSpPr>
            <a:spLocks noChangeShapeType="1"/>
          </p:cNvSpPr>
          <p:nvPr/>
        </p:nvSpPr>
        <p:spPr bwMode="auto">
          <a:xfrm>
            <a:off x="1524000" y="2514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8"/>
          <p:cNvSpPr>
            <a:spLocks noChangeShapeType="1"/>
          </p:cNvSpPr>
          <p:nvPr/>
        </p:nvSpPr>
        <p:spPr bwMode="auto">
          <a:xfrm>
            <a:off x="1524000" y="457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9"/>
          <p:cNvSpPr>
            <a:spLocks noChangeShapeType="1"/>
          </p:cNvSpPr>
          <p:nvPr/>
        </p:nvSpPr>
        <p:spPr bwMode="auto">
          <a:xfrm>
            <a:off x="1524000" y="1447800"/>
            <a:ext cx="2514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Rectangle 10"/>
          <p:cNvSpPr>
            <a:spLocks noChangeArrowheads="1"/>
          </p:cNvSpPr>
          <p:nvPr/>
        </p:nvSpPr>
        <p:spPr bwMode="auto">
          <a:xfrm>
            <a:off x="4419600" y="2819401"/>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1</a:t>
            </a:r>
            <a:r>
              <a:rPr lang="en-US" sz="1800">
                <a:solidFill>
                  <a:srgbClr val="FF3300"/>
                </a:solidFill>
              </a:rPr>
              <a:t> AABB</a:t>
            </a:r>
            <a:r>
              <a:rPr lang="en-US" sz="1800"/>
              <a:t> </a:t>
            </a:r>
          </a:p>
        </p:txBody>
      </p:sp>
      <p:sp>
        <p:nvSpPr>
          <p:cNvPr id="23563" name="Rectangle 11"/>
          <p:cNvSpPr>
            <a:spLocks noChangeArrowheads="1"/>
          </p:cNvSpPr>
          <p:nvPr/>
        </p:nvSpPr>
        <p:spPr bwMode="auto">
          <a:xfrm>
            <a:off x="4419600" y="28194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                                          2 </a:t>
            </a:r>
            <a:r>
              <a:rPr lang="en-US" sz="1800">
                <a:solidFill>
                  <a:srgbClr val="FF3300"/>
                </a:solidFill>
              </a:rPr>
              <a:t>AAB</a:t>
            </a:r>
            <a:r>
              <a:rPr lang="en-US" sz="1800">
                <a:solidFill>
                  <a:srgbClr val="0000FF"/>
                </a:solidFill>
              </a:rPr>
              <a:t>b</a:t>
            </a:r>
            <a:r>
              <a:rPr lang="en-US" sz="1800"/>
              <a:t>               </a:t>
            </a:r>
          </a:p>
        </p:txBody>
      </p:sp>
      <p:sp>
        <p:nvSpPr>
          <p:cNvPr id="23564" name="Rectangle 12"/>
          <p:cNvSpPr>
            <a:spLocks noChangeArrowheads="1"/>
          </p:cNvSpPr>
          <p:nvPr/>
        </p:nvSpPr>
        <p:spPr bwMode="auto">
          <a:xfrm>
            <a:off x="4419600" y="3505201"/>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2 </a:t>
            </a:r>
            <a:r>
              <a:rPr lang="en-US" sz="1800">
                <a:solidFill>
                  <a:srgbClr val="FF3300"/>
                </a:solidFill>
              </a:rPr>
              <a:t>A</a:t>
            </a:r>
            <a:r>
              <a:rPr lang="en-US" sz="1800">
                <a:solidFill>
                  <a:srgbClr val="0000FF"/>
                </a:solidFill>
              </a:rPr>
              <a:t>a</a:t>
            </a:r>
            <a:r>
              <a:rPr lang="en-US" sz="1800">
                <a:solidFill>
                  <a:srgbClr val="FF3300"/>
                </a:solidFill>
              </a:rPr>
              <a:t>BB</a:t>
            </a:r>
            <a:r>
              <a:rPr lang="en-US" sz="1800"/>
              <a:t>  </a:t>
            </a:r>
          </a:p>
        </p:txBody>
      </p:sp>
      <p:sp>
        <p:nvSpPr>
          <p:cNvPr id="23565" name="Rectangle 13"/>
          <p:cNvSpPr>
            <a:spLocks noChangeArrowheads="1"/>
          </p:cNvSpPr>
          <p:nvPr/>
        </p:nvSpPr>
        <p:spPr bwMode="auto">
          <a:xfrm>
            <a:off x="4419600" y="3886201"/>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4</a:t>
            </a:r>
            <a:r>
              <a:rPr lang="en-US" sz="1800">
                <a:solidFill>
                  <a:srgbClr val="FF3300"/>
                </a:solidFill>
              </a:rPr>
              <a:t> A</a:t>
            </a:r>
            <a:r>
              <a:rPr lang="en-US" sz="1800">
                <a:solidFill>
                  <a:srgbClr val="0000FF"/>
                </a:solidFill>
              </a:rPr>
              <a:t>a</a:t>
            </a:r>
            <a:r>
              <a:rPr lang="en-US" sz="1800">
                <a:solidFill>
                  <a:srgbClr val="FF3300"/>
                </a:solidFill>
              </a:rPr>
              <a:t>B</a:t>
            </a:r>
            <a:r>
              <a:rPr lang="en-US" sz="1800">
                <a:solidFill>
                  <a:srgbClr val="0000FF"/>
                </a:solidFill>
              </a:rPr>
              <a:t>b</a:t>
            </a:r>
            <a:r>
              <a:rPr lang="en-US" sz="1800"/>
              <a:t> </a:t>
            </a:r>
          </a:p>
        </p:txBody>
      </p:sp>
      <p:sp>
        <p:nvSpPr>
          <p:cNvPr id="16398" name="Rectangle 14"/>
          <p:cNvSpPr>
            <a:spLocks noChangeArrowheads="1"/>
          </p:cNvSpPr>
          <p:nvPr/>
        </p:nvSpPr>
        <p:spPr bwMode="auto">
          <a:xfrm>
            <a:off x="2438400" y="1614488"/>
            <a:ext cx="161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FF0000"/>
                </a:solidFill>
              </a:rPr>
              <a:t>Kiểu hình F2</a:t>
            </a:r>
            <a:r>
              <a:rPr lang="en-US" sz="1800" b="1"/>
              <a:t> </a:t>
            </a:r>
          </a:p>
        </p:txBody>
      </p:sp>
      <p:sp>
        <p:nvSpPr>
          <p:cNvPr id="16399" name="Rectangle 15"/>
          <p:cNvSpPr>
            <a:spLocks noChangeArrowheads="1"/>
          </p:cNvSpPr>
          <p:nvPr/>
        </p:nvSpPr>
        <p:spPr bwMode="auto">
          <a:xfrm>
            <a:off x="1905000" y="1981201"/>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FF0000"/>
                </a:solidFill>
              </a:rPr>
              <a:t>Tỉ lệ</a:t>
            </a:r>
            <a:r>
              <a:rPr lang="en-US" sz="1800"/>
              <a:t> </a:t>
            </a:r>
          </a:p>
        </p:txBody>
      </p:sp>
      <p:sp>
        <p:nvSpPr>
          <p:cNvPr id="23568" name="Rectangle 16"/>
          <p:cNvSpPr>
            <a:spLocks noChangeArrowheads="1"/>
          </p:cNvSpPr>
          <p:nvPr/>
        </p:nvSpPr>
        <p:spPr bwMode="auto">
          <a:xfrm>
            <a:off x="4191001" y="5334001"/>
            <a:ext cx="1476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solidFill>
                  <a:srgbClr val="6600CC"/>
                </a:solidFill>
              </a:rPr>
              <a:t>9 vàng, trơn </a:t>
            </a:r>
          </a:p>
        </p:txBody>
      </p:sp>
      <p:sp>
        <p:nvSpPr>
          <p:cNvPr id="23569" name="Rectangle 17"/>
          <p:cNvSpPr>
            <a:spLocks noChangeArrowheads="1"/>
          </p:cNvSpPr>
          <p:nvPr/>
        </p:nvSpPr>
        <p:spPr bwMode="auto">
          <a:xfrm>
            <a:off x="5715000" y="5334001"/>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 </a:t>
            </a:r>
            <a:r>
              <a:rPr lang="en-US" sz="1800">
                <a:solidFill>
                  <a:srgbClr val="6600CC"/>
                </a:solidFill>
              </a:rPr>
              <a:t>3 vàng, nhăn</a:t>
            </a:r>
            <a:r>
              <a:rPr lang="en-US" sz="1800"/>
              <a:t> </a:t>
            </a:r>
          </a:p>
        </p:txBody>
      </p:sp>
      <p:sp>
        <p:nvSpPr>
          <p:cNvPr id="23570" name="Rectangle 18"/>
          <p:cNvSpPr>
            <a:spLocks noChangeArrowheads="1"/>
          </p:cNvSpPr>
          <p:nvPr/>
        </p:nvSpPr>
        <p:spPr bwMode="auto">
          <a:xfrm>
            <a:off x="7391401" y="5334001"/>
            <a:ext cx="1539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 </a:t>
            </a:r>
            <a:r>
              <a:rPr lang="en-US" sz="1800">
                <a:solidFill>
                  <a:srgbClr val="6600CC"/>
                </a:solidFill>
              </a:rPr>
              <a:t>3 xanh, trơn</a:t>
            </a:r>
            <a:r>
              <a:rPr lang="en-US" sz="1800"/>
              <a:t> </a:t>
            </a:r>
          </a:p>
        </p:txBody>
      </p:sp>
      <p:sp>
        <p:nvSpPr>
          <p:cNvPr id="23571" name="Rectangle 19"/>
          <p:cNvSpPr>
            <a:spLocks noChangeArrowheads="1"/>
          </p:cNvSpPr>
          <p:nvPr/>
        </p:nvSpPr>
        <p:spPr bwMode="auto">
          <a:xfrm>
            <a:off x="8915400" y="5334001"/>
            <a:ext cx="169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  </a:t>
            </a:r>
            <a:r>
              <a:rPr lang="en-US" sz="1800">
                <a:solidFill>
                  <a:srgbClr val="6600CC"/>
                </a:solidFill>
              </a:rPr>
              <a:t>1 xanh, nhăn </a:t>
            </a:r>
          </a:p>
        </p:txBody>
      </p:sp>
      <p:sp>
        <p:nvSpPr>
          <p:cNvPr id="23572" name="Rectangle 20"/>
          <p:cNvSpPr>
            <a:spLocks noChangeArrowheads="1"/>
          </p:cNvSpPr>
          <p:nvPr/>
        </p:nvSpPr>
        <p:spPr bwMode="auto">
          <a:xfrm>
            <a:off x="5943600" y="2819401"/>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2 </a:t>
            </a:r>
            <a:r>
              <a:rPr lang="en-US" sz="1800">
                <a:solidFill>
                  <a:srgbClr val="FF3300"/>
                </a:solidFill>
              </a:rPr>
              <a:t>A</a:t>
            </a:r>
            <a:r>
              <a:rPr lang="en-US" sz="1800">
                <a:solidFill>
                  <a:srgbClr val="0000FF"/>
                </a:solidFill>
              </a:rPr>
              <a:t>abb </a:t>
            </a:r>
          </a:p>
        </p:txBody>
      </p:sp>
      <p:sp>
        <p:nvSpPr>
          <p:cNvPr id="23573" name="Rectangle 21"/>
          <p:cNvSpPr>
            <a:spLocks noChangeArrowheads="1"/>
          </p:cNvSpPr>
          <p:nvPr/>
        </p:nvSpPr>
        <p:spPr bwMode="auto">
          <a:xfrm>
            <a:off x="7620000" y="2819401"/>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1</a:t>
            </a:r>
            <a:r>
              <a:rPr lang="en-US" sz="1800">
                <a:solidFill>
                  <a:srgbClr val="0000FF"/>
                </a:solidFill>
              </a:rPr>
              <a:t> aa</a:t>
            </a:r>
            <a:r>
              <a:rPr lang="en-US" sz="1800">
                <a:solidFill>
                  <a:srgbClr val="FF3300"/>
                </a:solidFill>
              </a:rPr>
              <a:t>BB</a:t>
            </a:r>
          </a:p>
        </p:txBody>
      </p:sp>
      <p:sp>
        <p:nvSpPr>
          <p:cNvPr id="16406" name="Rectangle 22"/>
          <p:cNvSpPr>
            <a:spLocks noChangeArrowheads="1"/>
          </p:cNvSpPr>
          <p:nvPr/>
        </p:nvSpPr>
        <p:spPr bwMode="auto">
          <a:xfrm>
            <a:off x="1905000" y="3048001"/>
            <a:ext cx="215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6600CC"/>
                </a:solidFill>
              </a:rPr>
              <a:t>Tỉ lệ của mỗi kiểu </a:t>
            </a:r>
          </a:p>
        </p:txBody>
      </p:sp>
      <p:sp>
        <p:nvSpPr>
          <p:cNvPr id="16407" name="Rectangle 23"/>
          <p:cNvSpPr>
            <a:spLocks noChangeArrowheads="1"/>
          </p:cNvSpPr>
          <p:nvPr/>
        </p:nvSpPr>
        <p:spPr bwMode="auto">
          <a:xfrm>
            <a:off x="1905001" y="3429001"/>
            <a:ext cx="146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6600CC"/>
                </a:solidFill>
              </a:rPr>
              <a:t>gen ở F2</a:t>
            </a:r>
            <a:r>
              <a:rPr lang="en-US" sz="1800"/>
              <a:t>     </a:t>
            </a:r>
          </a:p>
        </p:txBody>
      </p:sp>
      <p:sp>
        <p:nvSpPr>
          <p:cNvPr id="23576" name="Rectangle 24"/>
          <p:cNvSpPr>
            <a:spLocks noChangeArrowheads="1"/>
          </p:cNvSpPr>
          <p:nvPr/>
        </p:nvSpPr>
        <p:spPr bwMode="auto">
          <a:xfrm>
            <a:off x="1905000" y="5181601"/>
            <a:ext cx="215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6600CC"/>
                </a:solidFill>
              </a:rPr>
              <a:t>Tỉ lệ của mỗi kiểu </a:t>
            </a:r>
          </a:p>
        </p:txBody>
      </p:sp>
      <p:sp>
        <p:nvSpPr>
          <p:cNvPr id="23577" name="Rectangle 25"/>
          <p:cNvSpPr>
            <a:spLocks noChangeArrowheads="1"/>
          </p:cNvSpPr>
          <p:nvPr/>
        </p:nvSpPr>
        <p:spPr bwMode="auto">
          <a:xfrm>
            <a:off x="1905001" y="5562601"/>
            <a:ext cx="1222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6600CC"/>
                </a:solidFill>
              </a:rPr>
              <a:t>hình ở F2</a:t>
            </a:r>
          </a:p>
        </p:txBody>
      </p:sp>
      <p:sp>
        <p:nvSpPr>
          <p:cNvPr id="23578" name="Rectangle 26"/>
          <p:cNvSpPr>
            <a:spLocks noChangeArrowheads="1"/>
          </p:cNvSpPr>
          <p:nvPr/>
        </p:nvSpPr>
        <p:spPr bwMode="auto">
          <a:xfrm>
            <a:off x="5943600" y="3200401"/>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1 </a:t>
            </a:r>
            <a:r>
              <a:rPr lang="en-US" sz="1800">
                <a:solidFill>
                  <a:srgbClr val="FF3300"/>
                </a:solidFill>
              </a:rPr>
              <a:t>AA</a:t>
            </a:r>
            <a:r>
              <a:rPr lang="en-US" sz="1800">
                <a:solidFill>
                  <a:srgbClr val="0000FF"/>
                </a:solidFill>
              </a:rPr>
              <a:t>bb</a:t>
            </a:r>
          </a:p>
        </p:txBody>
      </p:sp>
      <p:sp>
        <p:nvSpPr>
          <p:cNvPr id="16411" name="Rectangle 27"/>
          <p:cNvSpPr>
            <a:spLocks noChangeArrowheads="1"/>
          </p:cNvSpPr>
          <p:nvPr/>
        </p:nvSpPr>
        <p:spPr bwMode="auto">
          <a:xfrm>
            <a:off x="3962400" y="1600201"/>
            <a:ext cx="676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FF0000"/>
                </a:solidFill>
              </a:rPr>
              <a:t> Hạt vàng trơn  Hạt vàng nhăn  Hạt xanh trơn Hạt xanh nhăn</a:t>
            </a:r>
            <a:r>
              <a:rPr lang="en-US" sz="1800">
                <a:solidFill>
                  <a:srgbClr val="FF0000"/>
                </a:solidFill>
              </a:rPr>
              <a:t> </a:t>
            </a:r>
          </a:p>
        </p:txBody>
      </p:sp>
      <p:sp>
        <p:nvSpPr>
          <p:cNvPr id="23580" name="Rectangle 28"/>
          <p:cNvSpPr>
            <a:spLocks noChangeArrowheads="1"/>
          </p:cNvSpPr>
          <p:nvPr/>
        </p:nvSpPr>
        <p:spPr bwMode="auto">
          <a:xfrm>
            <a:off x="7620000" y="3200401"/>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2 </a:t>
            </a:r>
            <a:r>
              <a:rPr lang="en-US" sz="1800">
                <a:solidFill>
                  <a:srgbClr val="0000FF"/>
                </a:solidFill>
              </a:rPr>
              <a:t>aa</a:t>
            </a:r>
            <a:r>
              <a:rPr lang="en-US" sz="1800">
                <a:solidFill>
                  <a:srgbClr val="FF3300"/>
                </a:solidFill>
              </a:rPr>
              <a:t>B</a:t>
            </a:r>
            <a:r>
              <a:rPr lang="en-US" sz="1800">
                <a:solidFill>
                  <a:srgbClr val="0000FF"/>
                </a:solidFill>
              </a:rPr>
              <a:t>b </a:t>
            </a:r>
          </a:p>
        </p:txBody>
      </p:sp>
      <p:sp>
        <p:nvSpPr>
          <p:cNvPr id="23581" name="Rectangle 29"/>
          <p:cNvSpPr>
            <a:spLocks noChangeArrowheads="1"/>
          </p:cNvSpPr>
          <p:nvPr/>
        </p:nvSpPr>
        <p:spPr bwMode="auto">
          <a:xfrm>
            <a:off x="9296400" y="2819401"/>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1 </a:t>
            </a:r>
            <a:r>
              <a:rPr lang="en-US" sz="1800">
                <a:solidFill>
                  <a:srgbClr val="0000FF"/>
                </a:solidFill>
              </a:rPr>
              <a:t>aabb</a:t>
            </a:r>
            <a:r>
              <a:rPr lang="en-US" sz="1800"/>
              <a:t> </a:t>
            </a:r>
          </a:p>
        </p:txBody>
      </p:sp>
      <p:sp>
        <p:nvSpPr>
          <p:cNvPr id="16414" name="Text Box 32"/>
          <p:cNvSpPr txBox="1">
            <a:spLocks noChangeArrowheads="1"/>
          </p:cNvSpPr>
          <p:nvPr/>
        </p:nvSpPr>
        <p:spPr bwMode="auto">
          <a:xfrm>
            <a:off x="2843213" y="447676"/>
            <a:ext cx="731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000" b="1" i="1">
                <a:solidFill>
                  <a:srgbClr val="FF3300"/>
                </a:solidFill>
              </a:rPr>
              <a:t>BẢNG PHÂN TÍCH KẾT QUẢ LAI HAI CẶP TÍNH TRẠNG</a:t>
            </a:r>
          </a:p>
        </p:txBody>
      </p:sp>
    </p:spTree>
    <p:extLst>
      <p:ext uri="{BB962C8B-B14F-4D97-AF65-F5344CB8AC3E}">
        <p14:creationId xmlns:p14="http://schemas.microsoft.com/office/powerpoint/2010/main" val="3739333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barn(inHorizontal)">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arn(inHorizontal)">
                                      <p:cBhvr>
                                        <p:cTn id="12" dur="500"/>
                                        <p:tgtEl>
                                          <p:spTgt spid="235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3564"/>
                                        </p:tgtEl>
                                        <p:attrNameLst>
                                          <p:attrName>style.visibility</p:attrName>
                                        </p:attrNameLst>
                                      </p:cBhvr>
                                      <p:to>
                                        <p:strVal val="visible"/>
                                      </p:to>
                                    </p:set>
                                    <p:animEffect transition="in" filter="barn(inHorizontal)">
                                      <p:cBhvr>
                                        <p:cTn id="17" dur="500"/>
                                        <p:tgtEl>
                                          <p:spTgt spid="23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3565"/>
                                        </p:tgtEl>
                                        <p:attrNameLst>
                                          <p:attrName>style.visibility</p:attrName>
                                        </p:attrNameLst>
                                      </p:cBhvr>
                                      <p:to>
                                        <p:strVal val="visible"/>
                                      </p:to>
                                    </p:set>
                                    <p:animEffect transition="in" filter="barn(inHorizontal)">
                                      <p:cBhvr>
                                        <p:cTn id="22" dur="500"/>
                                        <p:tgtEl>
                                          <p:spTgt spid="235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3572"/>
                                        </p:tgtEl>
                                        <p:attrNameLst>
                                          <p:attrName>style.visibility</p:attrName>
                                        </p:attrNameLst>
                                      </p:cBhvr>
                                      <p:to>
                                        <p:strVal val="visible"/>
                                      </p:to>
                                    </p:set>
                                    <p:animEffect transition="in" filter="barn(inHorizontal)">
                                      <p:cBhvr>
                                        <p:cTn id="27" dur="500"/>
                                        <p:tgtEl>
                                          <p:spTgt spid="235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3578"/>
                                        </p:tgtEl>
                                        <p:attrNameLst>
                                          <p:attrName>style.visibility</p:attrName>
                                        </p:attrNameLst>
                                      </p:cBhvr>
                                      <p:to>
                                        <p:strVal val="visible"/>
                                      </p:to>
                                    </p:set>
                                    <p:animEffect transition="in" filter="barn(inHorizontal)">
                                      <p:cBhvr>
                                        <p:cTn id="32" dur="500"/>
                                        <p:tgtEl>
                                          <p:spTgt spid="235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3573"/>
                                        </p:tgtEl>
                                        <p:attrNameLst>
                                          <p:attrName>style.visibility</p:attrName>
                                        </p:attrNameLst>
                                      </p:cBhvr>
                                      <p:to>
                                        <p:strVal val="visible"/>
                                      </p:to>
                                    </p:set>
                                    <p:animEffect transition="in" filter="barn(inHorizontal)">
                                      <p:cBhvr>
                                        <p:cTn id="37" dur="500"/>
                                        <p:tgtEl>
                                          <p:spTgt spid="235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23580"/>
                                        </p:tgtEl>
                                        <p:attrNameLst>
                                          <p:attrName>style.visibility</p:attrName>
                                        </p:attrNameLst>
                                      </p:cBhvr>
                                      <p:to>
                                        <p:strVal val="visible"/>
                                      </p:to>
                                    </p:set>
                                    <p:animEffect transition="in" filter="barn(inHorizontal)">
                                      <p:cBhvr>
                                        <p:cTn id="42" dur="500"/>
                                        <p:tgtEl>
                                          <p:spTgt spid="235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3581"/>
                                        </p:tgtEl>
                                        <p:attrNameLst>
                                          <p:attrName>style.visibility</p:attrName>
                                        </p:attrNameLst>
                                      </p:cBhvr>
                                      <p:to>
                                        <p:strVal val="visible"/>
                                      </p:to>
                                    </p:set>
                                    <p:animEffect transition="in" filter="barn(inHorizontal)">
                                      <p:cBhvr>
                                        <p:cTn id="47" dur="500"/>
                                        <p:tgtEl>
                                          <p:spTgt spid="2358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3576"/>
                                        </p:tgtEl>
                                        <p:attrNameLst>
                                          <p:attrName>style.visibility</p:attrName>
                                        </p:attrNameLst>
                                      </p:cBhvr>
                                      <p:to>
                                        <p:strVal val="visible"/>
                                      </p:to>
                                    </p:set>
                                    <p:animEffect transition="in" filter="fade">
                                      <p:cBhvr>
                                        <p:cTn id="52" dur="1000"/>
                                        <p:tgtEl>
                                          <p:spTgt spid="23576"/>
                                        </p:tgtEl>
                                      </p:cBhvr>
                                    </p:animEffect>
                                    <p:anim calcmode="lin" valueType="num">
                                      <p:cBhvr>
                                        <p:cTn id="53" dur="1000" fill="hold"/>
                                        <p:tgtEl>
                                          <p:spTgt spid="23576"/>
                                        </p:tgtEl>
                                        <p:attrNameLst>
                                          <p:attrName>ppt_x</p:attrName>
                                        </p:attrNameLst>
                                      </p:cBhvr>
                                      <p:tavLst>
                                        <p:tav tm="0">
                                          <p:val>
                                            <p:strVal val="#ppt_x"/>
                                          </p:val>
                                        </p:tav>
                                        <p:tav tm="100000">
                                          <p:val>
                                            <p:strVal val="#ppt_x"/>
                                          </p:val>
                                        </p:tav>
                                      </p:tavLst>
                                    </p:anim>
                                    <p:anim calcmode="lin" valueType="num">
                                      <p:cBhvr>
                                        <p:cTn id="54" dur="1000" fill="hold"/>
                                        <p:tgtEl>
                                          <p:spTgt spid="2357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3577"/>
                                        </p:tgtEl>
                                        <p:attrNameLst>
                                          <p:attrName>style.visibility</p:attrName>
                                        </p:attrNameLst>
                                      </p:cBhvr>
                                      <p:to>
                                        <p:strVal val="visible"/>
                                      </p:to>
                                    </p:set>
                                    <p:animEffect transition="in" filter="fade">
                                      <p:cBhvr>
                                        <p:cTn id="57" dur="1000"/>
                                        <p:tgtEl>
                                          <p:spTgt spid="23577"/>
                                        </p:tgtEl>
                                      </p:cBhvr>
                                    </p:animEffect>
                                    <p:anim calcmode="lin" valueType="num">
                                      <p:cBhvr>
                                        <p:cTn id="58" dur="1000" fill="hold"/>
                                        <p:tgtEl>
                                          <p:spTgt spid="23577"/>
                                        </p:tgtEl>
                                        <p:attrNameLst>
                                          <p:attrName>ppt_x</p:attrName>
                                        </p:attrNameLst>
                                      </p:cBhvr>
                                      <p:tavLst>
                                        <p:tav tm="0">
                                          <p:val>
                                            <p:strVal val="#ppt_x"/>
                                          </p:val>
                                        </p:tav>
                                        <p:tav tm="100000">
                                          <p:val>
                                            <p:strVal val="#ppt_x"/>
                                          </p:val>
                                        </p:tav>
                                      </p:tavLst>
                                    </p:anim>
                                    <p:anim calcmode="lin" valueType="num">
                                      <p:cBhvr>
                                        <p:cTn id="59" dur="1000" fill="hold"/>
                                        <p:tgtEl>
                                          <p:spTgt spid="23577"/>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6" fill="hold" grpId="0" nodeType="clickEffect">
                                  <p:stCondLst>
                                    <p:cond delay="0"/>
                                  </p:stCondLst>
                                  <p:childTnLst>
                                    <p:set>
                                      <p:cBhvr>
                                        <p:cTn id="63" dur="1" fill="hold">
                                          <p:stCondLst>
                                            <p:cond delay="0"/>
                                          </p:stCondLst>
                                        </p:cTn>
                                        <p:tgtEl>
                                          <p:spTgt spid="23568"/>
                                        </p:tgtEl>
                                        <p:attrNameLst>
                                          <p:attrName>style.visibility</p:attrName>
                                        </p:attrNameLst>
                                      </p:cBhvr>
                                      <p:to>
                                        <p:strVal val="visible"/>
                                      </p:to>
                                    </p:set>
                                    <p:animEffect transition="in" filter="barn(inHorizontal)">
                                      <p:cBhvr>
                                        <p:cTn id="64" dur="500"/>
                                        <p:tgtEl>
                                          <p:spTgt spid="2356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6" fill="hold" grpId="0" nodeType="clickEffect">
                                  <p:stCondLst>
                                    <p:cond delay="0"/>
                                  </p:stCondLst>
                                  <p:childTnLst>
                                    <p:set>
                                      <p:cBhvr>
                                        <p:cTn id="68" dur="1" fill="hold">
                                          <p:stCondLst>
                                            <p:cond delay="0"/>
                                          </p:stCondLst>
                                        </p:cTn>
                                        <p:tgtEl>
                                          <p:spTgt spid="23569"/>
                                        </p:tgtEl>
                                        <p:attrNameLst>
                                          <p:attrName>style.visibility</p:attrName>
                                        </p:attrNameLst>
                                      </p:cBhvr>
                                      <p:to>
                                        <p:strVal val="visible"/>
                                      </p:to>
                                    </p:set>
                                    <p:animEffect transition="in" filter="barn(inHorizontal)">
                                      <p:cBhvr>
                                        <p:cTn id="69" dur="500"/>
                                        <p:tgtEl>
                                          <p:spTgt spid="2356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26" fill="hold" grpId="0" nodeType="clickEffect">
                                  <p:stCondLst>
                                    <p:cond delay="0"/>
                                  </p:stCondLst>
                                  <p:childTnLst>
                                    <p:set>
                                      <p:cBhvr>
                                        <p:cTn id="73" dur="1" fill="hold">
                                          <p:stCondLst>
                                            <p:cond delay="0"/>
                                          </p:stCondLst>
                                        </p:cTn>
                                        <p:tgtEl>
                                          <p:spTgt spid="23570"/>
                                        </p:tgtEl>
                                        <p:attrNameLst>
                                          <p:attrName>style.visibility</p:attrName>
                                        </p:attrNameLst>
                                      </p:cBhvr>
                                      <p:to>
                                        <p:strVal val="visible"/>
                                      </p:to>
                                    </p:set>
                                    <p:animEffect transition="in" filter="barn(inHorizontal)">
                                      <p:cBhvr>
                                        <p:cTn id="74" dur="500"/>
                                        <p:tgtEl>
                                          <p:spTgt spid="2357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26" fill="hold" grpId="0" nodeType="clickEffect">
                                  <p:stCondLst>
                                    <p:cond delay="0"/>
                                  </p:stCondLst>
                                  <p:childTnLst>
                                    <p:set>
                                      <p:cBhvr>
                                        <p:cTn id="78" dur="1" fill="hold">
                                          <p:stCondLst>
                                            <p:cond delay="0"/>
                                          </p:stCondLst>
                                        </p:cTn>
                                        <p:tgtEl>
                                          <p:spTgt spid="23571"/>
                                        </p:tgtEl>
                                        <p:attrNameLst>
                                          <p:attrName>style.visibility</p:attrName>
                                        </p:attrNameLst>
                                      </p:cBhvr>
                                      <p:to>
                                        <p:strVal val="visible"/>
                                      </p:to>
                                    </p:set>
                                    <p:animEffect transition="in" filter="barn(inHorizontal)">
                                      <p:cBhvr>
                                        <p:cTn id="79"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3" grpId="0"/>
      <p:bldP spid="23564" grpId="0"/>
      <p:bldP spid="23565" grpId="0"/>
      <p:bldP spid="23568" grpId="0"/>
      <p:bldP spid="23569" grpId="0"/>
      <p:bldP spid="23570" grpId="0"/>
      <p:bldP spid="23571" grpId="0"/>
      <p:bldP spid="23572" grpId="0"/>
      <p:bldP spid="23573" grpId="0"/>
      <p:bldP spid="23576" grpId="0"/>
      <p:bldP spid="23577" grpId="0"/>
      <p:bldP spid="23578" grpId="0"/>
      <p:bldP spid="23580" grpId="0"/>
      <p:bldP spid="235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215314-EF39-406F-711C-C2AC4573B6DF}"/>
              </a:ext>
            </a:extLst>
          </p:cNvPr>
          <p:cNvSpPr txBox="1"/>
          <p:nvPr/>
        </p:nvSpPr>
        <p:spPr>
          <a:xfrm>
            <a:off x="1828799" y="1254879"/>
            <a:ext cx="8335617" cy="2174121"/>
          </a:xfrm>
          <a:prstGeom prst="rect">
            <a:avLst/>
          </a:prstGeom>
          <a:noFill/>
        </p:spPr>
        <p:txBody>
          <a:bodyPr wrap="square">
            <a:spAutoFit/>
          </a:bodyPr>
          <a:lstStyle/>
          <a:p>
            <a:pPr algn="just">
              <a:lnSpc>
                <a:spcPct val="107000"/>
              </a:lnSpc>
              <a:spcAft>
                <a:spcPts val="800"/>
              </a:spcAft>
            </a:pP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Menđen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cặp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gen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cặp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7073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4" descr="N7"/>
          <p:cNvSpPr>
            <a:spLocks noChangeArrowheads="1" noChangeShapeType="1" noTextEdit="1"/>
          </p:cNvSpPr>
          <p:nvPr/>
        </p:nvSpPr>
        <p:spPr bwMode="auto">
          <a:xfrm>
            <a:off x="2590800" y="533400"/>
            <a:ext cx="7315200" cy="642938"/>
          </a:xfrm>
          <a:prstGeom prst="rect">
            <a:avLst/>
          </a:prstGeom>
        </p:spPr>
        <p:txBody>
          <a:bodyPr wrap="none" fromWordArt="1">
            <a:prstTxWarp prst="textPlain">
              <a:avLst>
                <a:gd name="adj" fmla="val 50000"/>
              </a:avLst>
            </a:prstTxWarp>
          </a:bodyPr>
          <a:lstStyle/>
          <a:p>
            <a:pPr algn="ctr"/>
            <a:r>
              <a:rPr lang="en-US" sz="3600" b="1" kern="10" dirty="0">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NỘI DUNG </a:t>
            </a:r>
            <a:r>
              <a:rPr lang="en-US" sz="3600" b="1" kern="10" dirty="0" err="1">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Quy</a:t>
            </a:r>
            <a:r>
              <a:rPr lang="en-US" sz="3600" b="1" kern="10" dirty="0">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 </a:t>
            </a:r>
            <a:r>
              <a:rPr lang="en-US" sz="3600" b="1" kern="10" dirty="0" err="1">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luật</a:t>
            </a:r>
            <a:r>
              <a:rPr lang="en-US" sz="3600" b="1" kern="10" dirty="0">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 </a:t>
            </a:r>
            <a:r>
              <a:rPr lang="en-US" sz="3600" b="1" kern="10" dirty="0" err="1">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phân</a:t>
            </a:r>
            <a:r>
              <a:rPr lang="en-US" sz="3600" b="1" kern="10" dirty="0">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 </a:t>
            </a:r>
            <a:r>
              <a:rPr lang="en-US" sz="3600" b="1" kern="10" dirty="0" err="1">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ly</a:t>
            </a:r>
            <a:r>
              <a:rPr lang="en-US" sz="3600" b="1" kern="10" dirty="0">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 </a:t>
            </a:r>
            <a:r>
              <a:rPr lang="en-US" sz="3600" b="1" kern="10" dirty="0" err="1">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độc</a:t>
            </a:r>
            <a:r>
              <a:rPr lang="en-US" sz="3600" b="1" kern="10" dirty="0">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 </a:t>
            </a:r>
            <a:r>
              <a:rPr lang="en-US" sz="3600" b="1" kern="10" dirty="0" err="1">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lập</a:t>
            </a:r>
            <a:r>
              <a:rPr lang="en-US" sz="3600" b="1" kern="10" dirty="0">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 </a:t>
            </a:r>
            <a:r>
              <a:rPr lang="en-US" sz="3600" b="1" kern="10" dirty="0" err="1">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của</a:t>
            </a:r>
            <a:r>
              <a:rPr lang="en-US" sz="3600" b="1" kern="10" dirty="0">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 </a:t>
            </a:r>
            <a:r>
              <a:rPr lang="en-US" sz="3600" b="1" kern="10" dirty="0" err="1">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Menđen</a:t>
            </a:r>
            <a:r>
              <a:rPr lang="en-US" sz="3600" b="1" kern="10" dirty="0">
                <a:ln w="9525">
                  <a:solidFill>
                    <a:srgbClr val="FFFF00"/>
                  </a:solidFill>
                  <a:round/>
                  <a:headEnd/>
                  <a:tailEnd/>
                </a:ln>
                <a:blipFill dpi="0" rotWithShape="0">
                  <a:blip r:embed="rId2"/>
                  <a:srcRect/>
                  <a:stretch>
                    <a:fillRect/>
                  </a:stretch>
                </a:blipFill>
                <a:effectLst>
                  <a:outerShdw dist="35921" dir="2700000" algn="ctr" rotWithShape="0">
                    <a:srgbClr val="C0C0C0">
                      <a:alpha val="79999"/>
                    </a:srgbClr>
                  </a:outerShdw>
                </a:effectLst>
                <a:cs typeface="Times New Roman" panose="02020603050405020304" pitchFamily="18" charset="0"/>
              </a:rPr>
              <a:t>:</a:t>
            </a:r>
          </a:p>
        </p:txBody>
      </p:sp>
      <p:sp>
        <p:nvSpPr>
          <p:cNvPr id="31749" name="Text Box 5"/>
          <p:cNvSpPr txBox="1">
            <a:spLocks noChangeArrowheads="1"/>
          </p:cNvSpPr>
          <p:nvPr/>
        </p:nvSpPr>
        <p:spPr bwMode="auto">
          <a:xfrm>
            <a:off x="1955006" y="1256495"/>
            <a:ext cx="82819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1800" dirty="0">
                <a:latin typeface="Times New Roman" panose="02020603050405020304" pitchFamily="18" charset="0"/>
              </a:rPr>
              <a:t>“ </a:t>
            </a:r>
            <a:r>
              <a:rPr lang="en-US" sz="2800" b="1" i="1" dirty="0" err="1">
                <a:solidFill>
                  <a:srgbClr val="6600CC"/>
                </a:solidFill>
              </a:rPr>
              <a:t>Các</a:t>
            </a:r>
            <a:r>
              <a:rPr lang="en-US" sz="2800" b="1" i="1" dirty="0">
                <a:solidFill>
                  <a:srgbClr val="6600CC"/>
                </a:solidFill>
              </a:rPr>
              <a:t> </a:t>
            </a:r>
            <a:r>
              <a:rPr lang="en-US" sz="2800" b="1" i="1" dirty="0" err="1">
                <a:solidFill>
                  <a:srgbClr val="6600CC"/>
                </a:solidFill>
              </a:rPr>
              <a:t>cặp</a:t>
            </a:r>
            <a:r>
              <a:rPr lang="en-US" sz="2800" b="1" i="1" dirty="0">
                <a:solidFill>
                  <a:srgbClr val="6600CC"/>
                </a:solidFill>
              </a:rPr>
              <a:t> </a:t>
            </a:r>
            <a:r>
              <a:rPr lang="en-US" sz="2800" b="1" i="1" dirty="0" err="1">
                <a:solidFill>
                  <a:srgbClr val="6600CC"/>
                </a:solidFill>
              </a:rPr>
              <a:t>nhân</a:t>
            </a:r>
            <a:r>
              <a:rPr lang="en-US" sz="2800" b="1" i="1" dirty="0">
                <a:solidFill>
                  <a:srgbClr val="6600CC"/>
                </a:solidFill>
              </a:rPr>
              <a:t> </a:t>
            </a:r>
            <a:r>
              <a:rPr lang="en-US" sz="2800" b="1" i="1" dirty="0" err="1">
                <a:solidFill>
                  <a:srgbClr val="6600CC"/>
                </a:solidFill>
              </a:rPr>
              <a:t>tố</a:t>
            </a:r>
            <a:r>
              <a:rPr lang="en-US" sz="2800" b="1" i="1" dirty="0">
                <a:solidFill>
                  <a:srgbClr val="6600CC"/>
                </a:solidFill>
              </a:rPr>
              <a:t> di </a:t>
            </a:r>
            <a:r>
              <a:rPr lang="en-US" sz="2800" b="1" i="1" dirty="0" err="1">
                <a:solidFill>
                  <a:srgbClr val="6600CC"/>
                </a:solidFill>
              </a:rPr>
              <a:t>truyền</a:t>
            </a:r>
            <a:r>
              <a:rPr lang="en-US" sz="2800" b="1" i="1" dirty="0">
                <a:solidFill>
                  <a:srgbClr val="6600CC"/>
                </a:solidFill>
              </a:rPr>
              <a:t> ( </a:t>
            </a:r>
            <a:r>
              <a:rPr lang="en-US" sz="2800" b="1" i="1" dirty="0" err="1">
                <a:solidFill>
                  <a:srgbClr val="6600CC"/>
                </a:solidFill>
              </a:rPr>
              <a:t>Cặp</a:t>
            </a:r>
            <a:r>
              <a:rPr lang="en-US" sz="2800" b="1" i="1" dirty="0">
                <a:solidFill>
                  <a:srgbClr val="6600CC"/>
                </a:solidFill>
              </a:rPr>
              <a:t> gen ) </a:t>
            </a:r>
            <a:r>
              <a:rPr lang="en-US" sz="2800" b="1" i="1" dirty="0" err="1">
                <a:solidFill>
                  <a:srgbClr val="6600CC"/>
                </a:solidFill>
              </a:rPr>
              <a:t>đã</a:t>
            </a:r>
            <a:r>
              <a:rPr lang="en-US" sz="2800" b="1" i="1" dirty="0">
                <a:solidFill>
                  <a:srgbClr val="6600CC"/>
                </a:solidFill>
              </a:rPr>
              <a:t> </a:t>
            </a:r>
            <a:r>
              <a:rPr lang="en-US" sz="2800" b="1" i="1" dirty="0" err="1">
                <a:solidFill>
                  <a:srgbClr val="6600CC"/>
                </a:solidFill>
              </a:rPr>
              <a:t>phân</a:t>
            </a:r>
            <a:r>
              <a:rPr lang="en-US" sz="2800" b="1" i="1" dirty="0">
                <a:solidFill>
                  <a:srgbClr val="6600CC"/>
                </a:solidFill>
              </a:rPr>
              <a:t> </a:t>
            </a:r>
            <a:r>
              <a:rPr lang="en-US" sz="2800" b="1" i="1" dirty="0" err="1">
                <a:solidFill>
                  <a:srgbClr val="6600CC"/>
                </a:solidFill>
              </a:rPr>
              <a:t>ly</a:t>
            </a:r>
            <a:r>
              <a:rPr lang="en-US" sz="2800" b="1" i="1" dirty="0">
                <a:solidFill>
                  <a:srgbClr val="6600CC"/>
                </a:solidFill>
              </a:rPr>
              <a:t> </a:t>
            </a:r>
            <a:r>
              <a:rPr lang="en-US" sz="2800" b="1" i="1" dirty="0" err="1">
                <a:solidFill>
                  <a:srgbClr val="6600CC"/>
                </a:solidFill>
              </a:rPr>
              <a:t>độc</a:t>
            </a:r>
            <a:r>
              <a:rPr lang="en-US" sz="2800" b="1" i="1" dirty="0">
                <a:solidFill>
                  <a:srgbClr val="6600CC"/>
                </a:solidFill>
              </a:rPr>
              <a:t> </a:t>
            </a:r>
            <a:r>
              <a:rPr lang="en-US" sz="2800" b="1" i="1" dirty="0" err="1">
                <a:solidFill>
                  <a:srgbClr val="6600CC"/>
                </a:solidFill>
              </a:rPr>
              <a:t>lập</a:t>
            </a:r>
            <a:r>
              <a:rPr lang="en-US" sz="2800" b="1" i="1" dirty="0">
                <a:solidFill>
                  <a:srgbClr val="6600CC"/>
                </a:solidFill>
              </a:rPr>
              <a:t> </a:t>
            </a:r>
            <a:r>
              <a:rPr lang="en-US" sz="2800" b="1" i="1" dirty="0" err="1">
                <a:solidFill>
                  <a:srgbClr val="6600CC"/>
                </a:solidFill>
              </a:rPr>
              <a:t>trong</a:t>
            </a:r>
            <a:r>
              <a:rPr lang="en-US" sz="2800" b="1" i="1" dirty="0">
                <a:solidFill>
                  <a:srgbClr val="6600CC"/>
                </a:solidFill>
              </a:rPr>
              <a:t> </a:t>
            </a:r>
            <a:r>
              <a:rPr lang="en-US" sz="2800" b="1" i="1" dirty="0" err="1">
                <a:solidFill>
                  <a:srgbClr val="6600CC"/>
                </a:solidFill>
              </a:rPr>
              <a:t>quá</a:t>
            </a:r>
            <a:r>
              <a:rPr lang="en-US" sz="2800" b="1" i="1" dirty="0">
                <a:solidFill>
                  <a:srgbClr val="6600CC"/>
                </a:solidFill>
              </a:rPr>
              <a:t> </a:t>
            </a:r>
            <a:r>
              <a:rPr lang="en-US" sz="2800" b="1" i="1" dirty="0" err="1">
                <a:solidFill>
                  <a:srgbClr val="6600CC"/>
                </a:solidFill>
              </a:rPr>
              <a:t>trình</a:t>
            </a:r>
            <a:r>
              <a:rPr lang="en-US" sz="2800" b="1" i="1" dirty="0">
                <a:solidFill>
                  <a:srgbClr val="6600CC"/>
                </a:solidFill>
              </a:rPr>
              <a:t> </a:t>
            </a:r>
            <a:r>
              <a:rPr lang="en-US" sz="2800" b="1" i="1" dirty="0" err="1">
                <a:solidFill>
                  <a:srgbClr val="6600CC"/>
                </a:solidFill>
              </a:rPr>
              <a:t>phát</a:t>
            </a:r>
            <a:r>
              <a:rPr lang="en-US" sz="2800" b="1" i="1" dirty="0">
                <a:solidFill>
                  <a:srgbClr val="6600CC"/>
                </a:solidFill>
              </a:rPr>
              <a:t> </a:t>
            </a:r>
            <a:r>
              <a:rPr lang="en-US" sz="2800" b="1" i="1" dirty="0" err="1">
                <a:solidFill>
                  <a:srgbClr val="6600CC"/>
                </a:solidFill>
              </a:rPr>
              <a:t>sinh</a:t>
            </a:r>
            <a:r>
              <a:rPr lang="en-US" sz="2800" b="1" i="1" dirty="0">
                <a:solidFill>
                  <a:srgbClr val="6600CC"/>
                </a:solidFill>
              </a:rPr>
              <a:t> </a:t>
            </a:r>
            <a:r>
              <a:rPr lang="en-US" sz="2800" b="1" i="1" dirty="0" err="1">
                <a:solidFill>
                  <a:srgbClr val="6600CC"/>
                </a:solidFill>
              </a:rPr>
              <a:t>giao</a:t>
            </a:r>
            <a:r>
              <a:rPr lang="en-US" sz="2800" b="1" i="1" dirty="0">
                <a:solidFill>
                  <a:srgbClr val="6600CC"/>
                </a:solidFill>
              </a:rPr>
              <a:t> </a:t>
            </a:r>
            <a:r>
              <a:rPr lang="en-US" sz="2800" b="1" i="1" dirty="0" err="1">
                <a:solidFill>
                  <a:srgbClr val="6600CC"/>
                </a:solidFill>
              </a:rPr>
              <a:t>tử</a:t>
            </a:r>
            <a:r>
              <a:rPr lang="en-US" sz="2800" b="1" i="1" dirty="0">
                <a:solidFill>
                  <a:srgbClr val="6600CC"/>
                </a:solidFill>
              </a:rPr>
              <a:t>.”</a:t>
            </a:r>
          </a:p>
        </p:txBody>
      </p:sp>
      <p:pic>
        <p:nvPicPr>
          <p:cNvPr id="17412" name="Picture 8" descr="DauH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2" y="2635250"/>
            <a:ext cx="958132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flower welcom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66675"/>
            <a:ext cx="171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bow">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44088" y="635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660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ox(in)">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4968CD-6E0D-DC4C-7C79-0063B13985D0}"/>
              </a:ext>
            </a:extLst>
          </p:cNvPr>
          <p:cNvSpPr txBox="1"/>
          <p:nvPr/>
        </p:nvSpPr>
        <p:spPr>
          <a:xfrm>
            <a:off x="717452" y="661183"/>
            <a:ext cx="10621108" cy="3108543"/>
          </a:xfrm>
          <a:prstGeom prst="rect">
            <a:avLst/>
          </a:prstGeom>
          <a:noFill/>
        </p:spPr>
        <p:txBody>
          <a:bodyPr wrap="square">
            <a:spAutoFit/>
          </a:bodyPr>
          <a:lstStyle/>
          <a:p>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IV.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quy</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li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just"/>
            <a:r>
              <a:rPr kumimoji="0" lang="vi-VN" sz="280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Quy luật phân li độc lập giải thích được một trong những nguyên nhân làm xuất hiện biến dị tổ hợp, đó là do sự phân ly độc lập và tổ hợp tự do của các cặp nhân tố di truyền.</a:t>
            </a:r>
          </a:p>
          <a:p>
            <a:pPr algn="just"/>
            <a:r>
              <a:rPr kumimoji="0" lang="vi-VN" sz="280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Biến dị tổ hợp có ý nghĩa quan trọng đối với chọn giống và tiến hoá.</a:t>
            </a:r>
          </a:p>
          <a:p>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72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F6F7C4DE-777E-DACC-0FD2-9F8DFF0996C0}"/>
              </a:ext>
            </a:extLst>
          </p:cNvPr>
          <p:cNvSpPr txBox="1">
            <a:spLocks noChangeArrowheads="1"/>
          </p:cNvSpPr>
          <p:nvPr/>
        </p:nvSpPr>
        <p:spPr bwMode="auto">
          <a:xfrm>
            <a:off x="1660525" y="4581525"/>
            <a:ext cx="2449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15" name="Text Box 8">
            <a:extLst>
              <a:ext uri="{FF2B5EF4-FFF2-40B4-BE49-F238E27FC236}">
                <a16:creationId xmlns:a16="http://schemas.microsoft.com/office/drawing/2014/main" id="{FB5D12AC-C46A-BCB3-938B-5B1FDDB841FD}"/>
              </a:ext>
            </a:extLst>
          </p:cNvPr>
          <p:cNvSpPr txBox="1">
            <a:spLocks noChangeArrowheads="1"/>
          </p:cNvSpPr>
          <p:nvPr/>
        </p:nvSpPr>
        <p:spPr bwMode="auto">
          <a:xfrm>
            <a:off x="4114800" y="32004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16" name="Text Box 4">
            <a:extLst>
              <a:ext uri="{FF2B5EF4-FFF2-40B4-BE49-F238E27FC236}">
                <a16:creationId xmlns:a16="http://schemas.microsoft.com/office/drawing/2014/main" id="{99024987-D550-D05B-3A0F-E57B1EDD3161}"/>
              </a:ext>
            </a:extLst>
          </p:cNvPr>
          <p:cNvSpPr txBox="1">
            <a:spLocks noChangeArrowheads="1"/>
          </p:cNvSpPr>
          <p:nvPr/>
        </p:nvSpPr>
        <p:spPr bwMode="auto">
          <a:xfrm>
            <a:off x="1828800" y="0"/>
            <a:ext cx="84582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Bài 4</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a:t>
            </a:r>
            <a:r>
              <a:rPr kumimoji="0" lang="en-US" altLang="en-US" sz="28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LAI HAI CẶP TÍNH TRẠNG</a:t>
            </a:r>
          </a:p>
        </p:txBody>
      </p:sp>
      <p:graphicFrame>
        <p:nvGraphicFramePr>
          <p:cNvPr id="8" name="Table 7">
            <a:extLst>
              <a:ext uri="{FF2B5EF4-FFF2-40B4-BE49-F238E27FC236}">
                <a16:creationId xmlns:a16="http://schemas.microsoft.com/office/drawing/2014/main" id="{5DE8C242-A4D3-E731-FDF4-039C6EB5C8FD}"/>
              </a:ext>
            </a:extLst>
          </p:cNvPr>
          <p:cNvGraphicFramePr>
            <a:graphicFrameLocks noGrp="1"/>
          </p:cNvGraphicFramePr>
          <p:nvPr/>
        </p:nvGraphicFramePr>
        <p:xfrm>
          <a:off x="1828800" y="1346200"/>
          <a:ext cx="8458200" cy="5054601"/>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814706">
                <a:tc rowSpan="2">
                  <a:txBody>
                    <a:bodyPr/>
                    <a:lstStyle/>
                    <a:p>
                      <a:r>
                        <a:rPr lang="en-US" sz="2400" dirty="0">
                          <a:solidFill>
                            <a:srgbClr val="002060"/>
                          </a:solidFill>
                        </a:rPr>
                        <a:t>           </a:t>
                      </a:r>
                    </a:p>
                    <a:p>
                      <a:r>
                        <a:rPr lang="en-US" sz="2400" dirty="0">
                          <a:solidFill>
                            <a:srgbClr val="002060"/>
                          </a:solidFill>
                        </a:rPr>
                        <a:t>         P</a:t>
                      </a:r>
                    </a:p>
                  </a:txBody>
                  <a:tcPr/>
                </a:tc>
                <a:tc gridSpan="2">
                  <a:txBody>
                    <a:bodyPr/>
                    <a:lstStyle/>
                    <a:p>
                      <a:pPr algn="ctr"/>
                      <a:r>
                        <a:rPr lang="en-US" sz="2400" dirty="0">
                          <a:solidFill>
                            <a:srgbClr val="002060"/>
                          </a:solidFill>
                        </a:rPr>
                        <a:t>  </a:t>
                      </a:r>
                      <a:r>
                        <a:rPr lang="en-US" sz="2400" dirty="0" err="1">
                          <a:solidFill>
                            <a:srgbClr val="002060"/>
                          </a:solidFill>
                        </a:rPr>
                        <a:t>Kết</a:t>
                      </a:r>
                      <a:r>
                        <a:rPr lang="en-US" sz="2400" baseline="0" dirty="0">
                          <a:solidFill>
                            <a:srgbClr val="002060"/>
                          </a:solidFill>
                        </a:rPr>
                        <a:t> </a:t>
                      </a:r>
                      <a:r>
                        <a:rPr lang="en-US" sz="2400" baseline="0" dirty="0" err="1">
                          <a:solidFill>
                            <a:srgbClr val="002060"/>
                          </a:solidFill>
                        </a:rPr>
                        <a:t>quả</a:t>
                      </a:r>
                      <a:r>
                        <a:rPr lang="en-US" sz="2400" baseline="0" dirty="0">
                          <a:solidFill>
                            <a:srgbClr val="002060"/>
                          </a:solidFill>
                        </a:rPr>
                        <a:t> </a:t>
                      </a:r>
                      <a:r>
                        <a:rPr lang="en-US" sz="2400" dirty="0">
                          <a:solidFill>
                            <a:srgbClr val="002060"/>
                          </a:solidFill>
                        </a:rPr>
                        <a:t> F1</a:t>
                      </a:r>
                    </a:p>
                  </a:txBody>
                  <a:tcPr/>
                </a:tc>
                <a:tc hMerge="1">
                  <a:txBody>
                    <a:bodyPr/>
                    <a:lstStyle/>
                    <a:p>
                      <a:endParaRPr lang="en-US" dirty="0"/>
                    </a:p>
                  </a:txBody>
                  <a:tcPr/>
                </a:tc>
                <a:extLst>
                  <a:ext uri="{0D108BD9-81ED-4DB2-BD59-A6C34878D82A}">
                    <a16:rowId xmlns:a16="http://schemas.microsoft.com/office/drawing/2014/main" val="10000"/>
                  </a:ext>
                </a:extLst>
              </a:tr>
              <a:tr h="687064">
                <a:tc vMerge="1">
                  <a:txBody>
                    <a:bodyPr/>
                    <a:lstStyle/>
                    <a:p>
                      <a:endParaRPr lang="en-US" dirty="0"/>
                    </a:p>
                  </a:txBody>
                  <a:tcPr/>
                </a:tc>
                <a:tc>
                  <a:txBody>
                    <a:bodyPr/>
                    <a:lstStyle/>
                    <a:p>
                      <a:pPr algn="ctr"/>
                      <a:r>
                        <a:rPr lang="en-US" sz="2800" dirty="0">
                          <a:solidFill>
                            <a:srgbClr val="FF0000"/>
                          </a:solidFill>
                        </a:rPr>
                        <a:t>TLKG</a:t>
                      </a:r>
                    </a:p>
                  </a:txBody>
                  <a:tcPr/>
                </a:tc>
                <a:tc>
                  <a:txBody>
                    <a:bodyPr/>
                    <a:lstStyle/>
                    <a:p>
                      <a:pPr algn="ctr"/>
                      <a:r>
                        <a:rPr lang="en-US" sz="2800" dirty="0">
                          <a:solidFill>
                            <a:srgbClr val="FF0000"/>
                          </a:solidFill>
                        </a:rPr>
                        <a:t>TLKH</a:t>
                      </a:r>
                    </a:p>
                  </a:txBody>
                  <a:tcPr/>
                </a:tc>
                <a:extLst>
                  <a:ext uri="{0D108BD9-81ED-4DB2-BD59-A6C34878D82A}">
                    <a16:rowId xmlns:a16="http://schemas.microsoft.com/office/drawing/2014/main" val="10001"/>
                  </a:ext>
                </a:extLst>
              </a:tr>
              <a:tr h="1041444">
                <a:tc>
                  <a:txBody>
                    <a:bodyPr/>
                    <a:lstStyle/>
                    <a:p>
                      <a:pPr algn="ctr"/>
                      <a:r>
                        <a:rPr lang="en-US" sz="2800" dirty="0" err="1">
                          <a:solidFill>
                            <a:srgbClr val="0000CC"/>
                          </a:solidFill>
                        </a:rPr>
                        <a:t>Dị</a:t>
                      </a:r>
                      <a:r>
                        <a:rPr lang="en-US" sz="2800" baseline="0" dirty="0">
                          <a:solidFill>
                            <a:srgbClr val="0000CC"/>
                          </a:solidFill>
                        </a:rPr>
                        <a:t> </a:t>
                      </a:r>
                      <a:r>
                        <a:rPr lang="en-US" sz="2800" baseline="0" dirty="0" err="1">
                          <a:solidFill>
                            <a:srgbClr val="0000CC"/>
                          </a:solidFill>
                        </a:rPr>
                        <a:t>hợp</a:t>
                      </a:r>
                      <a:r>
                        <a:rPr lang="en-US" sz="2800" baseline="0" dirty="0">
                          <a:solidFill>
                            <a:srgbClr val="0000CC"/>
                          </a:solidFill>
                        </a:rPr>
                        <a:t> 1 </a:t>
                      </a:r>
                      <a:r>
                        <a:rPr lang="en-US" sz="2800" baseline="0" dirty="0" err="1">
                          <a:solidFill>
                            <a:srgbClr val="0000CC"/>
                          </a:solidFill>
                        </a:rPr>
                        <a:t>cặp</a:t>
                      </a:r>
                      <a:r>
                        <a:rPr lang="en-US" sz="2800" baseline="0" dirty="0">
                          <a:solidFill>
                            <a:srgbClr val="0000CC"/>
                          </a:solidFill>
                        </a:rPr>
                        <a:t> </a:t>
                      </a:r>
                      <a:endParaRPr lang="en-US" sz="2800" dirty="0">
                        <a:solidFill>
                          <a:srgbClr val="0000CC"/>
                        </a:solidFill>
                      </a:endParaRPr>
                    </a:p>
                  </a:txBody>
                  <a:tcPr/>
                </a:tc>
                <a:tc>
                  <a:txBody>
                    <a:bodyPr/>
                    <a:lstStyle/>
                    <a:p>
                      <a:pPr algn="ctr"/>
                      <a:r>
                        <a:rPr lang="en-US" sz="2800" dirty="0">
                          <a:solidFill>
                            <a:srgbClr val="0000CC"/>
                          </a:solidFill>
                        </a:rPr>
                        <a:t>1: 2 : 1</a:t>
                      </a:r>
                    </a:p>
                  </a:txBody>
                  <a:tcPr/>
                </a:tc>
                <a:tc>
                  <a:txBody>
                    <a:bodyPr/>
                    <a:lstStyle/>
                    <a:p>
                      <a:pPr algn="ctr"/>
                      <a:r>
                        <a:rPr lang="en-US" sz="2800" dirty="0">
                          <a:solidFill>
                            <a:srgbClr val="0000CC"/>
                          </a:solidFill>
                        </a:rPr>
                        <a:t>3</a:t>
                      </a:r>
                      <a:r>
                        <a:rPr lang="en-US" sz="2800" baseline="0" dirty="0">
                          <a:solidFill>
                            <a:srgbClr val="0000CC"/>
                          </a:solidFill>
                        </a:rPr>
                        <a:t> T : 1 L</a:t>
                      </a:r>
                      <a:endParaRPr lang="en-US" sz="2800" dirty="0">
                        <a:solidFill>
                          <a:srgbClr val="0000CC"/>
                        </a:solidFill>
                      </a:endParaRPr>
                    </a:p>
                  </a:txBody>
                  <a:tcPr/>
                </a:tc>
                <a:extLst>
                  <a:ext uri="{0D108BD9-81ED-4DB2-BD59-A6C34878D82A}">
                    <a16:rowId xmlns:a16="http://schemas.microsoft.com/office/drawing/2014/main" val="10002"/>
                  </a:ext>
                </a:extLst>
              </a:tr>
              <a:tr h="1056271">
                <a:tc>
                  <a:txBody>
                    <a:bodyPr/>
                    <a:lstStyle/>
                    <a:p>
                      <a:pPr algn="ctr"/>
                      <a:r>
                        <a:rPr lang="en-US" sz="2800" dirty="0" err="1">
                          <a:solidFill>
                            <a:srgbClr val="0000CC"/>
                          </a:solidFill>
                        </a:rPr>
                        <a:t>Dị</a:t>
                      </a:r>
                      <a:r>
                        <a:rPr lang="en-US" sz="2800" baseline="0" dirty="0">
                          <a:solidFill>
                            <a:srgbClr val="0000CC"/>
                          </a:solidFill>
                        </a:rPr>
                        <a:t> </a:t>
                      </a:r>
                      <a:r>
                        <a:rPr lang="en-US" sz="2800" baseline="0" dirty="0" err="1">
                          <a:solidFill>
                            <a:srgbClr val="0000CC"/>
                          </a:solidFill>
                        </a:rPr>
                        <a:t>hợp</a:t>
                      </a:r>
                      <a:r>
                        <a:rPr lang="en-US" sz="2800" baseline="0" dirty="0">
                          <a:solidFill>
                            <a:srgbClr val="0000CC"/>
                          </a:solidFill>
                        </a:rPr>
                        <a:t> 2 </a:t>
                      </a:r>
                      <a:r>
                        <a:rPr lang="en-US" sz="2800" baseline="0" dirty="0" err="1">
                          <a:solidFill>
                            <a:srgbClr val="0000CC"/>
                          </a:solidFill>
                        </a:rPr>
                        <a:t>cặp</a:t>
                      </a:r>
                      <a:endParaRPr lang="en-US" sz="2800" dirty="0">
                        <a:solidFill>
                          <a:srgbClr val="0000CC"/>
                        </a:solidFill>
                      </a:endParaRPr>
                    </a:p>
                  </a:txBody>
                  <a:tcPr/>
                </a:tc>
                <a:tc>
                  <a:txBody>
                    <a:bodyPr/>
                    <a:lstStyle/>
                    <a:p>
                      <a:pPr algn="ctr"/>
                      <a:r>
                        <a:rPr lang="en-US" sz="2800" dirty="0">
                          <a:solidFill>
                            <a:srgbClr val="0000CC"/>
                          </a:solidFill>
                        </a:rPr>
                        <a:t>( 1: 2 : 1) </a:t>
                      </a:r>
                      <a:r>
                        <a:rPr lang="en-US" sz="2800" baseline="30000" dirty="0">
                          <a:solidFill>
                            <a:srgbClr val="0000CC"/>
                          </a:solidFill>
                        </a:rPr>
                        <a:t>2</a:t>
                      </a:r>
                    </a:p>
                  </a:txBody>
                  <a:tcPr/>
                </a:tc>
                <a:tc>
                  <a:txBody>
                    <a:bodyPr/>
                    <a:lstStyle/>
                    <a:p>
                      <a:pPr algn="ctr"/>
                      <a:r>
                        <a:rPr lang="en-US" sz="2800" dirty="0">
                          <a:solidFill>
                            <a:srgbClr val="0000CC"/>
                          </a:solidFill>
                        </a:rPr>
                        <a:t> ( 3 T : 1 L ) </a:t>
                      </a:r>
                      <a:r>
                        <a:rPr lang="en-US" sz="2800" baseline="30000" dirty="0">
                          <a:solidFill>
                            <a:srgbClr val="0000CC"/>
                          </a:solidFill>
                        </a:rPr>
                        <a:t>2</a:t>
                      </a:r>
                    </a:p>
                  </a:txBody>
                  <a:tcPr/>
                </a:tc>
                <a:extLst>
                  <a:ext uri="{0D108BD9-81ED-4DB2-BD59-A6C34878D82A}">
                    <a16:rowId xmlns:a16="http://schemas.microsoft.com/office/drawing/2014/main" val="10003"/>
                  </a:ext>
                </a:extLst>
              </a:tr>
              <a:tr h="1455116">
                <a:tc>
                  <a:txBody>
                    <a:bodyPr/>
                    <a:lstStyle/>
                    <a:p>
                      <a:pPr algn="ctr"/>
                      <a:r>
                        <a:rPr lang="en-US" sz="2800" dirty="0" err="1">
                          <a:solidFill>
                            <a:srgbClr val="0000CC"/>
                          </a:solidFill>
                        </a:rPr>
                        <a:t>Dị</a:t>
                      </a:r>
                      <a:r>
                        <a:rPr lang="en-US" sz="2800" baseline="0" dirty="0">
                          <a:solidFill>
                            <a:srgbClr val="0000CC"/>
                          </a:solidFill>
                        </a:rPr>
                        <a:t> </a:t>
                      </a:r>
                      <a:r>
                        <a:rPr lang="en-US" sz="2800" baseline="0" dirty="0" err="1">
                          <a:solidFill>
                            <a:srgbClr val="0000CC"/>
                          </a:solidFill>
                        </a:rPr>
                        <a:t>hợp</a:t>
                      </a:r>
                      <a:r>
                        <a:rPr lang="en-US" sz="2800" baseline="0" dirty="0">
                          <a:solidFill>
                            <a:srgbClr val="0000CC"/>
                          </a:solidFill>
                        </a:rPr>
                        <a:t> n </a:t>
                      </a:r>
                      <a:r>
                        <a:rPr lang="en-US" sz="2800" baseline="0" dirty="0" err="1">
                          <a:solidFill>
                            <a:srgbClr val="0000CC"/>
                          </a:solidFill>
                        </a:rPr>
                        <a:t>cặp</a:t>
                      </a:r>
                      <a:endParaRPr lang="en-US" sz="2800" dirty="0">
                        <a:solidFill>
                          <a:srgbClr val="0000CC"/>
                        </a:solidFill>
                      </a:endParaRPr>
                    </a:p>
                  </a:txBody>
                  <a:tcPr/>
                </a:tc>
                <a:tc>
                  <a:txBody>
                    <a:bodyPr/>
                    <a:lstStyle/>
                    <a:p>
                      <a:pPr algn="ctr"/>
                      <a:r>
                        <a:rPr lang="en-US" sz="2800" dirty="0">
                          <a:solidFill>
                            <a:srgbClr val="0000CC"/>
                          </a:solidFill>
                        </a:rPr>
                        <a:t>( 1: 2 : 1) </a:t>
                      </a:r>
                      <a:r>
                        <a:rPr lang="en-US" sz="2800" baseline="30000" dirty="0">
                          <a:solidFill>
                            <a:srgbClr val="0000CC"/>
                          </a:solidFill>
                        </a:rPr>
                        <a:t>n</a:t>
                      </a:r>
                    </a:p>
                  </a:txBody>
                  <a:tcPr/>
                </a:tc>
                <a:tc>
                  <a:txBody>
                    <a:bodyPr/>
                    <a:lstStyle/>
                    <a:p>
                      <a:pPr algn="ctr"/>
                      <a:r>
                        <a:rPr lang="en-US" sz="2800" dirty="0">
                          <a:solidFill>
                            <a:srgbClr val="0000CC"/>
                          </a:solidFill>
                        </a:rPr>
                        <a:t> ( 3 T : 1 L ) </a:t>
                      </a:r>
                      <a:r>
                        <a:rPr lang="en-US" sz="2800" baseline="30000" dirty="0">
                          <a:solidFill>
                            <a:srgbClr val="0000CC"/>
                          </a:solidFill>
                        </a:rPr>
                        <a:t>n</a:t>
                      </a:r>
                    </a:p>
                  </a:txBody>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680D50E-6B86-2446-626E-BE9E7D7A7AE2}"/>
              </a:ext>
            </a:extLst>
          </p:cNvPr>
          <p:cNvSpPr txBox="1">
            <a:spLocks noChangeArrowheads="1"/>
          </p:cNvSpPr>
          <p:nvPr/>
        </p:nvSpPr>
        <p:spPr bwMode="auto">
          <a:xfrm>
            <a:off x="1524000" y="671513"/>
            <a:ext cx="2149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Times New Roman" panose="02020603050405020304" pitchFamily="18" charset="0"/>
              </a:rPr>
              <a:t>Tổng quát: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a:extLst>
              <a:ext uri="{FF2B5EF4-FFF2-40B4-BE49-F238E27FC236}">
                <a16:creationId xmlns:a16="http://schemas.microsoft.com/office/drawing/2014/main" id="{DF8E8030-AB33-7A71-BB6A-58AFA41BEF01}"/>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09600" y="602933"/>
            <a:ext cx="10972800" cy="5194935"/>
          </a:xfrm>
        </p:spPr>
      </p:pic>
    </p:spTree>
    <p:extLst>
      <p:ext uri="{BB962C8B-B14F-4D97-AF65-F5344CB8AC3E}">
        <p14:creationId xmlns:p14="http://schemas.microsoft.com/office/powerpoint/2010/main" val="372436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a:extLst>
              <a:ext uri="{FF2B5EF4-FFF2-40B4-BE49-F238E27FC236}">
                <a16:creationId xmlns:a16="http://schemas.microsoft.com/office/drawing/2014/main" id="{291F9136-7BA6-16D2-5C7F-0641478ED6BA}"/>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09600" y="602933"/>
            <a:ext cx="10972800" cy="5194935"/>
          </a:xfrm>
        </p:spPr>
      </p:pic>
    </p:spTree>
    <p:extLst>
      <p:ext uri="{BB962C8B-B14F-4D97-AF65-F5344CB8AC3E}">
        <p14:creationId xmlns:p14="http://schemas.microsoft.com/office/powerpoint/2010/main" val="110499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n_laic2ap">
            <a:extLst>
              <a:ext uri="{FF2B5EF4-FFF2-40B4-BE49-F238E27FC236}">
                <a16:creationId xmlns:a16="http://schemas.microsoft.com/office/drawing/2014/main" id="{6514C39B-DDE7-58EB-ECAE-B475C92479E5}"/>
              </a:ext>
            </a:extLst>
          </p:cNvPr>
          <p:cNvPicPr>
            <a:picLocks noGrp="1" noChangeAspect="1" noChangeArrowheads="1"/>
          </p:cNvPicPr>
          <p:nvPr>
            <p:ph/>
          </p:nvPr>
        </p:nvPicPr>
        <p:blipFill>
          <a:blip r:embed="rId2"/>
          <a:srcRect/>
          <a:stretch>
            <a:fillRect/>
          </a:stretch>
        </p:blipFill>
        <p:spPr>
          <a:xfrm>
            <a:off x="1524000" y="-14287"/>
            <a:ext cx="9144000" cy="6858000"/>
          </a:xfrm>
          <a:ln>
            <a:gradFill>
              <a:gsLst>
                <a:gs pos="0">
                  <a:schemeClr val="accent1">
                    <a:shade val="30000"/>
                    <a:satMod val="115000"/>
                  </a:schemeClr>
                </a:gs>
                <a:gs pos="90000">
                  <a:schemeClr val="accent1">
                    <a:shade val="67500"/>
                    <a:satMod val="115000"/>
                  </a:schemeClr>
                </a:gs>
                <a:gs pos="100000">
                  <a:schemeClr val="accent1">
                    <a:shade val="100000"/>
                    <a:satMod val="115000"/>
                  </a:schemeClr>
                </a:gs>
              </a:gsLst>
              <a:lin ang="5400000" scaled="0"/>
            </a:gradFill>
            <a:miter lim="800000"/>
            <a:headEnd/>
            <a:tailEnd/>
          </a:ln>
        </p:spPr>
      </p:pic>
      <p:sp>
        <p:nvSpPr>
          <p:cNvPr id="21507" name="Text Box 3">
            <a:extLst>
              <a:ext uri="{FF2B5EF4-FFF2-40B4-BE49-F238E27FC236}">
                <a16:creationId xmlns:a16="http://schemas.microsoft.com/office/drawing/2014/main" id="{9E3CEB0D-4FC4-8756-4560-88A9A2E67513}"/>
              </a:ext>
            </a:extLst>
          </p:cNvPr>
          <p:cNvSpPr txBox="1">
            <a:spLocks noChangeArrowheads="1"/>
          </p:cNvSpPr>
          <p:nvPr/>
        </p:nvSpPr>
        <p:spPr bwMode="auto">
          <a:xfrm>
            <a:off x="4419600" y="-125413"/>
            <a:ext cx="397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Lai hai cặp tính trạng</a:t>
            </a:r>
          </a:p>
        </p:txBody>
      </p:sp>
      <p:sp>
        <p:nvSpPr>
          <p:cNvPr id="22532" name="Text Box 4">
            <a:extLst>
              <a:ext uri="{FF2B5EF4-FFF2-40B4-BE49-F238E27FC236}">
                <a16:creationId xmlns:a16="http://schemas.microsoft.com/office/drawing/2014/main" id="{AF108BB3-F0E9-37F4-897C-A956F82C21B7}"/>
              </a:ext>
            </a:extLst>
          </p:cNvPr>
          <p:cNvSpPr txBox="1">
            <a:spLocks noChangeArrowheads="1"/>
          </p:cNvSpPr>
          <p:nvPr/>
        </p:nvSpPr>
        <p:spPr bwMode="auto">
          <a:xfrm>
            <a:off x="2586038" y="2484438"/>
            <a:ext cx="18796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Vàng, trơn</a:t>
            </a:r>
          </a:p>
        </p:txBody>
      </p:sp>
      <p:sp>
        <p:nvSpPr>
          <p:cNvPr id="22533" name="Text Box 5">
            <a:extLst>
              <a:ext uri="{FF2B5EF4-FFF2-40B4-BE49-F238E27FC236}">
                <a16:creationId xmlns:a16="http://schemas.microsoft.com/office/drawing/2014/main" id="{55CCEC1D-AD7F-BE94-4B80-CEFC36C9206E}"/>
              </a:ext>
            </a:extLst>
          </p:cNvPr>
          <p:cNvSpPr txBox="1">
            <a:spLocks noChangeArrowheads="1"/>
          </p:cNvSpPr>
          <p:nvPr/>
        </p:nvSpPr>
        <p:spPr bwMode="auto">
          <a:xfrm>
            <a:off x="8027988" y="2484438"/>
            <a:ext cx="2014537" cy="52387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Xanh, nhăn</a:t>
            </a:r>
          </a:p>
        </p:txBody>
      </p:sp>
      <p:sp>
        <p:nvSpPr>
          <p:cNvPr id="22534" name="Text Box 6">
            <a:extLst>
              <a:ext uri="{FF2B5EF4-FFF2-40B4-BE49-F238E27FC236}">
                <a16:creationId xmlns:a16="http://schemas.microsoft.com/office/drawing/2014/main" id="{583743AC-9E36-EC7F-3F74-B3EB87286AAF}"/>
              </a:ext>
            </a:extLst>
          </p:cNvPr>
          <p:cNvSpPr txBox="1">
            <a:spLocks noChangeArrowheads="1"/>
          </p:cNvSpPr>
          <p:nvPr/>
        </p:nvSpPr>
        <p:spPr bwMode="auto">
          <a:xfrm>
            <a:off x="7138988" y="3276600"/>
            <a:ext cx="28987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100% Vàng, trơn</a:t>
            </a:r>
          </a:p>
        </p:txBody>
      </p:sp>
      <p:sp>
        <p:nvSpPr>
          <p:cNvPr id="22535" name="Text Box 7">
            <a:extLst>
              <a:ext uri="{FF2B5EF4-FFF2-40B4-BE49-F238E27FC236}">
                <a16:creationId xmlns:a16="http://schemas.microsoft.com/office/drawing/2014/main" id="{D37AE48C-05CD-989E-7A89-1EFED2F06688}"/>
              </a:ext>
            </a:extLst>
          </p:cNvPr>
          <p:cNvSpPr txBox="1">
            <a:spLocks noChangeArrowheads="1"/>
          </p:cNvSpPr>
          <p:nvPr/>
        </p:nvSpPr>
        <p:spPr bwMode="auto">
          <a:xfrm>
            <a:off x="4919663" y="4864100"/>
            <a:ext cx="2971800" cy="18161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315 vàng, trơn.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108 xanh, trơn.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101 vàng, nhăn.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32 xanh, nhăn. </a:t>
            </a:r>
          </a:p>
        </p:txBody>
      </p:sp>
      <p:sp>
        <p:nvSpPr>
          <p:cNvPr id="21512" name="Text Box 15">
            <a:extLst>
              <a:ext uri="{FF2B5EF4-FFF2-40B4-BE49-F238E27FC236}">
                <a16:creationId xmlns:a16="http://schemas.microsoft.com/office/drawing/2014/main" id="{C3A12BD0-0D41-BF34-0C6A-A5C2304CCEA0}"/>
              </a:ext>
            </a:extLst>
          </p:cNvPr>
          <p:cNvSpPr txBox="1">
            <a:spLocks noChangeArrowheads="1"/>
          </p:cNvSpPr>
          <p:nvPr/>
        </p:nvSpPr>
        <p:spPr bwMode="auto">
          <a:xfrm>
            <a:off x="1736725" y="-122238"/>
            <a:ext cx="2212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Thí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a:xfrm>
            <a:off x="2635885" y="1447800"/>
            <a:ext cx="6920228" cy="923330"/>
          </a:xfrm>
          <a:prstGeom prst="rect">
            <a:avLst/>
          </a:prstGeom>
          <a:noFill/>
        </p:spPr>
        <p:txBody>
          <a:bodyPr wrap="none">
            <a:spAutoFit/>
          </a:bodyPr>
          <a:lstStyle/>
          <a:p>
            <a:pPr algn="ctr">
              <a:defRPr/>
            </a:pPr>
            <a:r>
              <a:rPr lang="en-US" sz="5400" b="1" dirty="0" err="1">
                <a:ln w="12700">
                  <a:solidFill>
                    <a:schemeClr val="accent1"/>
                  </a:solidFill>
                  <a:prstDash val="solid"/>
                </a:ln>
                <a:solidFill>
                  <a:srgbClr val="660066"/>
                </a:solidFill>
                <a:effectLst>
                  <a:outerShdw dist="38100" dir="2640000" algn="bl" rotWithShape="0">
                    <a:schemeClr val="accent1"/>
                  </a:outerShdw>
                </a:effectLst>
              </a:rPr>
              <a:t>CHÚC</a:t>
            </a:r>
            <a:r>
              <a:rPr lang="en-US" sz="5400" b="1" dirty="0">
                <a:ln w="12700">
                  <a:solidFill>
                    <a:schemeClr val="accent1"/>
                  </a:solidFill>
                  <a:prstDash val="solid"/>
                </a:ln>
                <a:solidFill>
                  <a:srgbClr val="660066"/>
                </a:solidFill>
                <a:effectLst>
                  <a:outerShdw dist="38100" dir="2640000" algn="bl" rotWithShape="0">
                    <a:schemeClr val="accent1"/>
                  </a:outerShdw>
                </a:effectLst>
              </a:rPr>
              <a:t> </a:t>
            </a:r>
            <a:r>
              <a:rPr lang="en-US" sz="5400" b="1" dirty="0" err="1">
                <a:ln w="12700">
                  <a:solidFill>
                    <a:schemeClr val="accent1"/>
                  </a:solidFill>
                  <a:prstDash val="solid"/>
                </a:ln>
                <a:solidFill>
                  <a:srgbClr val="660066"/>
                </a:solidFill>
                <a:effectLst>
                  <a:outerShdw dist="38100" dir="2640000" algn="bl" rotWithShape="0">
                    <a:schemeClr val="accent1"/>
                  </a:outerShdw>
                </a:effectLst>
              </a:rPr>
              <a:t>CÁC</a:t>
            </a:r>
            <a:r>
              <a:rPr lang="en-US" sz="5400" b="1" dirty="0">
                <a:ln w="12700">
                  <a:solidFill>
                    <a:schemeClr val="accent1"/>
                  </a:solidFill>
                  <a:prstDash val="solid"/>
                </a:ln>
                <a:solidFill>
                  <a:srgbClr val="660066"/>
                </a:solidFill>
                <a:effectLst>
                  <a:outerShdw dist="38100" dir="2640000" algn="bl" rotWithShape="0">
                    <a:schemeClr val="accent1"/>
                  </a:outerShdw>
                </a:effectLst>
              </a:rPr>
              <a:t> </a:t>
            </a:r>
            <a:r>
              <a:rPr lang="en-US" sz="5400" b="1" dirty="0" err="1">
                <a:ln w="12700">
                  <a:solidFill>
                    <a:schemeClr val="accent1"/>
                  </a:solidFill>
                  <a:prstDash val="solid"/>
                </a:ln>
                <a:solidFill>
                  <a:srgbClr val="660066"/>
                </a:solidFill>
                <a:effectLst>
                  <a:outerShdw dist="38100" dir="2640000" algn="bl" rotWithShape="0">
                    <a:schemeClr val="accent1"/>
                  </a:outerShdw>
                </a:effectLst>
              </a:rPr>
              <a:t>EM</a:t>
            </a:r>
            <a:r>
              <a:rPr lang="en-US" sz="5400" b="1" dirty="0">
                <a:ln w="12700">
                  <a:solidFill>
                    <a:schemeClr val="accent1"/>
                  </a:solidFill>
                  <a:prstDash val="solid"/>
                </a:ln>
                <a:solidFill>
                  <a:srgbClr val="660066"/>
                </a:solidFill>
                <a:effectLst>
                  <a:outerShdw dist="38100" dir="2640000" algn="bl" rotWithShape="0">
                    <a:schemeClr val="accent1"/>
                  </a:outerShdw>
                </a:effectLst>
              </a:rPr>
              <a:t> </a:t>
            </a:r>
            <a:r>
              <a:rPr lang="en-US" sz="5400" b="1" dirty="0" err="1">
                <a:ln w="12700">
                  <a:solidFill>
                    <a:schemeClr val="accent1"/>
                  </a:solidFill>
                  <a:prstDash val="solid"/>
                </a:ln>
                <a:solidFill>
                  <a:srgbClr val="660066"/>
                </a:solidFill>
                <a:effectLst>
                  <a:outerShdw dist="38100" dir="2640000" algn="bl" rotWithShape="0">
                    <a:schemeClr val="accent1"/>
                  </a:outerShdw>
                </a:effectLst>
              </a:rPr>
              <a:t>HỌC</a:t>
            </a:r>
            <a:r>
              <a:rPr lang="en-US" sz="5400" b="1" dirty="0">
                <a:ln w="12700">
                  <a:solidFill>
                    <a:schemeClr val="accent1"/>
                  </a:solidFill>
                  <a:prstDash val="solid"/>
                </a:ln>
                <a:solidFill>
                  <a:srgbClr val="660066"/>
                </a:solidFill>
                <a:effectLst>
                  <a:outerShdw dist="38100" dir="2640000" algn="bl" rotWithShape="0">
                    <a:schemeClr val="accent1"/>
                  </a:outerShdw>
                </a:effectLst>
              </a:rPr>
              <a:t> </a:t>
            </a:r>
            <a:r>
              <a:rPr lang="en-US" sz="5400" b="1" dirty="0" err="1">
                <a:ln w="12700">
                  <a:solidFill>
                    <a:schemeClr val="accent1"/>
                  </a:solidFill>
                  <a:prstDash val="solid"/>
                </a:ln>
                <a:solidFill>
                  <a:srgbClr val="660066"/>
                </a:solidFill>
                <a:effectLst>
                  <a:outerShdw dist="38100" dir="2640000" algn="bl" rotWithShape="0">
                    <a:schemeClr val="accent1"/>
                  </a:outerShdw>
                </a:effectLst>
              </a:rPr>
              <a:t>TỐT</a:t>
            </a:r>
            <a:endParaRPr lang="en-US" sz="5400" b="1" dirty="0">
              <a:ln w="12700">
                <a:solidFill>
                  <a:schemeClr val="accent1"/>
                </a:solidFill>
                <a:prstDash val="solid"/>
              </a:ln>
              <a:solidFill>
                <a:srgbClr val="660066"/>
              </a:solidFill>
              <a:effectLst>
                <a:outerShdw dist="38100" dir="2640000" algn="bl" rotWithShape="0">
                  <a:schemeClr val="accent1"/>
                </a:outerShdw>
              </a:effectLst>
            </a:endParaRPr>
          </a:p>
        </p:txBody>
      </p:sp>
    </p:spTree>
    <p:extLst>
      <p:ext uri="{BB962C8B-B14F-4D97-AF65-F5344CB8AC3E}">
        <p14:creationId xmlns:p14="http://schemas.microsoft.com/office/powerpoint/2010/main" val="127348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EDA077-95A5-989A-E852-21AEAAA15098}"/>
              </a:ext>
            </a:extLst>
          </p:cNvPr>
          <p:cNvSpPr txBox="1"/>
          <p:nvPr/>
        </p:nvSpPr>
        <p:spPr>
          <a:xfrm>
            <a:off x="1192235" y="367045"/>
            <a:ext cx="9822767" cy="2893100"/>
          </a:xfrm>
          <a:prstGeom prst="rect">
            <a:avLst/>
          </a:prstGeom>
          <a:noFill/>
        </p:spPr>
        <p:txBody>
          <a:bodyPr wrap="square">
            <a:spAutoFit/>
          </a:bodyPr>
          <a:lstStyle/>
          <a:p>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III</a:t>
            </a:r>
            <a:r>
              <a:rPr kumimoji="0" lang="vi-VN" sz="24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MENĐEN GIẢI THÍCH KẾT QUẢ THÍ NGHIỆM</a:t>
            </a:r>
            <a:endParaRPr kumimoji="0" lang="vi-VN" sz="2400" b="1" i="0" u="none" strike="noStrike" kern="1200" cap="none" spc="0" normalizeH="0" baseline="0" noProof="0" dirty="0">
              <a:ln>
                <a:noFill/>
              </a:ln>
              <a:solidFill>
                <a:srgbClr val="C00000"/>
              </a:solidFill>
              <a:effectLst/>
              <a:uLnTx/>
              <a:uFillTx/>
              <a:latin typeface="Calibri" panose="020F0502020204030204"/>
              <a:ea typeface="+mn-ea"/>
              <a:cs typeface="+mn-cs"/>
            </a:endParaRPr>
          </a:p>
          <a:p>
            <a:r>
              <a:rPr lang="vi-VN" sz="2800" dirty="0">
                <a:latin typeface="+mj-lt"/>
              </a:rPr>
              <a:t>- Ta có tỉ lệ phân li của từng cặp tính trạng ở F2 là:</a:t>
            </a:r>
          </a:p>
          <a:p>
            <a:r>
              <a:rPr lang="vi-VN" sz="2800" dirty="0">
                <a:latin typeface="+mj-lt"/>
              </a:rPr>
              <a:t>               Vàng : xanh = 3:1</a:t>
            </a:r>
          </a:p>
          <a:p>
            <a:r>
              <a:rPr lang="vi-VN" sz="2800" dirty="0">
                <a:latin typeface="+mj-lt"/>
              </a:rPr>
              <a:t>                Trơn : nhăn = 3:1</a:t>
            </a:r>
          </a:p>
          <a:p>
            <a:r>
              <a:rPr lang="vi-VN" sz="2800" dirty="0">
                <a:latin typeface="+mj-lt"/>
              </a:rPr>
              <a:t>- Từ kết quả thí nghiệm trên MenĐen cho rằng mỗi cặp tính trạng do một</a:t>
            </a:r>
            <a:r>
              <a:rPr lang="en-US" sz="2800" dirty="0">
                <a:latin typeface="+mj-lt"/>
              </a:rPr>
              <a:t> </a:t>
            </a:r>
            <a:r>
              <a:rPr lang="en-US" sz="2800" dirty="0" err="1">
                <a:latin typeface="Times New Roman" panose="02020603050405020304" pitchFamily="18" charset="0"/>
                <a:cs typeface="Times New Roman" panose="02020603050405020304" pitchFamily="18" charset="0"/>
              </a:rPr>
              <a:t>cặp</a:t>
            </a:r>
            <a:r>
              <a:rPr lang="vi-VN" sz="2800" dirty="0">
                <a:latin typeface="Times New Roman" panose="02020603050405020304" pitchFamily="18" charset="0"/>
                <a:cs typeface="Times New Roman" panose="02020603050405020304" pitchFamily="18" charset="0"/>
              </a:rPr>
              <a:t> </a:t>
            </a:r>
            <a:r>
              <a:rPr lang="vi-VN" sz="2800" dirty="0">
                <a:latin typeface="+mj-lt"/>
              </a:rPr>
              <a:t>nhân tố di truyền quy định. </a:t>
            </a:r>
          </a:p>
          <a:p>
            <a:endParaRPr lang="en-US" dirty="0"/>
          </a:p>
        </p:txBody>
      </p:sp>
    </p:spTree>
    <p:extLst>
      <p:ext uri="{BB962C8B-B14F-4D97-AF65-F5344CB8AC3E}">
        <p14:creationId xmlns:p14="http://schemas.microsoft.com/office/powerpoint/2010/main" val="10712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ames PPT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2819400" y="1295401"/>
            <a:ext cx="29718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dirty="0">
                <a:solidFill>
                  <a:srgbClr val="0000FF"/>
                </a:solidFill>
              </a:rPr>
              <a:t>*</a:t>
            </a:r>
            <a:r>
              <a:rPr lang="en-US" sz="2800" b="1" dirty="0" err="1">
                <a:solidFill>
                  <a:srgbClr val="0000FF"/>
                </a:solidFill>
              </a:rPr>
              <a:t>Quy</a:t>
            </a:r>
            <a:r>
              <a:rPr lang="en-US" sz="2800" b="1" dirty="0">
                <a:solidFill>
                  <a:srgbClr val="0000FF"/>
                </a:solidFill>
              </a:rPr>
              <a:t> </a:t>
            </a:r>
            <a:r>
              <a:rPr lang="en-US" sz="2800" b="1" dirty="0" err="1">
                <a:solidFill>
                  <a:srgbClr val="0000FF"/>
                </a:solidFill>
              </a:rPr>
              <a:t>ước</a:t>
            </a:r>
            <a:endParaRPr lang="en-US" sz="2800" b="1" dirty="0">
              <a:solidFill>
                <a:srgbClr val="0000FF"/>
              </a:solidFill>
            </a:endParaRPr>
          </a:p>
          <a:p>
            <a:pPr eaLnBrk="1" hangingPunct="1">
              <a:spcBef>
                <a:spcPct val="50000"/>
              </a:spcBef>
              <a:buFontTx/>
              <a:buNone/>
            </a:pPr>
            <a:endParaRPr lang="en-US" sz="1800" dirty="0">
              <a:solidFill>
                <a:srgbClr val="0000FF"/>
              </a:solidFill>
            </a:endParaRPr>
          </a:p>
        </p:txBody>
      </p:sp>
      <p:sp>
        <p:nvSpPr>
          <p:cNvPr id="34822" name="Text Box 6"/>
          <p:cNvSpPr txBox="1">
            <a:spLocks noChangeArrowheads="1"/>
          </p:cNvSpPr>
          <p:nvPr/>
        </p:nvSpPr>
        <p:spPr bwMode="auto">
          <a:xfrm>
            <a:off x="3100388" y="2133601"/>
            <a:ext cx="39624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solidFill>
                  <a:srgbClr val="FF3300"/>
                </a:solidFill>
                <a:latin typeface="Times New Roman" panose="02020603050405020304" pitchFamily="18" charset="0"/>
              </a:rPr>
              <a:t>A</a:t>
            </a:r>
            <a:r>
              <a:rPr lang="en-US" sz="1800">
                <a:latin typeface="Times New Roman" panose="02020603050405020304" pitchFamily="18" charset="0"/>
              </a:rPr>
              <a:t>: </a:t>
            </a:r>
            <a:r>
              <a:rPr lang="en-US" sz="2000"/>
              <a:t>Quy định hạt vàng</a:t>
            </a:r>
            <a:r>
              <a:rPr lang="en-US" sz="1800"/>
              <a:t> </a:t>
            </a:r>
          </a:p>
          <a:p>
            <a:pPr eaLnBrk="1" hangingPunct="1">
              <a:spcBef>
                <a:spcPct val="50000"/>
              </a:spcBef>
              <a:buFontTx/>
              <a:buNone/>
            </a:pPr>
            <a:r>
              <a:rPr lang="en-US" sz="2000" b="1">
                <a:solidFill>
                  <a:srgbClr val="0000FF"/>
                </a:solidFill>
                <a:latin typeface="Times New Roman" panose="02020603050405020304" pitchFamily="18" charset="0"/>
              </a:rPr>
              <a:t>a</a:t>
            </a:r>
            <a:r>
              <a:rPr lang="en-US" sz="2000" b="1">
                <a:latin typeface="Times New Roman" panose="02020603050405020304" pitchFamily="18" charset="0"/>
              </a:rPr>
              <a:t>:</a:t>
            </a:r>
            <a:r>
              <a:rPr lang="en-US" sz="1800">
                <a:latin typeface="Times New Roman" panose="02020603050405020304" pitchFamily="18" charset="0"/>
              </a:rPr>
              <a:t> </a:t>
            </a:r>
            <a:r>
              <a:rPr lang="en-US" sz="2000"/>
              <a:t>Quy định hạt xanh</a:t>
            </a:r>
            <a:r>
              <a:rPr lang="en-US" sz="1800">
                <a:latin typeface="Times New Roman" panose="02020603050405020304" pitchFamily="18" charset="0"/>
              </a:rPr>
              <a:t>.</a:t>
            </a:r>
          </a:p>
          <a:p>
            <a:pPr eaLnBrk="1" hangingPunct="1">
              <a:spcBef>
                <a:spcPct val="50000"/>
              </a:spcBef>
              <a:buFontTx/>
              <a:buNone/>
            </a:pPr>
            <a:r>
              <a:rPr lang="en-US" sz="2000" b="1">
                <a:solidFill>
                  <a:srgbClr val="FF3300"/>
                </a:solidFill>
                <a:latin typeface="Times New Roman" panose="02020603050405020304" pitchFamily="18" charset="0"/>
              </a:rPr>
              <a:t>B</a:t>
            </a:r>
            <a:r>
              <a:rPr lang="en-US" sz="2000" b="1">
                <a:latin typeface="Times New Roman" panose="02020603050405020304" pitchFamily="18" charset="0"/>
              </a:rPr>
              <a:t>:</a:t>
            </a:r>
            <a:r>
              <a:rPr lang="en-US" sz="1800">
                <a:latin typeface="Times New Roman" panose="02020603050405020304" pitchFamily="18" charset="0"/>
              </a:rPr>
              <a:t> </a:t>
            </a:r>
            <a:r>
              <a:rPr lang="en-US" sz="2000"/>
              <a:t>Quy định vỏ trơn</a:t>
            </a:r>
          </a:p>
          <a:p>
            <a:pPr eaLnBrk="1" hangingPunct="1">
              <a:spcBef>
                <a:spcPct val="50000"/>
              </a:spcBef>
              <a:buFontTx/>
              <a:buNone/>
            </a:pPr>
            <a:r>
              <a:rPr lang="en-US" sz="2000" b="1">
                <a:solidFill>
                  <a:srgbClr val="0000FF"/>
                </a:solidFill>
                <a:latin typeface="Times New Roman" panose="02020603050405020304" pitchFamily="18" charset="0"/>
              </a:rPr>
              <a:t>b</a:t>
            </a:r>
            <a:r>
              <a:rPr lang="en-US" sz="2000" b="1">
                <a:latin typeface="Times New Roman" panose="02020603050405020304" pitchFamily="18" charset="0"/>
              </a:rPr>
              <a:t>:</a:t>
            </a:r>
            <a:r>
              <a:rPr lang="en-US" sz="1800">
                <a:latin typeface="Times New Roman" panose="02020603050405020304" pitchFamily="18" charset="0"/>
              </a:rPr>
              <a:t> </a:t>
            </a:r>
            <a:r>
              <a:rPr lang="en-US" sz="2000"/>
              <a:t>Quy định vỏ nhăn</a:t>
            </a:r>
          </a:p>
        </p:txBody>
      </p:sp>
      <p:sp>
        <p:nvSpPr>
          <p:cNvPr id="34823" name="AutoShape 7"/>
          <p:cNvSpPr>
            <a:spLocks noChangeArrowheads="1"/>
          </p:cNvSpPr>
          <p:nvPr/>
        </p:nvSpPr>
        <p:spPr bwMode="auto">
          <a:xfrm>
            <a:off x="6657975" y="1665288"/>
            <a:ext cx="3429000" cy="1763712"/>
          </a:xfrm>
          <a:prstGeom prst="doubleWave">
            <a:avLst>
              <a:gd name="adj1" fmla="val 6500"/>
              <a:gd name="adj2" fmla="val 0"/>
            </a:avLst>
          </a:prstGeom>
          <a:gradFill rotWithShape="1">
            <a:gsLst>
              <a:gs pos="0">
                <a:srgbClr val="CCFFFF"/>
              </a:gs>
              <a:gs pos="50000">
                <a:schemeClr val="bg1"/>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000" b="1" i="1">
                <a:solidFill>
                  <a:srgbClr val="6600CC"/>
                </a:solidFill>
                <a:latin typeface="Arial" panose="020B0604020202020204" pitchFamily="34" charset="0"/>
              </a:rPr>
              <a:t>Vậy cơ thể P  thuần chủng </a:t>
            </a:r>
          </a:p>
          <a:p>
            <a:pPr algn="ctr" eaLnBrk="1" hangingPunct="1">
              <a:defRPr/>
            </a:pPr>
            <a:r>
              <a:rPr lang="en-US" sz="2000" b="1" i="1">
                <a:solidFill>
                  <a:srgbClr val="6600CC"/>
                </a:solidFill>
                <a:latin typeface="Arial" panose="020B0604020202020204" pitchFamily="34" charset="0"/>
              </a:rPr>
              <a:t>có kiểu gen như thế nào?</a:t>
            </a:r>
          </a:p>
        </p:txBody>
      </p:sp>
      <p:sp>
        <p:nvSpPr>
          <p:cNvPr id="34825" name="Text Box 9"/>
          <p:cNvSpPr txBox="1">
            <a:spLocks noChangeArrowheads="1"/>
          </p:cNvSpPr>
          <p:nvPr/>
        </p:nvSpPr>
        <p:spPr bwMode="auto">
          <a:xfrm>
            <a:off x="4162425" y="4419600"/>
            <a:ext cx="5037846"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1800" dirty="0">
                <a:latin typeface="Times New Roman" panose="02020603050405020304" pitchFamily="18" charset="0"/>
              </a:rPr>
              <a:t>-&gt; </a:t>
            </a:r>
            <a:r>
              <a:rPr lang="en-US" sz="2000" b="1" dirty="0" err="1"/>
              <a:t>Kiểu</a:t>
            </a:r>
            <a:r>
              <a:rPr lang="en-US" sz="2000" b="1" dirty="0"/>
              <a:t> gen </a:t>
            </a:r>
            <a:r>
              <a:rPr lang="en-US" sz="2000" b="1" dirty="0" err="1"/>
              <a:t>của</a:t>
            </a:r>
            <a:r>
              <a:rPr lang="en-US" sz="2000" b="1" dirty="0"/>
              <a:t> P </a:t>
            </a:r>
            <a:r>
              <a:rPr lang="en-US" sz="2000" b="1" dirty="0" err="1"/>
              <a:t>thuần</a:t>
            </a:r>
            <a:r>
              <a:rPr lang="en-US" sz="2000" b="1" dirty="0"/>
              <a:t> </a:t>
            </a:r>
            <a:r>
              <a:rPr lang="en-US" sz="2000" b="1" dirty="0" err="1"/>
              <a:t>chủng</a:t>
            </a:r>
            <a:endParaRPr lang="en-US" sz="2000" b="1" dirty="0"/>
          </a:p>
          <a:p>
            <a:pPr eaLnBrk="1" hangingPunct="1">
              <a:spcBef>
                <a:spcPct val="50000"/>
              </a:spcBef>
              <a:buFontTx/>
              <a:buNone/>
            </a:pPr>
            <a:r>
              <a:rPr lang="en-US" sz="2000" dirty="0" err="1"/>
              <a:t>Hạt</a:t>
            </a:r>
            <a:r>
              <a:rPr lang="en-US" sz="2000" dirty="0"/>
              <a:t> </a:t>
            </a:r>
            <a:r>
              <a:rPr lang="en-US" sz="2000" dirty="0" err="1"/>
              <a:t>vàng</a:t>
            </a:r>
            <a:r>
              <a:rPr lang="en-US" sz="2000" dirty="0"/>
              <a:t>, </a:t>
            </a:r>
            <a:r>
              <a:rPr lang="en-US" sz="2000" dirty="0" err="1"/>
              <a:t>vỏ</a:t>
            </a:r>
            <a:r>
              <a:rPr lang="en-US" sz="2000" dirty="0"/>
              <a:t> </a:t>
            </a:r>
            <a:r>
              <a:rPr lang="en-US" sz="2000" dirty="0" err="1"/>
              <a:t>trơn</a:t>
            </a:r>
            <a:r>
              <a:rPr lang="vi-VN" sz="2000" dirty="0"/>
              <a:t> thuần chủng</a:t>
            </a:r>
            <a:r>
              <a:rPr lang="en-US" sz="2000" dirty="0">
                <a:solidFill>
                  <a:srgbClr val="0000CC"/>
                </a:solidFill>
                <a:latin typeface="Times New Roman" panose="02020603050405020304" pitchFamily="18" charset="0"/>
              </a:rPr>
              <a:t> :     </a:t>
            </a:r>
            <a:r>
              <a:rPr lang="en-US" sz="2000" b="1" dirty="0">
                <a:solidFill>
                  <a:srgbClr val="FF3300"/>
                </a:solidFill>
                <a:latin typeface="Times New Roman" panose="02020603050405020304" pitchFamily="18" charset="0"/>
              </a:rPr>
              <a:t>AABB</a:t>
            </a:r>
          </a:p>
          <a:p>
            <a:pPr eaLnBrk="1" hangingPunct="1">
              <a:spcBef>
                <a:spcPct val="50000"/>
              </a:spcBef>
              <a:buFontTx/>
              <a:buNone/>
            </a:pPr>
            <a:r>
              <a:rPr lang="en-US" sz="2000" dirty="0" err="1"/>
              <a:t>Hạt</a:t>
            </a:r>
            <a:r>
              <a:rPr lang="en-US" sz="2000" dirty="0"/>
              <a:t> </a:t>
            </a:r>
            <a:r>
              <a:rPr lang="en-US" sz="2000" dirty="0" err="1"/>
              <a:t>xanh</a:t>
            </a:r>
            <a:r>
              <a:rPr lang="en-US" sz="2000" dirty="0"/>
              <a:t>, </a:t>
            </a:r>
            <a:r>
              <a:rPr lang="en-US" sz="2000" dirty="0" err="1"/>
              <a:t>vỏ</a:t>
            </a:r>
            <a:r>
              <a:rPr lang="en-US" sz="2000" dirty="0"/>
              <a:t> </a:t>
            </a:r>
            <a:r>
              <a:rPr lang="en-US" sz="2000" dirty="0" err="1"/>
              <a:t>nhăn</a:t>
            </a:r>
            <a:r>
              <a:rPr lang="vi-VN" sz="2000" dirty="0"/>
              <a:t> thuần chủng</a:t>
            </a:r>
            <a:r>
              <a:rPr lang="en-US" sz="2000" dirty="0">
                <a:solidFill>
                  <a:srgbClr val="0000CC"/>
                </a:solidFill>
                <a:latin typeface="Times New Roman" panose="02020603050405020304" pitchFamily="18" charset="0"/>
              </a:rPr>
              <a:t> :      </a:t>
            </a:r>
            <a:r>
              <a:rPr lang="en-US" sz="2400" b="1" dirty="0" err="1">
                <a:solidFill>
                  <a:srgbClr val="0000FF"/>
                </a:solidFill>
                <a:latin typeface="Times New Roman" panose="02020603050405020304" pitchFamily="18" charset="0"/>
              </a:rPr>
              <a:t>aabb</a:t>
            </a:r>
            <a:endParaRPr lang="en-US" sz="2400" b="1" dirty="0">
              <a:solidFill>
                <a:srgbClr val="0000FF"/>
              </a:solidFill>
              <a:latin typeface="Times New Roman" panose="02020603050405020304" pitchFamily="18" charset="0"/>
            </a:endParaRPr>
          </a:p>
        </p:txBody>
      </p:sp>
      <p:sp>
        <p:nvSpPr>
          <p:cNvPr id="34826" name="AutoShape 10"/>
          <p:cNvSpPr>
            <a:spLocks/>
          </p:cNvSpPr>
          <p:nvPr/>
        </p:nvSpPr>
        <p:spPr bwMode="auto">
          <a:xfrm>
            <a:off x="2733675" y="2209800"/>
            <a:ext cx="228600" cy="1676400"/>
          </a:xfrm>
          <a:prstGeom prst="leftBrace">
            <a:avLst>
              <a:gd name="adj1" fmla="val 61111"/>
              <a:gd name="adj2" fmla="val 50000"/>
            </a:avLst>
          </a:prstGeom>
          <a:gradFill rotWithShape="1">
            <a:gsLst>
              <a:gs pos="0">
                <a:srgbClr val="00FFFF"/>
              </a:gs>
              <a:gs pos="50000">
                <a:schemeClr val="bg1"/>
              </a:gs>
              <a:gs pos="100000">
                <a:srgbClr val="00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4827" name="AutoShape 11"/>
          <p:cNvSpPr>
            <a:spLocks/>
          </p:cNvSpPr>
          <p:nvPr/>
        </p:nvSpPr>
        <p:spPr bwMode="auto">
          <a:xfrm>
            <a:off x="3886200" y="4714875"/>
            <a:ext cx="304800" cy="1219200"/>
          </a:xfrm>
          <a:prstGeom prst="leftBrace">
            <a:avLst>
              <a:gd name="adj1" fmla="val 33333"/>
              <a:gd name="adj2" fmla="val 50000"/>
            </a:avLst>
          </a:prstGeom>
          <a:gradFill rotWithShape="1">
            <a:gsLst>
              <a:gs pos="0">
                <a:srgbClr val="00FFFF"/>
              </a:gs>
              <a:gs pos="50000">
                <a:schemeClr val="bg1"/>
              </a:gs>
              <a:gs pos="100000">
                <a:srgbClr val="00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Tree>
    <p:extLst>
      <p:ext uri="{BB962C8B-B14F-4D97-AF65-F5344CB8AC3E}">
        <p14:creationId xmlns:p14="http://schemas.microsoft.com/office/powerpoint/2010/main" val="1778935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strips(downLeft)">
                                      <p:cBhvr>
                                        <p:cTn id="7" dur="500"/>
                                        <p:tgtEl>
                                          <p:spTgt spid="34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826"/>
                                        </p:tgtEl>
                                        <p:attrNameLst>
                                          <p:attrName>style.visibility</p:attrName>
                                        </p:attrNameLst>
                                      </p:cBhvr>
                                      <p:to>
                                        <p:strVal val="visible"/>
                                      </p:to>
                                    </p:set>
                                    <p:anim calcmode="lin" valueType="num">
                                      <p:cBhvr additive="base">
                                        <p:cTn id="12" dur="500" fill="hold"/>
                                        <p:tgtEl>
                                          <p:spTgt spid="34826"/>
                                        </p:tgtEl>
                                        <p:attrNameLst>
                                          <p:attrName>ppt_x</p:attrName>
                                        </p:attrNameLst>
                                      </p:cBhvr>
                                      <p:tavLst>
                                        <p:tav tm="0">
                                          <p:val>
                                            <p:strVal val="#ppt_x"/>
                                          </p:val>
                                        </p:tav>
                                        <p:tav tm="100000">
                                          <p:val>
                                            <p:strVal val="#ppt_x"/>
                                          </p:val>
                                        </p:tav>
                                      </p:tavLst>
                                    </p:anim>
                                    <p:anim calcmode="lin" valueType="num">
                                      <p:cBhvr additive="base">
                                        <p:cTn id="13"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34822">
                                            <p:txEl>
                                              <p:pRg st="0" end="0"/>
                                            </p:txEl>
                                          </p:spTgt>
                                        </p:tgtEl>
                                        <p:attrNameLst>
                                          <p:attrName>style.visibility</p:attrName>
                                        </p:attrNameLst>
                                      </p:cBhvr>
                                      <p:to>
                                        <p:strVal val="visible"/>
                                      </p:to>
                                    </p:set>
                                    <p:animEffect transition="in" filter="strips(downLeft)">
                                      <p:cBhvr>
                                        <p:cTn id="18" dur="500"/>
                                        <p:tgtEl>
                                          <p:spTgt spid="3482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34822">
                                            <p:txEl>
                                              <p:pRg st="1" end="1"/>
                                            </p:txEl>
                                          </p:spTgt>
                                        </p:tgtEl>
                                        <p:attrNameLst>
                                          <p:attrName>style.visibility</p:attrName>
                                        </p:attrNameLst>
                                      </p:cBhvr>
                                      <p:to>
                                        <p:strVal val="visible"/>
                                      </p:to>
                                    </p:set>
                                    <p:animEffect transition="in" filter="strips(downLeft)">
                                      <p:cBhvr>
                                        <p:cTn id="23" dur="500"/>
                                        <p:tgtEl>
                                          <p:spTgt spid="3482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34822">
                                            <p:txEl>
                                              <p:pRg st="2" end="2"/>
                                            </p:txEl>
                                          </p:spTgt>
                                        </p:tgtEl>
                                        <p:attrNameLst>
                                          <p:attrName>style.visibility</p:attrName>
                                        </p:attrNameLst>
                                      </p:cBhvr>
                                      <p:to>
                                        <p:strVal val="visible"/>
                                      </p:to>
                                    </p:set>
                                    <p:animEffect transition="in" filter="strips(downLeft)">
                                      <p:cBhvr>
                                        <p:cTn id="28" dur="500"/>
                                        <p:tgtEl>
                                          <p:spTgt spid="34822">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34822">
                                            <p:txEl>
                                              <p:pRg st="3" end="3"/>
                                            </p:txEl>
                                          </p:spTgt>
                                        </p:tgtEl>
                                        <p:attrNameLst>
                                          <p:attrName>style.visibility</p:attrName>
                                        </p:attrNameLst>
                                      </p:cBhvr>
                                      <p:to>
                                        <p:strVal val="visible"/>
                                      </p:to>
                                    </p:set>
                                    <p:animEffect transition="in" filter="strips(downLeft)">
                                      <p:cBhvr>
                                        <p:cTn id="33" dur="500"/>
                                        <p:tgtEl>
                                          <p:spTgt spid="34822">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4823"/>
                                        </p:tgtEl>
                                        <p:attrNameLst>
                                          <p:attrName>style.visibility</p:attrName>
                                        </p:attrNameLst>
                                      </p:cBhvr>
                                      <p:to>
                                        <p:strVal val="visible"/>
                                      </p:to>
                                    </p:set>
                                    <p:animEffect transition="in" filter="circle(in)">
                                      <p:cBhvr>
                                        <p:cTn id="38" dur="2000"/>
                                        <p:tgtEl>
                                          <p:spTgt spid="3482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grpId="1" nodeType="clickEffect">
                                  <p:stCondLst>
                                    <p:cond delay="0"/>
                                  </p:stCondLst>
                                  <p:childTnLst>
                                    <p:animEffect transition="out" filter="box(in)">
                                      <p:cBhvr>
                                        <p:cTn id="42" dur="500"/>
                                        <p:tgtEl>
                                          <p:spTgt spid="34823"/>
                                        </p:tgtEl>
                                      </p:cBhvr>
                                    </p:animEffect>
                                    <p:set>
                                      <p:cBhvr>
                                        <p:cTn id="43" dur="1" fill="hold">
                                          <p:stCondLst>
                                            <p:cond delay="499"/>
                                          </p:stCondLst>
                                        </p:cTn>
                                        <p:tgtEl>
                                          <p:spTgt spid="34823"/>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nodeType="clickEffect">
                                  <p:stCondLst>
                                    <p:cond delay="0"/>
                                  </p:stCondLst>
                                  <p:childTnLst>
                                    <p:set>
                                      <p:cBhvr>
                                        <p:cTn id="47" dur="1" fill="hold">
                                          <p:stCondLst>
                                            <p:cond delay="0"/>
                                          </p:stCondLst>
                                        </p:cTn>
                                        <p:tgtEl>
                                          <p:spTgt spid="34825">
                                            <p:txEl>
                                              <p:pRg st="0" end="0"/>
                                            </p:txEl>
                                          </p:spTgt>
                                        </p:tgtEl>
                                        <p:attrNameLst>
                                          <p:attrName>style.visibility</p:attrName>
                                        </p:attrNameLst>
                                      </p:cBhvr>
                                      <p:to>
                                        <p:strVal val="visible"/>
                                      </p:to>
                                    </p:set>
                                    <p:animEffect transition="in" filter="strips(downLeft)">
                                      <p:cBhvr>
                                        <p:cTn id="48" dur="500"/>
                                        <p:tgtEl>
                                          <p:spTgt spid="34825">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4827"/>
                                        </p:tgtEl>
                                        <p:attrNameLst>
                                          <p:attrName>style.visibility</p:attrName>
                                        </p:attrNameLst>
                                      </p:cBhvr>
                                      <p:to>
                                        <p:strVal val="visible"/>
                                      </p:to>
                                    </p:set>
                                    <p:anim calcmode="lin" valueType="num">
                                      <p:cBhvr additive="base">
                                        <p:cTn id="53" dur="500" fill="hold"/>
                                        <p:tgtEl>
                                          <p:spTgt spid="34827"/>
                                        </p:tgtEl>
                                        <p:attrNameLst>
                                          <p:attrName>ppt_x</p:attrName>
                                        </p:attrNameLst>
                                      </p:cBhvr>
                                      <p:tavLst>
                                        <p:tav tm="0">
                                          <p:val>
                                            <p:strVal val="#ppt_x"/>
                                          </p:val>
                                        </p:tav>
                                        <p:tav tm="100000">
                                          <p:val>
                                            <p:strVal val="#ppt_x"/>
                                          </p:val>
                                        </p:tav>
                                      </p:tavLst>
                                    </p:anim>
                                    <p:anim calcmode="lin" valueType="num">
                                      <p:cBhvr additive="base">
                                        <p:cTn id="54"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12" fill="hold" nodeType="clickEffect">
                                  <p:stCondLst>
                                    <p:cond delay="0"/>
                                  </p:stCondLst>
                                  <p:childTnLst>
                                    <p:set>
                                      <p:cBhvr>
                                        <p:cTn id="58" dur="1" fill="hold">
                                          <p:stCondLst>
                                            <p:cond delay="0"/>
                                          </p:stCondLst>
                                        </p:cTn>
                                        <p:tgtEl>
                                          <p:spTgt spid="34825">
                                            <p:txEl>
                                              <p:pRg st="1" end="1"/>
                                            </p:txEl>
                                          </p:spTgt>
                                        </p:tgtEl>
                                        <p:attrNameLst>
                                          <p:attrName>style.visibility</p:attrName>
                                        </p:attrNameLst>
                                      </p:cBhvr>
                                      <p:to>
                                        <p:strVal val="visible"/>
                                      </p:to>
                                    </p:set>
                                    <p:animEffect transition="in" filter="strips(downLeft)">
                                      <p:cBhvr>
                                        <p:cTn id="59" dur="500"/>
                                        <p:tgtEl>
                                          <p:spTgt spid="34825">
                                            <p:txEl>
                                              <p:pRg st="1" end="1"/>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8" presetClass="entr" presetSubtype="12" fill="hold" nodeType="clickEffect">
                                  <p:stCondLst>
                                    <p:cond delay="0"/>
                                  </p:stCondLst>
                                  <p:childTnLst>
                                    <p:set>
                                      <p:cBhvr>
                                        <p:cTn id="63" dur="1" fill="hold">
                                          <p:stCondLst>
                                            <p:cond delay="0"/>
                                          </p:stCondLst>
                                        </p:cTn>
                                        <p:tgtEl>
                                          <p:spTgt spid="34825">
                                            <p:txEl>
                                              <p:pRg st="2" end="2"/>
                                            </p:txEl>
                                          </p:spTgt>
                                        </p:tgtEl>
                                        <p:attrNameLst>
                                          <p:attrName>style.visibility</p:attrName>
                                        </p:attrNameLst>
                                      </p:cBhvr>
                                      <p:to>
                                        <p:strVal val="visible"/>
                                      </p:to>
                                    </p:set>
                                    <p:animEffect transition="in" filter="strips(downLeft)">
                                      <p:cBhvr>
                                        <p:cTn id="64" dur="500"/>
                                        <p:tgtEl>
                                          <p:spTgt spid="348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3" grpId="0" animBg="1"/>
      <p:bldP spid="34823" grpId="1" animBg="1"/>
      <p:bldP spid="34826" grpId="0" animBg="1"/>
      <p:bldP spid="348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6" name="Group 4"/>
          <p:cNvGrpSpPr>
            <a:grpSpLocks/>
          </p:cNvGrpSpPr>
          <p:nvPr/>
        </p:nvGrpSpPr>
        <p:grpSpPr bwMode="auto">
          <a:xfrm>
            <a:off x="2095500" y="1752601"/>
            <a:ext cx="7086600" cy="473075"/>
            <a:chOff x="288" y="96"/>
            <a:chExt cx="4368" cy="298"/>
          </a:xfrm>
        </p:grpSpPr>
        <p:sp>
          <p:nvSpPr>
            <p:cNvPr id="9233" name="Text Box 5"/>
            <p:cNvSpPr txBox="1">
              <a:spLocks noChangeArrowheads="1"/>
            </p:cNvSpPr>
            <p:nvPr/>
          </p:nvSpPr>
          <p:spPr bwMode="auto">
            <a:xfrm>
              <a:off x="816" y="144"/>
              <a:ext cx="38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a:latin typeface="VNI-Times" pitchFamily="2" charset="0"/>
                </a:rPr>
                <a:t>		</a:t>
              </a:r>
              <a:r>
                <a:rPr lang="en-US" sz="2000" b="1">
                  <a:solidFill>
                    <a:srgbClr val="FF0000"/>
                  </a:solidFill>
                  <a:latin typeface="VNI-Times" pitchFamily="2" charset="0"/>
                </a:rPr>
                <a:t>AABB</a:t>
              </a:r>
              <a:r>
                <a:rPr lang="en-US" sz="2000" b="1">
                  <a:latin typeface="VNI-Times" pitchFamily="2" charset="0"/>
                </a:rPr>
                <a:t>  </a:t>
              </a:r>
              <a:r>
                <a:rPr lang="en-US" sz="2000">
                  <a:latin typeface="VNI-Times" pitchFamily="2" charset="0"/>
                </a:rPr>
                <a:t>                  x                   </a:t>
              </a:r>
              <a:r>
                <a:rPr lang="en-US" sz="2000" b="1">
                  <a:solidFill>
                    <a:srgbClr val="0000FF"/>
                  </a:solidFill>
                  <a:latin typeface="VNI-Times" pitchFamily="2" charset="0"/>
                </a:rPr>
                <a:t>aabb</a:t>
              </a:r>
            </a:p>
          </p:txBody>
        </p:sp>
        <p:sp>
          <p:nvSpPr>
            <p:cNvPr id="9234" name="Oval 6"/>
            <p:cNvSpPr>
              <a:spLocks noChangeArrowheads="1"/>
            </p:cNvSpPr>
            <p:nvPr/>
          </p:nvSpPr>
          <p:spPr bwMode="auto">
            <a:xfrm>
              <a:off x="2664" y="19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9235" name="AutoShape 7"/>
            <p:cNvSpPr>
              <a:spLocks noChangeArrowheads="1"/>
            </p:cNvSpPr>
            <p:nvPr/>
          </p:nvSpPr>
          <p:spPr bwMode="auto">
            <a:xfrm>
              <a:off x="3600" y="192"/>
              <a:ext cx="288" cy="192"/>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9236" name="Text Box 8"/>
            <p:cNvSpPr txBox="1">
              <a:spLocks noChangeArrowheads="1"/>
            </p:cNvSpPr>
            <p:nvPr/>
          </p:nvSpPr>
          <p:spPr bwMode="auto">
            <a:xfrm>
              <a:off x="288" y="9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VNI-Times" pitchFamily="2" charset="0"/>
                </a:rPr>
                <a:t>P</a:t>
              </a:r>
            </a:p>
          </p:txBody>
        </p:sp>
      </p:grpSp>
      <p:sp>
        <p:nvSpPr>
          <p:cNvPr id="44053" name="Text Box 21"/>
          <p:cNvSpPr txBox="1">
            <a:spLocks noChangeArrowheads="1"/>
          </p:cNvSpPr>
          <p:nvPr/>
        </p:nvSpPr>
        <p:spPr bwMode="auto">
          <a:xfrm>
            <a:off x="1981200" y="2514601"/>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latin typeface="Times New Roman" panose="02020603050405020304" pitchFamily="18" charset="0"/>
              </a:rPr>
              <a:t>G(P)</a:t>
            </a:r>
          </a:p>
        </p:txBody>
      </p:sp>
      <p:sp>
        <p:nvSpPr>
          <p:cNvPr id="44054" name="Text Box 22"/>
          <p:cNvSpPr txBox="1">
            <a:spLocks noChangeArrowheads="1"/>
          </p:cNvSpPr>
          <p:nvPr/>
        </p:nvSpPr>
        <p:spPr bwMode="auto">
          <a:xfrm>
            <a:off x="4953000" y="2514601"/>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solidFill>
                  <a:srgbClr val="FF3300"/>
                </a:solidFill>
                <a:latin typeface="Times New Roman" panose="02020603050405020304" pitchFamily="18" charset="0"/>
              </a:rPr>
              <a:t>AB</a:t>
            </a:r>
          </a:p>
        </p:txBody>
      </p:sp>
      <p:sp>
        <p:nvSpPr>
          <p:cNvPr id="44055" name="Text Box 23"/>
          <p:cNvSpPr txBox="1">
            <a:spLocks noChangeArrowheads="1"/>
          </p:cNvSpPr>
          <p:nvPr/>
        </p:nvSpPr>
        <p:spPr bwMode="auto">
          <a:xfrm>
            <a:off x="8153400" y="2438401"/>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solidFill>
                  <a:srgbClr val="0000CC"/>
                </a:solidFill>
                <a:latin typeface="Times New Roman" panose="02020603050405020304" pitchFamily="18" charset="0"/>
              </a:rPr>
              <a:t>ab</a:t>
            </a:r>
          </a:p>
        </p:txBody>
      </p:sp>
      <p:sp>
        <p:nvSpPr>
          <p:cNvPr id="44056" name="Text Box 24"/>
          <p:cNvSpPr txBox="1">
            <a:spLocks noChangeArrowheads="1"/>
          </p:cNvSpPr>
          <p:nvPr/>
        </p:nvSpPr>
        <p:spPr bwMode="auto">
          <a:xfrm>
            <a:off x="2209800" y="3810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Times New Roman" panose="02020603050405020304" pitchFamily="18" charset="0"/>
              </a:rPr>
              <a:t>F</a:t>
            </a:r>
            <a:r>
              <a:rPr lang="en-US" sz="2400" b="1" baseline="-25000">
                <a:latin typeface="Times New Roman" panose="02020603050405020304" pitchFamily="18" charset="0"/>
              </a:rPr>
              <a:t>1</a:t>
            </a:r>
            <a:endParaRPr lang="en-US" sz="2400" b="1">
              <a:latin typeface="Times New Roman" panose="02020603050405020304" pitchFamily="18" charset="0"/>
            </a:endParaRPr>
          </a:p>
        </p:txBody>
      </p:sp>
      <p:sp>
        <p:nvSpPr>
          <p:cNvPr id="44062" name="Text Box 30"/>
          <p:cNvSpPr txBox="1">
            <a:spLocks noChangeArrowheads="1"/>
          </p:cNvSpPr>
          <p:nvPr/>
        </p:nvSpPr>
        <p:spPr bwMode="auto">
          <a:xfrm>
            <a:off x="5791200" y="3886201"/>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        </a:t>
            </a:r>
            <a:r>
              <a:rPr lang="en-US" sz="2000" b="1">
                <a:solidFill>
                  <a:srgbClr val="FF3300"/>
                </a:solidFill>
                <a:latin typeface="Times New Roman" panose="02020603050405020304" pitchFamily="18" charset="0"/>
              </a:rPr>
              <a:t>A</a:t>
            </a:r>
            <a:r>
              <a:rPr lang="en-US" sz="2000" b="1">
                <a:solidFill>
                  <a:srgbClr val="0000CC"/>
                </a:solidFill>
                <a:latin typeface="Times New Roman" panose="02020603050405020304" pitchFamily="18" charset="0"/>
              </a:rPr>
              <a:t>a</a:t>
            </a:r>
            <a:r>
              <a:rPr lang="en-US" sz="2000" b="1">
                <a:solidFill>
                  <a:srgbClr val="FF3300"/>
                </a:solidFill>
                <a:latin typeface="Times New Roman" panose="02020603050405020304" pitchFamily="18" charset="0"/>
              </a:rPr>
              <a:t>B</a:t>
            </a:r>
            <a:r>
              <a:rPr lang="en-US" sz="2000" b="1">
                <a:solidFill>
                  <a:srgbClr val="0000CC"/>
                </a:solidFill>
                <a:latin typeface="Times New Roman" panose="02020603050405020304" pitchFamily="18" charset="0"/>
              </a:rPr>
              <a:t>b</a:t>
            </a:r>
          </a:p>
        </p:txBody>
      </p:sp>
      <p:sp>
        <p:nvSpPr>
          <p:cNvPr id="44063" name="Text Box 31"/>
          <p:cNvSpPr txBox="1">
            <a:spLocks noChangeArrowheads="1"/>
          </p:cNvSpPr>
          <p:nvPr/>
        </p:nvSpPr>
        <p:spPr bwMode="auto">
          <a:xfrm>
            <a:off x="2438400" y="304801"/>
            <a:ext cx="29718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dirty="0">
                <a:solidFill>
                  <a:srgbClr val="0000FF"/>
                </a:solidFill>
              </a:rPr>
              <a:t>*</a:t>
            </a:r>
            <a:r>
              <a:rPr lang="en-US" sz="2800" b="1" dirty="0" err="1">
                <a:solidFill>
                  <a:srgbClr val="0000FF"/>
                </a:solidFill>
              </a:rPr>
              <a:t>Sơ</a:t>
            </a:r>
            <a:r>
              <a:rPr lang="en-US" sz="2800" b="1" dirty="0">
                <a:solidFill>
                  <a:srgbClr val="0000FF"/>
                </a:solidFill>
              </a:rPr>
              <a:t> </a:t>
            </a:r>
            <a:r>
              <a:rPr lang="en-US" sz="2800" b="1" dirty="0" err="1">
                <a:solidFill>
                  <a:srgbClr val="0000FF"/>
                </a:solidFill>
              </a:rPr>
              <a:t>đồ</a:t>
            </a:r>
            <a:r>
              <a:rPr lang="en-US" sz="2800" b="1" dirty="0">
                <a:solidFill>
                  <a:srgbClr val="0000FF"/>
                </a:solidFill>
              </a:rPr>
              <a:t> </a:t>
            </a:r>
            <a:r>
              <a:rPr lang="en-US" sz="2800" b="1" dirty="0" err="1">
                <a:solidFill>
                  <a:srgbClr val="0000FF"/>
                </a:solidFill>
              </a:rPr>
              <a:t>lai</a:t>
            </a:r>
            <a:endParaRPr lang="en-US" sz="2800" b="1" dirty="0">
              <a:solidFill>
                <a:srgbClr val="0000FF"/>
              </a:solidFill>
            </a:endParaRPr>
          </a:p>
          <a:p>
            <a:pPr eaLnBrk="1" hangingPunct="1">
              <a:spcBef>
                <a:spcPct val="50000"/>
              </a:spcBef>
              <a:buFontTx/>
              <a:buNone/>
            </a:pPr>
            <a:endParaRPr lang="en-US" sz="1800" dirty="0">
              <a:latin typeface="Times New Roman" panose="02020603050405020304" pitchFamily="18" charset="0"/>
            </a:endParaRPr>
          </a:p>
        </p:txBody>
      </p:sp>
      <p:grpSp>
        <p:nvGrpSpPr>
          <p:cNvPr id="9225" name="Group 32"/>
          <p:cNvGrpSpPr>
            <a:grpSpLocks/>
          </p:cNvGrpSpPr>
          <p:nvPr/>
        </p:nvGrpSpPr>
        <p:grpSpPr bwMode="auto">
          <a:xfrm>
            <a:off x="1466851" y="0"/>
            <a:ext cx="9282113" cy="6858000"/>
            <a:chOff x="-36" y="0"/>
            <a:chExt cx="5847" cy="4320"/>
          </a:xfrm>
        </p:grpSpPr>
        <p:pic>
          <p:nvPicPr>
            <p:cNvPr id="9229" name="Picture 33"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 y="0"/>
              <a:ext cx="62" cy="432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0" name="Picture 34"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58" y="-2858"/>
              <a:ext cx="96" cy="581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1" name="Picture 35"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 y="0"/>
              <a:ext cx="62" cy="432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2" name="Picture 36"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22" y="1366"/>
              <a:ext cx="96" cy="5811"/>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4071" name="Text Box 39"/>
          <p:cNvSpPr txBox="1">
            <a:spLocks noChangeArrowheads="1"/>
          </p:cNvSpPr>
          <p:nvPr/>
        </p:nvSpPr>
        <p:spPr bwMode="auto">
          <a:xfrm>
            <a:off x="3429000" y="3886201"/>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t>Kiểu gen :</a:t>
            </a:r>
          </a:p>
        </p:txBody>
      </p:sp>
      <p:sp>
        <p:nvSpPr>
          <p:cNvPr id="44072" name="Text Box 40"/>
          <p:cNvSpPr txBox="1">
            <a:spLocks noChangeArrowheads="1"/>
          </p:cNvSpPr>
          <p:nvPr/>
        </p:nvSpPr>
        <p:spPr bwMode="auto">
          <a:xfrm>
            <a:off x="3433763" y="4419601"/>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t>Kiểu hình</a:t>
            </a:r>
            <a:r>
              <a:rPr lang="en-US" sz="2000" b="1">
                <a:latin typeface="Times New Roman" panose="02020603050405020304" pitchFamily="18" charset="0"/>
              </a:rPr>
              <a:t> :</a:t>
            </a:r>
          </a:p>
        </p:txBody>
      </p:sp>
      <p:sp>
        <p:nvSpPr>
          <p:cNvPr id="44073" name="Text Box 41"/>
          <p:cNvSpPr txBox="1">
            <a:spLocks noChangeArrowheads="1"/>
          </p:cNvSpPr>
          <p:nvPr/>
        </p:nvSpPr>
        <p:spPr bwMode="auto">
          <a:xfrm>
            <a:off x="5486400" y="4419601"/>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latin typeface="Times New Roman" panose="02020603050405020304" pitchFamily="18" charset="0"/>
              </a:rPr>
              <a:t>100% </a:t>
            </a:r>
            <a:r>
              <a:rPr lang="en-US" sz="2000" b="1"/>
              <a:t>Hạt vàng, vỏ trơn</a:t>
            </a:r>
          </a:p>
        </p:txBody>
      </p:sp>
    </p:spTree>
    <p:extLst>
      <p:ext uri="{BB962C8B-B14F-4D97-AF65-F5344CB8AC3E}">
        <p14:creationId xmlns:p14="http://schemas.microsoft.com/office/powerpoint/2010/main" val="1290153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063"/>
                                        </p:tgtEl>
                                        <p:attrNameLst>
                                          <p:attrName>style.visibility</p:attrName>
                                        </p:attrNameLst>
                                      </p:cBhvr>
                                      <p:to>
                                        <p:strVal val="visible"/>
                                      </p:to>
                                    </p:set>
                                    <p:animEffect transition="in" filter="circle(in)">
                                      <p:cBhvr>
                                        <p:cTn id="7" dur="1000"/>
                                        <p:tgtEl>
                                          <p:spTgt spid="44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box(in)">
                                      <p:cBhvr>
                                        <p:cTn id="12" dur="500"/>
                                        <p:tgtEl>
                                          <p:spTgt spid="4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53"/>
                                        </p:tgtEl>
                                        <p:attrNameLst>
                                          <p:attrName>style.visibility</p:attrName>
                                        </p:attrNameLst>
                                      </p:cBhvr>
                                      <p:to>
                                        <p:strVal val="visible"/>
                                      </p:to>
                                    </p:set>
                                    <p:animEffect transition="in" filter="box(in)">
                                      <p:cBhvr>
                                        <p:cTn id="17" dur="500"/>
                                        <p:tgtEl>
                                          <p:spTgt spid="440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44054"/>
                                        </p:tgtEl>
                                        <p:attrNameLst>
                                          <p:attrName>style.visibility</p:attrName>
                                        </p:attrNameLst>
                                      </p:cBhvr>
                                      <p:to>
                                        <p:strVal val="visible"/>
                                      </p:to>
                                    </p:set>
                                    <p:animEffect transition="in" filter="box(in)">
                                      <p:cBhvr>
                                        <p:cTn id="22" dur="500"/>
                                        <p:tgtEl>
                                          <p:spTgt spid="440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44055"/>
                                        </p:tgtEl>
                                        <p:attrNameLst>
                                          <p:attrName>style.visibility</p:attrName>
                                        </p:attrNameLst>
                                      </p:cBhvr>
                                      <p:to>
                                        <p:strVal val="visible"/>
                                      </p:to>
                                    </p:set>
                                    <p:animEffect transition="in" filter="box(in)">
                                      <p:cBhvr>
                                        <p:cTn id="27" dur="500"/>
                                        <p:tgtEl>
                                          <p:spTgt spid="440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4056"/>
                                        </p:tgtEl>
                                        <p:attrNameLst>
                                          <p:attrName>style.visibility</p:attrName>
                                        </p:attrNameLst>
                                      </p:cBhvr>
                                      <p:to>
                                        <p:strVal val="visible"/>
                                      </p:to>
                                    </p:set>
                                    <p:animEffect transition="in" filter="box(in)">
                                      <p:cBhvr>
                                        <p:cTn id="32" dur="500"/>
                                        <p:tgtEl>
                                          <p:spTgt spid="440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071"/>
                                        </p:tgtEl>
                                        <p:attrNameLst>
                                          <p:attrName>style.visibility</p:attrName>
                                        </p:attrNameLst>
                                      </p:cBhvr>
                                      <p:to>
                                        <p:strVal val="visible"/>
                                      </p:to>
                                    </p:set>
                                    <p:animEffect transition="in" filter="box(in)">
                                      <p:cBhvr>
                                        <p:cTn id="37" dur="500"/>
                                        <p:tgtEl>
                                          <p:spTgt spid="44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9" presetClass="path" presetSubtype="0" accel="50000" decel="50000" fill="hold" grpId="0" nodeType="clickEffect">
                                  <p:stCondLst>
                                    <p:cond delay="0"/>
                                  </p:stCondLst>
                                  <p:childTnLst>
                                    <p:animMotion origin="layout" path="M 4.16667E-6 1.15607E-7 L 0.14635 0.14798 " pathEditMode="relative" rAng="0" ptsTypes="AA">
                                      <p:cBhvr>
                                        <p:cTn id="41" dur="2000" fill="hold"/>
                                        <p:tgtEl>
                                          <p:spTgt spid="44054"/>
                                        </p:tgtEl>
                                        <p:attrNameLst>
                                          <p:attrName>ppt_x</p:attrName>
                                          <p:attrName>ppt_y</p:attrName>
                                        </p:attrNameLst>
                                      </p:cBhvr>
                                      <p:rCtr x="7309" y="7399"/>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56" presetClass="path" presetSubtype="0" accel="50000" decel="50000" fill="hold" grpId="0" nodeType="clickEffect">
                                  <p:stCondLst>
                                    <p:cond delay="0"/>
                                  </p:stCondLst>
                                  <p:childTnLst>
                                    <p:animMotion origin="layout" path="M 1.11022E-16 3.75723E-6 L -0.16667 0.15977 " pathEditMode="relative" rAng="0" ptsTypes="AA">
                                      <p:cBhvr>
                                        <p:cTn id="45" dur="2000" fill="hold"/>
                                        <p:tgtEl>
                                          <p:spTgt spid="44055"/>
                                        </p:tgtEl>
                                        <p:attrNameLst>
                                          <p:attrName>ppt_x</p:attrName>
                                          <p:attrName>ppt_y</p:attrName>
                                        </p:attrNameLst>
                                      </p:cBhvr>
                                      <p:rCtr x="-8333" y="7977"/>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44062"/>
                                        </p:tgtEl>
                                        <p:attrNameLst>
                                          <p:attrName>style.visibility</p:attrName>
                                        </p:attrNameLst>
                                      </p:cBhvr>
                                      <p:to>
                                        <p:strVal val="visible"/>
                                      </p:to>
                                    </p:set>
                                    <p:animEffect transition="in" filter="box(in)">
                                      <p:cBhvr>
                                        <p:cTn id="50" dur="500"/>
                                        <p:tgtEl>
                                          <p:spTgt spid="4406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44072"/>
                                        </p:tgtEl>
                                        <p:attrNameLst>
                                          <p:attrName>style.visibility</p:attrName>
                                        </p:attrNameLst>
                                      </p:cBhvr>
                                      <p:to>
                                        <p:strVal val="visible"/>
                                      </p:to>
                                    </p:set>
                                    <p:animEffect transition="in" filter="box(in)">
                                      <p:cBhvr>
                                        <p:cTn id="55" dur="500"/>
                                        <p:tgtEl>
                                          <p:spTgt spid="4407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44073"/>
                                        </p:tgtEl>
                                        <p:attrNameLst>
                                          <p:attrName>style.visibility</p:attrName>
                                        </p:attrNameLst>
                                      </p:cBhvr>
                                      <p:to>
                                        <p:strVal val="visible"/>
                                      </p:to>
                                    </p:set>
                                    <p:animEffect transition="in" filter="box(in)">
                                      <p:cBhvr>
                                        <p:cTn id="60" dur="500"/>
                                        <p:tgtEl>
                                          <p:spTgt spid="44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3" grpId="0"/>
      <p:bldP spid="44054" grpId="0"/>
      <p:bldP spid="44054" grpId="1"/>
      <p:bldP spid="44055" grpId="0"/>
      <p:bldP spid="44055" grpId="1"/>
      <p:bldP spid="44056" grpId="0"/>
      <p:bldP spid="44062" grpId="0"/>
      <p:bldP spid="44063" grpId="0"/>
      <p:bldP spid="44071" grpId="0"/>
      <p:bldP spid="44072" grpId="0"/>
      <p:bldP spid="440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ames PPT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2819400" y="1066801"/>
            <a:ext cx="487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dirty="0" err="1"/>
              <a:t>Xét</a:t>
            </a:r>
            <a:r>
              <a:rPr lang="en-US" sz="2800" b="1" dirty="0"/>
              <a:t> </a:t>
            </a:r>
            <a:r>
              <a:rPr lang="en-US" sz="2800" b="1" dirty="0" err="1"/>
              <a:t>cơ</a:t>
            </a:r>
            <a:r>
              <a:rPr lang="en-US" sz="2800" b="1" dirty="0"/>
              <a:t> </a:t>
            </a:r>
            <a:r>
              <a:rPr lang="en-US" sz="2800" b="1" dirty="0" err="1"/>
              <a:t>thể</a:t>
            </a:r>
            <a:r>
              <a:rPr lang="en-US" sz="2800" b="1" dirty="0"/>
              <a:t> F</a:t>
            </a:r>
            <a:r>
              <a:rPr lang="en-US" sz="2800" b="1" baseline="-25000" dirty="0"/>
              <a:t>1</a:t>
            </a:r>
            <a:r>
              <a:rPr lang="en-US" sz="2800" b="1" dirty="0"/>
              <a:t> </a:t>
            </a:r>
            <a:r>
              <a:rPr lang="en-US" sz="2800" b="1" dirty="0" err="1"/>
              <a:t>dị</a:t>
            </a:r>
            <a:r>
              <a:rPr lang="en-US" sz="2800" b="1" dirty="0"/>
              <a:t> </a:t>
            </a:r>
            <a:r>
              <a:rPr lang="en-US" sz="2800" b="1" dirty="0" err="1"/>
              <a:t>hợp</a:t>
            </a:r>
            <a:r>
              <a:rPr lang="en-US" sz="2800" b="1" dirty="0"/>
              <a:t> 2 </a:t>
            </a:r>
            <a:r>
              <a:rPr lang="en-US" sz="2800" b="1" dirty="0" err="1"/>
              <a:t>cặp</a:t>
            </a:r>
            <a:r>
              <a:rPr lang="en-US" sz="2800" b="1" dirty="0"/>
              <a:t> gen</a:t>
            </a:r>
          </a:p>
        </p:txBody>
      </p:sp>
      <p:sp>
        <p:nvSpPr>
          <p:cNvPr id="33797" name="Text Box 5"/>
          <p:cNvSpPr txBox="1">
            <a:spLocks noChangeArrowheads="1"/>
          </p:cNvSpPr>
          <p:nvPr/>
        </p:nvSpPr>
        <p:spPr bwMode="auto">
          <a:xfrm>
            <a:off x="7620000" y="1004888"/>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        </a:t>
            </a:r>
            <a:r>
              <a:rPr lang="en-US" sz="2800" b="1">
                <a:solidFill>
                  <a:srgbClr val="FF3300"/>
                </a:solidFill>
                <a:latin typeface="Times New Roman" panose="02020603050405020304" pitchFamily="18" charset="0"/>
              </a:rPr>
              <a:t>A</a:t>
            </a:r>
            <a:r>
              <a:rPr lang="en-US" sz="2800" b="1">
                <a:solidFill>
                  <a:srgbClr val="0000CC"/>
                </a:solidFill>
                <a:latin typeface="Times New Roman" panose="02020603050405020304" pitchFamily="18" charset="0"/>
              </a:rPr>
              <a:t>a</a:t>
            </a:r>
            <a:r>
              <a:rPr lang="en-US" sz="2800" b="1">
                <a:solidFill>
                  <a:srgbClr val="FF3300"/>
                </a:solidFill>
                <a:latin typeface="Times New Roman" panose="02020603050405020304" pitchFamily="18" charset="0"/>
              </a:rPr>
              <a:t>B</a:t>
            </a:r>
            <a:r>
              <a:rPr lang="en-US" sz="2800" b="1">
                <a:solidFill>
                  <a:srgbClr val="0000CC"/>
                </a:solidFill>
                <a:latin typeface="Times New Roman" panose="02020603050405020304" pitchFamily="18" charset="0"/>
              </a:rPr>
              <a:t>b</a:t>
            </a:r>
          </a:p>
        </p:txBody>
      </p:sp>
      <p:sp>
        <p:nvSpPr>
          <p:cNvPr id="33798" name="Text Box 6"/>
          <p:cNvSpPr txBox="1">
            <a:spLocks noChangeArrowheads="1"/>
          </p:cNvSpPr>
          <p:nvPr/>
        </p:nvSpPr>
        <p:spPr bwMode="auto">
          <a:xfrm>
            <a:off x="3276600" y="1828801"/>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         </a:t>
            </a:r>
            <a:r>
              <a:rPr lang="en-US" sz="1800" b="1" i="1">
                <a:solidFill>
                  <a:srgbClr val="6600CC"/>
                </a:solidFill>
              </a:rPr>
              <a:t>Cách tạo giao tử từ cơ thể dị hợp 2 cặp gen:</a:t>
            </a:r>
          </a:p>
        </p:txBody>
      </p:sp>
      <p:sp>
        <p:nvSpPr>
          <p:cNvPr id="33799" name="Text Box 7"/>
          <p:cNvSpPr txBox="1">
            <a:spLocks noChangeArrowheads="1"/>
          </p:cNvSpPr>
          <p:nvPr/>
        </p:nvSpPr>
        <p:spPr bwMode="auto">
          <a:xfrm>
            <a:off x="2590800" y="3581401"/>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        </a:t>
            </a:r>
            <a:r>
              <a:rPr lang="en-US" sz="2800" b="1">
                <a:solidFill>
                  <a:srgbClr val="FF3300"/>
                </a:solidFill>
                <a:latin typeface="Times New Roman" panose="02020603050405020304" pitchFamily="18" charset="0"/>
              </a:rPr>
              <a:t>A</a:t>
            </a:r>
            <a:r>
              <a:rPr lang="en-US" sz="2800" b="1">
                <a:solidFill>
                  <a:srgbClr val="0000CC"/>
                </a:solidFill>
                <a:latin typeface="Times New Roman" panose="02020603050405020304" pitchFamily="18" charset="0"/>
              </a:rPr>
              <a:t>a</a:t>
            </a:r>
            <a:r>
              <a:rPr lang="en-US" sz="2800" b="1">
                <a:solidFill>
                  <a:srgbClr val="FF3300"/>
                </a:solidFill>
                <a:latin typeface="Times New Roman" panose="02020603050405020304" pitchFamily="18" charset="0"/>
              </a:rPr>
              <a:t>B</a:t>
            </a:r>
            <a:r>
              <a:rPr lang="en-US" sz="2800" b="1">
                <a:solidFill>
                  <a:srgbClr val="0000CC"/>
                </a:solidFill>
                <a:latin typeface="Times New Roman" panose="02020603050405020304" pitchFamily="18" charset="0"/>
              </a:rPr>
              <a:t>b</a:t>
            </a:r>
          </a:p>
        </p:txBody>
      </p:sp>
      <p:sp>
        <p:nvSpPr>
          <p:cNvPr id="33800" name="Line 8"/>
          <p:cNvSpPr>
            <a:spLocks noChangeShapeType="1"/>
          </p:cNvSpPr>
          <p:nvPr/>
        </p:nvSpPr>
        <p:spPr bwMode="auto">
          <a:xfrm flipV="1">
            <a:off x="3962400" y="32766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9"/>
          <p:cNvSpPr>
            <a:spLocks noChangeShapeType="1"/>
          </p:cNvSpPr>
          <p:nvPr/>
        </p:nvSpPr>
        <p:spPr bwMode="auto">
          <a:xfrm>
            <a:off x="3962400" y="39624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Text Box 10"/>
          <p:cNvSpPr txBox="1">
            <a:spLocks noChangeArrowheads="1"/>
          </p:cNvSpPr>
          <p:nvPr/>
        </p:nvSpPr>
        <p:spPr bwMode="auto">
          <a:xfrm>
            <a:off x="4729163" y="28956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a:solidFill>
                  <a:srgbClr val="FF3300"/>
                </a:solidFill>
                <a:latin typeface="Times New Roman" panose="02020603050405020304" pitchFamily="18" charset="0"/>
              </a:rPr>
              <a:t>A</a:t>
            </a:r>
          </a:p>
        </p:txBody>
      </p:sp>
      <p:sp>
        <p:nvSpPr>
          <p:cNvPr id="33803" name="Text Box 11"/>
          <p:cNvSpPr txBox="1">
            <a:spLocks noChangeArrowheads="1"/>
          </p:cNvSpPr>
          <p:nvPr/>
        </p:nvSpPr>
        <p:spPr bwMode="auto">
          <a:xfrm>
            <a:off x="4800600" y="4114801"/>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a:solidFill>
                  <a:srgbClr val="0000CC"/>
                </a:solidFill>
                <a:latin typeface="Times New Roman" panose="02020603050405020304" pitchFamily="18" charset="0"/>
              </a:rPr>
              <a:t>a</a:t>
            </a:r>
          </a:p>
        </p:txBody>
      </p:sp>
      <p:sp>
        <p:nvSpPr>
          <p:cNvPr id="33805" name="Line 13"/>
          <p:cNvSpPr>
            <a:spLocks noChangeShapeType="1"/>
          </p:cNvSpPr>
          <p:nvPr/>
        </p:nvSpPr>
        <p:spPr bwMode="auto">
          <a:xfrm flipV="1">
            <a:off x="5105400" y="2819400"/>
            <a:ext cx="685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Line 14"/>
          <p:cNvSpPr>
            <a:spLocks noChangeShapeType="1"/>
          </p:cNvSpPr>
          <p:nvPr/>
        </p:nvSpPr>
        <p:spPr bwMode="auto">
          <a:xfrm>
            <a:off x="5105400" y="3200400"/>
            <a:ext cx="762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Line 15"/>
          <p:cNvSpPr>
            <a:spLocks noChangeShapeType="1"/>
          </p:cNvSpPr>
          <p:nvPr/>
        </p:nvSpPr>
        <p:spPr bwMode="auto">
          <a:xfrm flipV="1">
            <a:off x="5181600" y="4038600"/>
            <a:ext cx="762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Line 16"/>
          <p:cNvSpPr>
            <a:spLocks noChangeShapeType="1"/>
          </p:cNvSpPr>
          <p:nvPr/>
        </p:nvSpPr>
        <p:spPr bwMode="auto">
          <a:xfrm>
            <a:off x="5181600" y="45720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Text Box 17"/>
          <p:cNvSpPr txBox="1">
            <a:spLocks noChangeArrowheads="1"/>
          </p:cNvSpPr>
          <p:nvPr/>
        </p:nvSpPr>
        <p:spPr bwMode="auto">
          <a:xfrm>
            <a:off x="5872163" y="2533651"/>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a:solidFill>
                  <a:srgbClr val="FF3300"/>
                </a:solidFill>
                <a:latin typeface="Times New Roman" panose="02020603050405020304" pitchFamily="18" charset="0"/>
              </a:rPr>
              <a:t>B</a:t>
            </a:r>
          </a:p>
        </p:txBody>
      </p:sp>
      <p:sp>
        <p:nvSpPr>
          <p:cNvPr id="33810" name="Text Box 18"/>
          <p:cNvSpPr txBox="1">
            <a:spLocks noChangeArrowheads="1"/>
          </p:cNvSpPr>
          <p:nvPr/>
        </p:nvSpPr>
        <p:spPr bwMode="auto">
          <a:xfrm>
            <a:off x="5867400" y="330041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a:solidFill>
                  <a:srgbClr val="0000CC"/>
                </a:solidFill>
                <a:latin typeface="Times New Roman" panose="02020603050405020304" pitchFamily="18" charset="0"/>
              </a:rPr>
              <a:t>b</a:t>
            </a:r>
          </a:p>
        </p:txBody>
      </p:sp>
      <p:sp>
        <p:nvSpPr>
          <p:cNvPr id="33811" name="Text Box 19"/>
          <p:cNvSpPr txBox="1">
            <a:spLocks noChangeArrowheads="1"/>
          </p:cNvSpPr>
          <p:nvPr/>
        </p:nvSpPr>
        <p:spPr bwMode="auto">
          <a:xfrm>
            <a:off x="5791200" y="38100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 </a:t>
            </a:r>
            <a:r>
              <a:rPr lang="en-US" sz="2800" b="1">
                <a:solidFill>
                  <a:srgbClr val="FF3300"/>
                </a:solidFill>
                <a:latin typeface="Times New Roman" panose="02020603050405020304" pitchFamily="18" charset="0"/>
              </a:rPr>
              <a:t>B</a:t>
            </a:r>
          </a:p>
        </p:txBody>
      </p:sp>
      <p:sp>
        <p:nvSpPr>
          <p:cNvPr id="33813" name="Text Box 21"/>
          <p:cNvSpPr txBox="1">
            <a:spLocks noChangeArrowheads="1"/>
          </p:cNvSpPr>
          <p:nvPr/>
        </p:nvSpPr>
        <p:spPr bwMode="auto">
          <a:xfrm>
            <a:off x="5791200" y="4724401"/>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 </a:t>
            </a:r>
            <a:r>
              <a:rPr lang="en-US" sz="2800" b="1">
                <a:solidFill>
                  <a:srgbClr val="0000CC"/>
                </a:solidFill>
                <a:latin typeface="Times New Roman" panose="02020603050405020304" pitchFamily="18" charset="0"/>
              </a:rPr>
              <a:t>b</a:t>
            </a:r>
          </a:p>
        </p:txBody>
      </p:sp>
      <p:sp>
        <p:nvSpPr>
          <p:cNvPr id="33814" name="AutoShape 22"/>
          <p:cNvSpPr>
            <a:spLocks/>
          </p:cNvSpPr>
          <p:nvPr/>
        </p:nvSpPr>
        <p:spPr bwMode="auto">
          <a:xfrm>
            <a:off x="6248400" y="2667000"/>
            <a:ext cx="381000" cy="2743200"/>
          </a:xfrm>
          <a:prstGeom prst="rightBrace">
            <a:avLst>
              <a:gd name="adj1" fmla="val 60000"/>
              <a:gd name="adj2" fmla="val 5000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33815" name="Line 23"/>
          <p:cNvSpPr>
            <a:spLocks noChangeShapeType="1"/>
          </p:cNvSpPr>
          <p:nvPr/>
        </p:nvSpPr>
        <p:spPr bwMode="auto">
          <a:xfrm>
            <a:off x="6838950" y="3938588"/>
            <a:ext cx="609600"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6" name="Text Box 24"/>
          <p:cNvSpPr txBox="1">
            <a:spLocks noChangeArrowheads="1"/>
          </p:cNvSpPr>
          <p:nvPr/>
        </p:nvSpPr>
        <p:spPr bwMode="auto">
          <a:xfrm>
            <a:off x="7543800" y="3352801"/>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b="1" i="1">
                <a:solidFill>
                  <a:srgbClr val="6600CC"/>
                </a:solidFill>
              </a:rPr>
              <a:t>4 loại giao tử tạo thành</a:t>
            </a:r>
            <a:r>
              <a:rPr lang="en-US" sz="1800" b="1" i="1">
                <a:solidFill>
                  <a:srgbClr val="6600CC"/>
                </a:solidFill>
                <a:latin typeface="Times New Roman" panose="02020603050405020304" pitchFamily="18" charset="0"/>
              </a:rPr>
              <a:t> </a:t>
            </a:r>
          </a:p>
        </p:txBody>
      </p:sp>
      <p:sp>
        <p:nvSpPr>
          <p:cNvPr id="33817" name="AutoShape 25"/>
          <p:cNvSpPr>
            <a:spLocks/>
          </p:cNvSpPr>
          <p:nvPr/>
        </p:nvSpPr>
        <p:spPr bwMode="auto">
          <a:xfrm>
            <a:off x="8686800" y="2590800"/>
            <a:ext cx="381000" cy="2667000"/>
          </a:xfrm>
          <a:prstGeom prst="leftBrace">
            <a:avLst>
              <a:gd name="adj1" fmla="val 58333"/>
              <a:gd name="adj2" fmla="val 5000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33818" name="Text Box 26"/>
          <p:cNvSpPr txBox="1">
            <a:spLocks noChangeArrowheads="1"/>
          </p:cNvSpPr>
          <p:nvPr/>
        </p:nvSpPr>
        <p:spPr bwMode="auto">
          <a:xfrm>
            <a:off x="92964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AB</a:t>
            </a:r>
          </a:p>
        </p:txBody>
      </p:sp>
      <p:sp>
        <p:nvSpPr>
          <p:cNvPr id="33819" name="Text Box 27"/>
          <p:cNvSpPr txBox="1">
            <a:spLocks noChangeArrowheads="1"/>
          </p:cNvSpPr>
          <p:nvPr/>
        </p:nvSpPr>
        <p:spPr bwMode="auto">
          <a:xfrm>
            <a:off x="9296400" y="3276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A</a:t>
            </a:r>
            <a:r>
              <a:rPr lang="en-US" sz="2400" b="1">
                <a:solidFill>
                  <a:srgbClr val="0000CC"/>
                </a:solidFill>
                <a:latin typeface="Times New Roman" panose="02020603050405020304" pitchFamily="18" charset="0"/>
              </a:rPr>
              <a:t>b</a:t>
            </a:r>
          </a:p>
        </p:txBody>
      </p:sp>
      <p:sp>
        <p:nvSpPr>
          <p:cNvPr id="33820" name="Text Box 28"/>
          <p:cNvSpPr txBox="1">
            <a:spLocks noChangeArrowheads="1"/>
          </p:cNvSpPr>
          <p:nvPr/>
        </p:nvSpPr>
        <p:spPr bwMode="auto">
          <a:xfrm>
            <a:off x="9220200" y="3962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 </a:t>
            </a:r>
            <a:r>
              <a:rPr lang="en-US" sz="2400" b="1">
                <a:latin typeface="Times New Roman" panose="02020603050405020304" pitchFamily="18" charset="0"/>
              </a:rPr>
              <a:t> </a:t>
            </a:r>
            <a:r>
              <a:rPr lang="en-US" sz="2400" b="1">
                <a:solidFill>
                  <a:srgbClr val="0000CC"/>
                </a:solidFill>
                <a:latin typeface="Times New Roman" panose="02020603050405020304" pitchFamily="18" charset="0"/>
              </a:rPr>
              <a:t>a</a:t>
            </a:r>
            <a:r>
              <a:rPr lang="en-US" sz="2400" b="1">
                <a:solidFill>
                  <a:srgbClr val="FF3300"/>
                </a:solidFill>
                <a:latin typeface="Times New Roman" panose="02020603050405020304" pitchFamily="18" charset="0"/>
              </a:rPr>
              <a:t>B</a:t>
            </a:r>
          </a:p>
        </p:txBody>
      </p:sp>
      <p:sp>
        <p:nvSpPr>
          <p:cNvPr id="33821" name="Text Box 29"/>
          <p:cNvSpPr txBox="1">
            <a:spLocks noChangeArrowheads="1"/>
          </p:cNvSpPr>
          <p:nvPr/>
        </p:nvSpPr>
        <p:spPr bwMode="auto">
          <a:xfrm>
            <a:off x="9372600" y="4800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0000CC"/>
                </a:solidFill>
                <a:latin typeface="Times New Roman" panose="02020603050405020304" pitchFamily="18" charset="0"/>
              </a:rPr>
              <a:t>ab</a:t>
            </a:r>
          </a:p>
        </p:txBody>
      </p:sp>
    </p:spTree>
    <p:extLst>
      <p:ext uri="{BB962C8B-B14F-4D97-AF65-F5344CB8AC3E}">
        <p14:creationId xmlns:p14="http://schemas.microsoft.com/office/powerpoint/2010/main" val="2300352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ox(in)">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box(in)">
                                      <p:cBhvr>
                                        <p:cTn id="12" dur="500"/>
                                        <p:tgtEl>
                                          <p:spTgt spid="337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box(in)">
                                      <p:cBhvr>
                                        <p:cTn id="17" dur="500"/>
                                        <p:tgtEl>
                                          <p:spTgt spid="337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9"/>
                                        </p:tgtEl>
                                        <p:attrNameLst>
                                          <p:attrName>style.visibility</p:attrName>
                                        </p:attrNameLst>
                                      </p:cBhvr>
                                      <p:to>
                                        <p:strVal val="visible"/>
                                      </p:to>
                                    </p:set>
                                    <p:animEffect transition="in" filter="box(in)">
                                      <p:cBhvr>
                                        <p:cTn id="22" dur="500"/>
                                        <p:tgtEl>
                                          <p:spTgt spid="337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800"/>
                                        </p:tgtEl>
                                        <p:attrNameLst>
                                          <p:attrName>style.visibility</p:attrName>
                                        </p:attrNameLst>
                                      </p:cBhvr>
                                      <p:to>
                                        <p:strVal val="visible"/>
                                      </p:to>
                                    </p:set>
                                    <p:animEffect transition="in" filter="box(in)">
                                      <p:cBhvr>
                                        <p:cTn id="27" dur="500"/>
                                        <p:tgtEl>
                                          <p:spTgt spid="3380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3801"/>
                                        </p:tgtEl>
                                        <p:attrNameLst>
                                          <p:attrName>style.visibility</p:attrName>
                                        </p:attrNameLst>
                                      </p:cBhvr>
                                      <p:to>
                                        <p:strVal val="visible"/>
                                      </p:to>
                                    </p:set>
                                    <p:animEffect transition="in" filter="box(in)">
                                      <p:cBhvr>
                                        <p:cTn id="30" dur="500"/>
                                        <p:tgtEl>
                                          <p:spTgt spid="3380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3802"/>
                                        </p:tgtEl>
                                        <p:attrNameLst>
                                          <p:attrName>style.visibility</p:attrName>
                                        </p:attrNameLst>
                                      </p:cBhvr>
                                      <p:to>
                                        <p:strVal val="visible"/>
                                      </p:to>
                                    </p:set>
                                    <p:animEffect transition="in" filter="box(in)">
                                      <p:cBhvr>
                                        <p:cTn id="35" dur="500"/>
                                        <p:tgtEl>
                                          <p:spTgt spid="3380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3803"/>
                                        </p:tgtEl>
                                        <p:attrNameLst>
                                          <p:attrName>style.visibility</p:attrName>
                                        </p:attrNameLst>
                                      </p:cBhvr>
                                      <p:to>
                                        <p:strVal val="visible"/>
                                      </p:to>
                                    </p:set>
                                    <p:animEffect transition="in" filter="box(in)">
                                      <p:cBhvr>
                                        <p:cTn id="38" dur="500"/>
                                        <p:tgtEl>
                                          <p:spTgt spid="3380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3805"/>
                                        </p:tgtEl>
                                        <p:attrNameLst>
                                          <p:attrName>style.visibility</p:attrName>
                                        </p:attrNameLst>
                                      </p:cBhvr>
                                      <p:to>
                                        <p:strVal val="visible"/>
                                      </p:to>
                                    </p:set>
                                    <p:animEffect transition="in" filter="box(in)">
                                      <p:cBhvr>
                                        <p:cTn id="43" dur="500"/>
                                        <p:tgtEl>
                                          <p:spTgt spid="33805"/>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3806"/>
                                        </p:tgtEl>
                                        <p:attrNameLst>
                                          <p:attrName>style.visibility</p:attrName>
                                        </p:attrNameLst>
                                      </p:cBhvr>
                                      <p:to>
                                        <p:strVal val="visible"/>
                                      </p:to>
                                    </p:set>
                                    <p:animEffect transition="in" filter="box(in)">
                                      <p:cBhvr>
                                        <p:cTn id="46" dur="500"/>
                                        <p:tgtEl>
                                          <p:spTgt spid="3380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3809"/>
                                        </p:tgtEl>
                                        <p:attrNameLst>
                                          <p:attrName>style.visibility</p:attrName>
                                        </p:attrNameLst>
                                      </p:cBhvr>
                                      <p:to>
                                        <p:strVal val="visible"/>
                                      </p:to>
                                    </p:set>
                                    <p:animEffect transition="in" filter="box(in)">
                                      <p:cBhvr>
                                        <p:cTn id="51" dur="500"/>
                                        <p:tgtEl>
                                          <p:spTgt spid="33809"/>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3810"/>
                                        </p:tgtEl>
                                        <p:attrNameLst>
                                          <p:attrName>style.visibility</p:attrName>
                                        </p:attrNameLst>
                                      </p:cBhvr>
                                      <p:to>
                                        <p:strVal val="visible"/>
                                      </p:to>
                                    </p:set>
                                    <p:animEffect transition="in" filter="box(in)">
                                      <p:cBhvr>
                                        <p:cTn id="54" dur="500"/>
                                        <p:tgtEl>
                                          <p:spTgt spid="338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3807"/>
                                        </p:tgtEl>
                                        <p:attrNameLst>
                                          <p:attrName>style.visibility</p:attrName>
                                        </p:attrNameLst>
                                      </p:cBhvr>
                                      <p:to>
                                        <p:strVal val="visible"/>
                                      </p:to>
                                    </p:set>
                                    <p:animEffect transition="in" filter="box(in)">
                                      <p:cBhvr>
                                        <p:cTn id="59" dur="500"/>
                                        <p:tgtEl>
                                          <p:spTgt spid="33807"/>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3808"/>
                                        </p:tgtEl>
                                        <p:attrNameLst>
                                          <p:attrName>style.visibility</p:attrName>
                                        </p:attrNameLst>
                                      </p:cBhvr>
                                      <p:to>
                                        <p:strVal val="visible"/>
                                      </p:to>
                                    </p:set>
                                    <p:animEffect transition="in" filter="box(in)">
                                      <p:cBhvr>
                                        <p:cTn id="62" dur="500"/>
                                        <p:tgtEl>
                                          <p:spTgt spid="3380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3811"/>
                                        </p:tgtEl>
                                        <p:attrNameLst>
                                          <p:attrName>style.visibility</p:attrName>
                                        </p:attrNameLst>
                                      </p:cBhvr>
                                      <p:to>
                                        <p:strVal val="visible"/>
                                      </p:to>
                                    </p:set>
                                    <p:animEffect transition="in" filter="box(in)">
                                      <p:cBhvr>
                                        <p:cTn id="67" dur="500"/>
                                        <p:tgtEl>
                                          <p:spTgt spid="33811"/>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33813"/>
                                        </p:tgtEl>
                                        <p:attrNameLst>
                                          <p:attrName>style.visibility</p:attrName>
                                        </p:attrNameLst>
                                      </p:cBhvr>
                                      <p:to>
                                        <p:strVal val="visible"/>
                                      </p:to>
                                    </p:set>
                                    <p:animEffect transition="in" filter="box(in)">
                                      <p:cBhvr>
                                        <p:cTn id="70" dur="500"/>
                                        <p:tgtEl>
                                          <p:spTgt spid="3381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3814"/>
                                        </p:tgtEl>
                                        <p:attrNameLst>
                                          <p:attrName>style.visibility</p:attrName>
                                        </p:attrNameLst>
                                      </p:cBhvr>
                                      <p:to>
                                        <p:strVal val="visible"/>
                                      </p:to>
                                    </p:set>
                                    <p:animEffect transition="in" filter="box(in)">
                                      <p:cBhvr>
                                        <p:cTn id="75" dur="500"/>
                                        <p:tgtEl>
                                          <p:spTgt spid="3381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33815"/>
                                        </p:tgtEl>
                                        <p:attrNameLst>
                                          <p:attrName>style.visibility</p:attrName>
                                        </p:attrNameLst>
                                      </p:cBhvr>
                                      <p:to>
                                        <p:strVal val="visible"/>
                                      </p:to>
                                    </p:set>
                                    <p:animEffect transition="in" filter="box(in)">
                                      <p:cBhvr>
                                        <p:cTn id="80" dur="500"/>
                                        <p:tgtEl>
                                          <p:spTgt spid="33815"/>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33816"/>
                                        </p:tgtEl>
                                        <p:attrNameLst>
                                          <p:attrName>style.visibility</p:attrName>
                                        </p:attrNameLst>
                                      </p:cBhvr>
                                      <p:to>
                                        <p:strVal val="visible"/>
                                      </p:to>
                                    </p:set>
                                    <p:animEffect transition="in" filter="box(in)">
                                      <p:cBhvr>
                                        <p:cTn id="83" dur="500"/>
                                        <p:tgtEl>
                                          <p:spTgt spid="3381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33817"/>
                                        </p:tgtEl>
                                        <p:attrNameLst>
                                          <p:attrName>style.visibility</p:attrName>
                                        </p:attrNameLst>
                                      </p:cBhvr>
                                      <p:to>
                                        <p:strVal val="visible"/>
                                      </p:to>
                                    </p:set>
                                    <p:animEffect transition="in" filter="box(in)">
                                      <p:cBhvr>
                                        <p:cTn id="88" dur="500"/>
                                        <p:tgtEl>
                                          <p:spTgt spid="3381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33818"/>
                                        </p:tgtEl>
                                        <p:attrNameLst>
                                          <p:attrName>style.visibility</p:attrName>
                                        </p:attrNameLst>
                                      </p:cBhvr>
                                      <p:to>
                                        <p:strVal val="visible"/>
                                      </p:to>
                                    </p:set>
                                    <p:animEffect transition="in" filter="box(in)">
                                      <p:cBhvr>
                                        <p:cTn id="93" dur="500"/>
                                        <p:tgtEl>
                                          <p:spTgt spid="33818"/>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3819"/>
                                        </p:tgtEl>
                                        <p:attrNameLst>
                                          <p:attrName>style.visibility</p:attrName>
                                        </p:attrNameLst>
                                      </p:cBhvr>
                                      <p:to>
                                        <p:strVal val="visible"/>
                                      </p:to>
                                    </p:set>
                                    <p:animEffect transition="in" filter="box(in)">
                                      <p:cBhvr>
                                        <p:cTn id="96" dur="500"/>
                                        <p:tgtEl>
                                          <p:spTgt spid="33819"/>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33820"/>
                                        </p:tgtEl>
                                        <p:attrNameLst>
                                          <p:attrName>style.visibility</p:attrName>
                                        </p:attrNameLst>
                                      </p:cBhvr>
                                      <p:to>
                                        <p:strVal val="visible"/>
                                      </p:to>
                                    </p:set>
                                    <p:animEffect transition="in" filter="box(in)">
                                      <p:cBhvr>
                                        <p:cTn id="99" dur="500"/>
                                        <p:tgtEl>
                                          <p:spTgt spid="33820"/>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33821"/>
                                        </p:tgtEl>
                                        <p:attrNameLst>
                                          <p:attrName>style.visibility</p:attrName>
                                        </p:attrNameLst>
                                      </p:cBhvr>
                                      <p:to>
                                        <p:strVal val="visible"/>
                                      </p:to>
                                    </p:set>
                                    <p:animEffect transition="in" filter="box(in)">
                                      <p:cBhvr>
                                        <p:cTn id="102" dur="500"/>
                                        <p:tgtEl>
                                          <p:spTgt spid="33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P spid="33798" grpId="0"/>
      <p:bldP spid="33799" grpId="0"/>
      <p:bldP spid="33800" grpId="0" animBg="1"/>
      <p:bldP spid="33801" grpId="0" animBg="1"/>
      <p:bldP spid="33802" grpId="0"/>
      <p:bldP spid="33803" grpId="0"/>
      <p:bldP spid="33805" grpId="0" animBg="1"/>
      <p:bldP spid="33806" grpId="0" animBg="1"/>
      <p:bldP spid="33807" grpId="0" animBg="1"/>
      <p:bldP spid="33808" grpId="0" animBg="1"/>
      <p:bldP spid="33809" grpId="0"/>
      <p:bldP spid="33810" grpId="0"/>
      <p:bldP spid="33811" grpId="0"/>
      <p:bldP spid="33813" grpId="0"/>
      <p:bldP spid="33814" grpId="0" animBg="1"/>
      <p:bldP spid="33815" grpId="0" animBg="1"/>
      <p:bldP spid="33816" grpId="0"/>
      <p:bldP spid="33817" grpId="0" animBg="1"/>
      <p:bldP spid="33818" grpId="0"/>
      <p:bldP spid="33819" grpId="0"/>
      <p:bldP spid="33820" grpId="0"/>
      <p:bldP spid="338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ames PPT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2971800" y="914401"/>
            <a:ext cx="640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latin typeface="Times New Roman" panose="02020603050405020304" pitchFamily="18" charset="0"/>
              </a:rPr>
              <a:t>F</a:t>
            </a:r>
            <a:r>
              <a:rPr lang="en-US" sz="2000" b="1" baseline="-25000">
                <a:latin typeface="Times New Roman" panose="02020603050405020304" pitchFamily="18" charset="0"/>
              </a:rPr>
              <a:t>1</a:t>
            </a:r>
            <a:r>
              <a:rPr lang="en-US" sz="2000" b="1">
                <a:latin typeface="Times New Roman" panose="02020603050405020304" pitchFamily="18" charset="0"/>
              </a:rPr>
              <a:t>  x F</a:t>
            </a:r>
            <a:r>
              <a:rPr lang="en-US" sz="2000" b="1" baseline="-25000">
                <a:latin typeface="Times New Roman" panose="02020603050405020304" pitchFamily="18" charset="0"/>
              </a:rPr>
              <a:t>1</a:t>
            </a:r>
            <a:r>
              <a:rPr lang="en-US" sz="2000" b="1">
                <a:latin typeface="Times New Roman" panose="02020603050405020304" pitchFamily="18" charset="0"/>
              </a:rPr>
              <a:t>  :    </a:t>
            </a:r>
            <a:r>
              <a:rPr lang="en-US" sz="2000" b="1">
                <a:solidFill>
                  <a:srgbClr val="FF3300"/>
                </a:solidFill>
                <a:latin typeface="Times New Roman" panose="02020603050405020304" pitchFamily="18" charset="0"/>
              </a:rPr>
              <a:t>A</a:t>
            </a:r>
            <a:r>
              <a:rPr lang="en-US" sz="2000" b="1">
                <a:solidFill>
                  <a:srgbClr val="0000CC"/>
                </a:solidFill>
                <a:latin typeface="Times New Roman" panose="02020603050405020304" pitchFamily="18" charset="0"/>
              </a:rPr>
              <a:t>a</a:t>
            </a:r>
            <a:r>
              <a:rPr lang="en-US" sz="2000" b="1">
                <a:solidFill>
                  <a:srgbClr val="FF3300"/>
                </a:solidFill>
                <a:latin typeface="Times New Roman" panose="02020603050405020304" pitchFamily="18" charset="0"/>
              </a:rPr>
              <a:t>B</a:t>
            </a:r>
            <a:r>
              <a:rPr lang="en-US" sz="2000" b="1">
                <a:solidFill>
                  <a:srgbClr val="0000CC"/>
                </a:solidFill>
                <a:latin typeface="Times New Roman" panose="02020603050405020304" pitchFamily="18" charset="0"/>
              </a:rPr>
              <a:t>b</a:t>
            </a:r>
            <a:r>
              <a:rPr lang="en-US" sz="2000" b="1">
                <a:latin typeface="Times New Roman" panose="02020603050405020304" pitchFamily="18" charset="0"/>
              </a:rPr>
              <a:t> ( Vàng, trơn)    x </a:t>
            </a:r>
            <a:r>
              <a:rPr lang="en-US" sz="2000" b="1">
                <a:solidFill>
                  <a:srgbClr val="FF3300"/>
                </a:solidFill>
                <a:latin typeface="Times New Roman" panose="02020603050405020304" pitchFamily="18" charset="0"/>
              </a:rPr>
              <a:t>A</a:t>
            </a:r>
            <a:r>
              <a:rPr lang="en-US" sz="2000" b="1">
                <a:solidFill>
                  <a:srgbClr val="0000CC"/>
                </a:solidFill>
                <a:latin typeface="Times New Roman" panose="02020603050405020304" pitchFamily="18" charset="0"/>
              </a:rPr>
              <a:t>a</a:t>
            </a:r>
            <a:r>
              <a:rPr lang="en-US" sz="2000" b="1">
                <a:solidFill>
                  <a:srgbClr val="FF3300"/>
                </a:solidFill>
                <a:latin typeface="Times New Roman" panose="02020603050405020304" pitchFamily="18" charset="0"/>
              </a:rPr>
              <a:t>B</a:t>
            </a:r>
            <a:r>
              <a:rPr lang="en-US" sz="2000" b="1">
                <a:solidFill>
                  <a:srgbClr val="0000CC"/>
                </a:solidFill>
                <a:latin typeface="Times New Roman" panose="02020603050405020304" pitchFamily="18" charset="0"/>
              </a:rPr>
              <a:t>b </a:t>
            </a:r>
            <a:r>
              <a:rPr lang="en-US" sz="2000" b="1">
                <a:latin typeface="Times New Roman" panose="02020603050405020304" pitchFamily="18" charset="0"/>
              </a:rPr>
              <a:t> ( Vàng, trơn )</a:t>
            </a:r>
          </a:p>
        </p:txBody>
      </p:sp>
      <p:sp>
        <p:nvSpPr>
          <p:cNvPr id="32772" name="Text Box 4"/>
          <p:cNvSpPr txBox="1">
            <a:spLocks noChangeArrowheads="1"/>
          </p:cNvSpPr>
          <p:nvPr/>
        </p:nvSpPr>
        <p:spPr bwMode="auto">
          <a:xfrm>
            <a:off x="2971800" y="1600201"/>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latin typeface="Times New Roman" panose="02020603050405020304" pitchFamily="18" charset="0"/>
              </a:rPr>
              <a:t>G( F</a:t>
            </a:r>
            <a:r>
              <a:rPr lang="en-US" sz="2000" b="1" baseline="-25000">
                <a:latin typeface="Times New Roman" panose="02020603050405020304" pitchFamily="18" charset="0"/>
              </a:rPr>
              <a:t>1</a:t>
            </a:r>
            <a:r>
              <a:rPr lang="en-US" sz="2000" b="1">
                <a:latin typeface="Times New Roman" panose="02020603050405020304" pitchFamily="18" charset="0"/>
              </a:rPr>
              <a:t>):</a:t>
            </a:r>
          </a:p>
        </p:txBody>
      </p:sp>
      <p:sp>
        <p:nvSpPr>
          <p:cNvPr id="32773" name="Text Box 5"/>
          <p:cNvSpPr txBox="1">
            <a:spLocks noChangeArrowheads="1"/>
          </p:cNvSpPr>
          <p:nvPr/>
        </p:nvSpPr>
        <p:spPr bwMode="auto">
          <a:xfrm>
            <a:off x="3962400" y="1609726"/>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b="1">
                <a:solidFill>
                  <a:srgbClr val="FF3300"/>
                </a:solidFill>
                <a:latin typeface="Times New Roman" panose="02020603050405020304" pitchFamily="18" charset="0"/>
              </a:rPr>
              <a:t>AB</a:t>
            </a:r>
            <a:r>
              <a:rPr lang="en-US" sz="1800" b="1">
                <a:latin typeface="Times New Roman" panose="02020603050405020304" pitchFamily="18" charset="0"/>
              </a:rPr>
              <a:t>, </a:t>
            </a:r>
            <a:r>
              <a:rPr lang="en-US" sz="1800" b="1">
                <a:solidFill>
                  <a:srgbClr val="FF3300"/>
                </a:solidFill>
                <a:latin typeface="Times New Roman" panose="02020603050405020304" pitchFamily="18" charset="0"/>
              </a:rPr>
              <a:t>A</a:t>
            </a:r>
            <a:r>
              <a:rPr lang="en-US" sz="1800" b="1">
                <a:solidFill>
                  <a:srgbClr val="0000CC"/>
                </a:solidFill>
                <a:latin typeface="Times New Roman" panose="02020603050405020304" pitchFamily="18" charset="0"/>
              </a:rPr>
              <a:t>b</a:t>
            </a:r>
            <a:r>
              <a:rPr lang="en-US" sz="1800" b="1">
                <a:latin typeface="Times New Roman" panose="02020603050405020304" pitchFamily="18" charset="0"/>
              </a:rPr>
              <a:t>,  </a:t>
            </a:r>
            <a:r>
              <a:rPr lang="en-US" sz="1800" b="1">
                <a:solidFill>
                  <a:srgbClr val="0000CC"/>
                </a:solidFill>
                <a:latin typeface="Times New Roman" panose="02020603050405020304" pitchFamily="18" charset="0"/>
              </a:rPr>
              <a:t>a</a:t>
            </a:r>
            <a:r>
              <a:rPr lang="en-US" sz="1800" b="1">
                <a:solidFill>
                  <a:srgbClr val="FF3300"/>
                </a:solidFill>
                <a:latin typeface="Times New Roman" panose="02020603050405020304" pitchFamily="18" charset="0"/>
              </a:rPr>
              <a:t>B</a:t>
            </a:r>
            <a:r>
              <a:rPr lang="en-US" sz="1800" b="1">
                <a:latin typeface="Times New Roman" panose="02020603050405020304" pitchFamily="18" charset="0"/>
              </a:rPr>
              <a:t>, </a:t>
            </a:r>
            <a:r>
              <a:rPr lang="en-US" sz="1800" b="1">
                <a:solidFill>
                  <a:srgbClr val="0000CC"/>
                </a:solidFill>
                <a:latin typeface="Times New Roman" panose="02020603050405020304" pitchFamily="18" charset="0"/>
              </a:rPr>
              <a:t>ab</a:t>
            </a:r>
          </a:p>
        </p:txBody>
      </p:sp>
      <p:sp>
        <p:nvSpPr>
          <p:cNvPr id="32774" name="Text Box 6"/>
          <p:cNvSpPr txBox="1">
            <a:spLocks noChangeArrowheads="1"/>
          </p:cNvSpPr>
          <p:nvPr/>
        </p:nvSpPr>
        <p:spPr bwMode="auto">
          <a:xfrm>
            <a:off x="6757988" y="1662113"/>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b="1">
                <a:solidFill>
                  <a:srgbClr val="FF3300"/>
                </a:solidFill>
                <a:latin typeface="Times New Roman" panose="02020603050405020304" pitchFamily="18" charset="0"/>
              </a:rPr>
              <a:t>AB,</a:t>
            </a:r>
            <a:r>
              <a:rPr lang="en-US" sz="1800" b="1">
                <a:latin typeface="Times New Roman" panose="02020603050405020304" pitchFamily="18" charset="0"/>
              </a:rPr>
              <a:t> </a:t>
            </a:r>
            <a:r>
              <a:rPr lang="en-US" sz="1800" b="1">
                <a:solidFill>
                  <a:srgbClr val="FF3300"/>
                </a:solidFill>
                <a:latin typeface="Times New Roman" panose="02020603050405020304" pitchFamily="18" charset="0"/>
              </a:rPr>
              <a:t>A</a:t>
            </a:r>
            <a:r>
              <a:rPr lang="en-US" sz="1800" b="1">
                <a:solidFill>
                  <a:srgbClr val="0000CC"/>
                </a:solidFill>
                <a:latin typeface="Times New Roman" panose="02020603050405020304" pitchFamily="18" charset="0"/>
              </a:rPr>
              <a:t>b</a:t>
            </a:r>
            <a:r>
              <a:rPr lang="en-US" sz="1800" b="1">
                <a:latin typeface="Times New Roman" panose="02020603050405020304" pitchFamily="18" charset="0"/>
              </a:rPr>
              <a:t>,  </a:t>
            </a:r>
            <a:r>
              <a:rPr lang="en-US" sz="1800" b="1">
                <a:solidFill>
                  <a:srgbClr val="0000CC"/>
                </a:solidFill>
                <a:latin typeface="Times New Roman" panose="02020603050405020304" pitchFamily="18" charset="0"/>
              </a:rPr>
              <a:t>a</a:t>
            </a:r>
            <a:r>
              <a:rPr lang="en-US" sz="1800" b="1">
                <a:solidFill>
                  <a:srgbClr val="FF3300"/>
                </a:solidFill>
                <a:latin typeface="Times New Roman" panose="02020603050405020304" pitchFamily="18" charset="0"/>
              </a:rPr>
              <a:t>B</a:t>
            </a:r>
            <a:r>
              <a:rPr lang="en-US" sz="1800" b="1">
                <a:latin typeface="Times New Roman" panose="02020603050405020304" pitchFamily="18" charset="0"/>
              </a:rPr>
              <a:t>, </a:t>
            </a:r>
            <a:r>
              <a:rPr lang="en-US" sz="1800" b="1">
                <a:solidFill>
                  <a:srgbClr val="0000CC"/>
                </a:solidFill>
                <a:latin typeface="Times New Roman" panose="02020603050405020304" pitchFamily="18" charset="0"/>
              </a:rPr>
              <a:t>ab</a:t>
            </a:r>
          </a:p>
        </p:txBody>
      </p:sp>
      <p:sp>
        <p:nvSpPr>
          <p:cNvPr id="32775" name="Text Box 7"/>
          <p:cNvSpPr txBox="1">
            <a:spLocks noChangeArrowheads="1"/>
          </p:cNvSpPr>
          <p:nvPr/>
        </p:nvSpPr>
        <p:spPr bwMode="auto">
          <a:xfrm>
            <a:off x="2895600" y="2209801"/>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Times New Roman" panose="02020603050405020304" pitchFamily="18" charset="0"/>
              </a:rPr>
              <a:t>F</a:t>
            </a:r>
            <a:r>
              <a:rPr lang="en-US" sz="2400" b="1" baseline="-25000">
                <a:latin typeface="Times New Roman" panose="02020603050405020304" pitchFamily="18" charset="0"/>
              </a:rPr>
              <a:t>2</a:t>
            </a:r>
            <a:r>
              <a:rPr lang="en-US" b="1" baseline="-25000">
                <a:latin typeface="Times New Roman" panose="02020603050405020304" pitchFamily="18" charset="0"/>
              </a:rPr>
              <a:t> </a:t>
            </a:r>
            <a:r>
              <a:rPr lang="en-US" sz="2800" b="1" baseline="-25000">
                <a:latin typeface="Times New Roman" panose="02020603050405020304" pitchFamily="18" charset="0"/>
              </a:rPr>
              <a:t>:</a:t>
            </a:r>
            <a:endParaRPr lang="en-US" sz="2800" b="1">
              <a:latin typeface="Times New Roman" panose="02020603050405020304" pitchFamily="18" charset="0"/>
            </a:endParaRPr>
          </a:p>
        </p:txBody>
      </p:sp>
      <p:sp>
        <p:nvSpPr>
          <p:cNvPr id="32776" name="Text Box 8"/>
          <p:cNvSpPr txBox="1">
            <a:spLocks noChangeArrowheads="1"/>
          </p:cNvSpPr>
          <p:nvPr/>
        </p:nvSpPr>
        <p:spPr bwMode="auto">
          <a:xfrm>
            <a:off x="3581400" y="2286001"/>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b="1">
                <a:solidFill>
                  <a:srgbClr val="6600CC"/>
                </a:solidFill>
              </a:rPr>
              <a:t>Lập bảng Pennet</a:t>
            </a:r>
          </a:p>
        </p:txBody>
      </p:sp>
      <p:graphicFrame>
        <p:nvGraphicFramePr>
          <p:cNvPr id="32821" name="Group 53"/>
          <p:cNvGraphicFramePr>
            <a:graphicFrameLocks noGrp="1"/>
          </p:cNvGraphicFramePr>
          <p:nvPr/>
        </p:nvGraphicFramePr>
        <p:xfrm>
          <a:off x="3048000" y="3048000"/>
          <a:ext cx="6096000" cy="274320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a:ln>
                            <a:noFill/>
                          </a:ln>
                          <a:solidFill>
                            <a:srgbClr val="6600CC"/>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a:ln>
                            <a:noFill/>
                          </a:ln>
                          <a:solidFill>
                            <a:srgbClr val="6600CC"/>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2818" name="Line 50"/>
          <p:cNvSpPr>
            <a:spLocks noChangeShapeType="1"/>
          </p:cNvSpPr>
          <p:nvPr/>
        </p:nvSpPr>
        <p:spPr bwMode="auto">
          <a:xfrm>
            <a:off x="3033714" y="3038475"/>
            <a:ext cx="1252537" cy="68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2" name="Text Box 54"/>
          <p:cNvSpPr txBox="1">
            <a:spLocks noChangeArrowheads="1"/>
          </p:cNvSpPr>
          <p:nvPr/>
        </p:nvSpPr>
        <p:spPr bwMode="auto">
          <a:xfrm>
            <a:off x="4572000" y="3124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AB</a:t>
            </a:r>
          </a:p>
        </p:txBody>
      </p:sp>
      <p:sp>
        <p:nvSpPr>
          <p:cNvPr id="32823" name="Text Box 55"/>
          <p:cNvSpPr txBox="1">
            <a:spLocks noChangeArrowheads="1"/>
          </p:cNvSpPr>
          <p:nvPr/>
        </p:nvSpPr>
        <p:spPr bwMode="auto">
          <a:xfrm>
            <a:off x="5810250" y="3124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A</a:t>
            </a:r>
            <a:r>
              <a:rPr lang="en-US" sz="2400" b="1">
                <a:solidFill>
                  <a:srgbClr val="0000CC"/>
                </a:solidFill>
                <a:latin typeface="Times New Roman" panose="02020603050405020304" pitchFamily="18" charset="0"/>
              </a:rPr>
              <a:t>b</a:t>
            </a:r>
          </a:p>
        </p:txBody>
      </p:sp>
      <p:sp>
        <p:nvSpPr>
          <p:cNvPr id="32824" name="Text Box 56"/>
          <p:cNvSpPr txBox="1">
            <a:spLocks noChangeArrowheads="1"/>
          </p:cNvSpPr>
          <p:nvPr/>
        </p:nvSpPr>
        <p:spPr bwMode="auto">
          <a:xfrm>
            <a:off x="3200400" y="4267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 A</a:t>
            </a:r>
            <a:r>
              <a:rPr lang="en-US" sz="2400" b="1">
                <a:solidFill>
                  <a:srgbClr val="0000CC"/>
                </a:solidFill>
                <a:latin typeface="Times New Roman" panose="02020603050405020304" pitchFamily="18" charset="0"/>
              </a:rPr>
              <a:t>b</a:t>
            </a:r>
          </a:p>
        </p:txBody>
      </p:sp>
      <p:sp>
        <p:nvSpPr>
          <p:cNvPr id="32825" name="Text Box 57"/>
          <p:cNvSpPr txBox="1">
            <a:spLocks noChangeArrowheads="1"/>
          </p:cNvSpPr>
          <p:nvPr/>
        </p:nvSpPr>
        <p:spPr bwMode="auto">
          <a:xfrm>
            <a:off x="3200400" y="4724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Times New Roman" panose="02020603050405020304" pitchFamily="18" charset="0"/>
              </a:rPr>
              <a:t> </a:t>
            </a:r>
            <a:r>
              <a:rPr lang="en-US" sz="2400" b="1">
                <a:solidFill>
                  <a:srgbClr val="0000CC"/>
                </a:solidFill>
                <a:latin typeface="Times New Roman" panose="02020603050405020304" pitchFamily="18" charset="0"/>
              </a:rPr>
              <a:t>a</a:t>
            </a:r>
            <a:r>
              <a:rPr lang="en-US" sz="2400" b="1">
                <a:solidFill>
                  <a:srgbClr val="FF3300"/>
                </a:solidFill>
                <a:latin typeface="Times New Roman" panose="02020603050405020304" pitchFamily="18" charset="0"/>
              </a:rPr>
              <a:t>B</a:t>
            </a:r>
          </a:p>
        </p:txBody>
      </p:sp>
      <p:sp>
        <p:nvSpPr>
          <p:cNvPr id="32826" name="Text Box 58"/>
          <p:cNvSpPr txBox="1">
            <a:spLocks noChangeArrowheads="1"/>
          </p:cNvSpPr>
          <p:nvPr/>
        </p:nvSpPr>
        <p:spPr bwMode="auto">
          <a:xfrm>
            <a:off x="6896100" y="314325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 </a:t>
            </a:r>
            <a:r>
              <a:rPr lang="en-US" sz="2400" b="1">
                <a:latin typeface="Times New Roman" panose="02020603050405020304" pitchFamily="18" charset="0"/>
              </a:rPr>
              <a:t> </a:t>
            </a:r>
            <a:r>
              <a:rPr lang="en-US" sz="2400" b="1">
                <a:solidFill>
                  <a:srgbClr val="0000CC"/>
                </a:solidFill>
                <a:latin typeface="Times New Roman" panose="02020603050405020304" pitchFamily="18" charset="0"/>
              </a:rPr>
              <a:t>a</a:t>
            </a:r>
            <a:r>
              <a:rPr lang="en-US" sz="2400" b="1">
                <a:solidFill>
                  <a:srgbClr val="FF3300"/>
                </a:solidFill>
                <a:latin typeface="Times New Roman" panose="02020603050405020304" pitchFamily="18" charset="0"/>
              </a:rPr>
              <a:t>B</a:t>
            </a:r>
          </a:p>
        </p:txBody>
      </p:sp>
      <p:sp>
        <p:nvSpPr>
          <p:cNvPr id="32827" name="Text Box 59"/>
          <p:cNvSpPr txBox="1">
            <a:spLocks noChangeArrowheads="1"/>
          </p:cNvSpPr>
          <p:nvPr/>
        </p:nvSpPr>
        <p:spPr bwMode="auto">
          <a:xfrm>
            <a:off x="3271838" y="526256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0000CC"/>
                </a:solidFill>
                <a:latin typeface="Times New Roman" panose="02020603050405020304" pitchFamily="18" charset="0"/>
              </a:rPr>
              <a:t>ab</a:t>
            </a:r>
          </a:p>
        </p:txBody>
      </p:sp>
      <p:sp>
        <p:nvSpPr>
          <p:cNvPr id="32828" name="Text Box 60"/>
          <p:cNvSpPr txBox="1">
            <a:spLocks noChangeArrowheads="1"/>
          </p:cNvSpPr>
          <p:nvPr/>
        </p:nvSpPr>
        <p:spPr bwMode="auto">
          <a:xfrm>
            <a:off x="8291513" y="31432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0000CC"/>
                </a:solidFill>
                <a:latin typeface="Times New Roman" panose="02020603050405020304" pitchFamily="18" charset="0"/>
              </a:rPr>
              <a:t>ab</a:t>
            </a:r>
          </a:p>
        </p:txBody>
      </p:sp>
      <p:sp>
        <p:nvSpPr>
          <p:cNvPr id="32829" name="Text Box 61"/>
          <p:cNvSpPr txBox="1">
            <a:spLocks noChangeArrowheads="1"/>
          </p:cNvSpPr>
          <p:nvPr/>
        </p:nvSpPr>
        <p:spPr bwMode="auto">
          <a:xfrm>
            <a:off x="3276600" y="373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AB</a:t>
            </a:r>
          </a:p>
        </p:txBody>
      </p:sp>
      <p:sp>
        <p:nvSpPr>
          <p:cNvPr id="32830" name="Text Box 62"/>
          <p:cNvSpPr txBox="1">
            <a:spLocks noChangeArrowheads="1"/>
          </p:cNvSpPr>
          <p:nvPr/>
        </p:nvSpPr>
        <p:spPr bwMode="auto">
          <a:xfrm>
            <a:off x="5391150" y="4800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3300"/>
                </a:solidFill>
                <a:latin typeface="Times New Roman" panose="02020603050405020304" pitchFamily="18" charset="0"/>
              </a:rPr>
              <a:t>A</a:t>
            </a:r>
            <a:r>
              <a:rPr lang="en-US" sz="2400">
                <a:solidFill>
                  <a:srgbClr val="0000CC"/>
                </a:solidFill>
                <a:latin typeface="Times New Roman" panose="02020603050405020304" pitchFamily="18" charset="0"/>
              </a:rPr>
              <a:t>a</a:t>
            </a:r>
            <a:r>
              <a:rPr lang="en-US" sz="2400">
                <a:solidFill>
                  <a:srgbClr val="FF3300"/>
                </a:solidFill>
                <a:latin typeface="Times New Roman" panose="02020603050405020304" pitchFamily="18" charset="0"/>
              </a:rPr>
              <a:t>B</a:t>
            </a:r>
            <a:r>
              <a:rPr lang="en-US" sz="2400">
                <a:solidFill>
                  <a:srgbClr val="0000CC"/>
                </a:solidFill>
                <a:latin typeface="Times New Roman" panose="02020603050405020304" pitchFamily="18" charset="0"/>
              </a:rPr>
              <a:t>b</a:t>
            </a:r>
          </a:p>
        </p:txBody>
      </p:sp>
      <p:sp>
        <p:nvSpPr>
          <p:cNvPr id="32831" name="Line 63"/>
          <p:cNvSpPr>
            <a:spLocks noChangeShapeType="1"/>
          </p:cNvSpPr>
          <p:nvPr/>
        </p:nvSpPr>
        <p:spPr bwMode="auto">
          <a:xfrm>
            <a:off x="6096000" y="3505200"/>
            <a:ext cx="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2" name="Line 64"/>
          <p:cNvSpPr>
            <a:spLocks noChangeShapeType="1"/>
          </p:cNvSpPr>
          <p:nvPr/>
        </p:nvSpPr>
        <p:spPr bwMode="auto">
          <a:xfrm>
            <a:off x="3509963" y="5029200"/>
            <a:ext cx="2000250"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3" name="Text Box 65"/>
          <p:cNvSpPr txBox="1">
            <a:spLocks noChangeArrowheads="1"/>
          </p:cNvSpPr>
          <p:nvPr/>
        </p:nvSpPr>
        <p:spPr bwMode="auto">
          <a:xfrm>
            <a:off x="6057900" y="4876801"/>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(V-T)</a:t>
            </a:r>
          </a:p>
        </p:txBody>
      </p:sp>
    </p:spTree>
    <p:extLst>
      <p:ext uri="{BB962C8B-B14F-4D97-AF65-F5344CB8AC3E}">
        <p14:creationId xmlns:p14="http://schemas.microsoft.com/office/powerpoint/2010/main" val="298865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strips(downLeft)">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strips(downLeft)">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 calcmode="lin" valueType="num">
                                      <p:cBhvr additive="base">
                                        <p:cTn id="17" dur="500" fill="hold"/>
                                        <p:tgtEl>
                                          <p:spTgt spid="32773"/>
                                        </p:tgtEl>
                                        <p:attrNameLst>
                                          <p:attrName>ppt_x</p:attrName>
                                        </p:attrNameLst>
                                      </p:cBhvr>
                                      <p:tavLst>
                                        <p:tav tm="0">
                                          <p:val>
                                            <p:strVal val="#ppt_x"/>
                                          </p:val>
                                        </p:tav>
                                        <p:tav tm="100000">
                                          <p:val>
                                            <p:strVal val="#ppt_x"/>
                                          </p:val>
                                        </p:tav>
                                      </p:tavLst>
                                    </p:anim>
                                    <p:anim calcmode="lin" valueType="num">
                                      <p:cBhvr additive="base">
                                        <p:cTn id="18" dur="500" fill="hold"/>
                                        <p:tgtEl>
                                          <p:spTgt spid="3277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774"/>
                                        </p:tgtEl>
                                        <p:attrNameLst>
                                          <p:attrName>style.visibility</p:attrName>
                                        </p:attrNameLst>
                                      </p:cBhvr>
                                      <p:to>
                                        <p:strVal val="visible"/>
                                      </p:to>
                                    </p:set>
                                    <p:anim calcmode="lin" valueType="num">
                                      <p:cBhvr additive="base">
                                        <p:cTn id="21" dur="500" fill="hold"/>
                                        <p:tgtEl>
                                          <p:spTgt spid="32774"/>
                                        </p:tgtEl>
                                        <p:attrNameLst>
                                          <p:attrName>ppt_x</p:attrName>
                                        </p:attrNameLst>
                                      </p:cBhvr>
                                      <p:tavLst>
                                        <p:tav tm="0">
                                          <p:val>
                                            <p:strVal val="#ppt_x"/>
                                          </p:val>
                                        </p:tav>
                                        <p:tav tm="100000">
                                          <p:val>
                                            <p:strVal val="#ppt_x"/>
                                          </p:val>
                                        </p:tav>
                                      </p:tavLst>
                                    </p:anim>
                                    <p:anim calcmode="lin" valueType="num">
                                      <p:cBhvr additive="base">
                                        <p:cTn id="22"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strips(downLeft)">
                                      <p:cBhvr>
                                        <p:cTn id="27" dur="500"/>
                                        <p:tgtEl>
                                          <p:spTgt spid="327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2776"/>
                                        </p:tgtEl>
                                        <p:attrNameLst>
                                          <p:attrName>style.visibility</p:attrName>
                                        </p:attrNameLst>
                                      </p:cBhvr>
                                      <p:to>
                                        <p:strVal val="visible"/>
                                      </p:to>
                                    </p:set>
                                    <p:anim calcmode="lin" valueType="num">
                                      <p:cBhvr additive="base">
                                        <p:cTn id="32" dur="500" fill="hold"/>
                                        <p:tgtEl>
                                          <p:spTgt spid="32776"/>
                                        </p:tgtEl>
                                        <p:attrNameLst>
                                          <p:attrName>ppt_x</p:attrName>
                                        </p:attrNameLst>
                                      </p:cBhvr>
                                      <p:tavLst>
                                        <p:tav tm="0">
                                          <p:val>
                                            <p:strVal val="#ppt_x"/>
                                          </p:val>
                                        </p:tav>
                                        <p:tav tm="100000">
                                          <p:val>
                                            <p:strVal val="#ppt_x"/>
                                          </p:val>
                                        </p:tav>
                                      </p:tavLst>
                                    </p:anim>
                                    <p:anim calcmode="lin" valueType="num">
                                      <p:cBhvr additive="base">
                                        <p:cTn id="33" dur="500" fill="hold"/>
                                        <p:tgtEl>
                                          <p:spTgt spid="3277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2821"/>
                                        </p:tgtEl>
                                        <p:attrNameLst>
                                          <p:attrName>style.visibility</p:attrName>
                                        </p:attrNameLst>
                                      </p:cBhvr>
                                      <p:to>
                                        <p:strVal val="visible"/>
                                      </p:to>
                                    </p:set>
                                    <p:anim calcmode="lin" valueType="num">
                                      <p:cBhvr additive="base">
                                        <p:cTn id="36" dur="500" fill="hold"/>
                                        <p:tgtEl>
                                          <p:spTgt spid="32821"/>
                                        </p:tgtEl>
                                        <p:attrNameLst>
                                          <p:attrName>ppt_x</p:attrName>
                                        </p:attrNameLst>
                                      </p:cBhvr>
                                      <p:tavLst>
                                        <p:tav tm="0">
                                          <p:val>
                                            <p:strVal val="#ppt_x"/>
                                          </p:val>
                                        </p:tav>
                                        <p:tav tm="100000">
                                          <p:val>
                                            <p:strVal val="#ppt_x"/>
                                          </p:val>
                                        </p:tav>
                                      </p:tavLst>
                                    </p:anim>
                                    <p:anim calcmode="lin" valueType="num">
                                      <p:cBhvr additive="base">
                                        <p:cTn id="37" dur="500" fill="hold"/>
                                        <p:tgtEl>
                                          <p:spTgt spid="328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818"/>
                                        </p:tgtEl>
                                        <p:attrNameLst>
                                          <p:attrName>style.visibility</p:attrName>
                                        </p:attrNameLst>
                                      </p:cBhvr>
                                      <p:to>
                                        <p:strVal val="visible"/>
                                      </p:to>
                                    </p:set>
                                    <p:anim calcmode="lin" valueType="num">
                                      <p:cBhvr additive="base">
                                        <p:cTn id="40" dur="500" fill="hold"/>
                                        <p:tgtEl>
                                          <p:spTgt spid="32818"/>
                                        </p:tgtEl>
                                        <p:attrNameLst>
                                          <p:attrName>ppt_x</p:attrName>
                                        </p:attrNameLst>
                                      </p:cBhvr>
                                      <p:tavLst>
                                        <p:tav tm="0">
                                          <p:val>
                                            <p:strVal val="#ppt_x"/>
                                          </p:val>
                                        </p:tav>
                                        <p:tav tm="100000">
                                          <p:val>
                                            <p:strVal val="#ppt_x"/>
                                          </p:val>
                                        </p:tav>
                                      </p:tavLst>
                                    </p:anim>
                                    <p:anim calcmode="lin" valueType="num">
                                      <p:cBhvr additive="base">
                                        <p:cTn id="41" dur="500" fill="hold"/>
                                        <p:tgtEl>
                                          <p:spTgt spid="32818"/>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2822"/>
                                        </p:tgtEl>
                                        <p:attrNameLst>
                                          <p:attrName>style.visibility</p:attrName>
                                        </p:attrNameLst>
                                      </p:cBhvr>
                                      <p:to>
                                        <p:strVal val="visible"/>
                                      </p:to>
                                    </p:set>
                                    <p:anim calcmode="lin" valueType="num">
                                      <p:cBhvr additive="base">
                                        <p:cTn id="46" dur="500" fill="hold"/>
                                        <p:tgtEl>
                                          <p:spTgt spid="32822"/>
                                        </p:tgtEl>
                                        <p:attrNameLst>
                                          <p:attrName>ppt_x</p:attrName>
                                        </p:attrNameLst>
                                      </p:cBhvr>
                                      <p:tavLst>
                                        <p:tav tm="0">
                                          <p:val>
                                            <p:strVal val="#ppt_x"/>
                                          </p:val>
                                        </p:tav>
                                        <p:tav tm="100000">
                                          <p:val>
                                            <p:strVal val="#ppt_x"/>
                                          </p:val>
                                        </p:tav>
                                      </p:tavLst>
                                    </p:anim>
                                    <p:anim calcmode="lin" valueType="num">
                                      <p:cBhvr additive="base">
                                        <p:cTn id="47" dur="500" fill="hold"/>
                                        <p:tgtEl>
                                          <p:spTgt spid="328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823"/>
                                        </p:tgtEl>
                                        <p:attrNameLst>
                                          <p:attrName>style.visibility</p:attrName>
                                        </p:attrNameLst>
                                      </p:cBhvr>
                                      <p:to>
                                        <p:strVal val="visible"/>
                                      </p:to>
                                    </p:set>
                                    <p:anim calcmode="lin" valueType="num">
                                      <p:cBhvr additive="base">
                                        <p:cTn id="50" dur="500" fill="hold"/>
                                        <p:tgtEl>
                                          <p:spTgt spid="32823"/>
                                        </p:tgtEl>
                                        <p:attrNameLst>
                                          <p:attrName>ppt_x</p:attrName>
                                        </p:attrNameLst>
                                      </p:cBhvr>
                                      <p:tavLst>
                                        <p:tav tm="0">
                                          <p:val>
                                            <p:strVal val="#ppt_x"/>
                                          </p:val>
                                        </p:tav>
                                        <p:tav tm="100000">
                                          <p:val>
                                            <p:strVal val="#ppt_x"/>
                                          </p:val>
                                        </p:tav>
                                      </p:tavLst>
                                    </p:anim>
                                    <p:anim calcmode="lin" valueType="num">
                                      <p:cBhvr additive="base">
                                        <p:cTn id="51" dur="500" fill="hold"/>
                                        <p:tgtEl>
                                          <p:spTgt spid="3282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2826"/>
                                        </p:tgtEl>
                                        <p:attrNameLst>
                                          <p:attrName>style.visibility</p:attrName>
                                        </p:attrNameLst>
                                      </p:cBhvr>
                                      <p:to>
                                        <p:strVal val="visible"/>
                                      </p:to>
                                    </p:set>
                                    <p:anim calcmode="lin" valueType="num">
                                      <p:cBhvr additive="base">
                                        <p:cTn id="54" dur="500" fill="hold"/>
                                        <p:tgtEl>
                                          <p:spTgt spid="32826"/>
                                        </p:tgtEl>
                                        <p:attrNameLst>
                                          <p:attrName>ppt_x</p:attrName>
                                        </p:attrNameLst>
                                      </p:cBhvr>
                                      <p:tavLst>
                                        <p:tav tm="0">
                                          <p:val>
                                            <p:strVal val="#ppt_x"/>
                                          </p:val>
                                        </p:tav>
                                        <p:tav tm="100000">
                                          <p:val>
                                            <p:strVal val="#ppt_x"/>
                                          </p:val>
                                        </p:tav>
                                      </p:tavLst>
                                    </p:anim>
                                    <p:anim calcmode="lin" valueType="num">
                                      <p:cBhvr additive="base">
                                        <p:cTn id="55" dur="500" fill="hold"/>
                                        <p:tgtEl>
                                          <p:spTgt spid="3282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828"/>
                                        </p:tgtEl>
                                        <p:attrNameLst>
                                          <p:attrName>style.visibility</p:attrName>
                                        </p:attrNameLst>
                                      </p:cBhvr>
                                      <p:to>
                                        <p:strVal val="visible"/>
                                      </p:to>
                                    </p:set>
                                    <p:anim calcmode="lin" valueType="num">
                                      <p:cBhvr additive="base">
                                        <p:cTn id="58" dur="500" fill="hold"/>
                                        <p:tgtEl>
                                          <p:spTgt spid="32828"/>
                                        </p:tgtEl>
                                        <p:attrNameLst>
                                          <p:attrName>ppt_x</p:attrName>
                                        </p:attrNameLst>
                                      </p:cBhvr>
                                      <p:tavLst>
                                        <p:tav tm="0">
                                          <p:val>
                                            <p:strVal val="#ppt_x"/>
                                          </p:val>
                                        </p:tav>
                                        <p:tav tm="100000">
                                          <p:val>
                                            <p:strVal val="#ppt_x"/>
                                          </p:val>
                                        </p:tav>
                                      </p:tavLst>
                                    </p:anim>
                                    <p:anim calcmode="lin" valueType="num">
                                      <p:cBhvr additive="base">
                                        <p:cTn id="59" dur="500" fill="hold"/>
                                        <p:tgtEl>
                                          <p:spTgt spid="3282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2829"/>
                                        </p:tgtEl>
                                        <p:attrNameLst>
                                          <p:attrName>style.visibility</p:attrName>
                                        </p:attrNameLst>
                                      </p:cBhvr>
                                      <p:to>
                                        <p:strVal val="visible"/>
                                      </p:to>
                                    </p:set>
                                    <p:anim calcmode="lin" valueType="num">
                                      <p:cBhvr additive="base">
                                        <p:cTn id="62" dur="500" fill="hold"/>
                                        <p:tgtEl>
                                          <p:spTgt spid="32829"/>
                                        </p:tgtEl>
                                        <p:attrNameLst>
                                          <p:attrName>ppt_x</p:attrName>
                                        </p:attrNameLst>
                                      </p:cBhvr>
                                      <p:tavLst>
                                        <p:tav tm="0">
                                          <p:val>
                                            <p:strVal val="#ppt_x"/>
                                          </p:val>
                                        </p:tav>
                                        <p:tav tm="100000">
                                          <p:val>
                                            <p:strVal val="#ppt_x"/>
                                          </p:val>
                                        </p:tav>
                                      </p:tavLst>
                                    </p:anim>
                                    <p:anim calcmode="lin" valueType="num">
                                      <p:cBhvr additive="base">
                                        <p:cTn id="63" dur="500" fill="hold"/>
                                        <p:tgtEl>
                                          <p:spTgt spid="3282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2824"/>
                                        </p:tgtEl>
                                        <p:attrNameLst>
                                          <p:attrName>style.visibility</p:attrName>
                                        </p:attrNameLst>
                                      </p:cBhvr>
                                      <p:to>
                                        <p:strVal val="visible"/>
                                      </p:to>
                                    </p:set>
                                    <p:anim calcmode="lin" valueType="num">
                                      <p:cBhvr additive="base">
                                        <p:cTn id="66" dur="500" fill="hold"/>
                                        <p:tgtEl>
                                          <p:spTgt spid="32824"/>
                                        </p:tgtEl>
                                        <p:attrNameLst>
                                          <p:attrName>ppt_x</p:attrName>
                                        </p:attrNameLst>
                                      </p:cBhvr>
                                      <p:tavLst>
                                        <p:tav tm="0">
                                          <p:val>
                                            <p:strVal val="#ppt_x"/>
                                          </p:val>
                                        </p:tav>
                                        <p:tav tm="100000">
                                          <p:val>
                                            <p:strVal val="#ppt_x"/>
                                          </p:val>
                                        </p:tav>
                                      </p:tavLst>
                                    </p:anim>
                                    <p:anim calcmode="lin" valueType="num">
                                      <p:cBhvr additive="base">
                                        <p:cTn id="67" dur="500" fill="hold"/>
                                        <p:tgtEl>
                                          <p:spTgt spid="3282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2825"/>
                                        </p:tgtEl>
                                        <p:attrNameLst>
                                          <p:attrName>style.visibility</p:attrName>
                                        </p:attrNameLst>
                                      </p:cBhvr>
                                      <p:to>
                                        <p:strVal val="visible"/>
                                      </p:to>
                                    </p:set>
                                    <p:anim calcmode="lin" valueType="num">
                                      <p:cBhvr additive="base">
                                        <p:cTn id="70" dur="500" fill="hold"/>
                                        <p:tgtEl>
                                          <p:spTgt spid="32825"/>
                                        </p:tgtEl>
                                        <p:attrNameLst>
                                          <p:attrName>ppt_x</p:attrName>
                                        </p:attrNameLst>
                                      </p:cBhvr>
                                      <p:tavLst>
                                        <p:tav tm="0">
                                          <p:val>
                                            <p:strVal val="#ppt_x"/>
                                          </p:val>
                                        </p:tav>
                                        <p:tav tm="100000">
                                          <p:val>
                                            <p:strVal val="#ppt_x"/>
                                          </p:val>
                                        </p:tav>
                                      </p:tavLst>
                                    </p:anim>
                                    <p:anim calcmode="lin" valueType="num">
                                      <p:cBhvr additive="base">
                                        <p:cTn id="71" dur="500" fill="hold"/>
                                        <p:tgtEl>
                                          <p:spTgt spid="3282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2827"/>
                                        </p:tgtEl>
                                        <p:attrNameLst>
                                          <p:attrName>style.visibility</p:attrName>
                                        </p:attrNameLst>
                                      </p:cBhvr>
                                      <p:to>
                                        <p:strVal val="visible"/>
                                      </p:to>
                                    </p:set>
                                    <p:anim calcmode="lin" valueType="num">
                                      <p:cBhvr additive="base">
                                        <p:cTn id="74" dur="500" fill="hold"/>
                                        <p:tgtEl>
                                          <p:spTgt spid="32827"/>
                                        </p:tgtEl>
                                        <p:attrNameLst>
                                          <p:attrName>ppt_x</p:attrName>
                                        </p:attrNameLst>
                                      </p:cBhvr>
                                      <p:tavLst>
                                        <p:tav tm="0">
                                          <p:val>
                                            <p:strVal val="#ppt_x"/>
                                          </p:val>
                                        </p:tav>
                                        <p:tav tm="100000">
                                          <p:val>
                                            <p:strVal val="#ppt_x"/>
                                          </p:val>
                                        </p:tav>
                                      </p:tavLst>
                                    </p:anim>
                                    <p:anim calcmode="lin" valueType="num">
                                      <p:cBhvr additive="base">
                                        <p:cTn id="75" dur="500" fill="hold"/>
                                        <p:tgtEl>
                                          <p:spTgt spid="3282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32831"/>
                                        </p:tgtEl>
                                        <p:attrNameLst>
                                          <p:attrName>style.visibility</p:attrName>
                                        </p:attrNameLst>
                                      </p:cBhvr>
                                      <p:to>
                                        <p:strVal val="visible"/>
                                      </p:to>
                                    </p:set>
                                    <p:animEffect transition="in" filter="box(in)">
                                      <p:cBhvr>
                                        <p:cTn id="80" dur="500"/>
                                        <p:tgtEl>
                                          <p:spTgt spid="32831"/>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32832"/>
                                        </p:tgtEl>
                                        <p:attrNameLst>
                                          <p:attrName>style.visibility</p:attrName>
                                        </p:attrNameLst>
                                      </p:cBhvr>
                                      <p:to>
                                        <p:strVal val="visible"/>
                                      </p:to>
                                    </p:set>
                                    <p:animEffect transition="in" filter="box(in)">
                                      <p:cBhvr>
                                        <p:cTn id="83" dur="500"/>
                                        <p:tgtEl>
                                          <p:spTgt spid="3283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32830"/>
                                        </p:tgtEl>
                                        <p:attrNameLst>
                                          <p:attrName>style.visibility</p:attrName>
                                        </p:attrNameLst>
                                      </p:cBhvr>
                                      <p:to>
                                        <p:strVal val="visible"/>
                                      </p:to>
                                    </p:set>
                                    <p:animEffect transition="in" filter="box(in)">
                                      <p:cBhvr>
                                        <p:cTn id="88" dur="500"/>
                                        <p:tgtEl>
                                          <p:spTgt spid="3283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xit" presetSubtype="16" fill="hold" grpId="1" nodeType="clickEffect">
                                  <p:stCondLst>
                                    <p:cond delay="0"/>
                                  </p:stCondLst>
                                  <p:childTnLst>
                                    <p:animEffect transition="out" filter="box(in)">
                                      <p:cBhvr>
                                        <p:cTn id="92" dur="500"/>
                                        <p:tgtEl>
                                          <p:spTgt spid="32831"/>
                                        </p:tgtEl>
                                      </p:cBhvr>
                                    </p:animEffect>
                                    <p:set>
                                      <p:cBhvr>
                                        <p:cTn id="93" dur="1" fill="hold">
                                          <p:stCondLst>
                                            <p:cond delay="499"/>
                                          </p:stCondLst>
                                        </p:cTn>
                                        <p:tgtEl>
                                          <p:spTgt spid="32831"/>
                                        </p:tgtEl>
                                        <p:attrNameLst>
                                          <p:attrName>style.visibility</p:attrName>
                                        </p:attrNameLst>
                                      </p:cBhvr>
                                      <p:to>
                                        <p:strVal val="hidden"/>
                                      </p:to>
                                    </p:set>
                                  </p:childTnLst>
                                </p:cTn>
                              </p:par>
                              <p:par>
                                <p:cTn id="94" presetID="4" presetClass="exit" presetSubtype="16" fill="hold" grpId="1" nodeType="withEffect">
                                  <p:stCondLst>
                                    <p:cond delay="0"/>
                                  </p:stCondLst>
                                  <p:childTnLst>
                                    <p:animEffect transition="out" filter="box(in)">
                                      <p:cBhvr>
                                        <p:cTn id="95" dur="500"/>
                                        <p:tgtEl>
                                          <p:spTgt spid="32832"/>
                                        </p:tgtEl>
                                      </p:cBhvr>
                                    </p:animEffect>
                                    <p:set>
                                      <p:cBhvr>
                                        <p:cTn id="96" dur="1" fill="hold">
                                          <p:stCondLst>
                                            <p:cond delay="499"/>
                                          </p:stCondLst>
                                        </p:cTn>
                                        <p:tgtEl>
                                          <p:spTgt spid="3283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32833"/>
                                        </p:tgtEl>
                                        <p:attrNameLst>
                                          <p:attrName>style.visibility</p:attrName>
                                        </p:attrNameLst>
                                      </p:cBhvr>
                                      <p:to>
                                        <p:strVal val="visible"/>
                                      </p:to>
                                    </p:set>
                                    <p:animEffect transition="in" filter="box(in)">
                                      <p:cBhvr>
                                        <p:cTn id="101" dur="500"/>
                                        <p:tgtEl>
                                          <p:spTgt spid="32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2774" grpId="0"/>
      <p:bldP spid="32775" grpId="0"/>
      <p:bldP spid="32776" grpId="0"/>
      <p:bldP spid="32818" grpId="0" animBg="1"/>
      <p:bldP spid="32822" grpId="0"/>
      <p:bldP spid="32823" grpId="0"/>
      <p:bldP spid="32824" grpId="0"/>
      <p:bldP spid="32825" grpId="0"/>
      <p:bldP spid="32826" grpId="0"/>
      <p:bldP spid="32827" grpId="0"/>
      <p:bldP spid="32828" grpId="0"/>
      <p:bldP spid="32829" grpId="0"/>
      <p:bldP spid="32830" grpId="0"/>
      <p:bldP spid="32831" grpId="0" animBg="1"/>
      <p:bldP spid="32831" grpId="1" animBg="1"/>
      <p:bldP spid="32832" grpId="0" animBg="1"/>
      <p:bldP spid="32832" grpId="1" animBg="1"/>
      <p:bldP spid="328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200400" y="914401"/>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latin typeface="Times New Roman" panose="02020603050405020304" pitchFamily="18" charset="0"/>
              </a:rPr>
              <a:t>F</a:t>
            </a:r>
            <a:r>
              <a:rPr lang="en-US" sz="2000" b="1" baseline="-25000">
                <a:latin typeface="Times New Roman" panose="02020603050405020304" pitchFamily="18" charset="0"/>
              </a:rPr>
              <a:t>1</a:t>
            </a:r>
            <a:r>
              <a:rPr lang="en-US" sz="2000" b="1">
                <a:latin typeface="Times New Roman" panose="02020603050405020304" pitchFamily="18" charset="0"/>
              </a:rPr>
              <a:t>  x F</a:t>
            </a:r>
            <a:r>
              <a:rPr lang="en-US" sz="2000" b="1" baseline="-25000">
                <a:latin typeface="Times New Roman" panose="02020603050405020304" pitchFamily="18" charset="0"/>
              </a:rPr>
              <a:t>1</a:t>
            </a:r>
            <a:r>
              <a:rPr lang="en-US" sz="2000" b="1">
                <a:latin typeface="Times New Roman" panose="02020603050405020304" pitchFamily="18" charset="0"/>
              </a:rPr>
              <a:t>  :    </a:t>
            </a:r>
            <a:r>
              <a:rPr lang="en-US" sz="2000" b="1">
                <a:solidFill>
                  <a:srgbClr val="FF3300"/>
                </a:solidFill>
                <a:latin typeface="Times New Roman" panose="02020603050405020304" pitchFamily="18" charset="0"/>
              </a:rPr>
              <a:t>A</a:t>
            </a:r>
            <a:r>
              <a:rPr lang="en-US" sz="2000" b="1">
                <a:solidFill>
                  <a:srgbClr val="0000CC"/>
                </a:solidFill>
                <a:latin typeface="Times New Roman" panose="02020603050405020304" pitchFamily="18" charset="0"/>
              </a:rPr>
              <a:t>a</a:t>
            </a:r>
            <a:r>
              <a:rPr lang="en-US" sz="2000" b="1">
                <a:solidFill>
                  <a:srgbClr val="FF3300"/>
                </a:solidFill>
                <a:latin typeface="Times New Roman" panose="02020603050405020304" pitchFamily="18" charset="0"/>
              </a:rPr>
              <a:t>B</a:t>
            </a:r>
            <a:r>
              <a:rPr lang="en-US" sz="2000" b="1">
                <a:solidFill>
                  <a:srgbClr val="0000CC"/>
                </a:solidFill>
                <a:latin typeface="Times New Roman" panose="02020603050405020304" pitchFamily="18" charset="0"/>
              </a:rPr>
              <a:t>b</a:t>
            </a:r>
            <a:r>
              <a:rPr lang="en-US" sz="2000" b="1">
                <a:latin typeface="Times New Roman" panose="02020603050405020304" pitchFamily="18" charset="0"/>
              </a:rPr>
              <a:t> ( </a:t>
            </a:r>
            <a:r>
              <a:rPr lang="en-US" sz="2000" b="1"/>
              <a:t>Vàng, trơn)</a:t>
            </a:r>
            <a:r>
              <a:rPr lang="en-US" sz="2000" b="1">
                <a:latin typeface="Times New Roman" panose="02020603050405020304" pitchFamily="18" charset="0"/>
              </a:rPr>
              <a:t>    x </a:t>
            </a:r>
            <a:r>
              <a:rPr lang="en-US" sz="2000" b="1">
                <a:solidFill>
                  <a:srgbClr val="FF3300"/>
                </a:solidFill>
                <a:latin typeface="Times New Roman" panose="02020603050405020304" pitchFamily="18" charset="0"/>
              </a:rPr>
              <a:t>A</a:t>
            </a:r>
            <a:r>
              <a:rPr lang="en-US" sz="2000" b="1">
                <a:solidFill>
                  <a:srgbClr val="0000CC"/>
                </a:solidFill>
                <a:latin typeface="Times New Roman" panose="02020603050405020304" pitchFamily="18" charset="0"/>
              </a:rPr>
              <a:t>a</a:t>
            </a:r>
            <a:r>
              <a:rPr lang="en-US" sz="2000" b="1">
                <a:solidFill>
                  <a:srgbClr val="FF3300"/>
                </a:solidFill>
                <a:latin typeface="Times New Roman" panose="02020603050405020304" pitchFamily="18" charset="0"/>
              </a:rPr>
              <a:t>B</a:t>
            </a:r>
            <a:r>
              <a:rPr lang="en-US" sz="2000" b="1">
                <a:solidFill>
                  <a:srgbClr val="0000CC"/>
                </a:solidFill>
                <a:latin typeface="Times New Roman" panose="02020603050405020304" pitchFamily="18" charset="0"/>
              </a:rPr>
              <a:t>b </a:t>
            </a:r>
            <a:r>
              <a:rPr lang="en-US" sz="2000" b="1">
                <a:latin typeface="Times New Roman" panose="02020603050405020304" pitchFamily="18" charset="0"/>
              </a:rPr>
              <a:t> ( </a:t>
            </a:r>
            <a:r>
              <a:rPr lang="en-US" sz="2000" b="1"/>
              <a:t>Vàng, trơn</a:t>
            </a:r>
            <a:r>
              <a:rPr lang="en-US" sz="2000" b="1">
                <a:latin typeface="Times New Roman" panose="02020603050405020304" pitchFamily="18" charset="0"/>
              </a:rPr>
              <a:t> )</a:t>
            </a:r>
          </a:p>
        </p:txBody>
      </p:sp>
      <p:sp>
        <p:nvSpPr>
          <p:cNvPr id="12291" name="Text Box 4"/>
          <p:cNvSpPr txBox="1">
            <a:spLocks noChangeArrowheads="1"/>
          </p:cNvSpPr>
          <p:nvPr/>
        </p:nvSpPr>
        <p:spPr bwMode="auto">
          <a:xfrm>
            <a:off x="2971800" y="1600201"/>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latin typeface="Times New Roman" panose="02020603050405020304" pitchFamily="18" charset="0"/>
              </a:rPr>
              <a:t>G( F</a:t>
            </a:r>
            <a:r>
              <a:rPr lang="en-US" sz="2000" b="1" baseline="-25000">
                <a:latin typeface="Times New Roman" panose="02020603050405020304" pitchFamily="18" charset="0"/>
              </a:rPr>
              <a:t>1</a:t>
            </a:r>
            <a:r>
              <a:rPr lang="en-US" sz="2000" b="1">
                <a:latin typeface="Times New Roman" panose="02020603050405020304" pitchFamily="18" charset="0"/>
              </a:rPr>
              <a:t>):</a:t>
            </a:r>
          </a:p>
        </p:txBody>
      </p:sp>
      <p:sp>
        <p:nvSpPr>
          <p:cNvPr id="12292" name="Text Box 5"/>
          <p:cNvSpPr txBox="1">
            <a:spLocks noChangeArrowheads="1"/>
          </p:cNvSpPr>
          <p:nvPr/>
        </p:nvSpPr>
        <p:spPr bwMode="auto">
          <a:xfrm>
            <a:off x="3962400" y="1609726"/>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solidFill>
                  <a:srgbClr val="FF3300"/>
                </a:solidFill>
                <a:latin typeface="Times New Roman" panose="02020603050405020304" pitchFamily="18" charset="0"/>
              </a:rPr>
              <a:t>AB</a:t>
            </a:r>
            <a:r>
              <a:rPr lang="en-US" sz="2000" b="1">
                <a:latin typeface="Times New Roman" panose="02020603050405020304" pitchFamily="18" charset="0"/>
              </a:rPr>
              <a:t>, </a:t>
            </a:r>
            <a:r>
              <a:rPr lang="en-US" sz="2000" b="1">
                <a:solidFill>
                  <a:srgbClr val="FF3300"/>
                </a:solidFill>
                <a:latin typeface="Times New Roman" panose="02020603050405020304" pitchFamily="18" charset="0"/>
              </a:rPr>
              <a:t>A</a:t>
            </a:r>
            <a:r>
              <a:rPr lang="en-US" sz="2000" b="1">
                <a:solidFill>
                  <a:srgbClr val="0000CC"/>
                </a:solidFill>
                <a:latin typeface="Times New Roman" panose="02020603050405020304" pitchFamily="18" charset="0"/>
              </a:rPr>
              <a:t>b</a:t>
            </a:r>
            <a:r>
              <a:rPr lang="en-US" sz="2000" b="1">
                <a:latin typeface="Times New Roman" panose="02020603050405020304" pitchFamily="18" charset="0"/>
              </a:rPr>
              <a:t>,  </a:t>
            </a:r>
            <a:r>
              <a:rPr lang="en-US" sz="2000" b="1">
                <a:solidFill>
                  <a:srgbClr val="0000CC"/>
                </a:solidFill>
                <a:latin typeface="Times New Roman" panose="02020603050405020304" pitchFamily="18" charset="0"/>
              </a:rPr>
              <a:t>a</a:t>
            </a:r>
            <a:r>
              <a:rPr lang="en-US" sz="2000" b="1">
                <a:solidFill>
                  <a:srgbClr val="FF3300"/>
                </a:solidFill>
                <a:latin typeface="Times New Roman" panose="02020603050405020304" pitchFamily="18" charset="0"/>
              </a:rPr>
              <a:t>B</a:t>
            </a:r>
            <a:r>
              <a:rPr lang="en-US" sz="2000" b="1">
                <a:latin typeface="Times New Roman" panose="02020603050405020304" pitchFamily="18" charset="0"/>
              </a:rPr>
              <a:t>, </a:t>
            </a:r>
            <a:r>
              <a:rPr lang="en-US" sz="2000" b="1">
                <a:solidFill>
                  <a:srgbClr val="0000CC"/>
                </a:solidFill>
                <a:latin typeface="Times New Roman" panose="02020603050405020304" pitchFamily="18" charset="0"/>
              </a:rPr>
              <a:t>ab</a:t>
            </a:r>
          </a:p>
        </p:txBody>
      </p:sp>
      <p:sp>
        <p:nvSpPr>
          <p:cNvPr id="12293" name="Text Box 6"/>
          <p:cNvSpPr txBox="1">
            <a:spLocks noChangeArrowheads="1"/>
          </p:cNvSpPr>
          <p:nvPr/>
        </p:nvSpPr>
        <p:spPr bwMode="auto">
          <a:xfrm>
            <a:off x="7086600" y="1662114"/>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solidFill>
                  <a:srgbClr val="FF3300"/>
                </a:solidFill>
                <a:latin typeface="Times New Roman" panose="02020603050405020304" pitchFamily="18" charset="0"/>
              </a:rPr>
              <a:t>AB,</a:t>
            </a:r>
            <a:r>
              <a:rPr lang="en-US" sz="2000" b="1">
                <a:latin typeface="Times New Roman" panose="02020603050405020304" pitchFamily="18" charset="0"/>
              </a:rPr>
              <a:t> </a:t>
            </a:r>
            <a:r>
              <a:rPr lang="en-US" sz="2000" b="1">
                <a:solidFill>
                  <a:srgbClr val="FF3300"/>
                </a:solidFill>
                <a:latin typeface="Times New Roman" panose="02020603050405020304" pitchFamily="18" charset="0"/>
              </a:rPr>
              <a:t>A</a:t>
            </a:r>
            <a:r>
              <a:rPr lang="en-US" sz="2000" b="1">
                <a:solidFill>
                  <a:srgbClr val="0000CC"/>
                </a:solidFill>
                <a:latin typeface="Times New Roman" panose="02020603050405020304" pitchFamily="18" charset="0"/>
              </a:rPr>
              <a:t>b</a:t>
            </a:r>
            <a:r>
              <a:rPr lang="en-US" sz="2000" b="1">
                <a:latin typeface="Times New Roman" panose="02020603050405020304" pitchFamily="18" charset="0"/>
              </a:rPr>
              <a:t>,  </a:t>
            </a:r>
            <a:r>
              <a:rPr lang="en-US" sz="2000" b="1">
                <a:solidFill>
                  <a:srgbClr val="0000CC"/>
                </a:solidFill>
                <a:latin typeface="Times New Roman" panose="02020603050405020304" pitchFamily="18" charset="0"/>
              </a:rPr>
              <a:t>a</a:t>
            </a:r>
            <a:r>
              <a:rPr lang="en-US" sz="2000" b="1">
                <a:solidFill>
                  <a:srgbClr val="FF3300"/>
                </a:solidFill>
                <a:latin typeface="Times New Roman" panose="02020603050405020304" pitchFamily="18" charset="0"/>
              </a:rPr>
              <a:t>B</a:t>
            </a:r>
            <a:r>
              <a:rPr lang="en-US" sz="2000" b="1">
                <a:latin typeface="Times New Roman" panose="02020603050405020304" pitchFamily="18" charset="0"/>
              </a:rPr>
              <a:t>, </a:t>
            </a:r>
            <a:r>
              <a:rPr lang="en-US" sz="2000" b="1">
                <a:solidFill>
                  <a:srgbClr val="0000CC"/>
                </a:solidFill>
                <a:latin typeface="Times New Roman" panose="02020603050405020304" pitchFamily="18" charset="0"/>
              </a:rPr>
              <a:t>ab</a:t>
            </a:r>
          </a:p>
        </p:txBody>
      </p:sp>
      <p:sp>
        <p:nvSpPr>
          <p:cNvPr id="12294" name="Text Box 7"/>
          <p:cNvSpPr txBox="1">
            <a:spLocks noChangeArrowheads="1"/>
          </p:cNvSpPr>
          <p:nvPr/>
        </p:nvSpPr>
        <p:spPr bwMode="auto">
          <a:xfrm>
            <a:off x="2895600" y="2209801"/>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Times New Roman" panose="02020603050405020304" pitchFamily="18" charset="0"/>
              </a:rPr>
              <a:t>F</a:t>
            </a:r>
            <a:r>
              <a:rPr lang="en-US" sz="2400" b="1" baseline="-25000">
                <a:latin typeface="Times New Roman" panose="02020603050405020304" pitchFamily="18" charset="0"/>
              </a:rPr>
              <a:t>2</a:t>
            </a:r>
            <a:r>
              <a:rPr lang="en-US" b="1" baseline="-25000">
                <a:latin typeface="Times New Roman" panose="02020603050405020304" pitchFamily="18" charset="0"/>
              </a:rPr>
              <a:t> </a:t>
            </a:r>
            <a:r>
              <a:rPr lang="en-US" sz="2800" b="1" baseline="-25000">
                <a:latin typeface="Times New Roman" panose="02020603050405020304" pitchFamily="18" charset="0"/>
              </a:rPr>
              <a:t>:</a:t>
            </a:r>
            <a:endParaRPr lang="en-US" sz="2800" b="1">
              <a:latin typeface="Times New Roman" panose="02020603050405020304" pitchFamily="18" charset="0"/>
            </a:endParaRPr>
          </a:p>
        </p:txBody>
      </p:sp>
      <p:sp>
        <p:nvSpPr>
          <p:cNvPr id="12295" name="Text Box 8"/>
          <p:cNvSpPr txBox="1">
            <a:spLocks noChangeArrowheads="1"/>
          </p:cNvSpPr>
          <p:nvPr/>
        </p:nvSpPr>
        <p:spPr bwMode="auto">
          <a:xfrm>
            <a:off x="3581400" y="2286001"/>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b="1">
                <a:solidFill>
                  <a:srgbClr val="6600CC"/>
                </a:solidFill>
              </a:rPr>
              <a:t>Lập bảng Pennet</a:t>
            </a:r>
          </a:p>
        </p:txBody>
      </p:sp>
      <p:graphicFrame>
        <p:nvGraphicFramePr>
          <p:cNvPr id="46143" name="Group 63"/>
          <p:cNvGraphicFramePr>
            <a:graphicFrameLocks noGrp="1"/>
          </p:cNvGraphicFramePr>
          <p:nvPr>
            <p:extLst>
              <p:ext uri="{D42A27DB-BD31-4B8C-83A1-F6EECF244321}">
                <p14:modId xmlns:p14="http://schemas.microsoft.com/office/powerpoint/2010/main" val="2665746877"/>
              </p:ext>
            </p:extLst>
          </p:nvPr>
        </p:nvGraphicFramePr>
        <p:xfrm>
          <a:off x="2895600" y="3048000"/>
          <a:ext cx="7239000" cy="27432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a:ln>
                            <a:noFill/>
                          </a:ln>
                          <a:solidFill>
                            <a:srgbClr val="6600CC"/>
                          </a:solidFill>
                          <a:effectLst/>
                          <a:latin typeface="Times New Roman" panose="02020603050405020304" pitchFamily="18" charset="0"/>
                          <a:cs typeface="Times New Roman" panose="02020603050405020304" pitchFamily="18" charset="0"/>
                        </a:rPr>
                        <a:t>♂</a:t>
                      </a: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a:ln>
                            <a:noFill/>
                          </a:ln>
                          <a:solidFill>
                            <a:srgbClr val="6600CC"/>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AABB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AAB</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BB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rgbClr val="0000FF"/>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AAB</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bb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abb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BB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aa</a:t>
                      </a: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BB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(X-T)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aa</a:t>
                      </a: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rgbClr val="0000FF"/>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(X-T)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A</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abb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(V-N)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aa</a:t>
                      </a:r>
                      <a:r>
                        <a:rPr kumimoji="0" lang="en-US" sz="2000" b="0" i="0" u="none" strike="noStrike" cap="none" normalizeH="0" baseline="0">
                          <a:ln>
                            <a:noFill/>
                          </a:ln>
                          <a:solidFill>
                            <a:srgbClr val="FF3300"/>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rPr>
                        <a:t>b</a:t>
                      </a:r>
                      <a:r>
                        <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(X-T)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accent1">
                              <a:lumMod val="75000"/>
                            </a:schemeClr>
                          </a:solidFill>
                          <a:effectLst/>
                          <a:latin typeface="Arial" panose="020B0604020202020204" pitchFamily="34" charset="0"/>
                          <a:cs typeface="Arial" panose="020B0604020202020204" pitchFamily="34" charset="0"/>
                        </a:rPr>
                        <a:t>a</a:t>
                      </a:r>
                      <a:r>
                        <a:rPr kumimoji="0" lang="en-US" sz="2000" b="0" i="0" u="none" strike="noStrike" cap="none" normalizeH="0" baseline="0" dirty="0" err="1">
                          <a:ln>
                            <a:noFill/>
                          </a:ln>
                          <a:solidFill>
                            <a:srgbClr val="0000CC"/>
                          </a:solidFill>
                          <a:effectLst/>
                          <a:latin typeface="Arial" panose="020B0604020202020204" pitchFamily="34" charset="0"/>
                          <a:cs typeface="Arial" panose="020B0604020202020204" pitchFamily="34" charset="0"/>
                        </a:rPr>
                        <a:t>abb</a:t>
                      </a: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334" name="Line 47"/>
          <p:cNvSpPr>
            <a:spLocks noChangeShapeType="1"/>
          </p:cNvSpPr>
          <p:nvPr/>
        </p:nvSpPr>
        <p:spPr bwMode="auto">
          <a:xfrm>
            <a:off x="2895600" y="3090863"/>
            <a:ext cx="1447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5" name="Text Box 48"/>
          <p:cNvSpPr txBox="1">
            <a:spLocks noChangeArrowheads="1"/>
          </p:cNvSpPr>
          <p:nvPr/>
        </p:nvSpPr>
        <p:spPr bwMode="auto">
          <a:xfrm>
            <a:off x="4876800" y="3124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AB</a:t>
            </a:r>
          </a:p>
        </p:txBody>
      </p:sp>
      <p:sp>
        <p:nvSpPr>
          <p:cNvPr id="12336" name="Text Box 49"/>
          <p:cNvSpPr txBox="1">
            <a:spLocks noChangeArrowheads="1"/>
          </p:cNvSpPr>
          <p:nvPr/>
        </p:nvSpPr>
        <p:spPr bwMode="auto">
          <a:xfrm>
            <a:off x="6324600" y="3124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A</a:t>
            </a:r>
            <a:r>
              <a:rPr lang="en-US" sz="2400" b="1">
                <a:solidFill>
                  <a:srgbClr val="0000CC"/>
                </a:solidFill>
                <a:latin typeface="Times New Roman" panose="02020603050405020304" pitchFamily="18" charset="0"/>
              </a:rPr>
              <a:t>b</a:t>
            </a:r>
          </a:p>
        </p:txBody>
      </p:sp>
      <p:sp>
        <p:nvSpPr>
          <p:cNvPr id="12337" name="Text Box 50"/>
          <p:cNvSpPr txBox="1">
            <a:spLocks noChangeArrowheads="1"/>
          </p:cNvSpPr>
          <p:nvPr/>
        </p:nvSpPr>
        <p:spPr bwMode="auto">
          <a:xfrm>
            <a:off x="3200400" y="4267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 A</a:t>
            </a:r>
            <a:r>
              <a:rPr lang="en-US" sz="2400" b="1">
                <a:solidFill>
                  <a:srgbClr val="0000CC"/>
                </a:solidFill>
                <a:latin typeface="Times New Roman" panose="02020603050405020304" pitchFamily="18" charset="0"/>
              </a:rPr>
              <a:t>b</a:t>
            </a:r>
          </a:p>
        </p:txBody>
      </p:sp>
      <p:sp>
        <p:nvSpPr>
          <p:cNvPr id="12338" name="Text Box 51"/>
          <p:cNvSpPr txBox="1">
            <a:spLocks noChangeArrowheads="1"/>
          </p:cNvSpPr>
          <p:nvPr/>
        </p:nvSpPr>
        <p:spPr bwMode="auto">
          <a:xfrm>
            <a:off x="3200400" y="4724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Times New Roman" panose="02020603050405020304" pitchFamily="18" charset="0"/>
              </a:rPr>
              <a:t> </a:t>
            </a:r>
            <a:r>
              <a:rPr lang="en-US" sz="2400" b="1">
                <a:solidFill>
                  <a:srgbClr val="0000CC"/>
                </a:solidFill>
                <a:latin typeface="Times New Roman" panose="02020603050405020304" pitchFamily="18" charset="0"/>
              </a:rPr>
              <a:t>a</a:t>
            </a:r>
            <a:r>
              <a:rPr lang="en-US" sz="2400" b="1">
                <a:solidFill>
                  <a:srgbClr val="FF3300"/>
                </a:solidFill>
                <a:latin typeface="Times New Roman" panose="02020603050405020304" pitchFamily="18" charset="0"/>
              </a:rPr>
              <a:t>B</a:t>
            </a:r>
          </a:p>
        </p:txBody>
      </p:sp>
      <p:sp>
        <p:nvSpPr>
          <p:cNvPr id="12339" name="Text Box 52"/>
          <p:cNvSpPr txBox="1">
            <a:spLocks noChangeArrowheads="1"/>
          </p:cNvSpPr>
          <p:nvPr/>
        </p:nvSpPr>
        <p:spPr bwMode="auto">
          <a:xfrm>
            <a:off x="7620000" y="314325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a:latin typeface="Times New Roman" panose="02020603050405020304" pitchFamily="18" charset="0"/>
              </a:rPr>
              <a:t> </a:t>
            </a:r>
            <a:r>
              <a:rPr lang="en-US" sz="2400" b="1">
                <a:latin typeface="Times New Roman" panose="02020603050405020304" pitchFamily="18" charset="0"/>
              </a:rPr>
              <a:t> </a:t>
            </a:r>
            <a:r>
              <a:rPr lang="en-US" sz="2400" b="1">
                <a:solidFill>
                  <a:srgbClr val="0000CC"/>
                </a:solidFill>
                <a:latin typeface="Times New Roman" panose="02020603050405020304" pitchFamily="18" charset="0"/>
              </a:rPr>
              <a:t>a</a:t>
            </a:r>
            <a:r>
              <a:rPr lang="en-US" sz="2400" b="1">
                <a:solidFill>
                  <a:srgbClr val="FF3300"/>
                </a:solidFill>
                <a:latin typeface="Times New Roman" panose="02020603050405020304" pitchFamily="18" charset="0"/>
              </a:rPr>
              <a:t>B</a:t>
            </a:r>
          </a:p>
        </p:txBody>
      </p:sp>
      <p:sp>
        <p:nvSpPr>
          <p:cNvPr id="12340" name="Text Box 53"/>
          <p:cNvSpPr txBox="1">
            <a:spLocks noChangeArrowheads="1"/>
          </p:cNvSpPr>
          <p:nvPr/>
        </p:nvSpPr>
        <p:spPr bwMode="auto">
          <a:xfrm>
            <a:off x="3271838" y="526256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0000CC"/>
                </a:solidFill>
                <a:latin typeface="Times New Roman" panose="02020603050405020304" pitchFamily="18" charset="0"/>
              </a:rPr>
              <a:t>ab</a:t>
            </a:r>
          </a:p>
        </p:txBody>
      </p:sp>
      <p:sp>
        <p:nvSpPr>
          <p:cNvPr id="12341" name="Text Box 54"/>
          <p:cNvSpPr txBox="1">
            <a:spLocks noChangeArrowheads="1"/>
          </p:cNvSpPr>
          <p:nvPr/>
        </p:nvSpPr>
        <p:spPr bwMode="auto">
          <a:xfrm>
            <a:off x="9144000" y="31432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0000CC"/>
                </a:solidFill>
                <a:latin typeface="Times New Roman" panose="02020603050405020304" pitchFamily="18" charset="0"/>
              </a:rPr>
              <a:t>ab</a:t>
            </a:r>
          </a:p>
        </p:txBody>
      </p:sp>
      <p:sp>
        <p:nvSpPr>
          <p:cNvPr id="12342" name="Text Box 55"/>
          <p:cNvSpPr txBox="1">
            <a:spLocks noChangeArrowheads="1"/>
          </p:cNvSpPr>
          <p:nvPr/>
        </p:nvSpPr>
        <p:spPr bwMode="auto">
          <a:xfrm>
            <a:off x="3276600" y="373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3300"/>
                </a:solidFill>
                <a:latin typeface="Times New Roman" panose="02020603050405020304" pitchFamily="18" charset="0"/>
              </a:rPr>
              <a:t>AB</a:t>
            </a:r>
          </a:p>
        </p:txBody>
      </p:sp>
      <p:grpSp>
        <p:nvGrpSpPr>
          <p:cNvPr id="12343" name="Group 57"/>
          <p:cNvGrpSpPr>
            <a:grpSpLocks/>
          </p:cNvGrpSpPr>
          <p:nvPr/>
        </p:nvGrpSpPr>
        <p:grpSpPr bwMode="auto">
          <a:xfrm>
            <a:off x="1466851" y="0"/>
            <a:ext cx="9282113" cy="6858000"/>
            <a:chOff x="-36" y="0"/>
            <a:chExt cx="5847" cy="4320"/>
          </a:xfrm>
        </p:grpSpPr>
        <p:pic>
          <p:nvPicPr>
            <p:cNvPr id="12344" name="Picture 58"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 y="0"/>
              <a:ext cx="62" cy="432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345" name="Picture 59"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58" y="-2858"/>
              <a:ext cx="96" cy="581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346" name="Picture 60"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 y="0"/>
              <a:ext cx="62" cy="432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347" name="Picture 61"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22" y="1366"/>
              <a:ext cx="96" cy="5811"/>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0275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1828800" y="2794000"/>
            <a:ext cx="8001000" cy="4064000"/>
            <a:chOff x="144" y="1680"/>
            <a:chExt cx="5040" cy="2560"/>
          </a:xfrm>
        </p:grpSpPr>
        <p:sp>
          <p:nvSpPr>
            <p:cNvPr id="13392" name="Line 3"/>
            <p:cNvSpPr>
              <a:spLocks noChangeShapeType="1"/>
            </p:cNvSpPr>
            <p:nvPr/>
          </p:nvSpPr>
          <p:spPr bwMode="auto">
            <a:xfrm>
              <a:off x="5184" y="1680"/>
              <a:ext cx="0" cy="256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93" name="Group 4"/>
            <p:cNvGrpSpPr>
              <a:grpSpLocks/>
            </p:cNvGrpSpPr>
            <p:nvPr/>
          </p:nvGrpSpPr>
          <p:grpSpPr bwMode="auto">
            <a:xfrm>
              <a:off x="144" y="1680"/>
              <a:ext cx="5040" cy="2560"/>
              <a:chOff x="144" y="1680"/>
              <a:chExt cx="5040" cy="2560"/>
            </a:xfrm>
          </p:grpSpPr>
          <p:grpSp>
            <p:nvGrpSpPr>
              <p:cNvPr id="13394" name="Group 5"/>
              <p:cNvGrpSpPr>
                <a:grpSpLocks/>
              </p:cNvGrpSpPr>
              <p:nvPr/>
            </p:nvGrpSpPr>
            <p:grpSpPr bwMode="auto">
              <a:xfrm>
                <a:off x="1344" y="1680"/>
                <a:ext cx="3840" cy="2560"/>
                <a:chOff x="1344" y="1680"/>
                <a:chExt cx="3840" cy="2560"/>
              </a:xfrm>
            </p:grpSpPr>
            <p:sp>
              <p:nvSpPr>
                <p:cNvPr id="13397" name="Line 6"/>
                <p:cNvSpPr>
                  <a:spLocks noChangeShapeType="1"/>
                </p:cNvSpPr>
                <p:nvPr/>
              </p:nvSpPr>
              <p:spPr bwMode="auto">
                <a:xfrm>
                  <a:off x="1344" y="1680"/>
                  <a:ext cx="384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8" name="Line 7"/>
                <p:cNvSpPr>
                  <a:spLocks noChangeShapeType="1"/>
                </p:cNvSpPr>
                <p:nvPr/>
              </p:nvSpPr>
              <p:spPr bwMode="auto">
                <a:xfrm>
                  <a:off x="1344" y="2320"/>
                  <a:ext cx="38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9" name="Line 8"/>
                <p:cNvSpPr>
                  <a:spLocks noChangeShapeType="1"/>
                </p:cNvSpPr>
                <p:nvPr/>
              </p:nvSpPr>
              <p:spPr bwMode="auto">
                <a:xfrm>
                  <a:off x="1344" y="2960"/>
                  <a:ext cx="38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0" name="Line 9"/>
                <p:cNvSpPr>
                  <a:spLocks noChangeShapeType="1"/>
                </p:cNvSpPr>
                <p:nvPr/>
              </p:nvSpPr>
              <p:spPr bwMode="auto">
                <a:xfrm>
                  <a:off x="1344" y="3600"/>
                  <a:ext cx="38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1" name="Line 10"/>
                <p:cNvSpPr>
                  <a:spLocks noChangeShapeType="1"/>
                </p:cNvSpPr>
                <p:nvPr/>
              </p:nvSpPr>
              <p:spPr bwMode="auto">
                <a:xfrm>
                  <a:off x="1344" y="4240"/>
                  <a:ext cx="384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2" name="Line 11"/>
                <p:cNvSpPr>
                  <a:spLocks noChangeShapeType="1"/>
                </p:cNvSpPr>
                <p:nvPr/>
              </p:nvSpPr>
              <p:spPr bwMode="auto">
                <a:xfrm>
                  <a:off x="1344" y="1680"/>
                  <a:ext cx="0" cy="256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3" name="Line 12"/>
                <p:cNvSpPr>
                  <a:spLocks noChangeShapeType="1"/>
                </p:cNvSpPr>
                <p:nvPr/>
              </p:nvSpPr>
              <p:spPr bwMode="auto">
                <a:xfrm>
                  <a:off x="2304" y="1680"/>
                  <a:ext cx="0" cy="25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4" name="Line 13"/>
                <p:cNvSpPr>
                  <a:spLocks noChangeShapeType="1"/>
                </p:cNvSpPr>
                <p:nvPr/>
              </p:nvSpPr>
              <p:spPr bwMode="auto">
                <a:xfrm>
                  <a:off x="3264" y="1680"/>
                  <a:ext cx="0" cy="25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5" name="Line 14"/>
                <p:cNvSpPr>
                  <a:spLocks noChangeShapeType="1"/>
                </p:cNvSpPr>
                <p:nvPr/>
              </p:nvSpPr>
              <p:spPr bwMode="auto">
                <a:xfrm>
                  <a:off x="4224" y="1680"/>
                  <a:ext cx="0" cy="25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95" name="AutoShape 15"/>
              <p:cNvSpPr>
                <a:spLocks/>
              </p:cNvSpPr>
              <p:nvPr/>
            </p:nvSpPr>
            <p:spPr bwMode="auto">
              <a:xfrm>
                <a:off x="288" y="1728"/>
                <a:ext cx="96" cy="2448"/>
              </a:xfrm>
              <a:prstGeom prst="leftBracket">
                <a:avLst>
                  <a:gd name="adj" fmla="val 2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96" name="Text Box 16"/>
              <p:cNvSpPr txBox="1">
                <a:spLocks noChangeArrowheads="1"/>
              </p:cNvSpPr>
              <p:nvPr/>
            </p:nvSpPr>
            <p:spPr bwMode="auto">
              <a:xfrm>
                <a:off x="144" y="2784"/>
                <a:ext cx="336"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latin typeface="VNI-Times" pitchFamily="2" charset="0"/>
                  </a:rPr>
                  <a:t>F2</a:t>
                </a:r>
              </a:p>
            </p:txBody>
          </p:sp>
        </p:grpSp>
      </p:grpSp>
      <p:grpSp>
        <p:nvGrpSpPr>
          <p:cNvPr id="22545" name="Group 17"/>
          <p:cNvGrpSpPr>
            <a:grpSpLocks/>
          </p:cNvGrpSpPr>
          <p:nvPr/>
        </p:nvGrpSpPr>
        <p:grpSpPr bwMode="auto">
          <a:xfrm>
            <a:off x="1981200" y="609600"/>
            <a:ext cx="5867400" cy="838200"/>
            <a:chOff x="288" y="384"/>
            <a:chExt cx="3696" cy="528"/>
          </a:xfrm>
        </p:grpSpPr>
        <p:sp>
          <p:nvSpPr>
            <p:cNvPr id="13387" name="Line 18"/>
            <p:cNvSpPr>
              <a:spLocks noChangeShapeType="1"/>
            </p:cNvSpPr>
            <p:nvPr/>
          </p:nvSpPr>
          <p:spPr bwMode="auto">
            <a:xfrm>
              <a:off x="2784" y="38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8" name="Line 19"/>
            <p:cNvSpPr>
              <a:spLocks noChangeShapeType="1"/>
            </p:cNvSpPr>
            <p:nvPr/>
          </p:nvSpPr>
          <p:spPr bwMode="auto">
            <a:xfrm>
              <a:off x="3744" y="38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9" name="Oval 20"/>
            <p:cNvSpPr>
              <a:spLocks noChangeArrowheads="1"/>
            </p:cNvSpPr>
            <p:nvPr/>
          </p:nvSpPr>
          <p:spPr bwMode="auto">
            <a:xfrm>
              <a:off x="2568" y="624"/>
              <a:ext cx="360"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b="1">
                  <a:solidFill>
                    <a:srgbClr val="FF0000"/>
                  </a:solidFill>
                  <a:latin typeface="VNI-Times" pitchFamily="2" charset="0"/>
                </a:rPr>
                <a:t>AB</a:t>
              </a:r>
            </a:p>
          </p:txBody>
        </p:sp>
        <p:sp>
          <p:nvSpPr>
            <p:cNvPr id="13390" name="Oval 21"/>
            <p:cNvSpPr>
              <a:spLocks noChangeArrowheads="1"/>
            </p:cNvSpPr>
            <p:nvPr/>
          </p:nvSpPr>
          <p:spPr bwMode="auto">
            <a:xfrm>
              <a:off x="3648" y="624"/>
              <a:ext cx="336"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b="1">
                  <a:solidFill>
                    <a:srgbClr val="0000FF"/>
                  </a:solidFill>
                  <a:latin typeface="VNI-Times" pitchFamily="2" charset="0"/>
                </a:rPr>
                <a:t>ab</a:t>
              </a:r>
            </a:p>
          </p:txBody>
        </p:sp>
        <p:sp>
          <p:nvSpPr>
            <p:cNvPr id="13391" name="Text Box 22"/>
            <p:cNvSpPr txBox="1">
              <a:spLocks noChangeArrowheads="1"/>
            </p:cNvSpPr>
            <p:nvPr/>
          </p:nvSpPr>
          <p:spPr bwMode="auto">
            <a:xfrm>
              <a:off x="288" y="624"/>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VNI-Times" pitchFamily="2" charset="0"/>
                </a:rPr>
                <a:t>G</a:t>
              </a:r>
            </a:p>
          </p:txBody>
        </p:sp>
      </p:grpSp>
      <p:grpSp>
        <p:nvGrpSpPr>
          <p:cNvPr id="22551" name="Group 23"/>
          <p:cNvGrpSpPr>
            <a:grpSpLocks/>
          </p:cNvGrpSpPr>
          <p:nvPr/>
        </p:nvGrpSpPr>
        <p:grpSpPr bwMode="auto">
          <a:xfrm>
            <a:off x="2209800" y="1981200"/>
            <a:ext cx="1676400" cy="4343400"/>
            <a:chOff x="432" y="1248"/>
            <a:chExt cx="1056" cy="2736"/>
          </a:xfrm>
        </p:grpSpPr>
        <p:sp>
          <p:nvSpPr>
            <p:cNvPr id="13375" name="Line 24"/>
            <p:cNvSpPr>
              <a:spLocks noChangeShapeType="1"/>
            </p:cNvSpPr>
            <p:nvPr/>
          </p:nvSpPr>
          <p:spPr bwMode="auto">
            <a:xfrm flipV="1">
              <a:off x="1392" y="1248"/>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76" name="Group 25"/>
            <p:cNvGrpSpPr>
              <a:grpSpLocks/>
            </p:cNvGrpSpPr>
            <p:nvPr/>
          </p:nvGrpSpPr>
          <p:grpSpPr bwMode="auto">
            <a:xfrm>
              <a:off x="432" y="1248"/>
              <a:ext cx="1056" cy="2736"/>
              <a:chOff x="432" y="1248"/>
              <a:chExt cx="1056" cy="2736"/>
            </a:xfrm>
          </p:grpSpPr>
          <p:sp>
            <p:nvSpPr>
              <p:cNvPr id="13379" name="AutoShape 26"/>
              <p:cNvSpPr>
                <a:spLocks noChangeArrowheads="1"/>
              </p:cNvSpPr>
              <p:nvPr/>
            </p:nvSpPr>
            <p:spPr bwMode="auto">
              <a:xfrm>
                <a:off x="1008" y="1440"/>
                <a:ext cx="288" cy="192"/>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80" name="AutoShape 27"/>
              <p:cNvSpPr>
                <a:spLocks noChangeArrowheads="1"/>
              </p:cNvSpPr>
              <p:nvPr/>
            </p:nvSpPr>
            <p:spPr bwMode="auto">
              <a:xfrm>
                <a:off x="708" y="1656"/>
                <a:ext cx="204" cy="24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81" name="Oval 28"/>
              <p:cNvSpPr>
                <a:spLocks noChangeArrowheads="1"/>
              </p:cNvSpPr>
              <p:nvPr/>
            </p:nvSpPr>
            <p:spPr bwMode="auto">
              <a:xfrm>
                <a:off x="672" y="192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b="1">
                    <a:solidFill>
                      <a:srgbClr val="FF0000"/>
                    </a:solidFill>
                    <a:latin typeface="VNI-Times" pitchFamily="2" charset="0"/>
                  </a:rPr>
                  <a:t>AB</a:t>
                </a:r>
              </a:p>
            </p:txBody>
          </p:sp>
          <p:sp>
            <p:nvSpPr>
              <p:cNvPr id="13382" name="Oval 29"/>
              <p:cNvSpPr>
                <a:spLocks noChangeArrowheads="1"/>
              </p:cNvSpPr>
              <p:nvPr/>
            </p:nvSpPr>
            <p:spPr bwMode="auto">
              <a:xfrm>
                <a:off x="672" y="2496"/>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b="1">
                    <a:solidFill>
                      <a:srgbClr val="FF0000"/>
                    </a:solidFill>
                    <a:latin typeface="VNI-Times" pitchFamily="2" charset="0"/>
                  </a:rPr>
                  <a:t>A</a:t>
                </a:r>
                <a:r>
                  <a:rPr lang="en-US" sz="2000" b="1">
                    <a:solidFill>
                      <a:srgbClr val="0000FF"/>
                    </a:solidFill>
                    <a:latin typeface="VNI-Times" pitchFamily="2" charset="0"/>
                  </a:rPr>
                  <a:t>b</a:t>
                </a:r>
              </a:p>
            </p:txBody>
          </p:sp>
          <p:sp>
            <p:nvSpPr>
              <p:cNvPr id="13383" name="Oval 30"/>
              <p:cNvSpPr>
                <a:spLocks noChangeArrowheads="1"/>
              </p:cNvSpPr>
              <p:nvPr/>
            </p:nvSpPr>
            <p:spPr bwMode="auto">
              <a:xfrm>
                <a:off x="672" y="312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b="1">
                    <a:solidFill>
                      <a:srgbClr val="0000FF"/>
                    </a:solidFill>
                    <a:latin typeface="VNI-Times" pitchFamily="2" charset="0"/>
                  </a:rPr>
                  <a:t>a</a:t>
                </a:r>
                <a:r>
                  <a:rPr lang="en-US" sz="2000" b="1">
                    <a:solidFill>
                      <a:srgbClr val="FF0000"/>
                    </a:solidFill>
                    <a:latin typeface="VNI-Times" pitchFamily="2" charset="0"/>
                  </a:rPr>
                  <a:t>B</a:t>
                </a:r>
              </a:p>
            </p:txBody>
          </p:sp>
          <p:sp>
            <p:nvSpPr>
              <p:cNvPr id="13384" name="Oval 31"/>
              <p:cNvSpPr>
                <a:spLocks noChangeArrowheads="1"/>
              </p:cNvSpPr>
              <p:nvPr/>
            </p:nvSpPr>
            <p:spPr bwMode="auto">
              <a:xfrm>
                <a:off x="672" y="3792"/>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b="1">
                    <a:solidFill>
                      <a:srgbClr val="0000FF"/>
                    </a:solidFill>
                    <a:latin typeface="VNI-Times" pitchFamily="2" charset="0"/>
                  </a:rPr>
                  <a:t>ab</a:t>
                </a:r>
              </a:p>
            </p:txBody>
          </p:sp>
          <p:sp>
            <p:nvSpPr>
              <p:cNvPr id="13385" name="Text Box 32"/>
              <p:cNvSpPr txBox="1">
                <a:spLocks noChangeArrowheads="1"/>
              </p:cNvSpPr>
              <p:nvPr/>
            </p:nvSpPr>
            <p:spPr bwMode="auto">
              <a:xfrm>
                <a:off x="1248" y="12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latin typeface="VNI-Times" pitchFamily="2" charset="0"/>
                  </a:rPr>
                  <a:t>O</a:t>
                </a:r>
              </a:p>
            </p:txBody>
          </p:sp>
          <p:sp>
            <p:nvSpPr>
              <p:cNvPr id="13386" name="Text Box 33"/>
              <p:cNvSpPr txBox="1">
                <a:spLocks noChangeArrowheads="1"/>
              </p:cNvSpPr>
              <p:nvPr/>
            </p:nvSpPr>
            <p:spPr bwMode="auto">
              <a:xfrm>
                <a:off x="432" y="158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latin typeface="VNI-Times" pitchFamily="2" charset="0"/>
                  </a:rPr>
                  <a:t>O</a:t>
                </a:r>
              </a:p>
            </p:txBody>
          </p:sp>
        </p:grpSp>
        <p:sp>
          <p:nvSpPr>
            <p:cNvPr id="13377" name="Line 34"/>
            <p:cNvSpPr>
              <a:spLocks noChangeShapeType="1"/>
            </p:cNvSpPr>
            <p:nvPr/>
          </p:nvSpPr>
          <p:spPr bwMode="auto">
            <a:xfrm>
              <a:off x="540" y="180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8" name="Line 35"/>
            <p:cNvSpPr>
              <a:spLocks noChangeShapeType="1"/>
            </p:cNvSpPr>
            <p:nvPr/>
          </p:nvSpPr>
          <p:spPr bwMode="auto">
            <a:xfrm>
              <a:off x="480" y="182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64" name="Group 36"/>
          <p:cNvGrpSpPr>
            <a:grpSpLocks/>
          </p:cNvGrpSpPr>
          <p:nvPr/>
        </p:nvGrpSpPr>
        <p:grpSpPr bwMode="auto">
          <a:xfrm>
            <a:off x="1981200" y="1143001"/>
            <a:ext cx="6400800" cy="771525"/>
            <a:chOff x="288" y="768"/>
            <a:chExt cx="4032" cy="486"/>
          </a:xfrm>
        </p:grpSpPr>
        <p:sp>
          <p:nvSpPr>
            <p:cNvPr id="13370" name="Text Box 37"/>
            <p:cNvSpPr txBox="1">
              <a:spLocks noChangeArrowheads="1"/>
            </p:cNvSpPr>
            <p:nvPr/>
          </p:nvSpPr>
          <p:spPr bwMode="auto">
            <a:xfrm>
              <a:off x="3552" y="912"/>
              <a:ext cx="7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solidFill>
                    <a:srgbClr val="FF0000"/>
                  </a:solidFill>
                  <a:latin typeface="VNI-Times" pitchFamily="2" charset="0"/>
                </a:rPr>
                <a:t>A</a:t>
              </a:r>
              <a:r>
                <a:rPr lang="en-US" sz="2000" b="1">
                  <a:solidFill>
                    <a:srgbClr val="0000FF"/>
                  </a:solidFill>
                  <a:latin typeface="VNI-Times" pitchFamily="2" charset="0"/>
                </a:rPr>
                <a:t>a</a:t>
              </a:r>
              <a:r>
                <a:rPr lang="en-US" sz="2000" b="1">
                  <a:solidFill>
                    <a:srgbClr val="FF0000"/>
                  </a:solidFill>
                  <a:latin typeface="VNI-Times" pitchFamily="2" charset="0"/>
                </a:rPr>
                <a:t>B</a:t>
              </a:r>
              <a:r>
                <a:rPr lang="en-US" sz="2000" b="1">
                  <a:solidFill>
                    <a:srgbClr val="0000FF"/>
                  </a:solidFill>
                  <a:latin typeface="VNI-Times" pitchFamily="2" charset="0"/>
                </a:rPr>
                <a:t>b</a:t>
              </a:r>
            </a:p>
          </p:txBody>
        </p:sp>
        <p:sp>
          <p:nvSpPr>
            <p:cNvPr id="13371" name="Line 38"/>
            <p:cNvSpPr>
              <a:spLocks noChangeShapeType="1"/>
            </p:cNvSpPr>
            <p:nvPr/>
          </p:nvSpPr>
          <p:spPr bwMode="auto">
            <a:xfrm flipH="1">
              <a:off x="3408" y="768"/>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2" name="Line 39"/>
            <p:cNvSpPr>
              <a:spLocks noChangeShapeType="1"/>
            </p:cNvSpPr>
            <p:nvPr/>
          </p:nvSpPr>
          <p:spPr bwMode="auto">
            <a:xfrm>
              <a:off x="2988" y="792"/>
              <a:ext cx="24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3" name="Text Box 40"/>
            <p:cNvSpPr txBox="1">
              <a:spLocks noChangeArrowheads="1"/>
            </p:cNvSpPr>
            <p:nvPr/>
          </p:nvSpPr>
          <p:spPr bwMode="auto">
            <a:xfrm>
              <a:off x="288" y="960"/>
              <a:ext cx="33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VNI-Times" pitchFamily="2" charset="0"/>
                </a:rPr>
                <a:t>F</a:t>
              </a:r>
              <a:r>
                <a:rPr lang="en-US" sz="2400" b="1" baseline="-25000">
                  <a:latin typeface="VNI-Times" pitchFamily="2" charset="0"/>
                </a:rPr>
                <a:t>1</a:t>
              </a:r>
              <a:endParaRPr lang="en-US" sz="2400" b="1">
                <a:latin typeface="VNI-Times" pitchFamily="2" charset="0"/>
              </a:endParaRPr>
            </a:p>
          </p:txBody>
        </p:sp>
        <p:sp>
          <p:nvSpPr>
            <p:cNvPr id="13374" name="Oval 41"/>
            <p:cNvSpPr>
              <a:spLocks noChangeArrowheads="1"/>
            </p:cNvSpPr>
            <p:nvPr/>
          </p:nvSpPr>
          <p:spPr bwMode="auto">
            <a:xfrm>
              <a:off x="3216" y="96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sp>
        <p:nvSpPr>
          <p:cNvPr id="22570" name="AutoShape 42"/>
          <p:cNvSpPr>
            <a:spLocks noChangeArrowheads="1"/>
          </p:cNvSpPr>
          <p:nvPr/>
        </p:nvSpPr>
        <p:spPr bwMode="auto">
          <a:xfrm>
            <a:off x="8763000" y="5791200"/>
            <a:ext cx="457200" cy="3048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22571" name="Text Box 43"/>
          <p:cNvSpPr txBox="1">
            <a:spLocks noChangeArrowheads="1"/>
          </p:cNvSpPr>
          <p:nvPr/>
        </p:nvSpPr>
        <p:spPr bwMode="auto">
          <a:xfrm>
            <a:off x="3886200" y="3124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AABB</a:t>
            </a:r>
          </a:p>
        </p:txBody>
      </p:sp>
      <p:sp>
        <p:nvSpPr>
          <p:cNvPr id="22572" name="Text Box 44"/>
          <p:cNvSpPr txBox="1">
            <a:spLocks noChangeArrowheads="1"/>
          </p:cNvSpPr>
          <p:nvPr/>
        </p:nvSpPr>
        <p:spPr bwMode="auto">
          <a:xfrm>
            <a:off x="5334000" y="3124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AAB</a:t>
            </a:r>
            <a:r>
              <a:rPr lang="en-US" sz="2400">
                <a:solidFill>
                  <a:srgbClr val="0000FF"/>
                </a:solidFill>
                <a:latin typeface="VNI-Times" pitchFamily="2" charset="0"/>
              </a:rPr>
              <a:t>b</a:t>
            </a:r>
          </a:p>
        </p:txBody>
      </p:sp>
      <p:sp>
        <p:nvSpPr>
          <p:cNvPr id="22573" name="Text Box 45"/>
          <p:cNvSpPr txBox="1">
            <a:spLocks noChangeArrowheads="1"/>
          </p:cNvSpPr>
          <p:nvPr/>
        </p:nvSpPr>
        <p:spPr bwMode="auto">
          <a:xfrm>
            <a:off x="6934200" y="3124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t>
            </a:r>
            <a:r>
              <a:rPr lang="en-US" sz="2400">
                <a:solidFill>
                  <a:srgbClr val="0000FF"/>
                </a:solidFill>
                <a:latin typeface="VNI-Times" pitchFamily="2" charset="0"/>
              </a:rPr>
              <a:t>a</a:t>
            </a:r>
            <a:r>
              <a:rPr lang="en-US" sz="2400">
                <a:solidFill>
                  <a:srgbClr val="FF0000"/>
                </a:solidFill>
                <a:latin typeface="VNI-Times" pitchFamily="2" charset="0"/>
              </a:rPr>
              <a:t>BB</a:t>
            </a:r>
          </a:p>
        </p:txBody>
      </p:sp>
      <p:sp>
        <p:nvSpPr>
          <p:cNvPr id="22574" name="Text Box 46"/>
          <p:cNvSpPr txBox="1">
            <a:spLocks noChangeArrowheads="1"/>
          </p:cNvSpPr>
          <p:nvPr/>
        </p:nvSpPr>
        <p:spPr bwMode="auto">
          <a:xfrm>
            <a:off x="8382000" y="3124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a:solidFill>
                  <a:srgbClr val="FF0000"/>
                </a:solidFill>
                <a:latin typeface="VNI-Times" pitchFamily="2" charset="0"/>
              </a:rPr>
              <a:t>B</a:t>
            </a:r>
            <a:r>
              <a:rPr lang="en-US" sz="2400">
                <a:solidFill>
                  <a:srgbClr val="0000FF"/>
                </a:solidFill>
                <a:latin typeface="VNI-Times" pitchFamily="2" charset="0"/>
              </a:rPr>
              <a:t>b</a:t>
            </a:r>
          </a:p>
        </p:txBody>
      </p:sp>
      <p:sp>
        <p:nvSpPr>
          <p:cNvPr id="22575" name="Text Box 47"/>
          <p:cNvSpPr txBox="1">
            <a:spLocks noChangeArrowheads="1"/>
          </p:cNvSpPr>
          <p:nvPr/>
        </p:nvSpPr>
        <p:spPr bwMode="auto">
          <a:xfrm>
            <a:off x="3886200" y="4191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AAB</a:t>
            </a:r>
            <a:r>
              <a:rPr lang="en-US" sz="2400">
                <a:solidFill>
                  <a:srgbClr val="0000FF"/>
                </a:solidFill>
                <a:latin typeface="VNI-Times" pitchFamily="2" charset="0"/>
              </a:rPr>
              <a:t>b</a:t>
            </a:r>
          </a:p>
        </p:txBody>
      </p:sp>
      <p:sp>
        <p:nvSpPr>
          <p:cNvPr id="22576" name="Text Box 48"/>
          <p:cNvSpPr txBox="1">
            <a:spLocks noChangeArrowheads="1"/>
          </p:cNvSpPr>
          <p:nvPr/>
        </p:nvSpPr>
        <p:spPr bwMode="auto">
          <a:xfrm>
            <a:off x="5334000" y="4114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a:t>
            </a:r>
            <a:r>
              <a:rPr lang="en-US" sz="2400">
                <a:solidFill>
                  <a:srgbClr val="0000FF"/>
                </a:solidFill>
                <a:latin typeface="VNI-Times" pitchFamily="2" charset="0"/>
              </a:rPr>
              <a:t>bb</a:t>
            </a:r>
          </a:p>
        </p:txBody>
      </p:sp>
      <p:sp>
        <p:nvSpPr>
          <p:cNvPr id="22577" name="Text Box 49"/>
          <p:cNvSpPr txBox="1">
            <a:spLocks noChangeArrowheads="1"/>
          </p:cNvSpPr>
          <p:nvPr/>
        </p:nvSpPr>
        <p:spPr bwMode="auto">
          <a:xfrm>
            <a:off x="6934200" y="4191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t>
            </a:r>
            <a:r>
              <a:rPr lang="en-US" sz="2400">
                <a:solidFill>
                  <a:srgbClr val="0000FF"/>
                </a:solidFill>
                <a:latin typeface="VNI-Times" pitchFamily="2" charset="0"/>
              </a:rPr>
              <a:t>a</a:t>
            </a:r>
            <a:r>
              <a:rPr lang="en-US" sz="2400">
                <a:solidFill>
                  <a:srgbClr val="FF0000"/>
                </a:solidFill>
                <a:latin typeface="VNI-Times" pitchFamily="2" charset="0"/>
              </a:rPr>
              <a:t>B</a:t>
            </a:r>
            <a:r>
              <a:rPr lang="en-US" sz="2400">
                <a:solidFill>
                  <a:srgbClr val="0000FF"/>
                </a:solidFill>
                <a:latin typeface="VNI-Times" pitchFamily="2" charset="0"/>
              </a:rPr>
              <a:t>b</a:t>
            </a:r>
          </a:p>
        </p:txBody>
      </p:sp>
      <p:sp>
        <p:nvSpPr>
          <p:cNvPr id="22578" name="Text Box 50"/>
          <p:cNvSpPr txBox="1">
            <a:spLocks noChangeArrowheads="1"/>
          </p:cNvSpPr>
          <p:nvPr/>
        </p:nvSpPr>
        <p:spPr bwMode="auto">
          <a:xfrm>
            <a:off x="8382000" y="4191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t>
            </a:r>
            <a:r>
              <a:rPr lang="en-US" sz="2400">
                <a:solidFill>
                  <a:srgbClr val="0000FF"/>
                </a:solidFill>
                <a:latin typeface="VNI-Times" pitchFamily="2" charset="0"/>
              </a:rPr>
              <a:t>abb</a:t>
            </a:r>
          </a:p>
        </p:txBody>
      </p:sp>
      <p:sp>
        <p:nvSpPr>
          <p:cNvPr id="22579" name="Text Box 51"/>
          <p:cNvSpPr txBox="1">
            <a:spLocks noChangeArrowheads="1"/>
          </p:cNvSpPr>
          <p:nvPr/>
        </p:nvSpPr>
        <p:spPr bwMode="auto">
          <a:xfrm>
            <a:off x="3886200" y="5181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t>
            </a:r>
            <a:r>
              <a:rPr lang="en-US" sz="2400">
                <a:solidFill>
                  <a:srgbClr val="0000FF"/>
                </a:solidFill>
                <a:latin typeface="VNI-Times" pitchFamily="2" charset="0"/>
              </a:rPr>
              <a:t>a</a:t>
            </a:r>
            <a:r>
              <a:rPr lang="en-US" sz="2400">
                <a:solidFill>
                  <a:srgbClr val="FF0000"/>
                </a:solidFill>
                <a:latin typeface="VNI-Times" pitchFamily="2" charset="0"/>
              </a:rPr>
              <a:t>BB</a:t>
            </a:r>
          </a:p>
        </p:txBody>
      </p:sp>
      <p:sp>
        <p:nvSpPr>
          <p:cNvPr id="22580" name="Text Box 52"/>
          <p:cNvSpPr txBox="1">
            <a:spLocks noChangeArrowheads="1"/>
          </p:cNvSpPr>
          <p:nvPr/>
        </p:nvSpPr>
        <p:spPr bwMode="auto">
          <a:xfrm>
            <a:off x="5334000" y="5181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t>
            </a:r>
            <a:r>
              <a:rPr lang="en-US" sz="2400">
                <a:solidFill>
                  <a:srgbClr val="0000FF"/>
                </a:solidFill>
                <a:latin typeface="VNI-Times" pitchFamily="2" charset="0"/>
              </a:rPr>
              <a:t>a</a:t>
            </a:r>
            <a:r>
              <a:rPr lang="en-US" sz="2400">
                <a:solidFill>
                  <a:srgbClr val="FF0000"/>
                </a:solidFill>
                <a:latin typeface="VNI-Times" pitchFamily="2" charset="0"/>
              </a:rPr>
              <a:t>B</a:t>
            </a:r>
            <a:r>
              <a:rPr lang="en-US" sz="2400">
                <a:solidFill>
                  <a:srgbClr val="0000FF"/>
                </a:solidFill>
                <a:latin typeface="VNI-Times" pitchFamily="2" charset="0"/>
              </a:rPr>
              <a:t>b</a:t>
            </a:r>
          </a:p>
        </p:txBody>
      </p:sp>
      <p:sp>
        <p:nvSpPr>
          <p:cNvPr id="22581" name="Text Box 53"/>
          <p:cNvSpPr txBox="1">
            <a:spLocks noChangeArrowheads="1"/>
          </p:cNvSpPr>
          <p:nvPr/>
        </p:nvSpPr>
        <p:spPr bwMode="auto">
          <a:xfrm>
            <a:off x="6934200" y="5181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0000FF"/>
                </a:solidFill>
                <a:latin typeface="VNI-Times" pitchFamily="2" charset="0"/>
              </a:rPr>
              <a:t>aa</a:t>
            </a:r>
            <a:r>
              <a:rPr lang="en-US" sz="2400">
                <a:solidFill>
                  <a:srgbClr val="FF0000"/>
                </a:solidFill>
                <a:latin typeface="VNI-Times" pitchFamily="2" charset="0"/>
              </a:rPr>
              <a:t>BB</a:t>
            </a:r>
          </a:p>
        </p:txBody>
      </p:sp>
      <p:sp>
        <p:nvSpPr>
          <p:cNvPr id="22582" name="Text Box 54"/>
          <p:cNvSpPr txBox="1">
            <a:spLocks noChangeArrowheads="1"/>
          </p:cNvSpPr>
          <p:nvPr/>
        </p:nvSpPr>
        <p:spPr bwMode="auto">
          <a:xfrm>
            <a:off x="8458200" y="5181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0000FF"/>
                </a:solidFill>
                <a:latin typeface="VNI-Times" pitchFamily="2" charset="0"/>
              </a:rPr>
              <a:t>aa</a:t>
            </a:r>
            <a:r>
              <a:rPr lang="en-US" sz="2400">
                <a:solidFill>
                  <a:srgbClr val="FF0000"/>
                </a:solidFill>
                <a:latin typeface="VNI-Times" pitchFamily="2" charset="0"/>
              </a:rPr>
              <a:t>B</a:t>
            </a:r>
            <a:r>
              <a:rPr lang="en-US" sz="2400">
                <a:solidFill>
                  <a:srgbClr val="0000FF"/>
                </a:solidFill>
                <a:latin typeface="VNI-Times" pitchFamily="2" charset="0"/>
              </a:rPr>
              <a:t>b</a:t>
            </a:r>
          </a:p>
        </p:txBody>
      </p:sp>
      <p:grpSp>
        <p:nvGrpSpPr>
          <p:cNvPr id="22583" name="Group 55"/>
          <p:cNvGrpSpPr>
            <a:grpSpLocks/>
          </p:cNvGrpSpPr>
          <p:nvPr/>
        </p:nvGrpSpPr>
        <p:grpSpPr bwMode="auto">
          <a:xfrm>
            <a:off x="7162800" y="4876800"/>
            <a:ext cx="1943100" cy="1257300"/>
            <a:chOff x="3552" y="3072"/>
            <a:chExt cx="1224" cy="792"/>
          </a:xfrm>
        </p:grpSpPr>
        <p:sp>
          <p:nvSpPr>
            <p:cNvPr id="13367" name="Oval 56"/>
            <p:cNvSpPr>
              <a:spLocks noChangeArrowheads="1"/>
            </p:cNvSpPr>
            <p:nvPr/>
          </p:nvSpPr>
          <p:spPr bwMode="auto">
            <a:xfrm>
              <a:off x="3600" y="3072"/>
              <a:ext cx="264" cy="21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68" name="Oval 57"/>
            <p:cNvSpPr>
              <a:spLocks noChangeArrowheads="1"/>
            </p:cNvSpPr>
            <p:nvPr/>
          </p:nvSpPr>
          <p:spPr bwMode="auto">
            <a:xfrm>
              <a:off x="4512" y="3072"/>
              <a:ext cx="264" cy="21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69" name="Oval 58"/>
            <p:cNvSpPr>
              <a:spLocks noChangeArrowheads="1"/>
            </p:cNvSpPr>
            <p:nvPr/>
          </p:nvSpPr>
          <p:spPr bwMode="auto">
            <a:xfrm>
              <a:off x="3552" y="3648"/>
              <a:ext cx="264" cy="21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grpSp>
        <p:nvGrpSpPr>
          <p:cNvPr id="22587" name="Group 59"/>
          <p:cNvGrpSpPr>
            <a:grpSpLocks/>
          </p:cNvGrpSpPr>
          <p:nvPr/>
        </p:nvGrpSpPr>
        <p:grpSpPr bwMode="auto">
          <a:xfrm>
            <a:off x="5638800" y="3810000"/>
            <a:ext cx="3505200" cy="2286000"/>
            <a:chOff x="2592" y="2400"/>
            <a:chExt cx="2208" cy="1440"/>
          </a:xfrm>
        </p:grpSpPr>
        <p:sp>
          <p:nvSpPr>
            <p:cNvPr id="13364" name="AutoShape 60"/>
            <p:cNvSpPr>
              <a:spLocks noChangeArrowheads="1"/>
            </p:cNvSpPr>
            <p:nvPr/>
          </p:nvSpPr>
          <p:spPr bwMode="auto">
            <a:xfrm>
              <a:off x="4512" y="2400"/>
              <a:ext cx="288" cy="192"/>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65" name="AutoShape 61"/>
            <p:cNvSpPr>
              <a:spLocks noChangeArrowheads="1"/>
            </p:cNvSpPr>
            <p:nvPr/>
          </p:nvSpPr>
          <p:spPr bwMode="auto">
            <a:xfrm>
              <a:off x="2592" y="2400"/>
              <a:ext cx="288" cy="192"/>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66" name="AutoShape 62"/>
            <p:cNvSpPr>
              <a:spLocks noChangeArrowheads="1"/>
            </p:cNvSpPr>
            <p:nvPr/>
          </p:nvSpPr>
          <p:spPr bwMode="auto">
            <a:xfrm>
              <a:off x="2592" y="3648"/>
              <a:ext cx="288" cy="192"/>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grpSp>
        <p:nvGrpSpPr>
          <p:cNvPr id="22591" name="Group 63"/>
          <p:cNvGrpSpPr>
            <a:grpSpLocks/>
          </p:cNvGrpSpPr>
          <p:nvPr/>
        </p:nvGrpSpPr>
        <p:grpSpPr bwMode="auto">
          <a:xfrm>
            <a:off x="4191000" y="2819400"/>
            <a:ext cx="4953000" cy="3352800"/>
            <a:chOff x="1680" y="1776"/>
            <a:chExt cx="3120" cy="2112"/>
          </a:xfrm>
        </p:grpSpPr>
        <p:sp>
          <p:nvSpPr>
            <p:cNvPr id="13355" name="Oval 64"/>
            <p:cNvSpPr>
              <a:spLocks noChangeArrowheads="1"/>
            </p:cNvSpPr>
            <p:nvPr/>
          </p:nvSpPr>
          <p:spPr bwMode="auto">
            <a:xfrm>
              <a:off x="172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56" name="Oval 65"/>
            <p:cNvSpPr>
              <a:spLocks noChangeArrowheads="1"/>
            </p:cNvSpPr>
            <p:nvPr/>
          </p:nvSpPr>
          <p:spPr bwMode="auto">
            <a:xfrm>
              <a:off x="264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57" name="Oval 66"/>
            <p:cNvSpPr>
              <a:spLocks noChangeArrowheads="1"/>
            </p:cNvSpPr>
            <p:nvPr/>
          </p:nvSpPr>
          <p:spPr bwMode="auto">
            <a:xfrm>
              <a:off x="364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58" name="Oval 67"/>
            <p:cNvSpPr>
              <a:spLocks noChangeArrowheads="1"/>
            </p:cNvSpPr>
            <p:nvPr/>
          </p:nvSpPr>
          <p:spPr bwMode="auto">
            <a:xfrm>
              <a:off x="456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59" name="Oval 68"/>
            <p:cNvSpPr>
              <a:spLocks noChangeArrowheads="1"/>
            </p:cNvSpPr>
            <p:nvPr/>
          </p:nvSpPr>
          <p:spPr bwMode="auto">
            <a:xfrm>
              <a:off x="1728" y="240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60" name="Oval 69"/>
            <p:cNvSpPr>
              <a:spLocks noChangeArrowheads="1"/>
            </p:cNvSpPr>
            <p:nvPr/>
          </p:nvSpPr>
          <p:spPr bwMode="auto">
            <a:xfrm>
              <a:off x="3648" y="2448"/>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61" name="Oval 70"/>
            <p:cNvSpPr>
              <a:spLocks noChangeArrowheads="1"/>
            </p:cNvSpPr>
            <p:nvPr/>
          </p:nvSpPr>
          <p:spPr bwMode="auto">
            <a:xfrm>
              <a:off x="1680"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62" name="Oval 71"/>
            <p:cNvSpPr>
              <a:spLocks noChangeArrowheads="1"/>
            </p:cNvSpPr>
            <p:nvPr/>
          </p:nvSpPr>
          <p:spPr bwMode="auto">
            <a:xfrm>
              <a:off x="2688"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63" name="Oval 72"/>
            <p:cNvSpPr>
              <a:spLocks noChangeArrowheads="1"/>
            </p:cNvSpPr>
            <p:nvPr/>
          </p:nvSpPr>
          <p:spPr bwMode="auto">
            <a:xfrm>
              <a:off x="1680" y="369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sp>
        <p:nvSpPr>
          <p:cNvPr id="22601" name="Text Box 73"/>
          <p:cNvSpPr txBox="1">
            <a:spLocks noChangeArrowheads="1"/>
          </p:cNvSpPr>
          <p:nvPr/>
        </p:nvSpPr>
        <p:spPr bwMode="auto">
          <a:xfrm>
            <a:off x="8458200" y="6096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0000FF"/>
                </a:solidFill>
                <a:latin typeface="VNI-Times" pitchFamily="2" charset="0"/>
              </a:rPr>
              <a:t>aabb</a:t>
            </a:r>
          </a:p>
        </p:txBody>
      </p:sp>
      <p:sp>
        <p:nvSpPr>
          <p:cNvPr id="22602" name="Text Box 74"/>
          <p:cNvSpPr txBox="1">
            <a:spLocks noChangeArrowheads="1"/>
          </p:cNvSpPr>
          <p:nvPr/>
        </p:nvSpPr>
        <p:spPr bwMode="auto">
          <a:xfrm>
            <a:off x="6934200" y="6172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0000FF"/>
                </a:solidFill>
                <a:latin typeface="VNI-Times" pitchFamily="2" charset="0"/>
              </a:rPr>
              <a:t>aa</a:t>
            </a:r>
            <a:r>
              <a:rPr lang="en-US" sz="2400">
                <a:solidFill>
                  <a:srgbClr val="FF0000"/>
                </a:solidFill>
                <a:latin typeface="VNI-Times" pitchFamily="2" charset="0"/>
              </a:rPr>
              <a:t>B</a:t>
            </a:r>
            <a:r>
              <a:rPr lang="en-US" sz="2400">
                <a:solidFill>
                  <a:srgbClr val="0000FF"/>
                </a:solidFill>
                <a:latin typeface="VNI-Times" pitchFamily="2" charset="0"/>
              </a:rPr>
              <a:t>b</a:t>
            </a:r>
          </a:p>
        </p:txBody>
      </p:sp>
      <p:sp>
        <p:nvSpPr>
          <p:cNvPr id="22603" name="Text Box 75"/>
          <p:cNvSpPr txBox="1">
            <a:spLocks noChangeArrowheads="1"/>
          </p:cNvSpPr>
          <p:nvPr/>
        </p:nvSpPr>
        <p:spPr bwMode="auto">
          <a:xfrm>
            <a:off x="5334000" y="6172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t>
            </a:r>
            <a:r>
              <a:rPr lang="en-US" sz="2400">
                <a:solidFill>
                  <a:srgbClr val="0000FF"/>
                </a:solidFill>
                <a:latin typeface="VNI-Times" pitchFamily="2" charset="0"/>
              </a:rPr>
              <a:t>abb</a:t>
            </a:r>
          </a:p>
        </p:txBody>
      </p:sp>
      <p:sp>
        <p:nvSpPr>
          <p:cNvPr id="22604" name="Text Box 76"/>
          <p:cNvSpPr txBox="1">
            <a:spLocks noChangeArrowheads="1"/>
          </p:cNvSpPr>
          <p:nvPr/>
        </p:nvSpPr>
        <p:spPr bwMode="auto">
          <a:xfrm>
            <a:off x="3886200" y="6172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FF0000"/>
                </a:solidFill>
                <a:latin typeface="VNI-Times" pitchFamily="2" charset="0"/>
              </a:rPr>
              <a:t>A</a:t>
            </a:r>
            <a:r>
              <a:rPr lang="en-US" sz="2400">
                <a:solidFill>
                  <a:srgbClr val="0000FF"/>
                </a:solidFill>
                <a:latin typeface="VNI-Times" pitchFamily="2" charset="0"/>
              </a:rPr>
              <a:t>a</a:t>
            </a:r>
            <a:r>
              <a:rPr lang="en-US" sz="2400">
                <a:solidFill>
                  <a:srgbClr val="FF0000"/>
                </a:solidFill>
                <a:latin typeface="VNI-Times" pitchFamily="2" charset="0"/>
              </a:rPr>
              <a:t>B</a:t>
            </a:r>
            <a:r>
              <a:rPr lang="en-US" sz="2400">
                <a:solidFill>
                  <a:srgbClr val="0000FF"/>
                </a:solidFill>
                <a:latin typeface="VNI-Times" pitchFamily="2" charset="0"/>
              </a:rPr>
              <a:t>b</a:t>
            </a:r>
          </a:p>
        </p:txBody>
      </p:sp>
      <p:grpSp>
        <p:nvGrpSpPr>
          <p:cNvPr id="22605" name="Group 77"/>
          <p:cNvGrpSpPr>
            <a:grpSpLocks/>
          </p:cNvGrpSpPr>
          <p:nvPr/>
        </p:nvGrpSpPr>
        <p:grpSpPr bwMode="auto">
          <a:xfrm>
            <a:off x="2057400" y="1"/>
            <a:ext cx="7086600" cy="473075"/>
            <a:chOff x="288" y="96"/>
            <a:chExt cx="4368" cy="298"/>
          </a:xfrm>
        </p:grpSpPr>
        <p:sp>
          <p:nvSpPr>
            <p:cNvPr id="13351" name="Text Box 78"/>
            <p:cNvSpPr txBox="1">
              <a:spLocks noChangeArrowheads="1"/>
            </p:cNvSpPr>
            <p:nvPr/>
          </p:nvSpPr>
          <p:spPr bwMode="auto">
            <a:xfrm>
              <a:off x="816" y="144"/>
              <a:ext cx="38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a:latin typeface="VNI-Times" pitchFamily="2" charset="0"/>
                </a:rPr>
                <a:t>		</a:t>
              </a:r>
              <a:r>
                <a:rPr lang="en-US" sz="2000" b="1">
                  <a:solidFill>
                    <a:srgbClr val="FF0000"/>
                  </a:solidFill>
                  <a:latin typeface="VNI-Times" pitchFamily="2" charset="0"/>
                </a:rPr>
                <a:t>AABB</a:t>
              </a:r>
              <a:r>
                <a:rPr lang="en-US" sz="2000" b="1">
                  <a:latin typeface="VNI-Times" pitchFamily="2" charset="0"/>
                </a:rPr>
                <a:t>  </a:t>
              </a:r>
              <a:r>
                <a:rPr lang="en-US" sz="2000">
                  <a:latin typeface="VNI-Times" pitchFamily="2" charset="0"/>
                </a:rPr>
                <a:t>                  x                   </a:t>
              </a:r>
              <a:r>
                <a:rPr lang="en-US" sz="2000" b="1">
                  <a:solidFill>
                    <a:srgbClr val="0000FF"/>
                  </a:solidFill>
                  <a:latin typeface="VNI-Times" pitchFamily="2" charset="0"/>
                </a:rPr>
                <a:t>aabb</a:t>
              </a:r>
            </a:p>
          </p:txBody>
        </p:sp>
        <p:sp>
          <p:nvSpPr>
            <p:cNvPr id="13352" name="Oval 79"/>
            <p:cNvSpPr>
              <a:spLocks noChangeArrowheads="1"/>
            </p:cNvSpPr>
            <p:nvPr/>
          </p:nvSpPr>
          <p:spPr bwMode="auto">
            <a:xfrm>
              <a:off x="2664" y="19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53" name="AutoShape 80"/>
            <p:cNvSpPr>
              <a:spLocks noChangeArrowheads="1"/>
            </p:cNvSpPr>
            <p:nvPr/>
          </p:nvSpPr>
          <p:spPr bwMode="auto">
            <a:xfrm>
              <a:off x="3600" y="192"/>
              <a:ext cx="288" cy="192"/>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13354" name="Text Box 81"/>
            <p:cNvSpPr txBox="1">
              <a:spLocks noChangeArrowheads="1"/>
            </p:cNvSpPr>
            <p:nvPr/>
          </p:nvSpPr>
          <p:spPr bwMode="auto">
            <a:xfrm>
              <a:off x="288" y="9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VNI-Times" pitchFamily="2" charset="0"/>
                </a:rPr>
                <a:t>P</a:t>
              </a:r>
            </a:p>
          </p:txBody>
        </p:sp>
      </p:grpSp>
      <p:grpSp>
        <p:nvGrpSpPr>
          <p:cNvPr id="22610" name="Group 82"/>
          <p:cNvGrpSpPr>
            <a:grpSpLocks/>
          </p:cNvGrpSpPr>
          <p:nvPr/>
        </p:nvGrpSpPr>
        <p:grpSpPr bwMode="auto">
          <a:xfrm>
            <a:off x="1981200" y="1828801"/>
            <a:ext cx="7315200" cy="822325"/>
            <a:chOff x="288" y="1152"/>
            <a:chExt cx="4608" cy="518"/>
          </a:xfrm>
        </p:grpSpPr>
        <p:sp>
          <p:nvSpPr>
            <p:cNvPr id="13340" name="Line 83"/>
            <p:cNvSpPr>
              <a:spLocks noChangeShapeType="1"/>
            </p:cNvSpPr>
            <p:nvPr/>
          </p:nvSpPr>
          <p:spPr bwMode="auto">
            <a:xfrm flipH="1">
              <a:off x="1872" y="1152"/>
              <a:ext cx="132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Line 84"/>
            <p:cNvSpPr>
              <a:spLocks noChangeShapeType="1"/>
            </p:cNvSpPr>
            <p:nvPr/>
          </p:nvSpPr>
          <p:spPr bwMode="auto">
            <a:xfrm>
              <a:off x="3456" y="1152"/>
              <a:ext cx="115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Line 85"/>
            <p:cNvSpPr>
              <a:spLocks noChangeShapeType="1"/>
            </p:cNvSpPr>
            <p:nvPr/>
          </p:nvSpPr>
          <p:spPr bwMode="auto">
            <a:xfrm flipH="1">
              <a:off x="2880" y="1200"/>
              <a:ext cx="38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Line 86"/>
            <p:cNvSpPr>
              <a:spLocks noChangeShapeType="1"/>
            </p:cNvSpPr>
            <p:nvPr/>
          </p:nvSpPr>
          <p:spPr bwMode="auto">
            <a:xfrm>
              <a:off x="3408" y="1200"/>
              <a:ext cx="33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44" name="Group 87"/>
            <p:cNvGrpSpPr>
              <a:grpSpLocks/>
            </p:cNvGrpSpPr>
            <p:nvPr/>
          </p:nvGrpSpPr>
          <p:grpSpPr bwMode="auto">
            <a:xfrm>
              <a:off x="288" y="1382"/>
              <a:ext cx="4608" cy="288"/>
              <a:chOff x="288" y="1382"/>
              <a:chExt cx="4608" cy="288"/>
            </a:xfrm>
          </p:grpSpPr>
          <p:sp>
            <p:nvSpPr>
              <p:cNvPr id="13345" name="Oval 88"/>
              <p:cNvSpPr>
                <a:spLocks noChangeArrowheads="1"/>
              </p:cNvSpPr>
              <p:nvPr/>
            </p:nvSpPr>
            <p:spPr bwMode="auto">
              <a:xfrm>
                <a:off x="1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b="1">
                    <a:solidFill>
                      <a:srgbClr val="FF0000"/>
                    </a:solidFill>
                    <a:latin typeface="VNI-Times" pitchFamily="2" charset="0"/>
                  </a:rPr>
                  <a:t>AB</a:t>
                </a:r>
              </a:p>
            </p:txBody>
          </p:sp>
          <p:sp>
            <p:nvSpPr>
              <p:cNvPr id="13346" name="Oval 89"/>
              <p:cNvSpPr>
                <a:spLocks noChangeArrowheads="1"/>
              </p:cNvSpPr>
              <p:nvPr/>
            </p:nvSpPr>
            <p:spPr bwMode="auto">
              <a:xfrm>
                <a:off x="4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b="1">
                    <a:solidFill>
                      <a:srgbClr val="0000FF"/>
                    </a:solidFill>
                    <a:latin typeface="VNI-Times" pitchFamily="2" charset="0"/>
                  </a:rPr>
                  <a:t>ab</a:t>
                </a:r>
              </a:p>
            </p:txBody>
          </p:sp>
          <p:sp>
            <p:nvSpPr>
              <p:cNvPr id="13347" name="Oval 90"/>
              <p:cNvSpPr>
                <a:spLocks noChangeArrowheads="1"/>
              </p:cNvSpPr>
              <p:nvPr/>
            </p:nvSpPr>
            <p:spPr bwMode="auto">
              <a:xfrm>
                <a:off x="2544"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a:solidFill>
                      <a:srgbClr val="FF0000"/>
                    </a:solidFill>
                    <a:latin typeface="VNI-Times" pitchFamily="2" charset="0"/>
                  </a:rPr>
                  <a:t>A</a:t>
                </a:r>
                <a:r>
                  <a:rPr lang="en-US" sz="2000" b="1">
                    <a:solidFill>
                      <a:srgbClr val="0000FF"/>
                    </a:solidFill>
                    <a:latin typeface="VNI-Times" pitchFamily="2" charset="0"/>
                  </a:rPr>
                  <a:t>b</a:t>
                </a:r>
              </a:p>
            </p:txBody>
          </p:sp>
          <p:sp>
            <p:nvSpPr>
              <p:cNvPr id="13348" name="Oval 91"/>
              <p:cNvSpPr>
                <a:spLocks noChangeArrowheads="1"/>
              </p:cNvSpPr>
              <p:nvPr/>
            </p:nvSpPr>
            <p:spPr bwMode="auto">
              <a:xfrm>
                <a:off x="355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000">
                    <a:solidFill>
                      <a:srgbClr val="0000FF"/>
                    </a:solidFill>
                    <a:latin typeface="VNI-Times" pitchFamily="2" charset="0"/>
                  </a:rPr>
                  <a:t>a</a:t>
                </a:r>
                <a:r>
                  <a:rPr lang="en-US" sz="2000">
                    <a:solidFill>
                      <a:srgbClr val="FF0000"/>
                    </a:solidFill>
                    <a:latin typeface="VNI-Times" pitchFamily="2" charset="0"/>
                  </a:rPr>
                  <a:t>B</a:t>
                </a:r>
              </a:p>
            </p:txBody>
          </p:sp>
          <p:sp>
            <p:nvSpPr>
              <p:cNvPr id="13349" name="Text Box 92"/>
              <p:cNvSpPr txBox="1">
                <a:spLocks noChangeArrowheads="1"/>
              </p:cNvSpPr>
              <p:nvPr/>
            </p:nvSpPr>
            <p:spPr bwMode="auto">
              <a:xfrm>
                <a:off x="672" y="1392"/>
                <a:ext cx="336" cy="2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b="1">
                    <a:latin typeface="VNI-Times" pitchFamily="2" charset="0"/>
                  </a:rPr>
                  <a:t>F1</a:t>
                </a:r>
              </a:p>
            </p:txBody>
          </p:sp>
          <p:sp>
            <p:nvSpPr>
              <p:cNvPr id="13350" name="Text Box 93"/>
              <p:cNvSpPr txBox="1">
                <a:spLocks noChangeArrowheads="1"/>
              </p:cNvSpPr>
              <p:nvPr/>
            </p:nvSpPr>
            <p:spPr bwMode="auto">
              <a:xfrm>
                <a:off x="288" y="1382"/>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a:latin typeface="VNI-Times" pitchFamily="2" charset="0"/>
                  </a:rPr>
                  <a:t>G</a:t>
                </a:r>
              </a:p>
            </p:txBody>
          </p:sp>
        </p:grpSp>
      </p:grpSp>
    </p:spTree>
    <p:extLst>
      <p:ext uri="{BB962C8B-B14F-4D97-AF65-F5344CB8AC3E}">
        <p14:creationId xmlns:p14="http://schemas.microsoft.com/office/powerpoint/2010/main" val="593667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605"/>
                                        </p:tgtEl>
                                        <p:attrNameLst>
                                          <p:attrName>style.visibility</p:attrName>
                                        </p:attrNameLst>
                                      </p:cBhvr>
                                      <p:to>
                                        <p:strVal val="visible"/>
                                      </p:to>
                                    </p:set>
                                    <p:anim calcmode="lin" valueType="num">
                                      <p:cBhvr additive="base">
                                        <p:cTn id="7" dur="500" fill="hold"/>
                                        <p:tgtEl>
                                          <p:spTgt spid="22605"/>
                                        </p:tgtEl>
                                        <p:attrNameLst>
                                          <p:attrName>ppt_x</p:attrName>
                                        </p:attrNameLst>
                                      </p:cBhvr>
                                      <p:tavLst>
                                        <p:tav tm="0">
                                          <p:val>
                                            <p:strVal val="0-#ppt_w/2"/>
                                          </p:val>
                                        </p:tav>
                                        <p:tav tm="100000">
                                          <p:val>
                                            <p:strVal val="#ppt_x"/>
                                          </p:val>
                                        </p:tav>
                                      </p:tavLst>
                                    </p:anim>
                                    <p:anim calcmode="lin" valueType="num">
                                      <p:cBhvr additive="base">
                                        <p:cTn id="8" dur="500" fill="hold"/>
                                        <p:tgtEl>
                                          <p:spTgt spid="226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545"/>
                                        </p:tgtEl>
                                        <p:attrNameLst>
                                          <p:attrName>style.visibility</p:attrName>
                                        </p:attrNameLst>
                                      </p:cBhvr>
                                      <p:to>
                                        <p:strVal val="visible"/>
                                      </p:to>
                                    </p:set>
                                    <p:anim calcmode="lin" valueType="num">
                                      <p:cBhvr additive="base">
                                        <p:cTn id="13" dur="500" fill="hold"/>
                                        <p:tgtEl>
                                          <p:spTgt spid="22545"/>
                                        </p:tgtEl>
                                        <p:attrNameLst>
                                          <p:attrName>ppt_x</p:attrName>
                                        </p:attrNameLst>
                                      </p:cBhvr>
                                      <p:tavLst>
                                        <p:tav tm="0">
                                          <p:val>
                                            <p:strVal val="0-#ppt_w/2"/>
                                          </p:val>
                                        </p:tav>
                                        <p:tav tm="100000">
                                          <p:val>
                                            <p:strVal val="#ppt_x"/>
                                          </p:val>
                                        </p:tav>
                                      </p:tavLst>
                                    </p:anim>
                                    <p:anim calcmode="lin" valueType="num">
                                      <p:cBhvr additive="base">
                                        <p:cTn id="14" dur="500" fill="hold"/>
                                        <p:tgtEl>
                                          <p:spTgt spid="225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564"/>
                                        </p:tgtEl>
                                        <p:attrNameLst>
                                          <p:attrName>style.visibility</p:attrName>
                                        </p:attrNameLst>
                                      </p:cBhvr>
                                      <p:to>
                                        <p:strVal val="visible"/>
                                      </p:to>
                                    </p:set>
                                    <p:anim calcmode="lin" valueType="num">
                                      <p:cBhvr additive="base">
                                        <p:cTn id="19" dur="500" fill="hold"/>
                                        <p:tgtEl>
                                          <p:spTgt spid="22564"/>
                                        </p:tgtEl>
                                        <p:attrNameLst>
                                          <p:attrName>ppt_x</p:attrName>
                                        </p:attrNameLst>
                                      </p:cBhvr>
                                      <p:tavLst>
                                        <p:tav tm="0">
                                          <p:val>
                                            <p:strVal val="0-#ppt_w/2"/>
                                          </p:val>
                                        </p:tav>
                                        <p:tav tm="100000">
                                          <p:val>
                                            <p:strVal val="#ppt_x"/>
                                          </p:val>
                                        </p:tav>
                                      </p:tavLst>
                                    </p:anim>
                                    <p:anim calcmode="lin" valueType="num">
                                      <p:cBhvr additive="base">
                                        <p:cTn id="20" dur="500" fill="hold"/>
                                        <p:tgtEl>
                                          <p:spTgt spid="225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2610"/>
                                        </p:tgtEl>
                                        <p:attrNameLst>
                                          <p:attrName>style.visibility</p:attrName>
                                        </p:attrNameLst>
                                      </p:cBhvr>
                                      <p:to>
                                        <p:strVal val="visible"/>
                                      </p:to>
                                    </p:set>
                                    <p:anim calcmode="lin" valueType="num">
                                      <p:cBhvr additive="base">
                                        <p:cTn id="25" dur="500" fill="hold"/>
                                        <p:tgtEl>
                                          <p:spTgt spid="22610"/>
                                        </p:tgtEl>
                                        <p:attrNameLst>
                                          <p:attrName>ppt_x</p:attrName>
                                        </p:attrNameLst>
                                      </p:cBhvr>
                                      <p:tavLst>
                                        <p:tav tm="0">
                                          <p:val>
                                            <p:strVal val="0-#ppt_w/2"/>
                                          </p:val>
                                        </p:tav>
                                        <p:tav tm="100000">
                                          <p:val>
                                            <p:strVal val="#ppt_x"/>
                                          </p:val>
                                        </p:tav>
                                      </p:tavLst>
                                    </p:anim>
                                    <p:anim calcmode="lin" valueType="num">
                                      <p:cBhvr additive="base">
                                        <p:cTn id="26" dur="500" fill="hold"/>
                                        <p:tgtEl>
                                          <p:spTgt spid="226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2551"/>
                                        </p:tgtEl>
                                        <p:attrNameLst>
                                          <p:attrName>style.visibility</p:attrName>
                                        </p:attrNameLst>
                                      </p:cBhvr>
                                      <p:to>
                                        <p:strVal val="visible"/>
                                      </p:to>
                                    </p:set>
                                    <p:anim calcmode="lin" valueType="num">
                                      <p:cBhvr additive="base">
                                        <p:cTn id="31" dur="500" fill="hold"/>
                                        <p:tgtEl>
                                          <p:spTgt spid="22551"/>
                                        </p:tgtEl>
                                        <p:attrNameLst>
                                          <p:attrName>ppt_x</p:attrName>
                                        </p:attrNameLst>
                                      </p:cBhvr>
                                      <p:tavLst>
                                        <p:tav tm="0">
                                          <p:val>
                                            <p:strVal val="0-#ppt_w/2"/>
                                          </p:val>
                                        </p:tav>
                                        <p:tav tm="100000">
                                          <p:val>
                                            <p:strVal val="#ppt_x"/>
                                          </p:val>
                                        </p:tav>
                                      </p:tavLst>
                                    </p:anim>
                                    <p:anim calcmode="lin" valueType="num">
                                      <p:cBhvr additive="base">
                                        <p:cTn id="32" dur="500" fill="hold"/>
                                        <p:tgtEl>
                                          <p:spTgt spid="2255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2530"/>
                                        </p:tgtEl>
                                        <p:attrNameLst>
                                          <p:attrName>style.visibility</p:attrName>
                                        </p:attrNameLst>
                                      </p:cBhvr>
                                      <p:to>
                                        <p:strVal val="visible"/>
                                      </p:to>
                                    </p:set>
                                    <p:anim calcmode="lin" valueType="num">
                                      <p:cBhvr additive="base">
                                        <p:cTn id="37" dur="500" fill="hold"/>
                                        <p:tgtEl>
                                          <p:spTgt spid="22530"/>
                                        </p:tgtEl>
                                        <p:attrNameLst>
                                          <p:attrName>ppt_x</p:attrName>
                                        </p:attrNameLst>
                                      </p:cBhvr>
                                      <p:tavLst>
                                        <p:tav tm="0">
                                          <p:val>
                                            <p:strVal val="0-#ppt_w/2"/>
                                          </p:val>
                                        </p:tav>
                                        <p:tav tm="100000">
                                          <p:val>
                                            <p:strVal val="#ppt_x"/>
                                          </p:val>
                                        </p:tav>
                                      </p:tavLst>
                                    </p:anim>
                                    <p:anim calcmode="lin" valueType="num">
                                      <p:cBhvr additive="base">
                                        <p:cTn id="3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571"/>
                                        </p:tgtEl>
                                        <p:attrNameLst>
                                          <p:attrName>style.visibility</p:attrName>
                                        </p:attrNameLst>
                                      </p:cBhvr>
                                      <p:to>
                                        <p:strVal val="visible"/>
                                      </p:to>
                                    </p:set>
                                    <p:anim calcmode="lin" valueType="num">
                                      <p:cBhvr additive="base">
                                        <p:cTn id="43" dur="500" fill="hold"/>
                                        <p:tgtEl>
                                          <p:spTgt spid="22571"/>
                                        </p:tgtEl>
                                        <p:attrNameLst>
                                          <p:attrName>ppt_x</p:attrName>
                                        </p:attrNameLst>
                                      </p:cBhvr>
                                      <p:tavLst>
                                        <p:tav tm="0">
                                          <p:val>
                                            <p:strVal val="0-#ppt_w/2"/>
                                          </p:val>
                                        </p:tav>
                                        <p:tav tm="100000">
                                          <p:val>
                                            <p:strVal val="#ppt_x"/>
                                          </p:val>
                                        </p:tav>
                                      </p:tavLst>
                                    </p:anim>
                                    <p:anim calcmode="lin" valueType="num">
                                      <p:cBhvr additive="base">
                                        <p:cTn id="44" dur="500" fill="hold"/>
                                        <p:tgtEl>
                                          <p:spTgt spid="2257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572"/>
                                        </p:tgtEl>
                                        <p:attrNameLst>
                                          <p:attrName>style.visibility</p:attrName>
                                        </p:attrNameLst>
                                      </p:cBhvr>
                                      <p:to>
                                        <p:strVal val="visible"/>
                                      </p:to>
                                    </p:set>
                                    <p:anim calcmode="lin" valueType="num">
                                      <p:cBhvr additive="base">
                                        <p:cTn id="49" dur="500" fill="hold"/>
                                        <p:tgtEl>
                                          <p:spTgt spid="22572"/>
                                        </p:tgtEl>
                                        <p:attrNameLst>
                                          <p:attrName>ppt_x</p:attrName>
                                        </p:attrNameLst>
                                      </p:cBhvr>
                                      <p:tavLst>
                                        <p:tav tm="0">
                                          <p:val>
                                            <p:strVal val="0-#ppt_w/2"/>
                                          </p:val>
                                        </p:tav>
                                        <p:tav tm="100000">
                                          <p:val>
                                            <p:strVal val="#ppt_x"/>
                                          </p:val>
                                        </p:tav>
                                      </p:tavLst>
                                    </p:anim>
                                    <p:anim calcmode="lin" valueType="num">
                                      <p:cBhvr additive="base">
                                        <p:cTn id="50" dur="500" fill="hold"/>
                                        <p:tgtEl>
                                          <p:spTgt spid="2257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2573"/>
                                        </p:tgtEl>
                                        <p:attrNameLst>
                                          <p:attrName>style.visibility</p:attrName>
                                        </p:attrNameLst>
                                      </p:cBhvr>
                                      <p:to>
                                        <p:strVal val="visible"/>
                                      </p:to>
                                    </p:set>
                                    <p:anim calcmode="lin" valueType="num">
                                      <p:cBhvr additive="base">
                                        <p:cTn id="55" dur="500" fill="hold"/>
                                        <p:tgtEl>
                                          <p:spTgt spid="22573"/>
                                        </p:tgtEl>
                                        <p:attrNameLst>
                                          <p:attrName>ppt_x</p:attrName>
                                        </p:attrNameLst>
                                      </p:cBhvr>
                                      <p:tavLst>
                                        <p:tav tm="0">
                                          <p:val>
                                            <p:strVal val="0-#ppt_w/2"/>
                                          </p:val>
                                        </p:tav>
                                        <p:tav tm="100000">
                                          <p:val>
                                            <p:strVal val="#ppt_x"/>
                                          </p:val>
                                        </p:tav>
                                      </p:tavLst>
                                    </p:anim>
                                    <p:anim calcmode="lin" valueType="num">
                                      <p:cBhvr additive="base">
                                        <p:cTn id="56" dur="500" fill="hold"/>
                                        <p:tgtEl>
                                          <p:spTgt spid="2257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574"/>
                                        </p:tgtEl>
                                        <p:attrNameLst>
                                          <p:attrName>style.visibility</p:attrName>
                                        </p:attrNameLst>
                                      </p:cBhvr>
                                      <p:to>
                                        <p:strVal val="visible"/>
                                      </p:to>
                                    </p:set>
                                    <p:anim calcmode="lin" valueType="num">
                                      <p:cBhvr additive="base">
                                        <p:cTn id="61" dur="500" fill="hold"/>
                                        <p:tgtEl>
                                          <p:spTgt spid="22574"/>
                                        </p:tgtEl>
                                        <p:attrNameLst>
                                          <p:attrName>ppt_x</p:attrName>
                                        </p:attrNameLst>
                                      </p:cBhvr>
                                      <p:tavLst>
                                        <p:tav tm="0">
                                          <p:val>
                                            <p:strVal val="0-#ppt_w/2"/>
                                          </p:val>
                                        </p:tav>
                                        <p:tav tm="100000">
                                          <p:val>
                                            <p:strVal val="#ppt_x"/>
                                          </p:val>
                                        </p:tav>
                                      </p:tavLst>
                                    </p:anim>
                                    <p:anim calcmode="lin" valueType="num">
                                      <p:cBhvr additive="base">
                                        <p:cTn id="62" dur="500" fill="hold"/>
                                        <p:tgtEl>
                                          <p:spTgt spid="22574"/>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575"/>
                                        </p:tgtEl>
                                        <p:attrNameLst>
                                          <p:attrName>style.visibility</p:attrName>
                                        </p:attrNameLst>
                                      </p:cBhvr>
                                      <p:to>
                                        <p:strVal val="visible"/>
                                      </p:to>
                                    </p:set>
                                    <p:anim calcmode="lin" valueType="num">
                                      <p:cBhvr additive="base">
                                        <p:cTn id="67" dur="500" fill="hold"/>
                                        <p:tgtEl>
                                          <p:spTgt spid="22575"/>
                                        </p:tgtEl>
                                        <p:attrNameLst>
                                          <p:attrName>ppt_x</p:attrName>
                                        </p:attrNameLst>
                                      </p:cBhvr>
                                      <p:tavLst>
                                        <p:tav tm="0">
                                          <p:val>
                                            <p:strVal val="0-#ppt_w/2"/>
                                          </p:val>
                                        </p:tav>
                                        <p:tav tm="100000">
                                          <p:val>
                                            <p:strVal val="#ppt_x"/>
                                          </p:val>
                                        </p:tav>
                                      </p:tavLst>
                                    </p:anim>
                                    <p:anim calcmode="lin" valueType="num">
                                      <p:cBhvr additive="base">
                                        <p:cTn id="68" dur="500" fill="hold"/>
                                        <p:tgtEl>
                                          <p:spTgt spid="22575"/>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2576"/>
                                        </p:tgtEl>
                                        <p:attrNameLst>
                                          <p:attrName>style.visibility</p:attrName>
                                        </p:attrNameLst>
                                      </p:cBhvr>
                                      <p:to>
                                        <p:strVal val="visible"/>
                                      </p:to>
                                    </p:set>
                                    <p:anim calcmode="lin" valueType="num">
                                      <p:cBhvr additive="base">
                                        <p:cTn id="73" dur="500" fill="hold"/>
                                        <p:tgtEl>
                                          <p:spTgt spid="22576"/>
                                        </p:tgtEl>
                                        <p:attrNameLst>
                                          <p:attrName>ppt_x</p:attrName>
                                        </p:attrNameLst>
                                      </p:cBhvr>
                                      <p:tavLst>
                                        <p:tav tm="0">
                                          <p:val>
                                            <p:strVal val="0-#ppt_w/2"/>
                                          </p:val>
                                        </p:tav>
                                        <p:tav tm="100000">
                                          <p:val>
                                            <p:strVal val="#ppt_x"/>
                                          </p:val>
                                        </p:tav>
                                      </p:tavLst>
                                    </p:anim>
                                    <p:anim calcmode="lin" valueType="num">
                                      <p:cBhvr additive="base">
                                        <p:cTn id="74" dur="500" fill="hold"/>
                                        <p:tgtEl>
                                          <p:spTgt spid="22576"/>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577"/>
                                        </p:tgtEl>
                                        <p:attrNameLst>
                                          <p:attrName>style.visibility</p:attrName>
                                        </p:attrNameLst>
                                      </p:cBhvr>
                                      <p:to>
                                        <p:strVal val="visible"/>
                                      </p:to>
                                    </p:set>
                                    <p:anim calcmode="lin" valueType="num">
                                      <p:cBhvr additive="base">
                                        <p:cTn id="79" dur="500" fill="hold"/>
                                        <p:tgtEl>
                                          <p:spTgt spid="22577"/>
                                        </p:tgtEl>
                                        <p:attrNameLst>
                                          <p:attrName>ppt_x</p:attrName>
                                        </p:attrNameLst>
                                      </p:cBhvr>
                                      <p:tavLst>
                                        <p:tav tm="0">
                                          <p:val>
                                            <p:strVal val="0-#ppt_w/2"/>
                                          </p:val>
                                        </p:tav>
                                        <p:tav tm="100000">
                                          <p:val>
                                            <p:strVal val="#ppt_x"/>
                                          </p:val>
                                        </p:tav>
                                      </p:tavLst>
                                    </p:anim>
                                    <p:anim calcmode="lin" valueType="num">
                                      <p:cBhvr additive="base">
                                        <p:cTn id="80" dur="500" fill="hold"/>
                                        <p:tgtEl>
                                          <p:spTgt spid="22577"/>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2578"/>
                                        </p:tgtEl>
                                        <p:attrNameLst>
                                          <p:attrName>style.visibility</p:attrName>
                                        </p:attrNameLst>
                                      </p:cBhvr>
                                      <p:to>
                                        <p:strVal val="visible"/>
                                      </p:to>
                                    </p:set>
                                    <p:anim calcmode="lin" valueType="num">
                                      <p:cBhvr additive="base">
                                        <p:cTn id="85" dur="500" fill="hold"/>
                                        <p:tgtEl>
                                          <p:spTgt spid="22578"/>
                                        </p:tgtEl>
                                        <p:attrNameLst>
                                          <p:attrName>ppt_x</p:attrName>
                                        </p:attrNameLst>
                                      </p:cBhvr>
                                      <p:tavLst>
                                        <p:tav tm="0">
                                          <p:val>
                                            <p:strVal val="0-#ppt_w/2"/>
                                          </p:val>
                                        </p:tav>
                                        <p:tav tm="100000">
                                          <p:val>
                                            <p:strVal val="#ppt_x"/>
                                          </p:val>
                                        </p:tav>
                                      </p:tavLst>
                                    </p:anim>
                                    <p:anim calcmode="lin" valueType="num">
                                      <p:cBhvr additive="base">
                                        <p:cTn id="86" dur="500" fill="hold"/>
                                        <p:tgtEl>
                                          <p:spTgt spid="22578"/>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2579"/>
                                        </p:tgtEl>
                                        <p:attrNameLst>
                                          <p:attrName>style.visibility</p:attrName>
                                        </p:attrNameLst>
                                      </p:cBhvr>
                                      <p:to>
                                        <p:strVal val="visible"/>
                                      </p:to>
                                    </p:set>
                                    <p:anim calcmode="lin" valueType="num">
                                      <p:cBhvr additive="base">
                                        <p:cTn id="91" dur="500" fill="hold"/>
                                        <p:tgtEl>
                                          <p:spTgt spid="22579"/>
                                        </p:tgtEl>
                                        <p:attrNameLst>
                                          <p:attrName>ppt_x</p:attrName>
                                        </p:attrNameLst>
                                      </p:cBhvr>
                                      <p:tavLst>
                                        <p:tav tm="0">
                                          <p:val>
                                            <p:strVal val="0-#ppt_w/2"/>
                                          </p:val>
                                        </p:tav>
                                        <p:tav tm="100000">
                                          <p:val>
                                            <p:strVal val="#ppt_x"/>
                                          </p:val>
                                        </p:tav>
                                      </p:tavLst>
                                    </p:anim>
                                    <p:anim calcmode="lin" valueType="num">
                                      <p:cBhvr additive="base">
                                        <p:cTn id="92" dur="500" fill="hold"/>
                                        <p:tgtEl>
                                          <p:spTgt spid="22579"/>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2580"/>
                                        </p:tgtEl>
                                        <p:attrNameLst>
                                          <p:attrName>style.visibility</p:attrName>
                                        </p:attrNameLst>
                                      </p:cBhvr>
                                      <p:to>
                                        <p:strVal val="visible"/>
                                      </p:to>
                                    </p:set>
                                    <p:anim calcmode="lin" valueType="num">
                                      <p:cBhvr additive="base">
                                        <p:cTn id="97" dur="500" fill="hold"/>
                                        <p:tgtEl>
                                          <p:spTgt spid="22580"/>
                                        </p:tgtEl>
                                        <p:attrNameLst>
                                          <p:attrName>ppt_x</p:attrName>
                                        </p:attrNameLst>
                                      </p:cBhvr>
                                      <p:tavLst>
                                        <p:tav tm="0">
                                          <p:val>
                                            <p:strVal val="0-#ppt_w/2"/>
                                          </p:val>
                                        </p:tav>
                                        <p:tav tm="100000">
                                          <p:val>
                                            <p:strVal val="#ppt_x"/>
                                          </p:val>
                                        </p:tav>
                                      </p:tavLst>
                                    </p:anim>
                                    <p:anim calcmode="lin" valueType="num">
                                      <p:cBhvr additive="base">
                                        <p:cTn id="98" dur="500" fill="hold"/>
                                        <p:tgtEl>
                                          <p:spTgt spid="22580"/>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2581"/>
                                        </p:tgtEl>
                                        <p:attrNameLst>
                                          <p:attrName>style.visibility</p:attrName>
                                        </p:attrNameLst>
                                      </p:cBhvr>
                                      <p:to>
                                        <p:strVal val="visible"/>
                                      </p:to>
                                    </p:set>
                                    <p:anim calcmode="lin" valueType="num">
                                      <p:cBhvr additive="base">
                                        <p:cTn id="103" dur="500" fill="hold"/>
                                        <p:tgtEl>
                                          <p:spTgt spid="22581"/>
                                        </p:tgtEl>
                                        <p:attrNameLst>
                                          <p:attrName>ppt_x</p:attrName>
                                        </p:attrNameLst>
                                      </p:cBhvr>
                                      <p:tavLst>
                                        <p:tav tm="0">
                                          <p:val>
                                            <p:strVal val="0-#ppt_w/2"/>
                                          </p:val>
                                        </p:tav>
                                        <p:tav tm="100000">
                                          <p:val>
                                            <p:strVal val="#ppt_x"/>
                                          </p:val>
                                        </p:tav>
                                      </p:tavLst>
                                    </p:anim>
                                    <p:anim calcmode="lin" valueType="num">
                                      <p:cBhvr additive="base">
                                        <p:cTn id="104" dur="500" fill="hold"/>
                                        <p:tgtEl>
                                          <p:spTgt spid="22581"/>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2582"/>
                                        </p:tgtEl>
                                        <p:attrNameLst>
                                          <p:attrName>style.visibility</p:attrName>
                                        </p:attrNameLst>
                                      </p:cBhvr>
                                      <p:to>
                                        <p:strVal val="visible"/>
                                      </p:to>
                                    </p:set>
                                    <p:anim calcmode="lin" valueType="num">
                                      <p:cBhvr additive="base">
                                        <p:cTn id="109" dur="500" fill="hold"/>
                                        <p:tgtEl>
                                          <p:spTgt spid="22582"/>
                                        </p:tgtEl>
                                        <p:attrNameLst>
                                          <p:attrName>ppt_x</p:attrName>
                                        </p:attrNameLst>
                                      </p:cBhvr>
                                      <p:tavLst>
                                        <p:tav tm="0">
                                          <p:val>
                                            <p:strVal val="0-#ppt_w/2"/>
                                          </p:val>
                                        </p:tav>
                                        <p:tav tm="100000">
                                          <p:val>
                                            <p:strVal val="#ppt_x"/>
                                          </p:val>
                                        </p:tav>
                                      </p:tavLst>
                                    </p:anim>
                                    <p:anim calcmode="lin" valueType="num">
                                      <p:cBhvr additive="base">
                                        <p:cTn id="110" dur="500" fill="hold"/>
                                        <p:tgtEl>
                                          <p:spTgt spid="22582"/>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22604"/>
                                        </p:tgtEl>
                                        <p:attrNameLst>
                                          <p:attrName>style.visibility</p:attrName>
                                        </p:attrNameLst>
                                      </p:cBhvr>
                                      <p:to>
                                        <p:strVal val="visible"/>
                                      </p:to>
                                    </p:set>
                                    <p:anim calcmode="lin" valueType="num">
                                      <p:cBhvr additive="base">
                                        <p:cTn id="115" dur="500" fill="hold"/>
                                        <p:tgtEl>
                                          <p:spTgt spid="22604"/>
                                        </p:tgtEl>
                                        <p:attrNameLst>
                                          <p:attrName>ppt_x</p:attrName>
                                        </p:attrNameLst>
                                      </p:cBhvr>
                                      <p:tavLst>
                                        <p:tav tm="0">
                                          <p:val>
                                            <p:strVal val="0-#ppt_w/2"/>
                                          </p:val>
                                        </p:tav>
                                        <p:tav tm="100000">
                                          <p:val>
                                            <p:strVal val="#ppt_x"/>
                                          </p:val>
                                        </p:tav>
                                      </p:tavLst>
                                    </p:anim>
                                    <p:anim calcmode="lin" valueType="num">
                                      <p:cBhvr additive="base">
                                        <p:cTn id="116" dur="500" fill="hold"/>
                                        <p:tgtEl>
                                          <p:spTgt spid="22604"/>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22603"/>
                                        </p:tgtEl>
                                        <p:attrNameLst>
                                          <p:attrName>style.visibility</p:attrName>
                                        </p:attrNameLst>
                                      </p:cBhvr>
                                      <p:to>
                                        <p:strVal val="visible"/>
                                      </p:to>
                                    </p:set>
                                    <p:anim calcmode="lin" valueType="num">
                                      <p:cBhvr additive="base">
                                        <p:cTn id="121" dur="500" fill="hold"/>
                                        <p:tgtEl>
                                          <p:spTgt spid="22603"/>
                                        </p:tgtEl>
                                        <p:attrNameLst>
                                          <p:attrName>ppt_x</p:attrName>
                                        </p:attrNameLst>
                                      </p:cBhvr>
                                      <p:tavLst>
                                        <p:tav tm="0">
                                          <p:val>
                                            <p:strVal val="0-#ppt_w/2"/>
                                          </p:val>
                                        </p:tav>
                                        <p:tav tm="100000">
                                          <p:val>
                                            <p:strVal val="#ppt_x"/>
                                          </p:val>
                                        </p:tav>
                                      </p:tavLst>
                                    </p:anim>
                                    <p:anim calcmode="lin" valueType="num">
                                      <p:cBhvr additive="base">
                                        <p:cTn id="122" dur="500" fill="hold"/>
                                        <p:tgtEl>
                                          <p:spTgt spid="22603"/>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22602"/>
                                        </p:tgtEl>
                                        <p:attrNameLst>
                                          <p:attrName>style.visibility</p:attrName>
                                        </p:attrNameLst>
                                      </p:cBhvr>
                                      <p:to>
                                        <p:strVal val="visible"/>
                                      </p:to>
                                    </p:set>
                                    <p:anim calcmode="lin" valueType="num">
                                      <p:cBhvr additive="base">
                                        <p:cTn id="127" dur="500" fill="hold"/>
                                        <p:tgtEl>
                                          <p:spTgt spid="22602"/>
                                        </p:tgtEl>
                                        <p:attrNameLst>
                                          <p:attrName>ppt_x</p:attrName>
                                        </p:attrNameLst>
                                      </p:cBhvr>
                                      <p:tavLst>
                                        <p:tav tm="0">
                                          <p:val>
                                            <p:strVal val="0-#ppt_w/2"/>
                                          </p:val>
                                        </p:tav>
                                        <p:tav tm="100000">
                                          <p:val>
                                            <p:strVal val="#ppt_x"/>
                                          </p:val>
                                        </p:tav>
                                      </p:tavLst>
                                    </p:anim>
                                    <p:anim calcmode="lin" valueType="num">
                                      <p:cBhvr additive="base">
                                        <p:cTn id="128" dur="500" fill="hold"/>
                                        <p:tgtEl>
                                          <p:spTgt spid="22602"/>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22601"/>
                                        </p:tgtEl>
                                        <p:attrNameLst>
                                          <p:attrName>style.visibility</p:attrName>
                                        </p:attrNameLst>
                                      </p:cBhvr>
                                      <p:to>
                                        <p:strVal val="visible"/>
                                      </p:to>
                                    </p:set>
                                    <p:anim calcmode="lin" valueType="num">
                                      <p:cBhvr additive="base">
                                        <p:cTn id="133" dur="500" fill="hold"/>
                                        <p:tgtEl>
                                          <p:spTgt spid="22601"/>
                                        </p:tgtEl>
                                        <p:attrNameLst>
                                          <p:attrName>ppt_x</p:attrName>
                                        </p:attrNameLst>
                                      </p:cBhvr>
                                      <p:tavLst>
                                        <p:tav tm="0">
                                          <p:val>
                                            <p:strVal val="0-#ppt_w/2"/>
                                          </p:val>
                                        </p:tav>
                                        <p:tav tm="100000">
                                          <p:val>
                                            <p:strVal val="#ppt_x"/>
                                          </p:val>
                                        </p:tav>
                                      </p:tavLst>
                                    </p:anim>
                                    <p:anim calcmode="lin" valueType="num">
                                      <p:cBhvr additive="base">
                                        <p:cTn id="134" dur="500" fill="hold"/>
                                        <p:tgtEl>
                                          <p:spTgt spid="22601"/>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8" fill="hold" nodeType="clickEffect">
                                  <p:stCondLst>
                                    <p:cond delay="0"/>
                                  </p:stCondLst>
                                  <p:childTnLst>
                                    <p:set>
                                      <p:cBhvr>
                                        <p:cTn id="138" dur="1" fill="hold">
                                          <p:stCondLst>
                                            <p:cond delay="0"/>
                                          </p:stCondLst>
                                        </p:cTn>
                                        <p:tgtEl>
                                          <p:spTgt spid="22591"/>
                                        </p:tgtEl>
                                        <p:attrNameLst>
                                          <p:attrName>style.visibility</p:attrName>
                                        </p:attrNameLst>
                                      </p:cBhvr>
                                      <p:to>
                                        <p:strVal val="visible"/>
                                      </p:to>
                                    </p:set>
                                    <p:anim calcmode="lin" valueType="num">
                                      <p:cBhvr additive="base">
                                        <p:cTn id="139" dur="500" fill="hold"/>
                                        <p:tgtEl>
                                          <p:spTgt spid="22591"/>
                                        </p:tgtEl>
                                        <p:attrNameLst>
                                          <p:attrName>ppt_x</p:attrName>
                                        </p:attrNameLst>
                                      </p:cBhvr>
                                      <p:tavLst>
                                        <p:tav tm="0">
                                          <p:val>
                                            <p:strVal val="0-#ppt_w/2"/>
                                          </p:val>
                                        </p:tav>
                                        <p:tav tm="100000">
                                          <p:val>
                                            <p:strVal val="#ppt_x"/>
                                          </p:val>
                                        </p:tav>
                                      </p:tavLst>
                                    </p:anim>
                                    <p:anim calcmode="lin" valueType="num">
                                      <p:cBhvr additive="base">
                                        <p:cTn id="140" dur="500" fill="hold"/>
                                        <p:tgtEl>
                                          <p:spTgt spid="22591"/>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8" fill="hold" nodeType="clickEffect">
                                  <p:stCondLst>
                                    <p:cond delay="0"/>
                                  </p:stCondLst>
                                  <p:childTnLst>
                                    <p:set>
                                      <p:cBhvr>
                                        <p:cTn id="144" dur="1" fill="hold">
                                          <p:stCondLst>
                                            <p:cond delay="0"/>
                                          </p:stCondLst>
                                        </p:cTn>
                                        <p:tgtEl>
                                          <p:spTgt spid="22587"/>
                                        </p:tgtEl>
                                        <p:attrNameLst>
                                          <p:attrName>style.visibility</p:attrName>
                                        </p:attrNameLst>
                                      </p:cBhvr>
                                      <p:to>
                                        <p:strVal val="visible"/>
                                      </p:to>
                                    </p:set>
                                    <p:anim calcmode="lin" valueType="num">
                                      <p:cBhvr additive="base">
                                        <p:cTn id="145" dur="500" fill="hold"/>
                                        <p:tgtEl>
                                          <p:spTgt spid="22587"/>
                                        </p:tgtEl>
                                        <p:attrNameLst>
                                          <p:attrName>ppt_x</p:attrName>
                                        </p:attrNameLst>
                                      </p:cBhvr>
                                      <p:tavLst>
                                        <p:tav tm="0">
                                          <p:val>
                                            <p:strVal val="0-#ppt_w/2"/>
                                          </p:val>
                                        </p:tav>
                                        <p:tav tm="100000">
                                          <p:val>
                                            <p:strVal val="#ppt_x"/>
                                          </p:val>
                                        </p:tav>
                                      </p:tavLst>
                                    </p:anim>
                                    <p:anim calcmode="lin" valueType="num">
                                      <p:cBhvr additive="base">
                                        <p:cTn id="146" dur="500" fill="hold"/>
                                        <p:tgtEl>
                                          <p:spTgt spid="22587"/>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8" fill="hold" nodeType="clickEffect">
                                  <p:stCondLst>
                                    <p:cond delay="0"/>
                                  </p:stCondLst>
                                  <p:childTnLst>
                                    <p:set>
                                      <p:cBhvr>
                                        <p:cTn id="150" dur="1" fill="hold">
                                          <p:stCondLst>
                                            <p:cond delay="0"/>
                                          </p:stCondLst>
                                        </p:cTn>
                                        <p:tgtEl>
                                          <p:spTgt spid="22583"/>
                                        </p:tgtEl>
                                        <p:attrNameLst>
                                          <p:attrName>style.visibility</p:attrName>
                                        </p:attrNameLst>
                                      </p:cBhvr>
                                      <p:to>
                                        <p:strVal val="visible"/>
                                      </p:to>
                                    </p:set>
                                    <p:anim calcmode="lin" valueType="num">
                                      <p:cBhvr additive="base">
                                        <p:cTn id="151" dur="500" fill="hold"/>
                                        <p:tgtEl>
                                          <p:spTgt spid="22583"/>
                                        </p:tgtEl>
                                        <p:attrNameLst>
                                          <p:attrName>ppt_x</p:attrName>
                                        </p:attrNameLst>
                                      </p:cBhvr>
                                      <p:tavLst>
                                        <p:tav tm="0">
                                          <p:val>
                                            <p:strVal val="0-#ppt_w/2"/>
                                          </p:val>
                                        </p:tav>
                                        <p:tav tm="100000">
                                          <p:val>
                                            <p:strVal val="#ppt_x"/>
                                          </p:val>
                                        </p:tav>
                                      </p:tavLst>
                                    </p:anim>
                                    <p:anim calcmode="lin" valueType="num">
                                      <p:cBhvr additive="base">
                                        <p:cTn id="152" dur="500" fill="hold"/>
                                        <p:tgtEl>
                                          <p:spTgt spid="22583"/>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22570"/>
                                        </p:tgtEl>
                                        <p:attrNameLst>
                                          <p:attrName>style.visibility</p:attrName>
                                        </p:attrNameLst>
                                      </p:cBhvr>
                                      <p:to>
                                        <p:strVal val="visible"/>
                                      </p:to>
                                    </p:set>
                                    <p:anim calcmode="lin" valueType="num">
                                      <p:cBhvr additive="base">
                                        <p:cTn id="157" dur="500" fill="hold"/>
                                        <p:tgtEl>
                                          <p:spTgt spid="22570"/>
                                        </p:tgtEl>
                                        <p:attrNameLst>
                                          <p:attrName>ppt_x</p:attrName>
                                        </p:attrNameLst>
                                      </p:cBhvr>
                                      <p:tavLst>
                                        <p:tav tm="0">
                                          <p:val>
                                            <p:strVal val="0-#ppt_w/2"/>
                                          </p:val>
                                        </p:tav>
                                        <p:tav tm="100000">
                                          <p:val>
                                            <p:strVal val="#ppt_x"/>
                                          </p:val>
                                        </p:tav>
                                      </p:tavLst>
                                    </p:anim>
                                    <p:anim calcmode="lin" valueType="num">
                                      <p:cBhvr additive="base">
                                        <p:cTn id="158" dur="500" fill="hold"/>
                                        <p:tgtEl>
                                          <p:spTgt spid="225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0" grpId="0" animBg="1"/>
      <p:bldP spid="22571" grpId="0" autoUpdateAnimBg="0"/>
      <p:bldP spid="22572" grpId="0" autoUpdateAnimBg="0"/>
      <p:bldP spid="22573" grpId="0" autoUpdateAnimBg="0"/>
      <p:bldP spid="22574" grpId="0" autoUpdateAnimBg="0"/>
      <p:bldP spid="22575" grpId="0" autoUpdateAnimBg="0"/>
      <p:bldP spid="22576" grpId="0" autoUpdateAnimBg="0"/>
      <p:bldP spid="22577" grpId="0" autoUpdateAnimBg="0"/>
      <p:bldP spid="22578" grpId="0" autoUpdateAnimBg="0"/>
      <p:bldP spid="22579" grpId="0" autoUpdateAnimBg="0"/>
      <p:bldP spid="22580" grpId="0" autoUpdateAnimBg="0"/>
      <p:bldP spid="22581" grpId="0" autoUpdateAnimBg="0"/>
      <p:bldP spid="22582" grpId="0" autoUpdateAnimBg="0"/>
      <p:bldP spid="22601" grpId="0" autoUpdateAnimBg="0"/>
      <p:bldP spid="22602" grpId="0" autoUpdateAnimBg="0"/>
      <p:bldP spid="22603" grpId="0" autoUpdateAnimBg="0"/>
      <p:bldP spid="2260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972</Words>
  <Application>Microsoft Office PowerPoint</Application>
  <PresentationFormat>Widescreen</PresentationFormat>
  <Paragraphs>207</Paragraphs>
  <Slides>20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Times New Roman</vt:lpstr>
      <vt:lpstr>VNI-Times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29</cp:revision>
  <dcterms:created xsi:type="dcterms:W3CDTF">2019-08-25T16:08:27Z</dcterms:created>
  <dcterms:modified xsi:type="dcterms:W3CDTF">2024-03-11T16:49:43Z</dcterms:modified>
</cp:coreProperties>
</file>