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70" r:id="rId3"/>
    <p:sldId id="281" r:id="rId4"/>
    <p:sldId id="257" r:id="rId5"/>
    <p:sldId id="287" r:id="rId6"/>
    <p:sldId id="278" r:id="rId7"/>
    <p:sldId id="407" r:id="rId8"/>
    <p:sldId id="271" r:id="rId9"/>
    <p:sldId id="284" r:id="rId10"/>
    <p:sldId id="280" r:id="rId11"/>
    <p:sldId id="420" r:id="rId12"/>
    <p:sldId id="434" r:id="rId13"/>
    <p:sldId id="408" r:id="rId14"/>
    <p:sldId id="316" r:id="rId15"/>
    <p:sldId id="409" r:id="rId16"/>
    <p:sldId id="293" r:id="rId17"/>
    <p:sldId id="435" r:id="rId18"/>
    <p:sldId id="276" r:id="rId19"/>
    <p:sldId id="442" r:id="rId20"/>
    <p:sldId id="279" r:id="rId21"/>
    <p:sldId id="384" r:id="rId22"/>
    <p:sldId id="424" r:id="rId23"/>
    <p:sldId id="390" r:id="rId24"/>
    <p:sldId id="391" r:id="rId25"/>
    <p:sldId id="389" r:id="rId26"/>
    <p:sldId id="392" r:id="rId27"/>
    <p:sldId id="425" r:id="rId28"/>
    <p:sldId id="345" r:id="rId29"/>
    <p:sldId id="304" r:id="rId30"/>
    <p:sldId id="429" r:id="rId31"/>
    <p:sldId id="438" r:id="rId32"/>
    <p:sldId id="439" r:id="rId33"/>
    <p:sldId id="307" r:id="rId34"/>
    <p:sldId id="433" r:id="rId35"/>
    <p:sldId id="441" r:id="rId36"/>
    <p:sldId id="258" r:id="rId37"/>
    <p:sldId id="269" r:id="rId38"/>
  </p:sldIdLst>
  <p:sldSz cx="18288000" cy="10287000"/>
  <p:notesSz cx="6858000" cy="9144000"/>
  <p:embeddedFontLst>
    <p:embeddedFont>
      <p:font typeface="Dotum" panose="020B0600000101010101" pitchFamily="34" charset="-127"/>
      <p:regular r:id="rId40"/>
    </p:embeddedFont>
    <p:embeddedFont>
      <p:font typeface="Cambria Math" panose="02040503050406030204" pitchFamily="18" charset="0"/>
      <p:regular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7"/>
    <a:srgbClr val="DBE7C3"/>
    <a:srgbClr val="61A6AB"/>
    <a:srgbClr val="FFFFB3"/>
    <a:srgbClr val="F6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0" d="100"/>
          <a:sy n="40" d="100"/>
        </p:scale>
        <p:origin x="2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A3419-BDCD-46C7-837C-84EBC2C1BD70}"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D796A-198F-4B98-9B98-878DC4C51E9B}" type="slidenum">
              <a:rPr lang="en-US" smtClean="0"/>
              <a:t>‹#›</a:t>
            </a:fld>
            <a:endParaRPr lang="en-US"/>
          </a:p>
        </p:txBody>
      </p:sp>
    </p:spTree>
    <p:extLst>
      <p:ext uri="{BB962C8B-B14F-4D97-AF65-F5344CB8AC3E}">
        <p14:creationId xmlns:p14="http://schemas.microsoft.com/office/powerpoint/2010/main" val="22192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Chọn</a:t>
            </a:r>
            <a:r>
              <a:rPr lang="en-US" baseline="0" smtClean="0"/>
              <a:t> đáp án đúng bằng cách tích trực tiếp vào từng ô A, B, C, D</a:t>
            </a:r>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23</a:t>
            </a:fld>
            <a:endParaRPr lang="en-US"/>
          </a:p>
        </p:txBody>
      </p:sp>
    </p:spTree>
    <p:extLst>
      <p:ext uri="{BB962C8B-B14F-4D97-AF65-F5344CB8AC3E}">
        <p14:creationId xmlns:p14="http://schemas.microsoft.com/office/powerpoint/2010/main" val="160424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Chọn</a:t>
            </a:r>
            <a:r>
              <a:rPr lang="en-US" baseline="0" smtClean="0"/>
              <a:t> đáp án đúng bằng cách tích trực tiếp vào từng ô A, B, C, D</a:t>
            </a:r>
            <a:endParaRPr lang="en-US" smtClean="0"/>
          </a:p>
        </p:txBody>
      </p:sp>
      <p:sp>
        <p:nvSpPr>
          <p:cNvPr id="4" name="Slide Number Placeholder 3"/>
          <p:cNvSpPr>
            <a:spLocks noGrp="1"/>
          </p:cNvSpPr>
          <p:nvPr>
            <p:ph type="sldNum" sz="quarter" idx="10"/>
          </p:nvPr>
        </p:nvSpPr>
        <p:spPr/>
        <p:txBody>
          <a:bodyPr/>
          <a:lstStyle/>
          <a:p>
            <a:fld id="{D56D796A-198F-4B98-9B98-878DC4C51E9B}" type="slidenum">
              <a:rPr lang="en-US" smtClean="0"/>
              <a:t>24</a:t>
            </a:fld>
            <a:endParaRPr lang="en-US"/>
          </a:p>
        </p:txBody>
      </p:sp>
    </p:spTree>
    <p:extLst>
      <p:ext uri="{BB962C8B-B14F-4D97-AF65-F5344CB8AC3E}">
        <p14:creationId xmlns:p14="http://schemas.microsoft.com/office/powerpoint/2010/main" val="409677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Chọn</a:t>
            </a:r>
            <a:r>
              <a:rPr lang="en-US" baseline="0" smtClean="0"/>
              <a:t> đáp án đúng bằng cách tích trực tiếp vào từng ô A, B, C, D</a:t>
            </a:r>
            <a:endParaRPr lang="en-US" smtClean="0"/>
          </a:p>
        </p:txBody>
      </p:sp>
      <p:sp>
        <p:nvSpPr>
          <p:cNvPr id="4" name="Slide Number Placeholder 3"/>
          <p:cNvSpPr>
            <a:spLocks noGrp="1"/>
          </p:cNvSpPr>
          <p:nvPr>
            <p:ph type="sldNum" sz="quarter" idx="10"/>
          </p:nvPr>
        </p:nvSpPr>
        <p:spPr/>
        <p:txBody>
          <a:bodyPr/>
          <a:lstStyle/>
          <a:p>
            <a:fld id="{D56D796A-198F-4B98-9B98-878DC4C51E9B}" type="slidenum">
              <a:rPr lang="en-US" smtClean="0"/>
              <a:t>26</a:t>
            </a:fld>
            <a:endParaRPr lang="en-US"/>
          </a:p>
        </p:txBody>
      </p:sp>
    </p:spTree>
    <p:extLst>
      <p:ext uri="{BB962C8B-B14F-4D97-AF65-F5344CB8AC3E}">
        <p14:creationId xmlns:p14="http://schemas.microsoft.com/office/powerpoint/2010/main" val="117014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6.png"/><Relationship Id="rId10"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svg"/><Relationship Id="rId12"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 Id="rId11" Type="http://schemas.openxmlformats.org/officeDocument/2006/relationships/image" Target="../media/image39.png"/><Relationship Id="rId10" Type="http://schemas.microsoft.com/office/2007/relationships/hdphoto" Target="../media/hdphoto2.wdp"/><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svg"/><Relationship Id="rId21" Type="http://schemas.openxmlformats.org/officeDocument/2006/relationships/image" Target="../media/image46.png"/><Relationship Id="rId7" Type="http://schemas.openxmlformats.org/officeDocument/2006/relationships/image" Target="../media/image44.png"/><Relationship Id="rId2" Type="http://schemas.openxmlformats.org/officeDocument/2006/relationships/image" Target="../media/image7.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9" Type="http://schemas.openxmlformats.org/officeDocument/2006/relationships/image" Target="NUL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1" Type="http://schemas.openxmlformats.org/officeDocument/2006/relationships/image" Target="../media/image46.png"/><Relationship Id="rId2" Type="http://schemas.openxmlformats.org/officeDocument/2006/relationships/image" Target="../media/image7.png"/><Relationship Id="rId20"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26.png"/><Relationship Id="rId19" Type="http://schemas.openxmlformats.org/officeDocument/2006/relationships/image" Target="NUL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1" Type="http://schemas.openxmlformats.org/officeDocument/2006/relationships/image" Target="../media/image51.png"/><Relationship Id="rId2"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7.xml"/><Relationship Id="rId19" Type="http://schemas.openxmlformats.org/officeDocument/2006/relationships/image" Target="NULL"/><Relationship Id="rId4" Type="http://schemas.openxmlformats.org/officeDocument/2006/relationships/image" Target="../media/image26.png"/><Relationship Id="rId22"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51.svg"/><Relationship Id="rId12"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56.png"/><Relationship Id="rId10" Type="http://schemas.openxmlformats.org/officeDocument/2006/relationships/image" Target="../media/image55.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8.svg"/><Relationship Id="rId7"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32.png"/><Relationship Id="rId10" Type="http://schemas.microsoft.com/office/2007/relationships/hdphoto" Target="../media/hdphoto6.wdp"/><Relationship Id="rId4" Type="http://schemas.openxmlformats.org/officeDocument/2006/relationships/image" Target="../media/image57.png"/><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15" Type="http://schemas.microsoft.com/office/2007/relationships/hdphoto" Target="../media/hdphoto1.wdp"/><Relationship Id="rId4" Type="http://schemas.openxmlformats.org/officeDocument/2006/relationships/image" Target="../media/image8.pn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1" Type="http://schemas.openxmlformats.org/officeDocument/2006/relationships/image" Target="../media/image68.png"/><Relationship Id="rId2" Type="http://schemas.openxmlformats.org/officeDocument/2006/relationships/image" Target="../media/image20.png"/><Relationship Id="rId20"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19" Type="http://schemas.openxmlformats.org/officeDocument/2006/relationships/image" Target="NUL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18" Type="http://schemas.openxmlformats.org/officeDocument/2006/relationships/image" Target="../media/image75.png"/><Relationship Id="rId3" Type="http://schemas.microsoft.com/office/2007/relationships/media" Target="../media/media2.mp3"/><Relationship Id="rId21" Type="http://schemas.openxmlformats.org/officeDocument/2006/relationships/image" Target="../media/image38.svg"/><Relationship Id="rId7" Type="http://schemas.openxmlformats.org/officeDocument/2006/relationships/image" Target="../media/image73.png"/><Relationship Id="rId17" Type="http://schemas.openxmlformats.org/officeDocument/2006/relationships/image" Target="NULL"/><Relationship Id="rId2" Type="http://schemas.openxmlformats.org/officeDocument/2006/relationships/audio" Target="../media/media1.mp3"/><Relationship Id="rId20" Type="http://schemas.openxmlformats.org/officeDocument/2006/relationships/image" Target="../media/image17.png"/><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7.xml"/><Relationship Id="rId19" Type="http://schemas.openxmlformats.org/officeDocument/2006/relationships/image" Target="NULL"/><Relationship Id="rId4" Type="http://schemas.openxmlformats.org/officeDocument/2006/relationships/audio" Target="../media/media2.mp3"/></Relationships>
</file>

<file path=ppt/slides/_rels/slide24.xml.rels><?xml version="1.0" encoding="UTF-8" standalone="yes"?>
<Relationships xmlns="http://schemas.openxmlformats.org/package/2006/relationships"><Relationship Id="rId8" Type="http://schemas.openxmlformats.org/officeDocument/2006/relationships/image" Target="../media/image74.png"/><Relationship Id="rId18" Type="http://schemas.openxmlformats.org/officeDocument/2006/relationships/image" Target="../media/image38.svg"/><Relationship Id="rId3" Type="http://schemas.microsoft.com/office/2007/relationships/media" Target="../media/media2.mp3"/><Relationship Id="rId7" Type="http://schemas.openxmlformats.org/officeDocument/2006/relationships/image" Target="../media/image73.png"/><Relationship Id="rId17" Type="http://schemas.openxmlformats.org/officeDocument/2006/relationships/image" Target="../media/image17.pn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7.xml"/><Relationship Id="rId15" Type="http://schemas.openxmlformats.org/officeDocument/2006/relationships/image" Target="../media/image75.png"/><Relationship Id="rId4" Type="http://schemas.openxmlformats.org/officeDocument/2006/relationships/audio" Target="../media/media2.mp3"/><Relationship Id="rId14" Type="http://schemas.openxmlformats.org/officeDocument/2006/relationships/image" Target="NULL"/></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3" Type="http://schemas.microsoft.com/office/2007/relationships/media" Target="../media/media2.mp3"/><Relationship Id="rId7" Type="http://schemas.openxmlformats.org/officeDocument/2006/relationships/image" Target="../media/image38.svg"/><Relationship Id="rId17" Type="http://schemas.openxmlformats.org/officeDocument/2006/relationships/image" Target="NULL"/><Relationship Id="rId2" Type="http://schemas.openxmlformats.org/officeDocument/2006/relationships/audio" Target="../media/media1.mp3"/><Relationship Id="rId16" Type="http://schemas.openxmlformats.org/officeDocument/2006/relationships/image" Target="../media/image75.png"/><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slideLayout" Target="../slideLayouts/slideLayout7.xml"/><Relationship Id="rId15"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74.png"/></Relationships>
</file>

<file path=ppt/slides/_rels/slide26.xml.rels><?xml version="1.0" encoding="UTF-8" standalone="yes"?>
<Relationships xmlns="http://schemas.openxmlformats.org/package/2006/relationships"><Relationship Id="rId8" Type="http://schemas.openxmlformats.org/officeDocument/2006/relationships/image" Target="../media/image38.svg"/><Relationship Id="rId3" Type="http://schemas.microsoft.com/office/2007/relationships/media" Target="../media/media2.mp3"/><Relationship Id="rId7" Type="http://schemas.openxmlformats.org/officeDocument/2006/relationships/image" Target="../media/image17.png"/><Relationship Id="rId17" Type="http://schemas.openxmlformats.org/officeDocument/2006/relationships/image" Target="NULL"/><Relationship Id="rId2" Type="http://schemas.openxmlformats.org/officeDocument/2006/relationships/audio" Target="../media/media1.mp3"/><Relationship Id="rId16" Type="http://schemas.openxmlformats.org/officeDocument/2006/relationships/image" Target="../media/image75.png"/><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7.xml"/><Relationship Id="rId15" Type="http://schemas.openxmlformats.org/officeDocument/2006/relationships/image" Target="NULL"/><Relationship Id="rId10" Type="http://schemas.openxmlformats.org/officeDocument/2006/relationships/image" Target="../media/image74.png"/><Relationship Id="rId4" Type="http://schemas.openxmlformats.org/officeDocument/2006/relationships/audio" Target="../media/media2.mp3"/><Relationship Id="rId9" Type="http://schemas.openxmlformats.org/officeDocument/2006/relationships/image" Target="../media/image73.png"/></Relationships>
</file>

<file path=ppt/slides/_rels/slide2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3.png"/><Relationship Id="rId3" Type="http://schemas.microsoft.com/office/2007/relationships/media" Target="../media/media2.mp3"/><Relationship Id="rId7" Type="http://schemas.openxmlformats.org/officeDocument/2006/relationships/image" Target="../media/image38.svg"/><Relationship Id="rId12" Type="http://schemas.openxmlformats.org/officeDocument/2006/relationships/image" Target="../media/image80.png"/><Relationship Id="rId17" Type="http://schemas.openxmlformats.org/officeDocument/2006/relationships/image" Target="NULL"/><Relationship Id="rId2" Type="http://schemas.openxmlformats.org/officeDocument/2006/relationships/audio" Target="../media/media1.mp3"/><Relationship Id="rId16" Type="http://schemas.openxmlformats.org/officeDocument/2006/relationships/image" Target="../media/image75.png"/><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79.png"/><Relationship Id="rId5" Type="http://schemas.openxmlformats.org/officeDocument/2006/relationships/slideLayout" Target="../slideLayouts/slideLayout7.xml"/><Relationship Id="rId15" Type="http://schemas.openxmlformats.org/officeDocument/2006/relationships/image" Target="NULL"/><Relationship Id="rId10" Type="http://schemas.openxmlformats.org/officeDocument/2006/relationships/image" Target="../media/image78.png"/><Relationship Id="rId4" Type="http://schemas.openxmlformats.org/officeDocument/2006/relationships/audio" Target="../media/media2.mp3"/><Relationship Id="rId9" Type="http://schemas.openxmlformats.org/officeDocument/2006/relationships/image" Target="../media/image77.png"/><Relationship Id="rId14" Type="http://schemas.openxmlformats.org/officeDocument/2006/relationships/image" Target="../media/image74.png"/></Relationships>
</file>

<file path=ppt/slides/_rels/slide2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8.svg"/><Relationship Id="rId7" Type="http://schemas.openxmlformats.org/officeDocument/2006/relationships/image" Target="../media/image8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19" Type="http://schemas.openxmlformats.org/officeDocument/2006/relationships/image" Target="NULL"/><Relationship Id="rId4" Type="http://schemas.openxmlformats.org/officeDocument/2006/relationships/image" Target="../media/image81.png"/><Relationship Id="rId9" Type="http://schemas.openxmlformats.org/officeDocument/2006/relationships/image" Target="../media/image86.png"/></Relationships>
</file>

<file path=ppt/slides/_rels/slide29.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84.png"/><Relationship Id="rId10" Type="http://schemas.openxmlformats.org/officeDocument/2006/relationships/image" Target="../media/image83.png"/><Relationship Id="rId9" Type="http://schemas.openxmlformats.org/officeDocument/2006/relationships/image" Target="../media/image87.png"/></Relationships>
</file>

<file path=ppt/slides/_rels/slide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1.png"/><Relationship Id="rId20"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86.png"/><Relationship Id="rId19" Type="http://schemas.openxmlformats.org/officeDocument/2006/relationships/image" Target="NUL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1.png"/><Relationship Id="rId20"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86.png"/><Relationship Id="rId19" Type="http://schemas.openxmlformats.org/officeDocument/2006/relationships/image" Target="NULL"/><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94.png"/><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6.sv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30.svg"/><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79.svg"/><Relationship Id="rId7" Type="http://schemas.openxmlformats.org/officeDocument/2006/relationships/image" Target="../media/image2.sv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81.svg"/><Relationship Id="rId15" Type="http://schemas.openxmlformats.org/officeDocument/2006/relationships/image" Target="../media/image26.svg"/><Relationship Id="rId10" Type="http://schemas.openxmlformats.org/officeDocument/2006/relationships/image" Target="../media/image15.png"/><Relationship Id="rId4" Type="http://schemas.openxmlformats.org/officeDocument/2006/relationships/image" Target="../media/image100.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12" Type="http://schemas.openxmlformats.org/officeDocument/2006/relationships/image" Target="../media/image16.gif"/><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6.svg"/><Relationship Id="rId5"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2" Type="http://schemas.openxmlformats.org/officeDocument/2006/relationships/image" Target="../media/image22.png"/><Relationship Id="rId2" Type="http://schemas.openxmlformats.org/officeDocument/2006/relationships/image" Target="../media/image20.png"/><Relationship Id="rId29"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36.svg"/><Relationship Id="rId32" Type="http://schemas.openxmlformats.org/officeDocument/2006/relationships/image" Target="../media/image27.png"/><Relationship Id="rId5" Type="http://schemas.openxmlformats.org/officeDocument/2006/relationships/image" Target="../media/image21.png"/><Relationship Id="rId28" Type="http://schemas.openxmlformats.org/officeDocument/2006/relationships/image" Target="../media/image23.png"/><Relationship Id="rId31" Type="http://schemas.openxmlformats.org/officeDocument/2006/relationships/image" Target="../media/image26.png"/><Relationship Id="rId19" Type="http://schemas.openxmlformats.org/officeDocument/2006/relationships/image" Target="NULL"/><Relationship Id="rId4" Type="http://schemas.openxmlformats.org/officeDocument/2006/relationships/image" Target="../media/image28.svg"/><Relationship Id="rId27" Type="http://schemas.openxmlformats.org/officeDocument/2006/relationships/image" Target="../media/image26.svg"/><Relationship Id="rId30"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51.sv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30.png"/><Relationship Id="rId10" Type="http://schemas.openxmlformats.org/officeDocument/2006/relationships/image" Target="../media/image29.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51.svg"/><Relationship Id="rId21" Type="http://schemas.openxmlformats.org/officeDocument/2006/relationships/image" Target="../media/image35.png"/><Relationship Id="rId2" Type="http://schemas.openxmlformats.org/officeDocument/2006/relationships/image" Target="../media/image12.png"/><Relationship Id="rId20" Type="http://schemas.openxmlformats.org/officeDocument/2006/relationships/image" Target="../media/image34.png"/><Relationship Id="rId1" Type="http://schemas.openxmlformats.org/officeDocument/2006/relationships/slideLayout" Target="../slideLayouts/slideLayout7.xml"/><Relationship Id="rId10" Type="http://schemas.openxmlformats.org/officeDocument/2006/relationships/image" Target="../media/image26.png"/><Relationship Id="rId19" Type="http://schemas.openxmlformats.org/officeDocument/2006/relationships/image" Target="NULL"/><Relationship Id="rId9" Type="http://schemas.openxmlformats.org/officeDocument/2006/relationships/image" Target="../media/image33.png"/><Relationship Id="rId22"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6077" flipH="1">
            <a:off x="-2513703" y="1008708"/>
            <a:ext cx="7574623" cy="10493810"/>
          </a:xfrm>
          <a:prstGeom prst="rect">
            <a:avLst/>
          </a:prstGeom>
        </p:spPr>
      </p:pic>
      <p:sp>
        <p:nvSpPr>
          <p:cNvPr id="5" name="AutoShape 5"/>
          <p:cNvSpPr/>
          <p:nvPr/>
        </p:nvSpPr>
        <p:spPr>
          <a:xfrm rot="-78937">
            <a:off x="1214750" y="1754191"/>
            <a:ext cx="15921601" cy="6817890"/>
          </a:xfrm>
          <a:prstGeom prst="rect">
            <a:avLst/>
          </a:prstGeom>
          <a:solidFill>
            <a:srgbClr val="468B91"/>
          </a:solidFill>
        </p:spPr>
      </p:sp>
      <p:sp>
        <p:nvSpPr>
          <p:cNvPr id="6" name="AutoShape 6"/>
          <p:cNvSpPr/>
          <p:nvPr/>
        </p:nvSpPr>
        <p:spPr>
          <a:xfrm>
            <a:off x="1591713" y="2194513"/>
            <a:ext cx="15179279" cy="5996987"/>
          </a:xfrm>
          <a:prstGeom prst="rect">
            <a:avLst/>
          </a:prstGeom>
          <a:solidFill>
            <a:srgbClr val="F6F6E9"/>
          </a:solidFill>
        </p:spPr>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55419">
            <a:off x="537986" y="1822812"/>
            <a:ext cx="2620966" cy="74340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239772">
            <a:off x="15085695" y="7800869"/>
            <a:ext cx="2727911" cy="77373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895279">
            <a:off x="10774707" y="8945693"/>
            <a:ext cx="2038773" cy="1901619"/>
          </a:xfrm>
          <a:prstGeom prst="rect">
            <a:avLst/>
          </a:prstGeom>
        </p:spPr>
      </p:pic>
      <p:sp>
        <p:nvSpPr>
          <p:cNvPr id="11" name="TextBox 11"/>
          <p:cNvSpPr txBox="1"/>
          <p:nvPr/>
        </p:nvSpPr>
        <p:spPr>
          <a:xfrm>
            <a:off x="1944706" y="3312418"/>
            <a:ext cx="14376072" cy="3323987"/>
          </a:xfrm>
          <a:prstGeom prst="rect">
            <a:avLst/>
          </a:prstGeom>
        </p:spPr>
        <p:txBody>
          <a:bodyPr wrap="square" lIns="0" tIns="0" rIns="0" bIns="0" rtlCol="0" anchor="t">
            <a:spAutoFit/>
          </a:bodyPr>
          <a:lstStyle/>
          <a:p>
            <a:pPr algn="ctr">
              <a:lnSpc>
                <a:spcPct val="150000"/>
              </a:lnSpc>
              <a:spcBef>
                <a:spcPct val="0"/>
              </a:spcBef>
            </a:pPr>
            <a:r>
              <a:rPr lang="en-US" sz="7200" b="1" dirty="0" smtClean="0">
                <a:solidFill>
                  <a:schemeClr val="accent2">
                    <a:lumMod val="75000"/>
                  </a:schemeClr>
                </a:solidFill>
                <a:latin typeface="Arial" panose="020B0604020202020204" pitchFamily="34" charset="0"/>
                <a:cs typeface="Arial" panose="020B0604020202020204" pitchFamily="34" charset="0"/>
              </a:rPr>
              <a:t>NHIỆT LIỆT CHÀO MỪNG </a:t>
            </a:r>
          </a:p>
          <a:p>
            <a:pPr algn="ctr">
              <a:lnSpc>
                <a:spcPct val="150000"/>
              </a:lnSpc>
              <a:spcBef>
                <a:spcPct val="0"/>
              </a:spcBef>
            </a:pPr>
            <a:r>
              <a:rPr lang="en-US" sz="7200" b="1" dirty="0" smtClean="0">
                <a:solidFill>
                  <a:schemeClr val="accent2">
                    <a:lumMod val="75000"/>
                  </a:schemeClr>
                </a:solidFill>
                <a:latin typeface="Arial" panose="020B0604020202020204" pitchFamily="34" charset="0"/>
                <a:cs typeface="Arial" panose="020B0604020202020204" pitchFamily="34" charset="0"/>
              </a:rPr>
              <a:t>CÁC EM ĐẾN VỚI BÀI HỌC MỚI!</a:t>
            </a:r>
            <a:endParaRPr lang="en-US" sz="7200" b="1" dirty="0">
              <a:solidFill>
                <a:schemeClr val="accent2">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496109" y="376648"/>
            <a:ext cx="3081621" cy="3081621"/>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5082" y="6721009"/>
            <a:ext cx="3206774" cy="281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76726" y="266700"/>
            <a:ext cx="17783049" cy="9753600"/>
          </a:xfrm>
          <a:prstGeom prst="rect">
            <a:avLst/>
          </a:prstGeom>
          <a:solidFill>
            <a:schemeClr val="bg1"/>
          </a:solidFill>
          <a:ln>
            <a:solidFill>
              <a:schemeClr val="bg1"/>
            </a:solidFill>
          </a:ln>
        </p:spPr>
      </p:sp>
      <p:pic>
        <p:nvPicPr>
          <p:cNvPr id="14"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478502" y="114300"/>
            <a:ext cx="1733298" cy="1842076"/>
          </a:xfrm>
          <a:prstGeom prst="rect">
            <a:avLst/>
          </a:prstGeom>
        </p:spPr>
      </p:pic>
      <p:sp>
        <p:nvSpPr>
          <p:cNvPr id="2" name="Rectangle 1"/>
          <p:cNvSpPr/>
          <p:nvPr/>
        </p:nvSpPr>
        <p:spPr>
          <a:xfrm>
            <a:off x="522428" y="2019300"/>
            <a:ext cx="17308372" cy="2723823"/>
          </a:xfrm>
          <a:prstGeom prst="rect">
            <a:avLst/>
          </a:prstGeom>
        </p:spPr>
        <p:txBody>
          <a:bodyPr wrap="square">
            <a:spAutoFit/>
          </a:bodyPr>
          <a:lstStyle/>
          <a:p>
            <a:pPr algn="just">
              <a:lnSpc>
                <a:spcPct val="150000"/>
              </a:lnSpc>
            </a:pPr>
            <a:r>
              <a:rPr lang="vi-VN" sz="3800" smtClean="0">
                <a:solidFill>
                  <a:srgbClr val="000000"/>
                </a:solidFill>
                <a:ea typeface="Calibri" panose="020F0502020204030204" pitchFamily="34" charset="0"/>
                <a:cs typeface="Arial" panose="020B0604020202020204" pitchFamily="34" charset="0"/>
              </a:rPr>
              <a:t>Trong </a:t>
            </a:r>
            <a:r>
              <a:rPr lang="vi-VN" sz="3800">
                <a:solidFill>
                  <a:srgbClr val="000000"/>
                </a:solidFill>
                <a:ea typeface="Calibri" panose="020F0502020204030204" pitchFamily="34" charset="0"/>
                <a:cs typeface="Arial" panose="020B0604020202020204" pitchFamily="34" charset="0"/>
              </a:rPr>
              <a:t>các tam giác được vẽ trên ô lưới vuông, có một cặp tam giác đồng dạng. Hãy chỉ ra cặp tam giác đó, viết đúng kí hiệu đồng dạng và tìm tỉ số đồng dạng của </a:t>
            </a:r>
            <a:r>
              <a:rPr lang="vi-VN" sz="3800">
                <a:solidFill>
                  <a:srgbClr val="000000"/>
                </a:solidFill>
                <a:ea typeface="Calibri" panose="020F0502020204030204" pitchFamily="34" charset="0"/>
                <a:cs typeface="Arial" panose="020B0604020202020204" pitchFamily="34" charset="0"/>
              </a:rPr>
              <a:t>chúng</a:t>
            </a:r>
            <a:r>
              <a:rPr lang="vi-VN" sz="3800" smtClean="0">
                <a:solidFill>
                  <a:srgbClr val="000000"/>
                </a:solidFill>
                <a:ea typeface="Calibri" panose="020F0502020204030204" pitchFamily="34" charset="0"/>
                <a:cs typeface="Arial" panose="020B0604020202020204" pitchFamily="34" charset="0"/>
              </a:rPr>
              <a:t>.</a:t>
            </a:r>
            <a:endParaRPr lang="vi-VN" sz="3800">
              <a:solidFill>
                <a:srgbClr val="000000"/>
              </a:solidFill>
              <a:ea typeface="Calibri" panose="020F0502020204030204" pitchFamily="34" charset="0"/>
              <a:cs typeface="Arial" panose="020B0604020202020204" pitchFamily="34" charset="0"/>
            </a:endParaRPr>
          </a:p>
        </p:txBody>
      </p:sp>
      <p:sp>
        <p:nvSpPr>
          <p:cNvPr id="12" name="Rounded Rectangle 11"/>
          <p:cNvSpPr/>
          <p:nvPr/>
        </p:nvSpPr>
        <p:spPr>
          <a:xfrm>
            <a:off x="522428" y="534292"/>
            <a:ext cx="3961540" cy="1219200"/>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300" b="1" smtClean="0">
                <a:latin typeface="Arial" panose="020B0604020202020204" pitchFamily="34" charset="0"/>
                <a:cs typeface="Arial" panose="020B0604020202020204" pitchFamily="34" charset="0"/>
              </a:rPr>
              <a:t>Luyện tập 1</a:t>
            </a:r>
            <a:endParaRPr lang="en-US" sz="43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530449" y="5131631"/>
            <a:ext cx="9982200" cy="4063792"/>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0865045" y="5131631"/>
                <a:ext cx="6906501" cy="4116255"/>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Ta thấy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𝐷𝐸𝐹</m:t>
                    </m:r>
                  </m:oMath>
                </a14:m>
                <a:r>
                  <a:rPr lang="en-US" sz="38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Hoặc: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𝐷𝐸𝐹</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0865045" y="5131631"/>
                <a:ext cx="6906501" cy="4116255"/>
              </a:xfrm>
              <a:prstGeom prst="rect">
                <a:avLst/>
              </a:prstGeom>
              <a:blipFill>
                <a:blip r:embed="rId11"/>
                <a:stretch>
                  <a:fillRect l="-2913" r="-2913"/>
                </a:stretch>
              </a:blipFill>
            </p:spPr>
            <p:txBody>
              <a:bodyPr/>
              <a:lstStyle/>
              <a:p>
                <a:r>
                  <a:rPr lang="en-US">
                    <a:noFill/>
                  </a:rPr>
                  <a:t> </a:t>
                </a:r>
              </a:p>
            </p:txBody>
          </p:sp>
        </mc:Fallback>
      </mc:AlternateContent>
      <p:sp>
        <p:nvSpPr>
          <p:cNvPr id="9" name="Rectangle 8"/>
          <p:cNvSpPr/>
          <p:nvPr/>
        </p:nvSpPr>
        <p:spPr>
          <a:xfrm>
            <a:off x="13685749" y="4229100"/>
            <a:ext cx="1265091" cy="677108"/>
          </a:xfrm>
          <a:prstGeom prst="rect">
            <a:avLst/>
          </a:prstGeom>
        </p:spPr>
        <p:txBody>
          <a:bodyPr wrap="none">
            <a:spAutoFit/>
          </a:bodyPr>
          <a:lstStyle/>
          <a:p>
            <a:pPr lvl="0" algn="ctr"/>
            <a:r>
              <a:rPr lang="en-US" sz="3800" b="1" i="1" u="sng" smtClean="0">
                <a:solidFill>
                  <a:schemeClr val="tx2"/>
                </a:solidFill>
                <a:latin typeface="Arial" panose="020B0604020202020204" pitchFamily="34" charset="0"/>
                <a:cs typeface="Arial" panose="020B0604020202020204" pitchFamily="34" charset="0"/>
              </a:rPr>
              <a:t>Giải:</a:t>
            </a:r>
            <a:endParaRPr lang="en-US" sz="3800" b="1" i="1" u="sng" dirty="0">
              <a:solidFill>
                <a:schemeClr val="tx2"/>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2"/>
          <a:stretch>
            <a:fillRect/>
          </a:stretch>
        </p:blipFill>
        <p:spPr>
          <a:xfrm rot="2836841" flipH="1">
            <a:off x="17284956" y="8795738"/>
            <a:ext cx="973180" cy="1108188"/>
          </a:xfrm>
          <a:prstGeom prst="rect">
            <a:avLst/>
          </a:prstGeom>
        </p:spPr>
      </p:pic>
    </p:spTree>
    <p:extLst>
      <p:ext uri="{BB962C8B-B14F-4D97-AF65-F5344CB8AC3E}">
        <p14:creationId xmlns:p14="http://schemas.microsoft.com/office/powerpoint/2010/main" val="2183661952"/>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587939">
            <a:off x="14142215" y="-1207866"/>
            <a:ext cx="8057164" cy="27814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68779" flipV="1">
            <a:off x="-1660815" y="7359922"/>
            <a:ext cx="3962225" cy="3962225"/>
          </a:xfrm>
          <a:prstGeom prst="rect">
            <a:avLst/>
          </a:prstGeom>
        </p:spPr>
      </p:pic>
      <p:sp>
        <p:nvSpPr>
          <p:cNvPr id="13" name="Rounded Rectangle 12"/>
          <p:cNvSpPr/>
          <p:nvPr/>
        </p:nvSpPr>
        <p:spPr>
          <a:xfrm>
            <a:off x="1143000" y="1028700"/>
            <a:ext cx="5181600" cy="1219200"/>
          </a:xfrm>
          <a:prstGeom prst="roundRect">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300" b="1" smtClean="0">
                <a:solidFill>
                  <a:srgbClr val="FFFFA7"/>
                </a:solidFill>
                <a:latin typeface="Arial" panose="020B0604020202020204" pitchFamily="34" charset="0"/>
                <a:cs typeface="Arial" panose="020B0604020202020204" pitchFamily="34" charset="0"/>
              </a:rPr>
              <a:t>THỬ THÁCH NHỎ</a:t>
            </a:r>
            <a:endParaRPr lang="en-US" sz="4300" b="1" dirty="0">
              <a:solidFill>
                <a:srgbClr val="FFFFA7"/>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1143000" y="2400300"/>
                <a:ext cx="14019115" cy="2820644"/>
              </a:xfrm>
              <a:prstGeom prst="rect">
                <a:avLst/>
              </a:prstGeom>
            </p:spPr>
            <p:txBody>
              <a:bodyPr wrap="square">
                <a:spAutoFit/>
              </a:bodyPr>
              <a:lstStyle/>
              <a:p>
                <a:pPr>
                  <a:lnSpc>
                    <a:spcPct val="150000"/>
                  </a:lnSpc>
                  <a:spcBef>
                    <a:spcPts val="400"/>
                  </a:spcBef>
                  <a:spcAft>
                    <a:spcPts val="400"/>
                  </a:spcAft>
                </a:pPr>
                <a:r>
                  <a:rPr lang="en-US" sz="3800" smtClean="0">
                    <a:solidFill>
                      <a:srgbClr val="000000"/>
                    </a:solidFill>
                    <a:latin typeface="Arial" panose="020B0604020202020204" pitchFamily="34" charset="0"/>
                    <a:cs typeface="Arial" panose="020B0604020202020204" pitchFamily="34" charset="0"/>
                  </a:rPr>
                  <a:t>a</a:t>
                </a:r>
                <a:r>
                  <a:rPr lang="en-US" sz="3800">
                    <a:solidFill>
                      <a:srgbClr val="000000"/>
                    </a:solidFill>
                    <a:latin typeface="Arial" panose="020B0604020202020204" pitchFamily="34" charset="0"/>
                    <a:cs typeface="Arial" panose="020B0604020202020204" pitchFamily="34" charset="0"/>
                  </a:rPr>
                  <a:t>) Nếu tam giác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𝐴𝐵𝐶</m:t>
                    </m:r>
                  </m:oMath>
                </a14:m>
                <a:r>
                  <a:rPr lang="en-US" sz="3800">
                    <a:solidFill>
                      <a:srgbClr val="000000"/>
                    </a:solidFill>
                    <a:latin typeface="Arial" panose="020B0604020202020204" pitchFamily="34" charset="0"/>
                    <a:cs typeface="Arial" panose="020B0604020202020204" pitchFamily="34" charset="0"/>
                  </a:rPr>
                  <a:t> cân tại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m:t>
                    </m:r>
                  </m:oMath>
                </a14:m>
                <a:r>
                  <a:rPr lang="en-US" sz="3800">
                    <a:solidFill>
                      <a:srgbClr val="000000"/>
                    </a:solidFill>
                    <a:latin typeface="Arial" panose="020B0604020202020204" pitchFamily="34" charset="0"/>
                    <a:cs typeface="Arial" panose="020B0604020202020204" pitchFamily="34" charset="0"/>
                  </a:rPr>
                  <a:t> thì tam giác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𝑀𝑁𝑃</m:t>
                    </m:r>
                  </m:oMath>
                </a14:m>
                <a:r>
                  <a:rPr lang="en-US" sz="3800">
                    <a:solidFill>
                      <a:srgbClr val="000000"/>
                    </a:solidFill>
                    <a:latin typeface="Arial" panose="020B0604020202020204" pitchFamily="34" charset="0"/>
                    <a:cs typeface="Arial" panose="020B0604020202020204" pitchFamily="34" charset="0"/>
                  </a:rPr>
                  <a:t> cân tại đỉnh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m:t>
                    </m:r>
                    <m:r>
                      <a:rPr lang="en-US" sz="3800" b="0" i="0" smtClean="0">
                        <a:solidFill>
                          <a:srgbClr val="000000"/>
                        </a:solidFill>
                        <a:latin typeface="Cambria Math" panose="02040503050406030204" pitchFamily="18" charset="0"/>
                        <a:cs typeface="Arial" panose="020B0604020202020204" pitchFamily="34" charset="0"/>
                      </a:rPr>
                      <m:t>;</m:t>
                    </m:r>
                  </m:oMath>
                </a14:m>
                <a:endParaRPr lang="en-US" sz="3800">
                  <a:solidFill>
                    <a:srgbClr val="000000"/>
                  </a:solidFill>
                  <a:latin typeface="Arial" panose="020B0604020202020204" pitchFamily="34" charset="0"/>
                  <a:cs typeface="Arial" panose="020B0604020202020204" pitchFamily="34" charset="0"/>
                </a:endParaRPr>
              </a:p>
              <a:p>
                <a:pPr>
                  <a:lnSpc>
                    <a:spcPct val="150000"/>
                  </a:lnSpc>
                  <a:spcBef>
                    <a:spcPts val="400"/>
                  </a:spcBef>
                  <a:spcAft>
                    <a:spcPts val="400"/>
                  </a:spcAft>
                </a:pPr>
                <a:r>
                  <a:rPr lang="en-US" sz="3800">
                    <a:solidFill>
                      <a:srgbClr val="000000"/>
                    </a:solidFill>
                    <a:latin typeface="Arial" panose="020B0604020202020204" pitchFamily="34" charset="0"/>
                    <a:cs typeface="Arial" panose="020B0604020202020204" pitchFamily="34" charset="0"/>
                  </a:rPr>
                  <a:t>b) Nếu tam giác </a:t>
                </a:r>
                <a14:m>
                  <m:oMath xmlns:m="http://schemas.openxmlformats.org/officeDocument/2006/math">
                    <m:r>
                      <a:rPr lang="en-US" sz="3800" i="1">
                        <a:solidFill>
                          <a:srgbClr val="000000"/>
                        </a:solidFill>
                        <a:latin typeface="Cambria Math" panose="02040503050406030204" pitchFamily="18" charset="0"/>
                        <a:cs typeface="Arial" panose="020B0604020202020204" pitchFamily="34" charset="0"/>
                      </a:rPr>
                      <m:t>𝐴𝐵𝐶</m:t>
                    </m:r>
                  </m:oMath>
                </a14:m>
                <a:r>
                  <a:rPr lang="en-US" sz="3800">
                    <a:solidFill>
                      <a:srgbClr val="000000"/>
                    </a:solidFill>
                    <a:latin typeface="Arial" panose="020B0604020202020204" pitchFamily="34" charset="0"/>
                    <a:cs typeface="Arial" panose="020B0604020202020204" pitchFamily="34" charset="0"/>
                  </a:rPr>
                  <a:t> đều thì tam giác </a:t>
                </a:r>
                <a14:m>
                  <m:oMath xmlns:m="http://schemas.openxmlformats.org/officeDocument/2006/math">
                    <m:r>
                      <a:rPr lang="en-US" sz="3800" i="1">
                        <a:solidFill>
                          <a:srgbClr val="000000"/>
                        </a:solidFill>
                        <a:latin typeface="Cambria Math" panose="02040503050406030204" pitchFamily="18" charset="0"/>
                        <a:cs typeface="Arial" panose="020B0604020202020204" pitchFamily="34" charset="0"/>
                      </a:rPr>
                      <m:t>𝑀𝑁𝑃</m:t>
                    </m:r>
                  </m:oMath>
                </a14:m>
                <a:r>
                  <a:rPr lang="en-US" sz="3800">
                    <a:solidFill>
                      <a:srgbClr val="000000"/>
                    </a:solidFill>
                    <a:latin typeface="Arial" panose="020B0604020202020204" pitchFamily="34" charset="0"/>
                    <a:cs typeface="Arial" panose="020B0604020202020204" pitchFamily="34" charset="0"/>
                  </a:rPr>
                  <a:t> </a:t>
                </a:r>
                <a:r>
                  <a:rPr lang="en-US" sz="3800" smtClean="0">
                    <a:solidFill>
                      <a:srgbClr val="000000"/>
                    </a:solidFill>
                    <a:latin typeface="Arial" panose="020B0604020202020204" pitchFamily="34" charset="0"/>
                    <a:cs typeface="Arial" panose="020B0604020202020204" pitchFamily="34" charset="0"/>
                  </a:rPr>
                  <a:t>đều;</a:t>
                </a:r>
                <a:endParaRPr lang="en-US" sz="3800">
                  <a:solidFill>
                    <a:srgbClr val="000000"/>
                  </a:solidFill>
                  <a:latin typeface="Arial" panose="020B0604020202020204" pitchFamily="34" charset="0"/>
                  <a:cs typeface="Arial" panose="020B0604020202020204" pitchFamily="34" charset="0"/>
                </a:endParaRPr>
              </a:p>
              <a:p>
                <a:pPr>
                  <a:lnSpc>
                    <a:spcPct val="150000"/>
                  </a:lnSpc>
                  <a:spcBef>
                    <a:spcPts val="400"/>
                  </a:spcBef>
                  <a:spcAft>
                    <a:spcPts val="400"/>
                  </a:spcAft>
                </a:pPr>
                <a:r>
                  <a:rPr lang="en-US" sz="3800">
                    <a:solidFill>
                      <a:srgbClr val="000000"/>
                    </a:solidFill>
                    <a:latin typeface="Arial" panose="020B0604020202020204" pitchFamily="34" charset="0"/>
                    <a:cs typeface="Arial" panose="020B0604020202020204" pitchFamily="34" charset="0"/>
                  </a:rPr>
                  <a:t>c) Nếu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𝐴𝐵</m:t>
                    </m:r>
                    <m:r>
                      <a:rPr lang="en-US" sz="3800" i="1" smtClean="0">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𝐴𝐶</m:t>
                    </m:r>
                    <m:r>
                      <a:rPr lang="en-US" sz="3800" i="1">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𝐵𝐶</m:t>
                    </m:r>
                  </m:oMath>
                </a14:m>
                <a:r>
                  <a:rPr lang="en-US" sz="3800">
                    <a:solidFill>
                      <a:srgbClr val="000000"/>
                    </a:solidFill>
                    <a:latin typeface="Arial" panose="020B0604020202020204" pitchFamily="34" charset="0"/>
                    <a:cs typeface="Arial" panose="020B0604020202020204" pitchFamily="34" charset="0"/>
                  </a:rPr>
                  <a:t> thì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𝑀𝑁</m:t>
                    </m:r>
                    <m:r>
                      <a:rPr lang="en-US" sz="3800" i="1" smtClean="0">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𝑀𝑃</m:t>
                    </m:r>
                    <m:r>
                      <a:rPr lang="en-US" sz="3800" i="1">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𝑁𝑃</m:t>
                    </m:r>
                    <m:r>
                      <a:rPr lang="en-US" sz="3800" b="0" i="1" smtClean="0">
                        <a:solidFill>
                          <a:srgbClr val="000000"/>
                        </a:solidFill>
                        <a:latin typeface="Cambria Math" panose="02040503050406030204" pitchFamily="18" charset="0"/>
                        <a:cs typeface="Arial" panose="020B0604020202020204" pitchFamily="34" charset="0"/>
                      </a:rPr>
                      <m:t>.</m:t>
                    </m:r>
                  </m:oMath>
                </a14:m>
                <a:endParaRPr lang="en-US" sz="3800">
                  <a:solidFill>
                    <a:srgbClr val="000000"/>
                  </a:solidFill>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143000" y="2400300"/>
                <a:ext cx="14019115" cy="2820644"/>
              </a:xfrm>
              <a:prstGeom prst="rect">
                <a:avLst/>
              </a:prstGeom>
              <a:blipFill>
                <a:blip r:embed="rId5"/>
                <a:stretch>
                  <a:fillRect l="-1435" b="-77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6553200" y="1153552"/>
                <a:ext cx="8760219" cy="969496"/>
              </a:xfrm>
              <a:prstGeom prst="rect">
                <a:avLst/>
              </a:prstGeom>
            </p:spPr>
            <p:txBody>
              <a:bodyPr wrap="none">
                <a:spAutoFit/>
              </a:bodyPr>
              <a:lstStyle/>
              <a:p>
                <a:pPr lvl="0">
                  <a:lnSpc>
                    <a:spcPct val="150000"/>
                  </a:lnSpc>
                </a:pPr>
                <a:r>
                  <a:rPr lang="en-US" sz="3800">
                    <a:solidFill>
                      <a:srgbClr val="000000"/>
                    </a:solidFill>
                    <a:latin typeface="Arial" panose="020B0604020202020204" pitchFamily="34" charset="0"/>
                    <a:cs typeface="Arial" panose="020B0604020202020204" pitchFamily="34" charset="0"/>
                  </a:rPr>
                  <a:t>Cho </a:t>
                </a:r>
                <a:r>
                  <a:rPr lang="en-US" sz="380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8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𝑀𝑁𝑃</m:t>
                    </m:r>
                  </m:oMath>
                </a14:m>
                <a:r>
                  <a:rPr lang="el-GR" sz="3800">
                    <a:solidFill>
                      <a:srgbClr val="000000"/>
                    </a:solidFill>
                    <a:latin typeface="Arial" panose="020B0604020202020204" pitchFamily="34" charset="0"/>
                    <a:cs typeface="Arial" panose="020B0604020202020204" pitchFamily="34" charset="0"/>
                  </a:rPr>
                  <a:t>. </a:t>
                </a:r>
                <a:r>
                  <a:rPr lang="en-US" sz="3800">
                    <a:solidFill>
                      <a:srgbClr val="000000"/>
                    </a:solidFill>
                    <a:latin typeface="Arial" panose="020B0604020202020204" pitchFamily="34" charset="0"/>
                    <a:cs typeface="Arial" panose="020B0604020202020204" pitchFamily="34" charset="0"/>
                  </a:rPr>
                  <a:t>Chứng minh rằng:</a:t>
                </a:r>
              </a:p>
            </p:txBody>
          </p:sp>
        </mc:Choice>
        <mc:Fallback>
          <p:sp>
            <p:nvSpPr>
              <p:cNvPr id="18" name="Rectangle 17"/>
              <p:cNvSpPr>
                <a:spLocks noRot="1" noChangeAspect="1" noMove="1" noResize="1" noEditPoints="1" noAdjustHandles="1" noChangeArrowheads="1" noChangeShapeType="1" noTextEdit="1"/>
              </p:cNvSpPr>
              <p:nvPr/>
            </p:nvSpPr>
            <p:spPr>
              <a:xfrm>
                <a:off x="6553200" y="1153552"/>
                <a:ext cx="8760219" cy="969496"/>
              </a:xfrm>
              <a:prstGeom prst="rect">
                <a:avLst/>
              </a:prstGeom>
              <a:blipFill>
                <a:blip r:embed="rId6"/>
                <a:stretch>
                  <a:fillRect l="-2296" r="-1322" b="-13836"/>
                </a:stretch>
              </a:blipFill>
            </p:spPr>
            <p:txBody>
              <a:bodyPr/>
              <a:lstStyle/>
              <a:p>
                <a:r>
                  <a:rPr lang="en-US">
                    <a:noFill/>
                  </a:rPr>
                  <a:t> </a:t>
                </a:r>
              </a:p>
            </p:txBody>
          </p:sp>
        </mc:Fallback>
      </mc:AlternateContent>
      <p:pic>
        <p:nvPicPr>
          <p:cNvPr id="19" name="Picture 18"/>
          <p:cNvPicPr>
            <a:picLocks noChangeAspect="1"/>
          </p:cNvPicPr>
          <p:nvPr/>
        </p:nvPicPr>
        <p:blipFill>
          <a:blip r:embed="rId7"/>
          <a:stretch>
            <a:fillRect/>
          </a:stretch>
        </p:blipFill>
        <p:spPr>
          <a:xfrm>
            <a:off x="15044378" y="2933700"/>
            <a:ext cx="2786422" cy="2667000"/>
          </a:xfrm>
          <a:prstGeom prst="rect">
            <a:avLst/>
          </a:prstGeom>
        </p:spPr>
      </p:pic>
      <p:grpSp>
        <p:nvGrpSpPr>
          <p:cNvPr id="20" name="Group 19"/>
          <p:cNvGrpSpPr/>
          <p:nvPr/>
        </p:nvGrpSpPr>
        <p:grpSpPr>
          <a:xfrm>
            <a:off x="2759142" y="5858099"/>
            <a:ext cx="1657263" cy="1344045"/>
            <a:chOff x="1325197" y="904240"/>
            <a:chExt cx="1999951" cy="1607460"/>
          </a:xfrm>
        </p:grpSpPr>
        <p:pic>
          <p:nvPicPr>
            <p:cNvPr id="21"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7" y="904240"/>
              <a:ext cx="1999951" cy="1607460"/>
            </a:xfrm>
            <a:prstGeom prst="rect">
              <a:avLst/>
            </a:prstGeom>
          </p:spPr>
        </p:pic>
        <p:sp>
          <p:nvSpPr>
            <p:cNvPr id="22" name="TextBox 21"/>
            <p:cNvSpPr txBox="1"/>
            <p:nvPr/>
          </p:nvSpPr>
          <p:spPr>
            <a:xfrm>
              <a:off x="1669929" y="1279173"/>
              <a:ext cx="1404741" cy="809812"/>
            </a:xfrm>
            <a:prstGeom prst="rect">
              <a:avLst/>
            </a:prstGeom>
            <a:noFill/>
          </p:spPr>
          <p:txBody>
            <a:bodyPr wrap="square" rtlCol="0">
              <a:spAutoFit/>
            </a:bodyPr>
            <a:lstStyle/>
            <a:p>
              <a:pPr algn="ctr"/>
              <a:r>
                <a:rPr lang="en-US" sz="3800" b="1" dirty="0" err="1" smtClean="0">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3" name="Rectangle 22"/>
              <p:cNvSpPr/>
              <p:nvPr/>
            </p:nvSpPr>
            <p:spPr>
              <a:xfrm>
                <a:off x="4909392" y="6352305"/>
                <a:ext cx="9144000" cy="3091103"/>
              </a:xfrm>
              <a:prstGeom prst="rect">
                <a:avLst/>
              </a:prstGeom>
            </p:spPr>
            <p:txBody>
              <a:bodyPr>
                <a:spAutoFit/>
              </a:bodyPr>
              <a:lstStyle/>
              <a:p>
                <a:pPr algn="just">
                  <a:lnSpc>
                    <a:spcPct val="150000"/>
                  </a:lnSpc>
                  <a:spcBef>
                    <a:spcPts val="600"/>
                  </a:spcBef>
                  <a:spcAft>
                    <a:spcPts val="600"/>
                  </a:spcAft>
                </a:pPr>
                <a:r>
                  <a:rPr lang="en-US" sz="3800" smtClean="0">
                    <a:latin typeface="Arial" panose="020B0604020202020204" pitchFamily="34" charset="0"/>
                    <a:ea typeface="Dotum" panose="020B0600000101010101" pitchFamily="34" charset="-127"/>
                    <a:cs typeface="Arial" panose="020B0604020202020204" pitchFamily="34" charset="0"/>
                  </a:rPr>
                  <a:t>a) 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𝑀𝑁𝑃</m:t>
                    </m:r>
                  </m:oMath>
                </a14:m>
                <a:r>
                  <a:rPr lang="nl-NL" sz="3800" i="1">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smtClean="0">
                    <a:effectLst/>
                    <a:latin typeface="Arial" panose="020B0604020202020204" pitchFamily="34" charset="0"/>
                    <a:ea typeface="Dotum" panose="020B0600000101010101" pitchFamily="34" charset="-127"/>
                    <a:cs typeface="Arial" panose="020B0604020202020204" pitchFamily="34" charset="0"/>
                  </a:rPr>
                  <a:t>    Nếu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cân tại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smtClean="0">
                    <a:ea typeface="Dotum" panose="020B0600000101010101" pitchFamily="34" charset="-127"/>
                    <a:cs typeface="Times New Roman" panose="02020603050405020304" pitchFamily="18" charset="0"/>
                  </a:rPr>
                  <a:t>     </a:t>
                </a:r>
                <a14:m>
                  <m:oMath xmlns:m="http://schemas.openxmlformats.org/officeDocument/2006/math">
                    <m:r>
                      <a:rPr lang="en-US" sz="3800">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cân tại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4909392" y="6352305"/>
                <a:ext cx="9144000" cy="3091103"/>
              </a:xfrm>
              <a:prstGeom prst="rect">
                <a:avLst/>
              </a:prstGeom>
              <a:blipFill>
                <a:blip r:embed="rId20"/>
                <a:stretch>
                  <a:fillRect l="-2200" b="-3748"/>
                </a:stretch>
              </a:blipFill>
            </p:spPr>
            <p:txBody>
              <a:bodyPr/>
              <a:lstStyle/>
              <a:p>
                <a:r>
                  <a:rPr lang="en-US">
                    <a:noFill/>
                  </a:rPr>
                  <a:t> </a:t>
                </a:r>
              </a:p>
            </p:txBody>
          </p:sp>
        </mc:Fallback>
      </mc:AlternateContent>
      <p:pic>
        <p:nvPicPr>
          <p:cNvPr id="24" name="Picture 23"/>
          <p:cNvPicPr>
            <a:picLocks noChangeAspect="1"/>
          </p:cNvPicPr>
          <p:nvPr/>
        </p:nvPicPr>
        <p:blipFill>
          <a:blip r:embed="rId21"/>
          <a:stretch>
            <a:fillRect/>
          </a:stretch>
        </p:blipFill>
        <p:spPr>
          <a:xfrm rot="19370720" flipH="1">
            <a:off x="15823868" y="8092829"/>
            <a:ext cx="2850772" cy="981102"/>
          </a:xfrm>
          <a:prstGeom prst="rect">
            <a:avLst/>
          </a:prstGeom>
        </p:spPr>
      </p:pic>
    </p:spTree>
    <p:extLst>
      <p:ext uri="{BB962C8B-B14F-4D97-AF65-F5344CB8AC3E}">
        <p14:creationId xmlns:p14="http://schemas.microsoft.com/office/powerpoint/2010/main" val="3319369653"/>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ppt_y</p:attrName>
                                        </p:attrNameLst>
                                      </p:cBhvr>
                                      <p:tavLst>
                                        <p:tav tm="0">
                                          <p:val>
                                            <p:strVal val="#ppt_y+#ppt_h*1.125000"/>
                                          </p:val>
                                        </p:tav>
                                        <p:tav tm="100000">
                                          <p:val>
                                            <p:strVal val="#ppt_y"/>
                                          </p:val>
                                        </p:tav>
                                      </p:tavLst>
                                    </p:anim>
                                    <p:animEffect transition="in" filter="wipe(up)">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wipe(down)">
                                      <p:cBhvr>
                                        <p:cTn id="30" dur="500"/>
                                        <p:tgtEl>
                                          <p:spTgt spid="2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Effect transition="in" filter="wipe(left)">
                                      <p:cBhvr>
                                        <p:cTn id="35" dur="500"/>
                                        <p:tgtEl>
                                          <p:spTgt spid="2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3">
                                            <p:txEl>
                                              <p:pRg st="2" end="2"/>
                                            </p:txEl>
                                          </p:spTgt>
                                        </p:tgtEl>
                                        <p:attrNameLst>
                                          <p:attrName>style.visibility</p:attrName>
                                        </p:attrNameLst>
                                      </p:cBhvr>
                                      <p:to>
                                        <p:strVal val="visible"/>
                                      </p:to>
                                    </p:set>
                                    <p:animEffect transition="in" filter="barn(inVertical)">
                                      <p:cBhvr>
                                        <p:cTn id="40"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587939">
            <a:off x="13075415" y="-971649"/>
            <a:ext cx="8057164" cy="27814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68779" flipV="1">
            <a:off x="-1660815" y="7359922"/>
            <a:ext cx="3962225" cy="3962225"/>
          </a:xfrm>
          <a:prstGeom prst="rect">
            <a:avLst/>
          </a:prstGeom>
        </p:spPr>
      </p:pic>
      <p:grpSp>
        <p:nvGrpSpPr>
          <p:cNvPr id="20" name="Group 19"/>
          <p:cNvGrpSpPr/>
          <p:nvPr/>
        </p:nvGrpSpPr>
        <p:grpSpPr>
          <a:xfrm>
            <a:off x="2514600" y="1104900"/>
            <a:ext cx="1657263" cy="1344045"/>
            <a:chOff x="1325197" y="904240"/>
            <a:chExt cx="1999951" cy="1607460"/>
          </a:xfrm>
        </p:grpSpPr>
        <p:pic>
          <p:nvPicPr>
            <p:cNvPr id="21"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7" y="904240"/>
              <a:ext cx="1999951" cy="1607460"/>
            </a:xfrm>
            <a:prstGeom prst="rect">
              <a:avLst/>
            </a:prstGeom>
          </p:spPr>
        </p:pic>
        <p:sp>
          <p:nvSpPr>
            <p:cNvPr id="22" name="TextBox 21"/>
            <p:cNvSpPr txBox="1"/>
            <p:nvPr/>
          </p:nvSpPr>
          <p:spPr>
            <a:xfrm>
              <a:off x="1669929" y="1279173"/>
              <a:ext cx="1404741" cy="8098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2"/>
              <p:cNvSpPr/>
              <p:nvPr/>
            </p:nvSpPr>
            <p:spPr>
              <a:xfrm>
                <a:off x="3276600" y="2918468"/>
                <a:ext cx="11887200" cy="5894178"/>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b)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𝑀</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𝑁</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𝑃</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800" i="1">
                            <a:effectLst/>
                            <a:latin typeface="Cambria Math" panose="02040503050406030204" pitchFamily="18" charset="0"/>
                            <a:ea typeface="Dotum" panose="020B0600000101010101" pitchFamily="34" charset="-127"/>
                            <a:cs typeface="Times New Roman" panose="02020603050405020304" pitchFamily="18" charset="0"/>
                          </a:rPr>
                          <m:t>60</m:t>
                        </m:r>
                      </m:e>
                      <m:sup>
                        <m:r>
                          <a:rPr lang="en-US" sz="38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smtClean="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đều.</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c) Giả sử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với hệ số đồng dạng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r>
                      <a:rPr lang="en-US" sz="3800" i="1">
                        <a:effectLst/>
                        <a:latin typeface="Cambria Math" panose="02040503050406030204" pitchFamily="18" charset="0"/>
                        <a:ea typeface="Dotum" panose="020B0600000101010101" pitchFamily="34" charset="-127"/>
                        <a:cs typeface="Times New Roman" panose="02020603050405020304" pitchFamily="18" charset="0"/>
                      </a:rPr>
                      <m:t>&gt;0</m:t>
                    </m:r>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smtClean="0">
                  <a:effectLst/>
                  <a:latin typeface="Arial" panose="020B0604020202020204" pitchFamily="34" charset="0"/>
                  <a:ea typeface="Dotum" panose="020B0600000101010101" pitchFamily="34" charset="-127"/>
                  <a:cs typeface="Arial" panose="020B0604020202020204" pitchFamily="34" charset="0"/>
                </a:endParaRPr>
              </a:p>
              <a:p>
                <a:pPr algn="just">
                  <a:lnSpc>
                    <a:spcPct val="150000"/>
                  </a:lnSpc>
                  <a:spcBef>
                    <a:spcPts val="600"/>
                  </a:spcBef>
                  <a:spcAft>
                    <a:spcPts val="600"/>
                  </a:spcAft>
                </a:pPr>
                <a:r>
                  <a:rPr lang="en-US" sz="3800">
                    <a:latin typeface="Arial" panose="020B0604020202020204" pitchFamily="34" charset="0"/>
                    <a:ea typeface="Dotum" panose="020B0600000101010101" pitchFamily="34" charset="-127"/>
                    <a:cs typeface="Arial" panose="020B0604020202020204" pitchFamily="34" charset="0"/>
                  </a:rPr>
                  <a:t> </a:t>
                </a:r>
                <a:r>
                  <a:rPr lang="en-US" sz="3800" smtClean="0">
                    <a:latin typeface="Arial" panose="020B0604020202020204" pitchFamily="34" charset="0"/>
                    <a:ea typeface="Dotum" panose="020B0600000101010101" pitchFamily="34" charset="-127"/>
                    <a:cs typeface="Arial" panose="020B0604020202020204" pitchFamily="34" charset="0"/>
                  </a:rPr>
                  <a:t>   </a:t>
                </a:r>
                <a:r>
                  <a:rPr lang="en-US" sz="3800" smtClean="0">
                    <a:effectLst/>
                    <a:latin typeface="Arial" panose="020B0604020202020204" pitchFamily="34" charset="0"/>
                    <a:ea typeface="Dotum" panose="020B0600000101010101" pitchFamily="34" charset="-127"/>
                    <a:cs typeface="Arial" panose="020B0604020202020204" pitchFamily="34" charset="0"/>
                  </a:rPr>
                  <a:t>Suy </a:t>
                </a:r>
                <a:r>
                  <a:rPr lang="en-US" sz="3800">
                    <a:effectLst/>
                    <a:latin typeface="Arial" panose="020B0604020202020204" pitchFamily="34" charset="0"/>
                    <a:ea typeface="Dotum" panose="020B0600000101010101" pitchFamily="34" charset="-127"/>
                    <a:cs typeface="Arial" panose="020B0604020202020204" pitchFamily="34" charset="0"/>
                  </a:rPr>
                  <a:t>ra:</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𝑁𝑃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𝑘</m:t>
                          </m:r>
                        </m:den>
                      </m:f>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3276600" y="2918468"/>
                <a:ext cx="11887200" cy="5894178"/>
              </a:xfrm>
              <a:prstGeom prst="rect">
                <a:avLst/>
              </a:prstGeom>
              <a:blipFill>
                <a:blip r:embed="rId20"/>
                <a:stretch>
                  <a:fillRect l="-1692"/>
                </a:stretch>
              </a:blipFill>
            </p:spPr>
            <p:txBody>
              <a:bodyPr/>
              <a:lstStyle/>
              <a:p>
                <a:r>
                  <a:rPr lang="en-US">
                    <a:noFill/>
                  </a:rPr>
                  <a:t> </a:t>
                </a:r>
              </a:p>
            </p:txBody>
          </p:sp>
        </mc:Fallback>
      </mc:AlternateContent>
      <p:pic>
        <p:nvPicPr>
          <p:cNvPr id="4" name="Picture 3"/>
          <p:cNvPicPr>
            <a:picLocks noChangeAspect="1"/>
          </p:cNvPicPr>
          <p:nvPr/>
        </p:nvPicPr>
        <p:blipFill>
          <a:blip r:embed="rId21"/>
          <a:stretch>
            <a:fillRect/>
          </a:stretch>
        </p:blipFill>
        <p:spPr>
          <a:xfrm rot="19370720" flipH="1">
            <a:off x="15823868" y="8092829"/>
            <a:ext cx="2850772" cy="981102"/>
          </a:xfrm>
          <a:prstGeom prst="rect">
            <a:avLst/>
          </a:prstGeom>
        </p:spPr>
      </p:pic>
    </p:spTree>
    <p:extLst>
      <p:ext uri="{BB962C8B-B14F-4D97-AF65-F5344CB8AC3E}">
        <p14:creationId xmlns:p14="http://schemas.microsoft.com/office/powerpoint/2010/main" val="69462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up)">
                                      <p:cBhvr>
                                        <p:cTn id="8" dur="500"/>
                                        <p:tgtEl>
                                          <p:spTgt spid="20"/>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lvl="0" algn="ctr">
              <a:lnSpc>
                <a:spcPct val="150000"/>
              </a:lnSpc>
            </a:pPr>
            <a:r>
              <a:rPr lang="en-US" sz="7500" b="1">
                <a:solidFill>
                  <a:srgbClr val="1F497D"/>
                </a:solidFill>
                <a:latin typeface="Arial" panose="020B0604020202020204" pitchFamily="34" charset="0"/>
                <a:cs typeface="Arial" panose="020B0604020202020204" pitchFamily="34" charset="0"/>
              </a:rPr>
              <a:t>ĐỊNH </a:t>
            </a:r>
            <a:r>
              <a:rPr lang="en-US" sz="7500" b="1" smtClean="0">
                <a:solidFill>
                  <a:srgbClr val="1F497D"/>
                </a:solidFill>
                <a:latin typeface="Arial" panose="020B0604020202020204" pitchFamily="34" charset="0"/>
                <a:cs typeface="Arial" panose="020B0604020202020204" pitchFamily="34" charset="0"/>
              </a:rPr>
              <a:t>LÍ</a:t>
            </a:r>
            <a:endParaRPr lang="en-US" sz="7500" b="1" dirty="0">
              <a:solidFill>
                <a:srgbClr val="1F497D"/>
              </a:solidFill>
              <a:latin typeface="Arial" panose="020B0604020202020204" pitchFamily="34" charset="0"/>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II</a:t>
            </a: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8895289"/>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88906" y="312212"/>
            <a:ext cx="1002523" cy="968750"/>
          </a:xfrm>
          <a:prstGeom prst="rect">
            <a:avLst/>
          </a:prstGeom>
        </p:spPr>
      </p:pic>
      <p:sp>
        <p:nvSpPr>
          <p:cNvPr id="16" name="Rounded Rectangle 15"/>
          <p:cNvSpPr/>
          <p:nvPr/>
        </p:nvSpPr>
        <p:spPr>
          <a:xfrm>
            <a:off x="863045" y="671085"/>
            <a:ext cx="1981200" cy="967215"/>
          </a:xfrm>
          <a:prstGeom prst="roundRect">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HĐ2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778329" y="1656846"/>
                <a:ext cx="11060197" cy="4362733"/>
              </a:xfrm>
              <a:prstGeom prst="rect">
                <a:avLst/>
              </a:prstGeom>
            </p:spPr>
            <p:txBody>
              <a:bodyPr wrap="square">
                <a:spAutoFit/>
              </a:bodyPr>
              <a:lstStyle/>
              <a:p>
                <a:pPr algn="just">
                  <a:lnSpc>
                    <a:spcPct val="150000"/>
                  </a:lnSpc>
                </a:pPr>
                <a:r>
                  <a:rPr lang="vi-VN" sz="3700" smtClean="0">
                    <a:latin typeface="Arial" panose="020B0604020202020204" pitchFamily="34" charset="0"/>
                    <a:ea typeface="Calibri" panose="020F0502020204030204" pitchFamily="34" charset="0"/>
                    <a:cs typeface="Arial" panose="020B0604020202020204" pitchFamily="34" charset="0"/>
                  </a:rPr>
                  <a:t>Cho tam giác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3700" smtClean="0">
                    <a:latin typeface="Arial" panose="020B0604020202020204" pitchFamily="34" charset="0"/>
                    <a:ea typeface="Calibri" panose="020F0502020204030204" pitchFamily="34" charset="0"/>
                    <a:cs typeface="Arial" panose="020B0604020202020204" pitchFamily="34" charset="0"/>
                  </a:rPr>
                  <a:t> </a:t>
                </a:r>
                <a:r>
                  <a:rPr lang="vi-VN" sz="3700">
                    <a:latin typeface="Arial" panose="020B0604020202020204" pitchFamily="34" charset="0"/>
                    <a:ea typeface="Calibri" panose="020F0502020204030204" pitchFamily="34" charset="0"/>
                    <a:cs typeface="Arial" panose="020B0604020202020204" pitchFamily="34" charset="0"/>
                  </a:rPr>
                  <a:t>và các điểm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𝑀</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r>
                      <a:rPr lang="vi-VN" sz="3700" i="1" smtClean="0">
                        <a:latin typeface="Cambria Math" panose="02040503050406030204" pitchFamily="18" charset="0"/>
                        <a:ea typeface="Calibri" panose="020F0502020204030204" pitchFamily="34" charset="0"/>
                        <a:cs typeface="Times New Roman" panose="02020603050405020304" pitchFamily="18" charset="0"/>
                      </a:rPr>
                      <m:t>𝑁</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oMath>
                </a14:m>
                <a:r>
                  <a:rPr lang="vi-VN" sz="3700">
                    <a:latin typeface="Arial" panose="020B0604020202020204" pitchFamily="34" charset="0"/>
                    <a:ea typeface="Calibri" panose="020F0502020204030204" pitchFamily="34" charset="0"/>
                    <a:cs typeface="Arial" panose="020B0604020202020204" pitchFamily="34" charset="0"/>
                  </a:rPr>
                  <a:t>lần lượt nằm trên các cạnh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𝐴𝐵</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r>
                      <a:rPr lang="vi-VN" sz="3700" i="1" smtClean="0">
                        <a:latin typeface="Cambria Math" panose="02040503050406030204" pitchFamily="18" charset="0"/>
                        <a:ea typeface="Calibri" panose="020F0502020204030204" pitchFamily="34" charset="0"/>
                        <a:cs typeface="Times New Roman" panose="02020603050405020304" pitchFamily="18" charset="0"/>
                      </a:rPr>
                      <m:t>𝐴𝐶</m:t>
                    </m:r>
                    <m:r>
                      <a:rPr lang="vi-VN" sz="3700" i="1" smtClean="0">
                        <a:latin typeface="Cambria Math" panose="02040503050406030204" pitchFamily="18" charset="0"/>
                        <a:ea typeface="Calibri" panose="020F0502020204030204" pitchFamily="34" charset="0"/>
                        <a:cs typeface="Times New Roman" panose="02020603050405020304" pitchFamily="18" charset="0"/>
                      </a:rPr>
                      <m:t> </m:t>
                    </m:r>
                  </m:oMath>
                </a14:m>
                <a:r>
                  <a:rPr lang="vi-VN" sz="3700">
                    <a:latin typeface="Arial" panose="020B0604020202020204" pitchFamily="34" charset="0"/>
                    <a:ea typeface="Calibri" panose="020F0502020204030204" pitchFamily="34" charset="0"/>
                    <a:cs typeface="Arial" panose="020B0604020202020204" pitchFamily="34" charset="0"/>
                  </a:rPr>
                  <a:t>sao cho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𝑀𝑁</m:t>
                    </m:r>
                  </m:oMath>
                </a14:m>
                <a:r>
                  <a:rPr lang="vi-VN" sz="3700">
                    <a:latin typeface="Arial" panose="020B0604020202020204" pitchFamily="34" charset="0"/>
                    <a:ea typeface="Calibri" panose="020F0502020204030204" pitchFamily="34" charset="0"/>
                    <a:cs typeface="Arial" panose="020B0604020202020204" pitchFamily="34" charset="0"/>
                  </a:rPr>
                  <a:t> song song với </a:t>
                </a:r>
                <a14:m>
                  <m:oMath xmlns:m="http://schemas.openxmlformats.org/officeDocument/2006/math">
                    <m:r>
                      <a:rPr lang="vi-VN" sz="3700" i="1" smtClean="0">
                        <a:latin typeface="Cambria Math" panose="02040503050406030204" pitchFamily="18" charset="0"/>
                        <a:ea typeface="Calibri" panose="020F0502020204030204" pitchFamily="34" charset="0"/>
                        <a:cs typeface="Times New Roman" panose="02020603050405020304" pitchFamily="18" charset="0"/>
                      </a:rPr>
                      <m:t>𝐵𝐶</m:t>
                    </m:r>
                  </m:oMath>
                </a14:m>
                <a:r>
                  <a:rPr lang="en-US" sz="3700" smtClean="0">
                    <a:latin typeface="Arial" panose="020B0604020202020204" pitchFamily="34" charset="0"/>
                    <a:ea typeface="Calibri" panose="020F0502020204030204" pitchFamily="34" charset="0"/>
                    <a:cs typeface="Arial" panose="020B0604020202020204" pitchFamily="34" charset="0"/>
                  </a:rPr>
                  <a:t> </a:t>
                </a:r>
                <a:r>
                  <a:rPr lang="en-US" sz="3700" smtClean="0">
                    <a:latin typeface="Arial" panose="020B0604020202020204" pitchFamily="34" charset="0"/>
                    <a:ea typeface="Calibri" panose="020F0502020204030204" pitchFamily="34" charset="0"/>
                    <a:cs typeface="Arial" panose="020B0604020202020204" pitchFamily="34" charset="0"/>
                  </a:rPr>
                  <a:t>như Hình 9.4.</a:t>
                </a:r>
              </a:p>
              <a:p>
                <a:pPr marL="571500" indent="-571500">
                  <a:lnSpc>
                    <a:spcPct val="150000"/>
                  </a:lnSpc>
                  <a:buFontTx/>
                  <a:buChar char="-"/>
                </a:pPr>
                <a:r>
                  <a:rPr lang="vi-VN" sz="3700" smtClean="0">
                    <a:solidFill>
                      <a:srgbClr val="000000"/>
                    </a:solidFill>
                    <a:latin typeface="Arial" panose="020B0604020202020204" pitchFamily="34" charset="0"/>
                    <a:cs typeface="Arial" panose="020B0604020202020204" pitchFamily="34" charset="0"/>
                  </a:rPr>
                  <a:t>Hãy </a:t>
                </a:r>
                <a:r>
                  <a:rPr lang="vi-VN" sz="3700">
                    <a:solidFill>
                      <a:srgbClr val="000000"/>
                    </a:solidFill>
                    <a:latin typeface="Arial" panose="020B0604020202020204" pitchFamily="34" charset="0"/>
                    <a:cs typeface="Arial" panose="020B0604020202020204" pitchFamily="34" charset="0"/>
                  </a:rPr>
                  <a:t>viết các cặp góc bằng nhau của hai tam giác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𝐴𝐵𝐶</m:t>
                    </m:r>
                    <m:r>
                      <a:rPr lang="vi-VN" sz="3700" i="1" smtClean="0">
                        <a:solidFill>
                          <a:srgbClr val="000000"/>
                        </a:solidFill>
                        <a:latin typeface="Cambria Math" panose="02040503050406030204" pitchFamily="18" charset="0"/>
                        <a:cs typeface="Arial" panose="020B0604020202020204" pitchFamily="34" charset="0"/>
                      </a:rPr>
                      <m:t> </m:t>
                    </m:r>
                  </m:oMath>
                </a14:m>
                <a:r>
                  <a:rPr lang="vi-VN" sz="3700">
                    <a:solidFill>
                      <a:srgbClr val="000000"/>
                    </a:solidFill>
                    <a:latin typeface="Arial" panose="020B0604020202020204" pitchFamily="34" charset="0"/>
                    <a:cs typeface="Arial" panose="020B0604020202020204" pitchFamily="34" charset="0"/>
                  </a:rPr>
                  <a:t>và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𝐴𝑀𝑁</m:t>
                    </m:r>
                    <m:r>
                      <a:rPr lang="vi-VN" sz="3700" i="1" smtClean="0">
                        <a:solidFill>
                          <a:srgbClr val="000000"/>
                        </a:solidFill>
                        <a:latin typeface="Cambria Math" panose="02040503050406030204" pitchFamily="18" charset="0"/>
                        <a:cs typeface="Arial" panose="020B0604020202020204" pitchFamily="34" charset="0"/>
                      </a:rPr>
                      <m:t>,</m:t>
                    </m:r>
                  </m:oMath>
                </a14:m>
                <a:r>
                  <a:rPr lang="vi-VN" sz="3700">
                    <a:solidFill>
                      <a:srgbClr val="000000"/>
                    </a:solidFill>
                    <a:latin typeface="Arial" panose="020B0604020202020204" pitchFamily="34" charset="0"/>
                    <a:cs typeface="Arial" panose="020B0604020202020204" pitchFamily="34" charset="0"/>
                  </a:rPr>
                  <a:t> giải thích vì sao chúng </a:t>
                </a:r>
                <a:r>
                  <a:rPr lang="vi-VN" sz="3700">
                    <a:solidFill>
                      <a:srgbClr val="000000"/>
                    </a:solidFill>
                    <a:latin typeface="Arial" panose="020B0604020202020204" pitchFamily="34" charset="0"/>
                    <a:cs typeface="Arial" panose="020B0604020202020204" pitchFamily="34" charset="0"/>
                  </a:rPr>
                  <a:t>bằng </a:t>
                </a:r>
                <a:r>
                  <a:rPr lang="vi-VN" sz="3700" smtClean="0">
                    <a:solidFill>
                      <a:srgbClr val="000000"/>
                    </a:solidFill>
                    <a:latin typeface="Arial" panose="020B0604020202020204" pitchFamily="34" charset="0"/>
                    <a:cs typeface="Arial" panose="020B0604020202020204" pitchFamily="34" charset="0"/>
                  </a:rPr>
                  <a:t>nhau</a:t>
                </a:r>
                <a:r>
                  <a:rPr lang="en-US" sz="3700" smtClean="0">
                    <a:solidFill>
                      <a:srgbClr val="000000"/>
                    </a:solidFill>
                    <a:latin typeface="Arial" panose="020B0604020202020204" pitchFamily="34" charset="0"/>
                    <a:cs typeface="Arial" panose="020B0604020202020204" pitchFamily="34" charset="0"/>
                  </a:rPr>
                  <a:t>.</a:t>
                </a:r>
              </a:p>
            </p:txBody>
          </p:sp>
        </mc:Choice>
        <mc:Fallback>
          <p:sp>
            <p:nvSpPr>
              <p:cNvPr id="5" name="Rectangle 4"/>
              <p:cNvSpPr>
                <a:spLocks noRot="1" noChangeAspect="1" noMove="1" noResize="1" noEditPoints="1" noAdjustHandles="1" noChangeArrowheads="1" noChangeShapeType="1" noTextEdit="1"/>
              </p:cNvSpPr>
              <p:nvPr/>
            </p:nvSpPr>
            <p:spPr>
              <a:xfrm>
                <a:off x="778329" y="1656846"/>
                <a:ext cx="11060197" cy="4362733"/>
              </a:xfrm>
              <a:prstGeom prst="rect">
                <a:avLst/>
              </a:prstGeom>
              <a:blipFill>
                <a:blip r:embed="rId3"/>
                <a:stretch>
                  <a:fillRect l="-1764" r="-2426" b="-2098"/>
                </a:stretch>
              </a:blipFill>
            </p:spPr>
            <p:txBody>
              <a:bodyPr/>
              <a:lstStyle/>
              <a:p>
                <a:r>
                  <a:rPr lang="en-US">
                    <a:noFill/>
                  </a:rPr>
                  <a:t> </a:t>
                </a:r>
              </a:p>
            </p:txBody>
          </p:sp>
        </mc:Fallback>
      </mc:AlternateContent>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15022" y="9208247"/>
            <a:ext cx="1291978" cy="696357"/>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96450" y="1104900"/>
            <a:ext cx="5257800" cy="4789861"/>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778328" y="5947431"/>
                <a:ext cx="16675921" cy="3872791"/>
              </a:xfrm>
              <a:prstGeom prst="rect">
                <a:avLst/>
              </a:prstGeom>
            </p:spPr>
            <p:txBody>
              <a:bodyPr wrap="square">
                <a:spAutoFit/>
              </a:bodyPr>
              <a:lstStyle/>
              <a:p>
                <a:pPr marL="571500" lvl="0" indent="-571500">
                  <a:lnSpc>
                    <a:spcPct val="150000"/>
                  </a:lnSpc>
                  <a:buFontTx/>
                  <a:buChar char="-"/>
                </a:pPr>
                <a:r>
                  <a:rPr lang="vi-VN" sz="3700">
                    <a:solidFill>
                      <a:srgbClr val="000000"/>
                    </a:solidFill>
                    <a:cs typeface="Arial" panose="020B0604020202020204" pitchFamily="34" charset="0"/>
                  </a:rPr>
                  <a:t>Kẻ </a:t>
                </a:r>
                <a:r>
                  <a:rPr lang="vi-VN" sz="3700">
                    <a:solidFill>
                      <a:srgbClr val="000000"/>
                    </a:solidFill>
                    <a:cs typeface="Arial" panose="020B0604020202020204" pitchFamily="34" charset="0"/>
                  </a:rPr>
                  <a:t>đường thẳng đi qua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𝑁</m:t>
                    </m:r>
                  </m:oMath>
                </a14:m>
                <a:r>
                  <a:rPr lang="vi-VN" sz="3700">
                    <a:solidFill>
                      <a:srgbClr val="000000"/>
                    </a:solidFill>
                    <a:cs typeface="Arial" panose="020B0604020202020204" pitchFamily="34" charset="0"/>
                  </a:rPr>
                  <a:t> song song với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𝐴𝐵</m:t>
                    </m:r>
                  </m:oMath>
                </a14:m>
                <a:r>
                  <a:rPr lang="vi-VN" sz="3700">
                    <a:solidFill>
                      <a:srgbClr val="000000"/>
                    </a:solidFill>
                    <a:cs typeface="Arial" panose="020B0604020202020204" pitchFamily="34" charset="0"/>
                  </a:rPr>
                  <a:t> và cắt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𝐵𝐶</m:t>
                    </m:r>
                  </m:oMath>
                </a14:m>
                <a:r>
                  <a:rPr lang="vi-VN" sz="3700">
                    <a:solidFill>
                      <a:srgbClr val="000000"/>
                    </a:solidFill>
                    <a:cs typeface="Arial" panose="020B0604020202020204" pitchFamily="34" charset="0"/>
                  </a:rPr>
                  <a:t> tại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𝑃</m:t>
                    </m:r>
                  </m:oMath>
                </a14:m>
                <a:r>
                  <a:rPr lang="vi-VN" sz="3700">
                    <a:solidFill>
                      <a:srgbClr val="000000"/>
                    </a:solidFill>
                    <a:cs typeface="Arial" panose="020B0604020202020204" pitchFamily="34" charset="0"/>
                  </a:rPr>
                  <a:t>. Hãy chứng tỏ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𝑀𝑁</m:t>
                    </m:r>
                    <m:r>
                      <a:rPr lang="vi-VN" sz="3700" i="1">
                        <a:solidFill>
                          <a:srgbClr val="000000"/>
                        </a:solidFill>
                        <a:latin typeface="Cambria Math" panose="02040503050406030204" pitchFamily="18" charset="0"/>
                        <a:cs typeface="Arial" panose="020B0604020202020204" pitchFamily="34" charset="0"/>
                      </a:rPr>
                      <m:t>=</m:t>
                    </m:r>
                    <m:r>
                      <a:rPr lang="vi-VN" sz="3700" i="1">
                        <a:solidFill>
                          <a:srgbClr val="000000"/>
                        </a:solidFill>
                        <a:latin typeface="Cambria Math" panose="02040503050406030204" pitchFamily="18" charset="0"/>
                        <a:cs typeface="Arial" panose="020B0604020202020204" pitchFamily="34" charset="0"/>
                      </a:rPr>
                      <m:t>𝐵𝑃</m:t>
                    </m:r>
                  </m:oMath>
                </a14:m>
                <a:r>
                  <a:rPr lang="vi-VN" sz="3700">
                    <a:solidFill>
                      <a:srgbClr val="000000"/>
                    </a:solidFill>
                    <a:cs typeface="Arial" panose="020B0604020202020204" pitchFamily="34" charset="0"/>
                  </a:rPr>
                  <a:t> và </a:t>
                </a:r>
                <a:r>
                  <a:rPr lang="vi-VN" sz="3700">
                    <a:solidFill>
                      <a:srgbClr val="000000"/>
                    </a:solidFill>
                    <a:cs typeface="Arial" panose="020B0604020202020204" pitchFamily="34" charset="0"/>
                  </a:rPr>
                  <a:t>suy</a:t>
                </a:r>
                <a:r>
                  <a:rPr lang="en-US" sz="3700">
                    <a:solidFill>
                      <a:srgbClr val="000000"/>
                    </a:solidFill>
                    <a:latin typeface="Arial" panose="020B0604020202020204" pitchFamily="34" charset="0"/>
                    <a:cs typeface="Arial" panose="020B0604020202020204" pitchFamily="34" charset="0"/>
                  </a:rPr>
                  <a:t> </a:t>
                </a:r>
                <a:r>
                  <a:rPr lang="vi-VN" sz="3700">
                    <a:solidFill>
                      <a:srgbClr val="000000"/>
                    </a:solidFill>
                    <a:cs typeface="Arial" panose="020B0604020202020204" pitchFamily="34" charset="0"/>
                  </a:rPr>
                  <a:t>ra</a:t>
                </a:r>
                <a:r>
                  <a:rPr lang="vi-VN" sz="3700">
                    <a:solidFill>
                      <a:srgbClr val="000000"/>
                    </a:solidFill>
                    <a:cs typeface="Arial" panose="020B0604020202020204" pitchFamily="34" charset="0"/>
                  </a:rPr>
                  <a:t> </a:t>
                </a:r>
                <a14:m>
                  <m:oMath xmlns:m="http://schemas.openxmlformats.org/officeDocument/2006/math">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𝑀𝑁</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𝐵𝐶</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𝑁</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𝐴𝐶</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𝐴𝑀</m:t>
                        </m:r>
                      </m:num>
                      <m:den>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endParaRPr lang="en-US" sz="3700">
                  <a:solidFill>
                    <a:prstClr val="black"/>
                  </a:solidFill>
                  <a:latin typeface="Arial" panose="020B0604020202020204" pitchFamily="34" charset="0"/>
                  <a:ea typeface="Dotum" panose="020B0600000101010101" pitchFamily="34" charset="-127"/>
                  <a:cs typeface="Times New Roman" panose="02020603050405020304" pitchFamily="18" charset="0"/>
                </a:endParaRPr>
              </a:p>
              <a:p>
                <a:pPr marL="571500" lvl="0" indent="-571500">
                  <a:lnSpc>
                    <a:spcPct val="150000"/>
                  </a:lnSpc>
                  <a:buFontTx/>
                  <a:buChar char="-"/>
                </a:pPr>
                <a:r>
                  <a:rPr lang="vi-VN" sz="3700">
                    <a:solidFill>
                      <a:srgbClr val="000000"/>
                    </a:solidFill>
                    <a:cs typeface="Arial" panose="020B0604020202020204" pitchFamily="34" charset="0"/>
                  </a:rPr>
                  <a:t>Tam </a:t>
                </a:r>
                <a:r>
                  <a:rPr lang="vi-VN" sz="3700">
                    <a:solidFill>
                      <a:srgbClr val="000000"/>
                    </a:solidFill>
                    <a:cs typeface="Arial" panose="020B0604020202020204" pitchFamily="34" charset="0"/>
                  </a:rPr>
                  <a:t>giác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𝐴𝐵𝐶</m:t>
                    </m:r>
                  </m:oMath>
                </a14:m>
                <a:r>
                  <a:rPr lang="vi-VN" sz="3700">
                    <a:solidFill>
                      <a:srgbClr val="000000"/>
                    </a:solidFill>
                    <a:cs typeface="Arial" panose="020B0604020202020204" pitchFamily="34" charset="0"/>
                  </a:rPr>
                  <a:t> và tam giác </a:t>
                </a:r>
                <a14:m>
                  <m:oMath xmlns:m="http://schemas.openxmlformats.org/officeDocument/2006/math">
                    <m:r>
                      <a:rPr lang="vi-VN" sz="3700" i="1">
                        <a:solidFill>
                          <a:srgbClr val="000000"/>
                        </a:solidFill>
                        <a:latin typeface="Cambria Math" panose="02040503050406030204" pitchFamily="18" charset="0"/>
                        <a:cs typeface="Arial" panose="020B0604020202020204" pitchFamily="34" charset="0"/>
                      </a:rPr>
                      <m:t>𝐴𝑀𝑁</m:t>
                    </m:r>
                  </m:oMath>
                </a14:m>
                <a:r>
                  <a:rPr lang="vi-VN" sz="3700">
                    <a:solidFill>
                      <a:srgbClr val="000000"/>
                    </a:solidFill>
                    <a:cs typeface="Arial" panose="020B0604020202020204" pitchFamily="34" charset="0"/>
                  </a:rPr>
                  <a:t> có đồng dạng không? Nếu có hãy viết đúng kí hiệu đồng </a:t>
                </a:r>
                <a:r>
                  <a:rPr lang="vi-VN" sz="3700">
                    <a:solidFill>
                      <a:srgbClr val="000000"/>
                    </a:solidFill>
                    <a:cs typeface="Arial" panose="020B0604020202020204" pitchFamily="34" charset="0"/>
                  </a:rPr>
                  <a:t>dạng</a:t>
                </a:r>
                <a:r>
                  <a:rPr lang="en-US" sz="3700">
                    <a:solidFill>
                      <a:srgbClr val="000000"/>
                    </a:solidFill>
                    <a:latin typeface="Arial" panose="020B0604020202020204" pitchFamily="34" charset="0"/>
                    <a:cs typeface="Arial" panose="020B0604020202020204" pitchFamily="34" charset="0"/>
                  </a:rPr>
                  <a:t>.</a:t>
                </a:r>
                <a:endParaRPr lang="vi-VN" sz="3700">
                  <a:solidFill>
                    <a:srgbClr val="000000"/>
                  </a:solidFill>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778328" y="5947431"/>
                <a:ext cx="16675921" cy="3872791"/>
              </a:xfrm>
              <a:prstGeom prst="rect">
                <a:avLst/>
              </a:prstGeom>
              <a:blipFill>
                <a:blip r:embed="rId7"/>
                <a:stretch>
                  <a:fillRect l="-1060" r="-1499" b="-2362"/>
                </a:stretch>
              </a:blipFill>
            </p:spPr>
            <p:txBody>
              <a:bodyPr/>
              <a:lstStyle/>
              <a:p>
                <a:r>
                  <a:rPr lang="en-US">
                    <a:noFill/>
                  </a:rPr>
                  <a:t> </a:t>
                </a:r>
              </a:p>
            </p:txBody>
          </p:sp>
        </mc:Fallback>
      </mc:AlternateContent>
    </p:spTree>
    <p:extLst>
      <p:ext uri="{BB962C8B-B14F-4D97-AF65-F5344CB8AC3E}">
        <p14:creationId xmlns:p14="http://schemas.microsoft.com/office/powerpoint/2010/main" val="1238658285"/>
      </p:ext>
    </p:extLst>
  </p:cSld>
  <p:clrMapOvr>
    <a:masterClrMapping/>
  </p:clrMapOvr>
  <mc:AlternateContent xmlns:mc="http://schemas.openxmlformats.org/markup-compatibility/2006">
    <mc:Choice xmlns:p14="http://schemas.microsoft.com/office/powerpoint/2010/main" Requires="p14">
      <p:transition spd="med" p14:dur="700">
        <p:cover/>
      </p:transition>
    </mc:Choice>
    <mc:Fallback>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81622" y="9208247"/>
            <a:ext cx="1291978" cy="696357"/>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6851" y="8478411"/>
            <a:ext cx="646634" cy="1459673"/>
          </a:xfrm>
          <a:prstGeom prst="rect">
            <a:avLst/>
          </a:prstGeom>
        </p:spPr>
      </p:pic>
      <p:grpSp>
        <p:nvGrpSpPr>
          <p:cNvPr id="10" name="Group 9"/>
          <p:cNvGrpSpPr/>
          <p:nvPr/>
        </p:nvGrpSpPr>
        <p:grpSpPr>
          <a:xfrm>
            <a:off x="309376" y="723900"/>
            <a:ext cx="1657263" cy="1344045"/>
            <a:chOff x="1325197" y="904240"/>
            <a:chExt cx="1999951" cy="160746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7" y="904240"/>
              <a:ext cx="1999951" cy="1607460"/>
            </a:xfrm>
            <a:prstGeom prst="rect">
              <a:avLst/>
            </a:prstGeom>
          </p:spPr>
        </p:pic>
        <p:sp>
          <p:nvSpPr>
            <p:cNvPr id="13" name="TextBox 12"/>
            <p:cNvSpPr txBox="1"/>
            <p:nvPr/>
          </p:nvSpPr>
          <p:spPr>
            <a:xfrm>
              <a:off x="1669929" y="1279173"/>
              <a:ext cx="1404741" cy="809812"/>
            </a:xfrm>
            <a:prstGeom prst="rect">
              <a:avLst/>
            </a:prstGeom>
            <a:noFill/>
          </p:spPr>
          <p:txBody>
            <a:bodyPr wrap="square" rtlCol="0">
              <a:spAutoFit/>
            </a:bodyPr>
            <a:lstStyle/>
            <a:p>
              <a:pPr algn="ctr"/>
              <a:r>
                <a:rPr lang="en-US" sz="3800" b="1" dirty="0" err="1" smtClean="0">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2"/>
              <p:cNvSpPr/>
              <p:nvPr/>
            </p:nvSpPr>
            <p:spPr>
              <a:xfrm>
                <a:off x="2286000" y="1261570"/>
                <a:ext cx="9827765" cy="8606330"/>
              </a:xfrm>
              <a:prstGeom prst="rect">
                <a:avLst/>
              </a:prstGeom>
            </p:spPr>
            <p:txBody>
              <a:bodyPr wrap="square">
                <a:spAutoFit/>
              </a:bodyPr>
              <a:lstStyle/>
              <a:p>
                <a:pPr marL="571500" indent="-571500" algn="just">
                  <a:lnSpc>
                    <a:spcPct val="150000"/>
                  </a:lnSpc>
                  <a:spcBef>
                    <a:spcPts val="400"/>
                  </a:spcBef>
                  <a:spcAft>
                    <a:spcPts val="400"/>
                  </a:spcAft>
                  <a:buFont typeface="Wingdings" panose="05000000000000000000" pitchFamily="2" charset="2"/>
                  <a:buChar char="§"/>
                </a:pPr>
                <a:r>
                  <a:rPr lang="en-US" sz="3800" smtClean="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3800">
                    <a:effectLst/>
                    <a:latin typeface="Arial" panose="020B0604020202020204" pitchFamily="34" charset="0"/>
                    <a:ea typeface="Dotum" panose="020B0600000101010101" pitchFamily="34" charset="-127"/>
                    <a:cs typeface="Arial" panose="020B0604020202020204" pitchFamily="34" charset="0"/>
                  </a:rPr>
                  <a:t> (giả thiết)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r>
                  <a:rPr lang="en-US" sz="3800">
                    <a:effectLst/>
                    <a:latin typeface="Arial" panose="020B0604020202020204" pitchFamily="34" charset="0"/>
                    <a:ea typeface="Arial" panose="020B0604020202020204" pitchFamily="34" charset="0"/>
                    <a:cs typeface="Arial" panose="020B0604020202020204" pitchFamily="34" charset="0"/>
                  </a:rPr>
                  <a:t>Xét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𝐴𝑀𝑁</m:t>
                    </m:r>
                  </m:oMath>
                </a14:m>
                <a:r>
                  <a:rPr lang="en-US" sz="3800">
                    <a:effectLst/>
                    <a:latin typeface="Arial" panose="020B0604020202020204" pitchFamily="34" charset="0"/>
                    <a:ea typeface="Dotum" panose="020B0600000101010101" pitchFamily="34" charset="-127"/>
                    <a:cs typeface="Arial" panose="020B0604020202020204" pitchFamily="34" charset="0"/>
                  </a:rPr>
                  <a:t> có: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m:t>
                        </m:r>
                      </m:e>
                    </m:acc>
                  </m:oMath>
                </a14:m>
                <a:r>
                  <a:rPr lang="en-US" sz="3800">
                    <a:effectLst/>
                    <a:latin typeface="Arial" panose="020B0604020202020204" pitchFamily="34" charset="0"/>
                    <a:ea typeface="Dotum" panose="020B0600000101010101" pitchFamily="34" charset="-127"/>
                    <a:cs typeface="Arial" panose="020B0604020202020204" pitchFamily="34" charset="0"/>
                  </a:rPr>
                  <a:t> chung, tức là: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𝐵𝐴𝐶</m:t>
                        </m:r>
                      </m:e>
                    </m:acc>
                    <m:r>
                      <a:rPr lang="en-US"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𝑀𝐴𝑁</m:t>
                        </m:r>
                      </m:e>
                    </m:acc>
                  </m:oMath>
                </a14:m>
                <a:r>
                  <a:rPr lang="en-US" sz="3800">
                    <a:effectLst/>
                    <a:latin typeface="Arial" panose="020B0604020202020204" pitchFamily="34" charset="0"/>
                    <a:ea typeface="Dotum" panose="020B0600000101010101" pitchFamily="34" charset="-127"/>
                    <a:cs typeface="Arial" panose="020B0604020202020204" pitchFamily="34" charset="0"/>
                  </a:rPr>
                  <a:t> (1)</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𝐴𝑀𝑁</m:t>
                        </m:r>
                      </m:e>
                    </m:acc>
                    <m:r>
                      <a:rPr lang="nl-NL" sz="3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e>
                    </m:acc>
                  </m:oMath>
                </a14:m>
                <a:r>
                  <a:rPr lang="nl-NL" sz="3800">
                    <a:effectLst/>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𝐴𝐶𝐵</m:t>
                        </m:r>
                      </m:e>
                    </m:acc>
                    <m:r>
                      <a:rPr lang="nl-NL" sz="3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800" i="1">
                            <a:effectLst/>
                            <a:latin typeface="Cambria Math" panose="02040503050406030204" pitchFamily="18" charset="0"/>
                            <a:ea typeface="Dotum" panose="020B0600000101010101" pitchFamily="34" charset="-127"/>
                            <a:cs typeface="Times New Roman" panose="02020603050405020304" pitchFamily="18" charset="0"/>
                          </a:rPr>
                          <m:t>𝐴𝑁𝑀</m:t>
                        </m:r>
                      </m:e>
                    </m:acc>
                  </m:oMath>
                </a14:m>
                <a:r>
                  <a:rPr lang="nl-NL" sz="3800">
                    <a:effectLst/>
                    <a:latin typeface="Arial" panose="020B0604020202020204" pitchFamily="34" charset="0"/>
                    <a:ea typeface="Dotum" panose="020B0600000101010101" pitchFamily="34" charset="-127"/>
                    <a:cs typeface="Arial" panose="020B0604020202020204" pitchFamily="34" charset="0"/>
                  </a:rPr>
                  <a:t> (đồng vị) (2)</a:t>
                </a:r>
                <a:endParaRPr lang="en-US" sz="3800">
                  <a:effectLst/>
                  <a:latin typeface="Arial" panose="020B0604020202020204" pitchFamily="34" charset="0"/>
                  <a:ea typeface="Arial" panose="020B0604020202020204" pitchFamily="34" charset="0"/>
                  <a:cs typeface="Arial" panose="020B0604020202020204" pitchFamily="34" charset="0"/>
                </a:endParaRPr>
              </a:p>
              <a:p>
                <a:pPr marL="742950" indent="-742950" algn="just">
                  <a:lnSpc>
                    <a:spcPct val="150000"/>
                  </a:lnSpc>
                  <a:spcBef>
                    <a:spcPts val="400"/>
                  </a:spcBef>
                  <a:spcAft>
                    <a:spcPts val="400"/>
                  </a:spcAft>
                  <a:buFont typeface="Wingdings" panose="05000000000000000000" pitchFamily="2" charset="2"/>
                  <a:buChar char="§"/>
                </a:pPr>
                <a:r>
                  <a:rPr lang="en-US" sz="3800" smtClean="0">
                    <a:effectLst/>
                    <a:latin typeface="Arial" panose="020B0604020202020204" pitchFamily="34" charset="0"/>
                    <a:ea typeface="Arial" panose="020B0604020202020204" pitchFamily="34" charset="0"/>
                    <a:cs typeface="Arial" panose="020B0604020202020204" pitchFamily="34" charset="0"/>
                  </a:rPr>
                  <a:t>Ta </a:t>
                </a:r>
                <a:r>
                  <a:rPr lang="en-US" sz="3800">
                    <a:effectLst/>
                    <a:latin typeface="Arial" panose="020B0604020202020204" pitchFamily="34" charset="0"/>
                    <a:ea typeface="Arial" panose="020B0604020202020204" pitchFamily="34" charset="0"/>
                    <a:cs typeface="Arial" panose="020B0604020202020204" pitchFamily="34" charset="0"/>
                  </a:rPr>
                  <a:t>có </a:t>
                </a:r>
                <a14:m>
                  <m:oMath xmlns:m="http://schemas.openxmlformats.org/officeDocument/2006/math">
                    <m:r>
                      <a:rPr lang="nl-NL" sz="38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𝐵𝑃</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𝑁𝑃</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𝐵𝑀</m:t>
                    </m:r>
                  </m:oMath>
                </a14:m>
                <a:r>
                  <a:rPr lang="en-US" sz="3800">
                    <a:effectLst/>
                    <a:latin typeface="Arial" panose="020B0604020202020204" pitchFamily="34" charset="0"/>
                    <a:ea typeface="Dotum" panose="020B0600000101010101" pitchFamily="34" charset="-127"/>
                    <a:cs typeface="Arial" panose="020B0604020202020204" pitchFamily="34" charset="0"/>
                  </a:rPr>
                  <a:t> (giả thiết)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r>
                      <a:rPr lang="en-US" sz="3800" b="0" i="1" smtClean="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𝐵𝑀𝑁𝑃</m:t>
                    </m:r>
                  </m:oMath>
                </a14:m>
                <a:r>
                  <a:rPr lang="en-US" sz="3800">
                    <a:effectLst/>
                    <a:latin typeface="Arial" panose="020B0604020202020204" pitchFamily="34" charset="0"/>
                    <a:ea typeface="Dotum" panose="020B0600000101010101" pitchFamily="34" charset="-127"/>
                    <a:cs typeface="Arial" panose="020B0604020202020204" pitchFamily="34" charset="0"/>
                  </a:rPr>
                  <a:t> là hình bình hành </a:t>
                </a:r>
                <a14:m>
                  <m:oMath xmlns:m="http://schemas.openxmlformats.org/officeDocument/2006/math">
                    <m:r>
                      <a:rPr lang="en-US" sz="3800" i="1">
                        <a:latin typeface="Cambria Math" panose="02040503050406030204" pitchFamily="18" charset="0"/>
                        <a:ea typeface="Arial" panose="020B0604020202020204" pitchFamily="34" charset="0"/>
                        <a:cs typeface="Times New Roman" panose="02020603050405020304" pitchFamily="18" charset="0"/>
                      </a:rPr>
                      <m:t>⇒ </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𝑀𝑁</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𝐵𝑃</m:t>
                    </m:r>
                  </m:oMath>
                </a14:m>
                <a:r>
                  <a:rPr lang="en-US" sz="3800">
                    <a:effectLst/>
                    <a:latin typeface="Arial" panose="020B0604020202020204" pitchFamily="34" charset="0"/>
                    <a:ea typeface="Dotum" panose="020B0600000101010101" pitchFamily="34" charset="-127"/>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Para xmlns:m="http://schemas.openxmlformats.org/officeDocument/2006/math">
                    <m:oMathParaPr>
                      <m:jc m:val="left"/>
                    </m:oMathParaPr>
                    <m:oMath xmlns:m="http://schemas.openxmlformats.org/officeDocument/2006/math">
                      <m:r>
                        <a:rPr lang="en-US" sz="3800" i="1" smtClean="0">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𝑀𝑁</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𝐴𝑁</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𝐴𝐶</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𝐴𝑀</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i="1">
                              <a:effectLst/>
                              <a:latin typeface="Cambria Math" panose="02040503050406030204" pitchFamily="18" charset="0"/>
                              <a:ea typeface="Arial" panose="020B0604020202020204" pitchFamily="34" charset="0"/>
                              <a:cs typeface="Times New Roman" panose="02020603050405020304" pitchFamily="18" charset="0"/>
                            </a:rPr>
                            <m:t>𝐵𝑃</m:t>
                          </m:r>
                        </m:num>
                        <m:den>
                          <m:r>
                            <a:rPr lang="en-US" sz="3800" i="1">
                              <a:effectLst/>
                              <a:latin typeface="Cambria Math" panose="02040503050406030204" pitchFamily="18" charset="0"/>
                              <a:ea typeface="Arial" panose="020B0604020202020204" pitchFamily="34" charset="0"/>
                              <a:cs typeface="Times New Roman" panose="02020603050405020304" pitchFamily="18" charset="0"/>
                            </a:rPr>
                            <m:t>𝐵𝐶</m:t>
                          </m:r>
                        </m:den>
                      </m:f>
                      <m:r>
                        <a:rPr lang="en-US" sz="3800" i="1">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sz="3800" smtClean="0">
                  <a:effectLst/>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400"/>
                  </a:spcBef>
                  <a:spcAft>
                    <a:spcPts val="400"/>
                  </a:spcAft>
                  <a:buFont typeface="Wingdings" panose="05000000000000000000" pitchFamily="2" charset="2"/>
                  <a:buChar char="§"/>
                </a:pPr>
                <a:r>
                  <a:rPr lang="en-US" sz="3800" smtClean="0">
                    <a:effectLst/>
                    <a:latin typeface="Arial" panose="020B0604020202020204" pitchFamily="34" charset="0"/>
                    <a:ea typeface="Arial" panose="020B0604020202020204" pitchFamily="34" charset="0"/>
                    <a:cs typeface="Arial" panose="020B0604020202020204" pitchFamily="34" charset="0"/>
                  </a:rPr>
                  <a:t>Từ </a:t>
                </a:r>
                <a:r>
                  <a:rPr lang="en-US" sz="3800">
                    <a:effectLst/>
                    <a:latin typeface="Arial" panose="020B0604020202020204" pitchFamily="34" charset="0"/>
                    <a:ea typeface="Arial" panose="020B0604020202020204" pitchFamily="34" charset="0"/>
                    <a:cs typeface="Arial" panose="020B0604020202020204" pitchFamily="34" charset="0"/>
                  </a:rPr>
                  <a:t>(1)(2)(3) suy ra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𝐴𝐵𝐶</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𝐴𝑀𝑁</m:t>
                    </m:r>
                  </m:oMath>
                </a14:m>
                <a:r>
                  <a:rPr lang="en-US" sz="3800" smtClean="0">
                    <a:effectLst/>
                    <a:latin typeface="Arial" panose="020B0604020202020204" pitchFamily="34" charset="0"/>
                    <a:ea typeface="Arial" panose="020B060402020202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2286000" y="1261570"/>
                <a:ext cx="9827765" cy="8606330"/>
              </a:xfrm>
              <a:prstGeom prst="rect">
                <a:avLst/>
              </a:prstGeom>
              <a:blipFill>
                <a:blip r:embed="rId20"/>
                <a:stretch>
                  <a:fillRect l="-2047" b="-637"/>
                </a:stretch>
              </a:blipFill>
            </p:spPr>
            <p:txBody>
              <a:bodyPr/>
              <a:lstStyle/>
              <a:p>
                <a:r>
                  <a:rPr lang="en-US">
                    <a:noFill/>
                  </a:rPr>
                  <a:t> </a:t>
                </a:r>
              </a:p>
            </p:txBody>
          </p:sp>
        </mc:Fallback>
      </mc:AlternateContent>
      <p:pic>
        <p:nvPicPr>
          <p:cNvPr id="14" name="Picture 13"/>
          <p:cNvPicPr>
            <a:picLocks noChangeAspect="1"/>
          </p:cNvPicPr>
          <p:nvPr/>
        </p:nvPicPr>
        <p:blipFill>
          <a:blip r:embed="rId21">
            <a:extLst>
              <a:ext uri="{BEBA8EAE-BF5A-486C-A8C5-ECC9F3942E4B}">
                <a14:imgProps xmlns:a14="http://schemas.microsoft.com/office/drawing/2010/main">
                  <a14:imgLayer r:embed="rId22">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15800" y="1496639"/>
            <a:ext cx="5257800" cy="4789861"/>
          </a:xfrm>
          <a:prstGeom prst="rect">
            <a:avLst/>
          </a:prstGeom>
        </p:spPr>
      </p:pic>
    </p:spTree>
    <p:extLst>
      <p:ext uri="{BB962C8B-B14F-4D97-AF65-F5344CB8AC3E}">
        <p14:creationId xmlns:p14="http://schemas.microsoft.com/office/powerpoint/2010/main" val="116817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left)">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down)">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a:ln>
            <a:solidFill>
              <a:schemeClr val="bg1"/>
            </a:solidFill>
          </a:ln>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grpSp>
        <p:nvGrpSpPr>
          <p:cNvPr id="2" name="Group 1"/>
          <p:cNvGrpSpPr/>
          <p:nvPr/>
        </p:nvGrpSpPr>
        <p:grpSpPr>
          <a:xfrm>
            <a:off x="6515100" y="419100"/>
            <a:ext cx="5257800" cy="1066158"/>
            <a:chOff x="6515100" y="419100"/>
            <a:chExt cx="5257800" cy="1066158"/>
          </a:xfrm>
        </p:grpSpPr>
        <p:sp>
          <p:nvSpPr>
            <p:cNvPr id="15" name="Round Same Side Corner Rectangle 14"/>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048500" y="490514"/>
              <a:ext cx="4191000" cy="923330"/>
            </a:xfrm>
            <a:prstGeom prst="rect">
              <a:avLst/>
            </a:prstGeom>
            <a:noFill/>
          </p:spPr>
          <p:txBody>
            <a:bodyPr wrap="square" rtlCol="0">
              <a:spAutoFit/>
            </a:bodyPr>
            <a:lstStyle/>
            <a:p>
              <a:pPr algn="ctr"/>
              <a:r>
                <a:rPr lang="en-US" sz="5400" b="1" smtClean="0">
                  <a:solidFill>
                    <a:schemeClr val="bg1"/>
                  </a:solidFill>
                  <a:latin typeface="Arial" panose="020B0604020202020204" pitchFamily="34" charset="0"/>
                  <a:cs typeface="Arial" panose="020B0604020202020204" pitchFamily="34" charset="0"/>
                </a:rPr>
                <a:t>ĐỊNH LÍ</a:t>
              </a:r>
              <a:endParaRPr lang="en-US" sz="5400" b="1" dirty="0">
                <a:solidFill>
                  <a:schemeClr val="bg1"/>
                </a:solidFill>
                <a:latin typeface="Arial" panose="020B0604020202020204" pitchFamily="34" charset="0"/>
                <a:cs typeface="Arial" panose="020B0604020202020204" pitchFamily="34" charset="0"/>
              </a:endParaRPr>
            </a:p>
          </p:txBody>
        </p:sp>
      </p:grpSp>
      <p:pic>
        <p:nvPicPr>
          <p:cNvPr id="20" name="Picture 5"/>
          <p:cNvPicPr>
            <a:picLocks noChangeAspect="1"/>
          </p:cNvPicPr>
          <p:nvPr/>
        </p:nvPicPr>
        <p:blipFill>
          <a:blip r:embed="rId9"/>
          <a:srcRect/>
          <a:stretch>
            <a:fillRect/>
          </a:stretch>
        </p:blipFill>
        <p:spPr>
          <a:xfrm>
            <a:off x="7886698" y="8609719"/>
            <a:ext cx="2514600" cy="1329595"/>
          </a:xfrm>
          <a:prstGeom prst="rect">
            <a:avLst/>
          </a:prstGeom>
        </p:spPr>
      </p:pic>
      <p:sp>
        <p:nvSpPr>
          <p:cNvPr id="7" name="Rectangle 6"/>
          <p:cNvSpPr/>
          <p:nvPr/>
        </p:nvSpPr>
        <p:spPr>
          <a:xfrm>
            <a:off x="885823" y="1790700"/>
            <a:ext cx="16516351" cy="3070071"/>
          </a:xfrm>
          <a:prstGeom prst="rect">
            <a:avLst/>
          </a:prstGeom>
        </p:spPr>
        <p:txBody>
          <a:bodyPr wrap="square">
            <a:spAutoFit/>
          </a:bodyPr>
          <a:lstStyle/>
          <a:p>
            <a:pPr algn="just">
              <a:lnSpc>
                <a:spcPct val="150000"/>
              </a:lnSpc>
            </a:pPr>
            <a:r>
              <a:rPr lang="vi-VN" sz="4300">
                <a:ea typeface="Calibri" panose="020F0502020204030204" pitchFamily="34" charset="0"/>
                <a:cs typeface="Times New Roman" panose="02020603050405020304" pitchFamily="18" charset="0"/>
              </a:rPr>
              <a:t>Nếu một đường thẳng cắt hai cạnh của một tam giác và song song với cạnh còn lại thì nó tạo thành một tam giác mới đồng dạng với tam giác đã cho.</a:t>
            </a:r>
            <a:endParaRPr lang="vi-VN" sz="43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1581511904"/>
                  </p:ext>
                </p:extLst>
              </p:nvPr>
            </p:nvGraphicFramePr>
            <p:xfrm>
              <a:off x="952500" y="5378116"/>
              <a:ext cx="10020300" cy="2737184"/>
            </p:xfrm>
            <a:graphic>
              <a:graphicData uri="http://schemas.openxmlformats.org/drawingml/2006/table">
                <a:tbl>
                  <a:tblPr firstRow="1" firstCol="1" bandRow="1"/>
                  <a:tblGrid>
                    <a:gridCol w="1463707">
                      <a:extLst>
                        <a:ext uri="{9D8B030D-6E8A-4147-A177-3AD203B41FA5}">
                          <a16:colId xmlns:a16="http://schemas.microsoft.com/office/drawing/2014/main" val="2101086538"/>
                        </a:ext>
                      </a:extLst>
                    </a:gridCol>
                    <a:gridCol w="8556593">
                      <a:extLst>
                        <a:ext uri="{9D8B030D-6E8A-4147-A177-3AD203B41FA5}">
                          <a16:colId xmlns:a16="http://schemas.microsoft.com/office/drawing/2014/main" val="2216949869"/>
                        </a:ext>
                      </a:extLst>
                    </a:gridCol>
                  </a:tblGrid>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r>
                                <a:rPr lang="en-US" sz="4200" i="1">
                                  <a:effectLst/>
                                  <a:latin typeface="Cambria Math" panose="02040503050406030204" pitchFamily="18" charset="0"/>
                                  <a:ea typeface="Arial" panose="020B0604020202020204" pitchFamily="34" charset="0"/>
                                  <a:cs typeface="Times New Roman" panose="02020603050405020304" pitchFamily="18" charset="0"/>
                                </a:rPr>
                                <m:t>, </m:t>
                              </m:r>
                              <m:r>
                                <a:rPr lang="en-US" sz="4200" i="1">
                                  <a:effectLst/>
                                  <a:latin typeface="Cambria Math" panose="02040503050406030204" pitchFamily="18" charset="0"/>
                                  <a:ea typeface="Arial" panose="020B0604020202020204" pitchFamily="34" charset="0"/>
                                  <a:cs typeface="Times New Roman" panose="02020603050405020304" pitchFamily="18" charset="0"/>
                                </a:rPr>
                                <m:t>𝑀𝑁</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42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𝑀</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𝑁</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𝐴𝐶</m:t>
                              </m:r>
                            </m:oMath>
                          </a14:m>
                          <a:r>
                            <a:rPr lang="en-US" sz="4200">
                              <a:effectLst/>
                              <a:latin typeface="Arial" panose="020B0604020202020204" pitchFamily="34" charset="0"/>
                              <a:ea typeface="Dotum" panose="020B0600000101010101" pitchFamily="34" charset="-127"/>
                              <a:cs typeface="Arial" panose="020B0604020202020204" pitchFamily="34" charset="0"/>
                            </a:rPr>
                            <a:t>)</a:t>
                          </a:r>
                          <a:endParaRPr lang="en-US" sz="4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372164"/>
                      </a:ext>
                    </a:extLst>
                  </a:tr>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Bef>
                              <a:spcPts val="600"/>
                            </a:spcBef>
                            <a:spcAft>
                              <a:spcPts val="600"/>
                            </a:spcAft>
                          </a:pP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𝐴𝑀𝑁</m:t>
                              </m:r>
                              <m:r>
                                <a:rPr lang="en-US" sz="4200" smtClean="0">
                                  <a:solidFill>
                                    <a:prstClr val="black"/>
                                  </a:solidFill>
                                  <a:latin typeface="Cambria Math" panose="020405030504060302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200" i="1">
                              <a:effectLst/>
                              <a:latin typeface="Arial" panose="020B0604020202020204" pitchFamily="34" charset="0"/>
                              <a:ea typeface="Dotum" panose="020B0600000101010101" pitchFamily="34" charset="-127"/>
                              <a:cs typeface="Arial" panose="020B0604020202020204" pitchFamily="34" charset="0"/>
                            </a:rPr>
                            <a:t> </a:t>
                          </a:r>
                          <a:endParaRPr lang="en-US" sz="4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04788416"/>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1581511904"/>
                  </p:ext>
                </p:extLst>
              </p:nvPr>
            </p:nvGraphicFramePr>
            <p:xfrm>
              <a:off x="952500" y="5378116"/>
              <a:ext cx="10020300" cy="2737184"/>
            </p:xfrm>
            <a:graphic>
              <a:graphicData uri="http://schemas.openxmlformats.org/drawingml/2006/table">
                <a:tbl>
                  <a:tblPr firstRow="1" firstCol="1" bandRow="1"/>
                  <a:tblGrid>
                    <a:gridCol w="1463707">
                      <a:extLst>
                        <a:ext uri="{9D8B030D-6E8A-4147-A177-3AD203B41FA5}">
                          <a16:colId xmlns:a16="http://schemas.microsoft.com/office/drawing/2014/main" val="2101086538"/>
                        </a:ext>
                      </a:extLst>
                    </a:gridCol>
                    <a:gridCol w="8556593">
                      <a:extLst>
                        <a:ext uri="{9D8B030D-6E8A-4147-A177-3AD203B41FA5}">
                          <a16:colId xmlns:a16="http://schemas.microsoft.com/office/drawing/2014/main" val="2216949869"/>
                        </a:ext>
                      </a:extLst>
                    </a:gridCol>
                  </a:tblGrid>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10"/>
                          <a:stretch>
                            <a:fillRect l="-17094" r="-142" b="-100444"/>
                          </a:stretch>
                        </a:blipFill>
                      </a:tcPr>
                    </a:tc>
                    <a:extLst>
                      <a:ext uri="{0D108BD9-81ED-4DB2-BD59-A6C34878D82A}">
                        <a16:rowId xmlns:a16="http://schemas.microsoft.com/office/drawing/2014/main" val="2930372164"/>
                      </a:ext>
                    </a:extLst>
                  </a:tr>
                  <a:tr h="1368592">
                    <a:tc>
                      <a:txBody>
                        <a:bodyPr/>
                        <a:lstStyle/>
                        <a:p>
                          <a:pPr algn="ctr">
                            <a:lnSpc>
                              <a:spcPct val="150000"/>
                            </a:lnSpc>
                            <a:spcBef>
                              <a:spcPts val="600"/>
                            </a:spcBef>
                            <a:spcAft>
                              <a:spcPts val="600"/>
                            </a:spcAft>
                          </a:pPr>
                          <a:r>
                            <a:rPr lang="en-US" sz="4200">
                              <a:effectLst/>
                              <a:latin typeface="Arial" panose="020B0604020202020204" pitchFamily="34" charset="0"/>
                              <a:ea typeface="Arial" panose="020B0604020202020204" pitchFamily="34" charset="0"/>
                              <a:cs typeface="Arial" panose="020B0604020202020204" pitchFamily="34"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10"/>
                          <a:stretch>
                            <a:fillRect l="-17094" t="-100000" r="-142" b="-444"/>
                          </a:stretch>
                        </a:blipFill>
                      </a:tcPr>
                    </a:tc>
                    <a:extLst>
                      <a:ext uri="{0D108BD9-81ED-4DB2-BD59-A6C34878D82A}">
                        <a16:rowId xmlns:a16="http://schemas.microsoft.com/office/drawing/2014/main" val="904788416"/>
                      </a:ext>
                    </a:extLst>
                  </a:tr>
                </a:tbl>
              </a:graphicData>
            </a:graphic>
          </p:graphicFrame>
        </mc:Fallback>
      </mc:AlternateContent>
      <p:pic>
        <p:nvPicPr>
          <p:cNvPr id="10" name="Picture 9"/>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11897360" y="4305300"/>
            <a:ext cx="5476240" cy="5334000"/>
          </a:xfrm>
          <a:prstGeom prst="rect">
            <a:avLst/>
          </a:prstGeom>
        </p:spPr>
      </p:pic>
    </p:spTree>
    <p:extLst>
      <p:ext uri="{BB962C8B-B14F-4D97-AF65-F5344CB8AC3E}">
        <p14:creationId xmlns:p14="http://schemas.microsoft.com/office/powerpoint/2010/main" val="41915541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9258982">
            <a:off x="13575576" y="8751293"/>
            <a:ext cx="6468953" cy="2233216"/>
          </a:xfrm>
          <a:prstGeom prst="rect">
            <a:avLst/>
          </a:prstGeom>
        </p:spPr>
      </p:pic>
      <p:sp>
        <p:nvSpPr>
          <p:cNvPr id="22" name="TextBox 21"/>
          <p:cNvSpPr txBox="1"/>
          <p:nvPr/>
        </p:nvSpPr>
        <p:spPr>
          <a:xfrm>
            <a:off x="1272601" y="952500"/>
            <a:ext cx="3637431"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Chú</a:t>
            </a:r>
            <a:r>
              <a:rPr kumimoji="0" lang="en-US" sz="4500" b="1" i="0" u="none" strike="noStrike" kern="1200" cap="none" spc="0" normalizeH="0" noProof="0" smtClean="0">
                <a:ln>
                  <a:noFill/>
                </a:ln>
                <a:solidFill>
                  <a:srgbClr val="C00000"/>
                </a:solidFill>
                <a:effectLst/>
                <a:uLnTx/>
                <a:uFillTx/>
                <a:latin typeface="Arial" panose="020B0604020202020204" pitchFamily="34" charset="0"/>
                <a:ea typeface="+mn-ea"/>
                <a:cs typeface="Arial" panose="020B0604020202020204" pitchFamily="34" charset="0"/>
              </a:rPr>
              <a:t> ý</a:t>
            </a:r>
            <a:r>
              <a:rPr kumimoji="0" lang="en-US" sz="45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4" name="Rectangle 23"/>
              <p:cNvSpPr/>
              <p:nvPr/>
            </p:nvSpPr>
            <p:spPr>
              <a:xfrm>
                <a:off x="1272601" y="1866900"/>
                <a:ext cx="15719999" cy="3000821"/>
              </a:xfrm>
              <a:prstGeom prst="rect">
                <a:avLst/>
              </a:prstGeom>
              <a:noFill/>
            </p:spPr>
            <p:txBody>
              <a:bodyPr wrap="square" anchor="ctr">
                <a:spAutoFit/>
              </a:bodyPr>
              <a:lstStyle/>
              <a:p>
                <a:pPr algn="just">
                  <a:lnSpc>
                    <a:spcPct val="150000"/>
                  </a:lnSpc>
                  <a:spcBef>
                    <a:spcPts val="600"/>
                  </a:spcBef>
                  <a:spcAft>
                    <a:spcPts val="600"/>
                  </a:spcAft>
                </a:pPr>
                <a:r>
                  <a:rPr lang="en-US" sz="4200">
                    <a:latin typeface="Arial" panose="020B0604020202020204" pitchFamily="34" charset="0"/>
                    <a:ea typeface="Arial" panose="020B0604020202020204" pitchFamily="34" charset="0"/>
                    <a:cs typeface="Arial" panose="020B0604020202020204" pitchFamily="34" charset="0"/>
                  </a:rPr>
                  <a:t>Định lí trên vẫn đúng nếu thay bằng đường thẳng cắt phần kéo dài của hai cạnh tam giác. Chẳng hạn, trong Hình 9.6 có </a:t>
                </a:r>
                <a14:m>
                  <m:oMath xmlns:m="http://schemas.openxmlformats.org/officeDocument/2006/math">
                    <m:r>
                      <a:rPr lang="en-US" sz="4200" i="1">
                        <a:effectLst/>
                        <a:latin typeface="Cambria Math" panose="02040503050406030204" pitchFamily="18" charset="0"/>
                        <a:ea typeface="Arial" panose="020B0604020202020204" pitchFamily="34" charset="0"/>
                        <a:cs typeface="Times New Roman" panose="02020603050405020304" pitchFamily="18" charset="0"/>
                      </a:rPr>
                      <m:t>𝐸𝐷</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𝐵𝐶</m:t>
                    </m:r>
                  </m:oMath>
                </a14:m>
                <a:r>
                  <a:rPr lang="en-US" sz="4200">
                    <a:effectLst/>
                    <a:latin typeface="Arial" panose="020B0604020202020204" pitchFamily="34" charset="0"/>
                    <a:ea typeface="Dotum" panose="020B0600000101010101" pitchFamily="34" charset="-127"/>
                    <a:cs typeface="Arial" panose="020B0604020202020204" pitchFamily="34" charset="0"/>
                  </a:rPr>
                  <a:t>. Khi đó, </a:t>
                </a:r>
                <a14:m>
                  <m:oMath xmlns:m="http://schemas.openxmlformats.org/officeDocument/2006/math">
                    <m:r>
                      <a:rPr lang="en-US" sz="4200" i="1">
                        <a:effectLst/>
                        <a:latin typeface="Cambria Math" panose="02040503050406030204" pitchFamily="18" charset="0"/>
                        <a:ea typeface="Dotum" panose="020B0600000101010101" pitchFamily="34" charset="-127"/>
                        <a:cs typeface="Times New Roman" panose="02020603050405020304" pitchFamily="18" charset="0"/>
                      </a:rPr>
                      <m:t>∆</m:t>
                    </m:r>
                    <m:r>
                      <a:rPr lang="en-US" sz="4200" i="1">
                        <a:effectLst/>
                        <a:latin typeface="Cambria Math" panose="02040503050406030204" pitchFamily="18" charset="0"/>
                        <a:ea typeface="Dotum" panose="020B0600000101010101" pitchFamily="34" charset="-127"/>
                        <a:cs typeface="Times New Roman" panose="02020603050405020304" pitchFamily="18" charset="0"/>
                      </a:rPr>
                      <m:t>𝐴𝐷𝐸</m:t>
                    </m:r>
                    <m:r>
                      <a:rPr lang="en-US" sz="4200">
                        <a:solidFill>
                          <a:prstClr val="black"/>
                        </a:solidFill>
                        <a:latin typeface="Cambria Math" panose="020405030504060302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m:t>
                    </m:r>
                    <m:r>
                      <a:rPr lang="en-US" sz="42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200">
                    <a:effectLst/>
                    <a:latin typeface="Arial" panose="020B0604020202020204" pitchFamily="34" charset="0"/>
                    <a:ea typeface="Dotum" panose="020B0600000101010101" pitchFamily="34" charset="-127"/>
                    <a:cs typeface="Arial" panose="020B0604020202020204" pitchFamily="34" charset="0"/>
                  </a:rPr>
                  <a:t>.</a:t>
                </a:r>
                <a:endParaRPr lang="en-US" sz="42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1272601" y="1866900"/>
                <a:ext cx="15719999" cy="3000821"/>
              </a:xfrm>
              <a:prstGeom prst="rect">
                <a:avLst/>
              </a:prstGeom>
              <a:blipFill>
                <a:blip r:embed="rId4"/>
                <a:stretch>
                  <a:fillRect l="-1512" r="-1473" b="-4868"/>
                </a:stretch>
              </a:blipFill>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flipH="1">
            <a:off x="914400" y="7722885"/>
            <a:ext cx="1384932" cy="1840215"/>
          </a:xfrm>
          <a:prstGeom prst="rect">
            <a:avLst/>
          </a:prstGeom>
        </p:spPr>
      </p:pic>
      <p:pic>
        <p:nvPicPr>
          <p:cNvPr id="3" name="Picture 2"/>
          <p:cNvPicPr>
            <a:picLocks noChangeAspect="1"/>
          </p:cNvPicPr>
          <p:nvPr/>
        </p:nvPicPr>
        <p:blipFill>
          <a:blip r:embed="rId6"/>
          <a:stretch>
            <a:fillRect/>
          </a:stretch>
        </p:blipFill>
        <p:spPr>
          <a:xfrm>
            <a:off x="16450009" y="541844"/>
            <a:ext cx="1533191" cy="1335082"/>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200000"/>
                    </a14:imgEffect>
                    <a14:imgEffect>
                      <a14:brightnessContrast contrast="-40000"/>
                    </a14:imgEffect>
                  </a14:imgLayer>
                </a14:imgProps>
              </a:ext>
            </a:extLst>
          </a:blip>
          <a:stretch>
            <a:fillRect/>
          </a:stretch>
        </p:blipFill>
        <p:spPr>
          <a:xfrm>
            <a:off x="3324134" y="5079550"/>
            <a:ext cx="6184778" cy="4339060"/>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20000" contrast="-40000"/>
                    </a14:imgEffect>
                  </a14:imgLayer>
                </a14:imgProps>
              </a:ext>
            </a:extLst>
          </a:blip>
          <a:stretch>
            <a:fillRect/>
          </a:stretch>
        </p:blipFill>
        <p:spPr>
          <a:xfrm>
            <a:off x="9983340" y="4932721"/>
            <a:ext cx="4413856" cy="4503936"/>
          </a:xfrm>
          <a:prstGeom prst="rect">
            <a:avLst/>
          </a:prstGeom>
        </p:spPr>
      </p:pic>
    </p:spTree>
    <p:extLst>
      <p:ext uri="{BB962C8B-B14F-4D97-AF65-F5344CB8AC3E}">
        <p14:creationId xmlns:p14="http://schemas.microsoft.com/office/powerpoint/2010/main" val="34596427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sp>
        <p:nvSpPr>
          <p:cNvPr id="4" name="Rounded Rectangle 3"/>
          <p:cNvSpPr/>
          <p:nvPr/>
        </p:nvSpPr>
        <p:spPr>
          <a:xfrm>
            <a:off x="838200" y="831091"/>
            <a:ext cx="2362200" cy="100362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err="1">
                <a:solidFill>
                  <a:prstClr val="white"/>
                </a:solidFill>
                <a:latin typeface="Arial" panose="020B0604020202020204" pitchFamily="34" charset="0"/>
                <a:cs typeface="Arial" panose="020B0604020202020204" pitchFamily="34" charset="0"/>
              </a:rPr>
              <a:t>Ví</a:t>
            </a:r>
            <a:r>
              <a:rPr lang="en-US" sz="4000" b="1" dirty="0">
                <a:solidFill>
                  <a:prstClr val="white"/>
                </a:solidFill>
                <a:latin typeface="Arial" panose="020B0604020202020204" pitchFamily="34" charset="0"/>
                <a:cs typeface="Arial" panose="020B0604020202020204" pitchFamily="34" charset="0"/>
              </a:rPr>
              <a:t> </a:t>
            </a:r>
            <a:r>
              <a:rPr lang="en-US" sz="4000" b="1" err="1">
                <a:solidFill>
                  <a:prstClr val="white"/>
                </a:solidFill>
                <a:latin typeface="Arial" panose="020B0604020202020204" pitchFamily="34" charset="0"/>
                <a:cs typeface="Arial" panose="020B0604020202020204" pitchFamily="34" charset="0"/>
              </a:rPr>
              <a:t>dụ</a:t>
            </a:r>
            <a:r>
              <a:rPr lang="en-US" sz="4000" b="1">
                <a:solidFill>
                  <a:prstClr val="white"/>
                </a:solidFill>
                <a:latin typeface="Arial" panose="020B0604020202020204" pitchFamily="34" charset="0"/>
                <a:cs typeface="Arial" panose="020B0604020202020204" pitchFamily="34" charset="0"/>
              </a:rPr>
              <a:t> </a:t>
            </a:r>
            <a:r>
              <a:rPr lang="en-US" sz="4000" b="1" smtClean="0">
                <a:solidFill>
                  <a:prstClr val="white"/>
                </a:solidFill>
                <a:latin typeface="Arial" panose="020B0604020202020204" pitchFamily="34" charset="0"/>
                <a:cs typeface="Arial" panose="020B0604020202020204" pitchFamily="34" charset="0"/>
              </a:rPr>
              <a:t>2</a:t>
            </a:r>
            <a:endParaRPr lang="en-US" sz="4000" b="1" dirty="0">
              <a:solidFill>
                <a:prstClr val="white"/>
              </a:solidFill>
              <a:latin typeface="Arial" panose="020B0604020202020204" pitchFamily="34" charset="0"/>
              <a:cs typeface="Arial" panose="020B0604020202020204" pitchFamily="34" charset="0"/>
            </a:endParaRPr>
          </a:p>
        </p:txBody>
      </p:sp>
      <p:sp>
        <p:nvSpPr>
          <p:cNvPr id="19" name="TextBox 18"/>
          <p:cNvSpPr txBox="1"/>
          <p:nvPr/>
        </p:nvSpPr>
        <p:spPr>
          <a:xfrm>
            <a:off x="1143000" y="3295323"/>
            <a:ext cx="2133600" cy="707886"/>
          </a:xfrm>
          <a:prstGeom prst="rect">
            <a:avLst/>
          </a:prstGeom>
          <a:noFill/>
        </p:spPr>
        <p:txBody>
          <a:bodyPr wrap="square" rtlCol="0">
            <a:spAutoFit/>
          </a:bodyPr>
          <a:lstStyle/>
          <a:p>
            <a:pPr algn="ctr"/>
            <a:r>
              <a:rPr lang="en-US" sz="4000" b="1" u="sng" dirty="0" err="1" smtClean="0">
                <a:solidFill>
                  <a:srgbClr val="C00000"/>
                </a:solidFill>
                <a:latin typeface="Arial" panose="020B0604020202020204" pitchFamily="34" charset="0"/>
                <a:cs typeface="Arial" panose="020B0604020202020204" pitchFamily="34" charset="0"/>
              </a:rPr>
              <a:t>Giải</a:t>
            </a:r>
            <a:endParaRPr lang="en-US" sz="4000" b="1" u="sng"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0" name="Rectangle 19"/>
              <p:cNvSpPr/>
              <p:nvPr/>
            </p:nvSpPr>
            <p:spPr>
              <a:xfrm>
                <a:off x="3470349" y="571500"/>
                <a:ext cx="14055651" cy="2723823"/>
              </a:xfrm>
              <a:prstGeom prst="rect">
                <a:avLst/>
              </a:prstGeom>
            </p:spPr>
            <p:txBody>
              <a:bodyPr wrap="square">
                <a:spAutoFit/>
              </a:bodyPr>
              <a:lstStyle/>
              <a:p>
                <a:pPr lvl="0" algn="just">
                  <a:lnSpc>
                    <a:spcPct val="150000"/>
                  </a:lnSpc>
                </a:pPr>
                <a:r>
                  <a:rPr lang="vi-VN" sz="3800" smtClean="0">
                    <a:solidFill>
                      <a:prstClr val="black"/>
                    </a:solidFill>
                    <a:ea typeface="Calibri" panose="020F0502020204030204" pitchFamily="34" charset="0"/>
                    <a:cs typeface="Arial" panose="020B0604020202020204" pitchFamily="34" charset="0"/>
                  </a:rPr>
                  <a:t>Cho Hình 9.7, trong đó </a:t>
                </a: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𝑀</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𝑁</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prstClr val="black"/>
                    </a:solidFill>
                    <a:ea typeface="Calibri" panose="020F0502020204030204" pitchFamily="34" charset="0"/>
                    <a:cs typeface="Arial" panose="020B0604020202020204" pitchFamily="34" charset="0"/>
                  </a:rPr>
                  <a:t>lần lượt là trung điểm của</a:t>
                </a:r>
                <a14:m>
                  <m:oMath xmlns:m="http://schemas.openxmlformats.org/officeDocument/2006/math">
                    <m:r>
                      <a:rPr lang="en-US" sz="38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𝐴𝐵</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𝐴𝐶</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endPar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endParaRPr>
              </a:p>
              <a:p>
                <a:pPr lvl="0" algn="just">
                  <a:lnSpc>
                    <a:spcPct val="150000"/>
                  </a:lnSpc>
                </a:pP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𝑄</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vi-VN" sz="3800">
                    <a:solidFill>
                      <a:prstClr val="black"/>
                    </a:solidFill>
                    <a:ea typeface="Calibri" panose="020F0502020204030204" pitchFamily="34" charset="0"/>
                    <a:cs typeface="Arial" panose="020B0604020202020204" pitchFamily="34" charset="0"/>
                  </a:rPr>
                  <a:t>lần lượt là trung điểm của </a:t>
                </a:r>
                <a14:m>
                  <m:oMath xmlns:m="http://schemas.openxmlformats.org/officeDocument/2006/math">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𝐴𝑀</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vi-VN"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𝐴𝑁</m:t>
                    </m:r>
                  </m:oMath>
                </a14:m>
                <a:r>
                  <a:rPr lang="vi-VN" sz="3800">
                    <a:solidFill>
                      <a:prstClr val="black"/>
                    </a:solidFill>
                    <a:ea typeface="Calibri" panose="020F0502020204030204" pitchFamily="34" charset="0"/>
                    <a:cs typeface="Arial" panose="020B0604020202020204" pitchFamily="34" charset="0"/>
                  </a:rPr>
                  <a:t>. Hãy liệt kê tất cả các cặp tam giác (phân biệt) </a:t>
                </a:r>
                <a:r>
                  <a:rPr lang="vi-VN" sz="3800">
                    <a:solidFill>
                      <a:prstClr val="black"/>
                    </a:solidFill>
                    <a:ea typeface="Calibri" panose="020F0502020204030204" pitchFamily="34" charset="0"/>
                    <a:cs typeface="Arial" panose="020B0604020202020204" pitchFamily="34" charset="0"/>
                  </a:rPr>
                  <a:t>đồng </a:t>
                </a:r>
                <a:r>
                  <a:rPr lang="vi-VN" sz="3800" smtClean="0">
                    <a:solidFill>
                      <a:prstClr val="black"/>
                    </a:solidFill>
                    <a:ea typeface="Calibri" panose="020F0502020204030204" pitchFamily="34" charset="0"/>
                    <a:cs typeface="Arial" panose="020B0604020202020204" pitchFamily="34" charset="0"/>
                  </a:rPr>
                  <a:t>dạng</a:t>
                </a:r>
                <a:r>
                  <a:rPr lang="en-US" sz="3800" smtClean="0">
                    <a:solidFill>
                      <a:prstClr val="black"/>
                    </a:solidFill>
                    <a:ea typeface="Calibri" panose="020F0502020204030204" pitchFamily="34" charset="0"/>
                    <a:cs typeface="Arial" panose="020B0604020202020204" pitchFamily="34" charset="0"/>
                  </a:rPr>
                  <a:t>.</a:t>
                </a:r>
                <a:endParaRPr lang="vi-VN" sz="3800">
                  <a:solidFill>
                    <a:prstClr val="black"/>
                  </a:solidFill>
                  <a:ea typeface="Calibri" panose="020F050202020403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3470349" y="571500"/>
                <a:ext cx="14055651" cy="2723823"/>
              </a:xfrm>
              <a:prstGeom prst="rect">
                <a:avLst/>
              </a:prstGeom>
              <a:blipFill>
                <a:blip r:embed="rId2"/>
                <a:stretch>
                  <a:fillRect l="-1431" r="-1431" b="-4698"/>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1848994" y="4229100"/>
            <a:ext cx="5905606" cy="4561363"/>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685800" y="4229100"/>
                <a:ext cx="11963400" cy="5457904"/>
              </a:xfrm>
              <a:prstGeom prst="rect">
                <a:avLst/>
              </a:prstGeom>
            </p:spPr>
            <p:txBody>
              <a:bodyPr wrap="square">
                <a:spAutoFit/>
              </a:bodyPr>
              <a:lstStyle/>
              <a:p>
                <a:pPr lvl="0" algn="just">
                  <a:lnSpc>
                    <a:spcPct val="150000"/>
                  </a:lnSpc>
                </a:pPr>
                <a:r>
                  <a:rPr lang="vi-VN" sz="3800">
                    <a:solidFill>
                      <a:prstClr val="black"/>
                    </a:solidFill>
                    <a:cs typeface="Arial" panose="020B0604020202020204" pitchFamily="34" charset="0"/>
                  </a:rPr>
                  <a:t>Tam </a:t>
                </a:r>
                <a:r>
                  <a:rPr lang="vi-VN" sz="3800">
                    <a:solidFill>
                      <a:prstClr val="black"/>
                    </a:solidFill>
                    <a:cs typeface="Arial" panose="020B0604020202020204" pitchFamily="34" charset="0"/>
                  </a:rPr>
                  <a:t>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a:t>
                </a:r>
                <a:r>
                  <a:rPr lang="vi-VN" sz="3800">
                    <a:solidFill>
                      <a:prstClr val="black"/>
                    </a:solidFill>
                    <a:cs typeface="Arial" panose="020B0604020202020204" pitchFamily="34" charset="0"/>
                  </a:rPr>
                  <a:t>có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m:t>
                    </m:r>
                    <m:r>
                      <a:rPr lang="vi-VN"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𝑁</m:t>
                    </m:r>
                  </m:oMath>
                </a14:m>
                <a:r>
                  <a:rPr lang="en-US" sz="3800" i="1">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lần lượt là trung điểm của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m:t>
                    </m:r>
                    <m:r>
                      <a:rPr lang="vi-VN"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𝐴𝐶</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nên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là đường trung bình của tam 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a:t>
                </a:r>
                <a:endParaRPr lang="en-US" sz="3800" smtClean="0">
                  <a:solidFill>
                    <a:prstClr val="black"/>
                  </a:solidFill>
                  <a:cs typeface="Arial" panose="020B0604020202020204" pitchFamily="34" charset="0"/>
                </a:endParaRPr>
              </a:p>
              <a:p>
                <a:pPr lvl="0" algn="just">
                  <a:lnSpc>
                    <a:spcPct val="150000"/>
                  </a:lnSpc>
                </a:pPr>
                <a:r>
                  <a:rPr lang="vi-VN" sz="3800" smtClean="0">
                    <a:solidFill>
                      <a:prstClr val="black"/>
                    </a:solidFill>
                    <a:cs typeface="Arial" panose="020B0604020202020204" pitchFamily="34" charset="0"/>
                  </a:rPr>
                  <a:t>Suy </a:t>
                </a:r>
                <a:r>
                  <a:rPr lang="vi-VN" sz="3800">
                    <a:solidFill>
                      <a:prstClr val="black"/>
                    </a:solidFill>
                    <a:cs typeface="Arial" panose="020B0604020202020204" pitchFamily="34" charset="0"/>
                  </a:rPr>
                  <a:t>ra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𝑀𝑁</m:t>
                    </m:r>
                    <m:r>
                      <m:rPr>
                        <m:nor/>
                      </m:rPr>
                      <a:rPr lang="en-US" sz="3800" i="1">
                        <a:solidFill>
                          <a:prstClr val="black"/>
                        </a:solidFill>
                        <a:latin typeface="Arial" panose="020B0604020202020204" pitchFamily="34" charset="0"/>
                        <a:cs typeface="Arial" panose="020B0604020202020204" pitchFamily="34" charset="0"/>
                      </a:rPr>
                      <m:t> </m:t>
                    </m:r>
                    <m:r>
                      <m:rPr>
                        <m:nor/>
                      </m:rPr>
                      <a:rPr lang="en-US" sz="3800" i="1">
                        <a:solidFill>
                          <a:prstClr val="black"/>
                        </a:solidFill>
                        <a:latin typeface="Arial" panose="020B0604020202020204" pitchFamily="34"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𝐵𝐶</m:t>
                    </m:r>
                  </m:oMath>
                </a14:m>
                <a:r>
                  <a:rPr lang="vi-VN" sz="3800">
                    <a:solidFill>
                      <a:prstClr val="black"/>
                    </a:solidFill>
                    <a:cs typeface="Arial" panose="020B0604020202020204" pitchFamily="34" charset="0"/>
                  </a:rPr>
                  <a:t>.</a:t>
                </a:r>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(1</a:t>
                </a:r>
                <a:r>
                  <a:rPr lang="vi-VN" sz="3800">
                    <a:solidFill>
                      <a:prstClr val="black"/>
                    </a:solidFill>
                    <a:cs typeface="Arial" panose="020B0604020202020204" pitchFamily="34" charset="0"/>
                  </a:rPr>
                  <a:t>)</a:t>
                </a:r>
                <a:endParaRPr lang="en-US" sz="3800">
                  <a:solidFill>
                    <a:prstClr val="black"/>
                  </a:solidFill>
                  <a:latin typeface="Arial" panose="020B0604020202020204" pitchFamily="34" charset="0"/>
                  <a:cs typeface="Arial" panose="020B0604020202020204" pitchFamily="34" charset="0"/>
                </a:endParaRPr>
              </a:p>
              <a:p>
                <a:pPr lvl="0" algn="just">
                  <a:lnSpc>
                    <a:spcPct val="150000"/>
                  </a:lnSpc>
                  <a:spcBef>
                    <a:spcPts val="400"/>
                  </a:spcBef>
                  <a:spcAft>
                    <a:spcPts val="400"/>
                  </a:spcAft>
                </a:pPr>
                <a:r>
                  <a:rPr lang="vi-VN" sz="3800">
                    <a:solidFill>
                      <a:prstClr val="black"/>
                    </a:solidFill>
                    <a:cs typeface="Arial" panose="020B0604020202020204" pitchFamily="34" charset="0"/>
                  </a:rPr>
                  <a:t>Do </a:t>
                </a:r>
                <a:r>
                  <a:rPr lang="vi-VN" sz="3800">
                    <a:solidFill>
                      <a:prstClr val="black"/>
                    </a:solidFill>
                    <a:cs typeface="Arial" panose="020B0604020202020204" pitchFamily="34" charset="0"/>
                  </a:rPr>
                  <a:t>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định lí trên).</a:t>
                </a:r>
              </a:p>
              <a:p>
                <a:pPr lvl="0" algn="just">
                  <a:lnSpc>
                    <a:spcPct val="150000"/>
                  </a:lnSpc>
                </a:pPr>
                <a:r>
                  <a:rPr lang="vi-VN" sz="3800">
                    <a:solidFill>
                      <a:prstClr val="black"/>
                    </a:solidFill>
                    <a:cs typeface="Arial" panose="020B0604020202020204" pitchFamily="34" charset="0"/>
                  </a:rPr>
                  <a:t>Tương </a:t>
                </a:r>
                <a:r>
                  <a:rPr lang="vi-VN" sz="3800">
                    <a:solidFill>
                      <a:prstClr val="black"/>
                    </a:solidFill>
                    <a:cs typeface="Arial" panose="020B0604020202020204" pitchFamily="34" charset="0"/>
                  </a:rPr>
                  <a:t>tự,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𝑃𝑄</m:t>
                    </m:r>
                  </m:oMath>
                </a14:m>
                <a:r>
                  <a:rPr lang="vi-VN" sz="3800">
                    <a:solidFill>
                      <a:prstClr val="black"/>
                    </a:solidFill>
                    <a:cs typeface="Arial" panose="020B0604020202020204" pitchFamily="34" charset="0"/>
                  </a:rPr>
                  <a:t> là đường trung bình của tam giác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𝐴𝑀𝑁</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nên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𝑃𝑄</m:t>
                    </m:r>
                    <m:r>
                      <a:rPr lang="en-US" sz="3800">
                        <a:solidFill>
                          <a:prstClr val="black"/>
                        </a:solidFill>
                        <a:latin typeface="Cambria Math" panose="02040503050406030204" pitchFamily="18" charset="0"/>
                        <a:cs typeface="Arial" panose="020B0604020202020204" pitchFamily="34" charset="0"/>
                      </a:rPr>
                      <m:t> </m:t>
                    </m:r>
                    <m:r>
                      <m:rPr>
                        <m:nor/>
                      </m:rPr>
                      <a:rPr lang="en-US" sz="3800" i="1">
                        <a:solidFill>
                          <a:prstClr val="black"/>
                        </a:solidFill>
                        <a:latin typeface="Arial" panose="020B0604020202020204" pitchFamily="34"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(2</a:t>
                </a:r>
                <a:r>
                  <a:rPr lang="vi-VN" sz="3800">
                    <a:solidFill>
                      <a:prstClr val="black"/>
                    </a:solidFill>
                    <a:cs typeface="Arial" panose="020B0604020202020204" pitchFamily="34" charset="0"/>
                  </a:rPr>
                  <a:t>)</a:t>
                </a:r>
                <a:endParaRPr lang="vi-VN" sz="3800">
                  <a:solidFill>
                    <a:prstClr val="black"/>
                  </a:solidFill>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685800" y="4229100"/>
                <a:ext cx="11963400" cy="5457904"/>
              </a:xfrm>
              <a:prstGeom prst="rect">
                <a:avLst/>
              </a:prstGeom>
              <a:blipFill>
                <a:blip r:embed="rId4"/>
                <a:stretch>
                  <a:fillRect l="-1682" r="-1631" b="-1564"/>
                </a:stretch>
              </a:blipFill>
            </p:spPr>
            <p:txBody>
              <a:bodyPr/>
              <a:lstStyle/>
              <a:p>
                <a:r>
                  <a:rPr lang="en-US">
                    <a:noFill/>
                  </a:rPr>
                  <a:t> </a:t>
                </a:r>
              </a:p>
            </p:txBody>
          </p:sp>
        </mc:Fallback>
      </mc:AlternateContent>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67136" y="2489904"/>
            <a:ext cx="2185737" cy="1915637"/>
          </a:xfrm>
          <a:prstGeom prst="rect">
            <a:avLst/>
          </a:prstGeom>
        </p:spPr>
      </p:pic>
    </p:spTree>
    <p:extLst>
      <p:ext uri="{BB962C8B-B14F-4D97-AF65-F5344CB8AC3E}">
        <p14:creationId xmlns:p14="http://schemas.microsoft.com/office/powerpoint/2010/main" val="511794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wipe(down)">
                                      <p:cBhvr>
                                        <p:cTn id="36" dur="500"/>
                                        <p:tgtEl>
                                          <p:spTgt spid="1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wipe(left)">
                                      <p:cBhvr>
                                        <p:cTn id="41" dur="500"/>
                                        <p:tgtEl>
                                          <p:spTgt spid="1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xEl>
                                              <p:pRg st="3" end="3"/>
                                            </p:txEl>
                                          </p:spTgt>
                                        </p:tgtEl>
                                        <p:attrNameLst>
                                          <p:attrName>style.visibility</p:attrName>
                                        </p:attrNameLst>
                                      </p:cBhvr>
                                      <p:to>
                                        <p:strVal val="visible"/>
                                      </p:to>
                                    </p:set>
                                    <p:animEffect transition="in" filter="fade">
                                      <p:cBhvr>
                                        <p:cTn id="46"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sp>
        <p:nvSpPr>
          <p:cNvPr id="4" name="Rounded Rectangle 3"/>
          <p:cNvSpPr/>
          <p:nvPr/>
        </p:nvSpPr>
        <p:spPr>
          <a:xfrm>
            <a:off x="838200" y="831091"/>
            <a:ext cx="2362200" cy="100362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dụ</a:t>
            </a: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1143000" y="3295323"/>
            <a:ext cx="2133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0" name="Rectangle 19"/>
              <p:cNvSpPr/>
              <p:nvPr/>
            </p:nvSpPr>
            <p:spPr>
              <a:xfrm>
                <a:off x="3470349" y="571500"/>
                <a:ext cx="14055651"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Hình 9.7, trong đó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𝑀</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𝑁</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lần lượt là trung điểm của</a:t>
                </a:r>
                <a14:m>
                  <m:oMath xmlns:m="http://schemas.openxmlformats.org/officeDocument/2006/math">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𝐴𝐵</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𝐴𝐶</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endPar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lần lượt là trung điểm của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𝐴𝑀</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𝐴𝑁</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Hãy liệt kê tất cả các cặp tam giác (phân biệt) đồng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dạng</a:t>
                </a:r>
                <a:r>
                  <a:rPr kumimoji="0" lang="en-US" sz="3800" b="0" i="0" u="none" strike="noStrike" kern="1200" cap="none" spc="0" normalizeH="0" baseline="0" noProof="0" smtClean="0">
                    <a:ln>
                      <a:noFill/>
                    </a:ln>
                    <a:solidFill>
                      <a:prstClr val="black"/>
                    </a:solidFill>
                    <a:effectLst/>
                    <a:uLnTx/>
                    <a:uFillTx/>
                    <a:latin typeface="Calibri"/>
                    <a:ea typeface="Calibri" panose="020F0502020204030204" pitchFamily="34" charset="0"/>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3470349" y="571500"/>
                <a:ext cx="14055651" cy="2723823"/>
              </a:xfrm>
              <a:prstGeom prst="rect">
                <a:avLst/>
              </a:prstGeom>
              <a:blipFill>
                <a:blip r:embed="rId2"/>
                <a:stretch>
                  <a:fillRect l="-1431" r="-1431" b="-4698"/>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11848994" y="4229100"/>
            <a:ext cx="5905606" cy="4561363"/>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818810" y="4274345"/>
                <a:ext cx="11963400" cy="4785926"/>
              </a:xfrm>
              <a:prstGeom prst="rect">
                <a:avLst/>
              </a:prstGeom>
            </p:spPr>
            <p:txBody>
              <a:bodyPr wrap="square">
                <a:spAutoFit/>
              </a:bodyPr>
              <a:lstStyle/>
              <a:p>
                <a:pPr lvl="0">
                  <a:lnSpc>
                    <a:spcPct val="150000"/>
                  </a:lnSpc>
                  <a:spcBef>
                    <a:spcPts val="300"/>
                  </a:spcBef>
                  <a:spcAft>
                    <a:spcPts val="300"/>
                  </a:spcAft>
                  <a:defRPr/>
                </a:pPr>
                <a:r>
                  <a:rPr lang="vi-VN" sz="3800">
                    <a:solidFill>
                      <a:prstClr val="black"/>
                    </a:solidFill>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a:t>
                </a:r>
                <a:r>
                  <a:rPr lang="vi-VN" sz="3800">
                    <a:solidFill>
                      <a:prstClr val="black"/>
                    </a:solidFill>
                    <a:cs typeface="Arial" panose="020B0604020202020204" pitchFamily="34" charset="0"/>
                  </a:rPr>
                  <a:t>định lí trên).</a:t>
                </a:r>
              </a:p>
              <a:p>
                <a:pPr lvl="0">
                  <a:lnSpc>
                    <a:spcPct val="150000"/>
                  </a:lnSpc>
                  <a:spcBef>
                    <a:spcPts val="300"/>
                  </a:spcBef>
                  <a:spcAft>
                    <a:spcPts val="300"/>
                  </a:spcAft>
                  <a:defRPr/>
                </a:pPr>
                <a:r>
                  <a:rPr lang="vi-VN" sz="3800">
                    <a:solidFill>
                      <a:prstClr val="black"/>
                    </a:solidFill>
                    <a:cs typeface="Arial" panose="020B0604020202020204" pitchFamily="34" charset="0"/>
                  </a:rPr>
                  <a:t>Từ (1) và (2), suy ra </a:t>
                </a:r>
                <a14:m>
                  <m:oMath xmlns:m="http://schemas.openxmlformats.org/officeDocument/2006/math">
                    <m:r>
                      <a:rPr lang="vi-VN" sz="3800" i="1">
                        <a:solidFill>
                          <a:prstClr val="black"/>
                        </a:solidFill>
                        <a:latin typeface="Cambria Math" panose="02040503050406030204" pitchFamily="18" charset="0"/>
                        <a:cs typeface="Arial" panose="020B0604020202020204" pitchFamily="34" charset="0"/>
                      </a:rPr>
                      <m:t>𝑃𝑄</m:t>
                    </m:r>
                    <m:r>
                      <m:rPr>
                        <m:nor/>
                      </m:rPr>
                      <a:rPr lang="en-US" sz="3800" i="1">
                        <a:solidFill>
                          <a:prstClr val="black"/>
                        </a:solidFill>
                        <a:latin typeface="Cambria Math" panose="02040503050406030204" pitchFamily="18" charset="0"/>
                        <a:cs typeface="Arial" panose="020B0604020202020204" pitchFamily="34" charset="0"/>
                      </a:rPr>
                      <m:t> </m:t>
                    </m:r>
                    <m:r>
                      <m:rPr>
                        <m:nor/>
                      </m:rPr>
                      <a:rPr lang="en-US" sz="3800" i="1">
                        <a:solidFill>
                          <a:prstClr val="black"/>
                        </a:solidFill>
                        <a:latin typeface="Arial" panose="020B0604020202020204" pitchFamily="34"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 </m:t>
                    </m:r>
                    <m:r>
                      <a:rPr lang="vi-VN" sz="3800" i="1">
                        <a:solidFill>
                          <a:prstClr val="black"/>
                        </a:solidFill>
                        <a:latin typeface="Cambria Math" panose="02040503050406030204" pitchFamily="18" charset="0"/>
                        <a:cs typeface="Arial" panose="020B0604020202020204" pitchFamily="34" charset="0"/>
                      </a:rPr>
                      <m:t>𝐵𝐶</m:t>
                    </m:r>
                  </m:oMath>
                </a14:m>
                <a:r>
                  <a:rPr lang="vi-VN" sz="3800">
                    <a:solidFill>
                      <a:prstClr val="black"/>
                    </a:solidFill>
                    <a:cs typeface="Arial" panose="020B0604020202020204" pitchFamily="34" charset="0"/>
                  </a:rPr>
                  <a:t>. </a:t>
                </a:r>
                <a:endParaRPr lang="en-US" sz="3800">
                  <a:solidFill>
                    <a:prstClr val="black"/>
                  </a:solidFill>
                  <a:cs typeface="Arial" panose="020B0604020202020204" pitchFamily="34" charset="0"/>
                </a:endParaRPr>
              </a:p>
              <a:p>
                <a:pPr lvl="0">
                  <a:lnSpc>
                    <a:spcPct val="150000"/>
                  </a:lnSpc>
                  <a:spcBef>
                    <a:spcPts val="300"/>
                  </a:spcBef>
                  <a:spcAft>
                    <a:spcPts val="300"/>
                  </a:spcAft>
                  <a:defRPr/>
                </a:pPr>
                <a:r>
                  <a:rPr lang="vi-VN" sz="3800">
                    <a:solidFill>
                      <a:prstClr val="black"/>
                    </a:solidFill>
                    <a:cs typeface="Arial" panose="020B0604020202020204" pitchFamily="34" charset="0"/>
                  </a:rPr>
                  <a:t>Do </a:t>
                </a:r>
                <a:r>
                  <a:rPr lang="vi-VN" sz="3800">
                    <a:solidFill>
                      <a:prstClr val="black"/>
                    </a:solidFill>
                    <a:cs typeface="Arial" panose="020B0604020202020204" pitchFamily="34" charset="0"/>
                  </a:rPr>
                  <a:t>đó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solidFill>
                      <a:prstClr val="black"/>
                    </a:solidFill>
                    <a:latin typeface="Arial" panose="020B0604020202020204" pitchFamily="34" charset="0"/>
                    <a:cs typeface="Arial" panose="020B0604020202020204" pitchFamily="34" charset="0"/>
                  </a:rPr>
                  <a:t> </a:t>
                </a:r>
                <a:r>
                  <a:rPr lang="vi-VN" sz="3800">
                    <a:solidFill>
                      <a:prstClr val="black"/>
                    </a:solidFill>
                    <a:cs typeface="Arial" panose="020B0604020202020204" pitchFamily="34" charset="0"/>
                  </a:rPr>
                  <a:t>(theo định lí trên).</a:t>
                </a:r>
              </a:p>
              <a:p>
                <a:pPr lvl="0">
                  <a:lnSpc>
                    <a:spcPct val="150000"/>
                  </a:lnSpc>
                  <a:spcBef>
                    <a:spcPts val="300"/>
                  </a:spcBef>
                  <a:spcAft>
                    <a:spcPts val="300"/>
                  </a:spcAft>
                  <a:defRPr/>
                </a:pPr>
                <a:r>
                  <a:rPr lang="vi-VN" sz="3800">
                    <a:solidFill>
                      <a:prstClr val="black"/>
                    </a:solidFill>
                    <a:cs typeface="Arial" panose="020B0604020202020204" pitchFamily="34" charset="0"/>
                  </a:rPr>
                  <a:t>Vậy có tất cả ba cặp tam giác đồng dạng </a:t>
                </a:r>
                <a:r>
                  <a:rPr lang="vi-VN" sz="3800">
                    <a:solidFill>
                      <a:prstClr val="black"/>
                    </a:solidFill>
                    <a:cs typeface="Arial" panose="020B0604020202020204" pitchFamily="34" charset="0"/>
                  </a:rPr>
                  <a:t>là</a:t>
                </a:r>
                <a:r>
                  <a:rPr lang="vi-VN" sz="3800" smtClean="0">
                    <a:solidFill>
                      <a:prstClr val="black"/>
                    </a:solidFill>
                    <a:cs typeface="Arial" panose="020B0604020202020204" pitchFamily="34" charset="0"/>
                  </a:rPr>
                  <a:t>:</a:t>
                </a:r>
                <a:endParaRPr lang="en-US" sz="3800" smtClean="0">
                  <a:solidFill>
                    <a:prstClr val="black"/>
                  </a:solidFill>
                  <a:cs typeface="Arial" panose="020B0604020202020204" pitchFamily="34" charset="0"/>
                </a:endParaRPr>
              </a:p>
              <a:p>
                <a:pPr lvl="0">
                  <a:lnSpc>
                    <a:spcPct val="150000"/>
                  </a:lnSpc>
                  <a:spcBef>
                    <a:spcPts val="300"/>
                  </a:spcBef>
                  <a:spcAft>
                    <a:spcPts val="300"/>
                  </a:spcAft>
                  <a:defRPr/>
                </a:pPr>
                <a:r>
                  <a:rPr lang="vi-VN" sz="3800" smtClean="0">
                    <a:solidFill>
                      <a:prstClr val="black"/>
                    </a:solidFill>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𝐴𝑀𝑁</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v</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à </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𝐴𝑃𝑄</m:t>
                    </m:r>
                  </m:oMath>
                </a14:m>
                <a:r>
                  <a:rPr lang="en-US" sz="3800">
                    <a:solidFill>
                      <a:prstClr val="black"/>
                    </a:solidFill>
                  </a:rPr>
                  <a:t> </a:t>
                </a:r>
                <a14:m>
                  <m:oMath xmlns:m="http://schemas.openxmlformats.org/officeDocument/2006/math">
                    <m:r>
                      <a:rPr lang="en-US" sz="3800">
                        <a:solidFill>
                          <a:prstClr val="black"/>
                        </a:solidFill>
                        <a:latin typeface="Cambria Math" panose="020405030504060302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𝐴𝐵𝐶</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3800">
                  <a:solidFill>
                    <a:prstClr val="black"/>
                  </a:solidFill>
                  <a:ea typeface="Calibri" panose="020F050202020403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818810" y="4274345"/>
                <a:ext cx="11963400" cy="4785926"/>
              </a:xfrm>
              <a:prstGeom prst="rect">
                <a:avLst/>
              </a:prstGeom>
              <a:blipFill>
                <a:blip r:embed="rId4"/>
                <a:stretch>
                  <a:fillRect l="-1681"/>
                </a:stretch>
              </a:blipFill>
            </p:spPr>
            <p:txBody>
              <a:bodyPr/>
              <a:lstStyle/>
              <a:p>
                <a:r>
                  <a:rPr lang="en-US">
                    <a:noFill/>
                  </a:rPr>
                  <a:t> </a:t>
                </a:r>
              </a:p>
            </p:txBody>
          </p:sp>
        </mc:Fallback>
      </mc:AlternateContent>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67136" y="2489904"/>
            <a:ext cx="2185737" cy="1915637"/>
          </a:xfrm>
          <a:prstGeom prst="rect">
            <a:avLst/>
          </a:prstGeom>
        </p:spPr>
      </p:pic>
    </p:spTree>
    <p:extLst>
      <p:ext uri="{BB962C8B-B14F-4D97-AF65-F5344CB8AC3E}">
        <p14:creationId xmlns:p14="http://schemas.microsoft.com/office/powerpoint/2010/main" val="4136358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anim calcmode="lin" valueType="num">
                                      <p:cBhvr>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anim calcmode="lin" valueType="num">
                                      <p:cBhvr>
                                        <p:cTn id="28"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a:ln>
            <a:solidFill>
              <a:schemeClr val="bg1"/>
            </a:solidFill>
          </a:ln>
        </p:spPr>
      </p:sp>
      <p:pic>
        <p:nvPicPr>
          <p:cNvPr id="1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081854">
            <a:off x="12153835" y="-1445708"/>
            <a:ext cx="8057164" cy="2781499"/>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838200" y="1943100"/>
                <a:ext cx="9601199" cy="7779053"/>
              </a:xfrm>
              <a:prstGeom prst="rect">
                <a:avLst/>
              </a:prstGeom>
            </p:spPr>
            <p:txBody>
              <a:bodyPr wrap="square">
                <a:spAutoFit/>
              </a:bodyPr>
              <a:lstStyle/>
              <a:p>
                <a:pPr algn="just">
                  <a:lnSpc>
                    <a:spcPct val="150000"/>
                  </a:lnSpc>
                  <a:spcBef>
                    <a:spcPts val="600"/>
                  </a:spcBef>
                  <a:spcAft>
                    <a:spcPts val="600"/>
                  </a:spcAft>
                </a:pPr>
                <a:r>
                  <a:rPr lang="da-DK" sz="3700">
                    <a:latin typeface="Arial" panose="020B0604020202020204" pitchFamily="34" charset="0"/>
                    <a:ea typeface="Calibri" panose="020F0502020204030204" pitchFamily="34" charset="0"/>
                    <a:cs typeface="Arial" panose="020B0604020202020204" pitchFamily="34" charset="0"/>
                  </a:rPr>
                  <a:t>Có một chiếc bóng điện được mắc trên đỉnh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da-DK" sz="3700">
                    <a:effectLst/>
                    <a:latin typeface="Arial" panose="020B0604020202020204" pitchFamily="34" charset="0"/>
                    <a:ea typeface="Calibri" panose="020F0502020204030204" pitchFamily="34" charset="0"/>
                    <a:cs typeface="Arial" panose="020B0604020202020204" pitchFamily="34" charset="0"/>
                  </a:rPr>
                  <a:t>) của cột đèn thẳng đứng. Để tính chiều cao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da-DK" sz="3700">
                    <a:effectLst/>
                    <a:latin typeface="Arial" panose="020B0604020202020204" pitchFamily="34" charset="0"/>
                    <a:ea typeface="Calibri" panose="020F0502020204030204" pitchFamily="34" charset="0"/>
                    <a:cs typeface="Arial" panose="020B0604020202020204" pitchFamily="34" charset="0"/>
                  </a:rPr>
                  <a:t> của cột đèn, bác Dương cắm một chiếc cọc gỗ (đoạn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𝐶𝐷</m:t>
                    </m:r>
                  </m:oMath>
                </a14:m>
                <a:r>
                  <a:rPr lang="da-DK" sz="3700">
                    <a:effectLst/>
                    <a:latin typeface="Arial" panose="020B0604020202020204" pitchFamily="34" charset="0"/>
                    <a:ea typeface="Calibri" panose="020F0502020204030204" pitchFamily="34" charset="0"/>
                    <a:cs typeface="Arial" panose="020B0604020202020204" pitchFamily="34" charset="0"/>
                  </a:rPr>
                  <a:t>) thẳng đứng trên mặt đất rồi đo chiều dài bóng của cọc gỗ do ánh đèn điện tạo ra và đo khoảng cách từ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da-DK" sz="3700">
                    <a:effectLst/>
                    <a:latin typeface="Arial" panose="020B0604020202020204" pitchFamily="34" charset="0"/>
                    <a:ea typeface="Calibri" panose="020F0502020204030204" pitchFamily="34" charset="0"/>
                    <a:cs typeface="Arial" panose="020B0604020202020204" pitchFamily="34" charset="0"/>
                  </a:rPr>
                  <a:t> đến chân cột đèn (điểm </a:t>
                </a:r>
                <a14:m>
                  <m:oMath xmlns:m="http://schemas.openxmlformats.org/officeDocument/2006/math">
                    <m:r>
                      <a:rPr lang="da-DK" sz="37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da-DK" sz="3700">
                    <a:effectLst/>
                    <a:latin typeface="Arial" panose="020B0604020202020204" pitchFamily="34" charset="0"/>
                    <a:ea typeface="Calibri" panose="020F0502020204030204" pitchFamily="34" charset="0"/>
                    <a:cs typeface="Arial" panose="020B0604020202020204" pitchFamily="34" charset="0"/>
                  </a:rPr>
                  <a:t>). Theo em, bác Dương đã tính như thế nào để ra được chiều cao cột đèn?</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838200" y="1943100"/>
                <a:ext cx="9601199" cy="7779053"/>
              </a:xfrm>
              <a:prstGeom prst="rect">
                <a:avLst/>
              </a:prstGeom>
              <a:blipFill>
                <a:blip r:embed="rId4"/>
                <a:stretch>
                  <a:fillRect l="-2033" r="-2033" b="-705"/>
                </a:stretch>
              </a:blipFill>
            </p:spPr>
            <p:txBody>
              <a:bodyPr/>
              <a:lstStyle/>
              <a:p>
                <a:r>
                  <a:rPr lang="en-US">
                    <a:noFill/>
                  </a:rPr>
                  <a:t> </a:t>
                </a:r>
              </a:p>
            </p:txBody>
          </p:sp>
        </mc:Fallback>
      </mc:AlternateContent>
      <p:pic>
        <p:nvPicPr>
          <p:cNvPr id="11"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562065" y="9105900"/>
            <a:ext cx="1148419" cy="617275"/>
          </a:xfrm>
          <a:prstGeom prst="rect">
            <a:avLst/>
          </a:prstGeom>
        </p:spPr>
      </p:pic>
      <p:grpSp>
        <p:nvGrpSpPr>
          <p:cNvPr id="12" name="Group 11"/>
          <p:cNvGrpSpPr/>
          <p:nvPr/>
        </p:nvGrpSpPr>
        <p:grpSpPr>
          <a:xfrm>
            <a:off x="6019800" y="427809"/>
            <a:ext cx="6248400" cy="1219200"/>
            <a:chOff x="6019800" y="411480"/>
            <a:chExt cx="6248400" cy="1219200"/>
          </a:xfrm>
        </p:grpSpPr>
        <p:sp>
          <p:nvSpPr>
            <p:cNvPr id="14" name="Round Same Side Corner Rectangle 13"/>
            <p:cNvSpPr/>
            <p:nvPr/>
          </p:nvSpPr>
          <p:spPr>
            <a:xfrm flipH="1" flipV="1">
              <a:off x="6019800" y="411480"/>
              <a:ext cx="6248400" cy="121920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35251" y="513248"/>
              <a:ext cx="4724400" cy="1015663"/>
            </a:xfrm>
            <a:prstGeom prst="rect">
              <a:avLst/>
            </a:prstGeom>
            <a:no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KHỞI ĐỘNG</a:t>
              </a:r>
              <a:endParaRPr lang="en-US" sz="6000" b="1" dirty="0">
                <a:solidFill>
                  <a:schemeClr val="bg1"/>
                </a:solidFill>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a:blip r:embed="rId14">
            <a:extLst>
              <a:ext uri="{BEBA8EAE-BF5A-486C-A8C5-ECC9F3942E4B}">
                <a14:imgProps xmlns:a14="http://schemas.microsoft.com/office/drawing/2010/main">
                  <a14:imgLayer r:embed="rId15">
                    <a14:imgEffect>
                      <a14:sharpenSoften amount="25000"/>
                    </a14:imgEffect>
                    <a14:imgEffect>
                      <a14:saturation sat="200000"/>
                    </a14:imgEffect>
                    <a14:imgEffect>
                      <a14:brightnessContrast contrast="-40000"/>
                    </a14:imgEffect>
                  </a14:imgLayer>
                </a14:imgProps>
              </a:ext>
            </a:extLst>
          </a:blip>
          <a:stretch>
            <a:fillRect/>
          </a:stretch>
        </p:blipFill>
        <p:spPr>
          <a:xfrm>
            <a:off x="10832431" y="2170916"/>
            <a:ext cx="6665702" cy="6900895"/>
          </a:xfrm>
          <a:prstGeom prst="rect">
            <a:avLst/>
          </a:prstGeom>
        </p:spPr>
      </p:pic>
    </p:spTree>
    <p:extLst>
      <p:ext uri="{BB962C8B-B14F-4D97-AF65-F5344CB8AC3E}">
        <p14:creationId xmlns:p14="http://schemas.microsoft.com/office/powerpoint/2010/main" val="397975027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 r="60999"/>
          <a:stretch>
            <a:fillRect/>
          </a:stretch>
        </p:blipFill>
        <p:spPr>
          <a:xfrm rot="10800000" flipH="1">
            <a:off x="-3047734" y="-609980"/>
            <a:ext cx="3733533" cy="108969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14389">
            <a:off x="15240000" y="-1062350"/>
            <a:ext cx="3206774" cy="2810500"/>
          </a:xfrm>
          <a:prstGeom prst="rect">
            <a:avLst/>
          </a:prstGeom>
        </p:spPr>
      </p:pic>
      <p:sp>
        <p:nvSpPr>
          <p:cNvPr id="12" name="Rounded Rectangle 11"/>
          <p:cNvSpPr/>
          <p:nvPr/>
        </p:nvSpPr>
        <p:spPr>
          <a:xfrm>
            <a:off x="7501227" y="234667"/>
            <a:ext cx="3423447" cy="1071365"/>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Luyện tập </a:t>
            </a:r>
            <a:r>
              <a:rPr lang="en-US" sz="4000" b="1" smtClean="0">
                <a:latin typeface="Arial" panose="020B0604020202020204" pitchFamily="34" charset="0"/>
                <a:cs typeface="Arial" panose="020B0604020202020204" pitchFamily="34" charset="0"/>
              </a:rPr>
              <a:t>2</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p:cNvSpPr txBox="1"/>
              <p:nvPr/>
            </p:nvSpPr>
            <p:spPr>
              <a:xfrm>
                <a:off x="1676400" y="1467563"/>
                <a:ext cx="15468600" cy="1846659"/>
              </a:xfrm>
              <a:prstGeom prst="rect">
                <a:avLst/>
              </a:prstGeom>
              <a:noFill/>
            </p:spPr>
            <p:txBody>
              <a:bodyPr wrap="square" rtlCol="0">
                <a:spAutoFit/>
              </a:bodyPr>
              <a:lstStyle/>
              <a:p>
                <a:pPr algn="just">
                  <a:lnSpc>
                    <a:spcPct val="150000"/>
                  </a:lnSpc>
                </a:pPr>
                <a:r>
                  <a:rPr lang="vi-VN" sz="3800">
                    <a:cs typeface="Arial" panose="020B0604020202020204" pitchFamily="34" charset="0"/>
                  </a:rPr>
                  <a:t>Trong hình 9.8, các đường thẳng </a:t>
                </a:r>
                <a14:m>
                  <m:oMath xmlns:m="http://schemas.openxmlformats.org/officeDocument/2006/math">
                    <m:r>
                      <a:rPr lang="vi-VN" sz="3800" i="1" smtClean="0">
                        <a:latin typeface="Cambria Math" panose="02040503050406030204" pitchFamily="18" charset="0"/>
                        <a:cs typeface="Arial" panose="020B0604020202020204" pitchFamily="34" charset="0"/>
                      </a:rPr>
                      <m:t>𝐴𝐵</m:t>
                    </m:r>
                    <m:r>
                      <a:rPr lang="vi-VN" sz="3800" i="1" smtClean="0">
                        <a:latin typeface="Cambria Math" panose="02040503050406030204" pitchFamily="18" charset="0"/>
                        <a:cs typeface="Arial" panose="020B0604020202020204" pitchFamily="34" charset="0"/>
                      </a:rPr>
                      <m:t>, </m:t>
                    </m:r>
                    <m:r>
                      <a:rPr lang="vi-VN" sz="3800" i="1" smtClean="0">
                        <a:latin typeface="Cambria Math" panose="02040503050406030204" pitchFamily="18" charset="0"/>
                        <a:cs typeface="Arial" panose="020B0604020202020204" pitchFamily="34" charset="0"/>
                      </a:rPr>
                      <m:t>𝐶𝐷</m:t>
                    </m:r>
                    <m:r>
                      <a:rPr lang="vi-VN" sz="3800" i="1" smtClean="0">
                        <a:latin typeface="Cambria Math" panose="02040503050406030204" pitchFamily="18" charset="0"/>
                        <a:cs typeface="Arial" panose="020B0604020202020204" pitchFamily="34" charset="0"/>
                      </a:rPr>
                      <m:t>, </m:t>
                    </m:r>
                    <m:r>
                      <a:rPr lang="vi-VN" sz="3800" i="1" smtClean="0">
                        <a:latin typeface="Cambria Math" panose="02040503050406030204" pitchFamily="18" charset="0"/>
                        <a:cs typeface="Arial" panose="020B0604020202020204" pitchFamily="34" charset="0"/>
                      </a:rPr>
                      <m:t>𝐸𝐹</m:t>
                    </m:r>
                    <m:r>
                      <a:rPr lang="vi-VN" sz="3800" i="1" smtClean="0">
                        <a:latin typeface="Cambria Math" panose="02040503050406030204" pitchFamily="18" charset="0"/>
                        <a:cs typeface="Arial" panose="020B0604020202020204" pitchFamily="34" charset="0"/>
                      </a:rPr>
                      <m:t> </m:t>
                    </m:r>
                  </m:oMath>
                </a14:m>
                <a:r>
                  <a:rPr lang="vi-VN" sz="3800">
                    <a:cs typeface="Arial" panose="020B0604020202020204" pitchFamily="34" charset="0"/>
                  </a:rPr>
                  <a:t>song song với nhau. Hãy liệt kê ba cặp tam giác (phân biệt) đồng dạng.</a:t>
                </a:r>
              </a:p>
            </p:txBody>
          </p:sp>
        </mc:Choice>
        <mc:Fallback>
          <p:sp>
            <p:nvSpPr>
              <p:cNvPr id="4" name="TextBox 3"/>
              <p:cNvSpPr txBox="1">
                <a:spLocks noRot="1" noChangeAspect="1" noMove="1" noResize="1" noEditPoints="1" noAdjustHandles="1" noChangeArrowheads="1" noChangeShapeType="1" noTextEdit="1"/>
              </p:cNvSpPr>
              <p:nvPr/>
            </p:nvSpPr>
            <p:spPr>
              <a:xfrm>
                <a:off x="1676400" y="1467563"/>
                <a:ext cx="15468600" cy="1846659"/>
              </a:xfrm>
              <a:prstGeom prst="rect">
                <a:avLst/>
              </a:prstGeom>
              <a:blipFill>
                <a:blip r:embed="rId5"/>
                <a:stretch>
                  <a:fillRect l="-1300" r="-1261" b="-6271"/>
                </a:stretch>
              </a:blipFill>
            </p:spPr>
            <p:txBody>
              <a:bodyPr/>
              <a:lstStyle/>
              <a:p>
                <a:r>
                  <a:rPr lang="en-US">
                    <a:noFill/>
                  </a:rPr>
                  <a:t> </a:t>
                </a:r>
              </a:p>
            </p:txBody>
          </p:sp>
        </mc:Fallback>
      </mc:AlternateContent>
      <p:grpSp>
        <p:nvGrpSpPr>
          <p:cNvPr id="14" name="Group 13"/>
          <p:cNvGrpSpPr/>
          <p:nvPr/>
        </p:nvGrpSpPr>
        <p:grpSpPr>
          <a:xfrm>
            <a:off x="8383374" y="3467100"/>
            <a:ext cx="1659152" cy="1066800"/>
            <a:chOff x="1536549" y="1134798"/>
            <a:chExt cx="1659152" cy="1066800"/>
          </a:xfrm>
        </p:grpSpPr>
        <p:pic>
          <p:nvPicPr>
            <p:cNvPr id="15"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536549" y="1134798"/>
              <a:ext cx="1659152" cy="1066800"/>
            </a:xfrm>
            <a:prstGeom prst="rect">
              <a:avLst/>
            </a:prstGeom>
          </p:spPr>
        </p:pic>
        <p:sp>
          <p:nvSpPr>
            <p:cNvPr id="16" name="TextBox 15"/>
            <p:cNvSpPr txBox="1"/>
            <p:nvPr/>
          </p:nvSpPr>
          <p:spPr>
            <a:xfrm>
              <a:off x="1552581" y="1296329"/>
              <a:ext cx="1571619"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9" name="Picture 8"/>
          <p:cNvPicPr>
            <a:picLocks noChangeAspect="1"/>
          </p:cNvPicPr>
          <p:nvPr/>
        </p:nvPicPr>
        <p:blipFill>
          <a:blip r:embed="rId20"/>
          <a:stretch>
            <a:fillRect/>
          </a:stretch>
        </p:blipFill>
        <p:spPr>
          <a:xfrm>
            <a:off x="1159674" y="3527603"/>
            <a:ext cx="6822015" cy="5273497"/>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8839200" y="4610100"/>
                <a:ext cx="8305800" cy="535531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800" smtClean="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Arial" panose="020B0604020202020204" pitchFamily="34" charset="0"/>
                        <a:cs typeface="Times New Roman" panose="02020603050405020304" pitchFamily="18" charset="0"/>
                      </a:rPr>
                      <m:t>𝐶</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𝑂𝐴</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𝐷</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𝑂𝐵</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𝐶𝐷</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𝑂𝐶𝐷</m:t>
                    </m:r>
                    <m:r>
                      <a:rPr lang="en-US" sz="3800">
                        <a:solidFill>
                          <a:prstClr val="black"/>
                        </a:solidFill>
                        <a:latin typeface="Cambria Math" panose="020405030504060302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𝑂𝐴𝐵</m:t>
                    </m:r>
                  </m:oMath>
                </a14:m>
                <a:endParaRPr lang="en-US" sz="3800" smtClean="0">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smtClean="0">
                    <a:effectLst/>
                    <a:latin typeface="Arial" panose="020B0604020202020204" pitchFamily="34" charset="0"/>
                    <a:ea typeface="Dotum" panose="020B0600000101010101" pitchFamily="34" charset="-127"/>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𝑂𝐵</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𝑂𝐴</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𝐸𝐹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𝑂𝐸𝐹</m:t>
                    </m:r>
                    <m:r>
                      <a:rPr lang="en-US" sz="3800">
                        <a:solidFill>
                          <a:prstClr val="black"/>
                        </a:solidFill>
                        <a:latin typeface="Cambria Math" panose="020405030504060302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𝑂𝐵𝐴</m:t>
                    </m:r>
                  </m:oMath>
                </a14:m>
                <a:endParaRPr lang="en-US" sz="3800" smtClean="0">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smtClean="0">
                    <a:effectLst/>
                    <a:latin typeface="Arial" panose="020B0604020202020204" pitchFamily="34" charset="0"/>
                    <a:ea typeface="Dotum" panose="020B0600000101010101" pitchFamily="34" charset="-127"/>
                    <a:cs typeface="Arial" panose="020B0604020202020204" pitchFamily="34" charset="0"/>
                  </a:rPr>
                  <a:t>Vì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𝑂𝐷</m:t>
                    </m:r>
                  </m:oMath>
                </a14:m>
                <a:r>
                  <a:rPr lang="en-US" sz="38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𝐸𝐹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𝐶𝐷</m:t>
                    </m:r>
                  </m:oMath>
                </a14:m>
                <a:r>
                  <a:rPr lang="en-US" sz="3800">
                    <a:effectLst/>
                    <a:latin typeface="Arial" panose="020B0604020202020204" pitchFamily="34" charset="0"/>
                    <a:ea typeface="Dotum" panose="020B0600000101010101" pitchFamily="34" charset="-127"/>
                    <a:cs typeface="Arial" panose="020B0604020202020204" pitchFamily="34" charset="0"/>
                  </a:rPr>
                  <a:t> nên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𝑂𝐸𝐹</m:t>
                    </m:r>
                    <m:r>
                      <a:rPr lang="en-US" sz="3800">
                        <a:solidFill>
                          <a:prstClr val="black"/>
                        </a:solidFill>
                        <a:latin typeface="Cambria Math" panose="020405030504060302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𝑂𝐷𝐶</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8839200" y="4610100"/>
                <a:ext cx="8305800" cy="5355312"/>
              </a:xfrm>
              <a:prstGeom prst="rect">
                <a:avLst/>
              </a:prstGeom>
              <a:blipFill>
                <a:blip r:embed="rId21"/>
                <a:stretch>
                  <a:fillRect l="-2201" r="-2348"/>
                </a:stretch>
              </a:blipFill>
            </p:spPr>
            <p:txBody>
              <a:bodyPr/>
              <a:lstStyle/>
              <a:p>
                <a:r>
                  <a:rPr lang="en-US">
                    <a:noFill/>
                  </a:rPr>
                  <a:t> </a:t>
                </a:r>
              </a:p>
            </p:txBody>
          </p:sp>
        </mc:Fallback>
      </mc:AlternateContent>
    </p:spTree>
    <p:extLst>
      <p:ext uri="{BB962C8B-B14F-4D97-AF65-F5344CB8AC3E}">
        <p14:creationId xmlns:p14="http://schemas.microsoft.com/office/powerpoint/2010/main" val="284434905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ppt_y</p:attrName>
                                        </p:attrNameLst>
                                      </p:cBhvr>
                                      <p:tavLst>
                                        <p:tav tm="0">
                                          <p:val>
                                            <p:strVal val="#ppt_y+#ppt_h*1.125000"/>
                                          </p:val>
                                        </p:tav>
                                        <p:tav tm="100000">
                                          <p:val>
                                            <p:strVal val="#ppt_y"/>
                                          </p:val>
                                        </p:tav>
                                      </p:tavLst>
                                    </p:anim>
                                    <p:animEffect transition="in" filter="wipe(up)">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35" dur="500"/>
                                        <p:tgtEl>
                                          <p:spTgt spid="1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circle(in)">
                                      <p:cBhvr>
                                        <p:cTn id="4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136071" y="146958"/>
            <a:ext cx="17983200" cy="9982200"/>
          </a:xfrm>
          <a:prstGeom prst="rect">
            <a:avLst/>
          </a:prstGeom>
          <a:solidFill>
            <a:schemeClr val="bg1"/>
          </a:solidFill>
        </p:spPr>
      </p:sp>
      <p:sp>
        <p:nvSpPr>
          <p:cNvPr id="17" name="Rounded Rectangle 16"/>
          <p:cNvSpPr/>
          <p:nvPr/>
        </p:nvSpPr>
        <p:spPr>
          <a:xfrm>
            <a:off x="455502" y="342900"/>
            <a:ext cx="3645333" cy="1143000"/>
          </a:xfrm>
          <a:prstGeom prst="round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VẬN</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mn-ea"/>
                <a:cs typeface="Arial" panose="020B0604020202020204" pitchFamily="34" charset="0"/>
              </a:rPr>
              <a:t> DỤNG</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364671" y="520480"/>
                <a:ext cx="17526000" cy="1800493"/>
              </a:xfrm>
              <a:prstGeom prst="rect">
                <a:avLst/>
              </a:prstGeom>
            </p:spPr>
            <p:txBody>
              <a:bodyPr wrap="square">
                <a:spAutoFit/>
              </a:bodyPr>
              <a:lstStyle/>
              <a:p>
                <a:pPr lvl="0" algn="just">
                  <a:lnSpc>
                    <a:spcPct val="150000"/>
                  </a:lnSpc>
                  <a:defRPr/>
                </a:pPr>
                <a:r>
                  <a:rPr lang="en-US" sz="3700" smtClean="0">
                    <a:solidFill>
                      <a:srgbClr val="000000"/>
                    </a:solidFill>
                    <a:latin typeface="Arial" panose="020B0604020202020204" pitchFamily="34" charset="0"/>
                    <a:cs typeface="Arial" panose="020B0604020202020204" pitchFamily="34" charset="0"/>
                  </a:rPr>
                  <a:t>                             Trở lại </a:t>
                </a:r>
                <a:r>
                  <a:rPr lang="en-US" sz="3700" i="1" smtClean="0">
                    <a:solidFill>
                      <a:srgbClr val="000000"/>
                    </a:solidFill>
                    <a:latin typeface="Arial" panose="020B0604020202020204" pitchFamily="34" charset="0"/>
                    <a:cs typeface="Arial" panose="020B0604020202020204" pitchFamily="34" charset="0"/>
                  </a:rPr>
                  <a:t>tình huống mở đầu</a:t>
                </a:r>
                <a:r>
                  <a:rPr lang="en-US" sz="3700" smtClean="0">
                    <a:solidFill>
                      <a:srgbClr val="000000"/>
                    </a:solidFill>
                    <a:latin typeface="Arial" panose="020B0604020202020204" pitchFamily="34" charset="0"/>
                    <a:cs typeface="Arial" panose="020B0604020202020204" pitchFamily="34" charset="0"/>
                  </a:rPr>
                  <a:t>, </a:t>
                </a:r>
                <a:r>
                  <a:rPr lang="en-US" sz="3700">
                    <a:solidFill>
                      <a:srgbClr val="000000"/>
                    </a:solidFill>
                    <a:latin typeface="Arial" panose="020B0604020202020204" pitchFamily="34" charset="0"/>
                    <a:cs typeface="Arial" panose="020B0604020202020204" pitchFamily="34" charset="0"/>
                  </a:rPr>
                  <a:t>h</a:t>
                </a:r>
                <a:r>
                  <a:rPr lang="vi-VN" sz="3700" smtClean="0">
                    <a:solidFill>
                      <a:srgbClr val="000000"/>
                    </a:solidFill>
                    <a:cs typeface="Arial" panose="020B0604020202020204" pitchFamily="34" charset="0"/>
                  </a:rPr>
                  <a:t>ãy </a:t>
                </a:r>
                <a:r>
                  <a:rPr lang="vi-VN" sz="3700">
                    <a:solidFill>
                      <a:srgbClr val="000000"/>
                    </a:solidFill>
                    <a:cs typeface="Arial" panose="020B0604020202020204" pitchFamily="34" charset="0"/>
                  </a:rPr>
                  <a:t>giải thích bác Dương đã tính được chiều cao cột đèn như thế nào, biết cọc gỗ cao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1</m:t>
                    </m:r>
                    <m:r>
                      <a:rPr lang="vi-VN" sz="3700" i="1" smtClean="0">
                        <a:solidFill>
                          <a:srgbClr val="000000"/>
                        </a:solidFill>
                        <a:latin typeface="Cambria Math" panose="02040503050406030204" pitchFamily="18" charset="0"/>
                        <a:cs typeface="Arial" panose="020B0604020202020204" pitchFamily="34" charset="0"/>
                      </a:rPr>
                      <m:t>𝑚</m:t>
                    </m:r>
                    <m:r>
                      <a:rPr lang="vi-VN" sz="3700" i="1" smtClean="0">
                        <a:solidFill>
                          <a:srgbClr val="000000"/>
                        </a:solidFill>
                        <a:latin typeface="Cambria Math" panose="02040503050406030204" pitchFamily="18" charset="0"/>
                        <a:cs typeface="Arial" panose="020B0604020202020204" pitchFamily="34" charset="0"/>
                      </a:rPr>
                      <m:t>, </m:t>
                    </m:r>
                    <m:r>
                      <a:rPr lang="vi-VN" sz="3700" i="1" smtClean="0">
                        <a:solidFill>
                          <a:srgbClr val="000000"/>
                        </a:solidFill>
                        <a:latin typeface="Cambria Math" panose="02040503050406030204" pitchFamily="18" charset="0"/>
                        <a:cs typeface="Arial" panose="020B0604020202020204" pitchFamily="34" charset="0"/>
                      </a:rPr>
                      <m:t>𝐸𝐶</m:t>
                    </m:r>
                    <m:r>
                      <a:rPr lang="vi-VN" sz="3700" i="1" smtClean="0">
                        <a:solidFill>
                          <a:srgbClr val="000000"/>
                        </a:solidFill>
                        <a:latin typeface="Cambria Math" panose="02040503050406030204" pitchFamily="18" charset="0"/>
                        <a:cs typeface="Arial" panose="020B0604020202020204" pitchFamily="34" charset="0"/>
                      </a:rPr>
                      <m:t>=80 </m:t>
                    </m:r>
                    <m:r>
                      <a:rPr lang="vi-VN" sz="3700" i="1" smtClean="0">
                        <a:solidFill>
                          <a:srgbClr val="000000"/>
                        </a:solidFill>
                        <a:latin typeface="Cambria Math" panose="02040503050406030204" pitchFamily="18" charset="0"/>
                        <a:cs typeface="Arial" panose="020B0604020202020204" pitchFamily="34" charset="0"/>
                      </a:rPr>
                      <m:t>𝑐𝑚</m:t>
                    </m:r>
                    <m:r>
                      <a:rPr lang="vi-VN" sz="3700" i="1" smtClean="0">
                        <a:solidFill>
                          <a:srgbClr val="000000"/>
                        </a:solidFill>
                        <a:latin typeface="Cambria Math" panose="02040503050406030204" pitchFamily="18" charset="0"/>
                        <a:cs typeface="Arial" panose="020B0604020202020204" pitchFamily="34" charset="0"/>
                      </a:rPr>
                      <m:t> </m:t>
                    </m:r>
                  </m:oMath>
                </a14:m>
                <a:r>
                  <a:rPr lang="vi-VN" sz="3700">
                    <a:solidFill>
                      <a:srgbClr val="000000"/>
                    </a:solidFill>
                    <a:cs typeface="Arial" panose="020B0604020202020204" pitchFamily="34" charset="0"/>
                  </a:rPr>
                  <a:t>và </a:t>
                </a:r>
                <a14:m>
                  <m:oMath xmlns:m="http://schemas.openxmlformats.org/officeDocument/2006/math">
                    <m:r>
                      <a:rPr lang="vi-VN" sz="3700" i="1" smtClean="0">
                        <a:solidFill>
                          <a:srgbClr val="000000"/>
                        </a:solidFill>
                        <a:latin typeface="Cambria Math" panose="02040503050406030204" pitchFamily="18" charset="0"/>
                        <a:cs typeface="Arial" panose="020B0604020202020204" pitchFamily="34" charset="0"/>
                      </a:rPr>
                      <m:t>𝐸𝐵</m:t>
                    </m:r>
                    <m:r>
                      <a:rPr lang="vi-VN" sz="3700" i="1" smtClean="0">
                        <a:solidFill>
                          <a:srgbClr val="000000"/>
                        </a:solidFill>
                        <a:latin typeface="Cambria Math" panose="02040503050406030204" pitchFamily="18" charset="0"/>
                        <a:cs typeface="Arial" panose="020B0604020202020204" pitchFamily="34" charset="0"/>
                      </a:rPr>
                      <m:t>=4</m:t>
                    </m:r>
                    <m:r>
                      <a:rPr lang="vi-VN" sz="3700" i="1" smtClean="0">
                        <a:solidFill>
                          <a:srgbClr val="000000"/>
                        </a:solidFill>
                        <a:latin typeface="Cambria Math" panose="02040503050406030204" pitchFamily="18" charset="0"/>
                        <a:cs typeface="Arial" panose="020B0604020202020204" pitchFamily="34" charset="0"/>
                      </a:rPr>
                      <m:t>𝑚</m:t>
                    </m:r>
                    <m:r>
                      <a:rPr lang="vi-VN" sz="3700" i="1" smtClean="0">
                        <a:solidFill>
                          <a:srgbClr val="000000"/>
                        </a:solidFill>
                        <a:latin typeface="Cambria Math" panose="02040503050406030204" pitchFamily="18" charset="0"/>
                        <a:cs typeface="Arial" panose="020B0604020202020204" pitchFamily="34" charset="0"/>
                      </a:rPr>
                      <m:t>.</m:t>
                    </m:r>
                  </m:oMath>
                </a14:m>
                <a:endParaRPr lang="vi-VN" sz="3700">
                  <a:solidFill>
                    <a:srgbClr val="000000"/>
                  </a:solidFill>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364671" y="520480"/>
                <a:ext cx="17526000" cy="1800493"/>
              </a:xfrm>
              <a:prstGeom prst="rect">
                <a:avLst/>
              </a:prstGeom>
              <a:blipFill>
                <a:blip r:embed="rId2"/>
                <a:stretch>
                  <a:fillRect l="-1113" r="-1078" b="-60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55502" y="3210241"/>
                <a:ext cx="16581677" cy="3405099"/>
              </a:xfrm>
              <a:prstGeom prst="rect">
                <a:avLst/>
              </a:prstGeom>
            </p:spPr>
            <p:txBody>
              <a:bodyPr wrap="square">
                <a:spAutoFit/>
              </a:bodyPr>
              <a:lstStyle/>
              <a:p>
                <a:pPr algn="just">
                  <a:lnSpc>
                    <a:spcPct val="150000"/>
                  </a:lnSpc>
                </a:pPr>
                <a:r>
                  <a:rPr lang="en-US" sz="3700" smtClean="0">
                    <a:latin typeface="Arial" panose="020B0604020202020204" pitchFamily="34" charset="0"/>
                    <a:ea typeface="Arial" panose="020B0604020202020204" pitchFamily="34" charset="0"/>
                    <a:cs typeface="Arial" panose="020B0604020202020204" pitchFamily="34" charset="0"/>
                  </a:rPr>
                  <a:t>Vì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𝐶𝐷</m:t>
                    </m:r>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𝐴𝐵</m:t>
                    </m:r>
                  </m:oMath>
                </a14:m>
                <a:r>
                  <a:rPr lang="en-US" sz="3700">
                    <a:effectLst/>
                    <a:latin typeface="Arial" panose="020B0604020202020204" pitchFamily="34" charset="0"/>
                    <a:ea typeface="Dotum" panose="020B0600000101010101" pitchFamily="34" charset="-127"/>
                    <a:cs typeface="Arial" panose="020B0604020202020204" pitchFamily="34" charset="0"/>
                  </a:rPr>
                  <a:t> (cùng vuông góc với </a:t>
                </a: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𝐵𝐶</m:t>
                    </m:r>
                  </m:oMath>
                </a14:m>
                <a:r>
                  <a:rPr lang="en-US" sz="3700">
                    <a:effectLst/>
                    <a:latin typeface="Arial" panose="020B0604020202020204" pitchFamily="34" charset="0"/>
                    <a:ea typeface="Dotum" panose="020B0600000101010101" pitchFamily="34" charset="-127"/>
                    <a:cs typeface="Arial" panose="020B0604020202020204" pitchFamily="34" charset="0"/>
                  </a:rPr>
                  <a:t>)</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700" smtClean="0">
                    <a:effectLst/>
                    <a:latin typeface="Arial" panose="020B0604020202020204" pitchFamily="34" charset="0"/>
                    <a:ea typeface="Arial" panose="020B0604020202020204" pitchFamily="34" charset="0"/>
                    <a:cs typeface="Arial" panose="020B0604020202020204" pitchFamily="34" charset="0"/>
                  </a:rPr>
                  <a:t>Theo </a:t>
                </a:r>
                <a:r>
                  <a:rPr lang="en-US" sz="3700">
                    <a:effectLst/>
                    <a:latin typeface="Arial" panose="020B0604020202020204" pitchFamily="34" charset="0"/>
                    <a:ea typeface="Arial" panose="020B0604020202020204" pitchFamily="34" charset="0"/>
                    <a:cs typeface="Arial" panose="020B0604020202020204" pitchFamily="34" charset="0"/>
                  </a:rPr>
                  <a:t>định lí trên thì </a:t>
                </a:r>
                <a14:m>
                  <m:oMath xmlns:m="http://schemas.openxmlformats.org/officeDocument/2006/math">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𝐷𝐸𝐶</m:t>
                    </m:r>
                    <m:r>
                      <a:rPr lang="en-US" sz="3600">
                        <a:solidFill>
                          <a:prstClr val="black"/>
                        </a:solidFill>
                        <a:latin typeface="Cambria Math" panose="02040503050406030204" pitchFamily="18" charset="0"/>
                      </a:rPr>
                      <m:t>∽</m:t>
                    </m:r>
                    <m:r>
                      <a:rPr lang="en-US" sz="3700">
                        <a:effectLst/>
                        <a:latin typeface="Cambria Math" panose="02040503050406030204" pitchFamily="18" charset="0"/>
                        <a:ea typeface="Arial" panose="020B0604020202020204" pitchFamily="34" charset="0"/>
                        <a:cs typeface="Times New Roman" panose="02020603050405020304" pitchFamily="18" charset="0"/>
                      </a:rPr>
                      <m:t>∆</m:t>
                    </m:r>
                    <m:r>
                      <a:rPr lang="en-US" sz="3700" i="1">
                        <a:effectLst/>
                        <a:latin typeface="Cambria Math" panose="02040503050406030204" pitchFamily="18" charset="0"/>
                        <a:ea typeface="Arial" panose="020B0604020202020204" pitchFamily="34" charset="0"/>
                        <a:cs typeface="Times New Roman" panose="02020603050405020304" pitchFamily="18" charset="0"/>
                      </a:rPr>
                      <m:t>𝐴𝐸𝐵</m:t>
                    </m:r>
                  </m:oMath>
                </a14:m>
                <a:endParaRPr lang="en-US" sz="370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left"/>
                    </m:oMathParaPr>
                    <m:oMath xmlns:m="http://schemas.openxmlformats.org/officeDocument/2006/math">
                      <m:r>
                        <a:rPr lang="en-US" sz="3700" b="0" i="1" smtClean="0">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𝐷𝐶</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𝐸𝐶</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𝐸𝐵</m:t>
                          </m:r>
                        </m:den>
                      </m:f>
                      <m: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hay</m:t>
                      </m:r>
                      <m:r>
                        <a:rPr lang="en-US" sz="3700" b="0" i="0"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700" i="1">
                              <a:effectLst/>
                              <a:latin typeface="Cambria Math" panose="02040503050406030204" pitchFamily="18" charset="0"/>
                              <a:ea typeface="Dotum" panose="020B0600000101010101" pitchFamily="34" charset="-127"/>
                              <a:cs typeface="Times New Roman" panose="02020603050405020304" pitchFamily="18" charset="0"/>
                            </a:rPr>
                            <m:t>𝐷𝐶</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𝐸𝐵</m:t>
                          </m:r>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𝐸𝐶</m:t>
                          </m:r>
                        </m:den>
                      </m:f>
                    </m:oMath>
                  </m:oMathPara>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455502" y="3210241"/>
                <a:ext cx="16581677" cy="3405099"/>
              </a:xfrm>
              <a:prstGeom prst="rect">
                <a:avLst/>
              </a:prstGeom>
              <a:blipFill>
                <a:blip r:embed="rId3"/>
                <a:stretch>
                  <a:fillRect l="-1176"/>
                </a:stretch>
              </a:blipFill>
            </p:spPr>
            <p:txBody>
              <a:bodyPr/>
              <a:lstStyle/>
              <a:p>
                <a:r>
                  <a:rPr lang="en-US">
                    <a:noFill/>
                  </a:rPr>
                  <a:t> </a:t>
                </a:r>
              </a:p>
            </p:txBody>
          </p:sp>
        </mc:Fallback>
      </mc:AlternateContent>
      <p:sp>
        <p:nvSpPr>
          <p:cNvPr id="11" name="Rectangle 10"/>
          <p:cNvSpPr/>
          <p:nvPr/>
        </p:nvSpPr>
        <p:spPr>
          <a:xfrm>
            <a:off x="8507950" y="2476500"/>
            <a:ext cx="1239442" cy="661720"/>
          </a:xfrm>
          <a:prstGeom prst="rect">
            <a:avLst/>
          </a:prstGeom>
        </p:spPr>
        <p:txBody>
          <a:bodyPr wrap="none">
            <a:spAutoFit/>
          </a:bodyPr>
          <a:lstStyle/>
          <a:p>
            <a:pPr lvl="0" algn="ctr">
              <a:defRPr/>
            </a:pPr>
            <a:r>
              <a:rPr lang="en-US" sz="3700" b="1" i="1" u="sng" smtClean="0">
                <a:solidFill>
                  <a:srgbClr val="C00000"/>
                </a:solidFill>
                <a:latin typeface="Arial" panose="020B0604020202020204" pitchFamily="34" charset="0"/>
                <a:cs typeface="Arial" panose="020B0604020202020204" pitchFamily="34" charset="0"/>
              </a:rPr>
              <a:t>Giải:</a:t>
            </a:r>
            <a:endParaRPr lang="en-US" sz="3700" b="1" i="1" u="sng"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a:stretch>
            <a:fillRect/>
          </a:stretch>
        </p:blipFill>
        <p:spPr>
          <a:xfrm>
            <a:off x="11981174" y="3792703"/>
            <a:ext cx="5925826" cy="6151397"/>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455502" y="6587847"/>
                <a:ext cx="11109124" cy="3508653"/>
              </a:xfrm>
              <a:prstGeom prst="rect">
                <a:avLst/>
              </a:prstGeom>
            </p:spPr>
            <p:txBody>
              <a:bodyPr wrap="square">
                <a:spAutoFit/>
              </a:bodyPr>
              <a:lstStyle/>
              <a:p>
                <a:pPr lvl="0" algn="just">
                  <a:lnSpc>
                    <a:spcPct val="150000"/>
                  </a:lnSpc>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Như </a:t>
                </a: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vậy, chỉ cần đo chiều dài bóng cọc gỗ </a:t>
                </a: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a:t>
                </a:r>
                <a:r>
                  <a:rPr lang="en-US" sz="3700" smtClean="0">
                    <a:solidFill>
                      <a:prstClr val="black"/>
                    </a:solidFill>
                    <a:latin typeface="Arial" panose="020B0604020202020204" pitchFamily="34" charset="0"/>
                    <a:ea typeface="Dotum" panose="020B0600000101010101" pitchFamily="34" charset="-127"/>
                    <a:cs typeface="Arial" panose="020B0604020202020204" pitchFamily="34" charset="0"/>
                  </a:rPr>
                  <a:t>đọan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𝐸𝐶</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khoảng cách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𝐸𝐵</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thì với chiều cao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𝐶𝐷</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đã biết, bác Dương tính được chiều cao </a:t>
                </a:r>
                <a14:m>
                  <m:oMath xmlns:m="http://schemas.openxmlformats.org/officeDocument/2006/math">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𝐴𝐵</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en-US" sz="3700">
                    <a:solidFill>
                      <a:prstClr val="black"/>
                    </a:solidFill>
                    <a:latin typeface="Arial" panose="020B0604020202020204" pitchFamily="34" charset="0"/>
                    <a:ea typeface="Arial" panose="020B0604020202020204" pitchFamily="34" charset="0"/>
                    <a:cs typeface="Arial" panose="020B0604020202020204" pitchFamily="34" charset="0"/>
                  </a:rPr>
                  <a:t>Theo công thức trên, </a:t>
                </a:r>
                <a14:m>
                  <m:oMath xmlns:m="http://schemas.openxmlformats.org/officeDocument/2006/math">
                    <m:r>
                      <a:rPr lang="en-US" sz="37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𝐴𝐵</m:t>
                    </m:r>
                    <m:r>
                      <a:rPr lang="en-US" sz="3700" i="1">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m.</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455502" y="6587847"/>
                <a:ext cx="11109124" cy="3508653"/>
              </a:xfrm>
              <a:prstGeom prst="rect">
                <a:avLst/>
              </a:prstGeom>
              <a:blipFill>
                <a:blip r:embed="rId5"/>
                <a:stretch>
                  <a:fillRect l="-1756" r="-1701" b="-2783"/>
                </a:stretch>
              </a:blipFill>
            </p:spPr>
            <p:txBody>
              <a:bodyPr/>
              <a:lstStyle/>
              <a:p>
                <a:r>
                  <a:rPr lang="en-US">
                    <a:noFill/>
                  </a:rPr>
                  <a:t> </a:t>
                </a:r>
              </a:p>
            </p:txBody>
          </p:sp>
        </mc:Fallback>
      </mc:AlternateContent>
    </p:spTree>
    <p:extLst>
      <p:ext uri="{BB962C8B-B14F-4D97-AF65-F5344CB8AC3E}">
        <p14:creationId xmlns:p14="http://schemas.microsoft.com/office/powerpoint/2010/main" val="330989928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wipe(down)">
                                      <p:cBhvr>
                                        <p:cTn id="49"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LUYỆN</a:t>
            </a:r>
            <a:r>
              <a:rPr kumimoji="0" lang="en-US" sz="7000" b="1" i="0" u="none" strike="noStrike" kern="1200" cap="none" spc="0" normalizeH="0" noProof="0" smtClean="0">
                <a:ln>
                  <a:noFill/>
                </a:ln>
                <a:solidFill>
                  <a:srgbClr val="1F497D"/>
                </a:solidFill>
                <a:effectLst/>
                <a:uLnTx/>
                <a:uFillTx/>
                <a:latin typeface="Arial" panose="020B0604020202020204" pitchFamily="34" charset="0"/>
                <a:ea typeface="+mn-ea"/>
                <a:cs typeface="Arial" panose="020B0604020202020204" pitchFamily="34" charset="0"/>
              </a:rPr>
              <a:t> TẬP</a:t>
            </a:r>
            <a:endPar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3623104"/>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12" name="Câu hỏi">
            <a:extLst>
              <a:ext uri="{FF2B5EF4-FFF2-40B4-BE49-F238E27FC236}">
                <a16:creationId xmlns:a16="http://schemas.microsoft.com/office/drawing/2014/main" id="{4ADFFF1A-F500-CC57-185E-00F4826D0836}"/>
              </a:ext>
            </a:extLst>
          </p:cNvPr>
          <p:cNvSpPr/>
          <p:nvPr/>
        </p:nvSpPr>
        <p:spPr>
          <a:xfrm>
            <a:off x="2099148" y="1903327"/>
            <a:ext cx="13868401" cy="1116055"/>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en-US" sz="4000" b="1">
                <a:solidFill>
                  <a:prstClr val="black"/>
                </a:solidFill>
                <a:latin typeface="Arial" panose="020B0604020202020204" pitchFamily="34" charset="0"/>
                <a:ea typeface="Calibri" panose="020F0502020204030204" pitchFamily="34" charset="0"/>
                <a:cs typeface="Times New Roman" panose="02020603050405020304" pitchFamily="18" charset="0"/>
              </a:rPr>
              <a:t>Câu 1. </a:t>
            </a:r>
            <a:r>
              <a:rPr lang="en-US" sz="4000">
                <a:solidFill>
                  <a:prstClr val="black"/>
                </a:solidFill>
                <a:latin typeface="Arial" panose="020B0604020202020204" pitchFamily="34" charset="0"/>
                <a:ea typeface="Calibri" panose="020F0502020204030204" pitchFamily="34" charset="0"/>
                <a:cs typeface="Times New Roman" panose="02020603050405020304" pitchFamily="18" charset="0"/>
              </a:rPr>
              <a:t>Hãy chọn </a:t>
            </a:r>
            <a:r>
              <a:rPr lang="en-US" sz="4000" smtClean="0">
                <a:solidFill>
                  <a:prstClr val="black"/>
                </a:solidFill>
                <a:latin typeface="Arial" panose="020B0604020202020204" pitchFamily="34" charset="0"/>
                <a:ea typeface="Calibri" panose="020F0502020204030204" pitchFamily="34" charset="0"/>
                <a:cs typeface="Times New Roman" panose="02020603050405020304" pitchFamily="18" charset="0"/>
              </a:rPr>
              <a:t>câu </a:t>
            </a:r>
            <a:r>
              <a:rPr lang="en-US" sz="4000" b="1">
                <a:solidFill>
                  <a:prstClr val="black"/>
                </a:solidFill>
                <a:latin typeface="Arial" panose="020B0604020202020204" pitchFamily="34" charset="0"/>
                <a:ea typeface="Calibri" panose="020F0502020204030204" pitchFamily="34" charset="0"/>
                <a:cs typeface="Times New Roman" panose="02020603050405020304" pitchFamily="18" charset="0"/>
              </a:rPr>
              <a:t>sai</a:t>
            </a:r>
            <a:endParaRPr kumimoji="0" lang="en-US" sz="40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Đáp án đúng">
            <a:extLst>
              <a:ext uri="{FF2B5EF4-FFF2-40B4-BE49-F238E27FC236}">
                <a16:creationId xmlns:a16="http://schemas.microsoft.com/office/drawing/2014/main" id="{8B66CBE4-2DB9-BCF7-D1C4-281B894BFE17}"/>
              </a:ext>
            </a:extLst>
          </p:cNvPr>
          <p:cNvSpPr/>
          <p:nvPr/>
        </p:nvSpPr>
        <p:spPr>
          <a:xfrm>
            <a:off x="2099148" y="8682731"/>
            <a:ext cx="13868401" cy="1185169"/>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indent="180340">
              <a:lnSpc>
                <a:spcPct val="150000"/>
              </a:lnSpc>
              <a:spcBef>
                <a:spcPts val="240"/>
              </a:spcBef>
              <a:spcAft>
                <a:spcPts val="240"/>
              </a:spcAft>
              <a:tabLst>
                <a:tab pos="228600" algn="l"/>
                <a:tab pos="1600200" algn="l"/>
                <a:tab pos="2971800" algn="l"/>
                <a:tab pos="4343400" algn="l"/>
              </a:tabLst>
            </a:pPr>
            <a:r>
              <a:rPr lang="vi-VN" sz="3900">
                <a:solidFill>
                  <a:prstClr val="black"/>
                </a:solidFill>
                <a:latin typeface="Arial" panose="020B0604020202020204" pitchFamily="34" charset="0"/>
                <a:ea typeface="Calibri" panose="020F0502020204030204" pitchFamily="34" charset="0"/>
                <a:cs typeface="Arial" panose="020B0604020202020204" pitchFamily="34" charset="0"/>
              </a:rPr>
              <a:t>D. Hai tam giác vuông luôn đồng dạng với nhau</a:t>
            </a:r>
            <a:endParaRPr kumimoji="0" lang="en-US" sz="39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Đáp án sai 1">
            <a:extLst>
              <a:ext uri="{FF2B5EF4-FFF2-40B4-BE49-F238E27FC236}">
                <a16:creationId xmlns:a16="http://schemas.microsoft.com/office/drawing/2014/main" id="{3FCD9830-5FD1-BD44-878B-228BD96CE996}"/>
              </a:ext>
            </a:extLst>
          </p:cNvPr>
          <p:cNvSpPr/>
          <p:nvPr/>
        </p:nvSpPr>
        <p:spPr>
          <a:xfrm>
            <a:off x="2099147" y="3449498"/>
            <a:ext cx="13868402" cy="1182433"/>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50000"/>
              </a:lnSpc>
            </a:pPr>
            <a:r>
              <a:rPr lang="en-US" sz="3900" smtClean="0">
                <a:solidFill>
                  <a:prstClr val="black"/>
                </a:solidFill>
                <a:latin typeface="Arial" panose="020B0604020202020204" pitchFamily="34" charset="0"/>
                <a:ea typeface="Calibri" panose="020F0502020204030204" pitchFamily="34" charset="0"/>
                <a:cs typeface="Arial" panose="020B0604020202020204" pitchFamily="34" charset="0"/>
              </a:rPr>
              <a:t> A</a:t>
            </a:r>
            <a:r>
              <a:rPr lang="en-US" sz="3900">
                <a:solidFill>
                  <a:prstClr val="black"/>
                </a:solidFill>
                <a:latin typeface="Arial" panose="020B0604020202020204" pitchFamily="34" charset="0"/>
                <a:ea typeface="Calibri" panose="020F0502020204030204" pitchFamily="34" charset="0"/>
                <a:cs typeface="Arial" panose="020B0604020202020204" pitchFamily="34" charset="0"/>
              </a:rPr>
              <a:t>. Hai tam giác bằng nhau thì đồng dạng</a:t>
            </a:r>
            <a:endParaRPr kumimoji="0" lang="vi-VN" sz="39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5" name="Đáp án sai 2">
            <a:extLst>
              <a:ext uri="{FF2B5EF4-FFF2-40B4-BE49-F238E27FC236}">
                <a16:creationId xmlns:a16="http://schemas.microsoft.com/office/drawing/2014/main" id="{6A919885-0285-0403-1E09-FA94D8BC080B}"/>
              </a:ext>
            </a:extLst>
          </p:cNvPr>
          <p:cNvSpPr/>
          <p:nvPr/>
        </p:nvSpPr>
        <p:spPr>
          <a:xfrm>
            <a:off x="2099149" y="6614087"/>
            <a:ext cx="13868401" cy="1636011"/>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indent="180340">
              <a:lnSpc>
                <a:spcPct val="150000"/>
              </a:lnSpc>
              <a:spcBef>
                <a:spcPts val="240"/>
              </a:spcBef>
              <a:spcAft>
                <a:spcPts val="240"/>
              </a:spcAft>
              <a:tabLst>
                <a:tab pos="228600" algn="l"/>
                <a:tab pos="1600200" algn="l"/>
                <a:tab pos="2971800" algn="l"/>
                <a:tab pos="4343400" algn="l"/>
              </a:tabLst>
            </a:pPr>
            <a:r>
              <a:rPr lang="vi-VN" sz="3900">
                <a:solidFill>
                  <a:prstClr val="black"/>
                </a:solidFill>
                <a:latin typeface="Arial" panose="020B0604020202020204" pitchFamily="34" charset="0"/>
                <a:ea typeface="Calibri" panose="020F0502020204030204" pitchFamily="34" charset="0"/>
                <a:cs typeface="Arial" panose="020B0604020202020204" pitchFamily="34" charset="0"/>
              </a:rPr>
              <a:t>C. Hai tam giác đồng dạng là hai tam giác có tất cả các cặp góc tương ứng bằng nhau và các cặp cạnh tương ứng tỉ lệ</a:t>
            </a:r>
            <a:endParaRPr kumimoji="0" lang="en-US" sz="39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6" name="Đáp án sai 3">
            <a:extLst>
              <a:ext uri="{FF2B5EF4-FFF2-40B4-BE49-F238E27FC236}">
                <a16:creationId xmlns:a16="http://schemas.microsoft.com/office/drawing/2014/main" id="{2E7D83A4-3758-8699-4DD0-010A80780539}"/>
              </a:ext>
            </a:extLst>
          </p:cNvPr>
          <p:cNvSpPr/>
          <p:nvPr/>
        </p:nvSpPr>
        <p:spPr>
          <a:xfrm>
            <a:off x="2099149" y="5038985"/>
            <a:ext cx="13868402" cy="1181714"/>
          </a:xfrm>
          <a:prstGeom prst="roundRect">
            <a:avLst/>
          </a:prstGeom>
          <a:solidFill>
            <a:srgbClr val="FFFFB3"/>
          </a:solidFill>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50000"/>
              </a:lnSpc>
            </a:pPr>
            <a:r>
              <a:rPr lang="en-US" sz="3900" smtClean="0">
                <a:solidFill>
                  <a:prstClr val="black"/>
                </a:solidFill>
                <a:latin typeface="Arial" panose="020B0604020202020204" pitchFamily="34" charset="0"/>
                <a:ea typeface="Calibri" panose="020F0502020204030204" pitchFamily="34" charset="0"/>
                <a:cs typeface="Arial" panose="020B0604020202020204" pitchFamily="34" charset="0"/>
              </a:rPr>
              <a:t> B</a:t>
            </a:r>
            <a:r>
              <a:rPr lang="en-US" sz="3900">
                <a:solidFill>
                  <a:prstClr val="black"/>
                </a:solidFill>
                <a:latin typeface="Arial" panose="020B0604020202020204" pitchFamily="34" charset="0"/>
                <a:ea typeface="Calibri" panose="020F0502020204030204" pitchFamily="34" charset="0"/>
                <a:cs typeface="Arial" panose="020B0604020202020204" pitchFamily="34" charset="0"/>
              </a:rPr>
              <a:t>. Hai tam giác đều luôn đồng dạng với nhau</a:t>
            </a:r>
            <a:endParaRPr kumimoji="0" lang="vi-VN" sz="39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55558" y="-600206"/>
            <a:ext cx="487363" cy="487363"/>
          </a:xfrm>
          <a:prstGeom prst="rect">
            <a:avLst/>
          </a:prstGeom>
        </p:spPr>
      </p:pic>
      <p:pic>
        <p:nvPicPr>
          <p:cNvPr id="18"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882362" y="8682731"/>
            <a:ext cx="1226505" cy="1067554"/>
          </a:xfrm>
          <a:prstGeom prst="rect">
            <a:avLst/>
          </a:prstGeom>
        </p:spPr>
      </p:pic>
      <p:pic>
        <p:nvPicPr>
          <p:cNvPr id="19" name="Picture 18">
            <a:extLst>
              <a:ext uri="{FF2B5EF4-FFF2-40B4-BE49-F238E27FC236}">
                <a16:creationId xmlns:a16="http://schemas.microsoft.com/office/drawing/2014/main" id="{4B31FD67-694B-8D1E-89C7-5C3C61578F6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4908169" y="7070182"/>
            <a:ext cx="1222301" cy="1088958"/>
          </a:xfrm>
          <a:prstGeom prst="rect">
            <a:avLst/>
          </a:prstGeom>
        </p:spPr>
      </p:pic>
      <p:pic>
        <p:nvPicPr>
          <p:cNvPr id="20" name="Picture 10">
            <a:extLst>
              <a:ext uri="{FF2B5EF4-FFF2-40B4-BE49-F238E27FC236}">
                <a16:creationId xmlns:a16="http://schemas.microsoft.com/office/drawing/2014/main" id="{A47525BE-8DC6-1E4E-AED4-3C6DAB364AF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4859000" y="5079160"/>
            <a:ext cx="1222301" cy="1088958"/>
          </a:xfrm>
          <a:prstGeom prst="rect">
            <a:avLst/>
          </a:prstGeom>
        </p:spPr>
      </p:pic>
      <p:pic>
        <p:nvPicPr>
          <p:cNvPr id="21" name="Picture 10">
            <a:extLst>
              <a:ext uri="{FF2B5EF4-FFF2-40B4-BE49-F238E27FC236}">
                <a16:creationId xmlns:a16="http://schemas.microsoft.com/office/drawing/2014/main" id="{65C423E0-743C-7316-FEF3-4CE8613F3E0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4875922" y="3533002"/>
            <a:ext cx="1222301" cy="1088958"/>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82421" y="-600206"/>
            <a:ext cx="487363" cy="487363"/>
          </a:xfrm>
          <a:prstGeom prst="rect">
            <a:avLst/>
          </a:prstGeom>
        </p:spPr>
      </p:pic>
      <p:pic>
        <p:nvPicPr>
          <p:cNvPr id="23"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9451401" y="7393049"/>
            <a:ext cx="10289601" cy="5787901"/>
          </a:xfrm>
          <a:prstGeom prst="rect">
            <a:avLst/>
          </a:prstGeom>
        </p:spPr>
      </p:pic>
      <p:pic>
        <p:nvPicPr>
          <p:cNvPr id="24"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7214241" y="3094064"/>
            <a:ext cx="8541359" cy="4804514"/>
          </a:xfrm>
          <a:prstGeom prst="rect">
            <a:avLst/>
          </a:prstGeom>
        </p:spPr>
      </p:pic>
      <p:sp>
        <p:nvSpPr>
          <p:cNvPr id="25" name="TextBox 24"/>
          <p:cNvSpPr txBox="1"/>
          <p:nvPr/>
        </p:nvSpPr>
        <p:spPr>
          <a:xfrm>
            <a:off x="4004148" y="480610"/>
            <a:ext cx="100584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rPr>
              <a:t>CÂU</a:t>
            </a:r>
            <a:r>
              <a:rPr kumimoji="0" lang="en-US" sz="6000" b="1" i="0" u="none" strike="noStrike" kern="1200" cap="none" spc="0" normalizeH="0" noProof="0" smtClean="0">
                <a:ln>
                  <a:noFill/>
                </a:ln>
                <a:solidFill>
                  <a:schemeClr val="tx2"/>
                </a:solidFill>
                <a:effectLst/>
                <a:uLnTx/>
                <a:uFillTx/>
                <a:latin typeface="Arial" panose="020B0604020202020204" pitchFamily="34" charset="0"/>
                <a:ea typeface="+mn-ea"/>
                <a:cs typeface="Arial" panose="020B0604020202020204" pitchFamily="34" charset="0"/>
              </a:rPr>
              <a:t> HỎI </a:t>
            </a:r>
            <a:r>
              <a:rPr kumimoji="0" lang="en-US" sz="6000" b="1" i="0" u="none" strike="noStrike" kern="1200" cap="none" spc="0" normalizeH="0" baseline="0" noProof="0" smtClean="0">
                <a:ln>
                  <a:noFill/>
                </a:ln>
                <a:solidFill>
                  <a:schemeClr val="tx2"/>
                </a:solidFill>
                <a:effectLst/>
                <a:uLnTx/>
                <a:uFillTx/>
                <a:latin typeface="Arial" panose="020B0604020202020204" pitchFamily="34" charset="0"/>
                <a:ea typeface="+mn-ea"/>
                <a:cs typeface="Arial" panose="020B0604020202020204" pitchFamily="34" charset="0"/>
              </a:rPr>
              <a:t>TRẮC </a:t>
            </a:r>
            <a:r>
              <a:rPr kumimoji="0" lang="en-US" sz="6000" b="1" i="0" u="none" strike="noStrike" kern="1200" cap="none" spc="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rPr>
              <a:t>NGHIỆM</a:t>
            </a:r>
            <a:endParaRPr kumimoji="0" lang="en-US" sz="6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88047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500"/>
                                        <p:tgtEl>
                                          <p:spTgt spid="16"/>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par>
                          <p:cTn id="24" fill="hold">
                            <p:stCondLst>
                              <p:cond delay="3000"/>
                            </p:stCondLst>
                            <p:childTnLst>
                              <p:par>
                                <p:cTn id="25" presetID="18" presetClass="entr" presetSubtype="1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3"/>
                                        </p:tgtEl>
                                        <p:attrNameLst>
                                          <p:attrName>fillcolor</p:attrName>
                                        </p:attrNameLst>
                                      </p:cBhvr>
                                      <p:to>
                                        <a:srgbClr val="92D050"/>
                                      </p:to>
                                    </p:animClr>
                                    <p:set>
                                      <p:cBhvr>
                                        <p:cTn id="33" dur="500" fill="hold"/>
                                        <p:tgtEl>
                                          <p:spTgt spid="13"/>
                                        </p:tgtEl>
                                        <p:attrNameLst>
                                          <p:attrName>fill.type</p:attrName>
                                        </p:attrNameLst>
                                      </p:cBhvr>
                                      <p:to>
                                        <p:strVal val="solid"/>
                                      </p:to>
                                    </p:set>
                                    <p:set>
                                      <p:cBhvr>
                                        <p:cTn id="34" dur="500" fill="hold"/>
                                        <p:tgtEl>
                                          <p:spTgt spid="13"/>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835" fill="hold"/>
                                        <p:tgtEl>
                                          <p:spTgt spid="17"/>
                                        </p:tgtEl>
                                      </p:cBhvr>
                                    </p:cmd>
                                  </p:childTnLst>
                                </p:cTn>
                              </p:par>
                              <p:par>
                                <p:cTn id="37" presetID="1" presetClass="entr" presetSubtype="0" fill="hold" nodeType="withEffect">
                                  <p:stCondLst>
                                    <p:cond delay="0"/>
                                  </p:stCondLst>
                                  <p:childTnLst>
                                    <p:set>
                                      <p:cBhvr>
                                        <p:cTn id="38" dur="1" fill="hold">
                                          <p:stCondLst>
                                            <p:cond delay="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4"/>
                                        </p:tgtEl>
                                        <p:attrNameLst>
                                          <p:attrName>fillcolor</p:attrName>
                                        </p:attrNameLst>
                                      </p:cBhvr>
                                      <p:to>
                                        <a:srgbClr val="D99694"/>
                                      </p:to>
                                    </p:animClr>
                                    <p:set>
                                      <p:cBhvr>
                                        <p:cTn id="44" dur="500" fill="hold"/>
                                        <p:tgtEl>
                                          <p:spTgt spid="14"/>
                                        </p:tgtEl>
                                        <p:attrNameLst>
                                          <p:attrName>fill.type</p:attrName>
                                        </p:attrNameLst>
                                      </p:cBhvr>
                                      <p:to>
                                        <p:strVal val="solid"/>
                                      </p:to>
                                    </p:set>
                                    <p:set>
                                      <p:cBhvr>
                                        <p:cTn id="45" dur="500" fill="hold"/>
                                        <p:tgtEl>
                                          <p:spTgt spid="14"/>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22"/>
                                        </p:tgtEl>
                                      </p:cBhvr>
                                    </p:cmd>
                                  </p:childTnLst>
                                </p:cTn>
                              </p:par>
                              <p:par>
                                <p:cTn id="48" presetID="1"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15"/>
                                        </p:tgtEl>
                                        <p:attrNameLst>
                                          <p:attrName>fillcolor</p:attrName>
                                        </p:attrNameLst>
                                      </p:cBhvr>
                                      <p:to>
                                        <a:srgbClr val="D99694"/>
                                      </p:to>
                                    </p:animClr>
                                    <p:set>
                                      <p:cBhvr>
                                        <p:cTn id="55" dur="500" fill="hold"/>
                                        <p:tgtEl>
                                          <p:spTgt spid="15"/>
                                        </p:tgtEl>
                                        <p:attrNameLst>
                                          <p:attrName>fill.type</p:attrName>
                                        </p:attrNameLst>
                                      </p:cBhvr>
                                      <p:to>
                                        <p:strVal val="solid"/>
                                      </p:to>
                                    </p:set>
                                    <p:set>
                                      <p:cBhvr>
                                        <p:cTn id="56" dur="500" fill="hold"/>
                                        <p:tgtEl>
                                          <p:spTgt spid="15"/>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22"/>
                                        </p:tgtEl>
                                      </p:cBhvr>
                                    </p:cmd>
                                  </p:childTnLst>
                                </p:cTn>
                              </p:par>
                              <p:par>
                                <p:cTn id="59" presetID="1" presetClass="entr" presetSubtype="0" fill="hold" nodeType="withEffect">
                                  <p:stCondLst>
                                    <p:cond delay="0"/>
                                  </p:stCondLst>
                                  <p:childTnLst>
                                    <p:set>
                                      <p:cBhvr>
                                        <p:cTn id="60" dur="1" fill="hold">
                                          <p:stCondLst>
                                            <p:cond delay="9"/>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61" restart="whenNotActive" fill="hold" evtFilter="cancelBubble" nodeType="interactiveSeq">
                <p:stCondLst>
                  <p:cond evt="onClick" delay="0">
                    <p:tgtEl>
                      <p:spTgt spid="1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6"/>
                                        </p:tgtEl>
                                        <p:attrNameLst>
                                          <p:attrName>fillcolor</p:attrName>
                                        </p:attrNameLst>
                                      </p:cBhvr>
                                      <p:to>
                                        <a:srgbClr val="D99694"/>
                                      </p:to>
                                    </p:animClr>
                                    <p:set>
                                      <p:cBhvr>
                                        <p:cTn id="66" dur="500" fill="hold"/>
                                        <p:tgtEl>
                                          <p:spTgt spid="16"/>
                                        </p:tgtEl>
                                        <p:attrNameLst>
                                          <p:attrName>fill.type</p:attrName>
                                        </p:attrNameLst>
                                      </p:cBhvr>
                                      <p:to>
                                        <p:strVal val="solid"/>
                                      </p:to>
                                    </p:set>
                                    <p:set>
                                      <p:cBhvr>
                                        <p:cTn id="67" dur="500" fill="hold"/>
                                        <p:tgtEl>
                                          <p:spTgt spid="16"/>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862" fill="hold"/>
                                        <p:tgtEl>
                                          <p:spTgt spid="22"/>
                                        </p:tgtEl>
                                      </p:cBhvr>
                                    </p:cmd>
                                  </p:childTnLst>
                                </p:cTn>
                              </p:par>
                              <p:par>
                                <p:cTn id="70" presetID="1" presetClass="entr" presetSubtype="0" fill="hold" nodeType="withEffect">
                                  <p:stCondLst>
                                    <p:cond delay="0"/>
                                  </p:stCondLst>
                                  <p:childTnLst>
                                    <p:set>
                                      <p:cBhvr>
                                        <p:cTn id="71" dur="1" fill="hold">
                                          <p:stCondLst>
                                            <p:cond delay="9"/>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audio>
              <p:cMediaNode vol="80000">
                <p:cTn id="72" fill="hold" display="0">
                  <p:stCondLst>
                    <p:cond delay="indefinite"/>
                  </p:stCondLst>
                  <p:endCondLst>
                    <p:cond evt="onStopAudio" delay="0">
                      <p:tgtEl>
                        <p:sldTgt/>
                      </p:tgtEl>
                    </p:cond>
                  </p:endCondLst>
                </p:cTn>
                <p:tgtEl>
                  <p:spTgt spid="17"/>
                </p:tgtEl>
              </p:cMediaNode>
            </p:audio>
            <p:audio>
              <p:cMediaNode vol="80000">
                <p:cTn id="73" fill="hold" display="0">
                  <p:stCondLst>
                    <p:cond delay="indefinite"/>
                  </p:stCondLst>
                  <p:endCondLst>
                    <p:cond evt="onStopAudio" delay="0">
                      <p:tgtEl>
                        <p:sldTgt/>
                      </p:tgtEl>
                    </p:cond>
                  </p:endCondLst>
                </p:cTn>
                <p:tgtEl>
                  <p:spTgt spid="22"/>
                </p:tgtEl>
              </p:cMediaNode>
            </p:audio>
          </p:childTnLst>
        </p:cTn>
      </p:par>
    </p:tnLst>
    <p:bldLst>
      <p:bldP spid="12" grpId="0" animBg="1"/>
      <p:bldP spid="13" grpId="0" animBg="1"/>
      <p:bldP spid="14" grpId="0" animBg="1"/>
      <p:bldP spid="15" grpId="0" animBg="1"/>
      <p:bldP spid="16"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8" name="Câu hỏi">
            <a:extLst>
              <a:ext uri="{FF2B5EF4-FFF2-40B4-BE49-F238E27FC236}">
                <a16:creationId xmlns:a16="http://schemas.microsoft.com/office/drawing/2014/main" id="{4ADFFF1A-F500-CC57-185E-00F4826D0836}"/>
              </a:ext>
            </a:extLst>
          </p:cNvPr>
          <p:cNvSpPr/>
          <p:nvPr/>
        </p:nvSpPr>
        <p:spPr>
          <a:xfrm>
            <a:off x="1163996" y="1333500"/>
            <a:ext cx="16080660" cy="2252968"/>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2. </a:t>
            </a:r>
            <a:r>
              <a:rPr lang="vi-VN" sz="4300">
                <a:solidFill>
                  <a:prstClr val="black"/>
                </a:solidFill>
                <a:ea typeface="Calibri" panose="020F0502020204030204" pitchFamily="34" charset="0"/>
                <a:cs typeface="Times New Roman" panose="02020603050405020304" pitchFamily="18" charset="0"/>
              </a:rPr>
              <a:t>Nếu tam giác ABC có MN//BC (với M∈ AB,N∈ AC) thì</a:t>
            </a:r>
            <a:endParaRPr kumimoji="0" lang="en-US" sz="43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Đáp án đúng">
            <a:extLst>
              <a:ext uri="{FF2B5EF4-FFF2-40B4-BE49-F238E27FC236}">
                <a16:creationId xmlns:a16="http://schemas.microsoft.com/office/drawing/2014/main" id="{8B66CBE4-2DB9-BCF7-D1C4-281B894BFE17}"/>
              </a:ext>
            </a:extLst>
          </p:cNvPr>
          <p:cNvSpPr/>
          <p:nvPr/>
        </p:nvSpPr>
        <p:spPr>
          <a:xfrm>
            <a:off x="9865491" y="4395239"/>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C.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AMN đồng dạng với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ABC </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0" name="Đáp án sai 1">
            <a:extLst>
              <a:ext uri="{FF2B5EF4-FFF2-40B4-BE49-F238E27FC236}">
                <a16:creationId xmlns:a16="http://schemas.microsoft.com/office/drawing/2014/main" id="{3FCD9830-5FD1-BD44-878B-228BD96CE996}"/>
              </a:ext>
            </a:extLst>
          </p:cNvPr>
          <p:cNvSpPr/>
          <p:nvPr/>
        </p:nvSpPr>
        <p:spPr>
          <a:xfrm>
            <a:off x="1715434" y="4395239"/>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A.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AMN đồng dạng với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ACB </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1" name="Đáp án sai 2">
            <a:extLst>
              <a:ext uri="{FF2B5EF4-FFF2-40B4-BE49-F238E27FC236}">
                <a16:creationId xmlns:a16="http://schemas.microsoft.com/office/drawing/2014/main" id="{6A919885-0285-0403-1E09-FA94D8BC080B}"/>
              </a:ext>
            </a:extLst>
          </p:cNvPr>
          <p:cNvSpPr/>
          <p:nvPr/>
        </p:nvSpPr>
        <p:spPr>
          <a:xfrm>
            <a:off x="9960475" y="7397574"/>
            <a:ext cx="6558883"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D. </a:t>
            </a:r>
            <a:r>
              <a:rPr lang="el-GR" sz="44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ABC đồng dạng với </a:t>
            </a:r>
            <a:r>
              <a:rPr lang="el-GR" sz="44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en-US" sz="4400">
                <a:solidFill>
                  <a:prstClr val="black"/>
                </a:solidFill>
                <a:latin typeface="Arial" panose="020B0604020202020204" pitchFamily="34" charset="0"/>
                <a:ea typeface="Calibri" panose="020F0502020204030204" pitchFamily="34" charset="0"/>
                <a:cs typeface="Times New Roman" panose="02020603050405020304" pitchFamily="18" charset="0"/>
              </a:rPr>
              <a:t>ANM</a:t>
            </a:r>
            <a:endParaRPr kumimoji="0" lang="en-US" sz="36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1715434" y="7397574"/>
            <a:ext cx="6618425" cy="2271491"/>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ea typeface="Calibri" panose="020F0502020204030204" pitchFamily="34" charset="0"/>
              </a:rPr>
              <a:t>B. </a:t>
            </a:r>
            <a:r>
              <a:rPr lang="el-GR" sz="4400">
                <a:solidFill>
                  <a:prstClr val="black"/>
                </a:solidFill>
                <a:latin typeface="Arial" panose="020B0604020202020204" pitchFamily="34" charset="0"/>
                <a:ea typeface="Calibri" panose="020F0502020204030204" pitchFamily="34" charset="0"/>
              </a:rPr>
              <a:t>Δ</a:t>
            </a:r>
            <a:r>
              <a:rPr lang="en-US" sz="4400">
                <a:solidFill>
                  <a:prstClr val="black"/>
                </a:solidFill>
                <a:latin typeface="Arial" panose="020B0604020202020204" pitchFamily="34" charset="0"/>
                <a:ea typeface="Calibri" panose="020F0502020204030204" pitchFamily="34" charset="0"/>
              </a:rPr>
              <a:t>ABC đồng dạng với ∆MNA</a:t>
            </a:r>
            <a:endParaRPr kumimoji="0" lang="vi-VN" sz="44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257411" y="5449819"/>
            <a:ext cx="1226505" cy="1067554"/>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297057" y="8416146"/>
            <a:ext cx="1222301" cy="1088958"/>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21793" y="8416146"/>
            <a:ext cx="1222301" cy="1088958"/>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321792" y="5504490"/>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82421" y="-600206"/>
            <a:ext cx="487363" cy="487363"/>
          </a:xfrm>
          <a:prstGeom prst="rect">
            <a:avLst/>
          </a:prstGeom>
        </p:spPr>
      </p:pic>
      <p:pic>
        <p:nvPicPr>
          <p:cNvPr id="17" name="Picture 2"/>
          <p:cNvPicPr>
            <a:picLocks noChangeAspect="1"/>
          </p:cNvPicPr>
          <p:nvPr/>
        </p:nvPicPr>
        <p:blipFill>
          <a:blip r:embed="rId17">
            <a:biLevel thresh="5000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4106870" y="-3924300"/>
            <a:ext cx="8213739" cy="4620228"/>
          </a:xfrm>
          <a:prstGeom prst="rect">
            <a:avLst/>
          </a:prstGeom>
        </p:spPr>
      </p:pic>
      <p:pic>
        <p:nvPicPr>
          <p:cNvPr id="29" name="Picture 2"/>
          <p:cNvPicPr>
            <a:picLocks noChangeAspect="1"/>
          </p:cNvPicPr>
          <p:nvPr/>
        </p:nvPicPr>
        <p:blipFill>
          <a:blip r:embed="rId17">
            <a:biLevel thresh="5000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4249400" y="-3831389"/>
            <a:ext cx="8213739" cy="4620228"/>
          </a:xfrm>
          <a:prstGeom prst="rect">
            <a:avLst/>
          </a:prstGeom>
        </p:spPr>
      </p:pic>
      <p:pic>
        <p:nvPicPr>
          <p:cNvPr id="30" name="Picture 2"/>
          <p:cNvPicPr>
            <a:picLocks noChangeAspect="1"/>
          </p:cNvPicPr>
          <p:nvPr/>
        </p:nvPicPr>
        <p:blipFill>
          <a:blip r:embed="rId17">
            <a:biLevel thresh="5000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7620000" y="8888004"/>
            <a:ext cx="8213739" cy="4620228"/>
          </a:xfrm>
          <a:prstGeom prst="rect">
            <a:avLst/>
          </a:prstGeom>
        </p:spPr>
      </p:pic>
      <p:pic>
        <p:nvPicPr>
          <p:cNvPr id="31" name="Picture 2"/>
          <p:cNvPicPr>
            <a:picLocks noChangeAspect="1"/>
          </p:cNvPicPr>
          <p:nvPr/>
        </p:nvPicPr>
        <p:blipFill>
          <a:blip r:embed="rId17">
            <a:biLevel thresh="5000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10800000">
            <a:off x="17678400" y="8994327"/>
            <a:ext cx="8213739" cy="4620228"/>
          </a:xfrm>
          <a:prstGeom prst="rect">
            <a:avLst/>
          </a:prstGeom>
        </p:spPr>
      </p:pic>
    </p:spTree>
    <p:extLst>
      <p:ext uri="{BB962C8B-B14F-4D97-AF65-F5344CB8AC3E}">
        <p14:creationId xmlns:p14="http://schemas.microsoft.com/office/powerpoint/2010/main" val="380288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trips(downLeft)">
                                      <p:cBhvr>
                                        <p:cTn id="15" dur="500"/>
                                        <p:tgtEl>
                                          <p:spTgt spid="22"/>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trips(downLeft)">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21960" y="8724900"/>
            <a:ext cx="19136809" cy="10764455"/>
          </a:xfrm>
          <a:prstGeom prst="rect">
            <a:avLst/>
          </a:prstGeom>
        </p:spPr>
      </p:pic>
      <p:sp>
        <p:nvSpPr>
          <p:cNvPr id="14" name="Câu hỏi">
            <a:extLst>
              <a:ext uri="{FF2B5EF4-FFF2-40B4-BE49-F238E27FC236}">
                <a16:creationId xmlns:a16="http://schemas.microsoft.com/office/drawing/2014/main" id="{4ADFFF1A-F500-CC57-185E-00F4826D0836}"/>
              </a:ext>
            </a:extLst>
          </p:cNvPr>
          <p:cNvSpPr/>
          <p:nvPr/>
        </p:nvSpPr>
        <p:spPr>
          <a:xfrm>
            <a:off x="1640946" y="876301"/>
            <a:ext cx="15355024" cy="175260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a:t>
            </a:r>
            <a:r>
              <a:rPr lang="en-US" sz="4300" b="1" smtClean="0">
                <a:solidFill>
                  <a:prstClr val="black"/>
                </a:solidFill>
                <a:latin typeface="Arial" panose="020B0604020202020204" pitchFamily="34" charset="0"/>
                <a:ea typeface="Calibri" panose="020F0502020204030204" pitchFamily="34" charset="0"/>
                <a:cs typeface="Arial" panose="020B0604020202020204" pitchFamily="34" charset="0"/>
              </a:rPr>
              <a:t>3</a:t>
            </a:r>
            <a:r>
              <a:rPr lang="vi-VN" sz="4300" b="1" smtClean="0">
                <a:solidFill>
                  <a:prstClr val="black"/>
                </a:solidFill>
                <a:ea typeface="Calibri" panose="020F0502020204030204" pitchFamily="34" charset="0"/>
                <a:cs typeface="Times New Roman" panose="02020603050405020304" pitchFamily="18" charset="0"/>
              </a:rPr>
              <a:t>. </a:t>
            </a:r>
            <a:r>
              <a:rPr lang="vi-VN" sz="4300" smtClean="0">
                <a:solidFill>
                  <a:prstClr val="black"/>
                </a:solidFill>
                <a:ea typeface="Calibri" panose="020F0502020204030204" pitchFamily="34" charset="0"/>
                <a:cs typeface="Times New Roman" panose="02020603050405020304" pitchFamily="18" charset="0"/>
              </a:rPr>
              <a:t>Hãy </a:t>
            </a:r>
            <a:r>
              <a:rPr lang="vi-VN" sz="4300">
                <a:solidFill>
                  <a:prstClr val="black"/>
                </a:solidFill>
                <a:ea typeface="Calibri" panose="020F0502020204030204" pitchFamily="34" charset="0"/>
                <a:cs typeface="Times New Roman" panose="02020603050405020304" pitchFamily="18" charset="0"/>
              </a:rPr>
              <a:t>chọn câu </a:t>
            </a:r>
            <a:r>
              <a:rPr lang="vi-VN" sz="4300" b="1">
                <a:solidFill>
                  <a:prstClr val="black"/>
                </a:solidFill>
                <a:ea typeface="Calibri" panose="020F0502020204030204" pitchFamily="34" charset="0"/>
                <a:cs typeface="Times New Roman" panose="02020603050405020304" pitchFamily="18" charset="0"/>
              </a:rPr>
              <a:t>đúng</a:t>
            </a:r>
            <a:r>
              <a:rPr lang="vi-VN" sz="4300">
                <a:solidFill>
                  <a:prstClr val="black"/>
                </a:solidFill>
                <a:ea typeface="Calibri" panose="020F0502020204030204" pitchFamily="34" charset="0"/>
                <a:cs typeface="Times New Roman" panose="02020603050405020304" pitchFamily="18" charset="0"/>
              </a:rPr>
              <a:t>.</a:t>
            </a:r>
            <a:endParaRPr lang="vi-VN" sz="4300">
              <a:solidFill>
                <a:prstClr val="black"/>
              </a:solidFill>
              <a:ea typeface="Calibri" panose="020F0502020204030204" pitchFamily="34" charset="0"/>
              <a:cs typeface="Times New Roman" panose="02020603050405020304" pitchFamily="18" charset="0"/>
            </a:endParaRPr>
          </a:p>
        </p:txBody>
      </p:sp>
      <p:sp>
        <p:nvSpPr>
          <p:cNvPr id="15" name="Đáp án đúng">
            <a:extLst>
              <a:ext uri="{FF2B5EF4-FFF2-40B4-BE49-F238E27FC236}">
                <a16:creationId xmlns:a16="http://schemas.microsoft.com/office/drawing/2014/main" id="{8B66CBE4-2DB9-BCF7-D1C4-281B894BFE17}"/>
              </a:ext>
            </a:extLst>
          </p:cNvPr>
          <p:cNvSpPr/>
          <p:nvPr/>
        </p:nvSpPr>
        <p:spPr>
          <a:xfrm>
            <a:off x="1640946" y="3335030"/>
            <a:ext cx="7089970" cy="234187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200">
                <a:solidFill>
                  <a:prstClr val="black"/>
                </a:solidFill>
                <a:latin typeface="Arial" panose="020B0604020202020204" pitchFamily="34" charset="0"/>
                <a:ea typeface="Calibri" panose="020F0502020204030204" pitchFamily="34" charset="0"/>
                <a:cs typeface="Times New Roman" panose="02020603050405020304" pitchFamily="18" charset="0"/>
              </a:rPr>
              <a:t>A. Hai tam giác bằng nhau thì đồng dạng</a:t>
            </a:r>
            <a:endParaRPr kumimoji="0" lang="en-US" sz="4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Đáp án sai 1">
            <a:extLst>
              <a:ext uri="{FF2B5EF4-FFF2-40B4-BE49-F238E27FC236}">
                <a16:creationId xmlns:a16="http://schemas.microsoft.com/office/drawing/2014/main" id="{3FCD9830-5FD1-BD44-878B-228BD96CE996}"/>
              </a:ext>
            </a:extLst>
          </p:cNvPr>
          <p:cNvSpPr/>
          <p:nvPr/>
        </p:nvSpPr>
        <p:spPr>
          <a:xfrm>
            <a:off x="9906000" y="6383029"/>
            <a:ext cx="7089970" cy="2299193"/>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pPr>
            <a:r>
              <a:rPr lang="fi-FI" sz="4200">
                <a:solidFill>
                  <a:prstClr val="black"/>
                </a:solidFill>
                <a:latin typeface="Arial" panose="020B0604020202020204" pitchFamily="34" charset="0"/>
                <a:ea typeface="Calibri" panose="020F0502020204030204" pitchFamily="34" charset="0"/>
              </a:rPr>
              <a:t>D. Hai tam giác vuông luôn đồng dạng với nhau</a:t>
            </a:r>
            <a:endParaRPr kumimoji="0" lang="vi-VN" sz="4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17" name="Đáp án sai 2">
            <a:extLst>
              <a:ext uri="{FF2B5EF4-FFF2-40B4-BE49-F238E27FC236}">
                <a16:creationId xmlns:a16="http://schemas.microsoft.com/office/drawing/2014/main" id="{6A919885-0285-0403-1E09-FA94D8BC080B}"/>
              </a:ext>
            </a:extLst>
          </p:cNvPr>
          <p:cNvSpPr/>
          <p:nvPr/>
        </p:nvSpPr>
        <p:spPr>
          <a:xfrm>
            <a:off x="1640946" y="6383029"/>
            <a:ext cx="7134465" cy="2299193"/>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200">
                <a:solidFill>
                  <a:prstClr val="black"/>
                </a:solidFill>
                <a:latin typeface="Arial" panose="020B0604020202020204" pitchFamily="34" charset="0"/>
                <a:ea typeface="Calibri" panose="020F0502020204030204" pitchFamily="34" charset="0"/>
                <a:cs typeface="Times New Roman" panose="02020603050405020304" pitchFamily="18" charset="0"/>
              </a:rPr>
              <a:t>B. Hai tam giác đồng dạng thì bằng nhau</a:t>
            </a:r>
            <a:endParaRPr kumimoji="0" lang="en-US" sz="4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Đáp án sai 3">
            <a:extLst>
              <a:ext uri="{FF2B5EF4-FFF2-40B4-BE49-F238E27FC236}">
                <a16:creationId xmlns:a16="http://schemas.microsoft.com/office/drawing/2014/main" id="{2E7D83A4-3758-8699-4DD0-010A80780539}"/>
              </a:ext>
            </a:extLst>
          </p:cNvPr>
          <p:cNvSpPr/>
          <p:nvPr/>
        </p:nvSpPr>
        <p:spPr>
          <a:xfrm>
            <a:off x="9906000" y="3335030"/>
            <a:ext cx="7089970" cy="2341870"/>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lnSpc>
                <a:spcPct val="150000"/>
              </a:lnSpc>
            </a:pPr>
            <a:r>
              <a:rPr lang="fi-FI" sz="4200">
                <a:solidFill>
                  <a:prstClr val="black"/>
                </a:solidFill>
                <a:latin typeface="Arial" panose="020B0604020202020204" pitchFamily="34" charset="0"/>
                <a:ea typeface="Calibri" panose="020F0502020204030204" pitchFamily="34" charset="0"/>
              </a:rPr>
              <a:t>C. Hai tam giác bằng nhau thì không đồng dạng</a:t>
            </a:r>
            <a:endParaRPr kumimoji="0" lang="vi-VN" sz="42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3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55558" y="-600206"/>
            <a:ext cx="487363" cy="487363"/>
          </a:xfrm>
          <a:prstGeom prst="rect">
            <a:avLst/>
          </a:prstGeom>
        </p:spPr>
      </p:pic>
      <p:pic>
        <p:nvPicPr>
          <p:cNvPr id="31"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548906" y="4291163"/>
            <a:ext cx="1226505" cy="1067554"/>
          </a:xfrm>
          <a:prstGeom prst="rect">
            <a:avLst/>
          </a:prstGeom>
        </p:spPr>
      </p:pic>
      <p:pic>
        <p:nvPicPr>
          <p:cNvPr id="32" name="Picture 31">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475888" y="7515120"/>
            <a:ext cx="1222301" cy="1088958"/>
          </a:xfrm>
          <a:prstGeom prst="rect">
            <a:avLst/>
          </a:prstGeom>
        </p:spPr>
      </p:pic>
      <p:pic>
        <p:nvPicPr>
          <p:cNvPr id="33"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773669" y="4321242"/>
            <a:ext cx="1222301" cy="1088958"/>
          </a:xfrm>
          <a:prstGeom prst="rect">
            <a:avLst/>
          </a:prstGeom>
        </p:spPr>
      </p:pic>
      <p:pic>
        <p:nvPicPr>
          <p:cNvPr id="34"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773669" y="7515120"/>
            <a:ext cx="1222301" cy="1088958"/>
          </a:xfrm>
          <a:prstGeom prst="rect">
            <a:avLst/>
          </a:prstGeom>
        </p:spPr>
      </p:pic>
      <p:pic>
        <p:nvPicPr>
          <p:cNvPr id="3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82421" y="-600206"/>
            <a:ext cx="487363" cy="487363"/>
          </a:xfrm>
          <a:prstGeom prst="rect">
            <a:avLst/>
          </a:prstGeom>
        </p:spPr>
      </p:pic>
    </p:spTree>
    <p:extLst>
      <p:ext uri="{BB962C8B-B14F-4D97-AF65-F5344CB8AC3E}">
        <p14:creationId xmlns:p14="http://schemas.microsoft.com/office/powerpoint/2010/main" val="27313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Left)">
                                      <p:cBhvr>
                                        <p:cTn id="11" dur="500"/>
                                        <p:tgtEl>
                                          <p:spTgt spid="15"/>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trips(downLeft)">
                                      <p:cBhvr>
                                        <p:cTn id="15" dur="500"/>
                                        <p:tgtEl>
                                          <p:spTgt spid="1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trips(downLeft)">
                                      <p:cBhvr>
                                        <p:cTn id="19" dur="500"/>
                                        <p:tgtEl>
                                          <p:spTgt spid="29"/>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5"/>
                                        </p:tgtEl>
                                        <p:attrNameLst>
                                          <p:attrName>fillcolor</p:attrName>
                                        </p:attrNameLst>
                                      </p:cBhvr>
                                      <p:to>
                                        <a:srgbClr val="92D050"/>
                                      </p:to>
                                    </p:animClr>
                                    <p:set>
                                      <p:cBhvr>
                                        <p:cTn id="29" dur="500" fill="hold"/>
                                        <p:tgtEl>
                                          <p:spTgt spid="15"/>
                                        </p:tgtEl>
                                        <p:attrNameLst>
                                          <p:attrName>fill.type</p:attrName>
                                        </p:attrNameLst>
                                      </p:cBhvr>
                                      <p:to>
                                        <p:strVal val="solid"/>
                                      </p:to>
                                    </p:set>
                                    <p:set>
                                      <p:cBhvr>
                                        <p:cTn id="30" dur="500" fill="hold"/>
                                        <p:tgtEl>
                                          <p:spTgt spid="1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0"/>
                                        </p:tgtEl>
                                      </p:cBhvr>
                                    </p:cmd>
                                  </p:childTnLst>
                                </p:cTn>
                              </p:par>
                              <p:par>
                                <p:cTn id="33" presetID="1" presetClass="entr" presetSubtype="0" fill="hold" nodeType="withEffect">
                                  <p:stCondLst>
                                    <p:cond delay="0"/>
                                  </p:stCondLst>
                                  <p:childTnLst>
                                    <p:set>
                                      <p:cBhvr>
                                        <p:cTn id="34" dur="1" fill="hold">
                                          <p:stCondLst>
                                            <p:cond delay="9"/>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6"/>
                                        </p:tgtEl>
                                        <p:attrNameLst>
                                          <p:attrName>fillcolor</p:attrName>
                                        </p:attrNameLst>
                                      </p:cBhvr>
                                      <p:to>
                                        <a:srgbClr val="D99694"/>
                                      </p:to>
                                    </p:animClr>
                                    <p:set>
                                      <p:cBhvr>
                                        <p:cTn id="40" dur="500" fill="hold"/>
                                        <p:tgtEl>
                                          <p:spTgt spid="16"/>
                                        </p:tgtEl>
                                        <p:attrNameLst>
                                          <p:attrName>fill.type</p:attrName>
                                        </p:attrNameLst>
                                      </p:cBhvr>
                                      <p:to>
                                        <p:strVal val="solid"/>
                                      </p:to>
                                    </p:set>
                                    <p:set>
                                      <p:cBhvr>
                                        <p:cTn id="41" dur="500" fill="hold"/>
                                        <p:tgtEl>
                                          <p:spTgt spid="1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35"/>
                                        </p:tgtEl>
                                      </p:cBhvr>
                                    </p:cmd>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7"/>
                                        </p:tgtEl>
                                        <p:attrNameLst>
                                          <p:attrName>fillcolor</p:attrName>
                                        </p:attrNameLst>
                                      </p:cBhvr>
                                      <p:to>
                                        <a:srgbClr val="D99694"/>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35"/>
                                        </p:tgtEl>
                                      </p:cBhvr>
                                    </p:cmd>
                                  </p:childTnLst>
                                </p:cTn>
                              </p:par>
                              <p:par>
                                <p:cTn id="55" presetID="1" presetClass="entr" presetSubtype="0" fill="hold" nodeType="withEffect">
                                  <p:stCondLst>
                                    <p:cond delay="0"/>
                                  </p:stCondLst>
                                  <p:childTnLst>
                                    <p:set>
                                      <p:cBhvr>
                                        <p:cTn id="56"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D99694"/>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35"/>
                                        </p:tgtEl>
                                      </p:cBhvr>
                                    </p:cmd>
                                  </p:childTnLst>
                                </p:cTn>
                              </p:par>
                              <p:par>
                                <p:cTn id="66" presetID="1" presetClass="entr" presetSubtype="0" fill="hold" nodeType="withEffect">
                                  <p:stCondLst>
                                    <p:cond delay="0"/>
                                  </p:stCondLst>
                                  <p:childTnLst>
                                    <p:set>
                                      <p:cBhvr>
                                        <p:cTn id="67"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audio>
              <p:cMediaNode vol="80000">
                <p:cTn id="68" fill="hold" display="0">
                  <p:stCondLst>
                    <p:cond delay="indefinite"/>
                  </p:stCondLst>
                  <p:endCondLst>
                    <p:cond evt="onStopAudio" delay="0">
                      <p:tgtEl>
                        <p:sldTgt/>
                      </p:tgtEl>
                    </p:cond>
                  </p:endCondLst>
                </p:cTn>
                <p:tgtEl>
                  <p:spTgt spid="30"/>
                </p:tgtEl>
              </p:cMediaNode>
            </p:audio>
            <p:audio>
              <p:cMediaNode vol="80000">
                <p:cTn id="69" fill="hold" display="0">
                  <p:stCondLst>
                    <p:cond delay="indefinite"/>
                  </p:stCondLst>
                  <p:endCondLst>
                    <p:cond evt="onStopAudio" delay="0">
                      <p:tgtEl>
                        <p:sldTgt/>
                      </p:tgtEl>
                    </p:cond>
                  </p:endCondLst>
                </p:cTn>
                <p:tgtEl>
                  <p:spTgt spid="35"/>
                </p:tgtEl>
              </p:cMediaNode>
            </p:audio>
          </p:childTnLst>
        </p:cTn>
      </p:par>
    </p:tnLst>
    <p:bldLst>
      <p:bldP spid="14" grpId="0" animBg="1"/>
      <p:bldP spid="15" grpId="0" animBg="1"/>
      <p:bldP spid="16" grpId="0" animBg="1"/>
      <p:bldP spid="17"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13"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64079" y="7533278"/>
            <a:ext cx="19136809" cy="10764455"/>
          </a:xfrm>
          <a:prstGeom prst="rect">
            <a:avLst/>
          </a:prstGeom>
        </p:spPr>
      </p:pic>
      <p:sp>
        <p:nvSpPr>
          <p:cNvPr id="18" name="Câu hỏi">
            <a:extLst>
              <a:ext uri="{FF2B5EF4-FFF2-40B4-BE49-F238E27FC236}">
                <a16:creationId xmlns:a16="http://schemas.microsoft.com/office/drawing/2014/main" id="{4ADFFF1A-F500-CC57-185E-00F4826D0836}"/>
              </a:ext>
            </a:extLst>
          </p:cNvPr>
          <p:cNvSpPr/>
          <p:nvPr/>
        </p:nvSpPr>
        <p:spPr>
          <a:xfrm>
            <a:off x="1142225" y="647083"/>
            <a:ext cx="16136101" cy="2788668"/>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240"/>
              </a:spcBef>
              <a:spcAft>
                <a:spcPts val="240"/>
              </a:spcAft>
              <a:tabLst>
                <a:tab pos="228600" algn="l"/>
                <a:tab pos="1600200" algn="l"/>
                <a:tab pos="2971800" algn="l"/>
                <a:tab pos="4343400" algn="l"/>
              </a:tabLst>
            </a:pPr>
            <a:r>
              <a:rPr lang="vi-VN" sz="4300" b="1">
                <a:solidFill>
                  <a:prstClr val="black"/>
                </a:solidFill>
                <a:ea typeface="Calibri" panose="020F0502020204030204" pitchFamily="34" charset="0"/>
                <a:cs typeface="Times New Roman" panose="02020603050405020304" pitchFamily="18" charset="0"/>
              </a:rPr>
              <a:t>Câu </a:t>
            </a:r>
            <a:r>
              <a:rPr lang="en-US" sz="4300" b="1" smtClean="0">
                <a:solidFill>
                  <a:prstClr val="black"/>
                </a:solidFill>
                <a:latin typeface="Arial" panose="020B0604020202020204" pitchFamily="34" charset="0"/>
                <a:ea typeface="Calibri" panose="020F0502020204030204" pitchFamily="34" charset="0"/>
                <a:cs typeface="Arial" panose="020B0604020202020204" pitchFamily="34" charset="0"/>
              </a:rPr>
              <a:t>4</a:t>
            </a:r>
            <a:r>
              <a:rPr lang="vi-VN" sz="4300" b="1" smtClean="0">
                <a:solidFill>
                  <a:prstClr val="black"/>
                </a:solidFill>
                <a:ea typeface="Calibri" panose="020F0502020204030204" pitchFamily="34" charset="0"/>
                <a:cs typeface="Times New Roman" panose="02020603050405020304" pitchFamily="18" charset="0"/>
              </a:rPr>
              <a:t>. </a:t>
            </a:r>
            <a:r>
              <a:rPr lang="vi-VN" sz="4300" smtClean="0">
                <a:solidFill>
                  <a:prstClr val="black"/>
                </a:solidFill>
                <a:ea typeface="Calibri" panose="020F0502020204030204" pitchFamily="34" charset="0"/>
                <a:cs typeface="Times New Roman" panose="02020603050405020304" pitchFamily="18" charset="0"/>
              </a:rPr>
              <a:t>Cho </a:t>
            </a:r>
            <a:r>
              <a:rPr lang="vi-VN" sz="4300">
                <a:solidFill>
                  <a:prstClr val="black"/>
                </a:solidFill>
                <a:ea typeface="Calibri" panose="020F0502020204030204" pitchFamily="34" charset="0"/>
                <a:cs typeface="Times New Roman" panose="02020603050405020304" pitchFamily="18" charset="0"/>
              </a:rPr>
              <a:t>tam giác ABC và hai điểm M,N lần lượt thuộc các cạnh BC,AC sao cho MN//AB. Chọn kết luận đúng.</a:t>
            </a:r>
            <a:endParaRPr lang="vi-VN" sz="4300">
              <a:solidFill>
                <a:prstClr val="black"/>
              </a:solidFill>
              <a:ea typeface="Calibri" panose="020F0502020204030204" pitchFamily="34" charset="0"/>
              <a:cs typeface="Times New Roman" panose="02020603050405020304" pitchFamily="18" charset="0"/>
            </a:endParaRPr>
          </a:p>
        </p:txBody>
      </p:sp>
      <p:sp>
        <p:nvSpPr>
          <p:cNvPr id="19" name="Đáp án đúng">
            <a:extLst>
              <a:ext uri="{FF2B5EF4-FFF2-40B4-BE49-F238E27FC236}">
                <a16:creationId xmlns:a16="http://schemas.microsoft.com/office/drawing/2014/main" id="{8B66CBE4-2DB9-BCF7-D1C4-281B894BFE17}"/>
              </a:ext>
            </a:extLst>
          </p:cNvPr>
          <p:cNvSpPr/>
          <p:nvPr/>
        </p:nvSpPr>
        <p:spPr>
          <a:xfrm>
            <a:off x="9852288" y="4119047"/>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C.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NMC đồng dạng với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ABC </a:t>
            </a:r>
            <a:endParaRPr kumimoji="0" lang="en-US" sz="43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 name="Đáp án sai 1">
            <a:extLst>
              <a:ext uri="{FF2B5EF4-FFF2-40B4-BE49-F238E27FC236}">
                <a16:creationId xmlns:a16="http://schemas.microsoft.com/office/drawing/2014/main" id="{3FCD9830-5FD1-BD44-878B-228BD96CE996}"/>
              </a:ext>
            </a:extLst>
          </p:cNvPr>
          <p:cNvSpPr/>
          <p:nvPr/>
        </p:nvSpPr>
        <p:spPr>
          <a:xfrm>
            <a:off x="1130193" y="4119048"/>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fi-FI" sz="4300">
                <a:solidFill>
                  <a:prstClr val="black"/>
                </a:solidFill>
                <a:latin typeface="Arial" panose="020B0604020202020204" pitchFamily="34" charset="0"/>
                <a:ea typeface="Calibri" panose="020F0502020204030204" pitchFamily="34" charset="0"/>
              </a:rPr>
              <a:t>A.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AMN đồng dạng với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ABC </a:t>
            </a:r>
            <a:endParaRPr kumimoji="0" lang="vi-VN" sz="43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21" name="Đáp án sai 2">
            <a:extLst>
              <a:ext uri="{FF2B5EF4-FFF2-40B4-BE49-F238E27FC236}">
                <a16:creationId xmlns:a16="http://schemas.microsoft.com/office/drawing/2014/main" id="{6A919885-0285-0403-1E09-FA94D8BC080B}"/>
              </a:ext>
            </a:extLst>
          </p:cNvPr>
          <p:cNvSpPr/>
          <p:nvPr/>
        </p:nvSpPr>
        <p:spPr>
          <a:xfrm>
            <a:off x="1072778" y="7243883"/>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0340" algn="ctr">
              <a:lnSpc>
                <a:spcPct val="150000"/>
              </a:lnSpc>
              <a:spcBef>
                <a:spcPts val="240"/>
              </a:spcBef>
              <a:spcAft>
                <a:spcPts val="240"/>
              </a:spcAft>
              <a:tabLst>
                <a:tab pos="228600" algn="l"/>
                <a:tab pos="1600200" algn="l"/>
                <a:tab pos="2971800" algn="l"/>
                <a:tab pos="4343400" algn="l"/>
              </a:tabLst>
            </a:pP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l-GR" sz="4300">
                <a:solidFill>
                  <a:prstClr val="black"/>
                </a:solidFill>
                <a:latin typeface="Arial" panose="020B0604020202020204" pitchFamily="34" charset="0"/>
                <a:ea typeface="Calibri" panose="020F0502020204030204" pitchFamily="34" charset="0"/>
                <a:cs typeface="Times New Roman" panose="02020603050405020304" pitchFamily="18" charset="0"/>
              </a:rPr>
              <a:t>Δ</a:t>
            </a:r>
            <a:r>
              <a:rPr lang="fi-FI" sz="4300">
                <a:solidFill>
                  <a:prstClr val="black"/>
                </a:solidFill>
                <a:latin typeface="Arial" panose="020B0604020202020204" pitchFamily="34" charset="0"/>
                <a:ea typeface="Calibri" panose="020F0502020204030204" pitchFamily="34" charset="0"/>
                <a:cs typeface="Times New Roman" panose="02020603050405020304" pitchFamily="18" charset="0"/>
              </a:rPr>
              <a:t>ABC đồng dạng với ∆MNC</a:t>
            </a:r>
            <a:endParaRPr kumimoji="0" lang="en-US" sz="43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2" name="Đáp án sai 3">
            <a:extLst>
              <a:ext uri="{FF2B5EF4-FFF2-40B4-BE49-F238E27FC236}">
                <a16:creationId xmlns:a16="http://schemas.microsoft.com/office/drawing/2014/main" id="{2E7D83A4-3758-8699-4DD0-010A80780539}"/>
              </a:ext>
            </a:extLst>
          </p:cNvPr>
          <p:cNvSpPr/>
          <p:nvPr/>
        </p:nvSpPr>
        <p:spPr>
          <a:xfrm>
            <a:off x="9852288" y="7237867"/>
            <a:ext cx="7426038" cy="2471617"/>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fi-FI" sz="4300">
                <a:solidFill>
                  <a:prstClr val="black"/>
                </a:solidFill>
                <a:latin typeface="Arial" panose="020B0604020202020204" pitchFamily="34" charset="0"/>
                <a:ea typeface="Calibri" panose="020F0502020204030204" pitchFamily="34" charset="0"/>
              </a:rPr>
              <a:t>D.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CAB đồng dạng với </a:t>
            </a:r>
            <a:r>
              <a:rPr lang="el-GR" sz="4300">
                <a:solidFill>
                  <a:prstClr val="black"/>
                </a:solidFill>
                <a:latin typeface="Arial" panose="020B0604020202020204" pitchFamily="34" charset="0"/>
                <a:ea typeface="Calibri" panose="020F0502020204030204" pitchFamily="34" charset="0"/>
              </a:rPr>
              <a:t>Δ</a:t>
            </a:r>
            <a:r>
              <a:rPr lang="fi-FI" sz="4300">
                <a:solidFill>
                  <a:prstClr val="black"/>
                </a:solidFill>
                <a:latin typeface="Arial" panose="020B0604020202020204" pitchFamily="34" charset="0"/>
                <a:ea typeface="Calibri" panose="020F0502020204030204" pitchFamily="34" charset="0"/>
              </a:rPr>
              <a:t>CMN</a:t>
            </a:r>
            <a:endParaRPr kumimoji="0" lang="vi-VN" sz="430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55558" y="-677023"/>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083218" y="5214102"/>
            <a:ext cx="1406453" cy="1224181"/>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254748" y="8340511"/>
            <a:ext cx="1401631" cy="1248725"/>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092980" y="8340512"/>
            <a:ext cx="1401631" cy="1248725"/>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254747" y="5261499"/>
            <a:ext cx="1401631" cy="1248725"/>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82421" y="-677023"/>
            <a:ext cx="487363" cy="487363"/>
          </a:xfrm>
          <a:prstGeom prst="rect">
            <a:avLst/>
          </a:prstGeom>
        </p:spPr>
      </p:pic>
    </p:spTree>
    <p:extLst>
      <p:ext uri="{BB962C8B-B14F-4D97-AF65-F5344CB8AC3E}">
        <p14:creationId xmlns:p14="http://schemas.microsoft.com/office/powerpoint/2010/main" val="388057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downLeft)">
                                      <p:cBhvr>
                                        <p:cTn id="11" dur="500"/>
                                        <p:tgtEl>
                                          <p:spTgt spid="2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downLef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9"/>
                                        </p:tgtEl>
                                        <p:attrNameLst>
                                          <p:attrName>fillcolor</p:attrName>
                                        </p:attrNameLst>
                                      </p:cBhvr>
                                      <p:to>
                                        <a:srgbClr val="92D050"/>
                                      </p:to>
                                    </p:animClr>
                                    <p:set>
                                      <p:cBhvr>
                                        <p:cTn id="29" dur="500" fill="hold"/>
                                        <p:tgtEl>
                                          <p:spTgt spid="19"/>
                                        </p:tgtEl>
                                        <p:attrNameLst>
                                          <p:attrName>fill.type</p:attrName>
                                        </p:attrNameLst>
                                      </p:cBhvr>
                                      <p:to>
                                        <p:strVal val="solid"/>
                                      </p:to>
                                    </p:set>
                                    <p:set>
                                      <p:cBhvr>
                                        <p:cTn id="30" dur="500" fill="hold"/>
                                        <p:tgtEl>
                                          <p:spTgt spid="1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3"/>
                                        </p:tgtEl>
                                      </p:cBhvr>
                                    </p:cmd>
                                  </p:childTnLst>
                                </p:cTn>
                              </p:par>
                              <p:par>
                                <p:cTn id="33" presetID="1" presetClass="entr" presetSubtype="0" fill="hold" nodeType="withEffect">
                                  <p:stCondLst>
                                    <p:cond delay="0"/>
                                  </p:stCondLst>
                                  <p:childTnLst>
                                    <p:set>
                                      <p:cBhvr>
                                        <p:cTn id="34"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5" restart="whenNotActive" fill="hold" evtFilter="cancelBubble" nodeType="interactiveSeq">
                <p:stCondLst>
                  <p:cond evt="onClick" delay="0">
                    <p:tgtEl>
                      <p:spTgt spid="20"/>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0"/>
                                        </p:tgtEl>
                                        <p:attrNameLst>
                                          <p:attrName>fillcolor</p:attrName>
                                        </p:attrNameLst>
                                      </p:cBhvr>
                                      <p:to>
                                        <a:srgbClr val="D99694"/>
                                      </p:to>
                                    </p:animClr>
                                    <p:set>
                                      <p:cBhvr>
                                        <p:cTn id="40" dur="500" fill="hold"/>
                                        <p:tgtEl>
                                          <p:spTgt spid="20"/>
                                        </p:tgtEl>
                                        <p:attrNameLst>
                                          <p:attrName>fill.type</p:attrName>
                                        </p:attrNameLst>
                                      </p:cBhvr>
                                      <p:to>
                                        <p:strVal val="solid"/>
                                      </p:to>
                                    </p:set>
                                    <p:set>
                                      <p:cBhvr>
                                        <p:cTn id="41" dur="500" fill="hold"/>
                                        <p:tgtEl>
                                          <p:spTgt spid="20"/>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21"/>
                                        </p:tgtEl>
                                        <p:attrNameLst>
                                          <p:attrName>fillcolor</p:attrName>
                                        </p:attrNameLst>
                                      </p:cBhvr>
                                      <p:to>
                                        <a:srgbClr val="D99694"/>
                                      </p:to>
                                    </p:animClr>
                                    <p:set>
                                      <p:cBhvr>
                                        <p:cTn id="51" dur="500" fill="hold"/>
                                        <p:tgtEl>
                                          <p:spTgt spid="21"/>
                                        </p:tgtEl>
                                        <p:attrNameLst>
                                          <p:attrName>fill.type</p:attrName>
                                        </p:attrNameLst>
                                      </p:cBhvr>
                                      <p:to>
                                        <p:strVal val="solid"/>
                                      </p:to>
                                    </p:set>
                                    <p:set>
                                      <p:cBhvr>
                                        <p:cTn id="52" dur="500" fill="hold"/>
                                        <p:tgtEl>
                                          <p:spTgt spid="21"/>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8"/>
                                        </p:tgtEl>
                                      </p:cBhvr>
                                    </p:cmd>
                                  </p:childTnLst>
                                </p:cTn>
                              </p:par>
                              <p:par>
                                <p:cTn id="55" presetID="1" presetClass="entr" presetSubtype="0" fill="hold" nodeType="withEffect">
                                  <p:stCondLst>
                                    <p:cond delay="0"/>
                                  </p:stCondLst>
                                  <p:childTnLst>
                                    <p:set>
                                      <p:cBhvr>
                                        <p:cTn id="56"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2"/>
                                        </p:tgtEl>
                                        <p:attrNameLst>
                                          <p:attrName>fillcolor</p:attrName>
                                        </p:attrNameLst>
                                      </p:cBhvr>
                                      <p:to>
                                        <a:srgbClr val="D99694"/>
                                      </p:to>
                                    </p:animClr>
                                    <p:set>
                                      <p:cBhvr>
                                        <p:cTn id="62" dur="500" fill="hold"/>
                                        <p:tgtEl>
                                          <p:spTgt spid="22"/>
                                        </p:tgtEl>
                                        <p:attrNameLst>
                                          <p:attrName>fill.type</p:attrName>
                                        </p:attrNameLst>
                                      </p:cBhvr>
                                      <p:to>
                                        <p:strVal val="solid"/>
                                      </p:to>
                                    </p:set>
                                    <p:set>
                                      <p:cBhvr>
                                        <p:cTn id="63" dur="500" fill="hold"/>
                                        <p:tgtEl>
                                          <p:spTgt spid="22"/>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28"/>
                                        </p:tgtEl>
                                      </p:cBhvr>
                                    </p:cmd>
                                  </p:childTnLst>
                                </p:cTn>
                              </p:par>
                              <p:par>
                                <p:cTn id="66" presetID="1" presetClass="entr" presetSubtype="0" fill="hold" nodeType="withEffect">
                                  <p:stCondLst>
                                    <p:cond delay="0"/>
                                  </p:stCondLst>
                                  <p:childTnLst>
                                    <p:set>
                                      <p:cBhvr>
                                        <p:cTn id="67"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8"/>
                </p:tgtEl>
              </p:cMediaNode>
            </p:audio>
          </p:childTnLst>
        </p:cTn>
      </p:par>
    </p:tnLst>
    <p:bldLst>
      <p:bldP spid="18" grpId="0" animBg="1"/>
      <p:bldP spid="19" grpId="0" animBg="1"/>
      <p:bldP spid="20"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82777" y="-6673288"/>
            <a:ext cx="19136809" cy="10764455"/>
          </a:xfrm>
          <a:prstGeom prst="rect">
            <a:avLst/>
          </a:prstGeom>
        </p:spPr>
      </p:pic>
      <mc:AlternateContent xmlns:mc="http://schemas.openxmlformats.org/markup-compatibility/2006">
        <mc:Choice xmlns:a14="http://schemas.microsoft.com/office/drawing/2010/main" Requires="a14">
          <p:sp>
            <p:nvSpPr>
              <p:cNvPr id="14" name="Câu hỏi">
                <a:extLst>
                  <a:ext uri="{FF2B5EF4-FFF2-40B4-BE49-F238E27FC236}">
                    <a16:creationId xmlns:a16="http://schemas.microsoft.com/office/drawing/2014/main" id="{4ADFFF1A-F500-CC57-185E-00F4826D0836}"/>
                  </a:ext>
                </a:extLst>
              </p:cNvPr>
              <p:cNvSpPr/>
              <p:nvPr/>
            </p:nvSpPr>
            <p:spPr>
              <a:xfrm>
                <a:off x="1673030" y="1003924"/>
                <a:ext cx="14866186" cy="3330324"/>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marR="30480" algn="just">
                  <a:lnSpc>
                    <a:spcPct val="150000"/>
                  </a:lnSpc>
                  <a:spcBef>
                    <a:spcPts val="600"/>
                  </a:spcBef>
                  <a:spcAft>
                    <a:spcPts val="600"/>
                  </a:spcAft>
                </a:pPr>
                <a:r>
                  <a:rPr lang="vi-VN" sz="4300" b="1" smtClean="0">
                    <a:solidFill>
                      <a:prstClr val="black"/>
                    </a:solidFill>
                    <a:ea typeface="Calibri" panose="020F0502020204030204" pitchFamily="34" charset="0"/>
                    <a:cs typeface="Times New Roman" panose="02020603050405020304" pitchFamily="18" charset="0"/>
                  </a:rPr>
                  <a:t>Câu 5. </a:t>
                </a:r>
                <a:r>
                  <a:rPr lang="fr-FR" sz="4300" smtClean="0">
                    <a:effectLst/>
                    <a:latin typeface="Arial" panose="020B0604020202020204" pitchFamily="34" charset="0"/>
                    <a:ea typeface="Times New Roman" panose="02020603050405020304" pitchFamily="18" charset="0"/>
                    <a:cs typeface="Arial" panose="020B0604020202020204" pitchFamily="34" charset="0"/>
                  </a:rPr>
                  <a:t>Cho </a:t>
                </a:r>
                <a14:m>
                  <m:oMath xmlns:m="http://schemas.openxmlformats.org/officeDocument/2006/math">
                    <m:r>
                      <a:rPr lang="fr-FR" sz="4300" i="1">
                        <a:effectLst/>
                        <a:latin typeface="Cambria Math" panose="02040503050406030204" pitchFamily="18" charset="0"/>
                        <a:ea typeface="Times New Roman" panose="02020603050405020304" pitchFamily="18" charset="0"/>
                      </a:rPr>
                      <m:t>∆</m:t>
                    </m:r>
                    <m:r>
                      <a:rPr lang="fr-FR" sz="4300" i="1">
                        <a:effectLst/>
                        <a:latin typeface="Cambria Math" panose="02040503050406030204" pitchFamily="18" charset="0"/>
                        <a:ea typeface="Times New Roman" panose="02020603050405020304" pitchFamily="18" charset="0"/>
                      </a:rPr>
                      <m:t>𝐴𝐵𝐶</m:t>
                    </m:r>
                  </m:oMath>
                </a14:m>
                <a:r>
                  <a:rPr lang="fr-FR" sz="4300">
                    <a:effectLst/>
                    <a:latin typeface="Arial" panose="020B0604020202020204" pitchFamily="34" charset="0"/>
                    <a:ea typeface="Times New Roman" panose="02020603050405020304" pitchFamily="18" charset="0"/>
                    <a:cs typeface="Arial" panose="020B0604020202020204" pitchFamily="34" charset="0"/>
                  </a:rPr>
                  <a:t> đồng dạng với </a:t>
                </a:r>
                <a14:m>
                  <m:oMath xmlns:m="http://schemas.openxmlformats.org/officeDocument/2006/math">
                    <m:r>
                      <a:rPr lang="fr-FR" sz="4300" i="1">
                        <a:effectLst/>
                        <a:latin typeface="Cambria Math" panose="02040503050406030204" pitchFamily="18" charset="0"/>
                        <a:ea typeface="Times New Roman" panose="02020603050405020304" pitchFamily="18" charset="0"/>
                      </a:rPr>
                      <m:t>∆</m:t>
                    </m:r>
                    <m:r>
                      <a:rPr lang="fr-FR" sz="4300" i="1">
                        <a:effectLst/>
                        <a:latin typeface="Cambria Math" panose="02040503050406030204" pitchFamily="18" charset="0"/>
                        <a:ea typeface="Times New Roman" panose="02020603050405020304" pitchFamily="18" charset="0"/>
                      </a:rPr>
                      <m:t>𝐷𝐸𝐹</m:t>
                    </m:r>
                    <m:r>
                      <a:rPr lang="fr-FR" sz="4300" i="1">
                        <a:effectLst/>
                        <a:latin typeface="Cambria Math" panose="02040503050406030204" pitchFamily="18" charset="0"/>
                        <a:ea typeface="Times New Roman" panose="02020603050405020304" pitchFamily="18" charset="0"/>
                      </a:rPr>
                      <m:t> </m:t>
                    </m:r>
                  </m:oMath>
                </a14:m>
                <a:r>
                  <a:rPr lang="fr-FR" sz="43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𝐴</m:t>
                        </m:r>
                      </m:e>
                    </m:acc>
                    <m:r>
                      <a:rPr lang="fr-FR" sz="4300" i="1">
                        <a:effectLst/>
                        <a:latin typeface="Cambria Math" panose="02040503050406030204" pitchFamily="18" charset="0"/>
                        <a:ea typeface="Times New Roman" panose="02020603050405020304" pitchFamily="18" charset="0"/>
                      </a:rPr>
                      <m:t>=</m:t>
                    </m:r>
                    <m:sSup>
                      <m:sSupPr>
                        <m:ctrlPr>
                          <a:rPr lang="en-US" sz="4300" i="1">
                            <a:effectLst/>
                            <a:latin typeface="Cambria Math" panose="02040503050406030204" pitchFamily="18" charset="0"/>
                            <a:ea typeface="Times New Roman" panose="02020603050405020304" pitchFamily="18" charset="0"/>
                          </a:rPr>
                        </m:ctrlPr>
                      </m:sSupPr>
                      <m:e>
                        <m:r>
                          <a:rPr lang="fr-FR" sz="4300" i="1">
                            <a:effectLst/>
                            <a:latin typeface="Cambria Math" panose="02040503050406030204" pitchFamily="18" charset="0"/>
                            <a:ea typeface="Times New Roman" panose="02020603050405020304" pitchFamily="18" charset="0"/>
                          </a:rPr>
                          <m:t>80</m:t>
                        </m:r>
                      </m:e>
                      <m:sup>
                        <m:r>
                          <a:rPr lang="fr-FR" sz="4300" i="1">
                            <a:effectLst/>
                            <a:latin typeface="Cambria Math" panose="02040503050406030204" pitchFamily="18" charset="0"/>
                            <a:ea typeface="Times New Roman" panose="02020603050405020304" pitchFamily="18" charset="0"/>
                          </a:rPr>
                          <m:t>𝑜</m:t>
                        </m:r>
                      </m:sup>
                    </m:sSup>
                    <m:r>
                      <a:rPr lang="fr-FR" sz="4300" i="1">
                        <a:effectLst/>
                        <a:latin typeface="Cambria Math" panose="02040503050406030204" pitchFamily="18" charset="0"/>
                        <a:ea typeface="Times New Roman" panose="02020603050405020304" pitchFamily="18" charset="0"/>
                      </a:rPr>
                      <m:t>, </m:t>
                    </m:r>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𝐶</m:t>
                        </m:r>
                      </m:e>
                    </m:acc>
                    <m:r>
                      <a:rPr lang="fr-FR" sz="4300" i="1">
                        <a:effectLst/>
                        <a:latin typeface="Cambria Math" panose="02040503050406030204" pitchFamily="18" charset="0"/>
                        <a:ea typeface="Times New Roman" panose="02020603050405020304" pitchFamily="18" charset="0"/>
                      </a:rPr>
                      <m:t>=</m:t>
                    </m:r>
                    <m:sSup>
                      <m:sSupPr>
                        <m:ctrlPr>
                          <a:rPr lang="en-US" sz="4300" i="1">
                            <a:effectLst/>
                            <a:latin typeface="Cambria Math" panose="02040503050406030204" pitchFamily="18" charset="0"/>
                            <a:ea typeface="Times New Roman" panose="02020603050405020304" pitchFamily="18" charset="0"/>
                          </a:rPr>
                        </m:ctrlPr>
                      </m:sSupPr>
                      <m:e>
                        <m:r>
                          <a:rPr lang="fr-FR" sz="4300" i="1">
                            <a:effectLst/>
                            <a:latin typeface="Cambria Math" panose="02040503050406030204" pitchFamily="18" charset="0"/>
                            <a:ea typeface="Times New Roman" panose="02020603050405020304" pitchFamily="18" charset="0"/>
                          </a:rPr>
                          <m:t>70</m:t>
                        </m:r>
                      </m:e>
                      <m:sup>
                        <m:r>
                          <a:rPr lang="fr-FR" sz="4300" i="1">
                            <a:effectLst/>
                            <a:latin typeface="Cambria Math" panose="02040503050406030204" pitchFamily="18" charset="0"/>
                            <a:ea typeface="Times New Roman" panose="02020603050405020304" pitchFamily="18" charset="0"/>
                          </a:rPr>
                          <m:t>𝑜</m:t>
                        </m:r>
                      </m:sup>
                    </m:sSup>
                    <m:r>
                      <a:rPr lang="fr-FR" sz="4300" i="1">
                        <a:effectLst/>
                        <a:latin typeface="Cambria Math" panose="02040503050406030204" pitchFamily="18" charset="0"/>
                        <a:ea typeface="Times New Roman" panose="02020603050405020304" pitchFamily="18" charset="0"/>
                      </a:rPr>
                      <m:t>, </m:t>
                    </m:r>
                  </m:oMath>
                </a14:m>
                <a:endParaRPr lang="en-US" sz="4300" i="1" smtClean="0">
                  <a:effectLst/>
                  <a:latin typeface="Cambria Math" panose="02040503050406030204" pitchFamily="18" charset="0"/>
                  <a:ea typeface="Times New Roman" panose="02020603050405020304" pitchFamily="18" charset="0"/>
                </a:endParaRPr>
              </a:p>
              <a:p>
                <a:pPr marR="30480" algn="just">
                  <a:lnSpc>
                    <a:spcPct val="150000"/>
                  </a:lnSpc>
                  <a:spcBef>
                    <a:spcPts val="600"/>
                  </a:spcBef>
                  <a:spcAft>
                    <a:spcPts val="600"/>
                  </a:spcAft>
                </a:pPr>
                <a14:m>
                  <m:oMath xmlns:m="http://schemas.openxmlformats.org/officeDocument/2006/math">
                    <m:r>
                      <a:rPr lang="fr-FR" sz="4300" i="1">
                        <a:effectLst/>
                        <a:latin typeface="Cambria Math" panose="02040503050406030204" pitchFamily="18" charset="0"/>
                        <a:ea typeface="Times New Roman" panose="02020603050405020304" pitchFamily="18" charset="0"/>
                      </a:rPr>
                      <m:t>𝐴𝐶</m:t>
                    </m:r>
                    <m:r>
                      <a:rPr lang="fr-FR" sz="4300" i="1">
                        <a:effectLst/>
                        <a:latin typeface="Cambria Math" panose="02040503050406030204" pitchFamily="18" charset="0"/>
                        <a:ea typeface="Times New Roman" panose="02020603050405020304" pitchFamily="18" charset="0"/>
                      </a:rPr>
                      <m:t>=6</m:t>
                    </m:r>
                  </m:oMath>
                </a14:m>
                <a:r>
                  <a:rPr lang="fr-FR" sz="4300">
                    <a:effectLst/>
                    <a:latin typeface="Arial" panose="020B0604020202020204" pitchFamily="34" charset="0"/>
                    <a:ea typeface="Times New Roman" panose="02020603050405020304" pitchFamily="18" charset="0"/>
                    <a:cs typeface="Arial" panose="020B0604020202020204" pitchFamily="34" charset="0"/>
                  </a:rPr>
                  <a:t> cm. Số đo </a:t>
                </a:r>
                <a14:m>
                  <m:oMath xmlns:m="http://schemas.openxmlformats.org/officeDocument/2006/math">
                    <m:acc>
                      <m:accPr>
                        <m:chr m:val="̂"/>
                        <m:ctrlPr>
                          <a:rPr lang="en-US" sz="4300" i="1">
                            <a:effectLst/>
                            <a:latin typeface="Cambria Math" panose="02040503050406030204" pitchFamily="18" charset="0"/>
                            <a:ea typeface="Times New Roman" panose="02020603050405020304" pitchFamily="18" charset="0"/>
                          </a:rPr>
                        </m:ctrlPr>
                      </m:accPr>
                      <m:e>
                        <m:r>
                          <a:rPr lang="fr-FR" sz="4300" i="1">
                            <a:effectLst/>
                            <a:latin typeface="Cambria Math" panose="02040503050406030204" pitchFamily="18" charset="0"/>
                            <a:ea typeface="Times New Roman" panose="02020603050405020304" pitchFamily="18" charset="0"/>
                          </a:rPr>
                          <m:t>𝐸</m:t>
                        </m:r>
                      </m:e>
                    </m:acc>
                  </m:oMath>
                </a14:m>
                <a:r>
                  <a:rPr lang="fr-FR" sz="4300">
                    <a:effectLst/>
                    <a:latin typeface="Arial" panose="020B0604020202020204" pitchFamily="34" charset="0"/>
                    <a:ea typeface="Times New Roman" panose="02020603050405020304" pitchFamily="18" charset="0"/>
                    <a:cs typeface="Arial" panose="020B0604020202020204" pitchFamily="34" charset="0"/>
                  </a:rPr>
                  <a:t> là ?</a:t>
                </a:r>
                <a:endParaRPr lang="en-US" sz="43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1673030" y="1003924"/>
                <a:ext cx="14866186" cy="3330324"/>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Đáp án đúng">
                <a:extLst>
                  <a:ext uri="{FF2B5EF4-FFF2-40B4-BE49-F238E27FC236}">
                    <a16:creationId xmlns:a16="http://schemas.microsoft.com/office/drawing/2014/main" id="{8B66CBE4-2DB9-BCF7-D1C4-281B894BFE17}"/>
                  </a:ext>
                </a:extLst>
              </p:cNvPr>
              <p:cNvSpPr/>
              <p:nvPr/>
            </p:nvSpPr>
            <p:spPr>
              <a:xfrm>
                <a:off x="1673030" y="7658100"/>
                <a:ext cx="6375987" cy="1604358"/>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smtClean="0">
                    <a:solidFill>
                      <a:prstClr val="black"/>
                    </a:solidFill>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sSup>
                      <m:sSupPr>
                        <m:ctrlPr>
                          <a:rPr lang="en-US" sz="4300" i="1">
                            <a:latin typeface="Cambria Math" panose="02040503050406030204" pitchFamily="18" charset="0"/>
                          </a:rPr>
                        </m:ctrlPr>
                      </m:sSupPr>
                      <m:e>
                        <m:r>
                          <a:rPr lang="en-US" sz="4300" b="0" i="1" smtClean="0">
                            <a:effectLst/>
                            <a:latin typeface="Cambria Math" panose="02040503050406030204" pitchFamily="18" charset="0"/>
                            <a:ea typeface="Arial" panose="020B0604020202020204" pitchFamily="34" charset="0"/>
                            <a:cs typeface="Times New Roman" panose="02020603050405020304" pitchFamily="18" charset="0"/>
                          </a:rPr>
                          <m:t>3</m:t>
                        </m:r>
                        <m:r>
                          <a:rPr lang="fr-FR" sz="4300" i="1">
                            <a:effectLst/>
                            <a:latin typeface="Cambria Math" panose="02040503050406030204" pitchFamily="18" charset="0"/>
                            <a:ea typeface="Arial" panose="020B0604020202020204" pitchFamily="34" charset="0"/>
                            <a:cs typeface="Times New Roman" panose="02020603050405020304" pitchFamily="18" charset="0"/>
                          </a:rPr>
                          <m:t>0</m:t>
                        </m:r>
                      </m:e>
                      <m:sup>
                        <m:r>
                          <a:rPr lang="fr-FR" sz="43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endParaRPr kumimoji="0" lang="en-US" sz="43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5"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673030" y="7658100"/>
                <a:ext cx="6375987" cy="1604358"/>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Đáp án sai 1">
                <a:extLst>
                  <a:ext uri="{FF2B5EF4-FFF2-40B4-BE49-F238E27FC236}">
                    <a16:creationId xmlns:a16="http://schemas.microsoft.com/office/drawing/2014/main" id="{3FCD9830-5FD1-BD44-878B-228BD96CE996}"/>
                  </a:ext>
                </a:extLst>
              </p:cNvPr>
              <p:cNvSpPr/>
              <p:nvPr/>
            </p:nvSpPr>
            <p:spPr>
              <a:xfrm>
                <a:off x="10159412" y="7658100"/>
                <a:ext cx="6379804" cy="1604358"/>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smtClean="0">
                    <a:solidFill>
                      <a:prstClr val="black"/>
                    </a:solidFill>
                    <a:latin typeface="Arial" panose="020B0604020202020204" pitchFamily="34" charset="0"/>
                    <a:ea typeface="Calibri" panose="020F0502020204030204" pitchFamily="34" charset="0"/>
                  </a:rPr>
                  <a:t>D. </a:t>
                </a:r>
                <a14:m>
                  <m:oMath xmlns:m="http://schemas.openxmlformats.org/officeDocument/2006/math">
                    <m:sSup>
                      <m:sSupPr>
                        <m:ctrlPr>
                          <a:rPr lang="en-US" sz="4300" i="1">
                            <a:latin typeface="Cambria Math" panose="02040503050406030204" pitchFamily="18" charset="0"/>
                          </a:rPr>
                        </m:ctrlPr>
                      </m:sSupPr>
                      <m:e>
                        <m:r>
                          <a:rPr lang="en-US" sz="4300" b="0" i="1" smtClean="0">
                            <a:latin typeface="Cambria Math" panose="02040503050406030204" pitchFamily="18" charset="0"/>
                            <a:ea typeface="Arial" panose="020B0604020202020204" pitchFamily="34" charset="0"/>
                            <a:cs typeface="Times New Roman" panose="02020603050405020304" pitchFamily="18" charset="0"/>
                          </a:rPr>
                          <m:t>5</m:t>
                        </m:r>
                        <m:r>
                          <a:rPr lang="fr-FR" sz="4300" i="1">
                            <a:latin typeface="Cambria Math" panose="02040503050406030204" pitchFamily="18" charset="0"/>
                            <a:ea typeface="Arial" panose="020B0604020202020204" pitchFamily="34" charset="0"/>
                            <a:cs typeface="Times New Roman" panose="02020603050405020304" pitchFamily="18" charset="0"/>
                          </a:rPr>
                          <m:t>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6"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10159412" y="7658100"/>
                <a:ext cx="6379804" cy="1604358"/>
              </a:xfrm>
              <a:prstGeom prst="roundRect">
                <a:avLst/>
              </a:prstGeom>
              <a:blipFill>
                <a:blip r:embed="rId10"/>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Đáp án sai 2">
                <a:extLst>
                  <a:ext uri="{FF2B5EF4-FFF2-40B4-BE49-F238E27FC236}">
                    <a16:creationId xmlns:a16="http://schemas.microsoft.com/office/drawing/2014/main" id="{6A919885-0285-0403-1E09-FA94D8BC080B}"/>
                  </a:ext>
                </a:extLst>
              </p:cNvPr>
              <p:cNvSpPr/>
              <p:nvPr/>
            </p:nvSpPr>
            <p:spPr>
              <a:xfrm>
                <a:off x="1673030" y="5219700"/>
                <a:ext cx="6401575" cy="1575121"/>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smtClean="0">
                    <a:solidFill>
                      <a:prstClr val="black"/>
                    </a:solidFill>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sSup>
                      <m:sSupPr>
                        <m:ctrlPr>
                          <a:rPr lang="en-US" sz="4300" i="1">
                            <a:latin typeface="Cambria Math" panose="02040503050406030204" pitchFamily="18" charset="0"/>
                          </a:rPr>
                        </m:ctrlPr>
                      </m:sSupPr>
                      <m:e>
                        <m:r>
                          <a:rPr lang="fr-FR" sz="4300" i="1">
                            <a:latin typeface="Cambria Math" panose="02040503050406030204" pitchFamily="18" charset="0"/>
                            <a:ea typeface="Arial" panose="020B0604020202020204" pitchFamily="34" charset="0"/>
                            <a:cs typeface="Times New Roman" panose="02020603050405020304" pitchFamily="18" charset="0"/>
                          </a:rPr>
                          <m:t>80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7"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673030" y="5219700"/>
                <a:ext cx="6401575" cy="1575121"/>
              </a:xfrm>
              <a:prstGeom prst="roundRect">
                <a:avLst/>
              </a:prstGeom>
              <a:blipFill>
                <a:blip r:embed="rId11"/>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Đáp án sai 3">
                <a:extLst>
                  <a:ext uri="{FF2B5EF4-FFF2-40B4-BE49-F238E27FC236}">
                    <a16:creationId xmlns:a16="http://schemas.microsoft.com/office/drawing/2014/main" id="{2E7D83A4-3758-8699-4DD0-010A80780539}"/>
                  </a:ext>
                </a:extLst>
              </p:cNvPr>
              <p:cNvSpPr/>
              <p:nvPr/>
            </p:nvSpPr>
            <p:spPr>
              <a:xfrm>
                <a:off x="10163229" y="5219700"/>
                <a:ext cx="6375987" cy="1575121"/>
              </a:xfrm>
              <a:prstGeom prst="roundRect">
                <a:avLst/>
              </a:prstGeom>
              <a:solidFill>
                <a:srgbClr val="FFFFB3"/>
              </a:solidFill>
              <a:ln/>
            </p:spPr>
            <p:style>
              <a:lnRef idx="1">
                <a:schemeClr val="accent6"/>
              </a:lnRef>
              <a:fillRef idx="2">
                <a:schemeClr val="accent6"/>
              </a:fillRef>
              <a:effectRef idx="1">
                <a:schemeClr val="accent6"/>
              </a:effectRef>
              <a:fontRef idx="minor">
                <a:schemeClr val="dk1"/>
              </a:fontRef>
            </p:style>
            <p:txBody>
              <a:bodyPr rtlCol="0" anchor="ctr"/>
              <a:lstStyle/>
              <a:p>
                <a:pPr lvl="0" indent="180340" algn="ctr">
                  <a:lnSpc>
                    <a:spcPct val="107000"/>
                  </a:lnSpc>
                  <a:spcBef>
                    <a:spcPts val="240"/>
                  </a:spcBef>
                  <a:spcAft>
                    <a:spcPts val="240"/>
                  </a:spcAft>
                  <a:tabLst>
                    <a:tab pos="228600" algn="l"/>
                    <a:tab pos="1600200" algn="l"/>
                    <a:tab pos="2971800" algn="l"/>
                    <a:tab pos="4343400" algn="l"/>
                  </a:tabLst>
                </a:pPr>
                <a:r>
                  <a:rPr lang="fi-FI" sz="4300" smtClean="0">
                    <a:solidFill>
                      <a:prstClr val="black"/>
                    </a:solidFill>
                    <a:latin typeface="Arial" panose="020B0604020202020204" pitchFamily="34" charset="0"/>
                    <a:ea typeface="Calibri" panose="020F0502020204030204" pitchFamily="34" charset="0"/>
                  </a:rPr>
                  <a:t>C. </a:t>
                </a:r>
                <a14:m>
                  <m:oMath xmlns:m="http://schemas.openxmlformats.org/officeDocument/2006/math">
                    <m:sSup>
                      <m:sSupPr>
                        <m:ctrlPr>
                          <a:rPr lang="en-US" sz="4300" i="1">
                            <a:latin typeface="Cambria Math" panose="02040503050406030204" pitchFamily="18" charset="0"/>
                          </a:rPr>
                        </m:ctrlPr>
                      </m:sSupPr>
                      <m:e>
                        <m:r>
                          <a:rPr lang="en-US" sz="4300" b="0" i="1" smtClean="0">
                            <a:latin typeface="Cambria Math" panose="02040503050406030204" pitchFamily="18" charset="0"/>
                          </a:rPr>
                          <m:t>7</m:t>
                        </m:r>
                        <m:r>
                          <a:rPr lang="fr-FR" sz="4300" i="1">
                            <a:latin typeface="Cambria Math" panose="02040503050406030204" pitchFamily="18" charset="0"/>
                            <a:ea typeface="Arial" panose="020B0604020202020204" pitchFamily="34" charset="0"/>
                            <a:cs typeface="Times New Roman" panose="02020603050405020304" pitchFamily="18" charset="0"/>
                          </a:rPr>
                          <m:t>0</m:t>
                        </m:r>
                      </m:e>
                      <m:sup>
                        <m:r>
                          <a:rPr lang="fr-FR" sz="4300" i="1">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3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0163229" y="5219700"/>
                <a:ext cx="6375987" cy="1575121"/>
              </a:xfrm>
              <a:prstGeom prst="roundRect">
                <a:avLst/>
              </a:prstGeom>
              <a:blipFill>
                <a:blip r:embed="rId12"/>
                <a:stretch>
                  <a:fillRect/>
                </a:stretch>
              </a:blipFill>
              <a:ln/>
            </p:spPr>
            <p:txBody>
              <a:bodyPr/>
              <a:lstStyle/>
              <a:p>
                <a:r>
                  <a:rPr lang="en-US">
                    <a:noFill/>
                  </a:rPr>
                  <a:t> </a:t>
                </a:r>
              </a:p>
            </p:txBody>
          </p:sp>
        </mc:Fallback>
      </mc:AlternateContent>
      <p:pic>
        <p:nvPicPr>
          <p:cNvPr id="3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455558" y="-600206"/>
            <a:ext cx="487363" cy="487363"/>
          </a:xfrm>
          <a:prstGeom prst="rect">
            <a:avLst/>
          </a:prstGeom>
        </p:spPr>
      </p:pic>
      <p:pic>
        <p:nvPicPr>
          <p:cNvPr id="31" name="Picture 5">
            <a:extLst>
              <a:ext uri="{FF2B5EF4-FFF2-40B4-BE49-F238E27FC236}">
                <a16:creationId xmlns:a16="http://schemas.microsoft.com/office/drawing/2014/main" id="{31EA41D2-9796-7E4F-2882-9DC49D5A8C0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022014" y="7834988"/>
            <a:ext cx="1226505" cy="1067554"/>
          </a:xfrm>
          <a:prstGeom prst="rect">
            <a:avLst/>
          </a:prstGeom>
        </p:spPr>
      </p:pic>
      <p:pic>
        <p:nvPicPr>
          <p:cNvPr id="32" name="Picture 31">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870346" y="5477895"/>
            <a:ext cx="1222301" cy="1088958"/>
          </a:xfrm>
          <a:prstGeom prst="rect">
            <a:avLst/>
          </a:prstGeom>
        </p:spPr>
      </p:pic>
      <p:pic>
        <p:nvPicPr>
          <p:cNvPr id="33"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316915" y="5502334"/>
            <a:ext cx="1222301" cy="1088958"/>
          </a:xfrm>
          <a:prstGeom prst="rect">
            <a:avLst/>
          </a:prstGeom>
        </p:spPr>
      </p:pic>
      <p:pic>
        <p:nvPicPr>
          <p:cNvPr id="34"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306889" y="7901430"/>
            <a:ext cx="1222301" cy="1088958"/>
          </a:xfrm>
          <a:prstGeom prst="rect">
            <a:avLst/>
          </a:prstGeom>
        </p:spPr>
      </p:pic>
      <p:pic>
        <p:nvPicPr>
          <p:cNvPr id="3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7782421" y="-600206"/>
            <a:ext cx="487363" cy="487363"/>
          </a:xfrm>
          <a:prstGeom prst="rect">
            <a:avLst/>
          </a:prstGeom>
        </p:spPr>
      </p:pic>
    </p:spTree>
    <p:extLst>
      <p:ext uri="{BB962C8B-B14F-4D97-AF65-F5344CB8AC3E}">
        <p14:creationId xmlns:p14="http://schemas.microsoft.com/office/powerpoint/2010/main" val="42077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500"/>
                                        <p:tgtEl>
                                          <p:spTgt spid="17"/>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strips(downLeft)">
                                      <p:cBhvr>
                                        <p:cTn id="19" dur="500"/>
                                        <p:tgtEl>
                                          <p:spTgt spid="29"/>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5"/>
                                        </p:tgtEl>
                                        <p:attrNameLst>
                                          <p:attrName>fillcolor</p:attrName>
                                        </p:attrNameLst>
                                      </p:cBhvr>
                                      <p:to>
                                        <a:srgbClr val="92D050"/>
                                      </p:to>
                                    </p:animClr>
                                    <p:set>
                                      <p:cBhvr>
                                        <p:cTn id="29" dur="500" fill="hold"/>
                                        <p:tgtEl>
                                          <p:spTgt spid="15"/>
                                        </p:tgtEl>
                                        <p:attrNameLst>
                                          <p:attrName>fill.type</p:attrName>
                                        </p:attrNameLst>
                                      </p:cBhvr>
                                      <p:to>
                                        <p:strVal val="solid"/>
                                      </p:to>
                                    </p:set>
                                    <p:set>
                                      <p:cBhvr>
                                        <p:cTn id="30" dur="500" fill="hold"/>
                                        <p:tgtEl>
                                          <p:spTgt spid="1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0"/>
                                        </p:tgtEl>
                                      </p:cBhvr>
                                    </p:cmd>
                                  </p:childTnLst>
                                </p:cTn>
                              </p:par>
                              <p:par>
                                <p:cTn id="33" presetID="1" presetClass="entr" presetSubtype="0" fill="hold" nodeType="withEffect">
                                  <p:stCondLst>
                                    <p:cond delay="0"/>
                                  </p:stCondLst>
                                  <p:childTnLst>
                                    <p:set>
                                      <p:cBhvr>
                                        <p:cTn id="34" dur="1" fill="hold">
                                          <p:stCondLst>
                                            <p:cond delay="9"/>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6"/>
                                        </p:tgtEl>
                                        <p:attrNameLst>
                                          <p:attrName>fillcolor</p:attrName>
                                        </p:attrNameLst>
                                      </p:cBhvr>
                                      <p:to>
                                        <a:srgbClr val="D99694"/>
                                      </p:to>
                                    </p:animClr>
                                    <p:set>
                                      <p:cBhvr>
                                        <p:cTn id="40" dur="500" fill="hold"/>
                                        <p:tgtEl>
                                          <p:spTgt spid="16"/>
                                        </p:tgtEl>
                                        <p:attrNameLst>
                                          <p:attrName>fill.type</p:attrName>
                                        </p:attrNameLst>
                                      </p:cBhvr>
                                      <p:to>
                                        <p:strVal val="solid"/>
                                      </p:to>
                                    </p:set>
                                    <p:set>
                                      <p:cBhvr>
                                        <p:cTn id="41" dur="500" fill="hold"/>
                                        <p:tgtEl>
                                          <p:spTgt spid="1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35"/>
                                        </p:tgtEl>
                                      </p:cBhvr>
                                    </p:cmd>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7"/>
                                        </p:tgtEl>
                                        <p:attrNameLst>
                                          <p:attrName>fillcolor</p:attrName>
                                        </p:attrNameLst>
                                      </p:cBhvr>
                                      <p:to>
                                        <a:srgbClr val="D99694"/>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35"/>
                                        </p:tgtEl>
                                      </p:cBhvr>
                                    </p:cmd>
                                  </p:childTnLst>
                                </p:cTn>
                              </p:par>
                              <p:par>
                                <p:cTn id="55" presetID="1" presetClass="entr" presetSubtype="0" fill="hold" nodeType="withEffect">
                                  <p:stCondLst>
                                    <p:cond delay="0"/>
                                  </p:stCondLst>
                                  <p:childTnLst>
                                    <p:set>
                                      <p:cBhvr>
                                        <p:cTn id="56"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2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29"/>
                                        </p:tgtEl>
                                        <p:attrNameLst>
                                          <p:attrName>fillcolor</p:attrName>
                                        </p:attrNameLst>
                                      </p:cBhvr>
                                      <p:to>
                                        <a:srgbClr val="D99694"/>
                                      </p:to>
                                    </p:animClr>
                                    <p:set>
                                      <p:cBhvr>
                                        <p:cTn id="62" dur="500" fill="hold"/>
                                        <p:tgtEl>
                                          <p:spTgt spid="29"/>
                                        </p:tgtEl>
                                        <p:attrNameLst>
                                          <p:attrName>fill.type</p:attrName>
                                        </p:attrNameLst>
                                      </p:cBhvr>
                                      <p:to>
                                        <p:strVal val="solid"/>
                                      </p:to>
                                    </p:set>
                                    <p:set>
                                      <p:cBhvr>
                                        <p:cTn id="63" dur="500" fill="hold"/>
                                        <p:tgtEl>
                                          <p:spTgt spid="29"/>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35"/>
                                        </p:tgtEl>
                                      </p:cBhvr>
                                    </p:cmd>
                                  </p:childTnLst>
                                </p:cTn>
                              </p:par>
                              <p:par>
                                <p:cTn id="66" presetID="1" presetClass="entr" presetSubtype="0" fill="hold" nodeType="withEffect">
                                  <p:stCondLst>
                                    <p:cond delay="0"/>
                                  </p:stCondLst>
                                  <p:childTnLst>
                                    <p:set>
                                      <p:cBhvr>
                                        <p:cTn id="67"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audio>
              <p:cMediaNode vol="80000">
                <p:cTn id="68" fill="hold" display="0">
                  <p:stCondLst>
                    <p:cond delay="indefinite"/>
                  </p:stCondLst>
                  <p:endCondLst>
                    <p:cond evt="onStopAudio" delay="0">
                      <p:tgtEl>
                        <p:sldTgt/>
                      </p:tgtEl>
                    </p:cond>
                  </p:endCondLst>
                </p:cTn>
                <p:tgtEl>
                  <p:spTgt spid="30"/>
                </p:tgtEl>
              </p:cMediaNode>
            </p:audio>
            <p:audio>
              <p:cMediaNode vol="80000">
                <p:cTn id="69" fill="hold" display="0">
                  <p:stCondLst>
                    <p:cond delay="indefinite"/>
                  </p:stCondLst>
                  <p:endCondLst>
                    <p:cond evt="onStopAudio" delay="0">
                      <p:tgtEl>
                        <p:sldTgt/>
                      </p:tgtEl>
                    </p:cond>
                  </p:endCondLst>
                </p:cTn>
                <p:tgtEl>
                  <p:spTgt spid="35"/>
                </p:tgtEl>
              </p:cMediaNode>
            </p:audio>
          </p:childTnLst>
        </p:cTn>
      </p:par>
    </p:tnLst>
    <p:bldLst>
      <p:bldP spid="14" grpId="0" animBg="1"/>
      <p:bldP spid="15" grpId="0" animBg="1"/>
      <p:bldP spid="16" grpId="0" animBg="1"/>
      <p:bldP spid="17"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12633246">
            <a:off x="-3108651" y="8949195"/>
            <a:ext cx="6270368" cy="21646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03679">
            <a:off x="16643279" y="8582892"/>
            <a:ext cx="1414364" cy="1437030"/>
          </a:xfrm>
          <a:prstGeom prst="rect">
            <a:avLst/>
          </a:prstGeom>
        </p:spPr>
      </p:pic>
      <p:sp>
        <p:nvSpPr>
          <p:cNvPr id="14" name="Rectangle 13"/>
          <p:cNvSpPr/>
          <p:nvPr/>
        </p:nvSpPr>
        <p:spPr>
          <a:xfrm>
            <a:off x="1066800" y="428003"/>
            <a:ext cx="5194548" cy="1015663"/>
          </a:xfrm>
          <a:prstGeom prst="rect">
            <a:avLst/>
          </a:prstGeom>
        </p:spPr>
        <p:txBody>
          <a:bodyPr wrap="square">
            <a:spAutoFit/>
          </a:bodyPr>
          <a:lstStyle/>
          <a:p>
            <a:pPr algn="just">
              <a:lnSpc>
                <a:spcPct val="150000"/>
              </a:lnSpc>
            </a:pPr>
            <a:r>
              <a:rPr lang="en-US" sz="4000" b="1" err="1" smtClean="0">
                <a:solidFill>
                  <a:srgbClr val="002060"/>
                </a:solidFill>
                <a:latin typeface="Arial" panose="020B0604020202020204" pitchFamily="34" charset="0"/>
                <a:cs typeface="Arial" panose="020B0604020202020204" pitchFamily="34" charset="0"/>
              </a:rPr>
              <a:t>Bài</a:t>
            </a:r>
            <a:r>
              <a:rPr lang="en-US" sz="4000" b="1" smtClean="0">
                <a:solidFill>
                  <a:srgbClr val="002060"/>
                </a:solidFill>
                <a:latin typeface="Arial" panose="020B0604020202020204" pitchFamily="34" charset="0"/>
                <a:cs typeface="Arial" panose="020B0604020202020204" pitchFamily="34" charset="0"/>
              </a:rPr>
              <a:t> </a:t>
            </a:r>
            <a:r>
              <a:rPr lang="en-US" sz="4000" b="1" smtClean="0">
                <a:solidFill>
                  <a:srgbClr val="002060"/>
                </a:solidFill>
                <a:latin typeface="Arial" panose="020B0604020202020204" pitchFamily="34" charset="0"/>
                <a:cs typeface="Arial" panose="020B0604020202020204" pitchFamily="34" charset="0"/>
              </a:rPr>
              <a:t>9.1 </a:t>
            </a:r>
            <a:r>
              <a:rPr lang="en-US" sz="4000" b="1" smtClean="0">
                <a:solidFill>
                  <a:srgbClr val="002060"/>
                </a:solidFill>
                <a:latin typeface="Arial" panose="020B0604020202020204" pitchFamily="34" charset="0"/>
                <a:cs typeface="Arial" panose="020B0604020202020204" pitchFamily="34" charset="0"/>
              </a:rPr>
              <a:t>(SGK </a:t>
            </a:r>
            <a:r>
              <a:rPr lang="en-US" sz="4000" b="1" smtClean="0">
                <a:solidFill>
                  <a:srgbClr val="002060"/>
                </a:solidFill>
                <a:latin typeface="Arial" panose="020B0604020202020204" pitchFamily="34" charset="0"/>
                <a:cs typeface="Arial" panose="020B0604020202020204" pitchFamily="34" charset="0"/>
              </a:rPr>
              <a:t>– tr82)</a:t>
            </a:r>
            <a:endParaRPr lang="en-US" sz="4000" dirty="0">
              <a:latin typeface="Arial" panose="020B0604020202020204" pitchFamily="34" charset="0"/>
              <a:cs typeface="Arial" panose="020B0604020202020204" pitchFamily="34" charset="0"/>
            </a:endParaRPr>
          </a:p>
        </p:txBody>
      </p:sp>
      <p:sp>
        <p:nvSpPr>
          <p:cNvPr id="15" name="Rectangle 14"/>
          <p:cNvSpPr/>
          <p:nvPr/>
        </p:nvSpPr>
        <p:spPr>
          <a:xfrm>
            <a:off x="1066800" y="1362389"/>
            <a:ext cx="13499432" cy="8148962"/>
          </a:xfrm>
          <a:prstGeom prst="rect">
            <a:avLst/>
          </a:prstGeom>
        </p:spPr>
        <p:txBody>
          <a:bodyPr wrap="square">
            <a:spAutoFit/>
          </a:bodyPr>
          <a:lstStyle/>
          <a:p>
            <a:pPr algn="just">
              <a:lnSpc>
                <a:spcPct val="240000"/>
              </a:lnSpc>
              <a:spcAft>
                <a:spcPts val="1200"/>
              </a:spcAft>
            </a:pPr>
            <a:r>
              <a:rPr lang="vi-VN" sz="4000">
                <a:ea typeface="Calibri" panose="020F0502020204030204" pitchFamily="34" charset="0"/>
                <a:cs typeface="Times New Roman" panose="02020603050405020304" pitchFamily="18" charset="0"/>
              </a:rPr>
              <a:t>Cho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ABC </a:t>
            </a:r>
            <a:r>
              <a:rPr lang="vi-VN" sz="4000" smtClean="0">
                <a:ea typeface="Calibri" panose="020F0502020204030204" pitchFamily="34" charset="0"/>
                <a:cs typeface="Times New Roman" panose="02020603050405020304" pitchFamily="18" charset="0"/>
              </a:rPr>
              <a:t>∽</a:t>
            </a:r>
            <a:r>
              <a:rPr lang="en-US" sz="4000" smtClean="0">
                <a:ea typeface="Calibri" panose="020F0502020204030204" pitchFamily="34" charset="0"/>
                <a:cs typeface="Times New Roman" panose="02020603050405020304" pitchFamily="18" charset="0"/>
              </a:rPr>
              <a:t> </a:t>
            </a:r>
            <a:r>
              <a:rPr lang="el-GR" sz="4000" smtClean="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MNP, khẳng định nào sau đây </a:t>
            </a:r>
            <a:r>
              <a:rPr lang="vi-VN" sz="4000" b="1">
                <a:ea typeface="Calibri" panose="020F0502020204030204" pitchFamily="34" charset="0"/>
                <a:cs typeface="Times New Roman" panose="02020603050405020304" pitchFamily="18" charset="0"/>
              </a:rPr>
              <a:t>không</a:t>
            </a:r>
            <a:r>
              <a:rPr lang="vi-VN" sz="4000">
                <a:ea typeface="Calibri" panose="020F0502020204030204" pitchFamily="34" charset="0"/>
                <a:cs typeface="Times New Roman" panose="02020603050405020304" pitchFamily="18" charset="0"/>
              </a:rPr>
              <a:t> </a:t>
            </a:r>
            <a:r>
              <a:rPr lang="vi-VN" sz="4000">
                <a:ea typeface="Calibri" panose="020F0502020204030204" pitchFamily="34" charset="0"/>
                <a:cs typeface="Times New Roman" panose="02020603050405020304" pitchFamily="18" charset="0"/>
              </a:rPr>
              <a:t>đúng</a:t>
            </a:r>
            <a:r>
              <a:rPr lang="vi-VN" sz="4000" smtClean="0">
                <a:ea typeface="Calibri" panose="020F0502020204030204" pitchFamily="34" charset="0"/>
                <a:cs typeface="Times New Roman" panose="02020603050405020304" pitchFamily="18" charset="0"/>
              </a:rPr>
              <a:t>?</a:t>
            </a:r>
            <a:endParaRPr lang="vi-VN" sz="4000">
              <a:ea typeface="Calibri" panose="020F0502020204030204" pitchFamily="34" charset="0"/>
              <a:cs typeface="Times New Roman" panose="02020603050405020304" pitchFamily="18" charset="0"/>
            </a:endParaRPr>
          </a:p>
          <a:p>
            <a:pPr algn="just">
              <a:lnSpc>
                <a:spcPct val="240000"/>
              </a:lnSpc>
              <a:spcAft>
                <a:spcPts val="1200"/>
              </a:spcAft>
            </a:pPr>
            <a:r>
              <a:rPr lang="vi-VN" sz="4000">
                <a:ea typeface="Calibri" panose="020F0502020204030204" pitchFamily="34" charset="0"/>
                <a:cs typeface="Times New Roman" panose="02020603050405020304" pitchFamily="18" charset="0"/>
              </a:rPr>
              <a:t>a)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MNP </a:t>
            </a:r>
            <a:r>
              <a:rPr lang="vi-VN" sz="4000" smtClean="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ABC</a:t>
            </a:r>
          </a:p>
          <a:p>
            <a:pPr algn="just">
              <a:lnSpc>
                <a:spcPct val="240000"/>
              </a:lnSpc>
              <a:spcAft>
                <a:spcPts val="1200"/>
              </a:spcAft>
            </a:pPr>
            <a:r>
              <a:rPr lang="vi-VN" sz="4000" smtClean="0">
                <a:ea typeface="Calibri" panose="020F0502020204030204" pitchFamily="34" charset="0"/>
                <a:cs typeface="Times New Roman" panose="02020603050405020304" pitchFamily="18" charset="0"/>
              </a:rPr>
              <a:t>b</a:t>
            </a:r>
            <a:r>
              <a:rPr lang="vi-VN"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BCA </a:t>
            </a:r>
            <a:r>
              <a:rPr lang="vi-VN" sz="4000" smtClean="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NPM</a:t>
            </a:r>
          </a:p>
          <a:p>
            <a:pPr algn="just">
              <a:lnSpc>
                <a:spcPct val="240000"/>
              </a:lnSpc>
              <a:spcAft>
                <a:spcPts val="1200"/>
              </a:spcAft>
            </a:pPr>
            <a:r>
              <a:rPr lang="vi-VN" sz="4000" smtClean="0">
                <a:ea typeface="Calibri" panose="020F0502020204030204" pitchFamily="34" charset="0"/>
                <a:cs typeface="Times New Roman" panose="02020603050405020304" pitchFamily="18" charset="0"/>
              </a:rPr>
              <a:t>c</a:t>
            </a:r>
            <a:r>
              <a:rPr lang="vi-VN"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CAB </a:t>
            </a:r>
            <a:r>
              <a:rPr lang="vi-VN" sz="4000" smtClean="0">
                <a:ea typeface="Calibri" panose="020F0502020204030204" pitchFamily="34" charset="0"/>
                <a:cs typeface="Times New Roman" panose="02020603050405020304" pitchFamily="18" charset="0"/>
              </a:rPr>
              <a:t>∽</a:t>
            </a:r>
            <a:r>
              <a:rPr lang="en-US" sz="4000" smtClean="0">
                <a:ea typeface="Calibri" panose="020F0502020204030204" pitchFamily="34" charset="0"/>
                <a:cs typeface="Times New Roman" panose="02020603050405020304" pitchFamily="18" charset="0"/>
              </a:rPr>
              <a:t> </a:t>
            </a:r>
            <a:r>
              <a:rPr lang="el-GR" sz="4000" smtClean="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PNM</a:t>
            </a:r>
          </a:p>
          <a:p>
            <a:pPr algn="just">
              <a:lnSpc>
                <a:spcPct val="240000"/>
              </a:lnSpc>
              <a:spcAft>
                <a:spcPts val="1200"/>
              </a:spcAft>
            </a:pPr>
            <a:r>
              <a:rPr lang="vi-VN" sz="4000" smtClean="0">
                <a:ea typeface="Calibri" panose="020F0502020204030204" pitchFamily="34" charset="0"/>
                <a:cs typeface="Times New Roman" panose="02020603050405020304" pitchFamily="18" charset="0"/>
              </a:rPr>
              <a:t>d</a:t>
            </a:r>
            <a:r>
              <a:rPr lang="vi-VN" sz="4000">
                <a:ea typeface="Calibri" panose="020F0502020204030204" pitchFamily="34" charset="0"/>
                <a:cs typeface="Times New Roman" panose="02020603050405020304" pitchFamily="18" charset="0"/>
              </a:rPr>
              <a:t>) </a:t>
            </a:r>
            <a:r>
              <a:rPr lang="el-GR" sz="4000">
                <a:ea typeface="Calibri" panose="020F0502020204030204" pitchFamily="34" charset="0"/>
                <a:cs typeface="Times New Roman" panose="02020603050405020304" pitchFamily="18" charset="0"/>
              </a:rPr>
              <a:t>Δ</a:t>
            </a:r>
            <a:r>
              <a:rPr lang="vi-VN" sz="4000">
                <a:ea typeface="Calibri" panose="020F0502020204030204" pitchFamily="34" charset="0"/>
                <a:cs typeface="Times New Roman" panose="02020603050405020304" pitchFamily="18" charset="0"/>
              </a:rPr>
              <a:t>ACB </a:t>
            </a:r>
            <a:r>
              <a:rPr lang="vi-VN" sz="4000" smtClean="0">
                <a:ea typeface="Calibri" panose="020F0502020204030204" pitchFamily="34" charset="0"/>
                <a:cs typeface="Times New Roman" panose="02020603050405020304" pitchFamily="18" charset="0"/>
              </a:rPr>
              <a:t>∽</a:t>
            </a:r>
            <a:r>
              <a:rPr lang="en-US" sz="4000" smtClean="0">
                <a:ea typeface="Calibri" panose="020F0502020204030204" pitchFamily="34" charset="0"/>
                <a:cs typeface="Times New Roman" panose="02020603050405020304" pitchFamily="18" charset="0"/>
              </a:rPr>
              <a:t> </a:t>
            </a:r>
            <a:r>
              <a:rPr lang="el-GR" sz="4000" smtClean="0">
                <a:ea typeface="Calibri" panose="020F0502020204030204" pitchFamily="34" charset="0"/>
                <a:cs typeface="Times New Roman" panose="02020603050405020304" pitchFamily="18" charset="0"/>
              </a:rPr>
              <a:t>Δ</a:t>
            </a:r>
            <a:r>
              <a:rPr lang="vi-VN" sz="4000" smtClean="0">
                <a:ea typeface="Calibri" panose="020F0502020204030204" pitchFamily="34" charset="0"/>
                <a:cs typeface="Times New Roman" panose="02020603050405020304" pitchFamily="18" charset="0"/>
              </a:rPr>
              <a:t>MNP</a:t>
            </a:r>
            <a:endParaRPr lang="vi-VN" sz="400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15518185" y="326239"/>
            <a:ext cx="2339229" cy="2234854"/>
          </a:xfrm>
          <a:prstGeom prst="rect">
            <a:avLst/>
          </a:prstGeom>
        </p:spPr>
      </p:pic>
      <p:pic>
        <p:nvPicPr>
          <p:cNvPr id="10" name="Picture 9"/>
          <p:cNvPicPr>
            <a:picLocks noChangeAspect="1"/>
          </p:cNvPicPr>
          <p:nvPr/>
        </p:nvPicPr>
        <p:blipFill>
          <a:blip r:embed="rId6"/>
          <a:stretch>
            <a:fillRect/>
          </a:stretch>
        </p:blipFill>
        <p:spPr>
          <a:xfrm>
            <a:off x="6261349" y="3457305"/>
            <a:ext cx="989684" cy="941177"/>
          </a:xfrm>
          <a:prstGeom prst="rect">
            <a:avLst/>
          </a:prstGeom>
        </p:spPr>
      </p:pic>
      <p:pic>
        <p:nvPicPr>
          <p:cNvPr id="13" name="Picture 12"/>
          <p:cNvPicPr>
            <a:picLocks noChangeAspect="1"/>
          </p:cNvPicPr>
          <p:nvPr/>
        </p:nvPicPr>
        <p:blipFill>
          <a:blip r:embed="rId7"/>
          <a:stretch>
            <a:fillRect/>
          </a:stretch>
        </p:blipFill>
        <p:spPr>
          <a:xfrm>
            <a:off x="6261348" y="8240923"/>
            <a:ext cx="975588" cy="892756"/>
          </a:xfrm>
          <a:prstGeom prst="rect">
            <a:avLst/>
          </a:prstGeom>
        </p:spPr>
      </p:pic>
      <p:pic>
        <p:nvPicPr>
          <p:cNvPr id="19" name="Picture 18"/>
          <p:cNvPicPr>
            <a:picLocks noChangeAspect="1"/>
          </p:cNvPicPr>
          <p:nvPr/>
        </p:nvPicPr>
        <p:blipFill>
          <a:blip r:embed="rId6"/>
          <a:stretch>
            <a:fillRect/>
          </a:stretch>
        </p:blipFill>
        <p:spPr>
          <a:xfrm>
            <a:off x="6261349" y="5040523"/>
            <a:ext cx="989684" cy="941177"/>
          </a:xfrm>
          <a:prstGeom prst="rect">
            <a:avLst/>
          </a:prstGeom>
        </p:spPr>
      </p:pic>
      <p:pic>
        <p:nvPicPr>
          <p:cNvPr id="20" name="Picture 19"/>
          <p:cNvPicPr>
            <a:picLocks noChangeAspect="1"/>
          </p:cNvPicPr>
          <p:nvPr/>
        </p:nvPicPr>
        <p:blipFill>
          <a:blip r:embed="rId6"/>
          <a:stretch>
            <a:fillRect/>
          </a:stretch>
        </p:blipFill>
        <p:spPr>
          <a:xfrm>
            <a:off x="6261349" y="6640723"/>
            <a:ext cx="989684" cy="941177"/>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9236026" y="4747897"/>
                <a:ext cx="7894974" cy="3785652"/>
              </a:xfrm>
              <a:prstGeom prst="rect">
                <a:avLst/>
              </a:prstGeom>
            </p:spPr>
            <p:txBody>
              <a:bodyPr wrap="square">
                <a:spAutoFit/>
              </a:bodyPr>
              <a:lstStyle/>
              <a:p>
                <a:pPr algn="just">
                  <a:lnSpc>
                    <a:spcPct val="150000"/>
                  </a:lnSpc>
                </a:pPr>
                <a:r>
                  <a:rPr lang="fr-FR" sz="4000" smtClean="0">
                    <a:latin typeface="Arial" panose="020B0604020202020204" pitchFamily="34" charset="0"/>
                    <a:ea typeface="Calibri" panose="020F0502020204030204" pitchFamily="34" charset="0"/>
                    <a:cs typeface="Arial" panose="020B0604020202020204" pitchFamily="34" charset="0"/>
                  </a:rPr>
                  <a:t>Từ giả thiết, ta có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4000">
                        <a:solidFill>
                          <a:prstClr val="black"/>
                        </a:solidFill>
                        <a:latin typeface="Cambria Math" panose="020405030504060302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4000">
                    <a:effectLst/>
                    <a:latin typeface="Arial" panose="020B0604020202020204" pitchFamily="34" charset="0"/>
                    <a:ea typeface="Calibri" panose="020F0502020204030204" pitchFamily="34" charset="0"/>
                    <a:cs typeface="Arial" panose="020B0604020202020204" pitchFamily="34" charset="0"/>
                  </a:rPr>
                  <a:t> </a:t>
                </a:r>
                <a:endParaRPr lang="fr-FR"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4000">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 </m:t>
                    </m:r>
                  </m:oMath>
                </a14:m>
                <a:r>
                  <a:rPr lang="fr-FR" sz="4000" smtClean="0">
                    <a:effectLst/>
                    <a:latin typeface="Arial" panose="020B0604020202020204" pitchFamily="34" charset="0"/>
                    <a:ea typeface="Calibri" panose="020F0502020204030204" pitchFamily="34" charset="0"/>
                    <a:cs typeface="Arial" panose="020B0604020202020204" pitchFamily="34" charset="0"/>
                  </a:rPr>
                  <a:t>Các </a:t>
                </a:r>
                <a:r>
                  <a:rPr lang="fr-FR" sz="4000">
                    <a:effectLst/>
                    <a:latin typeface="Arial" panose="020B0604020202020204" pitchFamily="34" charset="0"/>
                    <a:ea typeface="Calibri" panose="020F0502020204030204" pitchFamily="34" charset="0"/>
                    <a:cs typeface="Arial" panose="020B0604020202020204" pitchFamily="34" charset="0"/>
                  </a:rPr>
                  <a:t>cặp đỉnh tương </a:t>
                </a:r>
                <a:r>
                  <a:rPr lang="fr-FR" sz="4000">
                    <a:effectLst/>
                    <a:latin typeface="Arial" panose="020B0604020202020204" pitchFamily="34" charset="0"/>
                    <a:ea typeface="Calibri" panose="020F0502020204030204" pitchFamily="34" charset="0"/>
                    <a:cs typeface="Arial" panose="020B0604020202020204" pitchFamily="34" charset="0"/>
                  </a:rPr>
                  <a:t>ứng </a:t>
                </a:r>
                <a:r>
                  <a:rPr lang="fr-FR" sz="4000" smtClean="0">
                    <a:effectLst/>
                    <a:latin typeface="Arial" panose="020B0604020202020204" pitchFamily="34" charset="0"/>
                    <a:ea typeface="Calibri" panose="020F0502020204030204" pitchFamily="34" charset="0"/>
                    <a:cs typeface="Arial" panose="020B0604020202020204" pitchFamily="34" charset="0"/>
                  </a:rPr>
                  <a:t>là: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𝑀</m:t>
                    </m:r>
                    <m:r>
                      <a:rPr lang="fr-FR"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𝑁</m:t>
                    </m:r>
                    <m:r>
                      <a:rPr lang="fr-FR"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𝐶</m:t>
                    </m:r>
                  </m:oMath>
                </a14:m>
                <a:r>
                  <a:rPr lang="fr-FR" sz="4000">
                    <a:effectLst/>
                    <a:latin typeface="Arial" panose="020B0604020202020204" pitchFamily="34" charset="0"/>
                    <a:ea typeface="Calibri" panose="020F0502020204030204" pitchFamily="34" charset="0"/>
                    <a:cs typeface="Arial" panose="020B0604020202020204" pitchFamily="34" charset="0"/>
                  </a:rPr>
                  <a:t> tương ứng với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en-US" sz="4000" smtClean="0">
                    <a:effectLst/>
                    <a:latin typeface="Arial" panose="020B0604020202020204" pitchFamily="34" charset="0"/>
                    <a:ea typeface="Arial" panose="020B060402020202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9236026" y="4747897"/>
                <a:ext cx="7894974" cy="3785652"/>
              </a:xfrm>
              <a:prstGeom prst="rect">
                <a:avLst/>
              </a:prstGeom>
              <a:blipFill>
                <a:blip r:embed="rId8"/>
                <a:stretch>
                  <a:fillRect l="-2703" r="-2780" b="-3060"/>
                </a:stretch>
              </a:blipFill>
            </p:spPr>
            <p:txBody>
              <a:bodyPr/>
              <a:lstStyle/>
              <a:p>
                <a:r>
                  <a:rPr lang="en-US">
                    <a:noFill/>
                  </a:rPr>
                  <a:t> </a:t>
                </a:r>
              </a:p>
            </p:txBody>
          </p:sp>
        </mc:Fallback>
      </mc:AlternateContent>
      <p:grpSp>
        <p:nvGrpSpPr>
          <p:cNvPr id="21" name="Group 20"/>
          <p:cNvGrpSpPr/>
          <p:nvPr/>
        </p:nvGrpSpPr>
        <p:grpSpPr>
          <a:xfrm>
            <a:off x="11902644" y="3282616"/>
            <a:ext cx="2068980" cy="1219200"/>
            <a:chOff x="1553797" y="1205790"/>
            <a:chExt cx="1636655" cy="995855"/>
          </a:xfrm>
        </p:grpSpPr>
        <p:pic>
          <p:nvPicPr>
            <p:cNvPr id="22"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553797" y="1205790"/>
              <a:ext cx="1571619" cy="995855"/>
            </a:xfrm>
            <a:prstGeom prst="rect">
              <a:avLst/>
            </a:prstGeom>
          </p:spPr>
        </p:pic>
        <p:sp>
          <p:nvSpPr>
            <p:cNvPr id="23" name="TextBox 22"/>
            <p:cNvSpPr txBox="1"/>
            <p:nvPr/>
          </p:nvSpPr>
          <p:spPr>
            <a:xfrm>
              <a:off x="1618833" y="1349774"/>
              <a:ext cx="1571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946383684"/>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up)">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sp>
        <p:nvSpPr>
          <p:cNvPr id="16" name="Rectangle 15"/>
          <p:cNvSpPr/>
          <p:nvPr/>
        </p:nvSpPr>
        <p:spPr>
          <a:xfrm>
            <a:off x="1160648" y="571500"/>
            <a:ext cx="13575628" cy="2492990"/>
          </a:xfrm>
          <a:prstGeom prst="rect">
            <a:avLst/>
          </a:prstGeom>
        </p:spPr>
        <p:txBody>
          <a:bodyPr wrap="square">
            <a:spAutoFit/>
          </a:bodyPr>
          <a:lstStyle/>
          <a:p>
            <a:pPr lvl="0">
              <a:lnSpc>
                <a:spcPct val="240000"/>
              </a:lnSpc>
            </a:pPr>
            <a:r>
              <a:rPr lang="en-US" sz="4000" b="1">
                <a:solidFill>
                  <a:srgbClr val="002060"/>
                </a:solidFill>
                <a:latin typeface="Arial" panose="020B0604020202020204" pitchFamily="34" charset="0"/>
                <a:cs typeface="Arial" panose="020B0604020202020204" pitchFamily="34" charset="0"/>
              </a:rPr>
              <a:t>Bài </a:t>
            </a:r>
            <a:r>
              <a:rPr lang="en-US" sz="4000" b="1" smtClean="0">
                <a:solidFill>
                  <a:srgbClr val="002060"/>
                </a:solidFill>
                <a:latin typeface="Arial" panose="020B0604020202020204" pitchFamily="34" charset="0"/>
                <a:cs typeface="Arial" panose="020B0604020202020204" pitchFamily="34" charset="0"/>
              </a:rPr>
              <a:t>9.2 </a:t>
            </a:r>
            <a:r>
              <a:rPr lang="en-US" sz="4000" b="1">
                <a:solidFill>
                  <a:srgbClr val="002060"/>
                </a:solidFill>
                <a:latin typeface="Arial" panose="020B0604020202020204" pitchFamily="34" charset="0"/>
                <a:cs typeface="Arial" panose="020B0604020202020204" pitchFamily="34" charset="0"/>
              </a:rPr>
              <a:t>(SGK – </a:t>
            </a:r>
            <a:r>
              <a:rPr lang="en-US" sz="4000" b="1">
                <a:solidFill>
                  <a:srgbClr val="002060"/>
                </a:solidFill>
                <a:latin typeface="Arial" panose="020B0604020202020204" pitchFamily="34" charset="0"/>
                <a:cs typeface="Arial" panose="020B0604020202020204" pitchFamily="34" charset="0"/>
              </a:rPr>
              <a:t>tr82</a:t>
            </a:r>
            <a:r>
              <a:rPr lang="en-US" sz="4000" b="1" smtClean="0">
                <a:solidFill>
                  <a:srgbClr val="002060"/>
                </a:solidFill>
                <a:latin typeface="Arial" panose="020B0604020202020204" pitchFamily="34" charset="0"/>
                <a:cs typeface="Arial" panose="020B0604020202020204" pitchFamily="34" charset="0"/>
              </a:rPr>
              <a:t>)</a:t>
            </a:r>
            <a:r>
              <a:rPr lang="en-US" sz="4000">
                <a:solidFill>
                  <a:srgbClr val="000000"/>
                </a:solidFill>
                <a:latin typeface="Arial" panose="020B0604020202020204" pitchFamily="34" charset="0"/>
                <a:cs typeface="Arial" panose="020B0604020202020204" pitchFamily="34" charset="0"/>
              </a:rPr>
              <a:t> Khẳng định nào sau đây là </a:t>
            </a:r>
            <a:r>
              <a:rPr lang="en-US" sz="4000" b="1">
                <a:solidFill>
                  <a:srgbClr val="000000"/>
                </a:solidFill>
                <a:latin typeface="Arial" panose="020B0604020202020204" pitchFamily="34" charset="0"/>
                <a:cs typeface="Arial" panose="020B0604020202020204" pitchFamily="34" charset="0"/>
              </a:rPr>
              <a:t>đúng</a:t>
            </a:r>
            <a:r>
              <a:rPr lang="en-US" sz="4000">
                <a:solidFill>
                  <a:srgbClr val="000000"/>
                </a:solidFill>
                <a:latin typeface="Arial" panose="020B0604020202020204" pitchFamily="34" charset="0"/>
                <a:cs typeface="Arial" panose="020B0604020202020204" pitchFamily="34" charset="0"/>
              </a:rPr>
              <a:t>?</a:t>
            </a:r>
          </a:p>
          <a:p>
            <a:pPr lvl="0" algn="ctr">
              <a:lnSpc>
                <a:spcPct val="150000"/>
              </a:lnSpc>
            </a:pPr>
            <a:r>
              <a:rPr lang="en-US" sz="4000" b="1" smtClean="0">
                <a:solidFill>
                  <a:srgbClr val="002060"/>
                </a:solidFill>
                <a:latin typeface="Arial" panose="020B0604020202020204" pitchFamily="34" charset="0"/>
                <a:cs typeface="Arial" panose="020B0604020202020204" pitchFamily="34" charset="0"/>
              </a:rPr>
              <a:t> </a:t>
            </a:r>
            <a:endParaRPr lang="en-US" sz="4000"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1143000" y="1931730"/>
            <a:ext cx="15175828" cy="7478970"/>
          </a:xfrm>
          <a:prstGeom prst="rect">
            <a:avLst/>
          </a:prstGeom>
        </p:spPr>
        <p:txBody>
          <a:bodyPr wrap="square">
            <a:spAutoFit/>
          </a:bodyPr>
          <a:lstStyle/>
          <a:p>
            <a:pPr>
              <a:lnSpc>
                <a:spcPct val="240000"/>
              </a:lnSpc>
            </a:pPr>
            <a:r>
              <a:rPr lang="en-US" sz="4000" smtClean="0">
                <a:solidFill>
                  <a:srgbClr val="000000"/>
                </a:solidFill>
                <a:latin typeface="Arial" panose="020B0604020202020204" pitchFamily="34" charset="0"/>
                <a:cs typeface="Arial" panose="020B0604020202020204" pitchFamily="34" charset="0"/>
              </a:rPr>
              <a:t>a</a:t>
            </a:r>
            <a:r>
              <a:rPr lang="en-US" sz="4000">
                <a:solidFill>
                  <a:srgbClr val="000000"/>
                </a:solidFill>
                <a:latin typeface="Arial" panose="020B0604020202020204" pitchFamily="34" charset="0"/>
                <a:cs typeface="Arial" panose="020B0604020202020204" pitchFamily="34" charset="0"/>
              </a:rPr>
              <a:t>) Hai tam giác bằng nhau thì đồng dạng </a:t>
            </a:r>
            <a:r>
              <a:rPr lang="en-US" sz="4000">
                <a:solidFill>
                  <a:srgbClr val="000000"/>
                </a:solidFill>
                <a:latin typeface="Arial" panose="020B0604020202020204" pitchFamily="34" charset="0"/>
                <a:cs typeface="Arial" panose="020B0604020202020204" pitchFamily="34" charset="0"/>
              </a:rPr>
              <a:t>với </a:t>
            </a:r>
            <a:r>
              <a:rPr lang="en-US" sz="4000" smtClean="0">
                <a:solidFill>
                  <a:srgbClr val="000000"/>
                </a:solidFill>
                <a:latin typeface="Arial" panose="020B0604020202020204" pitchFamily="34" charset="0"/>
                <a:cs typeface="Arial" panose="020B0604020202020204" pitchFamily="34" charset="0"/>
              </a:rPr>
              <a:t>nhau</a:t>
            </a:r>
            <a:endParaRPr lang="en-US" sz="4000">
              <a:solidFill>
                <a:srgbClr val="000000"/>
              </a:solidFill>
              <a:latin typeface="Arial" panose="020B0604020202020204" pitchFamily="34" charset="0"/>
              <a:cs typeface="Arial" panose="020B0604020202020204" pitchFamily="34" charset="0"/>
            </a:endParaRP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b) Hai tam giác bất kì đồng dạng </a:t>
            </a:r>
            <a:r>
              <a:rPr lang="en-US" sz="4000">
                <a:latin typeface="Arial" panose="020B0604020202020204" pitchFamily="34" charset="0"/>
                <a:ea typeface="Calibri" panose="020F0502020204030204" pitchFamily="34" charset="0"/>
                <a:cs typeface="Arial" panose="020B0604020202020204" pitchFamily="34" charset="0"/>
              </a:rPr>
              <a:t>với </a:t>
            </a:r>
            <a:r>
              <a:rPr lang="en-US" sz="4000" smtClean="0">
                <a:latin typeface="Arial" panose="020B0604020202020204" pitchFamily="34" charset="0"/>
                <a:ea typeface="Calibri" panose="020F0502020204030204" pitchFamily="34" charset="0"/>
                <a:cs typeface="Arial" panose="020B0604020202020204" pitchFamily="34" charset="0"/>
              </a:rPr>
              <a:t>nhau</a:t>
            </a:r>
            <a:endParaRPr lang="en-US" sz="4000">
              <a:latin typeface="Arial" panose="020B0604020202020204" pitchFamily="34" charset="0"/>
              <a:ea typeface="Calibri" panose="020F0502020204030204" pitchFamily="34" charset="0"/>
              <a:cs typeface="Arial" panose="020B0604020202020204" pitchFamily="34" charset="0"/>
            </a:endParaRP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c) Hai tam giác đều bất kì đồng dạng </a:t>
            </a:r>
            <a:r>
              <a:rPr lang="en-US" sz="4000">
                <a:latin typeface="Arial" panose="020B0604020202020204" pitchFamily="34" charset="0"/>
                <a:ea typeface="Calibri" panose="020F0502020204030204" pitchFamily="34" charset="0"/>
                <a:cs typeface="Arial" panose="020B0604020202020204" pitchFamily="34" charset="0"/>
              </a:rPr>
              <a:t>với </a:t>
            </a:r>
            <a:r>
              <a:rPr lang="en-US" sz="4000" smtClean="0">
                <a:latin typeface="Arial" panose="020B0604020202020204" pitchFamily="34" charset="0"/>
                <a:ea typeface="Calibri" panose="020F0502020204030204" pitchFamily="34" charset="0"/>
                <a:cs typeface="Arial" panose="020B0604020202020204" pitchFamily="34" charset="0"/>
              </a:rPr>
              <a:t>nhau</a:t>
            </a:r>
            <a:endParaRPr lang="en-US" sz="4000">
              <a:latin typeface="Arial" panose="020B0604020202020204" pitchFamily="34" charset="0"/>
              <a:ea typeface="Calibri" panose="020F0502020204030204" pitchFamily="34" charset="0"/>
              <a:cs typeface="Arial" panose="020B0604020202020204" pitchFamily="34" charset="0"/>
            </a:endParaRP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d) Hai tam giác vuông bất kì đồng dạng </a:t>
            </a:r>
            <a:r>
              <a:rPr lang="en-US" sz="4000">
                <a:latin typeface="Arial" panose="020B0604020202020204" pitchFamily="34" charset="0"/>
                <a:ea typeface="Calibri" panose="020F0502020204030204" pitchFamily="34" charset="0"/>
                <a:cs typeface="Arial" panose="020B0604020202020204" pitchFamily="34" charset="0"/>
              </a:rPr>
              <a:t>với </a:t>
            </a:r>
            <a:r>
              <a:rPr lang="en-US" sz="4000" smtClean="0">
                <a:latin typeface="Arial" panose="020B0604020202020204" pitchFamily="34" charset="0"/>
                <a:ea typeface="Calibri" panose="020F0502020204030204" pitchFamily="34" charset="0"/>
                <a:cs typeface="Arial" panose="020B0604020202020204" pitchFamily="34" charset="0"/>
              </a:rPr>
              <a:t>nhau</a:t>
            </a:r>
            <a:endParaRPr lang="en-US" sz="4000">
              <a:latin typeface="Arial" panose="020B0604020202020204" pitchFamily="34" charset="0"/>
              <a:ea typeface="Calibri" panose="020F0502020204030204" pitchFamily="34" charset="0"/>
              <a:cs typeface="Arial" panose="020B0604020202020204" pitchFamily="34" charset="0"/>
            </a:endParaRPr>
          </a:p>
          <a:p>
            <a:pPr>
              <a:lnSpc>
                <a:spcPct val="240000"/>
              </a:lnSpc>
            </a:pPr>
            <a:r>
              <a:rPr lang="en-US" sz="4000">
                <a:latin typeface="Arial" panose="020B0604020202020204" pitchFamily="34" charset="0"/>
                <a:ea typeface="Calibri" panose="020F0502020204030204" pitchFamily="34" charset="0"/>
                <a:cs typeface="Arial" panose="020B0604020202020204" pitchFamily="34" charset="0"/>
              </a:rPr>
              <a:t>e) Hai tam giác đồng dạng thì </a:t>
            </a:r>
            <a:r>
              <a:rPr lang="en-US" sz="4000">
                <a:latin typeface="Arial" panose="020B0604020202020204" pitchFamily="34" charset="0"/>
                <a:ea typeface="Calibri" panose="020F0502020204030204" pitchFamily="34" charset="0"/>
                <a:cs typeface="Arial" panose="020B0604020202020204" pitchFamily="34" charset="0"/>
              </a:rPr>
              <a:t>bằng </a:t>
            </a:r>
            <a:r>
              <a:rPr lang="en-US" sz="4000" smtClean="0">
                <a:latin typeface="Arial" panose="020B0604020202020204" pitchFamily="34" charset="0"/>
                <a:ea typeface="Calibri" panose="020F0502020204030204" pitchFamily="34" charset="0"/>
                <a:cs typeface="Arial" panose="020B0604020202020204" pitchFamily="34" charset="0"/>
              </a:rPr>
              <a:t>nhau</a:t>
            </a:r>
            <a:endParaRPr lang="en-US" sz="4000">
              <a:latin typeface="Arial" panose="020B0604020202020204" pitchFamily="34" charset="0"/>
              <a:ea typeface="Calibri" panose="020F0502020204030204" pitchFamily="34" charset="0"/>
              <a:cs typeface="Arial" panose="020B0604020202020204" pitchFamily="34" charset="0"/>
            </a:endParaRPr>
          </a:p>
        </p:txBody>
      </p:sp>
      <p:sp>
        <p:nvSpPr>
          <p:cNvPr id="11" name="Freeform 2"/>
          <p:cNvSpPr/>
          <p:nvPr/>
        </p:nvSpPr>
        <p:spPr>
          <a:xfrm>
            <a:off x="15963900" y="7277100"/>
            <a:ext cx="1447800" cy="2409734"/>
          </a:xfrm>
          <a:custGeom>
            <a:avLst/>
            <a:gdLst/>
            <a:ahLst/>
            <a:cxnLst/>
            <a:rect l="l" t="t" r="r" b="b"/>
            <a:pathLst>
              <a:path w="2530602" h="4114800">
                <a:moveTo>
                  <a:pt x="0" y="0"/>
                </a:moveTo>
                <a:lnTo>
                  <a:pt x="2530602" y="0"/>
                </a:lnTo>
                <a:lnTo>
                  <a:pt x="2530602" y="4114800"/>
                </a:lnTo>
                <a:lnTo>
                  <a:pt x="0" y="4114800"/>
                </a:lnTo>
                <a:lnTo>
                  <a:pt x="0" y="0"/>
                </a:lnTo>
                <a:close/>
              </a:path>
            </a:pathLst>
          </a:custGeom>
          <a:blipFill>
            <a:blip r:embed="rId9">
              <a:extLst>
                <a:ext uri="{96DAC541-7B7A-43D3-8B79-37D633B846F1}">
                  <asvg:svgBlip xmlns="" xmlns:asvg="http://schemas.microsoft.com/office/drawing/2016/SVG/main" r:embed="rId3"/>
                </a:ext>
              </a:extLst>
            </a:blip>
            <a:stretch>
              <a:fillRect/>
            </a:stretch>
          </a:blipFill>
        </p:spPr>
      </p:sp>
      <p:pic>
        <p:nvPicPr>
          <p:cNvPr id="8" name="Picture 7"/>
          <p:cNvPicPr>
            <a:picLocks noChangeAspect="1"/>
          </p:cNvPicPr>
          <p:nvPr/>
        </p:nvPicPr>
        <p:blipFill>
          <a:blip r:embed="rId10"/>
          <a:stretch>
            <a:fillRect/>
          </a:stretch>
        </p:blipFill>
        <p:spPr>
          <a:xfrm>
            <a:off x="13886389" y="2432480"/>
            <a:ext cx="989684" cy="941177"/>
          </a:xfrm>
          <a:prstGeom prst="rect">
            <a:avLst/>
          </a:prstGeom>
        </p:spPr>
      </p:pic>
      <p:pic>
        <p:nvPicPr>
          <p:cNvPr id="9" name="Picture 8"/>
          <p:cNvPicPr>
            <a:picLocks noChangeAspect="1"/>
          </p:cNvPicPr>
          <p:nvPr/>
        </p:nvPicPr>
        <p:blipFill>
          <a:blip r:embed="rId11"/>
          <a:stretch>
            <a:fillRect/>
          </a:stretch>
        </p:blipFill>
        <p:spPr>
          <a:xfrm>
            <a:off x="13932942" y="8296401"/>
            <a:ext cx="926058" cy="892756"/>
          </a:xfrm>
          <a:prstGeom prst="rect">
            <a:avLst/>
          </a:prstGeom>
        </p:spPr>
      </p:pic>
      <p:pic>
        <p:nvPicPr>
          <p:cNvPr id="10" name="Picture 9"/>
          <p:cNvPicPr>
            <a:picLocks noChangeAspect="1"/>
          </p:cNvPicPr>
          <p:nvPr/>
        </p:nvPicPr>
        <p:blipFill>
          <a:blip r:embed="rId10"/>
          <a:stretch>
            <a:fillRect/>
          </a:stretch>
        </p:blipFill>
        <p:spPr>
          <a:xfrm>
            <a:off x="13886389" y="5379956"/>
            <a:ext cx="989684" cy="941177"/>
          </a:xfrm>
          <a:prstGeom prst="rect">
            <a:avLst/>
          </a:prstGeom>
        </p:spPr>
      </p:pic>
      <p:pic>
        <p:nvPicPr>
          <p:cNvPr id="12" name="Picture 11"/>
          <p:cNvPicPr>
            <a:picLocks noChangeAspect="1"/>
          </p:cNvPicPr>
          <p:nvPr/>
        </p:nvPicPr>
        <p:blipFill>
          <a:blip r:embed="rId11"/>
          <a:stretch>
            <a:fillRect/>
          </a:stretch>
        </p:blipFill>
        <p:spPr>
          <a:xfrm>
            <a:off x="13932942" y="6862389"/>
            <a:ext cx="926058" cy="892756"/>
          </a:xfrm>
          <a:prstGeom prst="rect">
            <a:avLst/>
          </a:prstGeom>
        </p:spPr>
      </p:pic>
      <p:pic>
        <p:nvPicPr>
          <p:cNvPr id="14" name="Picture 13"/>
          <p:cNvPicPr>
            <a:picLocks noChangeAspect="1"/>
          </p:cNvPicPr>
          <p:nvPr/>
        </p:nvPicPr>
        <p:blipFill>
          <a:blip r:embed="rId11"/>
          <a:stretch>
            <a:fillRect/>
          </a:stretch>
        </p:blipFill>
        <p:spPr>
          <a:xfrm>
            <a:off x="13886389" y="3890254"/>
            <a:ext cx="926058" cy="892756"/>
          </a:xfrm>
          <a:prstGeom prst="rect">
            <a:avLst/>
          </a:prstGeom>
        </p:spPr>
      </p:pic>
    </p:spTree>
    <p:extLst>
      <p:ext uri="{BB962C8B-B14F-4D97-AF65-F5344CB8AC3E}">
        <p14:creationId xmlns:p14="http://schemas.microsoft.com/office/powerpoint/2010/main" val="18090285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1476">
            <a:off x="10698579" y="676134"/>
            <a:ext cx="7519974" cy="9070145"/>
          </a:xfrm>
          <a:prstGeom prst="rect">
            <a:avLst/>
          </a:prstGeom>
        </p:spPr>
      </p:pic>
      <p:sp>
        <p:nvSpPr>
          <p:cNvPr id="3" name="AutoShape 3"/>
          <p:cNvSpPr/>
          <p:nvPr/>
        </p:nvSpPr>
        <p:spPr>
          <a:xfrm>
            <a:off x="1600200" y="1208963"/>
            <a:ext cx="14630400" cy="8004490"/>
          </a:xfrm>
          <a:prstGeom prst="rect">
            <a:avLst/>
          </a:prstGeom>
          <a:solidFill>
            <a:srgbClr val="F6F6E9"/>
          </a:solidFill>
        </p:spPr>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800000">
            <a:off x="1371600" y="952500"/>
            <a:ext cx="1294758" cy="137209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161544" y="7986232"/>
            <a:ext cx="1294758" cy="1372094"/>
          </a:xfrm>
          <a:prstGeom prst="rect">
            <a:avLst/>
          </a:prstGeom>
        </p:spPr>
      </p:pic>
      <p:sp>
        <p:nvSpPr>
          <p:cNvPr id="18" name="TextBox 17"/>
          <p:cNvSpPr txBox="1"/>
          <p:nvPr/>
        </p:nvSpPr>
        <p:spPr>
          <a:xfrm>
            <a:off x="2590799" y="1563559"/>
            <a:ext cx="12725401" cy="3427541"/>
          </a:xfrm>
          <a:prstGeom prst="rect">
            <a:avLst/>
          </a:prstGeom>
          <a:noFill/>
        </p:spPr>
        <p:txBody>
          <a:bodyPr wrap="square" rtlCol="0">
            <a:spAutoFit/>
          </a:bodyPr>
          <a:lstStyle/>
          <a:p>
            <a:pPr algn="ctr">
              <a:lnSpc>
                <a:spcPct val="150000"/>
              </a:lnSpc>
            </a:pPr>
            <a:r>
              <a:rPr lang="vi-VN" sz="7700" b="1">
                <a:solidFill>
                  <a:schemeClr val="accent2">
                    <a:lumMod val="75000"/>
                  </a:schemeClr>
                </a:solidFill>
                <a:cs typeface="Arial" panose="020B0604020202020204" pitchFamily="34" charset="0"/>
              </a:rPr>
              <a:t>CHƯƠNG IX. TAM GIÁC ĐỒNG DẠNG</a:t>
            </a:r>
            <a:endParaRPr lang="vi-VN" sz="7700" b="1" dirty="0">
              <a:solidFill>
                <a:schemeClr val="accent2">
                  <a:lumMod val="75000"/>
                </a:schemeClr>
              </a:solidFill>
              <a:cs typeface="Arial" panose="020B0604020202020204" pitchFamily="34" charset="0"/>
            </a:endParaRPr>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341" y="7855343"/>
            <a:ext cx="3183749" cy="2227668"/>
          </a:xfrm>
          <a:prstGeom prst="rect">
            <a:avLst/>
          </a:prstGeom>
        </p:spPr>
      </p:pic>
      <p:sp>
        <p:nvSpPr>
          <p:cNvPr id="5" name="Rectangle 4"/>
          <p:cNvSpPr/>
          <p:nvPr/>
        </p:nvSpPr>
        <p:spPr>
          <a:xfrm>
            <a:off x="3584245" y="5297359"/>
            <a:ext cx="10738507" cy="3427541"/>
          </a:xfrm>
          <a:prstGeom prst="rect">
            <a:avLst/>
          </a:prstGeom>
        </p:spPr>
        <p:txBody>
          <a:bodyPr wrap="square">
            <a:spAutoFit/>
          </a:bodyPr>
          <a:lstStyle/>
          <a:p>
            <a:pPr algn="ctr">
              <a:lnSpc>
                <a:spcPct val="150000"/>
              </a:lnSpc>
              <a:spcAft>
                <a:spcPts val="0"/>
              </a:spcAft>
            </a:pPr>
            <a:r>
              <a:rPr lang="nn-NO" sz="7700" b="1" ker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BÀI 33. HAI TAM GIÁC ĐỒNG DẠNG</a:t>
            </a:r>
            <a:endParaRPr lang="en-US" sz="7700" b="1" kern="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1533353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VẬ</a:t>
            </a:r>
            <a:r>
              <a:rPr lang="en-US" sz="7000" b="1" smtClean="0">
                <a:solidFill>
                  <a:srgbClr val="1F497D"/>
                </a:solidFill>
                <a:latin typeface="Arial" panose="020B0604020202020204" pitchFamily="34" charset="0"/>
                <a:cs typeface="Arial" panose="020B0604020202020204" pitchFamily="34" charset="0"/>
              </a:rPr>
              <a:t>N DỤNG</a:t>
            </a:r>
            <a:endParaRPr kumimoji="0" lang="en-US" sz="7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96875988"/>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431326" y="9715500"/>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sp>
        <p:nvSpPr>
          <p:cNvPr id="16" name="Rectangle 15"/>
          <p:cNvSpPr/>
          <p:nvPr/>
        </p:nvSpPr>
        <p:spPr>
          <a:xfrm>
            <a:off x="228600" y="419100"/>
            <a:ext cx="17755405"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9.</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3</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tr82)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Trong hình 9.9, ABC là tam giác không cân; M, N, P lần lượt là trung điểm của BC, CA, AB. Hãy tìm trong hình năm tam giác khác nhau mà chúng đôi một đồng dạng với nhau. Giải thích vì sao chúng đồng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dạng</a:t>
            </a:r>
            <a:r>
              <a:rPr kumimoji="0" lang="en-US" sz="38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29357">
            <a:off x="16457175" y="8945261"/>
            <a:ext cx="1201248" cy="1220499"/>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36621" y="4343949"/>
            <a:ext cx="5664800" cy="5074099"/>
          </a:xfrm>
          <a:prstGeom prst="rect">
            <a:avLst/>
          </a:prstGeom>
        </p:spPr>
      </p:pic>
      <p:grpSp>
        <p:nvGrpSpPr>
          <p:cNvPr id="13" name="Group 12"/>
          <p:cNvGrpSpPr/>
          <p:nvPr/>
        </p:nvGrpSpPr>
        <p:grpSpPr>
          <a:xfrm>
            <a:off x="8112919" y="3519941"/>
            <a:ext cx="1986765" cy="1090159"/>
            <a:chOff x="1618833" y="1211767"/>
            <a:chExt cx="1571619" cy="890453"/>
          </a:xfrm>
        </p:grpSpPr>
        <p:pic>
          <p:nvPicPr>
            <p:cNvPr id="14"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703045" y="1211767"/>
              <a:ext cx="1405278" cy="890453"/>
            </a:xfrm>
            <a:prstGeom prst="rect">
              <a:avLst/>
            </a:prstGeom>
          </p:spPr>
        </p:pic>
        <p:sp>
          <p:nvSpPr>
            <p:cNvPr id="15" name="TextBox 14"/>
            <p:cNvSpPr txBox="1"/>
            <p:nvPr/>
          </p:nvSpPr>
          <p:spPr>
            <a:xfrm>
              <a:off x="1618833" y="1349774"/>
              <a:ext cx="1571619" cy="5530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8" name="Rectangle 7"/>
              <p:cNvSpPr/>
              <p:nvPr/>
            </p:nvSpPr>
            <p:spPr>
              <a:xfrm>
                <a:off x="6370326" y="4851415"/>
                <a:ext cx="11613679" cy="4102085"/>
              </a:xfrm>
              <a:prstGeom prst="rect">
                <a:avLst/>
              </a:prstGeom>
            </p:spPr>
            <p:txBody>
              <a:bodyPr wrap="square">
                <a:spAutoFit/>
              </a:bodyPr>
              <a:lstStyle/>
              <a:p>
                <a:pPr marL="0" marR="0" lvl="0" indent="0" algn="just" defTabSz="914400" rtl="0" eaLnBrk="1" fontAlgn="auto" latinLnBrk="0" hangingPunct="1">
                  <a:lnSpc>
                    <a:spcPct val="170000"/>
                  </a:lnSpc>
                  <a:spcBef>
                    <a:spcPts val="0"/>
                  </a:spcBef>
                  <a:spcAft>
                    <a:spcPts val="0"/>
                  </a:spcAft>
                  <a:buClrTx/>
                  <a:buSzTx/>
                  <a:buFontTx/>
                  <a:buNone/>
                  <a:tabLst/>
                  <a:defRPr/>
                </a:pP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 </a:t>
                </a:r>
              </a:p>
              <a:p>
                <a:pPr marL="0" marR="0" lvl="0" indent="0" algn="just" defTabSz="914400" rtl="0" eaLnBrk="1" fontAlgn="auto" latinLnBrk="0" hangingPunct="1">
                  <a:lnSpc>
                    <a:spcPct val="170000"/>
                  </a:lnSpc>
                  <a:spcBef>
                    <a:spcPts val="0"/>
                  </a:spcBef>
                  <a:spcAft>
                    <a:spcPts val="0"/>
                  </a:spcAft>
                  <a:buClrTx/>
                  <a:buSzTx/>
                  <a:buFontTx/>
                  <a:buNone/>
                  <a:tabLst/>
                  <a:defRPr/>
                </a:pPr>
                <a14:m>
                  <m:oMath xmlns:m="http://schemas.openxmlformats.org/officeDocument/2006/math">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𝐴𝑁𝑃</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𝑀𝑃𝑁</m:t>
                        </m:r>
                      </m:e>
                    </m:acc>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 le trong)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𝑃𝑁</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chung</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70000"/>
                  </a:lnSpc>
                  <a:spcBef>
                    <a:spcPts val="0"/>
                  </a:spcBef>
                  <a:spcAft>
                    <a:spcPts val="0"/>
                  </a:spcAft>
                  <a:buClrTx/>
                  <a:buSzTx/>
                  <a:buFontTx/>
                  <a:buNone/>
                  <a:tabLst/>
                  <a:defRPr/>
                </a:pPr>
                <a14:m>
                  <m:oMath xmlns:m="http://schemas.openxmlformats.org/officeDocument/2006/math">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𝐴𝑃𝑁</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(g.c.g</a:t>
                </a: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70000"/>
                  </a:lnSpc>
                  <a:spcBef>
                    <a:spcPts val="0"/>
                  </a:spcBef>
                  <a:spcAft>
                    <a:spcPts val="0"/>
                  </a:spcAft>
                  <a:buClrTx/>
                  <a:buSzTx/>
                  <a:buFontTx/>
                  <a:buNone/>
                  <a:tabLst/>
                  <a:defRPr/>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 tự ta </a:t>
                </a: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𝑃𝐵𝑀</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𝑁𝑀𝐶</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𝑀𝑁𝑃</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6370326" y="4851415"/>
                <a:ext cx="11613679" cy="4102085"/>
              </a:xfrm>
              <a:prstGeom prst="rect">
                <a:avLst/>
              </a:prstGeom>
              <a:blipFill>
                <a:blip r:embed="rId20"/>
                <a:stretch>
                  <a:fillRect l="-1732" r="-315" b="-1634"/>
                </a:stretch>
              </a:blipFill>
            </p:spPr>
            <p:txBody>
              <a:bodyPr/>
              <a:lstStyle/>
              <a:p>
                <a:r>
                  <a:rPr lang="en-US">
                    <a:noFill/>
                  </a:rPr>
                  <a:t> </a:t>
                </a:r>
              </a:p>
            </p:txBody>
          </p:sp>
        </mc:Fallback>
      </mc:AlternateContent>
    </p:spTree>
    <p:extLst>
      <p:ext uri="{BB962C8B-B14F-4D97-AF65-F5344CB8AC3E}">
        <p14:creationId xmlns:p14="http://schemas.microsoft.com/office/powerpoint/2010/main" val="403934412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wipe(down)">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wipe(left)">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431326" y="9715500"/>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sp>
        <p:nvSpPr>
          <p:cNvPr id="16" name="Rectangle 15"/>
          <p:cNvSpPr/>
          <p:nvPr/>
        </p:nvSpPr>
        <p:spPr>
          <a:xfrm>
            <a:off x="228600" y="419100"/>
            <a:ext cx="17755405" cy="27238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9.</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3</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tr82)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Trong hình 9.9, ABC là tam giác không cân; M, N, P lần lượt là trung điểm của BC, CA, AB. Hãy tìm trong hình năm tam giác khác nhau mà chúng đôi một đồng dạng với nhau. Giải thích vì sao chúng đồng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dạng</a:t>
            </a:r>
            <a:r>
              <a:rPr kumimoji="0" lang="en-US" sz="38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29357">
            <a:off x="16457175" y="8945261"/>
            <a:ext cx="1201248" cy="1220499"/>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36621" y="4343949"/>
            <a:ext cx="5664800" cy="5074099"/>
          </a:xfrm>
          <a:prstGeom prst="rect">
            <a:avLst/>
          </a:prstGeom>
        </p:spPr>
      </p:pic>
      <p:grpSp>
        <p:nvGrpSpPr>
          <p:cNvPr id="13" name="Group 12"/>
          <p:cNvGrpSpPr/>
          <p:nvPr/>
        </p:nvGrpSpPr>
        <p:grpSpPr>
          <a:xfrm>
            <a:off x="8112919" y="3519941"/>
            <a:ext cx="1986765" cy="1090159"/>
            <a:chOff x="1618833" y="1211767"/>
            <a:chExt cx="1571619" cy="890453"/>
          </a:xfrm>
        </p:grpSpPr>
        <p:pic>
          <p:nvPicPr>
            <p:cNvPr id="14"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703045" y="1211767"/>
              <a:ext cx="1405278" cy="890453"/>
            </a:xfrm>
            <a:prstGeom prst="rect">
              <a:avLst/>
            </a:prstGeom>
          </p:spPr>
        </p:pic>
        <p:sp>
          <p:nvSpPr>
            <p:cNvPr id="15" name="TextBox 14"/>
            <p:cNvSpPr txBox="1"/>
            <p:nvPr/>
          </p:nvSpPr>
          <p:spPr>
            <a:xfrm>
              <a:off x="1618833" y="1349774"/>
              <a:ext cx="1571619" cy="5530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8" name="Rectangle 7"/>
              <p:cNvSpPr/>
              <p:nvPr/>
            </p:nvSpPr>
            <p:spPr>
              <a:xfrm>
                <a:off x="6553200" y="4851415"/>
                <a:ext cx="11308074" cy="4478149"/>
              </a:xfrm>
              <a:prstGeom prst="rect">
                <a:avLst/>
              </a:prstGeom>
            </p:spPr>
            <p:txBody>
              <a:bodyPr wrap="square">
                <a:spAutoFit/>
              </a:bodyPr>
              <a:lstStyle/>
              <a:p>
                <a:pPr lvl="0" algn="just">
                  <a:lnSpc>
                    <a:spcPct val="150000"/>
                  </a:lnSpc>
                </a:pP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𝑃𝑁</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là đường trung bình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𝐴𝑃𝑁</m:t>
                    </m:r>
                    <m:r>
                      <a:rPr lang="en-US" sz="3800">
                        <a:solidFill>
                          <a:prstClr val="black"/>
                        </a:solidFill>
                        <a:latin typeface="Cambria Math" panose="020405030504060302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𝐴𝑃𝑁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𝑃𝐵𝑀</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𝑁𝑀𝐶</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đôi một bằng nhau và cùng đồng dạng với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Cả </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5 tam giác đôi một đồng dạng với nhau.</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6553200" y="4851415"/>
                <a:ext cx="11308074" cy="4478149"/>
              </a:xfrm>
              <a:prstGeom prst="rect">
                <a:avLst/>
              </a:prstGeom>
              <a:blipFill>
                <a:blip r:embed="rId20"/>
                <a:stretch>
                  <a:fillRect l="-1779" r="-1779" b="-2180"/>
                </a:stretch>
              </a:blipFill>
            </p:spPr>
            <p:txBody>
              <a:bodyPr/>
              <a:lstStyle/>
              <a:p>
                <a:r>
                  <a:rPr lang="en-US">
                    <a:noFill/>
                  </a:rPr>
                  <a:t> </a:t>
                </a:r>
              </a:p>
            </p:txBody>
          </p:sp>
        </mc:Fallback>
      </mc:AlternateContent>
    </p:spTree>
    <p:extLst>
      <p:ext uri="{BB962C8B-B14F-4D97-AF65-F5344CB8AC3E}">
        <p14:creationId xmlns:p14="http://schemas.microsoft.com/office/powerpoint/2010/main" val="3956835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73116">
            <a:off x="16676936" y="4896029"/>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993378" y="8955855"/>
            <a:ext cx="913338" cy="1705552"/>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552132" y="790110"/>
                <a:ext cx="17157912" cy="2753190"/>
              </a:xfrm>
              <a:prstGeom prst="rect">
                <a:avLst/>
              </a:prstGeom>
            </p:spPr>
            <p:txBody>
              <a:bodyPr wrap="square">
                <a:spAutoFit/>
              </a:bodyPr>
              <a:lstStyle/>
              <a:p>
                <a:pPr lvl="0" algn="just">
                  <a:lnSpc>
                    <a:spcPct val="150000"/>
                  </a:lnSpc>
                  <a:defRPr/>
                </a:pP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rPr>
                  <a:t>Bài 9.</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rPr>
                  <a:t>4</a:t>
                </a:r>
                <a:r>
                  <a:rPr kumimoji="0" lang="vi-VN" sz="3800" b="1" i="0" u="none" strike="noStrike" kern="120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rPr>
                  <a:t> </a:t>
                </a:r>
                <a:r>
                  <a:rPr kumimoji="0" lang="vi-VN" sz="38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(SGK – tr82) </a:t>
                </a:r>
                <a:r>
                  <a:rPr lang="vi-VN" sz="3800">
                    <a:solidFill>
                      <a:prstClr val="black"/>
                    </a:solidFill>
                    <a:cs typeface="Arial" panose="020B0604020202020204" pitchFamily="34" charset="0"/>
                  </a:rPr>
                  <a:t>Cho tam giác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𝐴𝐵𝐶</m:t>
                    </m:r>
                  </m:oMath>
                </a14:m>
                <a:r>
                  <a:rPr lang="vi-VN" sz="3800">
                    <a:solidFill>
                      <a:prstClr val="black"/>
                    </a:solidFill>
                    <a:cs typeface="Arial" panose="020B0604020202020204" pitchFamily="34" charset="0"/>
                  </a:rPr>
                  <a:t> cân tại đỉnh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m:t>
                    </m:r>
                  </m:oMath>
                </a14:m>
                <a:r>
                  <a:rPr lang="vi-VN" sz="3800">
                    <a:solidFill>
                      <a:prstClr val="black"/>
                    </a:solidFill>
                    <a:cs typeface="Arial" panose="020B0604020202020204" pitchFamily="34" charset="0"/>
                  </a:rPr>
                  <a:t> và tam giác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𝑀𝑁𝑃</m:t>
                    </m:r>
                  </m:oMath>
                </a14:m>
                <a:r>
                  <a:rPr lang="vi-VN" sz="3800">
                    <a:solidFill>
                      <a:prstClr val="black"/>
                    </a:solidFill>
                    <a:cs typeface="Arial" panose="020B0604020202020204" pitchFamily="34" charset="0"/>
                  </a:rPr>
                  <a:t> cân tại </a:t>
                </a:r>
                <a:r>
                  <a:rPr lang="vi-VN" sz="3800">
                    <a:solidFill>
                      <a:prstClr val="black"/>
                    </a:solidFill>
                    <a:cs typeface="Arial" panose="020B0604020202020204" pitchFamily="34" charset="0"/>
                  </a:rPr>
                  <a:t>đỉnh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𝑀</m:t>
                    </m:r>
                  </m:oMath>
                </a14:m>
                <a:r>
                  <a:rPr lang="vi-VN" sz="3800" smtClean="0">
                    <a:solidFill>
                      <a:prstClr val="black"/>
                    </a:solidFill>
                    <a:cs typeface="Arial" panose="020B0604020202020204" pitchFamily="34" charset="0"/>
                  </a:rPr>
                  <a:t>. </a:t>
                </a:r>
                <a:r>
                  <a:rPr lang="vi-VN" sz="3800">
                    <a:solidFill>
                      <a:prstClr val="black"/>
                    </a:solidFill>
                    <a:cs typeface="Arial" panose="020B0604020202020204" pitchFamily="34" charset="0"/>
                  </a:rPr>
                  <a:t>Biết </a:t>
                </a:r>
                <a:r>
                  <a:rPr lang="vi-VN" sz="3800" smtClean="0">
                    <a:solidFill>
                      <a:prstClr val="black"/>
                    </a:solidFill>
                    <a:cs typeface="Arial" panose="020B0604020202020204" pitchFamily="34" charset="0"/>
                  </a:rPr>
                  <a:t>rằng</a:t>
                </a:r>
                <a:r>
                  <a:rPr lang="en-US" sz="3800" smtClean="0">
                    <a:solidFill>
                      <a:prstClr val="black"/>
                    </a:solidFill>
                    <a:cs typeface="Arial" panose="020B0604020202020204" pitchFamily="34" charset="0"/>
                  </a:rPr>
                  <a:t> </a:t>
                </a:r>
                <a14:m>
                  <m:oMath xmlns:m="http://schemas.openxmlformats.org/officeDocument/2006/math">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𝑃𝑀𝑁</m:t>
                        </m:r>
                      </m:e>
                    </m:acc>
                  </m:oMath>
                </a14:m>
                <a:r>
                  <a:rPr lang="vi-VN" sz="3800" smtClean="0">
                    <a:solidFill>
                      <a:prstClr val="black"/>
                    </a:solidFill>
                    <a:cs typeface="Arial" panose="020B0604020202020204" pitchFamily="34" charset="0"/>
                  </a:rPr>
                  <a:t>, </a:t>
                </a:r>
                <a14:m>
                  <m:oMath xmlns:m="http://schemas.openxmlformats.org/officeDocument/2006/math">
                    <m:r>
                      <a:rPr lang="vi-VN" sz="3800" i="1" smtClean="0">
                        <a:solidFill>
                          <a:prstClr val="black"/>
                        </a:solidFill>
                        <a:latin typeface="Cambria Math" panose="02040503050406030204" pitchFamily="18" charset="0"/>
                        <a:cs typeface="Arial" panose="020B0604020202020204" pitchFamily="34" charset="0"/>
                      </a:rPr>
                      <m:t>𝐴𝐵</m:t>
                    </m:r>
                    <m:r>
                      <a:rPr lang="vi-VN" sz="3800" i="1" smtClean="0">
                        <a:solidFill>
                          <a:prstClr val="black"/>
                        </a:solidFill>
                        <a:latin typeface="Cambria Math" panose="02040503050406030204" pitchFamily="18" charset="0"/>
                        <a:cs typeface="Arial" panose="020B0604020202020204" pitchFamily="34" charset="0"/>
                      </a:rPr>
                      <m:t>=2</m:t>
                    </m:r>
                    <m:r>
                      <a:rPr lang="vi-VN" sz="3800" i="1" smtClean="0">
                        <a:solidFill>
                          <a:prstClr val="black"/>
                        </a:solidFill>
                        <a:latin typeface="Cambria Math" panose="02040503050406030204" pitchFamily="18" charset="0"/>
                        <a:cs typeface="Arial" panose="020B0604020202020204" pitchFamily="34" charset="0"/>
                      </a:rPr>
                      <m:t>𝑀𝑁</m:t>
                    </m:r>
                  </m:oMath>
                </a14:m>
                <a:r>
                  <a:rPr lang="vi-VN" sz="3800">
                    <a:solidFill>
                      <a:prstClr val="black"/>
                    </a:solidFill>
                    <a:cs typeface="Arial" panose="020B0604020202020204" pitchFamily="34" charset="0"/>
                  </a:rPr>
                  <a:t>. Chứng minh  </a:t>
                </a:r>
                <a14:m>
                  <m:oMath xmlns:m="http://schemas.openxmlformats.org/officeDocument/2006/math">
                    <m:r>
                      <m:rPr>
                        <m:sty m:val="p"/>
                      </m:rPr>
                      <a:rPr lang="el-GR" sz="3800" i="0" smtClean="0">
                        <a:solidFill>
                          <a:prstClr val="black"/>
                        </a:solidFill>
                        <a:latin typeface="Cambria Math" panose="02040503050406030204" pitchFamily="18" charset="0"/>
                        <a:cs typeface="Arial" panose="020B0604020202020204" pitchFamily="34" charset="0"/>
                      </a:rPr>
                      <m:t>Δ</m:t>
                    </m:r>
                    <m:r>
                      <a:rPr lang="vi-VN" sz="3800" i="1">
                        <a:solidFill>
                          <a:prstClr val="black"/>
                        </a:solidFill>
                        <a:latin typeface="Cambria Math" panose="02040503050406030204" pitchFamily="18" charset="0"/>
                        <a:cs typeface="Arial" panose="020B0604020202020204" pitchFamily="34" charset="0"/>
                      </a:rPr>
                      <m:t>𝑀𝑁𝑃</m:t>
                    </m:r>
                    <m:r>
                      <a:rPr lang="vi-VN" sz="3800" i="1">
                        <a:solidFill>
                          <a:prstClr val="black"/>
                        </a:solidFill>
                        <a:latin typeface="Cambria Math" panose="02040503050406030204" pitchFamily="18" charset="0"/>
                        <a:cs typeface="Arial" panose="020B0604020202020204" pitchFamily="34" charset="0"/>
                      </a:rPr>
                      <m:t> ∽ </m:t>
                    </m:r>
                    <m:r>
                      <m:rPr>
                        <m:sty m:val="p"/>
                      </m:rPr>
                      <a:rPr lang="el-GR" sz="3800" i="0">
                        <a:solidFill>
                          <a:prstClr val="black"/>
                        </a:solidFill>
                        <a:latin typeface="Cambria Math" panose="02040503050406030204" pitchFamily="18" charset="0"/>
                        <a:cs typeface="Arial" panose="020B0604020202020204" pitchFamily="34" charset="0"/>
                      </a:rPr>
                      <m:t>Δ</m:t>
                    </m:r>
                    <m:r>
                      <a:rPr lang="vi-VN" sz="3800" i="1">
                        <a:solidFill>
                          <a:prstClr val="black"/>
                        </a:solidFill>
                        <a:latin typeface="Cambria Math" panose="02040503050406030204" pitchFamily="18" charset="0"/>
                        <a:cs typeface="Arial" panose="020B0604020202020204" pitchFamily="34" charset="0"/>
                      </a:rPr>
                      <m:t>𝐴𝐵𝐶</m:t>
                    </m:r>
                    <m:r>
                      <a:rPr lang="vi-VN" sz="3800" i="1">
                        <a:solidFill>
                          <a:prstClr val="black"/>
                        </a:solidFill>
                        <a:latin typeface="Cambria Math" panose="02040503050406030204" pitchFamily="18" charset="0"/>
                        <a:cs typeface="Arial" panose="020B0604020202020204" pitchFamily="34" charset="0"/>
                      </a:rPr>
                      <m:t> </m:t>
                    </m:r>
                  </m:oMath>
                </a14:m>
                <a:r>
                  <a:rPr lang="vi-VN" sz="3800">
                    <a:solidFill>
                      <a:prstClr val="black"/>
                    </a:solidFill>
                    <a:cs typeface="Arial" panose="020B0604020202020204" pitchFamily="34" charset="0"/>
                  </a:rPr>
                  <a:t>và tìm tỉ số </a:t>
                </a:r>
                <a:r>
                  <a:rPr lang="vi-VN" sz="3800">
                    <a:solidFill>
                      <a:prstClr val="black"/>
                    </a:solidFill>
                    <a:cs typeface="Arial" panose="020B0604020202020204" pitchFamily="34" charset="0"/>
                  </a:rPr>
                  <a:t>đồng </a:t>
                </a:r>
                <a:r>
                  <a:rPr lang="vi-VN" sz="3800" smtClean="0">
                    <a:solidFill>
                      <a:prstClr val="black"/>
                    </a:solidFill>
                    <a:cs typeface="Arial" panose="020B0604020202020204" pitchFamily="34" charset="0"/>
                  </a:rPr>
                  <a:t>dạng</a:t>
                </a:r>
                <a:r>
                  <a:rPr lang="en-US"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552132" y="790110"/>
                <a:ext cx="17157912" cy="2753190"/>
              </a:xfrm>
              <a:prstGeom prst="rect">
                <a:avLst/>
              </a:prstGeom>
              <a:blipFill>
                <a:blip r:embed="rId4"/>
                <a:stretch>
                  <a:fillRect l="-1173" r="-1173" b="-4878"/>
                </a:stretch>
              </a:blipFill>
            </p:spPr>
            <p:txBody>
              <a:bodyPr/>
              <a:lstStyle/>
              <a:p>
                <a:r>
                  <a:rPr lang="en-US">
                    <a:noFill/>
                  </a:rPr>
                  <a:t> </a:t>
                </a:r>
              </a:p>
            </p:txBody>
          </p:sp>
        </mc:Fallback>
      </mc:AlternateContent>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3095596" y="4251238"/>
            <a:ext cx="12070984" cy="4917095"/>
          </a:xfrm>
          <a:prstGeom prst="rect">
            <a:avLst/>
          </a:prstGeom>
        </p:spPr>
      </p:pic>
    </p:spTree>
    <p:extLst>
      <p:ext uri="{BB962C8B-B14F-4D97-AF65-F5344CB8AC3E}">
        <p14:creationId xmlns:p14="http://schemas.microsoft.com/office/powerpoint/2010/main" val="125214951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044328">
            <a:off x="15828103" y="8473591"/>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1119350" y="-71481"/>
            <a:ext cx="913338" cy="1705552"/>
          </a:xfrm>
          <a:prstGeom prst="rect">
            <a:avLst/>
          </a:prstGeom>
        </p:spPr>
      </p:pic>
      <p:sp>
        <p:nvSpPr>
          <p:cNvPr id="13" name="TextBox 12"/>
          <p:cNvSpPr txBox="1"/>
          <p:nvPr/>
        </p:nvSpPr>
        <p:spPr>
          <a:xfrm>
            <a:off x="8064288" y="674393"/>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6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1219200" y="1562100"/>
                <a:ext cx="15849600" cy="7685309"/>
              </a:xfrm>
              <a:prstGeom prst="rect">
                <a:avLst/>
              </a:prstGeom>
            </p:spPr>
            <p:txBody>
              <a:bodyPr wrap="square">
                <a:spAutoFit/>
              </a:bodyPr>
              <a:lstStyle/>
              <a:p>
                <a:pPr algn="just">
                  <a:lnSpc>
                    <a:spcPct val="150000"/>
                  </a:lnSpc>
                </a:pPr>
                <a14:m>
                  <m:oMath xmlns:m="http://schemas.openxmlformats.org/officeDocument/2006/math">
                    <m:r>
                      <a:rPr lang="fr-FR" sz="3600" i="1" smtClean="0">
                        <a:latin typeface="Cambria Math" panose="02040503050406030204" pitchFamily="18" charset="0"/>
                        <a:ea typeface="Calibri" panose="020F0502020204030204" pitchFamily="34" charset="0"/>
                        <a:cs typeface="Times New Roman" panose="02020603050405020304" pitchFamily="18" charset="0"/>
                      </a:rPr>
                      <m:t>∆</m:t>
                    </m:r>
                    <m:r>
                      <a:rPr lang="fr-FR" sz="36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600">
                    <a:effectLst/>
                    <a:latin typeface="Arial" panose="020B0604020202020204" pitchFamily="34" charset="0"/>
                    <a:ea typeface="Calibri" panose="020F0502020204030204" pitchFamily="34" charset="0"/>
                    <a:cs typeface="Arial" panose="020B0604020202020204" pitchFamily="34" charset="0"/>
                  </a:rPr>
                  <a:t> </a:t>
                </a:r>
                <a:r>
                  <a:rPr lang="fr-FR" sz="3600">
                    <a:effectLst/>
                    <a:latin typeface="Arial" panose="020B0604020202020204" pitchFamily="34" charset="0"/>
                    <a:ea typeface="Calibri" panose="020F0502020204030204" pitchFamily="34" charset="0"/>
                    <a:cs typeface="Arial" panose="020B0604020202020204" pitchFamily="34" charset="0"/>
                  </a:rPr>
                  <a:t>nên </a:t>
                </a:r>
                <a:endParaRPr lang="fr-FR" sz="36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𝐵𝐴𝐶</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n-US" sz="3600" b="0" smtClean="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fr-FR" sz="3600" smtClean="0">
                    <a:effectLst/>
                    <a:latin typeface="Arial" panose="020B0604020202020204" pitchFamily="34" charset="0"/>
                    <a:ea typeface="Calibri" panose="020F0502020204030204" pitchFamily="34" charset="0"/>
                    <a:cs typeface="Arial" panose="020B0604020202020204" pitchFamily="34" charset="0"/>
                  </a:rPr>
                  <a:t>Tương </a:t>
                </a:r>
                <a:r>
                  <a:rPr lang="fr-FR" sz="3600">
                    <a:effectLst/>
                    <a:latin typeface="Arial" panose="020B0604020202020204" pitchFamily="34" charset="0"/>
                    <a:ea typeface="Calibri" panose="020F0502020204030204" pitchFamily="34" charset="0"/>
                    <a:cs typeface="Arial" panose="020B0604020202020204" pitchFamily="34" charset="0"/>
                  </a:rPr>
                  <a:t>tự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60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𝑀</m:t>
                    </m:r>
                  </m:oMath>
                </a14:m>
                <a:r>
                  <a:rPr lang="fr-FR" sz="360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14:m>
                  <m:oMathPara xmlns:m="http://schemas.openxmlformats.org/officeDocument/2006/math">
                    <m:oMathParaPr>
                      <m:jc m:val="centerGroup"/>
                    </m:oMathParaPr>
                    <m:oMath xmlns:m="http://schemas.openxmlformats.org/officeDocument/2006/math">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𝑃𝑀𝑁</m:t>
                              </m:r>
                            </m:e>
                          </m:acc>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(2)</m:t>
                      </m:r>
                    </m:oMath>
                  </m:oMathPara>
                </a14:m>
                <a:endParaRPr lang="fr-FR" sz="36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smtClean="0">
                    <a:effectLst/>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𝑃𝑀𝑁</m:t>
                        </m:r>
                      </m:e>
                    </m:acc>
                  </m:oMath>
                </a14:m>
                <a:r>
                  <a:rPr lang="fr-FR" sz="3600">
                    <a:effectLst/>
                    <a:latin typeface="Arial" panose="020B0604020202020204" pitchFamily="34" charset="0"/>
                    <a:ea typeface="Calibri" panose="020F0502020204030204" pitchFamily="34" charset="0"/>
                    <a:cs typeface="Arial" panose="020B0604020202020204" pitchFamily="34" charset="0"/>
                  </a:rPr>
                  <a:t> nên từ (1)(2) suy ra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𝑀𝑁𝑃</m:t>
                        </m:r>
                      </m:e>
                    </m:acc>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Lấy </a:t>
                </a:r>
                <a14:m>
                  <m:oMath xmlns:m="http://schemas.openxmlformats.org/officeDocument/2006/math">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r>
                      <a:rPr lang="fr-FR" sz="36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3600">
                    <a:effectLst/>
                    <a:latin typeface="Arial" panose="020B0604020202020204" pitchFamily="34" charset="0"/>
                    <a:ea typeface="Calibri" panose="020F0502020204030204" pitchFamily="34" charset="0"/>
                    <a:cs typeface="Arial" panose="020B0604020202020204" pitchFamily="34" charset="0"/>
                  </a:rPr>
                  <a:t> lần lượt là trung điểm của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fr-FR" sz="3600">
                    <a:effectLst/>
                    <a:latin typeface="Arial" panose="020B0604020202020204" pitchFamily="34" charset="0"/>
                    <a:ea typeface="Calibri" panose="020F0502020204030204" pitchFamily="34" charset="0"/>
                    <a:cs typeface="Arial" panose="020B0604020202020204" pitchFamily="34" charset="0"/>
                  </a:rPr>
                  <a:t> thì ta có </a:t>
                </a:r>
                <a14:m>
                  <m:oMath xmlns:m="http://schemas.openxmlformats.org/officeDocument/2006/math">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𝐵𝐶</m:t>
                    </m:r>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600">
                        <a:latin typeface="Cambria Math" panose="02040503050406030204" pitchFamily="18" charset="0"/>
                        <a:ea typeface="Calibri" panose="020F0502020204030204" pitchFamily="34" charset="0"/>
                        <a:cs typeface="Times New Roman" panose="02020603050405020304" pitchFamily="18" charset="0"/>
                      </a:rPr>
                      <m:t>⇒</m:t>
                    </m:r>
                  </m:oMath>
                </a14:m>
                <a:r>
                  <a:rPr lang="fr-FR" sz="36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𝐴𝐶𝐵</m:t>
                        </m:r>
                      </m:e>
                    </m:acc>
                    <m:r>
                      <a:rPr lang="fr-FR" sz="36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effectLst/>
                                <a:latin typeface="Cambria Math" panose="02040503050406030204" pitchFamily="18" charset="0"/>
                                <a:ea typeface="Calibri" panose="020F0502020204030204" pitchFamily="34" charset="0"/>
                                <a:cs typeface="Times New Roman" panose="02020603050405020304" pitchFamily="18" charset="0"/>
                              </a:rPr>
                              <m:t>′</m:t>
                            </m:r>
                          </m:sup>
                        </m:sSup>
                      </m:e>
                    </m:acc>
                  </m:oMath>
                </a14:m>
                <a:r>
                  <a:rPr lang="fr-FR" sz="3600">
                    <a:effectLst/>
                    <a:latin typeface="Arial" panose="020B0604020202020204" pitchFamily="34" charset="0"/>
                    <a:ea typeface="Calibri" panose="020F0502020204030204" pitchFamily="34" charset="0"/>
                    <a:cs typeface="Arial" panose="020B0604020202020204" pitchFamily="34" charset="0"/>
                  </a:rPr>
                  <a:t> (đồng </a:t>
                </a:r>
                <a:r>
                  <a:rPr lang="fr-FR" sz="3600">
                    <a:effectLst/>
                    <a:latin typeface="Arial" panose="020B0604020202020204" pitchFamily="34" charset="0"/>
                    <a:ea typeface="Calibri" panose="020F0502020204030204" pitchFamily="34" charset="0"/>
                    <a:cs typeface="Arial" panose="020B0604020202020204" pitchFamily="34" charset="0"/>
                  </a:rPr>
                  <a:t>vị</a:t>
                </a:r>
                <a:r>
                  <a:rPr lang="fr-FR" sz="3600" smtClean="0">
                    <a:effectLst/>
                    <a:latin typeface="Arial" panose="020B0604020202020204" pitchFamily="34" charset="0"/>
                    <a:ea typeface="Calibri" panose="020F0502020204030204" pitchFamily="34" charset="0"/>
                    <a:cs typeface="Arial" panose="020B0604020202020204" pitchFamily="34" charset="0"/>
                  </a:rPr>
                  <a:t>)</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219200" y="1562100"/>
                <a:ext cx="15849600" cy="7685309"/>
              </a:xfrm>
              <a:prstGeom prst="rect">
                <a:avLst/>
              </a:prstGeom>
              <a:blipFill>
                <a:blip r:embed="rId4"/>
                <a:stretch>
                  <a:fillRect l="-1154" b="-634"/>
                </a:stretch>
              </a:blipFill>
            </p:spPr>
            <p:txBody>
              <a:bodyPr/>
              <a:lstStyle/>
              <a:p>
                <a:r>
                  <a:rPr lang="en-US">
                    <a:noFill/>
                  </a:rPr>
                  <a:t> </a:t>
                </a:r>
              </a:p>
            </p:txBody>
          </p:sp>
        </mc:Fallback>
      </mc:AlternateContent>
    </p:spTree>
    <p:extLst>
      <p:ext uri="{BB962C8B-B14F-4D97-AF65-F5344CB8AC3E}">
        <p14:creationId xmlns:p14="http://schemas.microsoft.com/office/powerpoint/2010/main" val="211889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wipe(left)">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randombar(horizontal)">
                                      <p:cBhvr>
                                        <p:cTn id="33" dur="500"/>
                                        <p:tgtEl>
                                          <p:spTgt spid="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wipe(left)">
                                      <p:cBhvr>
                                        <p:cTn id="38"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228599" y="190500"/>
            <a:ext cx="17804979" cy="9906000"/>
          </a:xfrm>
          <a:prstGeom prst="rect">
            <a:avLst/>
          </a:pr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044328">
            <a:off x="15828103" y="8473591"/>
            <a:ext cx="2481392" cy="4949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38975">
            <a:off x="1119350" y="-71481"/>
            <a:ext cx="913338" cy="1705552"/>
          </a:xfrm>
          <a:prstGeom prst="rect">
            <a:avLst/>
          </a:prstGeom>
        </p:spPr>
      </p:pic>
      <p:sp>
        <p:nvSpPr>
          <p:cNvPr id="13" name="TextBox 12"/>
          <p:cNvSpPr txBox="1"/>
          <p:nvPr/>
        </p:nvSpPr>
        <p:spPr>
          <a:xfrm>
            <a:off x="8064288" y="674393"/>
            <a:ext cx="2133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6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3225588" y="1484668"/>
                <a:ext cx="11811000" cy="8459432"/>
              </a:xfrm>
              <a:prstGeom prst="rect">
                <a:avLst/>
              </a:prstGeom>
            </p:spPr>
            <p:txBody>
              <a:bodyPr wrap="square">
                <a:spAutoFit/>
              </a:bodyPr>
              <a:lstStyle/>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có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𝐵𝐴𝐶</m:t>
                        </m:r>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𝑁𝑀𝑃</m:t>
                        </m:r>
                      </m:e>
                    </m:acc>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(giả thiết)</a:t>
                </a:r>
                <a:r>
                  <a:rPr lang="en-US" sz="36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6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(cmt</a:t>
                </a: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36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6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e>
                    </m:acc>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e>
                    </m:acc>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(cmt) </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14:m>
                  <m:oMath xmlns:m="http://schemas.openxmlformats.org/officeDocument/2006/math">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(g.c.g) </a:t>
                </a:r>
                <a:endParaRPr lang="fr-FR" sz="36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Mà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(vì </a:t>
                </a:r>
                <a14:m>
                  <m:oMath xmlns:m="http://schemas.openxmlformats.org/officeDocument/2006/math">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300"/>
                  </a:spcBef>
                  <a:spcAft>
                    <a:spcPts val="300"/>
                  </a:spcAft>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𝑀𝑁𝑃</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 ∆</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với tỉ số đồng dạng </a:t>
                </a:r>
                <a:endParaRPr lang="fr-FR" sz="36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𝑘</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3225588" y="1484668"/>
                <a:ext cx="11811000" cy="8459432"/>
              </a:xfrm>
              <a:prstGeom prst="rect">
                <a:avLst/>
              </a:prstGeom>
              <a:blipFill>
                <a:blip r:embed="rId4"/>
                <a:stretch>
                  <a:fillRect l="-1548"/>
                </a:stretch>
              </a:blipFill>
            </p:spPr>
            <p:txBody>
              <a:bodyPr/>
              <a:lstStyle/>
              <a:p>
                <a:r>
                  <a:rPr lang="en-US">
                    <a:noFill/>
                  </a:rPr>
                  <a:t> </a:t>
                </a:r>
              </a:p>
            </p:txBody>
          </p:sp>
        </mc:Fallback>
      </mc:AlternateContent>
    </p:spTree>
    <p:extLst>
      <p:ext uri="{BB962C8B-B14F-4D97-AF65-F5344CB8AC3E}">
        <p14:creationId xmlns:p14="http://schemas.microsoft.com/office/powerpoint/2010/main" val="55978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anim calcmode="lin" valueType="num">
                                      <p:cBhvr>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anim calcmode="lin" valueType="num">
                                      <p:cBhvr>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anim calcmode="lin" valueType="num">
                                      <p:cBhvr>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wipe(left)">
                                      <p:cBhvr>
                                        <p:cTn id="29" dur="50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500"/>
                                        <p:tgtEl>
                                          <p:spTgt spid="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anim calcmode="lin" valueType="num">
                                      <p:cBhvr>
                                        <p:cTn id="40"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9">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animEffect transition="in" filter="fade">
                                      <p:cBhvr>
                                        <p:cTn id="44" dur="500"/>
                                        <p:tgtEl>
                                          <p:spTgt spid="9">
                                            <p:txEl>
                                              <p:pRg st="7" end="7"/>
                                            </p:txEl>
                                          </p:spTgt>
                                        </p:tgtEl>
                                      </p:cBhvr>
                                    </p:animEffect>
                                    <p:anim calcmode="lin" valueType="num">
                                      <p:cBhvr>
                                        <p:cTn id="4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TextBox 2"/>
          <p:cNvSpPr txBox="1"/>
          <p:nvPr/>
        </p:nvSpPr>
        <p:spPr>
          <a:xfrm>
            <a:off x="2564889" y="1530239"/>
            <a:ext cx="13106882" cy="1133515"/>
          </a:xfrm>
          <a:prstGeom prst="rect">
            <a:avLst/>
          </a:prstGeom>
        </p:spPr>
        <p:txBody>
          <a:bodyPr lIns="0" tIns="0" rIns="0" bIns="0" rtlCol="0" anchor="t">
            <a:spAutoFit/>
          </a:bodyPr>
          <a:lstStyle/>
          <a:p>
            <a:pPr marL="0" lvl="0" indent="0" algn="ctr">
              <a:lnSpc>
                <a:spcPts val="9600"/>
              </a:lnSpc>
            </a:pPr>
            <a:r>
              <a:rPr lang="en-US" sz="7200" b="1" u="none" dirty="0" smtClean="0">
                <a:solidFill>
                  <a:srgbClr val="291B25"/>
                </a:solidFill>
                <a:latin typeface="Arial" panose="020B0604020202020204" pitchFamily="34" charset="0"/>
                <a:cs typeface="Arial" panose="020B0604020202020204" pitchFamily="34" charset="0"/>
              </a:rPr>
              <a:t>HƯỚNG DẪN VỀ NHÀ</a:t>
            </a:r>
            <a:endParaRPr lang="en-US" sz="7200" b="1" u="none" dirty="0">
              <a:solidFill>
                <a:srgbClr val="291B25"/>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 r="60999"/>
          <a:stretch>
            <a:fillRect/>
          </a:stretch>
        </p:blipFill>
        <p:spPr>
          <a:xfrm rot="143919">
            <a:off x="16540648" y="70741"/>
            <a:ext cx="3600506" cy="10508716"/>
          </a:xfrm>
          <a:prstGeom prst="rect">
            <a:avLst/>
          </a:prstGeom>
        </p:spPr>
      </p:pic>
      <p:grpSp>
        <p:nvGrpSpPr>
          <p:cNvPr id="10" name="Group 9"/>
          <p:cNvGrpSpPr/>
          <p:nvPr/>
        </p:nvGrpSpPr>
        <p:grpSpPr>
          <a:xfrm>
            <a:off x="1028700" y="3864562"/>
            <a:ext cx="4470386" cy="4936538"/>
            <a:chOff x="1028700" y="3864562"/>
            <a:chExt cx="4470386" cy="4936538"/>
          </a:xfrm>
        </p:grpSpPr>
        <p:sp>
          <p:nvSpPr>
            <p:cNvPr id="4" name="AutoShape 4"/>
            <p:cNvSpPr/>
            <p:nvPr/>
          </p:nvSpPr>
          <p:spPr>
            <a:xfrm rot="101125">
              <a:off x="1028700" y="4119958"/>
              <a:ext cx="4470386" cy="4681142"/>
            </a:xfrm>
            <a:prstGeom prst="rect">
              <a:avLst/>
            </a:prstGeom>
            <a:solidFill>
              <a:srgbClr val="FFCE6D"/>
            </a:solidFill>
          </p:spPr>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3524">
              <a:off x="2191181" y="3864562"/>
              <a:ext cx="2145424" cy="512034"/>
            </a:xfrm>
            <a:prstGeom prst="rect">
              <a:avLst/>
            </a:prstGeom>
          </p:spPr>
        </p:pic>
        <p:sp>
          <p:nvSpPr>
            <p:cNvPr id="16" name="TextBox 15"/>
            <p:cNvSpPr txBox="1"/>
            <p:nvPr/>
          </p:nvSpPr>
          <p:spPr>
            <a:xfrm>
              <a:off x="1168176" y="5403143"/>
              <a:ext cx="4119160" cy="1846659"/>
            </a:xfrm>
            <a:prstGeom prst="rect">
              <a:avLst/>
            </a:prstGeom>
            <a:noFill/>
          </p:spPr>
          <p:txBody>
            <a:bodyPr wrap="square" rtlCol="0">
              <a:spAutoFit/>
            </a:bodyPr>
            <a:lstStyle/>
            <a:p>
              <a:pPr algn="ctr">
                <a:lnSpc>
                  <a:spcPct val="150000"/>
                </a:lnSpc>
              </a:pPr>
              <a:r>
                <a:rPr lang="en-US" sz="3800" dirty="0" err="1" smtClean="0">
                  <a:latin typeface="Arial" panose="020B0604020202020204" pitchFamily="34" charset="0"/>
                  <a:cs typeface="Arial" panose="020B0604020202020204" pitchFamily="34" charset="0"/>
                </a:rPr>
                <a:t>Ôn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tập</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kiến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thức</a:t>
              </a:r>
              <a:r>
                <a:rPr lang="en-US" sz="3800" dirty="0" smtClean="0">
                  <a:latin typeface="Arial" panose="020B0604020202020204" pitchFamily="34" charset="0"/>
                  <a:cs typeface="Arial" panose="020B0604020202020204" pitchFamily="34" charset="0"/>
                </a:rPr>
                <a:t> </a:t>
              </a:r>
              <a:r>
                <a:rPr lang="en-US" sz="3800" err="1" smtClean="0">
                  <a:latin typeface="Arial" panose="020B0604020202020204" pitchFamily="34" charset="0"/>
                  <a:cs typeface="Arial" panose="020B0604020202020204" pitchFamily="34" charset="0"/>
                </a:rPr>
                <a:t>đã</a:t>
              </a:r>
              <a:r>
                <a:rPr lang="en-US" sz="3800" smtClean="0">
                  <a:latin typeface="Arial" panose="020B0604020202020204" pitchFamily="34" charset="0"/>
                  <a:cs typeface="Arial" panose="020B0604020202020204" pitchFamily="34" charset="0"/>
                </a:rPr>
                <a:t> học</a:t>
              </a:r>
              <a:endParaRPr lang="en-US" sz="3800" dirty="0">
                <a:latin typeface="Arial" panose="020B0604020202020204" pitchFamily="34" charset="0"/>
                <a:cs typeface="Arial" panose="020B0604020202020204" pitchFamily="34" charset="0"/>
              </a:endParaRPr>
            </a:p>
          </p:txBody>
        </p:sp>
      </p:grpSp>
      <p:grpSp>
        <p:nvGrpSpPr>
          <p:cNvPr id="11" name="Group 10"/>
          <p:cNvGrpSpPr/>
          <p:nvPr/>
        </p:nvGrpSpPr>
        <p:grpSpPr>
          <a:xfrm>
            <a:off x="6362700" y="3847779"/>
            <a:ext cx="4470386" cy="4953321"/>
            <a:chOff x="6362700" y="3847779"/>
            <a:chExt cx="4470386" cy="4953321"/>
          </a:xfrm>
        </p:grpSpPr>
        <p:sp>
          <p:nvSpPr>
            <p:cNvPr id="6" name="AutoShape 6"/>
            <p:cNvSpPr/>
            <p:nvPr/>
          </p:nvSpPr>
          <p:spPr>
            <a:xfrm rot="-98493">
              <a:off x="6362700" y="4119958"/>
              <a:ext cx="4470386" cy="4681142"/>
            </a:xfrm>
            <a:prstGeom prst="rect">
              <a:avLst/>
            </a:prstGeom>
            <a:solidFill>
              <a:srgbClr val="FFCE6D"/>
            </a:solidFill>
          </p:spPr>
        </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1288">
              <a:off x="7618911" y="3847779"/>
              <a:ext cx="1875504" cy="545601"/>
            </a:xfrm>
            <a:prstGeom prst="rect">
              <a:avLst/>
            </a:prstGeom>
          </p:spPr>
        </p:pic>
        <p:sp>
          <p:nvSpPr>
            <p:cNvPr id="17" name="TextBox 16"/>
            <p:cNvSpPr txBox="1"/>
            <p:nvPr/>
          </p:nvSpPr>
          <p:spPr>
            <a:xfrm>
              <a:off x="6548866" y="5422642"/>
              <a:ext cx="4119160" cy="1738296"/>
            </a:xfrm>
            <a:prstGeom prst="rect">
              <a:avLst/>
            </a:prstGeom>
            <a:noFill/>
          </p:spPr>
          <p:txBody>
            <a:bodyPr wrap="square" rtlCol="0">
              <a:spAutoFit/>
            </a:bodyPr>
            <a:lstStyle/>
            <a:p>
              <a:pPr algn="ctr">
                <a:lnSpc>
                  <a:spcPct val="150000"/>
                </a:lnSpc>
              </a:pPr>
              <a:r>
                <a:rPr lang="en-US" sz="3800" dirty="0" err="1" smtClean="0">
                  <a:latin typeface="Arial" panose="020B0604020202020204" pitchFamily="34" charset="0"/>
                  <a:cs typeface="Arial" panose="020B0604020202020204" pitchFamily="34" charset="0"/>
                </a:rPr>
                <a:t>Hoàn</a:t>
              </a:r>
              <a:r>
                <a:rPr lang="en-US" sz="3800" dirty="0" smtClean="0">
                  <a:latin typeface="Arial" panose="020B0604020202020204" pitchFamily="34" charset="0"/>
                  <a:cs typeface="Arial" panose="020B0604020202020204" pitchFamily="34" charset="0"/>
                </a:rPr>
                <a:t> </a:t>
              </a:r>
              <a:r>
                <a:rPr lang="en-US" sz="3800" err="1" smtClean="0">
                  <a:latin typeface="Arial" panose="020B0604020202020204" pitchFamily="34" charset="0"/>
                  <a:cs typeface="Arial" panose="020B0604020202020204" pitchFamily="34" charset="0"/>
                </a:rPr>
                <a:t>thành</a:t>
              </a:r>
              <a:r>
                <a:rPr lang="en-US" sz="3800" smtClean="0">
                  <a:latin typeface="Arial" panose="020B0604020202020204" pitchFamily="34" charset="0"/>
                  <a:cs typeface="Arial" panose="020B0604020202020204" pitchFamily="34" charset="0"/>
                </a:rPr>
                <a:t> </a:t>
              </a:r>
            </a:p>
            <a:p>
              <a:pPr algn="ctr">
                <a:lnSpc>
                  <a:spcPct val="150000"/>
                </a:lnSpc>
              </a:pPr>
              <a:r>
                <a:rPr lang="en-US" sz="3800" smtClean="0">
                  <a:latin typeface="Arial" panose="020B0604020202020204" pitchFamily="34" charset="0"/>
                  <a:cs typeface="Arial" panose="020B0604020202020204" pitchFamily="34" charset="0"/>
                </a:rPr>
                <a:t>bài </a:t>
              </a:r>
              <a:r>
                <a:rPr lang="en-US" sz="3800" dirty="0" err="1" smtClean="0">
                  <a:latin typeface="Arial" panose="020B0604020202020204" pitchFamily="34" charset="0"/>
                  <a:cs typeface="Arial" panose="020B0604020202020204" pitchFamily="34" charset="0"/>
                </a:rPr>
                <a:t>tập</a:t>
              </a:r>
              <a:r>
                <a:rPr lang="en-US" sz="3800" dirty="0" smtClean="0">
                  <a:latin typeface="Arial" panose="020B0604020202020204" pitchFamily="34" charset="0"/>
                  <a:cs typeface="Arial" panose="020B0604020202020204" pitchFamily="34" charset="0"/>
                </a:rPr>
                <a:t> </a:t>
              </a:r>
              <a:r>
                <a:rPr lang="en-US" sz="3800" err="1" smtClean="0">
                  <a:latin typeface="Arial" panose="020B0604020202020204" pitchFamily="34" charset="0"/>
                  <a:cs typeface="Arial" panose="020B0604020202020204" pitchFamily="34" charset="0"/>
                </a:rPr>
                <a:t>trong</a:t>
              </a:r>
              <a:r>
                <a:rPr lang="en-US" sz="3800" smtClean="0">
                  <a:latin typeface="Arial" panose="020B0604020202020204" pitchFamily="34" charset="0"/>
                  <a:cs typeface="Arial" panose="020B0604020202020204" pitchFamily="34" charset="0"/>
                </a:rPr>
                <a:t> SBT</a:t>
              </a:r>
              <a:endParaRPr lang="en-US" sz="3800" dirty="0">
                <a:latin typeface="Arial" panose="020B0604020202020204" pitchFamily="34" charset="0"/>
                <a:cs typeface="Arial" panose="020B0604020202020204" pitchFamily="34" charset="0"/>
              </a:endParaRPr>
            </a:p>
          </p:txBody>
        </p:sp>
      </p:grpSp>
      <p:grpSp>
        <p:nvGrpSpPr>
          <p:cNvPr id="13" name="Group 12"/>
          <p:cNvGrpSpPr/>
          <p:nvPr/>
        </p:nvGrpSpPr>
        <p:grpSpPr>
          <a:xfrm>
            <a:off x="11696699" y="3856784"/>
            <a:ext cx="4470386" cy="4944316"/>
            <a:chOff x="11696699" y="3856784"/>
            <a:chExt cx="4470386" cy="4944316"/>
          </a:xfrm>
        </p:grpSpPr>
        <p:sp>
          <p:nvSpPr>
            <p:cNvPr id="8" name="AutoShape 8"/>
            <p:cNvSpPr/>
            <p:nvPr/>
          </p:nvSpPr>
          <p:spPr>
            <a:xfrm rot="148990">
              <a:off x="11696699" y="4119958"/>
              <a:ext cx="4470386" cy="4681142"/>
            </a:xfrm>
            <a:prstGeom prst="rect">
              <a:avLst/>
            </a:prstGeom>
            <a:solidFill>
              <a:srgbClr val="FFCE6D"/>
            </a:solidFill>
          </p:spPr>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6755">
              <a:off x="12859180" y="3856784"/>
              <a:ext cx="2145424" cy="512034"/>
            </a:xfrm>
            <a:prstGeom prst="rect">
              <a:avLst/>
            </a:prstGeom>
          </p:spPr>
        </p:pic>
      </p:grpSp>
      <p:sp>
        <p:nvSpPr>
          <p:cNvPr id="19" name="Rectangle 18"/>
          <p:cNvSpPr/>
          <p:nvPr/>
        </p:nvSpPr>
        <p:spPr>
          <a:xfrm>
            <a:off x="11600752" y="4720165"/>
            <a:ext cx="4629840" cy="3600986"/>
          </a:xfrm>
          <a:prstGeom prst="rect">
            <a:avLst/>
          </a:prstGeom>
        </p:spPr>
        <p:txBody>
          <a:bodyPr wrap="square">
            <a:spAutoFit/>
          </a:bodyPr>
          <a:lstStyle/>
          <a:p>
            <a:pPr algn="ctr">
              <a:lnSpc>
                <a:spcPct val="150000"/>
              </a:lnSpc>
            </a:pPr>
            <a:r>
              <a:rPr lang="vi-VN" sz="3800" dirty="0"/>
              <a:t>Chuẩn bị </a:t>
            </a:r>
            <a:r>
              <a:rPr lang="vi-VN" sz="3800"/>
              <a:t>trước </a:t>
            </a:r>
            <a:endParaRPr lang="en-US" sz="3800" b="1"/>
          </a:p>
          <a:p>
            <a:pPr algn="ctr">
              <a:lnSpc>
                <a:spcPct val="150000"/>
              </a:lnSpc>
            </a:pPr>
            <a:r>
              <a:rPr lang="vi-VN" sz="3800" b="1"/>
              <a:t>Bài </a:t>
            </a:r>
            <a:r>
              <a:rPr lang="en-US" sz="3800" b="1" smtClean="0">
                <a:latin typeface="Arial" panose="020B0604020202020204" pitchFamily="34" charset="0"/>
                <a:cs typeface="Arial" panose="020B0604020202020204" pitchFamily="34" charset="0"/>
              </a:rPr>
              <a:t>34</a:t>
            </a:r>
            <a:r>
              <a:rPr lang="vi-VN" sz="3800" b="1"/>
              <a:t>. Ba trường hợp đồng dạng của hai tam giác</a:t>
            </a:r>
            <a:endParaRPr lang="vi-VN" sz="3800" b="1" dirty="0"/>
          </a:p>
        </p:txBody>
      </p:sp>
      <p:pic>
        <p:nvPicPr>
          <p:cNvPr id="2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95840">
            <a:off x="818535" y="7663985"/>
            <a:ext cx="2016426" cy="1880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57475">
            <a:off x="-4229600" y="4984833"/>
            <a:ext cx="9144144" cy="116418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54650">
            <a:off x="12871252" y="-6056838"/>
            <a:ext cx="7771975" cy="10350088"/>
          </a:xfrm>
          <a:prstGeom prst="rect">
            <a:avLst/>
          </a:prstGeom>
        </p:spPr>
      </p:pic>
      <p:sp>
        <p:nvSpPr>
          <p:cNvPr id="4" name="AutoShape 4"/>
          <p:cNvSpPr/>
          <p:nvPr/>
        </p:nvSpPr>
        <p:spPr>
          <a:xfrm rot="-78937">
            <a:off x="1834594" y="1611292"/>
            <a:ext cx="14699941" cy="7191428"/>
          </a:xfrm>
          <a:prstGeom prst="rect">
            <a:avLst/>
          </a:prstGeom>
          <a:solidFill>
            <a:srgbClr val="FFCE6D"/>
          </a:solidFill>
        </p:spPr>
      </p:sp>
      <p:sp>
        <p:nvSpPr>
          <p:cNvPr id="5" name="AutoShape 5"/>
          <p:cNvSpPr/>
          <p:nvPr/>
        </p:nvSpPr>
        <p:spPr>
          <a:xfrm>
            <a:off x="2133600" y="1870280"/>
            <a:ext cx="14111322" cy="6695254"/>
          </a:xfrm>
          <a:prstGeom prst="rect">
            <a:avLst/>
          </a:prstGeom>
          <a:solidFill>
            <a:srgbClr val="F6F6E9"/>
          </a:solidFill>
        </p:spPr>
      </p:sp>
      <p:sp>
        <p:nvSpPr>
          <p:cNvPr id="6" name="TextBox 6"/>
          <p:cNvSpPr txBox="1"/>
          <p:nvPr/>
        </p:nvSpPr>
        <p:spPr>
          <a:xfrm>
            <a:off x="1869364" y="3042100"/>
            <a:ext cx="14630400" cy="3693319"/>
          </a:xfrm>
          <a:prstGeom prst="rect">
            <a:avLst/>
          </a:prstGeom>
        </p:spPr>
        <p:txBody>
          <a:bodyPr wrap="square" lIns="0" tIns="0" rIns="0" bIns="0" rtlCol="0" anchor="t">
            <a:spAutoFit/>
          </a:bodyPr>
          <a:lstStyle/>
          <a:p>
            <a:pPr marL="0" lvl="0" indent="0" algn="ctr">
              <a:lnSpc>
                <a:spcPct val="150000"/>
              </a:lnSpc>
              <a:spcBef>
                <a:spcPct val="0"/>
              </a:spcBef>
            </a:pPr>
            <a:r>
              <a:rPr lang="en-US" sz="8000" b="1" u="none" dirty="0" smtClean="0">
                <a:solidFill>
                  <a:schemeClr val="accent2">
                    <a:lumMod val="50000"/>
                  </a:schemeClr>
                </a:solidFill>
                <a:latin typeface="Arial" panose="020B0604020202020204" pitchFamily="34" charset="0"/>
                <a:cs typeface="Arial" panose="020B0604020202020204" pitchFamily="34" charset="0"/>
              </a:rPr>
              <a:t>CẢM ƠN CÁC EM </a:t>
            </a:r>
          </a:p>
          <a:p>
            <a:pPr marL="0" lvl="0" indent="0" algn="ctr">
              <a:lnSpc>
                <a:spcPct val="150000"/>
              </a:lnSpc>
              <a:spcBef>
                <a:spcPct val="0"/>
              </a:spcBef>
            </a:pPr>
            <a:r>
              <a:rPr lang="en-US" sz="8000" b="1" u="none" dirty="0" smtClean="0">
                <a:solidFill>
                  <a:schemeClr val="accent2">
                    <a:lumMod val="50000"/>
                  </a:schemeClr>
                </a:solidFill>
                <a:latin typeface="Arial" panose="020B0604020202020204" pitchFamily="34" charset="0"/>
                <a:cs typeface="Arial" panose="020B0604020202020204" pitchFamily="34" charset="0"/>
              </a:rPr>
              <a:t>ĐÃ THEO DÕI BÀI GIẢNG!</a:t>
            </a:r>
            <a:endParaRPr lang="en-US" sz="8000" b="1" u="none" dirty="0">
              <a:solidFill>
                <a:schemeClr val="accent2">
                  <a:lumMod val="50000"/>
                </a:schemeClr>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07110">
            <a:off x="-1527793" y="-7744881"/>
            <a:ext cx="7211280" cy="897331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77071">
            <a:off x="13776348" y="9564071"/>
            <a:ext cx="3752093" cy="109151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1058108">
            <a:off x="8443332" y="8050697"/>
            <a:ext cx="1505652" cy="56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1928048"/>
            <a:ext cx="7050775" cy="6490943"/>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926574">
            <a:off x="830593" y="7925701"/>
            <a:ext cx="2072195" cy="779899"/>
          </a:xfrm>
          <a:prstGeom prst="rect">
            <a:avLst/>
          </a:prstGeom>
        </p:spPr>
      </p:pic>
      <p:grpSp>
        <p:nvGrpSpPr>
          <p:cNvPr id="14" name="Group 14"/>
          <p:cNvGrpSpPr/>
          <p:nvPr/>
        </p:nvGrpSpPr>
        <p:grpSpPr>
          <a:xfrm>
            <a:off x="-431326" y="10052212"/>
            <a:ext cx="19161184" cy="917796"/>
            <a:chOff x="0" y="0"/>
            <a:chExt cx="6481685" cy="310464"/>
          </a:xfrm>
        </p:grpSpPr>
        <p:sp>
          <p:nvSpPr>
            <p:cNvPr id="15" name="Freeform 15"/>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FFCE6D"/>
            </a:solidFill>
          </p:spPr>
        </p:sp>
      </p:grpSp>
      <p:sp>
        <p:nvSpPr>
          <p:cNvPr id="16" name="TextBox 15"/>
          <p:cNvSpPr txBox="1"/>
          <p:nvPr/>
        </p:nvSpPr>
        <p:spPr>
          <a:xfrm>
            <a:off x="1752600" y="3542191"/>
            <a:ext cx="5791200" cy="2951064"/>
          </a:xfrm>
          <a:prstGeom prst="rect">
            <a:avLst/>
          </a:prstGeom>
          <a:noFill/>
        </p:spPr>
        <p:txBody>
          <a:bodyPr wrap="square" rtlCol="0">
            <a:spAutoFit/>
          </a:bodyPr>
          <a:lstStyle/>
          <a:p>
            <a:pPr algn="ctr">
              <a:lnSpc>
                <a:spcPct val="150000"/>
              </a:lnSpc>
            </a:pPr>
            <a:r>
              <a:rPr lang="en-US" sz="6600" b="1" dirty="0" smtClean="0">
                <a:latin typeface="Arial" panose="020B0604020202020204" pitchFamily="34" charset="0"/>
                <a:cs typeface="Arial" panose="020B0604020202020204" pitchFamily="34" charset="0"/>
              </a:rPr>
              <a:t>NỘI DUNG BÀI HỌC</a:t>
            </a:r>
            <a:endParaRPr lang="en-US" sz="6600" b="1" dirty="0">
              <a:latin typeface="Arial" panose="020B0604020202020204" pitchFamily="34" charset="0"/>
              <a:cs typeface="Arial" panose="020B0604020202020204" pitchFamily="34" charset="0"/>
            </a:endParaRPr>
          </a:p>
        </p:txBody>
      </p:sp>
      <p:grpSp>
        <p:nvGrpSpPr>
          <p:cNvPr id="6" name="Group 5"/>
          <p:cNvGrpSpPr/>
          <p:nvPr/>
        </p:nvGrpSpPr>
        <p:grpSpPr>
          <a:xfrm>
            <a:off x="9448800" y="1562100"/>
            <a:ext cx="7752726" cy="3116648"/>
            <a:chOff x="9144000" y="1901348"/>
            <a:chExt cx="7752726" cy="3054047"/>
          </a:xfrm>
        </p:grpSpPr>
        <p:sp>
          <p:nvSpPr>
            <p:cNvPr id="3" name="AutoShape 3"/>
            <p:cNvSpPr/>
            <p:nvPr/>
          </p:nvSpPr>
          <p:spPr>
            <a:xfrm>
              <a:off x="9144000" y="1901348"/>
              <a:ext cx="7752726" cy="3054047"/>
            </a:xfrm>
            <a:prstGeom prst="rect">
              <a:avLst/>
            </a:prstGeom>
            <a:solidFill>
              <a:srgbClr val="61A6AB"/>
            </a:solidFill>
          </p:spPr>
        </p:sp>
        <p:sp>
          <p:nvSpPr>
            <p:cNvPr id="7" name="AutoShape 7"/>
            <p:cNvSpPr/>
            <p:nvPr/>
          </p:nvSpPr>
          <p:spPr>
            <a:xfrm>
              <a:off x="9144000" y="1901348"/>
              <a:ext cx="7752726" cy="1112641"/>
            </a:xfrm>
            <a:prstGeom prst="rect">
              <a:avLst/>
            </a:prstGeom>
            <a:solidFill>
              <a:srgbClr val="FFCE6D"/>
            </a:solidFill>
          </p:spPr>
        </p:sp>
        <p:sp>
          <p:nvSpPr>
            <p:cNvPr id="8" name="TextBox 8"/>
            <p:cNvSpPr txBox="1"/>
            <p:nvPr/>
          </p:nvSpPr>
          <p:spPr>
            <a:xfrm>
              <a:off x="9626054" y="2400094"/>
              <a:ext cx="6788617" cy="539226"/>
            </a:xfrm>
            <a:prstGeom prst="rect">
              <a:avLst/>
            </a:prstGeom>
          </p:spPr>
          <p:txBody>
            <a:bodyPr lIns="0" tIns="0" rIns="0" bIns="0" rtlCol="0" anchor="t">
              <a:spAutoFit/>
            </a:bodyPr>
            <a:lstStyle/>
            <a:p>
              <a:pPr algn="ctr">
                <a:lnSpc>
                  <a:spcPts val="3919"/>
                </a:lnSpc>
              </a:pPr>
              <a:r>
                <a:rPr lang="en-US" sz="6000" b="1" dirty="0" smtClean="0">
                  <a:solidFill>
                    <a:srgbClr val="291B25"/>
                  </a:solidFill>
                  <a:latin typeface="Arial" panose="020B0604020202020204" pitchFamily="34" charset="0"/>
                  <a:cs typeface="Arial" panose="020B0604020202020204" pitchFamily="34" charset="0"/>
                </a:rPr>
                <a:t>01</a:t>
              </a:r>
              <a:endParaRPr lang="en-US" sz="6000" b="1" dirty="0">
                <a:solidFill>
                  <a:srgbClr val="291B25"/>
                </a:solidFill>
                <a:latin typeface="Arial" panose="020B0604020202020204" pitchFamily="34" charset="0"/>
                <a:cs typeface="Arial" panose="020B0604020202020204" pitchFamily="34" charset="0"/>
              </a:endParaRPr>
            </a:p>
          </p:txBody>
        </p:sp>
        <p:sp>
          <p:nvSpPr>
            <p:cNvPr id="17" name="Rectangle 16"/>
            <p:cNvSpPr/>
            <p:nvPr/>
          </p:nvSpPr>
          <p:spPr>
            <a:xfrm>
              <a:off x="10432767" y="3312667"/>
              <a:ext cx="5175190" cy="1042073"/>
            </a:xfrm>
            <a:prstGeom prst="rect">
              <a:avLst/>
            </a:prstGeom>
          </p:spPr>
          <p:txBody>
            <a:bodyPr wrap="square">
              <a:spAutoFit/>
            </a:bodyPr>
            <a:lstStyle/>
            <a:p>
              <a:pPr algn="ctr">
                <a:lnSpc>
                  <a:spcPct val="150000"/>
                </a:lnSpc>
              </a:pPr>
              <a:r>
                <a:rPr lang="en-US" sz="4800" b="1" smtClean="0">
                  <a:solidFill>
                    <a:schemeClr val="bg1"/>
                  </a:solidFill>
                  <a:latin typeface="Arial" panose="020B0604020202020204" pitchFamily="34" charset="0"/>
                  <a:cs typeface="Arial" panose="020B0604020202020204" pitchFamily="34" charset="0"/>
                </a:rPr>
                <a:t>ĐỊNH NGHĨA</a:t>
              </a:r>
              <a:endParaRPr lang="vi-VN" sz="4800" b="1" dirty="0">
                <a:solidFill>
                  <a:schemeClr val="bg1"/>
                </a:solidFill>
                <a:latin typeface="Arial" panose="020B0604020202020204" pitchFamily="34" charset="0"/>
                <a:cs typeface="Arial" panose="020B0604020202020204" pitchFamily="34" charset="0"/>
              </a:endParaRPr>
            </a:p>
          </p:txBody>
        </p:sp>
      </p:grpSp>
      <p:pic>
        <p:nvPicPr>
          <p:cNvPr id="20" name="Picture 4"/>
          <p:cNvPicPr>
            <a:picLocks noChangeAspect="1"/>
          </p:cNvPicPr>
          <p:nvPr/>
        </p:nvPicPr>
        <p:blipFill>
          <a:blip r:embed="rId12"/>
          <a:srcRect/>
          <a:stretch>
            <a:fillRect/>
          </a:stretch>
        </p:blipFill>
        <p:spPr>
          <a:xfrm>
            <a:off x="762000" y="647700"/>
            <a:ext cx="3505200" cy="2821686"/>
          </a:xfrm>
          <a:prstGeom prst="rect">
            <a:avLst/>
          </a:prstGeom>
          <a:ln>
            <a:noFill/>
          </a:ln>
          <a:effectLst>
            <a:outerShdw blurRad="190500" algn="tl" rotWithShape="0">
              <a:srgbClr val="000000">
                <a:alpha val="70000"/>
              </a:srgbClr>
            </a:outerShdw>
          </a:effectLst>
        </p:spPr>
      </p:pic>
      <p:grpSp>
        <p:nvGrpSpPr>
          <p:cNvPr id="23" name="Group 22"/>
          <p:cNvGrpSpPr/>
          <p:nvPr/>
        </p:nvGrpSpPr>
        <p:grpSpPr>
          <a:xfrm>
            <a:off x="9448799" y="5836902"/>
            <a:ext cx="7752726" cy="3116648"/>
            <a:chOff x="9144000" y="1901348"/>
            <a:chExt cx="7752726" cy="3054047"/>
          </a:xfrm>
        </p:grpSpPr>
        <p:sp>
          <p:nvSpPr>
            <p:cNvPr id="24" name="AutoShape 3"/>
            <p:cNvSpPr/>
            <p:nvPr/>
          </p:nvSpPr>
          <p:spPr>
            <a:xfrm>
              <a:off x="9144000" y="1901348"/>
              <a:ext cx="7752726" cy="3054047"/>
            </a:xfrm>
            <a:prstGeom prst="rect">
              <a:avLst/>
            </a:prstGeom>
            <a:solidFill>
              <a:srgbClr val="61A6AB"/>
            </a:solidFill>
          </p:spPr>
        </p:sp>
        <p:sp>
          <p:nvSpPr>
            <p:cNvPr id="25" name="AutoShape 7"/>
            <p:cNvSpPr/>
            <p:nvPr/>
          </p:nvSpPr>
          <p:spPr>
            <a:xfrm>
              <a:off x="9144000" y="1901348"/>
              <a:ext cx="7752726" cy="1112641"/>
            </a:xfrm>
            <a:prstGeom prst="rect">
              <a:avLst/>
            </a:prstGeom>
            <a:solidFill>
              <a:srgbClr val="FFCE6D"/>
            </a:solidFill>
          </p:spPr>
        </p:sp>
        <p:sp>
          <p:nvSpPr>
            <p:cNvPr id="26" name="TextBox 8"/>
            <p:cNvSpPr txBox="1"/>
            <p:nvPr/>
          </p:nvSpPr>
          <p:spPr>
            <a:xfrm>
              <a:off x="9626054" y="2400094"/>
              <a:ext cx="6788617" cy="539226"/>
            </a:xfrm>
            <a:prstGeom prst="rect">
              <a:avLst/>
            </a:prstGeom>
          </p:spPr>
          <p:txBody>
            <a:bodyPr lIns="0" tIns="0" rIns="0" bIns="0" rtlCol="0" anchor="t">
              <a:spAutoFit/>
            </a:bodyPr>
            <a:lstStyle/>
            <a:p>
              <a:pPr algn="ctr">
                <a:lnSpc>
                  <a:spcPts val="3919"/>
                </a:lnSpc>
              </a:pPr>
              <a:r>
                <a:rPr lang="en-US" sz="6000" b="1" smtClean="0">
                  <a:solidFill>
                    <a:srgbClr val="291B25"/>
                  </a:solidFill>
                  <a:latin typeface="Arial" panose="020B0604020202020204" pitchFamily="34" charset="0"/>
                  <a:cs typeface="Arial" panose="020B0604020202020204" pitchFamily="34" charset="0"/>
                </a:rPr>
                <a:t>02</a:t>
              </a:r>
              <a:endParaRPr lang="en-US" sz="6000" b="1" dirty="0">
                <a:solidFill>
                  <a:srgbClr val="291B25"/>
                </a:solidFill>
                <a:latin typeface="Arial" panose="020B0604020202020204" pitchFamily="34" charset="0"/>
                <a:cs typeface="Arial" panose="020B0604020202020204" pitchFamily="34" charset="0"/>
              </a:endParaRPr>
            </a:p>
          </p:txBody>
        </p:sp>
        <p:sp>
          <p:nvSpPr>
            <p:cNvPr id="37" name="Rectangle 36"/>
            <p:cNvSpPr/>
            <p:nvPr/>
          </p:nvSpPr>
          <p:spPr>
            <a:xfrm>
              <a:off x="10432767" y="3312667"/>
              <a:ext cx="5175190" cy="1042073"/>
            </a:xfrm>
            <a:prstGeom prst="rect">
              <a:avLst/>
            </a:prstGeom>
          </p:spPr>
          <p:txBody>
            <a:bodyPr wrap="square">
              <a:spAutoFit/>
            </a:bodyPr>
            <a:lstStyle/>
            <a:p>
              <a:pPr algn="ctr">
                <a:lnSpc>
                  <a:spcPct val="150000"/>
                </a:lnSpc>
              </a:pPr>
              <a:r>
                <a:rPr lang="en-US" sz="4800" b="1" smtClean="0">
                  <a:solidFill>
                    <a:schemeClr val="bg1"/>
                  </a:solidFill>
                  <a:latin typeface="Arial" panose="020B0604020202020204" pitchFamily="34" charset="0"/>
                  <a:cs typeface="Arial" panose="020B0604020202020204" pitchFamily="34" charset="0"/>
                </a:rPr>
                <a:t>ĐỊNH LÍ</a:t>
              </a:r>
              <a:endParaRPr lang="vi-VN" sz="4800" b="1" dirty="0">
                <a:solidFill>
                  <a:schemeClr val="bg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6" presetClass="entr" presetSubtype="37"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outVertical)">
                                      <p:cBhvr>
                                        <p:cTn id="20" dur="500"/>
                                        <p:tgtEl>
                                          <p:spTgt spid="6"/>
                                        </p:tgtEl>
                                      </p:cBhvr>
                                    </p:animEffect>
                                  </p:childTnLst>
                                </p:cTn>
                              </p:par>
                            </p:childTnLst>
                          </p:cTn>
                        </p:par>
                        <p:par>
                          <p:cTn id="21" fill="hold">
                            <p:stCondLst>
                              <p:cond delay="1000"/>
                            </p:stCondLst>
                            <p:childTnLst>
                              <p:par>
                                <p:cTn id="22" presetID="16" presetClass="entr" presetSubtype="37"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out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424136" y="-285093"/>
            <a:ext cx="19705933" cy="11084587"/>
          </a:xfrm>
          <a:prstGeom prst="rect">
            <a:avLst/>
          </a:prstGeom>
        </p:spPr>
      </p:pic>
      <p:sp>
        <p:nvSpPr>
          <p:cNvPr id="15" name="AutoShape 6"/>
          <p:cNvSpPr/>
          <p:nvPr/>
        </p:nvSpPr>
        <p:spPr>
          <a:xfrm>
            <a:off x="457200" y="532800"/>
            <a:ext cx="17373600" cy="9448800"/>
          </a:xfrm>
          <a:prstGeom prst="rect">
            <a:avLst/>
          </a:prstGeom>
          <a:solidFill>
            <a:srgbClr val="F6F6E9"/>
          </a:solidFill>
        </p:spPr>
      </p:sp>
      <p:pic>
        <p:nvPicPr>
          <p:cNvPr id="1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67465" y="281686"/>
            <a:ext cx="4287847" cy="1023353"/>
          </a:xfrm>
          <a:prstGeom prst="rect">
            <a:avLst/>
          </a:prstGeom>
        </p:spPr>
      </p:pic>
      <p:sp>
        <p:nvSpPr>
          <p:cNvPr id="7" name="Pentagon 6"/>
          <p:cNvSpPr/>
          <p:nvPr/>
        </p:nvSpPr>
        <p:spPr>
          <a:xfrm>
            <a:off x="468086" y="3314700"/>
            <a:ext cx="10134600" cy="3333438"/>
          </a:xfrm>
          <a:prstGeom prst="homePlate">
            <a:avLst/>
          </a:prstGeom>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lnSpc>
                <a:spcPct val="150000"/>
              </a:lnSpc>
            </a:pPr>
            <a:r>
              <a:rPr lang="en-US" sz="7500" b="1" smtClean="0">
                <a:solidFill>
                  <a:schemeClr val="tx2"/>
                </a:solidFill>
                <a:latin typeface="Arial" panose="020B0604020202020204" pitchFamily="34" charset="0"/>
                <a:cs typeface="Arial" panose="020B0604020202020204" pitchFamily="34" charset="0"/>
              </a:rPr>
              <a:t>ĐỊNH NGHĨA</a:t>
            </a:r>
            <a:endParaRPr lang="en-US" sz="7500" b="1" dirty="0">
              <a:solidFill>
                <a:schemeClr val="tx2"/>
              </a:solidFill>
              <a:latin typeface="Arial" panose="020B0604020202020204" pitchFamily="34" charset="0"/>
              <a:cs typeface="Arial" panose="020B0604020202020204" pitchFamily="34" charset="0"/>
            </a:endParaRPr>
          </a:p>
        </p:txBody>
      </p:sp>
      <p:sp>
        <p:nvSpPr>
          <p:cNvPr id="4" name="Oval 3"/>
          <p:cNvSpPr/>
          <p:nvPr/>
        </p:nvSpPr>
        <p:spPr>
          <a:xfrm>
            <a:off x="10602686" y="3533619"/>
            <a:ext cx="2971800" cy="2895600"/>
          </a:xfrm>
          <a:prstGeom prst="ellipse">
            <a:avLst/>
          </a:prstGeom>
          <a:solidFill>
            <a:schemeClr val="accent5">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8500" b="1" smtClean="0">
                <a:latin typeface="Arial" panose="020B0604020202020204" pitchFamily="34" charset="0"/>
                <a:cs typeface="Arial" panose="020B0604020202020204" pitchFamily="34" charset="0"/>
              </a:rPr>
              <a:t>I</a:t>
            </a:r>
            <a:endParaRPr lang="en-US" sz="8500" b="1">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3258800" y="5134031"/>
            <a:ext cx="5191069" cy="51910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99506591"/>
      </p:ext>
    </p:extLst>
  </p:cSld>
  <p:clrMapOvr>
    <a:masterClrMapping/>
  </p:clrMapOvr>
  <mc:AlternateContent xmlns:mc="http://schemas.openxmlformats.org/markup-compatibility/2006" xmlns:p14="http://schemas.microsoft.com/office/powerpoint/2010/main">
    <mc:Choice Requires="p14">
      <p:transition spd="slow" p14:dur="800">
        <p:comb/>
      </p:transition>
    </mc:Choice>
    <mc:Fallback xmlns="">
      <p:transition spd="slow">
        <p:comb/>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36" r="60999"/>
          <a:stretch>
            <a:fillRect/>
          </a:stretch>
        </p:blipFill>
        <p:spPr>
          <a:xfrm rot="10800000" flipH="1">
            <a:off x="-2819400" y="0"/>
            <a:ext cx="3733533" cy="10896980"/>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6689958" y="8706976"/>
            <a:ext cx="1732518" cy="1615966"/>
          </a:xfrm>
          <a:prstGeom prst="rect">
            <a:avLst/>
          </a:prstGeom>
        </p:spPr>
      </p:pic>
      <p:sp>
        <p:nvSpPr>
          <p:cNvPr id="17" name="Rounded Rectangle 16"/>
          <p:cNvSpPr/>
          <p:nvPr/>
        </p:nvSpPr>
        <p:spPr>
          <a:xfrm>
            <a:off x="1500908" y="367823"/>
            <a:ext cx="2180311" cy="967215"/>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smtClean="0">
                <a:latin typeface="Arial" panose="020B0604020202020204" pitchFamily="34" charset="0"/>
                <a:cs typeface="Arial" panose="020B0604020202020204" pitchFamily="34" charset="0"/>
              </a:rPr>
              <a:t>HĐ1</a:t>
            </a:r>
            <a:endParaRPr lang="en-US" sz="4000" b="1" dirty="0">
              <a:latin typeface="Arial" panose="020B0604020202020204" pitchFamily="34" charset="0"/>
              <a:cs typeface="Arial" panose="020B0604020202020204" pitchFamily="34" charset="0"/>
            </a:endParaRPr>
          </a:p>
        </p:txBody>
      </p:sp>
      <p:pic>
        <p:nvPicPr>
          <p:cNvPr id="13"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748234" y="5979037"/>
            <a:ext cx="1168236" cy="1145663"/>
          </a:xfrm>
          <a:prstGeom prst="rect">
            <a:avLst/>
          </a:prstGeom>
        </p:spPr>
      </p:pic>
      <p:pic>
        <p:nvPicPr>
          <p:cNvPr id="5" name="Picture 4"/>
          <p:cNvPicPr>
            <a:picLocks noChangeAspect="1"/>
          </p:cNvPicPr>
          <p:nvPr/>
        </p:nvPicPr>
        <p:blipFill>
          <a:blip r:embed="rId28"/>
          <a:stretch>
            <a:fillRect/>
          </a:stretch>
        </p:blipFill>
        <p:spPr>
          <a:xfrm>
            <a:off x="11734800" y="571500"/>
            <a:ext cx="5942034" cy="5655736"/>
          </a:xfrm>
          <a:prstGeom prst="rect">
            <a:avLst/>
          </a:prstGeom>
        </p:spPr>
      </p:pic>
      <p:grpSp>
        <p:nvGrpSpPr>
          <p:cNvPr id="7" name="Group 6"/>
          <p:cNvGrpSpPr/>
          <p:nvPr/>
        </p:nvGrpSpPr>
        <p:grpSpPr>
          <a:xfrm>
            <a:off x="1478348" y="342900"/>
            <a:ext cx="9571621" cy="6553200"/>
            <a:chOff x="1478348" y="342900"/>
            <a:chExt cx="9571621" cy="6553200"/>
          </a:xfrm>
        </p:grpSpPr>
        <mc:AlternateContent xmlns:mc="http://schemas.openxmlformats.org/markup-compatibility/2006">
          <mc:Choice xmlns:a14="http://schemas.microsoft.com/office/drawing/2010/main" Requires="a14">
            <p:sp>
              <p:nvSpPr>
                <p:cNvPr id="8" name="TextBox 7"/>
                <p:cNvSpPr txBox="1"/>
                <p:nvPr/>
              </p:nvSpPr>
              <p:spPr>
                <a:xfrm>
                  <a:off x="1478348" y="342900"/>
                  <a:ext cx="9571621" cy="6369308"/>
                </a:xfrm>
                <a:prstGeom prst="rect">
                  <a:avLst/>
                </a:prstGeom>
                <a:noFill/>
              </p:spPr>
              <p:txBody>
                <a:bodyPr wrap="square" rtlCol="0">
                  <a:spAutoFit/>
                </a:bodyPr>
                <a:lstStyle/>
                <a:p>
                  <a:pPr lvl="0" algn="just">
                    <a:lnSpc>
                      <a:spcPct val="150000"/>
                    </a:lnSpc>
                  </a:pPr>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Trong </a:t>
                  </a:r>
                  <a:r>
                    <a:rPr lang="vi-VN" sz="3800" smtClean="0">
                      <a:solidFill>
                        <a:srgbClr val="000000"/>
                      </a:solidFill>
                      <a:latin typeface="Arial" panose="020B0604020202020204" pitchFamily="34" charset="0"/>
                      <a:cs typeface="Arial" panose="020B0604020202020204" pitchFamily="34" charset="0"/>
                    </a:rPr>
                    <a:t>hình 9.2,</a:t>
                  </a:r>
                  <a:r>
                    <a:rPr lang="en-US" sz="3800">
                      <a:solidFill>
                        <a:srgbClr val="000000"/>
                      </a:solidFill>
                      <a:latin typeface="Arial" panose="020B0604020202020204" pitchFamily="34" charset="0"/>
                      <a:cs typeface="Arial" panose="020B0604020202020204" pitchFamily="34" charset="0"/>
                    </a:rPr>
                    <a:t> </a:t>
                  </a:r>
                  <a14:m>
                    <m:oMath xmlns:m="http://schemas.openxmlformats.org/officeDocument/2006/math">
                      <m:r>
                        <m:rPr>
                          <m:sty m:val="p"/>
                        </m:rPr>
                        <a:rPr lang="el-GR" sz="3800" i="0" smtClean="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𝐴𝐵𝐶</m:t>
                      </m:r>
                    </m:oMath>
                  </a14:m>
                  <a:r>
                    <a:rPr lang="vi-VN" sz="3800">
                      <a:solidFill>
                        <a:srgbClr val="000000"/>
                      </a:solidFill>
                      <a:latin typeface="Arial" panose="020B0604020202020204" pitchFamily="34" charset="0"/>
                      <a:cs typeface="Arial" panose="020B0604020202020204" pitchFamily="34" charset="0"/>
                    </a:rPr>
                    <a:t> và </a:t>
                  </a:r>
                  <a14:m>
                    <m:oMath xmlns:m="http://schemas.openxmlformats.org/officeDocument/2006/math">
                      <m:r>
                        <m:rPr>
                          <m:sty m:val="p"/>
                        </m:rPr>
                        <a:rPr lang="el-GR" sz="3800" i="0" smtClean="0">
                          <a:solidFill>
                            <a:srgbClr val="000000"/>
                          </a:solidFill>
                          <a:latin typeface="Cambria Math" panose="02040503050406030204" pitchFamily="18" charset="0"/>
                        </a:rPr>
                        <m:t>Δ</m:t>
                      </m:r>
                      <m:r>
                        <a:rPr lang="vi-VN" sz="3800" i="1">
                          <a:solidFill>
                            <a:srgbClr val="000000"/>
                          </a:solidFill>
                          <a:latin typeface="Cambria Math" panose="02040503050406030204" pitchFamily="18" charset="0"/>
                        </a:rPr>
                        <m:t>𝐷𝐸𝐹</m:t>
                      </m:r>
                    </m:oMath>
                  </a14:m>
                  <a:r>
                    <a:rPr lang="vi-VN" sz="3800">
                      <a:solidFill>
                        <a:srgbClr val="000000"/>
                      </a:solidFill>
                      <a:latin typeface="Arial" panose="020B0604020202020204" pitchFamily="34" charset="0"/>
                      <a:cs typeface="Arial" panose="020B0604020202020204" pitchFamily="34" charset="0"/>
                    </a:rPr>
                    <a:t> </a:t>
                  </a:r>
                  <a:endParaRPr lang="en-US" sz="3800" smtClean="0">
                    <a:solidFill>
                      <a:srgbClr val="000000"/>
                    </a:solidFill>
                    <a:latin typeface="Arial" panose="020B0604020202020204" pitchFamily="34" charset="0"/>
                    <a:cs typeface="Arial" panose="020B0604020202020204" pitchFamily="34" charset="0"/>
                  </a:endParaRPr>
                </a:p>
                <a:p>
                  <a:pPr lvl="0" algn="just">
                    <a:lnSpc>
                      <a:spcPct val="150000"/>
                    </a:lnSpc>
                  </a:pPr>
                  <a:r>
                    <a:rPr lang="vi-VN" sz="3800" smtClean="0">
                      <a:solidFill>
                        <a:srgbClr val="000000"/>
                      </a:solidFill>
                      <a:latin typeface="Arial" panose="020B0604020202020204" pitchFamily="34" charset="0"/>
                      <a:cs typeface="Arial" panose="020B0604020202020204" pitchFamily="34" charset="0"/>
                    </a:rPr>
                    <a:t>là </a:t>
                  </a:r>
                  <a:r>
                    <a:rPr lang="vi-VN" sz="3800">
                      <a:solidFill>
                        <a:srgbClr val="000000"/>
                      </a:solidFill>
                      <a:latin typeface="Arial" panose="020B0604020202020204" pitchFamily="34" charset="0"/>
                      <a:cs typeface="Arial" panose="020B0604020202020204" pitchFamily="34" charset="0"/>
                    </a:rPr>
                    <a:t>hai tam giác có các </a:t>
                  </a:r>
                  <a:r>
                    <a:rPr lang="vi-VN" sz="3800">
                      <a:solidFill>
                        <a:srgbClr val="000000"/>
                      </a:solidFill>
                      <a:latin typeface="Arial" panose="020B0604020202020204" pitchFamily="34" charset="0"/>
                      <a:cs typeface="Arial" panose="020B0604020202020204" pitchFamily="34" charset="0"/>
                    </a:rPr>
                    <a:t>cạnh </a:t>
                  </a:r>
                  <a:r>
                    <a:rPr lang="vi-VN" sz="3800" smtClean="0">
                      <a:solidFill>
                        <a:srgbClr val="000000"/>
                      </a:solidFill>
                      <a:latin typeface="Arial" panose="020B0604020202020204" pitchFamily="34" charset="0"/>
                      <a:cs typeface="Arial" panose="020B0604020202020204" pitchFamily="34" charset="0"/>
                    </a:rPr>
                    <a:t>tương ứng</a:t>
                  </a:r>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song song và các </a:t>
                  </a:r>
                  <a:r>
                    <a:rPr lang="vi-VN" sz="3800">
                      <a:solidFill>
                        <a:srgbClr val="000000"/>
                      </a:solidFill>
                      <a:latin typeface="Arial" panose="020B0604020202020204" pitchFamily="34" charset="0"/>
                      <a:cs typeface="Arial" panose="020B0604020202020204" pitchFamily="34" charset="0"/>
                    </a:rPr>
                    <a:t>góc </a:t>
                  </a:r>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tương </a:t>
                  </a:r>
                  <a:r>
                    <a:rPr lang="vi-VN" sz="3800">
                      <a:solidFill>
                        <a:srgbClr val="000000"/>
                      </a:solidFill>
                      <a:latin typeface="Arial" panose="020B0604020202020204" pitchFamily="34" charset="0"/>
                      <a:cs typeface="Arial" panose="020B0604020202020204" pitchFamily="34" charset="0"/>
                    </a:rPr>
                    <a:t>ứng bằng nhau, tức </a:t>
                  </a:r>
                  <a:r>
                    <a:rPr lang="vi-VN" sz="3800">
                      <a:solidFill>
                        <a:srgbClr val="000000"/>
                      </a:solidFill>
                      <a:latin typeface="Arial" panose="020B0604020202020204" pitchFamily="34" charset="0"/>
                      <a:cs typeface="Arial" panose="020B0604020202020204" pitchFamily="34" charset="0"/>
                    </a:rPr>
                    <a:t>là </a:t>
                  </a:r>
                  <a14:m>
                    <m:oMath xmlns:m="http://schemas.openxmlformats.org/officeDocument/2006/math">
                      <m:r>
                        <a:rPr lang="vi-VN" sz="3800" i="1" smtClean="0">
                          <a:solidFill>
                            <a:srgbClr val="000000"/>
                          </a:solidFill>
                          <a:latin typeface="Cambria Math" panose="02040503050406030204" pitchFamily="18" charset="0"/>
                        </a:rPr>
                        <m:t>𝐴𝐵</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𝐷𝐸</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𝐴𝐶</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𝐷𝐹</m:t>
                      </m:r>
                      <m:r>
                        <a:rPr lang="vi-VN" sz="3800" i="1" smtClean="0">
                          <a:solidFill>
                            <a:srgbClr val="000000"/>
                          </a:solidFill>
                          <a:latin typeface="Cambria Math" panose="02040503050406030204" pitchFamily="18" charset="0"/>
                        </a:rPr>
                        <m:t>, </m:t>
                      </m:r>
                      <m:r>
                        <a:rPr lang="vi-VN" sz="3800" i="1" smtClean="0">
                          <a:solidFill>
                            <a:srgbClr val="000000"/>
                          </a:solidFill>
                          <a:latin typeface="Cambria Math" panose="02040503050406030204" pitchFamily="18" charset="0"/>
                        </a:rPr>
                        <m:t>𝐵𝐶</m:t>
                      </m:r>
                      <m:r>
                        <a:rPr lang="vi-VN" sz="3800" i="1" smtClean="0">
                          <a:solidFill>
                            <a:srgbClr val="000000"/>
                          </a:solidFill>
                          <a:latin typeface="Cambria Math" panose="02040503050406030204" pitchFamily="18" charset="0"/>
                        </a:rPr>
                        <m:t> // </m:t>
                      </m:r>
                      <m:r>
                        <a:rPr lang="vi-VN" sz="3800" i="1" smtClean="0">
                          <a:solidFill>
                            <a:srgbClr val="000000"/>
                          </a:solidFill>
                          <a:latin typeface="Cambria Math" panose="02040503050406030204" pitchFamily="18" charset="0"/>
                        </a:rPr>
                        <m:t>𝐸𝐹</m:t>
                      </m:r>
                    </m:oMath>
                  </a14:m>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và</a:t>
                  </a:r>
                  <a:r>
                    <a:rPr lang="en-US" sz="3800" smtClean="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vi-VN" sz="3800" i="1" smtClean="0">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𝐴</m:t>
                          </m:r>
                        </m:e>
                      </m:acc>
                      <m:r>
                        <a:rPr lang="vi-VN" sz="3800" i="1" smtClean="0">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𝐷</m:t>
                          </m:r>
                        </m:e>
                      </m:acc>
                      <m:r>
                        <a:rPr lang="vi-VN" sz="3800" i="1" smtClean="0">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𝐵</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𝐸</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𝐶</m:t>
                          </m:r>
                        </m:e>
                      </m:acc>
                      <m:r>
                        <a:rPr lang="vi-VN" sz="3800" i="1">
                          <a:solidFill>
                            <a:srgbClr val="000000"/>
                          </a:solidFill>
                          <a:latin typeface="Cambria Math" panose="02040503050406030204" pitchFamily="18" charset="0"/>
                        </a:rPr>
                        <m:t>=</m:t>
                      </m:r>
                      <m:acc>
                        <m:accPr>
                          <m:chr m:val="̂"/>
                          <m:ctrlPr>
                            <a:rPr lang="vi-VN" sz="3800" i="1">
                              <a:solidFill>
                                <a:srgbClr val="000000"/>
                              </a:solidFill>
                              <a:latin typeface="Cambria Math" panose="02040503050406030204" pitchFamily="18" charset="0"/>
                            </a:rPr>
                          </m:ctrlPr>
                        </m:accPr>
                        <m:e>
                          <m:r>
                            <a:rPr lang="en-US" sz="3800" b="0" i="1" smtClean="0">
                              <a:solidFill>
                                <a:srgbClr val="000000"/>
                              </a:solidFill>
                              <a:latin typeface="Cambria Math" panose="02040503050406030204" pitchFamily="18" charset="0"/>
                            </a:rPr>
                            <m:t>𝐹</m:t>
                          </m:r>
                        </m:e>
                      </m:acc>
                      <m:r>
                        <a:rPr lang="en-US" sz="3800" b="0" i="1" smtClean="0">
                          <a:solidFill>
                            <a:srgbClr val="000000"/>
                          </a:solidFill>
                          <a:latin typeface="Cambria Math" panose="02040503050406030204" pitchFamily="18" charset="0"/>
                        </a:rPr>
                        <m:t>.</m:t>
                      </m:r>
                    </m:oMath>
                  </a14:m>
                  <a:endParaRPr lang="en-US" sz="3800" smtClean="0">
                    <a:latin typeface="Arial" panose="020B0604020202020204" pitchFamily="34" charset="0"/>
                    <a:cs typeface="Arial" panose="020B0604020202020204" pitchFamily="34" charset="0"/>
                  </a:endParaRPr>
                </a:p>
                <a:p>
                  <a:pPr lvl="0" algn="just">
                    <a:lnSpc>
                      <a:spcPct val="150000"/>
                    </a:lnSpc>
                  </a:pPr>
                  <a:r>
                    <a:rPr lang="en-US" sz="3800">
                      <a:latin typeface="Arial" panose="020B0604020202020204" pitchFamily="34" charset="0"/>
                      <a:cs typeface="Arial" panose="020B0604020202020204" pitchFamily="34" charset="0"/>
                    </a:rPr>
                    <a:t>Nhìn hình vẽ, hãy cho biết giá trị các tỉ </a:t>
                  </a:r>
                  <a:r>
                    <a:rPr lang="en-US" sz="3800">
                      <a:latin typeface="Arial" panose="020B0604020202020204" pitchFamily="34" charset="0"/>
                      <a:cs typeface="Arial" panose="020B0604020202020204" pitchFamily="34" charset="0"/>
                    </a:rPr>
                    <a:t>số </a:t>
                  </a:r>
                  <a:r>
                    <a:rPr lang="en-US" sz="3800" smtClean="0">
                      <a:latin typeface="Arial" panose="020B0604020202020204" pitchFamily="34" charset="0"/>
                      <a:cs typeface="Arial" panose="020B0604020202020204" pitchFamily="34" charset="0"/>
                    </a:rPr>
                    <a:t>sau</a:t>
                  </a:r>
                  <a:endParaRPr lang="en-US" sz="3800">
                    <a:latin typeface="Arial" panose="020B0604020202020204" pitchFamily="34" charset="0"/>
                    <a:cs typeface="Arial" panose="020B0604020202020204" pitchFamily="34"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1478348" y="342900"/>
                  <a:ext cx="9571621" cy="6369308"/>
                </a:xfrm>
                <a:prstGeom prst="rect">
                  <a:avLst/>
                </a:prstGeom>
                <a:blipFill>
                  <a:blip r:embed="rId29"/>
                  <a:stretch>
                    <a:fillRect l="-2102" r="-2102" b="-12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2382576" y="5161586"/>
                  <a:ext cx="3027624" cy="1734514"/>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vi-VN" sz="3800" i="1" smtClean="0">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𝐴𝐵</m:t>
                            </m:r>
                          </m:num>
                          <m:den>
                            <m:r>
                              <a:rPr lang="en-US" sz="3800" i="1">
                                <a:solidFill>
                                  <a:srgbClr val="000000"/>
                                </a:solidFill>
                                <a:latin typeface="Cambria Math" panose="02040503050406030204" pitchFamily="18" charset="0"/>
                              </a:rPr>
                              <m:t>𝐷𝐸</m:t>
                            </m:r>
                          </m:den>
                        </m:f>
                        <m:r>
                          <a:rPr lang="en-US" sz="3800" i="1">
                            <a:solidFill>
                              <a:srgbClr val="000000"/>
                            </a:solidFill>
                            <a:latin typeface="Cambria Math" panose="02040503050406030204" pitchFamily="18" charset="0"/>
                          </a:rPr>
                          <m:t>;</m:t>
                        </m:r>
                        <m:f>
                          <m:fPr>
                            <m:ctrlPr>
                              <a:rPr lang="vi-VN" sz="3800" i="1">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𝐵</m:t>
                            </m:r>
                            <m:r>
                              <a:rPr lang="en-US" sz="3800" b="0" i="1" smtClean="0">
                                <a:solidFill>
                                  <a:srgbClr val="000000"/>
                                </a:solidFill>
                                <a:latin typeface="Cambria Math" panose="02040503050406030204" pitchFamily="18" charset="0"/>
                              </a:rPr>
                              <m:t>𝐶</m:t>
                            </m:r>
                          </m:num>
                          <m:den>
                            <m:r>
                              <a:rPr lang="en-US" sz="3800" i="1">
                                <a:solidFill>
                                  <a:srgbClr val="000000"/>
                                </a:solidFill>
                                <a:latin typeface="Cambria Math" panose="02040503050406030204" pitchFamily="18" charset="0"/>
                              </a:rPr>
                              <m:t>𝐸</m:t>
                            </m:r>
                            <m:r>
                              <a:rPr lang="en-US" sz="3800" b="0" i="1" smtClean="0">
                                <a:solidFill>
                                  <a:srgbClr val="000000"/>
                                </a:solidFill>
                                <a:latin typeface="Cambria Math" panose="02040503050406030204" pitchFamily="18" charset="0"/>
                              </a:rPr>
                              <m:t>𝐹</m:t>
                            </m:r>
                          </m:den>
                        </m:f>
                        <m:r>
                          <a:rPr lang="en-US" sz="3800" b="0" i="1" smtClean="0">
                            <a:solidFill>
                              <a:srgbClr val="000000"/>
                            </a:solidFill>
                            <a:latin typeface="Cambria Math" panose="02040503050406030204" pitchFamily="18" charset="0"/>
                          </a:rPr>
                          <m:t>;</m:t>
                        </m:r>
                        <m:f>
                          <m:fPr>
                            <m:ctrlPr>
                              <a:rPr lang="vi-VN" sz="3800" i="1">
                                <a:solidFill>
                                  <a:srgbClr val="000000"/>
                                </a:solidFill>
                                <a:latin typeface="Cambria Math" panose="02040503050406030204" pitchFamily="18" charset="0"/>
                              </a:rPr>
                            </m:ctrlPr>
                          </m:fPr>
                          <m:num>
                            <m:r>
                              <a:rPr lang="en-US" sz="3800" i="1">
                                <a:solidFill>
                                  <a:srgbClr val="000000"/>
                                </a:solidFill>
                                <a:latin typeface="Cambria Math" panose="02040503050406030204" pitchFamily="18" charset="0"/>
                              </a:rPr>
                              <m:t>𝐴</m:t>
                            </m:r>
                            <m:r>
                              <a:rPr lang="en-US" sz="3800" b="0" i="1" smtClean="0">
                                <a:solidFill>
                                  <a:srgbClr val="000000"/>
                                </a:solidFill>
                                <a:latin typeface="Cambria Math" panose="02040503050406030204" pitchFamily="18" charset="0"/>
                              </a:rPr>
                              <m:t>𝐶</m:t>
                            </m:r>
                          </m:num>
                          <m:den>
                            <m:r>
                              <a:rPr lang="en-US" sz="3800" i="1">
                                <a:solidFill>
                                  <a:srgbClr val="000000"/>
                                </a:solidFill>
                                <a:latin typeface="Cambria Math" panose="02040503050406030204" pitchFamily="18" charset="0"/>
                              </a:rPr>
                              <m:t>𝐷</m:t>
                            </m:r>
                            <m:r>
                              <a:rPr lang="en-US" sz="3800" b="0" i="1" smtClean="0">
                                <a:solidFill>
                                  <a:srgbClr val="000000"/>
                                </a:solidFill>
                                <a:latin typeface="Cambria Math" panose="02040503050406030204" pitchFamily="18" charset="0"/>
                              </a:rPr>
                              <m:t>𝐹</m:t>
                            </m:r>
                          </m:den>
                        </m:f>
                        <m:r>
                          <a:rPr lang="en-US" sz="3800" b="0" i="1" smtClean="0">
                            <a:solidFill>
                              <a:srgbClr val="000000"/>
                            </a:solidFill>
                            <a:latin typeface="Cambria Math" panose="02040503050406030204" pitchFamily="18" charset="0"/>
                          </a:rPr>
                          <m:t>.</m:t>
                        </m:r>
                      </m:oMath>
                    </m:oMathPara>
                  </a14:m>
                  <a:endParaRPr lang="en-US" sz="3800">
                    <a:solidFill>
                      <a:prstClr val="black"/>
                    </a:solidFill>
                    <a:latin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2382576" y="5161586"/>
                  <a:ext cx="3027624" cy="1734514"/>
                </a:xfrm>
                <a:prstGeom prst="rect">
                  <a:avLst/>
                </a:prstGeom>
                <a:blipFill>
                  <a:blip r:embed="rId30"/>
                  <a:stretch>
                    <a:fillRect/>
                  </a:stretch>
                </a:blipFill>
              </p:spPr>
              <p:txBody>
                <a:bodyPr/>
                <a:lstStyle/>
                <a:p>
                  <a:r>
                    <a:rPr lang="en-US">
                      <a:noFill/>
                    </a:rPr>
                    <a:t> </a:t>
                  </a:r>
                </a:p>
              </p:txBody>
            </p:sp>
          </mc:Fallback>
        </mc:AlternateContent>
      </p:grpSp>
      <p:grpSp>
        <p:nvGrpSpPr>
          <p:cNvPr id="16" name="Group 15"/>
          <p:cNvGrpSpPr/>
          <p:nvPr/>
        </p:nvGrpSpPr>
        <p:grpSpPr>
          <a:xfrm>
            <a:off x="1553944" y="7357636"/>
            <a:ext cx="1657263" cy="1344045"/>
            <a:chOff x="1325197" y="904240"/>
            <a:chExt cx="1999951" cy="1607460"/>
          </a:xfrm>
        </p:grpSpPr>
        <p:pic>
          <p:nvPicPr>
            <p:cNvPr id="18" name="Picture 17"/>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7" y="904240"/>
              <a:ext cx="1999951" cy="1607460"/>
            </a:xfrm>
            <a:prstGeom prst="rect">
              <a:avLst/>
            </a:prstGeom>
          </p:spPr>
        </p:pic>
        <p:sp>
          <p:nvSpPr>
            <p:cNvPr id="19" name="TextBox 18"/>
            <p:cNvSpPr txBox="1"/>
            <p:nvPr/>
          </p:nvSpPr>
          <p:spPr>
            <a:xfrm>
              <a:off x="1669929" y="1279173"/>
              <a:ext cx="1404741" cy="809812"/>
            </a:xfrm>
            <a:prstGeom prst="rect">
              <a:avLst/>
            </a:prstGeom>
            <a:noFill/>
          </p:spPr>
          <p:txBody>
            <a:bodyPr wrap="square" rtlCol="0">
              <a:spAutoFit/>
            </a:bodyPr>
            <a:lstStyle/>
            <a:p>
              <a:pPr algn="ctr"/>
              <a:r>
                <a:rPr lang="en-US" sz="3800" b="1" dirty="0" err="1" smtClean="0">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9" name="Rectangle 8"/>
              <p:cNvSpPr/>
              <p:nvPr/>
            </p:nvSpPr>
            <p:spPr>
              <a:xfrm>
                <a:off x="3643400" y="7484823"/>
                <a:ext cx="13104834" cy="2611677"/>
              </a:xfrm>
              <a:prstGeom prst="rect">
                <a:avLst/>
              </a:prstGeom>
            </p:spPr>
            <p:txBody>
              <a:bodyPr wrap="square">
                <a:spAutoFit/>
              </a:bodyPr>
              <a:lstStyle/>
              <a:p>
                <a:pPr algn="just">
                  <a:lnSpc>
                    <a:spcPct val="150000"/>
                  </a:lnSpc>
                </a:pPr>
                <a:r>
                  <a:rPr lang="en-US" sz="3800" smtClean="0">
                    <a:latin typeface="Arial" panose="020B0604020202020204" pitchFamily="34" charset="0"/>
                    <a:ea typeface="Dotum" panose="020B0600000101010101" pitchFamily="34" charset="-127"/>
                    <a:cs typeface="Arial" panose="020B0604020202020204" pitchFamily="34" charset="0"/>
                  </a:rPr>
                  <a:t>Qua sát hình ảnh ta thấy: </a:t>
                </a:r>
                <a14:m>
                  <m:oMath xmlns:m="http://schemas.openxmlformats.org/officeDocument/2006/math">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𝐷𝐹</m:t>
                    </m:r>
                    <m:r>
                      <a:rPr lang="en-US" sz="3800" i="1">
                        <a:effectLst/>
                        <a:latin typeface="Cambria Math" panose="02040503050406030204" pitchFamily="18" charset="0"/>
                        <a:ea typeface="Dotum" panose="020B0600000101010101" pitchFamily="34" charset="-127"/>
                        <a:cs typeface="Times New Roman" panose="02020603050405020304" pitchFamily="18" charset="0"/>
                      </a:rPr>
                      <m:t>;</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effectLst/>
                        <a:latin typeface="Cambria Math" panose="02040503050406030204" pitchFamily="18" charset="0"/>
                        <a:ea typeface="Dotum" panose="020B0600000101010101" pitchFamily="34" charset="-127"/>
                        <a:cs typeface="Times New Roman" panose="02020603050405020304" pitchFamily="18" charset="0"/>
                      </a:rPr>
                      <m:t>𝐸𝐹</m:t>
                    </m:r>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𝐴𝐵</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𝐷𝐸</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𝐵𝐶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𝐸𝐹</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i="1">
                              <a:effectLst/>
                              <a:latin typeface="Cambria Math" panose="02040503050406030204" pitchFamily="18" charset="0"/>
                              <a:ea typeface="Dotum" panose="020B0600000101010101" pitchFamily="34" charset="-127"/>
                              <a:cs typeface="Times New Roman" panose="02020603050405020304" pitchFamily="18" charset="0"/>
                            </a:rPr>
                            <m:t>𝐴𝐶</m:t>
                          </m:r>
                        </m:num>
                        <m:den>
                          <m:r>
                            <a:rPr lang="en-US" sz="3800" i="1">
                              <a:effectLst/>
                              <a:latin typeface="Cambria Math" panose="02040503050406030204" pitchFamily="18" charset="0"/>
                              <a:ea typeface="Dotum" panose="020B0600000101010101" pitchFamily="34" charset="-127"/>
                              <a:cs typeface="Times New Roman" panose="02020603050405020304" pitchFamily="18" charset="0"/>
                            </a:rPr>
                            <m:t>𝐷𝐹</m:t>
                          </m:r>
                        </m:den>
                      </m:f>
                      <m:r>
                        <a:rPr lang="en-US" sz="3800" i="1">
                          <a:effectLst/>
                          <a:latin typeface="Cambria Math" panose="02040503050406030204" pitchFamily="18" charset="0"/>
                          <a:ea typeface="Dotum" panose="020B0600000101010101" pitchFamily="34" charset="-127"/>
                          <a:cs typeface="Times New Roman" panose="02020603050405020304" pitchFamily="18" charset="0"/>
                        </a:rPr>
                        <m:t>=2</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3643400" y="7484823"/>
                <a:ext cx="13104834" cy="2611677"/>
              </a:xfrm>
              <a:prstGeom prst="rect">
                <a:avLst/>
              </a:prstGeom>
              <a:blipFill>
                <a:blip r:embed="rId32"/>
                <a:stretch>
                  <a:fillRect l="-1536"/>
                </a:stretch>
              </a:blipFill>
            </p:spPr>
            <p:txBody>
              <a:bodyPr/>
              <a:lstStyle/>
              <a:p>
                <a:r>
                  <a:rPr lang="en-US">
                    <a:noFill/>
                  </a:rPr>
                  <a:t> </a:t>
                </a:r>
              </a:p>
            </p:txBody>
          </p:sp>
        </mc:Fallback>
      </mc:AlternateContent>
    </p:spTree>
    <p:extLst>
      <p:ext uri="{BB962C8B-B14F-4D97-AF65-F5344CB8AC3E}">
        <p14:creationId xmlns:p14="http://schemas.microsoft.com/office/powerpoint/2010/main" val="35726388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pic>
        <p:nvPicPr>
          <p:cNvPr id="5"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219155" y="8785934"/>
            <a:ext cx="1294758" cy="1372094"/>
          </a:xfrm>
          <a:prstGeom prst="rect">
            <a:avLst/>
          </a:prstGeom>
        </p:spPr>
      </p:pic>
      <p:grpSp>
        <p:nvGrpSpPr>
          <p:cNvPr id="2" name="Group 1"/>
          <p:cNvGrpSpPr/>
          <p:nvPr/>
        </p:nvGrpSpPr>
        <p:grpSpPr>
          <a:xfrm>
            <a:off x="6515100" y="419100"/>
            <a:ext cx="5257800" cy="1066158"/>
            <a:chOff x="6515100" y="419100"/>
            <a:chExt cx="5257800" cy="1066158"/>
          </a:xfrm>
        </p:grpSpPr>
        <p:sp>
          <p:nvSpPr>
            <p:cNvPr id="15" name="Round Same Side Corner Rectangle 14"/>
            <p:cNvSpPr/>
            <p:nvPr/>
          </p:nvSpPr>
          <p:spPr>
            <a:xfrm flipV="1">
              <a:off x="6515100" y="419100"/>
              <a:ext cx="5257800" cy="1066158"/>
            </a:xfrm>
            <a:prstGeom prst="round2SameRect">
              <a:avLst>
                <a:gd name="adj1" fmla="val 50000"/>
                <a:gd name="adj2" fmla="val 0"/>
              </a:avLst>
            </a:prstGeom>
            <a:solidFill>
              <a:srgbClr val="61A6AB"/>
            </a:solidFill>
            <a:ln>
              <a:solidFill>
                <a:srgbClr val="61A6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7086600" y="490514"/>
              <a:ext cx="419100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200" b="1" smtClean="0">
                  <a:solidFill>
                    <a:prstClr val="white"/>
                  </a:solidFill>
                  <a:latin typeface="Arial" panose="020B0604020202020204" pitchFamily="34" charset="0"/>
                  <a:cs typeface="Arial" panose="020B0604020202020204" pitchFamily="34" charset="0"/>
                </a:rPr>
                <a:t>KHÁI NIỆM</a:t>
              </a:r>
              <a:endParaRPr kumimoji="0" lang="en-US" sz="5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pic>
        <p:nvPicPr>
          <p:cNvPr id="20" name="Picture 5"/>
          <p:cNvPicPr>
            <a:picLocks noChangeAspect="1"/>
          </p:cNvPicPr>
          <p:nvPr/>
        </p:nvPicPr>
        <p:blipFill>
          <a:blip r:embed="rId9"/>
          <a:srcRect/>
          <a:stretch>
            <a:fillRect/>
          </a:stretch>
        </p:blipFill>
        <p:spPr>
          <a:xfrm>
            <a:off x="13795623" y="7860030"/>
            <a:ext cx="4035177" cy="2133600"/>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656295" y="1670763"/>
                <a:ext cx="16998480" cy="6892080"/>
              </a:xfrm>
              <a:prstGeom prst="rect">
                <a:avLst/>
              </a:prstGeom>
            </p:spPr>
            <p:txBody>
              <a:bodyPr wrap="square">
                <a:spAutoFit/>
              </a:bodyPr>
              <a:lstStyle/>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gọi là đồng dạng với 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a:effectLst/>
                    <a:latin typeface="Arial" panose="020B0604020202020204" pitchFamily="34" charset="0"/>
                    <a:ea typeface="Dotum" panose="020B0600000101010101" pitchFamily="34" charset="-127"/>
                    <a:cs typeface="Arial" panose="020B0604020202020204" pitchFamily="34" charset="0"/>
                  </a:rPr>
                  <a:t> </a:t>
                </a:r>
                <a:r>
                  <a:rPr lang="en-US" sz="3950">
                    <a:effectLst/>
                    <a:latin typeface="Arial" panose="020B0604020202020204" pitchFamily="34" charset="0"/>
                    <a:ea typeface="Dotum" panose="020B0600000101010101" pitchFamily="34" charset="-127"/>
                    <a:cs typeface="Arial" panose="020B0604020202020204" pitchFamily="34" charset="0"/>
                  </a:rPr>
                  <a:t>nếu</a:t>
                </a:r>
                <a:r>
                  <a:rPr lang="en-US" sz="3950" smtClean="0">
                    <a:effectLst/>
                    <a:latin typeface="Arial" panose="020B0604020202020204" pitchFamily="34" charset="0"/>
                    <a:ea typeface="Dotum" panose="020B0600000101010101" pitchFamily="34" charset="-127"/>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f>
                        <m:fPr>
                          <m:ctrlPr>
                            <a:rPr lang="en-US" sz="3950" i="1">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𝐵𝐶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95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acc>
                    </m:oMath>
                  </m:oMathPara>
                </a14:m>
                <a:endParaRPr lang="en-US" sz="395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đồng dạng với tam giác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a:effectLst/>
                    <a:latin typeface="Arial" panose="020B0604020202020204" pitchFamily="34" charset="0"/>
                    <a:ea typeface="Dotum" panose="020B0600000101010101" pitchFamily="34" charset="-127"/>
                    <a:cs typeface="Arial" panose="020B0604020202020204" pitchFamily="34" charset="0"/>
                  </a:rPr>
                  <a:t> được </a:t>
                </a:r>
                <a:r>
                  <a:rPr lang="en-US" sz="3950">
                    <a:effectLst/>
                    <a:latin typeface="Arial" panose="020B0604020202020204" pitchFamily="34" charset="0"/>
                    <a:ea typeface="Dotum" panose="020B0600000101010101" pitchFamily="34" charset="-127"/>
                    <a:cs typeface="Arial" panose="020B0604020202020204" pitchFamily="34" charset="0"/>
                  </a:rPr>
                  <a:t>kí </a:t>
                </a:r>
                <a:r>
                  <a:rPr lang="en-US" sz="3950" smtClean="0">
                    <a:effectLst/>
                    <a:latin typeface="Arial" panose="020B0604020202020204" pitchFamily="34" charset="0"/>
                    <a:ea typeface="Dotum" panose="020B0600000101010101" pitchFamily="34" charset="-127"/>
                    <a:cs typeface="Arial" panose="020B0604020202020204" pitchFamily="34" charset="0"/>
                  </a:rPr>
                  <a:t>hiệu </a:t>
                </a:r>
                <a14:m>
                  <m:oMath xmlns:m="http://schemas.openxmlformats.org/officeDocument/2006/math">
                    <m:r>
                      <a:rPr lang="en-US" sz="3950" i="1">
                        <a:latin typeface="Cambria Math" panose="02040503050406030204" pitchFamily="18" charset="0"/>
                        <a:ea typeface="Dotum" panose="020B0600000101010101" pitchFamily="34" charset="-127"/>
                        <a:cs typeface="Times New Roman" panose="02020603050405020304" pitchFamily="18" charset="0"/>
                      </a:rPr>
                      <m:t>∆</m:t>
                    </m:r>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3950">
                        <a:solidFill>
                          <a:prstClr val="black"/>
                        </a:solidFill>
                        <a:latin typeface="Cambria Math" panose="02040503050406030204" pitchFamily="18" charset="0"/>
                      </a:rPr>
                      <m:t>∽</m:t>
                    </m:r>
                    <m:r>
                      <a:rPr lang="en-US" sz="3950">
                        <a:effectLst/>
                        <a:latin typeface="Cambria Math" panose="02040503050406030204" pitchFamily="18" charset="0"/>
                        <a:ea typeface="Arial" panose="020B0604020202020204" pitchFamily="34" charset="0"/>
                        <a:cs typeface="Times New Roman" panose="02020603050405020304" pitchFamily="18" charset="0"/>
                      </a:rPr>
                      <m:t>∆</m:t>
                    </m:r>
                    <m:r>
                      <a:rPr lang="nl-NL" sz="395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950" smtClean="0">
                    <a:latin typeface="Arial" panose="020B0604020202020204" pitchFamily="34" charset="0"/>
                    <a:ea typeface="Dotum" panose="020B0600000101010101" pitchFamily="34" charset="-127"/>
                    <a:cs typeface="Arial" panose="020B0604020202020204" pitchFamily="34" charset="0"/>
                  </a:rPr>
                  <a:t> </a:t>
                </a:r>
                <a:r>
                  <a:rPr lang="en-US" sz="3950">
                    <a:latin typeface="Arial" panose="020B0604020202020204" pitchFamily="34" charset="0"/>
                    <a:ea typeface="Dotum" panose="020B0600000101010101" pitchFamily="34" charset="-127"/>
                    <a:cs typeface="Arial" panose="020B0604020202020204" pitchFamily="34" charset="0"/>
                  </a:rPr>
                  <a:t>(viết theo thứ tự cặp đỉnh tương </a:t>
                </a:r>
                <a:r>
                  <a:rPr lang="en-US" sz="3950">
                    <a:latin typeface="Arial" panose="020B0604020202020204" pitchFamily="34" charset="0"/>
                    <a:ea typeface="Dotum" panose="020B0600000101010101" pitchFamily="34" charset="-127"/>
                    <a:cs typeface="Arial" panose="020B0604020202020204" pitchFamily="34" charset="0"/>
                  </a:rPr>
                  <a:t>ứng</a:t>
                </a:r>
                <a:r>
                  <a:rPr lang="en-US" sz="3950" smtClean="0">
                    <a:latin typeface="Arial" panose="020B0604020202020204" pitchFamily="34" charset="0"/>
                    <a:ea typeface="Dotum" panose="020B0600000101010101" pitchFamily="34" charset="-127"/>
                    <a:cs typeface="Arial" panose="020B0604020202020204" pitchFamily="34" charset="0"/>
                  </a:rPr>
                  <a:t>).</a:t>
                </a:r>
              </a:p>
              <a:p>
                <a:pPr algn="just">
                  <a:lnSpc>
                    <a:spcPct val="150000"/>
                  </a:lnSpc>
                </a:pPr>
                <a:r>
                  <a:rPr lang="en-US" sz="3950">
                    <a:latin typeface="Arial" panose="020B0604020202020204" pitchFamily="34" charset="0"/>
                    <a:ea typeface="Dotum" panose="020B0600000101010101" pitchFamily="34" charset="-127"/>
                    <a:cs typeface="Arial" panose="020B0604020202020204" pitchFamily="34" charset="0"/>
                  </a:rPr>
                  <a:t>Tỉ số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𝑘</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𝐵𝐶</m:t>
                        </m:r>
                      </m:den>
                    </m:f>
                    <m:r>
                      <a:rPr lang="en-US" sz="395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95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95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950" i="1">
                            <a:effectLst/>
                            <a:latin typeface="Cambria Math" panose="02040503050406030204" pitchFamily="18" charset="0"/>
                            <a:ea typeface="Dotum" panose="020B0600000101010101" pitchFamily="34" charset="-127"/>
                            <a:cs typeface="Times New Roman" panose="02020603050405020304" pitchFamily="18" charset="0"/>
                          </a:rPr>
                          <m:t>𝐴𝐶</m:t>
                        </m:r>
                      </m:den>
                    </m:f>
                  </m:oMath>
                </a14:m>
                <a:r>
                  <a:rPr lang="en-US" sz="3950">
                    <a:effectLst/>
                    <a:latin typeface="Arial" panose="020B0604020202020204" pitchFamily="34" charset="0"/>
                    <a:ea typeface="Dotum" panose="020B0600000101010101" pitchFamily="34" charset="-127"/>
                    <a:cs typeface="Arial" panose="020B0604020202020204" pitchFamily="34" charset="0"/>
                  </a:rPr>
                  <a:t> được gọi là tỉ số đồng dạng của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𝐴</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𝐵</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𝐶</m:t>
                    </m:r>
                    <m:r>
                      <a:rPr lang="en-US" sz="395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950">
                    <a:effectLst/>
                    <a:latin typeface="Arial" panose="020B0604020202020204" pitchFamily="34" charset="0"/>
                    <a:ea typeface="Dotum" panose="020B0600000101010101" pitchFamily="34" charset="-127"/>
                    <a:cs typeface="Arial" panose="020B0604020202020204" pitchFamily="34" charset="0"/>
                  </a:rPr>
                  <a:t> với </a:t>
                </a:r>
                <a14:m>
                  <m:oMath xmlns:m="http://schemas.openxmlformats.org/officeDocument/2006/math">
                    <m:r>
                      <a:rPr lang="en-US" sz="3950" i="1">
                        <a:effectLst/>
                        <a:latin typeface="Cambria Math" panose="02040503050406030204" pitchFamily="18" charset="0"/>
                        <a:ea typeface="Dotum" panose="020B0600000101010101" pitchFamily="34" charset="-127"/>
                        <a:cs typeface="Times New Roman" panose="02020603050405020304" pitchFamily="18" charset="0"/>
                      </a:rPr>
                      <m:t>∆</m:t>
                    </m:r>
                    <m:r>
                      <a:rPr lang="en-US" sz="395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950" smtClean="0">
                    <a:effectLst/>
                    <a:latin typeface="Arial" panose="020B0604020202020204" pitchFamily="34" charset="0"/>
                    <a:ea typeface="Dotum" panose="020B0600000101010101" pitchFamily="34" charset="-127"/>
                    <a:cs typeface="Arial" panose="020B0604020202020204" pitchFamily="34" charset="0"/>
                  </a:rPr>
                  <a:t>.</a:t>
                </a:r>
                <a:endParaRPr lang="en-US" sz="395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656295" y="1670763"/>
                <a:ext cx="16998480" cy="6892080"/>
              </a:xfrm>
              <a:prstGeom prst="rect">
                <a:avLst/>
              </a:prstGeom>
              <a:blipFill>
                <a:blip r:embed="rId10"/>
                <a:stretch>
                  <a:fillRect l="-1255" r="-1220" b="-1503"/>
                </a:stretch>
              </a:blipFill>
            </p:spPr>
            <p:txBody>
              <a:bodyPr/>
              <a:lstStyle/>
              <a:p>
                <a:r>
                  <a:rPr lang="en-US">
                    <a:noFill/>
                  </a:rPr>
                  <a:t> </a:t>
                </a:r>
              </a:p>
            </p:txBody>
          </p:sp>
        </mc:Fallback>
      </mc:AlternateContent>
      <p:pic>
        <p:nvPicPr>
          <p:cNvPr id="25" name="Picture 24"/>
          <p:cNvPicPr>
            <a:picLocks noChangeAspect="1"/>
          </p:cNvPicPr>
          <p:nvPr/>
        </p:nvPicPr>
        <p:blipFill>
          <a:blip r:embed="rId11"/>
          <a:stretch>
            <a:fillRect/>
          </a:stretch>
        </p:blipFill>
        <p:spPr>
          <a:xfrm>
            <a:off x="15157267" y="1257300"/>
            <a:ext cx="1530533" cy="2198108"/>
          </a:xfrm>
          <a:prstGeom prst="rect">
            <a:avLst/>
          </a:prstGeom>
        </p:spPr>
      </p:pic>
    </p:spTree>
    <p:extLst>
      <p:ext uri="{BB962C8B-B14F-4D97-AF65-F5344CB8AC3E}">
        <p14:creationId xmlns:p14="http://schemas.microsoft.com/office/powerpoint/2010/main" val="78146684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6" name="AutoShape 6"/>
          <p:cNvSpPr/>
          <p:nvPr/>
        </p:nvSpPr>
        <p:spPr>
          <a:xfrm>
            <a:off x="457200" y="419100"/>
            <a:ext cx="17373600" cy="9448800"/>
          </a:xfrm>
          <a:prstGeom prst="rect">
            <a:avLst/>
          </a:prstGeom>
          <a:solidFill>
            <a:schemeClr val="bg1"/>
          </a:solidFill>
        </p:spPr>
      </p:sp>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72256"/>
          <a:stretch>
            <a:fillRect/>
          </a:stretch>
        </p:blipFill>
        <p:spPr>
          <a:xfrm rot="9258982">
            <a:off x="14534038" y="9001899"/>
            <a:ext cx="5204176" cy="1796589"/>
          </a:xfrm>
          <a:prstGeom prst="rect">
            <a:avLst/>
          </a:prstGeom>
        </p:spPr>
      </p:pic>
      <p:sp>
        <p:nvSpPr>
          <p:cNvPr id="22" name="TextBox 21"/>
          <p:cNvSpPr txBox="1"/>
          <p:nvPr/>
        </p:nvSpPr>
        <p:spPr>
          <a:xfrm>
            <a:off x="663001" y="929670"/>
            <a:ext cx="3637431" cy="784830"/>
          </a:xfrm>
          <a:prstGeom prst="rect">
            <a:avLst/>
          </a:prstGeom>
          <a:noFill/>
        </p:spPr>
        <p:txBody>
          <a:bodyPr wrap="square" rtlCol="0">
            <a:spAutoFit/>
          </a:bodyPr>
          <a:lstStyle/>
          <a:p>
            <a:r>
              <a:rPr lang="en-US" sz="4500" b="1" smtClean="0">
                <a:solidFill>
                  <a:srgbClr val="C00000"/>
                </a:solidFill>
                <a:latin typeface="Arial" panose="020B0604020202020204" pitchFamily="34" charset="0"/>
                <a:cs typeface="Arial" panose="020B0604020202020204" pitchFamily="34" charset="0"/>
              </a:rPr>
              <a:t>Nhận xét:</a:t>
            </a:r>
            <a:endParaRPr lang="en-US" sz="45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4" name="Rectangle 23"/>
              <p:cNvSpPr/>
              <p:nvPr/>
            </p:nvSpPr>
            <p:spPr>
              <a:xfrm>
                <a:off x="663001" y="2009393"/>
                <a:ext cx="16939199" cy="7248907"/>
              </a:xfrm>
              <a:prstGeom prst="rect">
                <a:avLst/>
              </a:prstGeom>
              <a:noFill/>
            </p:spPr>
            <p:txBody>
              <a:bodyPr wrap="square" anchor="ctr">
                <a:spAutoFit/>
              </a:bodyPr>
              <a:lstStyle/>
              <a:p>
                <a:pPr marL="571500" indent="-571500" algn="just">
                  <a:lnSpc>
                    <a:spcPct val="150000"/>
                  </a:lnSpc>
                  <a:spcBef>
                    <a:spcPts val="600"/>
                  </a:spcBef>
                  <a:spcAft>
                    <a:spcPts val="600"/>
                  </a:spcAft>
                  <a:buFont typeface="Wingdings" panose="05000000000000000000" pitchFamily="2" charset="2"/>
                  <a:buChar char="§"/>
                </a:pPr>
                <a:r>
                  <a:rPr lang="en-US" sz="4000" smtClean="0">
                    <a:latin typeface="Arial" panose="020B0604020202020204" pitchFamily="34" charset="0"/>
                    <a:ea typeface="Dotum" panose="020B0600000101010101" pitchFamily="34" charset="-127"/>
                    <a:cs typeface="Arial" panose="020B0604020202020204" pitchFamily="34" charset="0"/>
                  </a:rPr>
                  <a:t>Nếu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en-US" sz="40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𝐴</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𝐵</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𝐶</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f>
                      <m:f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4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den>
                    </m:f>
                  </m:oMath>
                </a14:m>
                <a:r>
                  <a:rPr lang="en-US" sz="4000" smtClean="0">
                    <a:effectLst/>
                    <a:latin typeface="Arial" panose="020B0604020202020204" pitchFamily="34" charset="0"/>
                    <a:ea typeface="Dotum" panose="020B0600000101010101" pitchFamily="34" charset="-127"/>
                    <a:cs typeface="Arial" panose="020B0604020202020204" pitchFamily="34" charset="0"/>
                  </a:rPr>
                  <a:t>. Do </a:t>
                </a:r>
                <a:r>
                  <a:rPr lang="en-US" sz="4000">
                    <a:effectLst/>
                    <a:latin typeface="Arial" panose="020B0604020202020204" pitchFamily="34" charset="0"/>
                    <a:ea typeface="Dotum" panose="020B0600000101010101" pitchFamily="34" charset="-127"/>
                    <a:cs typeface="Arial" panose="020B0604020202020204" pitchFamily="34" charset="0"/>
                  </a:rPr>
                  <a:t>vậy khi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thì ta nói hai tam giác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đồng dạng </a:t>
                </a:r>
                <a:r>
                  <a:rPr lang="en-US" sz="4000">
                    <a:effectLst/>
                    <a:latin typeface="Arial" panose="020B0604020202020204" pitchFamily="34" charset="0"/>
                    <a:ea typeface="Dotum" panose="020B0600000101010101" pitchFamily="34" charset="-127"/>
                    <a:cs typeface="Arial" panose="020B0604020202020204" pitchFamily="34" charset="0"/>
                  </a:rPr>
                  <a:t>với </a:t>
                </a:r>
                <a:r>
                  <a:rPr lang="en-US" sz="4000" smtClean="0">
                    <a:effectLst/>
                    <a:latin typeface="Arial" panose="020B0604020202020204" pitchFamily="34" charset="0"/>
                    <a:ea typeface="Dotum" panose="020B0600000101010101" pitchFamily="34" charset="-127"/>
                    <a:cs typeface="Arial" panose="020B0604020202020204" pitchFamily="34" charset="0"/>
                  </a:rPr>
                  <a:t>nhau.</a:t>
                </a:r>
                <a:endParaRPr lang="en-US" sz="4000" smtClean="0">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
                </a:pPr>
                <a:r>
                  <a:rPr lang="en-US" sz="4000" smtClean="0">
                    <a:effectLst/>
                    <a:latin typeface="Arial" panose="020B0604020202020204" pitchFamily="34" charset="0"/>
                    <a:ea typeface="Dotum" panose="020B0600000101010101" pitchFamily="34" charset="-127"/>
                    <a:cs typeface="Arial" panose="020B0604020202020204" pitchFamily="34" charset="0"/>
                  </a:rPr>
                  <a:t>Hai </a:t>
                </a:r>
                <a:r>
                  <a:rPr lang="en-US" sz="4000">
                    <a:effectLst/>
                    <a:latin typeface="Arial" panose="020B0604020202020204" pitchFamily="34" charset="0"/>
                    <a:ea typeface="Dotum" panose="020B0600000101010101" pitchFamily="34" charset="-127"/>
                    <a:cs typeface="Arial" panose="020B0604020202020204" pitchFamily="34" charset="0"/>
                  </a:rPr>
                  <a:t>tam giác bằng nhau thì đồng dạng với nhau theo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r>
                      <a:rPr lang="en-US" sz="4000" i="1">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4000">
                    <a:effectLst/>
                    <a:latin typeface="Arial" panose="020B0604020202020204" pitchFamily="34" charset="0"/>
                    <a:ea typeface="Dotum" panose="020B0600000101010101" pitchFamily="34" charset="-127"/>
                    <a:cs typeface="Arial" panose="020B0604020202020204" pitchFamily="34" charset="0"/>
                  </a:rPr>
                  <a:t>. Đặc biệt, mọi tam giác đồng dạng với </a:t>
                </a:r>
                <a:r>
                  <a:rPr lang="en-US" sz="4000">
                    <a:effectLst/>
                    <a:latin typeface="Arial" panose="020B0604020202020204" pitchFamily="34" charset="0"/>
                    <a:ea typeface="Dotum" panose="020B0600000101010101" pitchFamily="34" charset="-127"/>
                    <a:cs typeface="Arial" panose="020B0604020202020204" pitchFamily="34" charset="0"/>
                  </a:rPr>
                  <a:t>chính </a:t>
                </a:r>
                <a:r>
                  <a:rPr lang="en-US" sz="4000" smtClean="0">
                    <a:effectLst/>
                    <a:latin typeface="Arial" panose="020B0604020202020204" pitchFamily="34" charset="0"/>
                    <a:ea typeface="Dotum" panose="020B0600000101010101" pitchFamily="34" charset="-127"/>
                    <a:cs typeface="Arial" panose="020B0604020202020204" pitchFamily="34" charset="0"/>
                  </a:rPr>
                  <a:t>nó.</a:t>
                </a:r>
                <a:endParaRPr lang="en-US" sz="4000" smtClean="0">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Bef>
                    <a:spcPts val="600"/>
                  </a:spcBef>
                  <a:spcAft>
                    <a:spcPts val="600"/>
                  </a:spcAft>
                  <a:buFont typeface="Wingdings" panose="05000000000000000000" pitchFamily="2" charset="2"/>
                  <a:buChar char="§"/>
                </a:pPr>
                <a:r>
                  <a:rPr lang="en-US" sz="4000" smtClean="0">
                    <a:effectLst/>
                    <a:latin typeface="Arial" panose="020B0604020202020204" pitchFamily="34" charset="0"/>
                    <a:ea typeface="Dotum" panose="020B0600000101010101" pitchFamily="34" charset="-127"/>
                    <a:cs typeface="Arial" panose="020B0604020202020204" pitchFamily="34" charset="0"/>
                  </a:rPr>
                  <a:t>Nếu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𝐵</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𝐶</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oMath>
                </a14:m>
                <a:r>
                  <a:rPr lang="en-US" sz="4000">
                    <a:effectLst/>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en-US" sz="4000">
                    <a:effectLst/>
                    <a:latin typeface="Arial" panose="020B0604020202020204" pitchFamily="34" charset="0"/>
                    <a:ea typeface="Dotum" panose="020B0600000101010101" pitchFamily="34" charset="-127"/>
                    <a:cs typeface="Arial" panose="020B0604020202020204" pitchFamily="34" charset="0"/>
                  </a:rPr>
                  <a:t> thì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4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4000">
                        <a:solidFill>
                          <a:prstClr val="black"/>
                        </a:solidFill>
                        <a:latin typeface="Cambria Math" panose="02040503050406030204" pitchFamily="18" charset="0"/>
                      </a:rPr>
                      <m:t>∽</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nl-NL" sz="4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4000">
                    <a:effectLst/>
                    <a:latin typeface="Arial" panose="020B0604020202020204" pitchFamily="34" charset="0"/>
                    <a:ea typeface="Dotum" panose="020B0600000101010101" pitchFamily="34" charset="-127"/>
                    <a:cs typeface="Arial" panose="020B0604020202020204" pitchFamily="34" charset="0"/>
                  </a:rPr>
                  <a:t> với tỉ số đồng dạng </a:t>
                </a:r>
                <a14:m>
                  <m:oMath xmlns:m="http://schemas.openxmlformats.org/officeDocument/2006/math">
                    <m:r>
                      <a:rPr lang="en-US" sz="4000" i="1">
                        <a:effectLst/>
                        <a:latin typeface="Cambria Math" panose="02040503050406030204" pitchFamily="18" charset="0"/>
                        <a:ea typeface="Dotum" panose="020B0600000101010101" pitchFamily="34" charset="-127"/>
                        <a:cs typeface="Times New Roman" panose="02020603050405020304" pitchFamily="18" charset="0"/>
                      </a:rPr>
                      <m:t>𝑘</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i="1">
                        <a:effectLst/>
                        <a:latin typeface="Cambria Math" panose="02040503050406030204" pitchFamily="18" charset="0"/>
                        <a:ea typeface="Dotum" panose="020B0600000101010101" pitchFamily="34" charset="-127"/>
                        <a:cs typeface="Times New Roman" panose="02020603050405020304" pitchFamily="18" charset="0"/>
                      </a:rPr>
                      <m:t>𝑚</m:t>
                    </m:r>
                  </m:oMath>
                </a14:m>
                <a:r>
                  <a:rPr lang="en-US" sz="4000" smtClean="0">
                    <a:effectLst/>
                    <a:latin typeface="Arial" panose="020B0604020202020204" pitchFamily="34" charset="0"/>
                    <a:ea typeface="Arial" panose="020B060402020202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663001" y="2009393"/>
                <a:ext cx="16939199" cy="7248907"/>
              </a:xfrm>
              <a:prstGeom prst="rect">
                <a:avLst/>
              </a:prstGeom>
              <a:blipFill>
                <a:blip r:embed="rId4"/>
                <a:stretch>
                  <a:fillRect l="-1151" r="-1259" b="-1514"/>
                </a:stretch>
              </a:blipFill>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a:off x="16542501" y="636285"/>
            <a:ext cx="983499" cy="1306815"/>
          </a:xfrm>
          <a:prstGeom prst="rect">
            <a:avLst/>
          </a:prstGeom>
        </p:spPr>
      </p:pic>
    </p:spTree>
    <p:extLst>
      <p:ext uri="{BB962C8B-B14F-4D97-AF65-F5344CB8AC3E}">
        <p14:creationId xmlns:p14="http://schemas.microsoft.com/office/powerpoint/2010/main" val="366154394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2" name="AutoShape 6"/>
          <p:cNvSpPr/>
          <p:nvPr/>
        </p:nvSpPr>
        <p:spPr>
          <a:xfrm>
            <a:off x="457200" y="411458"/>
            <a:ext cx="17373600" cy="9448800"/>
          </a:xfrm>
          <a:prstGeom prst="rect">
            <a:avLst/>
          </a:prstGeom>
          <a:solidFill>
            <a:srgbClr val="F6F6E9"/>
          </a:solidFill>
        </p:spPr>
      </p:sp>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6726468" y="151832"/>
            <a:ext cx="1294758" cy="1372094"/>
          </a:xfrm>
          <a:prstGeom prst="rect">
            <a:avLst/>
          </a:prstGeom>
        </p:spPr>
      </p:pic>
      <p:sp>
        <p:nvSpPr>
          <p:cNvPr id="2" name="Rounded Rectangle 1"/>
          <p:cNvSpPr/>
          <p:nvPr/>
        </p:nvSpPr>
        <p:spPr>
          <a:xfrm>
            <a:off x="914400" y="952500"/>
            <a:ext cx="2340664" cy="1100249"/>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smtClean="0">
                <a:latin typeface="Arial" panose="020B0604020202020204" pitchFamily="34" charset="0"/>
                <a:cs typeface="Arial" panose="020B0604020202020204" pitchFamily="34" charset="0"/>
              </a:rPr>
              <a:t>Ví</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dụ</a:t>
            </a:r>
            <a:r>
              <a:rPr lang="en-US" sz="4000" b="1" dirty="0" smtClean="0">
                <a:latin typeface="Arial" panose="020B0604020202020204" pitchFamily="34" charset="0"/>
                <a:cs typeface="Arial" panose="020B0604020202020204" pitchFamily="34" charset="0"/>
              </a:rPr>
              <a:t> 1</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Rectangle 13"/>
              <p:cNvSpPr/>
              <p:nvPr/>
            </p:nvSpPr>
            <p:spPr>
              <a:xfrm>
                <a:off x="3385928" y="647700"/>
                <a:ext cx="14292472" cy="1846659"/>
              </a:xfrm>
              <a:prstGeom prst="rect">
                <a:avLst/>
              </a:prstGeom>
            </p:spPr>
            <p:txBody>
              <a:bodyPr wrap="square">
                <a:spAutoFit/>
              </a:bodyPr>
              <a:lstStyle/>
              <a:p>
                <a:pPr algn="just">
                  <a:lnSpc>
                    <a:spcPct val="150000"/>
                  </a:lnSpc>
                </a:pPr>
                <a:r>
                  <a:rPr lang="en-US" sz="3800" smtClean="0">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smtClean="0">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oMath>
                </a14:m>
                <a:r>
                  <a:rPr lang="en-US" sz="3800" smtClean="0">
                    <a:latin typeface="Arial" panose="020B0604020202020204" pitchFamily="34" charset="0"/>
                    <a:ea typeface="Calibri" panose="020F0502020204030204" pitchFamily="34" charset="0"/>
                    <a:cs typeface="Arial" panose="020B0604020202020204" pitchFamily="34" charset="0"/>
                  </a:rPr>
                  <a:t> là hai tam giác đều có </a:t>
                </a:r>
                <a14:m>
                  <m:oMath xmlns:m="http://schemas.openxmlformats.org/officeDocument/2006/math">
                    <m:r>
                      <a:rPr lang="en-US" sz="3800" i="1" smtClean="0">
                        <a:latin typeface="Cambria Math" panose="02040503050406030204" pitchFamily="18" charset="0"/>
                        <a:ea typeface="Calibri" panose="020F0502020204030204" pitchFamily="34" charset="0"/>
                        <a:cs typeface="Arial" panose="020B0604020202020204" pitchFamily="34" charset="0"/>
                      </a:rPr>
                      <m:t>𝐴𝐵</m:t>
                    </m:r>
                    <m:r>
                      <a:rPr lang="en-US" sz="3800" i="1" smtClean="0">
                        <a:latin typeface="Cambria Math" panose="02040503050406030204" pitchFamily="18" charset="0"/>
                        <a:ea typeface="Calibri" panose="020F0502020204030204" pitchFamily="34" charset="0"/>
                        <a:cs typeface="Arial" panose="020B0604020202020204" pitchFamily="34" charset="0"/>
                      </a:rPr>
                      <m:t>=4</m:t>
                    </m:r>
                    <m:r>
                      <a:rPr lang="en-US" sz="3800" i="1" smtClean="0">
                        <a:latin typeface="Cambria Math" panose="02040503050406030204" pitchFamily="18" charset="0"/>
                        <a:ea typeface="Calibri" panose="020F0502020204030204" pitchFamily="34" charset="0"/>
                        <a:cs typeface="Arial" panose="020B0604020202020204" pitchFamily="34" charset="0"/>
                      </a:rPr>
                      <m:t>𝑐𝑚</m:t>
                    </m:r>
                    <m:r>
                      <a:rPr lang="en-US" sz="3800" i="1" smtClean="0">
                        <a:latin typeface="Cambria Math" panose="02040503050406030204" pitchFamily="18" charset="0"/>
                        <a:ea typeface="Calibri" panose="020F0502020204030204" pitchFamily="34" charset="0"/>
                        <a:cs typeface="Arial" panose="020B0604020202020204" pitchFamily="34" charset="0"/>
                      </a:rPr>
                      <m:t>, </m:t>
                    </m:r>
                    <m:r>
                      <a:rPr lang="en-US" sz="3800" i="1" smtClean="0">
                        <a:latin typeface="Cambria Math" panose="02040503050406030204" pitchFamily="18" charset="0"/>
                        <a:ea typeface="Calibri" panose="020F0502020204030204" pitchFamily="34" charset="0"/>
                        <a:cs typeface="Arial" panose="020B0604020202020204" pitchFamily="34" charset="0"/>
                      </a:rPr>
                      <m:t>𝐴</m:t>
                    </m:r>
                    <m:r>
                      <a:rPr lang="en-US" sz="3800" i="1" smtClean="0">
                        <a:latin typeface="Cambria Math" panose="02040503050406030204" pitchFamily="18" charset="0"/>
                        <a:ea typeface="Calibri" panose="020F0502020204030204" pitchFamily="34" charset="0"/>
                        <a:cs typeface="Arial" panose="020B0604020202020204" pitchFamily="34" charset="0"/>
                      </a:rPr>
                      <m:t>’</m:t>
                    </m:r>
                    <m:r>
                      <a:rPr lang="en-US" sz="3800" i="1" smtClean="0">
                        <a:latin typeface="Cambria Math" panose="02040503050406030204" pitchFamily="18" charset="0"/>
                        <a:ea typeface="Calibri" panose="020F0502020204030204" pitchFamily="34" charset="0"/>
                        <a:cs typeface="Arial" panose="020B0604020202020204" pitchFamily="34" charset="0"/>
                      </a:rPr>
                      <m:t>𝐵</m:t>
                    </m:r>
                    <m:r>
                      <a:rPr lang="en-US" sz="3800" i="1" smtClean="0">
                        <a:latin typeface="Cambria Math" panose="02040503050406030204" pitchFamily="18" charset="0"/>
                        <a:ea typeface="Calibri" panose="020F0502020204030204" pitchFamily="34" charset="0"/>
                        <a:cs typeface="Arial" panose="020B0604020202020204" pitchFamily="34" charset="0"/>
                      </a:rPr>
                      <m:t>’=3</m:t>
                    </m:r>
                    <m:r>
                      <a:rPr lang="en-US" sz="3800" i="1" smtClean="0">
                        <a:latin typeface="Cambria Math" panose="02040503050406030204" pitchFamily="18" charset="0"/>
                        <a:ea typeface="Calibri" panose="020F0502020204030204" pitchFamily="34" charset="0"/>
                        <a:cs typeface="Arial" panose="020B0604020202020204" pitchFamily="34" charset="0"/>
                      </a:rPr>
                      <m:t>𝑐𝑚</m:t>
                    </m:r>
                    <m:r>
                      <a:rPr lang="en-US" sz="3800" i="1" smtClean="0">
                        <a:latin typeface="Cambria Math" panose="02040503050406030204" pitchFamily="18" charset="0"/>
                        <a:ea typeface="Calibri" panose="020F0502020204030204" pitchFamily="34" charset="0"/>
                        <a:cs typeface="Arial" panose="020B0604020202020204" pitchFamily="34" charset="0"/>
                      </a:rPr>
                      <m:t>. </m:t>
                    </m:r>
                  </m:oMath>
                </a14:m>
                <a:endParaRPr lang="en-US" sz="380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smtClean="0">
                    <a:latin typeface="Arial" panose="020B0604020202020204" pitchFamily="34" charset="0"/>
                    <a:ea typeface="Calibri" panose="020F0502020204030204" pitchFamily="34" charset="0"/>
                    <a:cs typeface="Arial" panose="020B0604020202020204" pitchFamily="34" charset="0"/>
                  </a:rPr>
                  <a:t>Chứng minh rằng </a:t>
                </a:r>
                <a14:m>
                  <m:oMath xmlns:m="http://schemas.openxmlformats.org/officeDocument/2006/math">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b="0" i="1" smtClean="0">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rPr>
                      <m:t>∽</m:t>
                    </m:r>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smtClean="0">
                    <a:latin typeface="Arial" panose="020B0604020202020204" pitchFamily="34" charset="0"/>
                    <a:ea typeface="Calibri" panose="020F0502020204030204" pitchFamily="34" charset="0"/>
                    <a:cs typeface="Arial" panose="020B0604020202020204" pitchFamily="34" charset="0"/>
                  </a:rPr>
                  <a:t> và tìm tỉ số đồng dạng. </a:t>
                </a:r>
                <a:endParaRPr lang="vi-VN" sz="380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3385928" y="647700"/>
                <a:ext cx="14292472" cy="1846659"/>
              </a:xfrm>
              <a:prstGeom prst="rect">
                <a:avLst/>
              </a:prstGeom>
              <a:blipFill>
                <a:blip r:embed="rId9"/>
                <a:stretch>
                  <a:fillRect l="-1407" b="-6601"/>
                </a:stretch>
              </a:blipFill>
            </p:spPr>
            <p:txBody>
              <a:bodyPr/>
              <a:lstStyle/>
              <a:p>
                <a:r>
                  <a:rPr lang="en-US">
                    <a:noFill/>
                  </a:rPr>
                  <a:t> </a:t>
                </a:r>
              </a:p>
            </p:txBody>
          </p:sp>
        </mc:Fallback>
      </mc:AlternateContent>
      <p:grpSp>
        <p:nvGrpSpPr>
          <p:cNvPr id="16" name="Group 15"/>
          <p:cNvGrpSpPr/>
          <p:nvPr/>
        </p:nvGrpSpPr>
        <p:grpSpPr>
          <a:xfrm>
            <a:off x="1256100" y="2476500"/>
            <a:ext cx="1657263" cy="1344045"/>
            <a:chOff x="1325197" y="904240"/>
            <a:chExt cx="1999951" cy="1607460"/>
          </a:xfrm>
        </p:grpSpPr>
        <p:pic>
          <p:nvPicPr>
            <p:cNvPr id="17"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325197" y="904240"/>
              <a:ext cx="1999951" cy="1607460"/>
            </a:xfrm>
            <a:prstGeom prst="rect">
              <a:avLst/>
            </a:prstGeom>
          </p:spPr>
        </p:pic>
        <p:sp>
          <p:nvSpPr>
            <p:cNvPr id="18" name="TextBox 17"/>
            <p:cNvSpPr txBox="1"/>
            <p:nvPr/>
          </p:nvSpPr>
          <p:spPr>
            <a:xfrm>
              <a:off x="1669929" y="1279173"/>
              <a:ext cx="1404741" cy="809812"/>
            </a:xfrm>
            <a:prstGeom prst="rect">
              <a:avLst/>
            </a:prstGeom>
            <a:noFill/>
          </p:spPr>
          <p:txBody>
            <a:bodyPr wrap="square" rtlCol="0">
              <a:spAutoFit/>
            </a:bodyPr>
            <a:lstStyle/>
            <a:p>
              <a:pPr algn="ctr"/>
              <a:r>
                <a:rPr lang="en-US" sz="3800" b="1" dirty="0" err="1" smtClean="0">
                  <a:latin typeface="Arial" panose="020B0604020202020204" pitchFamily="34" charset="0"/>
                  <a:cs typeface="Arial" panose="020B0604020202020204" pitchFamily="34" charset="0"/>
                </a:rPr>
                <a:t>Giải</a:t>
              </a:r>
              <a:endParaRPr lang="en-US" sz="38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0" name="Rectangle 9"/>
              <p:cNvSpPr/>
              <p:nvPr/>
            </p:nvSpPr>
            <p:spPr>
              <a:xfrm>
                <a:off x="914400" y="4000500"/>
                <a:ext cx="16459200" cy="5425716"/>
              </a:xfrm>
              <a:prstGeom prst="rect">
                <a:avLst/>
              </a:prstGeom>
            </p:spPr>
            <p:txBody>
              <a:bodyPr wrap="square">
                <a:spAutoFit/>
              </a:bodyPr>
              <a:lstStyle/>
              <a:p>
                <a:pPr lvl="0" algn="just">
                  <a:lnSpc>
                    <a:spcPct val="150000"/>
                  </a:lnSpc>
                </a:pP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r>
                      <a:rPr lang="en-US" sz="3800" b="0" i="1" smtClean="0">
                        <a:latin typeface="Cambria Math" panose="02040503050406030204" pitchFamily="18" charset="0"/>
                        <a:ea typeface="Calibri" panose="020F0502020204030204" pitchFamily="34" charset="0"/>
                        <a:cs typeface="Arial" panose="020B0604020202020204" pitchFamily="34" charset="0"/>
                      </a:rPr>
                      <m:t>=</m:t>
                    </m:r>
                    <m:r>
                      <a:rPr lang="en-US" sz="3800" b="0" i="1" smtClean="0">
                        <a:latin typeface="Cambria Math" panose="02040503050406030204" pitchFamily="18" charset="0"/>
                        <a:ea typeface="Calibri" panose="020F0502020204030204" pitchFamily="34" charset="0"/>
                        <a:cs typeface="Arial" panose="020B0604020202020204" pitchFamily="34" charset="0"/>
                      </a:rPr>
                      <m:t>𝐶𝐴</m:t>
                    </m:r>
                    <m:r>
                      <a:rPr lang="en-US" sz="3800" b="0" i="1" smtClean="0">
                        <a:latin typeface="Cambria Math" panose="02040503050406030204" pitchFamily="18" charset="0"/>
                        <a:ea typeface="Calibri" panose="020F0502020204030204" pitchFamily="34" charset="0"/>
                        <a:cs typeface="Arial" panose="020B0604020202020204" pitchFamily="34" charset="0"/>
                      </a:rPr>
                      <m:t>=</m:t>
                    </m:r>
                    <m:r>
                      <a:rPr lang="en-US" sz="3800" b="0" i="1" smtClean="0">
                        <a:latin typeface="Cambria Math" panose="02040503050406030204" pitchFamily="18" charset="0"/>
                        <a:ea typeface="Calibri" panose="020F0502020204030204" pitchFamily="34" charset="0"/>
                        <a:cs typeface="Arial" panose="020B0604020202020204" pitchFamily="34" charset="0"/>
                      </a:rPr>
                      <m:t>𝐴𝐵</m:t>
                    </m:r>
                    <m:r>
                      <a:rPr lang="en-US" sz="3800" i="1">
                        <a:latin typeface="Cambria Math" panose="02040503050406030204" pitchFamily="18" charset="0"/>
                        <a:ea typeface="Calibri" panose="020F0502020204030204" pitchFamily="34" charset="0"/>
                        <a:cs typeface="Arial" panose="020B0604020202020204" pitchFamily="34" charset="0"/>
                      </a:rPr>
                      <m:t>=4</m:t>
                    </m:r>
                    <m:r>
                      <a:rPr lang="en-US" sz="3800" i="1">
                        <a:latin typeface="Cambria Math" panose="02040503050406030204" pitchFamily="18" charset="0"/>
                        <a:ea typeface="Calibri" panose="020F0502020204030204" pitchFamily="34" charset="0"/>
                        <a:cs typeface="Arial" panose="020B0604020202020204" pitchFamily="34" charset="0"/>
                      </a:rPr>
                      <m:t>𝑐𝑚</m:t>
                    </m:r>
                    <m:r>
                      <a:rPr lang="en-US" sz="3800" b="0" i="1" smtClean="0">
                        <a:latin typeface="Cambria Math" panose="02040503050406030204" pitchFamily="18" charset="0"/>
                        <a:ea typeface="Calibri" panose="020F0502020204030204" pitchFamily="34" charset="0"/>
                        <a:cs typeface="Arial" panose="020B0604020202020204" pitchFamily="34" charset="0"/>
                      </a:rPr>
                      <m:t>, </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m:t>
                    </m:r>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b="0" i="1" smtClean="0">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b="0" i="1" smtClean="0">
                            <a:latin typeface="Cambria Math" panose="02040503050406030204" pitchFamily="18" charset="0"/>
                            <a:ea typeface="Calibri" panose="020F0502020204030204" pitchFamily="34" charset="0"/>
                            <a:cs typeface="Arial" panose="020B0604020202020204" pitchFamily="34" charset="0"/>
                          </a:rPr>
                          <m:t>′</m:t>
                        </m:r>
                      </m:sup>
                    </m:sSup>
                    <m:r>
                      <a:rPr lang="en-US" sz="3800" b="0" i="1" smtClean="0">
                        <a:latin typeface="Cambria Math" panose="02040503050406030204" pitchFamily="18" charset="0"/>
                        <a:ea typeface="Calibri" panose="020F0502020204030204" pitchFamily="34" charset="0"/>
                        <a:cs typeface="Arial" panose="020B0604020202020204" pitchFamily="34" charset="0"/>
                      </a:rPr>
                      <m:t>=3</m:t>
                    </m:r>
                    <m:r>
                      <a:rPr lang="en-US" sz="3800" b="0" i="1" smtClean="0">
                        <a:latin typeface="Cambria Math" panose="02040503050406030204" pitchFamily="18" charset="0"/>
                        <a:ea typeface="Calibri" panose="020F0502020204030204" pitchFamily="34" charset="0"/>
                        <a:cs typeface="Arial" panose="020B0604020202020204" pitchFamily="34" charset="0"/>
                      </a:rPr>
                      <m:t>𝑐𝑚</m:t>
                    </m:r>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b="0" i="1" smtClean="0">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𝐴</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acc>
                    <m:r>
                      <a:rPr lang="en-US" sz="3800" b="0" i="1" smtClean="0">
                        <a:latin typeface="Cambria Math" panose="02040503050406030204" pitchFamily="18" charset="0"/>
                        <a:ea typeface="Calibri" panose="020F0502020204030204" pitchFamily="34" charset="0"/>
                        <a:cs typeface="Arial" panose="020B0604020202020204" pitchFamily="34" charset="0"/>
                      </a:rPr>
                      <m:t>=60</m:t>
                    </m:r>
                    <m:r>
                      <a:rPr lang="en-US" sz="3800" b="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𝐶</m:t>
                        </m:r>
                        <m:r>
                          <a:rPr lang="en-US" sz="3800" b="0" i="1" smtClean="0">
                            <a:latin typeface="Cambria Math" panose="02040503050406030204" pitchFamily="18" charset="0"/>
                            <a:ea typeface="Calibri" panose="020F0502020204030204" pitchFamily="34" charset="0"/>
                            <a:cs typeface="Arial" panose="020B0604020202020204" pitchFamily="34" charset="0"/>
                          </a:rPr>
                          <m:t>′</m:t>
                        </m:r>
                      </m:e>
                    </m:acc>
                    <m:r>
                      <a:rPr lang="en-US" sz="3800" i="1">
                        <a:latin typeface="Cambria Math" panose="02040503050406030204" pitchFamily="18" charset="0"/>
                        <a:ea typeface="Calibri" panose="020F0502020204030204" pitchFamily="34" charset="0"/>
                        <a:cs typeface="Arial" panose="020B0604020202020204" pitchFamily="34" charset="0"/>
                      </a:rPr>
                      <m:t>=60</m:t>
                    </m:r>
                    <m:r>
                      <a:rPr lang="en-US" sz="3800" i="1">
                        <a:latin typeface="Cambria Math" panose="02040503050406030204" pitchFamily="18" charset="0"/>
                        <a:ea typeface="Cambria Math" panose="02040503050406030204" pitchFamily="18" charset="0"/>
                        <a:cs typeface="Arial" panose="020B0604020202020204" pitchFamily="34" charset="0"/>
                      </a:rPr>
                      <m:t>°</m:t>
                    </m:r>
                  </m:oMath>
                </a14:m>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pP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Do vậy hai tam giác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i="1">
                        <a:latin typeface="Cambria Math" panose="02040503050406030204" pitchFamily="18" charset="0"/>
                        <a:ea typeface="Arial" panose="020B0604020202020204" pitchFamily="34" charset="0"/>
                        <a:cs typeface="Times New Roman" panose="02020603050405020304" pitchFamily="18" charset="0"/>
                      </a:rPr>
                      <m:t>′</m:t>
                    </m:r>
                  </m:oMath>
                </a14:m>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 có:</a:t>
                </a:r>
              </a:p>
              <a:p>
                <a:pPr lvl="0" algn="just">
                  <a:lnSpc>
                    <a:spcPct val="150000"/>
                  </a:lnSpc>
                </a:pPr>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𝐴</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𝐵</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a:latin typeface="Cambria Math" panose="02040503050406030204" pitchFamily="18" charset="0"/>
                              <a:ea typeface="Calibri" panose="020F0502020204030204" pitchFamily="34" charset="0"/>
                              <a:cs typeface="Arial" panose="020B0604020202020204" pitchFamily="34" charset="0"/>
                            </a:rPr>
                            <m:t>𝐴𝐵</m:t>
                          </m:r>
                        </m:den>
                      </m:f>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a:latin typeface="Cambria Math" panose="02040503050406030204" pitchFamily="18" charset="0"/>
                              <a:ea typeface="Calibri" panose="020F0502020204030204" pitchFamily="34" charset="0"/>
                              <a:cs typeface="Arial" panose="020B0604020202020204" pitchFamily="34" charset="0"/>
                            </a:rPr>
                            <m:t>𝐵</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den>
                      </m:f>
                      <m:r>
                        <a:rPr lang="en-US" sz="3800" b="0" i="1" smtClean="0">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𝐴</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e>
                            <m:sup>
                              <m:r>
                                <a:rPr lang="en-US" sz="3800" i="1">
                                  <a:latin typeface="Cambria Math" panose="02040503050406030204" pitchFamily="18" charset="0"/>
                                  <a:ea typeface="Calibri" panose="020F0502020204030204" pitchFamily="34" charset="0"/>
                                  <a:cs typeface="Arial" panose="020B0604020202020204" pitchFamily="34" charset="0"/>
                                </a:rPr>
                                <m:t>′</m:t>
                              </m:r>
                            </m:sup>
                          </m:sSup>
                        </m:num>
                        <m:den>
                          <m:r>
                            <a:rPr lang="en-US" sz="3800" i="1" smtClean="0">
                              <a:latin typeface="Cambria Math" panose="02040503050406030204" pitchFamily="18" charset="0"/>
                              <a:ea typeface="Calibri" panose="020F0502020204030204" pitchFamily="34" charset="0"/>
                              <a:cs typeface="Arial" panose="020B0604020202020204" pitchFamily="34" charset="0"/>
                            </a:rPr>
                            <m:t>𝐴</m:t>
                          </m:r>
                          <m:r>
                            <a:rPr lang="en-US" sz="3800" b="0" i="1" smtClean="0">
                              <a:latin typeface="Cambria Math" panose="02040503050406030204" pitchFamily="18" charset="0"/>
                              <a:ea typeface="Calibri" panose="020F0502020204030204" pitchFamily="34" charset="0"/>
                              <a:cs typeface="Arial" panose="020B0604020202020204" pitchFamily="34" charset="0"/>
                            </a:rPr>
                            <m:t>𝐶</m:t>
                          </m:r>
                        </m:den>
                      </m:f>
                      <m:r>
                        <a:rPr lang="en-US" sz="3800" b="0" i="1" smtClean="0">
                          <a:latin typeface="Cambria Math" panose="02040503050406030204" pitchFamily="18" charset="0"/>
                          <a:ea typeface="Calibri" panose="020F0502020204030204" pitchFamily="34" charset="0"/>
                          <a:cs typeface="Arial" panose="020B0604020202020204" pitchFamily="34" charset="0"/>
                        </a:rPr>
                        <m:t> </m:t>
                      </m:r>
                      <m:r>
                        <m:rPr>
                          <m:sty m:val="p"/>
                        </m:rPr>
                        <a:rPr lang="en-US" sz="3800" b="0" i="0" smtClean="0">
                          <a:latin typeface="Cambria Math" panose="02040503050406030204" pitchFamily="18" charset="0"/>
                          <a:ea typeface="Calibri" panose="020F0502020204030204" pitchFamily="34" charset="0"/>
                          <a:cs typeface="Arial" panose="020B0604020202020204" pitchFamily="34" charset="0"/>
                        </a:rPr>
                        <m:t>v</m:t>
                      </m:r>
                      <m:r>
                        <a:rPr lang="en-US" sz="3800" b="0" i="0" smtClean="0">
                          <a:latin typeface="Cambria Math" panose="02040503050406030204" pitchFamily="18" charset="0"/>
                          <a:ea typeface="Calibri" panose="020F0502020204030204" pitchFamily="34" charset="0"/>
                          <a:cs typeface="Arial" panose="020B0604020202020204" pitchFamily="34" charset="0"/>
                        </a:rPr>
                        <m:t>à</m:t>
                      </m:r>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𝐴</m:t>
                          </m:r>
                          <m:r>
                            <a:rPr lang="en-US" sz="3800" i="1">
                              <a:latin typeface="Cambria Math" panose="02040503050406030204" pitchFamily="18" charset="0"/>
                              <a:ea typeface="Calibri" panose="020F0502020204030204" pitchFamily="34" charset="0"/>
                              <a:cs typeface="Arial" panose="020B0604020202020204" pitchFamily="34" charset="0"/>
                            </a:rPr>
                            <m:t>′</m:t>
                          </m:r>
                        </m:e>
                      </m:acc>
                      <m:r>
                        <a:rPr lang="en-US" sz="3800" b="0" i="1" smtClean="0">
                          <a:latin typeface="Cambria Math" panose="02040503050406030204" pitchFamily="18" charset="0"/>
                          <a:ea typeface="Calibri" panose="020F0502020204030204" pitchFamily="34" charset="0"/>
                          <a:cs typeface="Arial" panose="020B0604020202020204" pitchFamily="34" charset="0"/>
                        </a:rPr>
                        <m:t>, </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𝐵</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𝐵</m:t>
                          </m:r>
                          <m:r>
                            <a:rPr lang="en-US" sz="3800" i="1">
                              <a:latin typeface="Cambria Math" panose="02040503050406030204" pitchFamily="18" charset="0"/>
                              <a:ea typeface="Calibri" panose="020F0502020204030204" pitchFamily="34" charset="0"/>
                              <a:cs typeface="Arial" panose="020B0604020202020204" pitchFamily="34" charset="0"/>
                            </a:rPr>
                            <m:t>′</m:t>
                          </m:r>
                        </m:e>
                      </m:acc>
                      <m:r>
                        <a:rPr lang="en-US" sz="3800" b="0" i="1" smtClean="0">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i="1">
                              <a:latin typeface="Cambria Math" panose="02040503050406030204" pitchFamily="18" charset="0"/>
                              <a:ea typeface="Calibri" panose="020F0502020204030204" pitchFamily="34" charset="0"/>
                              <a:cs typeface="Arial" panose="020B0604020202020204" pitchFamily="34" charset="0"/>
                            </a:rPr>
                            <m:t>𝐶</m:t>
                          </m:r>
                        </m:e>
                      </m:acc>
                      <m:r>
                        <a:rPr lang="en-US" sz="3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3800" i="1">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latin typeface="Cambria Math" panose="02040503050406030204" pitchFamily="18" charset="0"/>
                              <a:ea typeface="Calibri" panose="020F0502020204030204" pitchFamily="34" charset="0"/>
                              <a:cs typeface="Arial" panose="020B0604020202020204" pitchFamily="34" charset="0"/>
                            </a:rPr>
                            <m:t>𝐶</m:t>
                          </m:r>
                          <m:r>
                            <a:rPr lang="en-US" sz="3800" i="1">
                              <a:latin typeface="Cambria Math" panose="02040503050406030204" pitchFamily="18" charset="0"/>
                              <a:ea typeface="Calibri" panose="020F0502020204030204" pitchFamily="34" charset="0"/>
                              <a:cs typeface="Arial" panose="020B0604020202020204" pitchFamily="34" charset="0"/>
                            </a:rPr>
                            <m:t>′</m:t>
                          </m:r>
                        </m:e>
                      </m:acc>
                    </m:oMath>
                  </m:oMathPara>
                </a14:m>
                <a:endPar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𝐵</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𝐶</m:t>
                    </m:r>
                    <m:r>
                      <a:rPr lang="en-US" sz="3800" i="1">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rPr>
                      <m:t>∽</m:t>
                    </m:r>
                    <m:r>
                      <a:rPr lang="en-US" sz="3800">
                        <a:latin typeface="Cambria Math" panose="02040503050406030204" pitchFamily="18" charset="0"/>
                        <a:ea typeface="Arial" panose="020B0604020202020204" pitchFamily="34" charset="0"/>
                        <a:cs typeface="Times New Roman" panose="02020603050405020304" pitchFamily="18" charset="0"/>
                      </a:rPr>
                      <m:t>∆</m:t>
                    </m:r>
                    <m:r>
                      <a:rPr lang="nl-NL" sz="3800" i="1">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3800">
                    <a:latin typeface="Arial" panose="020B0604020202020204" pitchFamily="34" charset="0"/>
                    <a:ea typeface="Calibri" panose="020F0502020204030204" pitchFamily="34" charset="0"/>
                    <a:cs typeface="Arial" panose="020B0604020202020204" pitchFamily="34" charset="0"/>
                  </a:rPr>
                  <a:t> </a:t>
                </a:r>
                <a:r>
                  <a:rPr lang="en-US" sz="3800" smtClean="0">
                    <a:latin typeface="Arial" panose="020B0604020202020204" pitchFamily="34" charset="0"/>
                    <a:ea typeface="Calibri" panose="020F0502020204030204" pitchFamily="34" charset="0"/>
                    <a:cs typeface="Arial" panose="020B0604020202020204" pitchFamily="34" charset="0"/>
                  </a:rPr>
                  <a:t>với tỉ số đồng dạng </a:t>
                </a:r>
                <a:endParaRPr lang="vi-VN" sz="38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914400" y="4000500"/>
                <a:ext cx="16459200" cy="5425716"/>
              </a:xfrm>
              <a:prstGeom prst="rect">
                <a:avLst/>
              </a:prstGeom>
              <a:blipFill>
                <a:blip r:embed="rId20"/>
                <a:stretch>
                  <a:fillRect l="-1222" r="-1222" b="-1685"/>
                </a:stretch>
              </a:blipFill>
            </p:spPr>
            <p:txBody>
              <a:bodyPr/>
              <a:lstStyle/>
              <a:p>
                <a:r>
                  <a:rPr lang="en-US">
                    <a:noFill/>
                  </a:rPr>
                  <a:t> </a:t>
                </a:r>
              </a:p>
            </p:txBody>
          </p:sp>
        </mc:Fallback>
      </mc:AlternateContent>
      <p:pic>
        <p:nvPicPr>
          <p:cNvPr id="20"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flipV="1">
            <a:off x="16728135" y="8585029"/>
            <a:ext cx="1350572" cy="1431242"/>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9753600" y="8347704"/>
                <a:ext cx="745204" cy="11871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38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a:p>
            </p:txBody>
          </p:sp>
        </mc:Choice>
        <mc:Fallback>
          <p:sp>
            <p:nvSpPr>
              <p:cNvPr id="5" name="Rectangle 4"/>
              <p:cNvSpPr>
                <a:spLocks noRot="1" noChangeAspect="1" noMove="1" noResize="1" noEditPoints="1" noAdjustHandles="1" noChangeArrowheads="1" noChangeShapeType="1" noTextEdit="1"/>
              </p:cNvSpPr>
              <p:nvPr/>
            </p:nvSpPr>
            <p:spPr>
              <a:xfrm>
                <a:off x="9753600" y="8347704"/>
                <a:ext cx="745204" cy="1187120"/>
              </a:xfrm>
              <a:prstGeom prst="rect">
                <a:avLst/>
              </a:prstGeom>
              <a:blipFill>
                <a:blip r:embed="rId21"/>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2"/>
          <a:stretch>
            <a:fillRect/>
          </a:stretch>
        </p:blipFill>
        <p:spPr>
          <a:xfrm>
            <a:off x="16333420" y="2873005"/>
            <a:ext cx="1040180" cy="693453"/>
          </a:xfrm>
          <a:prstGeom prst="rect">
            <a:avLst/>
          </a:prstGeom>
        </p:spPr>
      </p:pic>
    </p:spTree>
    <p:extLst>
      <p:ext uri="{BB962C8B-B14F-4D97-AF65-F5344CB8AC3E}">
        <p14:creationId xmlns:p14="http://schemas.microsoft.com/office/powerpoint/2010/main" val="21526021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anim calcmode="lin" valueType="num">
                                      <p:cBhvr>
                                        <p:cTn id="2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0">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anim calcmode="lin" valueType="num">
                                      <p:cBhvr>
                                        <p:cTn id="3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wipe(up)">
                                      <p:cBhvr>
                                        <p:cTn id="38" dur="500"/>
                                        <p:tgtEl>
                                          <p:spTgt spid="10">
                                            <p:txEl>
                                              <p:pRg st="3" end="3"/>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5002</TotalTime>
  <Words>1773</Words>
  <Application>Microsoft Office PowerPoint</Application>
  <PresentationFormat>Custom</PresentationFormat>
  <Paragraphs>204</Paragraphs>
  <Slides>37</Slides>
  <Notes>3</Notes>
  <HiddenSlides>0</HiddenSlides>
  <MMClips>10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Dotum</vt:lpstr>
      <vt:lpstr>Arial</vt:lpstr>
      <vt:lpstr>Cambria Math</vt:lpstr>
      <vt:lpstr>Wingdings</vt:lpstr>
      <vt:lpstr>Calibri</vt:lpstr>
      <vt:lpstr>Times New Roman</vt:lpstr>
      <vt:lpstr>Office Theme</vt:lpstr>
      <vt:lpstr>Paintbrush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217</cp:revision>
  <dcterms:created xsi:type="dcterms:W3CDTF">2006-08-16T00:00:00Z</dcterms:created>
  <dcterms:modified xsi:type="dcterms:W3CDTF">2023-10-30T07:53:17Z</dcterms:modified>
  <dc:identifier>DAFARKD_w7U</dc:identifier>
</cp:coreProperties>
</file>