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Lst>
  <p:notesMasterIdLst>
    <p:notesMasterId r:id="rId41"/>
  </p:notesMasterIdLst>
  <p:sldIdLst>
    <p:sldId id="256" r:id="rId4"/>
    <p:sldId id="310" r:id="rId5"/>
    <p:sldId id="266" r:id="rId6"/>
    <p:sldId id="343" r:id="rId7"/>
    <p:sldId id="359" r:id="rId8"/>
    <p:sldId id="432" r:id="rId9"/>
    <p:sldId id="399" r:id="rId10"/>
    <p:sldId id="400" r:id="rId11"/>
    <p:sldId id="396" r:id="rId12"/>
    <p:sldId id="401" r:id="rId13"/>
    <p:sldId id="402" r:id="rId14"/>
    <p:sldId id="403" r:id="rId15"/>
    <p:sldId id="405" r:id="rId16"/>
    <p:sldId id="407" r:id="rId17"/>
    <p:sldId id="408" r:id="rId18"/>
    <p:sldId id="409" r:id="rId19"/>
    <p:sldId id="410" r:id="rId20"/>
    <p:sldId id="411" r:id="rId21"/>
    <p:sldId id="412" r:id="rId22"/>
    <p:sldId id="413" r:id="rId23"/>
    <p:sldId id="260" r:id="rId24"/>
    <p:sldId id="414" r:id="rId25"/>
    <p:sldId id="364" r:id="rId26"/>
    <p:sldId id="417" r:id="rId27"/>
    <p:sldId id="366" r:id="rId28"/>
    <p:sldId id="416" r:id="rId29"/>
    <p:sldId id="258" r:id="rId30"/>
    <p:sldId id="418" r:id="rId31"/>
    <p:sldId id="434" r:id="rId32"/>
    <p:sldId id="263" r:id="rId33"/>
    <p:sldId id="420" r:id="rId34"/>
    <p:sldId id="435" r:id="rId35"/>
    <p:sldId id="265" r:id="rId36"/>
    <p:sldId id="424" r:id="rId37"/>
    <p:sldId id="426" r:id="rId38"/>
    <p:sldId id="264" r:id="rId39"/>
    <p:sldId id="261" r:id="rId40"/>
  </p:sldIdLst>
  <p:sldSz cx="18288000" cy="10287000"/>
  <p:notesSz cx="6858000" cy="9144000"/>
  <p:embeddedFontLst>
    <p:embeddedFont>
      <p:font typeface="Anton" panose="020B0604020202020204" charset="0"/>
      <p:regular r:id="rId42"/>
    </p:embeddedFont>
    <p:embeddedFont>
      <p:font typeface="Cambria Math" panose="02040503050406030204" pitchFamily="18" charset="0"/>
      <p:regular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952" autoAdjust="0"/>
  </p:normalViewPr>
  <p:slideViewPr>
    <p:cSldViewPr>
      <p:cViewPr varScale="1">
        <p:scale>
          <a:sx n="40" d="100"/>
          <a:sy n="40" d="100"/>
        </p:scale>
        <p:origin x="3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2129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01756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216700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smtClean="0">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57466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0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3712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6422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881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DAB614-7E39-4817-9BAC-FA65A8D874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076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2286000" y="1683546"/>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2286000" y="5403059"/>
            <a:ext cx="13716000" cy="2483645"/>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012642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84353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1247777" y="6884198"/>
            <a:ext cx="15773400" cy="2250282"/>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893517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1257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9258300" y="2738438"/>
            <a:ext cx="7772400" cy="6527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06699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1259682" y="547689"/>
            <a:ext cx="15773400" cy="19883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1259685" y="2521746"/>
            <a:ext cx="77366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1259685" y="3757616"/>
            <a:ext cx="77366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9258302" y="2521746"/>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9258302" y="3757616"/>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90465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1242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668214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623979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1259686"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1259686" y="3086102"/>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793425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189687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13087352" y="547690"/>
            <a:ext cx="3943350" cy="87177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1257302" y="547690"/>
            <a:ext cx="11601450" cy="8717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211830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1257300" y="2738438"/>
            <a:ext cx="15773400" cy="6527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828892">
              <a:buClr>
                <a:srgbClr val="000000"/>
              </a:buClr>
            </a:pPr>
            <a:fld id="{3E7A662F-ADB8-46B8-818A-62BC133FFAB9}" type="datetimeFigureOut">
              <a:rPr lang="en-US" kern="0" smtClean="0">
                <a:solidFill>
                  <a:prstClr val="black">
                    <a:tint val="75000"/>
                  </a:prstClr>
                </a:solidFill>
                <a:latin typeface="Arial"/>
                <a:cs typeface="Arial"/>
                <a:sym typeface="Arial"/>
              </a:rPr>
              <a:pPr defTabSz="1828892">
                <a:buClr>
                  <a:srgbClr val="000000"/>
                </a:buClr>
              </a:pPr>
              <a:t>11/1/2023</a:t>
            </a:fld>
            <a:endParaRPr lang="en-US" kern="0">
              <a:solidFill>
                <a:prstClr val="black">
                  <a:tint val="75000"/>
                </a:prstClr>
              </a:solidFill>
              <a:latin typeface="Arial"/>
              <a:cs typeface="Arial"/>
              <a:sym typeface="Aria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828892">
              <a:buClr>
                <a:srgbClr val="000000"/>
              </a:buClr>
            </a:pPr>
            <a:endParaRPr lang="en-US" kern="0">
              <a:solidFill>
                <a:prstClr val="black">
                  <a:tint val="75000"/>
                </a:prstClr>
              </a:solidFill>
              <a:latin typeface="Arial"/>
              <a:cs typeface="Arial"/>
              <a:sym typeface="Aria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828892">
              <a:buClr>
                <a:srgbClr val="000000"/>
              </a:buClr>
            </a:pPr>
            <a:fld id="{9D488BAC-C627-4D4D-894C-97E6872A1480}" type="slidenum">
              <a:rPr lang="en-US" kern="0" smtClean="0">
                <a:solidFill>
                  <a:prstClr val="black">
                    <a:tint val="75000"/>
                  </a:prstClr>
                </a:solidFill>
                <a:latin typeface="Arial"/>
                <a:cs typeface="Arial"/>
                <a:sym typeface="Arial"/>
              </a:rPr>
              <a:pPr defTabSz="1828892">
                <a:buClr>
                  <a:srgbClr val="000000"/>
                </a:buClr>
              </a:pPr>
              <a:t>‹#›</a:t>
            </a:fld>
            <a:endParaRPr 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40360706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7"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s>
</file>

<file path=ppt/slides/_rels/slide11.xml.rels><?xml version="1.0" encoding="UTF-8" standalone="yes"?>
<Relationships xmlns="http://schemas.openxmlformats.org/package/2006/relationships"><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svg"/></Relationships>
</file>

<file path=ppt/slides/_rels/slide12.xml.rels><?xml version="1.0" encoding="UTF-8" standalone="yes"?>
<Relationships xmlns="http://schemas.openxmlformats.org/package/2006/relationships"><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svg"/></Relationships>
</file>

<file path=ppt/slides/_rels/slide13.xml.rels><?xml version="1.0" encoding="UTF-8" standalone="yes"?>
<Relationships xmlns="http://schemas.openxmlformats.org/package/2006/relationships"><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107.svg"/><Relationship Id="rId7" Type="http://schemas.openxmlformats.org/officeDocument/2006/relationships/image" Target="../media/image33.png"/><Relationship Id="rId12" Type="http://schemas.openxmlformats.org/officeDocument/2006/relationships/slide" Target="slide37.xml"/><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2.png"/><Relationship Id="rId11" Type="http://schemas.openxmlformats.org/officeDocument/2006/relationships/image" Target="../media/image115.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11.png"/><Relationship Id="rId5" Type="http://schemas.openxmlformats.org/officeDocument/2006/relationships/slideLayout" Target="../slideLayouts/slideLayout24.xml"/><Relationship Id="rId10" Type="http://schemas.openxmlformats.org/officeDocument/2006/relationships/image" Target="../media/image41.png"/><Relationship Id="rId4" Type="http://schemas.openxmlformats.org/officeDocument/2006/relationships/audio" Target="../media/media2.mp3"/><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11.png"/><Relationship Id="rId2" Type="http://schemas.openxmlformats.org/officeDocument/2006/relationships/audio" Target="../media/media1.mp3"/><Relationship Id="rId16" Type="http://schemas.microsoft.com/office/2007/relationships/hdphoto" Target="../media/hdphoto6.wdp"/><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48.png"/><Relationship Id="rId5" Type="http://schemas.openxmlformats.org/officeDocument/2006/relationships/slideLayout" Target="../slideLayouts/slideLayout24.xml"/><Relationship Id="rId15" Type="http://schemas.openxmlformats.org/officeDocument/2006/relationships/image" Target="../media/image50.png"/><Relationship Id="rId10" Type="http://schemas.openxmlformats.org/officeDocument/2006/relationships/image" Target="../media/image47.png"/><Relationship Id="rId4" Type="http://schemas.openxmlformats.org/officeDocument/2006/relationships/audio" Target="../media/media2.mp3"/><Relationship Id="rId9" Type="http://schemas.openxmlformats.org/officeDocument/2006/relationships/image" Target="../media/image46.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8.xml"/><Relationship Id="rId5" Type="http://schemas.openxmlformats.org/officeDocument/2006/relationships/slideLayout" Target="../slideLayouts/slideLayout24.xml"/><Relationship Id="rId4" Type="http://schemas.openxmlformats.org/officeDocument/2006/relationships/audio" Target="../media/media2.mp3"/></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microsoft.com/office/2007/relationships/media" Target="../media/media2.mp3"/><Relationship Id="rId7" Type="http://schemas.openxmlformats.org/officeDocument/2006/relationships/image" Target="../media/image51.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55.png"/><Relationship Id="rId5" Type="http://schemas.openxmlformats.org/officeDocument/2006/relationships/slideLayout" Target="../slideLayouts/slideLayout24.xml"/><Relationship Id="rId10" Type="http://schemas.openxmlformats.org/officeDocument/2006/relationships/image" Target="../media/image54.png"/><Relationship Id="rId4" Type="http://schemas.openxmlformats.org/officeDocument/2006/relationships/audio" Target="../media/media2.mp3"/><Relationship Id="rId9" Type="http://schemas.openxmlformats.org/officeDocument/2006/relationships/image" Target="../media/image53.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24.xml"/><Relationship Id="rId4" Type="http://schemas.openxmlformats.org/officeDocument/2006/relationships/audio" Target="../media/media2.mp3"/><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svg"/><Relationship Id="rId7" Type="http://schemas.microsoft.com/office/2007/relationships/hdphoto" Target="../media/hdphoto7.wdp"/><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18.svg"/></Relationships>
</file>

<file path=ppt/slides/_rels/slide23.xml.rels><?xml version="1.0" encoding="UTF-8" standalone="yes"?>
<Relationships xmlns="http://schemas.openxmlformats.org/package/2006/relationships"><Relationship Id="rId13" Type="http://schemas.openxmlformats.org/officeDocument/2006/relationships/image" Target="../media/image69.png"/><Relationship Id="rId3" Type="http://schemas.openxmlformats.org/officeDocument/2006/relationships/image" Target="../media/image5.png"/><Relationship Id="rId12" Type="http://schemas.openxmlformats.org/officeDocument/2006/relationships/image" Target="../media/image68.png"/><Relationship Id="rId7" Type="http://schemas.openxmlformats.org/officeDocument/2006/relationships/image" Target="../media/image18.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7.png"/><Relationship Id="rId5" Type="http://schemas.openxmlformats.org/officeDocument/2006/relationships/image" Target="../media/image2.svg"/><Relationship Id="rId10" Type="http://schemas.openxmlformats.org/officeDocument/2006/relationships/image" Target="../media/image66.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3" Type="http://schemas.openxmlformats.org/officeDocument/2006/relationships/image" Target="../media/image72.png"/><Relationship Id="rId12" Type="http://schemas.microsoft.com/office/2007/relationships/hdphoto" Target="../media/hdphoto8.wdp"/><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1.png"/><Relationship Id="rId5" Type="http://schemas.openxmlformats.org/officeDocument/2006/relationships/image" Target="../media/image2.svg"/><Relationship Id="rId10" Type="http://schemas.openxmlformats.org/officeDocument/2006/relationships/image" Target="../media/image70.png"/><Relationship Id="rId9" Type="http://schemas.openxmlformats.org/officeDocument/2006/relationships/image" Target="../media/image12.svg"/><Relationship Id="rId14" Type="http://schemas.openxmlformats.org/officeDocument/2006/relationships/image" Target="../media/image68.png"/></Relationships>
</file>

<file path=ppt/slides/_rels/slide26.xml.rels><?xml version="1.0" encoding="UTF-8" standalone="yes"?>
<Relationships xmlns="http://schemas.openxmlformats.org/package/2006/relationships"><Relationship Id="rId13" Type="http://schemas.openxmlformats.org/officeDocument/2006/relationships/image" Target="../media/image73.png"/><Relationship Id="rId7" Type="http://schemas.openxmlformats.org/officeDocument/2006/relationships/image" Target="../media/image18.svg"/><Relationship Id="rId12"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71.png"/><Relationship Id="rId5" Type="http://schemas.openxmlformats.org/officeDocument/2006/relationships/image" Target="../media/image2.svg"/><Relationship Id="rId10" Type="http://schemas.openxmlformats.org/officeDocument/2006/relationships/image" Target="../media/image68.png"/><Relationship Id="rId9" Type="http://schemas.openxmlformats.org/officeDocument/2006/relationships/image" Target="../media/image12.sv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18.svg"/><Relationship Id="rId12"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5.png"/><Relationship Id="rId5" Type="http://schemas.openxmlformats.org/officeDocument/2006/relationships/image" Target="../media/image2.svg"/><Relationship Id="rId10" Type="http://schemas.openxmlformats.org/officeDocument/2006/relationships/image" Target="../media/image74.png"/><Relationship Id="rId9" Type="http://schemas.openxmlformats.org/officeDocument/2006/relationships/image" Target="../media/image12.sv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5.png"/><Relationship Id="rId5" Type="http://schemas.openxmlformats.org/officeDocument/2006/relationships/image" Target="../media/image2.svg"/><Relationship Id="rId10" Type="http://schemas.openxmlformats.org/officeDocument/2006/relationships/image" Target="../media/image77.png"/><Relationship Id="rId9" Type="http://schemas.openxmlformats.org/officeDocument/2006/relationships/image" Target="../media/image12.svg"/></Relationships>
</file>

<file path=ppt/slides/_rels/slide29.xml.rels><?xml version="1.0" encoding="UTF-8" standalone="yes"?>
<Relationships xmlns="http://schemas.openxmlformats.org/package/2006/relationships"><Relationship Id="rId8" Type="http://schemas.openxmlformats.org/officeDocument/2006/relationships/image" Target="../media/image58.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5.png"/><Relationship Id="rId5" Type="http://schemas.openxmlformats.org/officeDocument/2006/relationships/image" Target="../media/image2.svg"/><Relationship Id="rId10" Type="http://schemas.openxmlformats.org/officeDocument/2006/relationships/image" Target="../media/image78.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23.xml"/><Relationship Id="rId15" Type="http://schemas.openxmlformats.org/officeDocument/2006/relationships/image" Target="../media/image13.png"/><Relationship Id="rId4" Type="http://schemas.openxmlformats.org/officeDocument/2006/relationships/audio" Target="../media/media2.mp3"/><Relationship Id="rId14" Type="http://schemas.openxmlformats.org/officeDocument/2006/relationships/image" Target="../media/image30.svg"/></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1.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80.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7.png"/><Relationship Id="rId14" Type="http://schemas.microsoft.com/office/2007/relationships/hdphoto" Target="../media/hdphoto9.wdp"/></Relationships>
</file>

<file path=ppt/slides/_rels/slide3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1.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82.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83.png"/><Relationship Id="rId14" Type="http://schemas.microsoft.com/office/2007/relationships/hdphoto" Target="../media/hdphoto9.wdp"/></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1.png"/><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image" Target="../media/image84.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7.png"/><Relationship Id="rId1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31.svg"/></Relationships>
</file>

<file path=ppt/slides/_rels/slide34.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87.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2.svg"/><Relationship Id="rId9"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23.svg"/><Relationship Id="rId7" Type="http://schemas.openxmlformats.org/officeDocument/2006/relationships/image" Target="../media/image87.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90.png"/><Relationship Id="rId10" Type="http://schemas.microsoft.com/office/2007/relationships/hdphoto" Target="../media/hdphoto10.wdp"/><Relationship Id="rId9"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28" Type="http://schemas.openxmlformats.org/officeDocument/2006/relationships/image" Target="NULL"/><Relationship Id="rId9"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5.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23.xml"/><Relationship Id="rId1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image" Target="../media/image16.png"/><Relationship Id="rId14"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3.xml"/><Relationship Id="rId15" Type="http://schemas.openxmlformats.org/officeDocument/2006/relationships/image" Target="../media/image13.png"/><Relationship Id="rId4" Type="http://schemas.openxmlformats.org/officeDocument/2006/relationships/audio" Target="../media/media2.mp3"/><Relationship Id="rId1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12" Type="http://schemas.openxmlformats.org/officeDocument/2006/relationships/image" Target="../media/image12.png"/><Relationship Id="rId17" Type="http://schemas.openxmlformats.org/officeDocument/2006/relationships/image" Target="../media/image22.png"/><Relationship Id="rId2" Type="http://schemas.openxmlformats.org/officeDocument/2006/relationships/audio" Target="../media/media1.mp3"/><Relationship Id="rId16" Type="http://schemas.openxmlformats.org/officeDocument/2006/relationships/image" Target="../media/image50.sv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1.png"/><Relationship Id="rId5" Type="http://schemas.openxmlformats.org/officeDocument/2006/relationships/slideLayout" Target="../slideLayouts/slideLayout23.xml"/><Relationship Id="rId1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27447">
            <a:off x="15415763" y="-2340617"/>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08484">
            <a:off x="54008" y="9067800"/>
            <a:ext cx="4455000" cy="4114800"/>
          </a:xfrm>
          <a:prstGeom prst="rect">
            <a:avLst/>
          </a:prstGeom>
        </p:spPr>
      </p:pic>
      <p:sp>
        <p:nvSpPr>
          <p:cNvPr id="12" name="Rectangle 11"/>
          <p:cNvSpPr/>
          <p:nvPr/>
        </p:nvSpPr>
        <p:spPr>
          <a:xfrm>
            <a:off x="3697091" y="2335307"/>
            <a:ext cx="11351185" cy="5404172"/>
          </a:xfrm>
          <a:prstGeom prst="rect">
            <a:avLst/>
          </a:prstGeom>
        </p:spPr>
        <p:txBody>
          <a:bodyPr wrap="none">
            <a:spAutoFit/>
          </a:bodyPr>
          <a:lstStyle/>
          <a:p>
            <a:pPr lvl="0" algn="ctr">
              <a:lnSpc>
                <a:spcPct val="150000"/>
              </a:lnSpc>
            </a:pPr>
            <a:r>
              <a:rPr lang="en-US" sz="80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80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80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80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80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80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80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en-US"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622766" y="1866900"/>
            <a:ext cx="16903234" cy="7010400"/>
          </a:xfrm>
          <a:prstGeom prst="rect">
            <a:avLst/>
          </a:prstGeom>
        </p:spPr>
      </p:pic>
    </p:spTree>
    <p:extLst>
      <p:ext uri="{BB962C8B-B14F-4D97-AF65-F5344CB8AC3E}">
        <p14:creationId xmlns:p14="http://schemas.microsoft.com/office/powerpoint/2010/main" val="2476988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3</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304800" y="2227452"/>
            <a:ext cx="17656245" cy="6268848"/>
          </a:xfrm>
          <a:prstGeom prst="rect">
            <a:avLst/>
          </a:prstGeom>
        </p:spPr>
      </p:pic>
    </p:spTree>
    <p:extLst>
      <p:ext uri="{BB962C8B-B14F-4D97-AF65-F5344CB8AC3E}">
        <p14:creationId xmlns:p14="http://schemas.microsoft.com/office/powerpoint/2010/main" val="34023996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a:t>
            </a:r>
            <a:r>
              <a:rPr lang="en-US" sz="4400" b="1">
                <a:solidFill>
                  <a:prstClr val="white"/>
                </a:solidFill>
                <a:latin typeface="Arial" panose="020B0604020202020204" pitchFamily="34" charset="0"/>
                <a:cs typeface="Arial" panose="020B0604020202020204" pitchFamily="34" charset="0"/>
              </a:rPr>
              <a:t>4</a:t>
            </a: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404680" y="2476500"/>
            <a:ext cx="17426120" cy="5809350"/>
          </a:xfrm>
          <a:prstGeom prst="rect">
            <a:avLst/>
          </a:prstGeom>
        </p:spPr>
      </p:pic>
    </p:spTree>
    <p:extLst>
      <p:ext uri="{BB962C8B-B14F-4D97-AF65-F5344CB8AC3E}">
        <p14:creationId xmlns:p14="http://schemas.microsoft.com/office/powerpoint/2010/main" val="4225149432"/>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Nhóm</a:t>
            </a:r>
            <a:r>
              <a:rPr kumimoji="0" lang="en-US" sz="4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r>
              <a:rPr lang="en-US" sz="4400" b="1" noProof="0" smtClean="0">
                <a:solidFill>
                  <a:prstClr val="white"/>
                </a:solidFill>
                <a:latin typeface="Arial" panose="020B0604020202020204" pitchFamily="34" charset="0"/>
                <a:cs typeface="Arial" panose="020B0604020202020204" pitchFamily="34" charset="0"/>
              </a:rPr>
              <a:t>5</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966524" y="2019300"/>
            <a:ext cx="16254676" cy="6553200"/>
          </a:xfrm>
          <a:prstGeom prst="rect">
            <a:avLst/>
          </a:prstGeom>
        </p:spPr>
      </p:pic>
    </p:spTree>
    <p:extLst>
      <p:ext uri="{BB962C8B-B14F-4D97-AF65-F5344CB8AC3E}">
        <p14:creationId xmlns:p14="http://schemas.microsoft.com/office/powerpoint/2010/main" val="5655677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114800" y="2669314"/>
            <a:ext cx="9677400"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0000" b="1" i="0" u="none" strike="noStrike" kern="1200" cap="none" spc="0" normalizeH="0" baseline="0" noProof="0" smtClean="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10000" b="1" i="0" u="none" strike="noStrike" kern="1200" cap="none" spc="0" normalizeH="0" noProof="0" smtClean="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10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4734" y="562712"/>
            <a:ext cx="1848714" cy="1974594"/>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8613412" y="936896"/>
            <a:ext cx="9098501" cy="3905886"/>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7638502" y="264369"/>
            <a:ext cx="7521473" cy="3896874"/>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485410" y="3723254"/>
            <a:ext cx="8425544" cy="1988346"/>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69">
              <a:defRPr/>
            </a:pPr>
            <a:r>
              <a:rPr lang="en-US" sz="10800" b="1" dirty="0">
                <a:ln>
                  <a:solidFill>
                    <a:srgbClr val="F8D22D"/>
                  </a:solidFill>
                </a:ln>
                <a:solidFill>
                  <a:srgbClr val="FFFF00"/>
                </a:solidFill>
                <a:latin typeface="Arial" panose="020B0604020202020204" pitchFamily="34" charset="0"/>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3371209" y="7684384"/>
            <a:ext cx="1717601" cy="1502900"/>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7009" y="6896360"/>
            <a:ext cx="1368204" cy="207042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826055" y="6258230"/>
            <a:ext cx="2809520" cy="2852304"/>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36199" y="8413625"/>
            <a:ext cx="18226250" cy="1259705"/>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787279" y="120437"/>
            <a:ext cx="8425544" cy="998583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4093575" y="7808885"/>
            <a:ext cx="4483778" cy="2459549"/>
          </a:xfrm>
          <a:prstGeom prst="rect">
            <a:avLst/>
          </a:prstGeom>
        </p:spPr>
      </p:pic>
    </p:spTree>
    <p:extLst>
      <p:ext uri="{BB962C8B-B14F-4D97-AF65-F5344CB8AC3E}">
        <p14:creationId xmlns:p14="http://schemas.microsoft.com/office/powerpoint/2010/main" val="2201826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en-US" sz="4300" b="1" noProof="1">
                <a:solidFill>
                  <a:prstClr val="black"/>
                </a:solidFill>
                <a:latin typeface="Arial" panose="020B0604020202020204" pitchFamily="34" charset="0"/>
                <a:cs typeface="Arial" panose="020B0604020202020204" pitchFamily="34" charset="0"/>
                <a:sym typeface="Arial"/>
              </a:rPr>
              <a:t>Câu 1. </a:t>
            </a:r>
            <a:r>
              <a:rPr lang="en-US" sz="4300" noProof="1">
                <a:solidFill>
                  <a:prstClr val="black"/>
                </a:solidFill>
                <a:latin typeface="Arial" panose="020B0604020202020204" pitchFamily="34" charset="0"/>
                <a:cs typeface="Arial" panose="020B0604020202020204" pitchFamily="34" charset="0"/>
                <a:sym typeface="Arial"/>
              </a:rPr>
              <a:t>Hãy chọn câu đúng. Nếu tam giác ABC đồng dạng với tam giác MNP theo tỉ số k thì tam giác MNP đồng dạng với tam giác ABC theo tỉ số:</a:t>
            </a:r>
            <a:endParaRPr lang="en-US" sz="43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schemeClr val="tx1"/>
                          </a:solidFill>
                          <a:effectLst/>
                          <a:latin typeface="Cambria Math" panose="02040503050406030204" pitchFamily="18" charset="0"/>
                          <a:cs typeface="Times New Roman" panose="02020603050405020304" pitchFamily="18" charset="0"/>
                        </a:rPr>
                        <m:t>𝐴</m:t>
                      </m:r>
                      <m:r>
                        <a:rPr lang="en-US" sz="4300" b="0" i="1" smtClean="0">
                          <a:solidFill>
                            <a:schemeClr val="tx1"/>
                          </a:solidFill>
                          <a:effectLst/>
                          <a:latin typeface="Cambria Math" panose="02040503050406030204" pitchFamily="18" charset="0"/>
                          <a:cs typeface="Times New Roman" panose="02020603050405020304" pitchFamily="18" charset="0"/>
                        </a:rPr>
                        <m:t>.  </m:t>
                      </m:r>
                      <m:f>
                        <m:fPr>
                          <m:ctrlPr>
                            <a:rPr lang="en-US" sz="4300" i="1">
                              <a:solidFill>
                                <a:schemeClr val="tx1"/>
                              </a:solidFill>
                              <a:effectLst/>
                              <a:latin typeface="Cambria Math" panose="020405030504060302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4300" i="1">
                                  <a:solidFill>
                                    <a:schemeClr val="tx1"/>
                                  </a:solidFill>
                                  <a:effectLst/>
                                  <a:latin typeface="Cambria Math" panose="02040503050406030204" pitchFamily="18" charset="0"/>
                                  <a:cs typeface="Times New Roman" panose="02020603050405020304" pitchFamily="18" charset="0"/>
                                </a:rPr>
                              </m:ctrlPr>
                            </m:sSupPr>
                            <m:e>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𝑘</m:t>
                              </m:r>
                            </m:e>
                            <m:sup>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618655"/>
                <a:ext cx="6802584" cy="19950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𝐵</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f>
                        <m:fPr>
                          <m:ctrlPr>
                            <a:rPr lang="en-US" sz="4300" i="1">
                              <a:solidFill>
                                <a:schemeClr val="tx1"/>
                              </a:solidFill>
                              <a:latin typeface="Cambria Math" panose="02040503050406030204" pitchFamily="18" charset="0"/>
                              <a:cs typeface="Times New Roman" panose="02020603050405020304" pitchFamily="18" charset="0"/>
                            </a:rPr>
                          </m:ctrlPr>
                        </m:fPr>
                        <m:num>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300" b="0" i="1"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den>
                      </m:f>
                    </m:oMath>
                  </m:oMathPara>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070907"/>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𝐶</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sSup>
                        <m:sSupPr>
                          <m:ctrlPr>
                            <a:rPr lang="en-US" sz="4300" i="1">
                              <a:solidFill>
                                <a:schemeClr val="tx1"/>
                              </a:solidFill>
                              <a:latin typeface="Cambria Math" panose="02040503050406030204" pitchFamily="18" charset="0"/>
                              <a:cs typeface="Times New Roman" panose="02020603050405020304" pitchFamily="18" charset="0"/>
                            </a:rPr>
                          </m:ctrlPr>
                        </m:sSupPr>
                        <m:e>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e>
                        <m:sup>
                          <m:r>
                            <a:rPr lang="fr-FR"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lang="vi-VN" sz="4300" noProof="1">
                  <a:solidFill>
                    <a:prstClr val="black"/>
                  </a:solidFill>
                  <a:latin typeface="Arial" panose="020B0604020202020204" pitchFamily="34" charset="0"/>
                  <a:cs typeface="Arial" panose="020B0604020202020204" pitchFamily="34" charset="0"/>
                  <a:sym typeface="Arial"/>
                </a:endParaRPr>
              </a:p>
            </p:txBody>
          </p:sp>
        </mc:Choice>
        <mc:Fallback>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618655"/>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b="0" i="1" smtClean="0">
                          <a:solidFill>
                            <a:schemeClr val="tx1"/>
                          </a:solidFill>
                          <a:latin typeface="Cambria Math" panose="02040503050406030204" pitchFamily="18" charset="0"/>
                          <a:cs typeface="Times New Roman" panose="02020603050405020304" pitchFamily="18" charset="0"/>
                        </a:rPr>
                        <m:t>𝐷</m:t>
                      </m:r>
                      <m:r>
                        <a:rPr lang="en-US" sz="4300" i="1">
                          <a:solidFill>
                            <a:schemeClr val="tx1"/>
                          </a:solidFill>
                          <a:latin typeface="Cambria Math" panose="02040503050406030204" pitchFamily="18" charset="0"/>
                          <a:cs typeface="Times New Roman" panose="02020603050405020304" pitchFamily="18" charset="0"/>
                        </a:rPr>
                        <m:t>.</m:t>
                      </m:r>
                      <m:r>
                        <a:rPr lang="en-US" sz="4300" b="0" i="1" smtClean="0">
                          <a:solidFill>
                            <a:schemeClr val="tx1"/>
                          </a:solidFill>
                          <a:latin typeface="Cambria Math" panose="02040503050406030204" pitchFamily="18" charset="0"/>
                          <a:cs typeface="Times New Roman" panose="02020603050405020304" pitchFamily="18" charset="0"/>
                        </a:rPr>
                        <m:t>  </m:t>
                      </m:r>
                      <m:r>
                        <a:rPr lang="en-US" sz="4300" i="1">
                          <a:solidFill>
                            <a:schemeClr val="tx1"/>
                          </a:solidFill>
                          <a:latin typeface="Cambria Math" panose="02040503050406030204" pitchFamily="18" charset="0"/>
                          <a:ea typeface="Arial" panose="020B0604020202020204" pitchFamily="34" charset="0"/>
                          <a:cs typeface="Times New Roman" panose="02020603050405020304" pitchFamily="18" charset="0"/>
                        </a:rPr>
                        <m:t>𝑘</m:t>
                      </m:r>
                    </m:oMath>
                  </m:oMathPara>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070907"/>
                <a:ext cx="6802584" cy="1995054"/>
              </a:xfrm>
              <a:prstGeom prst="roundRect">
                <a:avLst/>
              </a:prstGeom>
              <a:blipFill>
                <a:blip r:embed="rId10"/>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653839" y="-955902"/>
            <a:ext cx="731046" cy="731046"/>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73F5B725-A6FC-F5A2-F2A4-6047B0B0A3CC}"/>
                  </a:ext>
                </a:extLst>
              </p:cNvPr>
              <p:cNvSpPr/>
              <p:nvPr/>
            </p:nvSpPr>
            <p:spPr>
              <a:xfrm>
                <a:off x="1821872" y="70709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fr-FR"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𝑘</m:t>
                          </m:r>
                        </m:den>
                      </m:f>
                    </m:oMath>
                  </m:oMathPara>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1872" y="7070907"/>
                <a:ext cx="6804870" cy="1995054"/>
              </a:xfrm>
              <a:prstGeom prst="roundRect">
                <a:avLst/>
              </a:prstGeom>
              <a:blipFill>
                <a:blip r:embed="rId12"/>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3"/>
          <a:stretch>
            <a:fillRect/>
          </a:stretch>
        </p:blipFill>
        <p:spPr>
          <a:xfrm>
            <a:off x="7266072" y="6845115"/>
            <a:ext cx="1359527" cy="2182557"/>
          </a:xfrm>
          <a:prstGeom prst="rect">
            <a:avLst/>
          </a:prstGeom>
        </p:spPr>
      </p:pic>
    </p:spTree>
    <p:extLst>
      <p:ext uri="{BB962C8B-B14F-4D97-AF65-F5344CB8AC3E}">
        <p14:creationId xmlns:p14="http://schemas.microsoft.com/office/powerpoint/2010/main" val="36846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8865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100"/>
                  </a:spcBef>
                  <a:spcAft>
                    <a:spcPts val="100"/>
                  </a:spcAft>
                </a:pPr>
                <a:r>
                  <a:rPr lang="vi-VN" sz="4300" b="1">
                    <a:solidFill>
                      <a:schemeClr val="tx1"/>
                    </a:solidFill>
                    <a:ea typeface="Times New Roman" panose="02020603050405020304" pitchFamily="18" charset="0"/>
                    <a:cs typeface="Arial" panose="020B0604020202020204" pitchFamily="34" charset="0"/>
                  </a:rPr>
                  <a:t>Câu 2. </a:t>
                </a:r>
                <a:r>
                  <a:rPr lang="vi-VN" sz="4300">
                    <a:solidFill>
                      <a:schemeClr val="tx1"/>
                    </a:solidFill>
                    <a:ea typeface="Times New Roman" panose="02020603050405020304" pitchFamily="18" charset="0"/>
                    <a:cs typeface="Arial" panose="020B0604020202020204" pitchFamily="34" charset="0"/>
                  </a:rPr>
                  <a:t>Cho hình vẽ dưới đây</a:t>
                </a:r>
                <a:r>
                  <a:rPr lang="vi-VN" sz="4300">
                    <a:solidFill>
                      <a:schemeClr val="tx1"/>
                    </a:solidFill>
                    <a:ea typeface="Times New Roman" panose="02020603050405020304" pitchFamily="18" charset="0"/>
                    <a:cs typeface="Arial" panose="020B0604020202020204" pitchFamily="34" charset="0"/>
                  </a:rPr>
                  <a:t>, </a:t>
                </a:r>
                <a:endParaRPr lang="en-US" sz="4300" smtClean="0">
                  <a:solidFill>
                    <a:schemeClr val="tx1"/>
                  </a:solidFill>
                  <a:ea typeface="Times New Roman" panose="02020603050405020304" pitchFamily="18" charset="0"/>
                  <a:cs typeface="Arial" panose="020B0604020202020204" pitchFamily="34" charset="0"/>
                </a:endParaRPr>
              </a:p>
              <a:p>
                <a:pPr marR="30480" algn="just">
                  <a:lnSpc>
                    <a:spcPct val="150000"/>
                  </a:lnSpc>
                  <a:spcBef>
                    <a:spcPts val="100"/>
                  </a:spcBef>
                  <a:spcAft>
                    <a:spcPts val="100"/>
                  </a:spcAft>
                </a:pPr>
                <a:r>
                  <a:rPr lang="vi-VN" sz="4300" smtClean="0">
                    <a:solidFill>
                      <a:schemeClr val="tx1"/>
                    </a:solidFill>
                    <a:ea typeface="Times New Roman" panose="02020603050405020304" pitchFamily="18" charset="0"/>
                    <a:cs typeface="Arial" panose="020B0604020202020204" pitchFamily="34" charset="0"/>
                  </a:rPr>
                  <a:t>tính </a:t>
                </a:r>
                <a:r>
                  <a:rPr lang="vi-VN" sz="4300">
                    <a:solidFill>
                      <a:schemeClr val="tx1"/>
                    </a:solidFill>
                    <a:ea typeface="Times New Roman" panose="02020603050405020304" pitchFamily="18" charset="0"/>
                    <a:cs typeface="Arial" panose="020B0604020202020204" pitchFamily="34" charset="0"/>
                  </a:rPr>
                  <a:t>giá trị của </a:t>
                </a:r>
                <a14:m>
                  <m:oMath xmlns:m="http://schemas.openxmlformats.org/officeDocument/2006/math">
                    <m:r>
                      <a:rPr lang="vi-VN" sz="4300"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oMath>
                </a14:m>
                <a:r>
                  <a:rPr lang="vi-VN" sz="4300">
                    <a:solidFill>
                      <a:schemeClr val="tx1"/>
                    </a:solidFill>
                    <a:ea typeface="Times New Roman" panose="02020603050405020304" pitchFamily="18" charset="0"/>
                    <a:cs typeface="Arial" panose="020B0604020202020204" pitchFamily="34" charset="0"/>
                  </a:rPr>
                  <a:t>?</a:t>
                </a:r>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4" y="748853"/>
                <a:ext cx="14644256" cy="3886514"/>
              </a:xfrm>
              <a:prstGeom prst="roundRect">
                <a:avLst/>
              </a:prstGeom>
              <a:blipFill>
                <a:blip r:embed="rId7"/>
                <a:stretch>
                  <a:fillRect l="-37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2FB644CA-CB55-3594-B5C2-C9F8A867CDF0}"/>
                  </a:ext>
                </a:extLst>
              </p:cNvPr>
              <p:cNvSpPr/>
              <p:nvPr/>
            </p:nvSpPr>
            <p:spPr>
              <a:xfrm>
                <a:off x="1821872" y="509256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300" smtClean="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i="1">
                        <a:solidFill>
                          <a:schemeClr val="tx1"/>
                        </a:solidFill>
                        <a:latin typeface="Cambria Math" panose="02040503050406030204" pitchFamily="18" charset="0"/>
                      </a:rPr>
                      <m:t>𝑥</m:t>
                    </m:r>
                    <m:r>
                      <a:rPr lang="en-US" sz="4300" i="1">
                        <a:solidFill>
                          <a:schemeClr val="tx1"/>
                        </a:solidFill>
                        <a:latin typeface="Cambria Math" panose="02040503050406030204" pitchFamily="18" charset="0"/>
                      </a:rPr>
                      <m:t>=6</m:t>
                    </m:r>
                  </m:oMath>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509256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1821872" y="754481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30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300" i="1">
                        <a:solidFill>
                          <a:schemeClr val="tx1"/>
                        </a:solidFill>
                        <a:latin typeface="Cambria Math" panose="02040503050406030204" pitchFamily="18" charset="0"/>
                        <a:ea typeface="Times New Roman" panose="02020603050405020304" pitchFamily="18" charset="0"/>
                      </a:rPr>
                      <m:t>𝑥</m:t>
                    </m:r>
                    <m:r>
                      <a:rPr lang="en-US" sz="4300" i="1">
                        <a:solidFill>
                          <a:schemeClr val="tx1"/>
                        </a:solidFill>
                        <a:latin typeface="Cambria Math" panose="02040503050406030204" pitchFamily="18" charset="0"/>
                        <a:ea typeface="Times New Roman" panose="02020603050405020304" pitchFamily="18" charset="0"/>
                      </a:rPr>
                      <m:t>=5</m:t>
                    </m:r>
                  </m:oMath>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54481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E6A889FC-D3A7-FA7C-0DE3-0EA076B22F62}"/>
                  </a:ext>
                </a:extLst>
              </p:cNvPr>
              <p:cNvSpPr/>
              <p:nvPr/>
            </p:nvSpPr>
            <p:spPr>
              <a:xfrm>
                <a:off x="9663546" y="509256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lnSpc>
                    <a:spcPct val="150000"/>
                  </a:lnSpc>
                  <a:defRPr/>
                </a:pPr>
                <a:r>
                  <a:rPr lang="fr-FR" sz="4300" smtClean="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300" i="1">
                        <a:solidFill>
                          <a:schemeClr val="tx1"/>
                        </a:solidFill>
                        <a:latin typeface="Cambria Math" panose="02040503050406030204" pitchFamily="18" charset="0"/>
                      </a:rPr>
                      <m:t>𝑥</m:t>
                    </m:r>
                    <m:r>
                      <a:rPr lang="en-US" sz="4300" i="1">
                        <a:solidFill>
                          <a:schemeClr val="tx1"/>
                        </a:solidFill>
                        <a:latin typeface="Cambria Math" panose="02040503050406030204" pitchFamily="18" charset="0"/>
                      </a:rPr>
                      <m:t>=8</m:t>
                    </m:r>
                  </m:oMath>
                </a14:m>
                <a:endParaRPr lang="vi-VN" sz="4300" noProof="1">
                  <a:solidFill>
                    <a:schemeClr val="tx1"/>
                  </a:solidFill>
                  <a:latin typeface="Arial" panose="020B0604020202020204" pitchFamily="34" charset="0"/>
                  <a:cs typeface="Arial" panose="020B0604020202020204" pitchFamily="34" charset="0"/>
                  <a:sym typeface="Arial"/>
                </a:endParaRPr>
              </a:p>
            </p:txBody>
          </p:sp>
        </mc:Choice>
        <mc:Fallback>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509256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9663545" y="754481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100"/>
                  </a:spcBef>
                  <a:spcAft>
                    <a:spcPts val="100"/>
                  </a:spcAft>
                </a:pPr>
                <a:r>
                  <a:rPr lang="fr-FR" sz="43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300" i="1">
                        <a:solidFill>
                          <a:schemeClr val="tx1"/>
                        </a:solidFill>
                        <a:latin typeface="Cambria Math" panose="02040503050406030204" pitchFamily="18" charset="0"/>
                        <a:ea typeface="Times New Roman" panose="02020603050405020304" pitchFamily="18" charset="0"/>
                      </a:rPr>
                      <m:t>𝑥</m:t>
                    </m:r>
                    <m:r>
                      <a:rPr lang="en-US" sz="4300" i="1">
                        <a:solidFill>
                          <a:schemeClr val="tx1"/>
                        </a:solidFill>
                        <a:latin typeface="Cambria Math" panose="02040503050406030204" pitchFamily="18" charset="0"/>
                        <a:ea typeface="Times New Roman" panose="02020603050405020304" pitchFamily="18" charset="0"/>
                      </a:rPr>
                      <m:t>=9</m:t>
                    </m:r>
                  </m:oMath>
                </a14:m>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54481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955902"/>
            <a:ext cx="731046" cy="731046"/>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73F5B725-A6FC-F5A2-F2A4-6047B0B0A3CC}"/>
                  </a:ext>
                </a:extLst>
              </p:cNvPr>
              <p:cNvSpPr/>
              <p:nvPr/>
            </p:nvSpPr>
            <p:spPr>
              <a:xfrm>
                <a:off x="1821872" y="754481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lnSpc>
                    <a:spcPct val="150000"/>
                  </a:lnSpc>
                  <a:spcBef>
                    <a:spcPts val="100"/>
                  </a:spcBef>
                  <a:spcAft>
                    <a:spcPts val="100"/>
                  </a:spcAft>
                </a:pPr>
                <a:r>
                  <a:rPr lang="fr-FR" sz="4300">
                    <a:solidFill>
                      <a:prstClr val="black"/>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300" i="1">
                        <a:solidFill>
                          <a:prstClr val="black"/>
                        </a:solidFill>
                        <a:latin typeface="Cambria Math" panose="02040503050406030204" pitchFamily="18" charset="0"/>
                        <a:ea typeface="Times New Roman" panose="02020603050405020304" pitchFamily="18" charset="0"/>
                      </a:rPr>
                      <m:t>𝑥</m:t>
                    </m:r>
                    <m:r>
                      <a:rPr lang="en-US" sz="4300" i="1">
                        <a:solidFill>
                          <a:prstClr val="black"/>
                        </a:solidFill>
                        <a:latin typeface="Cambria Math" panose="02040503050406030204" pitchFamily="18" charset="0"/>
                        <a:ea typeface="Times New Roman" panose="02020603050405020304" pitchFamily="18" charset="0"/>
                      </a:rPr>
                      <m:t>=5</m:t>
                    </m:r>
                  </m:oMath>
                </a14:m>
                <a:endParaRPr lang="en-US" sz="43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21872" y="7544817"/>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7785625" y="7451066"/>
            <a:ext cx="1359527" cy="2182557"/>
          </a:xfrm>
          <a:prstGeom prst="rect">
            <a:avLst/>
          </a:prstGeom>
        </p:spPr>
      </p:pic>
      <p:pic>
        <p:nvPicPr>
          <p:cNvPr id="3" name="Picture 2"/>
          <p:cNvPicPr>
            <a:picLocks noChangeAspect="1"/>
          </p:cNvPicPr>
          <p:nvPr/>
        </p:nvPicPr>
        <p:blipFill>
          <a:blip r:embed="rId15">
            <a:biLevel thresh="75000"/>
            <a:extLst>
              <a:ext uri="{BEBA8EAE-BF5A-486C-A8C5-ECC9F3942E4B}">
                <a14:imgProps xmlns:a14="http://schemas.microsoft.com/office/drawing/2010/main">
                  <a14:imgLayer r:embed="rId16">
                    <a14:imgEffect>
                      <a14:sharpenSoften amount="25000"/>
                    </a14:imgEffect>
                    <a14:imgEffect>
                      <a14:brightnessContrast contrast="-40000"/>
                    </a14:imgEffect>
                  </a14:imgLayer>
                </a14:imgProps>
              </a:ext>
            </a:extLst>
          </a:blip>
          <a:stretch>
            <a:fillRect/>
          </a:stretch>
        </p:blipFill>
        <p:spPr>
          <a:xfrm>
            <a:off x="9369628" y="952500"/>
            <a:ext cx="6937172" cy="3481062"/>
          </a:xfrm>
          <a:prstGeom prst="rect">
            <a:avLst/>
          </a:prstGeom>
        </p:spPr>
      </p:pic>
    </p:spTree>
    <p:extLst>
      <p:ext uri="{BB962C8B-B14F-4D97-AF65-F5344CB8AC3E}">
        <p14:creationId xmlns:p14="http://schemas.microsoft.com/office/powerpoint/2010/main" val="6551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2"/>
                </p:tgtEl>
              </p:cMediaNode>
            </p:audio>
            <p:audio>
              <p:cMediaNode vol="80000">
                <p:cTn id="36"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821874" y="748853"/>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r>
              <a:rPr lang="vi-VN" sz="4300" b="1" noProof="1">
                <a:solidFill>
                  <a:prstClr val="black"/>
                </a:solidFill>
                <a:cs typeface="Arial" panose="020B0604020202020204" pitchFamily="34" charset="0"/>
                <a:sym typeface="Arial"/>
              </a:rPr>
              <a:t>Câu 3. </a:t>
            </a:r>
            <a:r>
              <a:rPr lang="vi-VN" sz="4300" noProof="1">
                <a:solidFill>
                  <a:prstClr val="black"/>
                </a:solidFill>
                <a:cs typeface="Arial" panose="020B0604020202020204" pitchFamily="34" charset="0"/>
                <a:sym typeface="Arial"/>
              </a:rPr>
              <a:t>Một tam giác có cạnh huyền bằng 26cm độ dài các cạnh góc vuông tỉ lệ với 5 và 12. Tính độ dài các cạnh góc vuông</a:t>
            </a:r>
            <a:endParaRPr lang="en-US" sz="4300" dirty="0">
              <a:solidFill>
                <a:prstClr val="white"/>
              </a:solidFill>
              <a:latin typeface="Arial" panose="020B0604020202020204" pitchFamily="34" charset="0"/>
              <a:ea typeface="Arial" panose="020B0604020202020204" pitchFamily="34" charset="0"/>
              <a:cs typeface="Arial" panose="020B0604020202020204" pitchFamily="34" charset="0"/>
              <a:sym typeface="Arial"/>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A. 12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pl-PL" sz="4200">
                <a:solidFill>
                  <a:prstClr val="black"/>
                </a:solidFill>
                <a:latin typeface="Arial" panose="020B0604020202020204" pitchFamily="34" charset="0"/>
                <a:ea typeface="Arial" panose="020B0604020202020204" pitchFamily="34" charset="0"/>
                <a:cs typeface="Arial" panose="020B0604020202020204" pitchFamily="34" charset="0"/>
              </a:rPr>
              <a:t>B. 10 cm; 22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6" y="46186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C. 10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5" y="70709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D. 15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9661259" y="4596246"/>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r>
              <a:rPr lang="fr-FR" sz="4200">
                <a:solidFill>
                  <a:prstClr val="black"/>
                </a:solidFill>
                <a:latin typeface="Arial" panose="020B0604020202020204" pitchFamily="34" charset="0"/>
                <a:ea typeface="Arial" panose="020B0604020202020204" pitchFamily="34" charset="0"/>
                <a:cs typeface="Arial" panose="020B0604020202020204" pitchFamily="34" charset="0"/>
              </a:rPr>
              <a:t>C. 10 cm; 24 cm</a:t>
            </a:r>
            <a:endParaRPr lang="en-US" sz="4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5548372" y="4351722"/>
            <a:ext cx="1359527" cy="2182557"/>
          </a:xfrm>
          <a:prstGeom prst="rect">
            <a:avLst/>
          </a:prstGeom>
        </p:spPr>
      </p:pic>
    </p:spTree>
    <p:extLst>
      <p:ext uri="{BB962C8B-B14F-4D97-AF65-F5344CB8AC3E}">
        <p14:creationId xmlns:p14="http://schemas.microsoft.com/office/powerpoint/2010/main" val="27924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1AB69979-1D5C-6D4F-6590-E0650E70A5B4}"/>
                  </a:ext>
                </a:extLst>
              </p:cNvPr>
              <p:cNvSpPr/>
              <p:nvPr/>
            </p:nvSpPr>
            <p:spPr>
              <a:xfrm>
                <a:off x="1821873" y="671734"/>
                <a:ext cx="14644256" cy="34126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4300" b="1" smtClean="0">
                    <a:solidFill>
                      <a:schemeClr val="tx1"/>
                    </a:solidFill>
                    <a:latin typeface="Arial" panose="020B0604020202020204" pitchFamily="34" charset="0"/>
                    <a:ea typeface="Times New Roman" panose="02020603050405020304" pitchFamily="18" charset="0"/>
                    <a:cs typeface="Arial" panose="020B0604020202020204" pitchFamily="34" charset="0"/>
                  </a:rPr>
                  <a:t>Câu 4.</a:t>
                </a:r>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tỉ số đồng dạng </a:t>
                </a:r>
                <a14:m>
                  <m:oMath xmlns:m="http://schemas.openxmlformats.org/officeDocument/2006/math">
                    <m:f>
                      <m:fPr>
                        <m:ctrlP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Tỉ số hai đường cao tương ứng của </a:t>
                </a:r>
                <a14:m>
                  <m:oMath xmlns:m="http://schemas.openxmlformats.org/officeDocument/2006/math">
                    <m: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𝛥</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𝛥</m:t>
                    </m:r>
                    <m:r>
                      <a:rPr lang="fr-FR" sz="43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30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43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821873" y="671734"/>
                <a:ext cx="14644256" cy="3412602"/>
              </a:xfrm>
              <a:prstGeom prst="roundRect">
                <a:avLst/>
              </a:prstGeom>
              <a:blipFill>
                <a:blip r:embed="rId7"/>
                <a:stretch>
                  <a:fillRect l="-500" r="-291" b="-553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2FB644CA-CB55-3594-B5C2-C9F8A867CDF0}"/>
                  </a:ext>
                </a:extLst>
              </p:cNvPr>
              <p:cNvSpPr/>
              <p:nvPr/>
            </p:nvSpPr>
            <p:spPr>
              <a:xfrm>
                <a:off x="1821872" y="47329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schemeClr val="tx1"/>
                          </a:solidFill>
                          <a:effectLst/>
                          <a:latin typeface="Cambria Math" panose="02040503050406030204" pitchFamily="18" charset="0"/>
                          <a:cs typeface="Times New Roman" panose="02020603050405020304" pitchFamily="18" charset="0"/>
                        </a:rPr>
                        <m:t>𝐴</m:t>
                      </m:r>
                      <m:r>
                        <a:rPr lang="en-US" sz="4300" b="0" i="1" smtClean="0">
                          <a:solidFill>
                            <a:schemeClr val="tx1"/>
                          </a:solidFill>
                          <a:effectLst/>
                          <a:latin typeface="Cambria Math" panose="02040503050406030204" pitchFamily="18" charset="0"/>
                          <a:cs typeface="Times New Roman" panose="02020603050405020304" pitchFamily="18" charset="0"/>
                        </a:rPr>
                        <m:t>.  </m:t>
                      </m:r>
                      <m:f>
                        <m:fPr>
                          <m:ctrlPr>
                            <a:rPr lang="en-US" sz="4300" i="1">
                              <a:solidFill>
                                <a:schemeClr val="tx1"/>
                              </a:solidFill>
                              <a:effectLst/>
                              <a:latin typeface="Cambria Math" panose="02040503050406030204" pitchFamily="18" charset="0"/>
                              <a:cs typeface="Times New Roman" panose="02020603050405020304" pitchFamily="18" charset="0"/>
                            </a:rPr>
                          </m:ctrlPr>
                        </m:fPr>
                        <m:num>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fr-FR" sz="43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sz="430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1821872" y="4732955"/>
                <a:ext cx="6802584" cy="19950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1821872" y="71852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1821872" y="7185207"/>
                <a:ext cx="6802584" cy="19950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E6A889FC-D3A7-FA7C-0DE3-0EA076B22F62}"/>
                  </a:ext>
                </a:extLst>
              </p:cNvPr>
              <p:cNvSpPr/>
              <p:nvPr/>
            </p:nvSpPr>
            <p:spPr>
              <a:xfrm>
                <a:off x="9663546" y="4732955"/>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𝐶</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300" b="0" i="1"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9663546" y="4732955"/>
                <a:ext cx="6802584" cy="1995054"/>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9663545" y="7185207"/>
                <a:ext cx="6802584"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𝐷</m:t>
                      </m:r>
                      <m:r>
                        <a:rPr lang="en-US" sz="4300" b="0" i="1" smtClean="0">
                          <a:solidFill>
                            <a:prstClr val="black"/>
                          </a:solidFill>
                          <a:latin typeface="Cambria Math" panose="02040503050406030204" pitchFamily="18" charset="0"/>
                          <a:cs typeface="Times New Roman" panose="02020603050405020304" pitchFamily="18" charset="0"/>
                        </a:rPr>
                        <m:t>.  1</m:t>
                      </m:r>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9663545" y="7185207"/>
                <a:ext cx="6802584" cy="1995054"/>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63545" y="-8416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653839" y="-841602"/>
            <a:ext cx="731046" cy="731046"/>
          </a:xfrm>
          <a:prstGeom prst="rect">
            <a:avLst/>
          </a:prstGeom>
        </p:spPr>
      </p:pic>
      <mc:AlternateContent xmlns:mc="http://schemas.openxmlformats.org/markup-compatibility/2006">
        <mc:Choice xmlns:a14="http://schemas.microsoft.com/office/drawing/2010/main" Requires="a14">
          <p:sp>
            <p:nvSpPr>
              <p:cNvPr id="16" name="Đáp án đúng">
                <a:extLst>
                  <a:ext uri="{FF2B5EF4-FFF2-40B4-BE49-F238E27FC236}">
                    <a16:creationId xmlns:a16="http://schemas.microsoft.com/office/drawing/2014/main" id="{73F5B725-A6FC-F5A2-F2A4-6047B0B0A3CC}"/>
                  </a:ext>
                </a:extLst>
              </p:cNvPr>
              <p:cNvSpPr/>
              <p:nvPr/>
            </p:nvSpPr>
            <p:spPr>
              <a:xfrm>
                <a:off x="1831617" y="7185207"/>
                <a:ext cx="6804870" cy="199505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14" algn="ctr" defTabSz="914445">
                  <a:lnSpc>
                    <a:spcPct val="150000"/>
                  </a:lnSpc>
                  <a:spcAft>
                    <a:spcPts val="800"/>
                  </a:spcAft>
                  <a:tabLst>
                    <a:tab pos="1719666" algn="l"/>
                    <a:tab pos="3262793" algn="l"/>
                    <a:tab pos="4806555" algn="l"/>
                  </a:tabLst>
                </a:pPr>
                <a14:m>
                  <m:oMathPara xmlns:m="http://schemas.openxmlformats.org/officeDocument/2006/math">
                    <m:oMathParaPr>
                      <m:jc m:val="centerGroup"/>
                    </m:oMathParaPr>
                    <m:oMath xmlns:m="http://schemas.openxmlformats.org/officeDocument/2006/math">
                      <m:r>
                        <a:rPr lang="en-US" sz="4300" i="1">
                          <a:solidFill>
                            <a:prstClr val="black"/>
                          </a:solidFill>
                          <a:latin typeface="Cambria Math" panose="02040503050406030204" pitchFamily="18" charset="0"/>
                          <a:cs typeface="Times New Roman" panose="02020603050405020304" pitchFamily="18" charset="0"/>
                        </a:rPr>
                        <m:t>𝐵</m:t>
                      </m:r>
                      <m:r>
                        <a:rPr lang="en-US" sz="4300" i="1">
                          <a:solidFill>
                            <a:prstClr val="black"/>
                          </a:solidFill>
                          <a:latin typeface="Cambria Math" panose="02040503050406030204" pitchFamily="18" charset="0"/>
                          <a:cs typeface="Times New Roman" panose="02020603050405020304" pitchFamily="18" charset="0"/>
                        </a:rPr>
                        <m:t>.  </m:t>
                      </m:r>
                      <m:f>
                        <m:fPr>
                          <m:ctrlPr>
                            <a:rPr lang="en-US" sz="4300" i="1">
                              <a:solidFill>
                                <a:prstClr val="black"/>
                              </a:solidFill>
                              <a:latin typeface="Cambria Math" panose="02040503050406030204" pitchFamily="18" charset="0"/>
                              <a:cs typeface="Times New Roman" panose="02020603050405020304" pitchFamily="18" charset="0"/>
                            </a:rPr>
                          </m:ctrlPr>
                        </m:fPr>
                        <m:num>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3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Đáp án đúng">
                <a:extLst>
                  <a:ext uri="{FF2B5EF4-FFF2-40B4-BE49-F238E27FC236}">
                    <a16:creationId xmlns:a16="http://schemas.microsoft.com/office/drawing/2014/main" id="{73F5B725-A6FC-F5A2-F2A4-6047B0B0A3CC}"/>
                  </a:ext>
                </a:extLst>
              </p:cNvPr>
              <p:cNvSpPr>
                <a:spLocks noRot="1" noChangeAspect="1" noMove="1" noResize="1" noEditPoints="1" noAdjustHandles="1" noChangeArrowheads="1" noChangeShapeType="1" noTextEdit="1"/>
              </p:cNvSpPr>
              <p:nvPr/>
            </p:nvSpPr>
            <p:spPr>
              <a:xfrm>
                <a:off x="1831617" y="7185207"/>
                <a:ext cx="6804870" cy="1995054"/>
              </a:xfrm>
              <a:prstGeom prst="roundRect">
                <a:avLst/>
              </a:prstGeom>
              <a:blipFill>
                <a:blip r:embed="rId13"/>
                <a:stretch>
                  <a:fillRect/>
                </a:stretch>
              </a:blipFill>
              <a:ln>
                <a:noFill/>
              </a:ln>
            </p:spPr>
            <p:txBody>
              <a:bodyPr/>
              <a:lstStyle/>
              <a:p>
                <a:r>
                  <a:rPr lang="en-US">
                    <a:noFill/>
                  </a:rPr>
                  <a:t> </a:t>
                </a:r>
              </a:p>
            </p:txBody>
          </p:sp>
        </mc:Fallback>
      </mc:AlternateContent>
      <p:pic>
        <p:nvPicPr>
          <p:cNvPr id="2" name="Picture 1"/>
          <p:cNvPicPr>
            <a:picLocks noChangeAspect="1"/>
          </p:cNvPicPr>
          <p:nvPr/>
        </p:nvPicPr>
        <p:blipFill>
          <a:blip r:embed="rId14"/>
          <a:stretch>
            <a:fillRect/>
          </a:stretch>
        </p:blipFill>
        <p:spPr>
          <a:xfrm>
            <a:off x="7371051" y="6680906"/>
            <a:ext cx="1359527" cy="2182557"/>
          </a:xfrm>
          <a:prstGeom prst="rect">
            <a:avLst/>
          </a:prstGeom>
        </p:spPr>
      </p:pic>
    </p:spTree>
    <p:extLst>
      <p:ext uri="{BB962C8B-B14F-4D97-AF65-F5344CB8AC3E}">
        <p14:creationId xmlns:p14="http://schemas.microsoft.com/office/powerpoint/2010/main" val="348769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2"/>
                </p:tgtEl>
              </p:cMediaNode>
            </p:audio>
            <p:audio>
              <p:cMediaNode vol="80000">
                <p:cTn id="33"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29489" y="5602128"/>
            <a:ext cx="12427462" cy="1517403"/>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500" b="1" i="0" u="none" strike="noStrike" kern="1200" cap="none" spc="0" normalizeH="0" baseline="0" noProof="0" dirty="0" smtClean="0">
                <a:ln>
                  <a:noFill/>
                </a:ln>
                <a:solidFill>
                  <a:srgbClr val="C45C67"/>
                </a:solidFill>
                <a:effectLst/>
                <a:uLnTx/>
                <a:uFillTx/>
                <a:latin typeface="Arial" panose="020B0604020202020204" pitchFamily="34" charset="0"/>
                <a:cs typeface="Arial" panose="020B0604020202020204" pitchFamily="34" charset="0"/>
              </a:rPr>
              <a:t>BÀI</a:t>
            </a:r>
            <a:r>
              <a:rPr kumimoji="0" lang="en-US" sz="7500" b="1" i="0" u="none" strike="noStrike" kern="1200" cap="none" spc="0" normalizeH="0" noProof="0" dirty="0" smtClean="0">
                <a:ln>
                  <a:noFill/>
                </a:ln>
                <a:solidFill>
                  <a:srgbClr val="C45C67"/>
                </a:solidFill>
                <a:effectLst/>
                <a:uLnTx/>
                <a:uFillTx/>
                <a:latin typeface="Arial" panose="020B0604020202020204" pitchFamily="34" charset="0"/>
                <a:cs typeface="Arial" panose="020B0604020202020204" pitchFamily="34" charset="0"/>
              </a:rPr>
              <a:t> TẬP CUỐI </a:t>
            </a:r>
            <a:r>
              <a:rPr kumimoji="0" lang="en-US" sz="7500" b="1" i="0" u="none" strike="noStrike" kern="1200" cap="none" spc="0" normalizeH="0" noProof="0" smtClean="0">
                <a:ln>
                  <a:noFill/>
                </a:ln>
                <a:solidFill>
                  <a:srgbClr val="C45C67"/>
                </a:solidFill>
                <a:effectLst/>
                <a:uLnTx/>
                <a:uFillTx/>
                <a:latin typeface="Arial" panose="020B0604020202020204" pitchFamily="34" charset="0"/>
                <a:cs typeface="Arial" panose="020B0604020202020204" pitchFamily="34" charset="0"/>
              </a:rPr>
              <a:t>CHƯƠNG </a:t>
            </a:r>
            <a:r>
              <a:rPr lang="en-US" sz="7500" b="1" noProof="0" smtClean="0">
                <a:solidFill>
                  <a:srgbClr val="C45C67"/>
                </a:solidFill>
                <a:latin typeface="Arial" panose="020B0604020202020204" pitchFamily="34" charset="0"/>
                <a:cs typeface="Arial" panose="020B0604020202020204" pitchFamily="34" charset="0"/>
              </a:rPr>
              <a:t>IX</a:t>
            </a:r>
            <a:endParaRPr kumimoji="0" lang="en-US" sz="7500" b="1" i="0" u="none" strike="noStrike" kern="1200" cap="none" spc="0" normalizeH="0" baseline="0" noProof="0" dirty="0">
              <a:ln>
                <a:noFill/>
              </a:ln>
              <a:solidFill>
                <a:srgbClr val="C45C67"/>
              </a:solidFill>
              <a:effectLst/>
              <a:uLnTx/>
              <a:uFillTx/>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3124200" y="1140032"/>
            <a:ext cx="12038040" cy="3660105"/>
          </a:xfrm>
          <a:prstGeom prst="rect">
            <a:avLst/>
          </a:prstGeom>
        </p:spPr>
        <p:txBody>
          <a:bodyPr wrap="none">
            <a:spAutoFit/>
          </a:bodyPr>
          <a:lstStyle/>
          <a:p>
            <a:pPr algn="ctr">
              <a:lnSpc>
                <a:spcPct val="150000"/>
              </a:lnSpc>
              <a:spcAft>
                <a:spcPts val="800"/>
              </a:spcAft>
            </a:pPr>
            <a:r>
              <a:rPr lang="vi-VN" sz="8000" b="1">
                <a:solidFill>
                  <a:schemeClr val="tx2"/>
                </a:solidFill>
                <a:ea typeface="Arial" panose="020B0604020202020204" pitchFamily="34" charset="0"/>
                <a:cs typeface="Arial" panose="020B0604020202020204" pitchFamily="34" charset="0"/>
              </a:rPr>
              <a:t>CHƯƠNG IX. TAM </a:t>
            </a:r>
            <a:r>
              <a:rPr lang="vi-VN" sz="8000" b="1">
                <a:solidFill>
                  <a:schemeClr val="tx2"/>
                </a:solidFill>
                <a:ea typeface="Arial" panose="020B0604020202020204" pitchFamily="34" charset="0"/>
                <a:cs typeface="Arial" panose="020B0604020202020204" pitchFamily="34" charset="0"/>
              </a:rPr>
              <a:t>GIÁC </a:t>
            </a:r>
            <a:endParaRPr lang="en-US" sz="8000" b="1" smtClean="0">
              <a:solidFill>
                <a:schemeClr val="tx2"/>
              </a:solidFill>
              <a:ea typeface="Arial" panose="020B0604020202020204" pitchFamily="34" charset="0"/>
              <a:cs typeface="Arial" panose="020B0604020202020204" pitchFamily="34" charset="0"/>
            </a:endParaRPr>
          </a:p>
          <a:p>
            <a:pPr algn="ctr">
              <a:lnSpc>
                <a:spcPct val="150000"/>
              </a:lnSpc>
              <a:spcAft>
                <a:spcPts val="800"/>
              </a:spcAft>
            </a:pPr>
            <a:r>
              <a:rPr lang="vi-VN" sz="8000" b="1" smtClean="0">
                <a:solidFill>
                  <a:schemeClr val="tx2"/>
                </a:solidFill>
                <a:ea typeface="Arial" panose="020B0604020202020204" pitchFamily="34" charset="0"/>
                <a:cs typeface="Arial" panose="020B0604020202020204" pitchFamily="34" charset="0"/>
              </a:rPr>
              <a:t>ĐỒNG </a:t>
            </a:r>
            <a:r>
              <a:rPr lang="vi-VN" sz="8000" b="1">
                <a:solidFill>
                  <a:schemeClr val="tx2"/>
                </a:solidFill>
                <a:ea typeface="Arial" panose="020B0604020202020204" pitchFamily="34" charset="0"/>
                <a:cs typeface="Arial" panose="020B0604020202020204" pitchFamily="34" charset="0"/>
              </a:rPr>
              <a:t>DẠNG</a:t>
            </a:r>
            <a:endParaRPr lang="vi-VN" sz="8000" b="1">
              <a:solidFill>
                <a:schemeClr val="tx2"/>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69">
              <a:defRPr/>
            </a:pPr>
            <a:endParaRPr lang="en-US" sz="2700">
              <a:solidFill>
                <a:prstClr val="white"/>
              </a:solidFill>
              <a:latin typeface="Calibri" panose="020F0502020204030204"/>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8368146"/>
            <a:ext cx="18283428" cy="1912920"/>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700">
              <a:solidFill>
                <a:prstClr val="white"/>
              </a:solidFill>
              <a:latin typeface="Calibri" panose="020F0502020204030204"/>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457199" y="748852"/>
            <a:ext cx="17276559" cy="556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5">
              <a:lnSpc>
                <a:spcPct val="150000"/>
              </a:lnSpc>
              <a:spcAft>
                <a:spcPts val="800"/>
              </a:spcAft>
            </a:pP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914445">
              <a:lnSpc>
                <a:spcPct val="150000"/>
              </a:lnSpc>
              <a:spcAft>
                <a:spcPts val="800"/>
              </a:spcAft>
            </a:pPr>
            <a:endParaRPr lang="en-US" sz="430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algn="just" defTabSz="914445">
              <a:lnSpc>
                <a:spcPct val="150000"/>
              </a:lnSpc>
              <a:spcAft>
                <a:spcPts val="800"/>
              </a:spcAft>
            </a:pP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457200" y="7354756"/>
            <a:ext cx="3283530" cy="1662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A. 6 </a:t>
            </a: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x </a:t>
            </a:r>
            <a:r>
              <a:rPr lang="fr-FR" sz="4300" smtClean="0">
                <a:solidFill>
                  <a:prstClr val="black"/>
                </a:solidFill>
                <a:latin typeface="Arial" panose="020B0604020202020204" pitchFamily="34" charset="0"/>
                <a:ea typeface="Arial" panose="020B0604020202020204" pitchFamily="34" charset="0"/>
                <a:cs typeface="Arial" panose="020B0604020202020204" pitchFamily="34" charset="0"/>
              </a:rPr>
              <a:t>9</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5121543" y="7354756"/>
            <a:ext cx="3283530" cy="1662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de-DE" sz="4300">
                <a:solidFill>
                  <a:prstClr val="black"/>
                </a:solidFill>
                <a:latin typeface="Arial" panose="020B0604020202020204" pitchFamily="34" charset="0"/>
                <a:ea typeface="Arial" panose="020B0604020202020204" pitchFamily="34" charset="0"/>
                <a:cs typeface="Arial" panose="020B0604020202020204" pitchFamily="34" charset="0"/>
              </a:rPr>
              <a:t>B. 12 x 24</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785886" y="7326299"/>
            <a:ext cx="3283530" cy="1703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C. 4 x 8</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14450229" y="7326298"/>
            <a:ext cx="3283530" cy="1703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spcAft>
                <a:spcPts val="800"/>
              </a:spcAft>
              <a:tabLst>
                <a:tab pos="1719666" algn="l"/>
                <a:tab pos="3262793" algn="l"/>
                <a:tab pos="4806555" algn="l"/>
              </a:tabLst>
            </a:pPr>
            <a:r>
              <a:rPr lang="fr-FR" sz="4300">
                <a:solidFill>
                  <a:prstClr val="black"/>
                </a:solidFill>
                <a:latin typeface="Arial" panose="020B0604020202020204" pitchFamily="34" charset="0"/>
                <a:ea typeface="Arial" panose="020B0604020202020204" pitchFamily="34" charset="0"/>
                <a:cs typeface="Arial" panose="020B0604020202020204" pitchFamily="34" charset="0"/>
              </a:rPr>
              <a:t>D. 8 x 12</a:t>
            </a:r>
            <a:endParaRPr lang="en-US" sz="43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3545" y="-955902"/>
            <a:ext cx="731046" cy="73104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653839" y="-955902"/>
            <a:ext cx="731046" cy="731046"/>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454915" y="7326298"/>
            <a:ext cx="3285816" cy="16910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14" algn="ctr" defTabSz="914445">
              <a:lnSpc>
                <a:spcPct val="150000"/>
              </a:lnSpc>
              <a:spcAft>
                <a:spcPts val="800"/>
              </a:spcAft>
              <a:tabLst>
                <a:tab pos="1719666" algn="l"/>
                <a:tab pos="3262793" algn="l"/>
                <a:tab pos="4806555" algn="l"/>
              </a:tabLst>
            </a:pPr>
            <a:r>
              <a:rPr lang="fr-FR" sz="4400">
                <a:solidFill>
                  <a:prstClr val="black"/>
                </a:solidFill>
                <a:latin typeface="Arial" panose="020B0604020202020204" pitchFamily="34" charset="0"/>
                <a:ea typeface="Arial" panose="020B0604020202020204" pitchFamily="34" charset="0"/>
                <a:cs typeface="Arial" panose="020B0604020202020204" pitchFamily="34" charset="0"/>
              </a:rPr>
              <a:t>A. 6 x 9</a:t>
            </a:r>
            <a:endParaRPr lang="fr-FR" sz="44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rot="1949851">
            <a:off x="325872" y="6807418"/>
            <a:ext cx="1054876" cy="1693476"/>
          </a:xfrm>
          <a:prstGeom prst="rect">
            <a:avLst/>
          </a:prstGeom>
        </p:spPr>
      </p:pic>
      <p:pic>
        <p:nvPicPr>
          <p:cNvPr id="3" name="Picture 2"/>
          <p:cNvPicPr>
            <a:picLocks noChangeAspect="1"/>
          </p:cNvPicPr>
          <p:nvPr/>
        </p:nvPicPr>
        <p:blipFill>
          <a:blip r:embed="rId9"/>
          <a:stretch>
            <a:fillRect/>
          </a:stretch>
        </p:blipFill>
        <p:spPr>
          <a:xfrm>
            <a:off x="9753600" y="1446263"/>
            <a:ext cx="7607792" cy="4383037"/>
          </a:xfrm>
          <a:prstGeom prst="rect">
            <a:avLst/>
          </a:prstGeom>
        </p:spPr>
      </p:pic>
      <p:sp>
        <p:nvSpPr>
          <p:cNvPr id="4" name="Rectangle 3"/>
          <p:cNvSpPr/>
          <p:nvPr/>
        </p:nvSpPr>
        <p:spPr>
          <a:xfrm>
            <a:off x="853310" y="1485900"/>
            <a:ext cx="8290690" cy="4062651"/>
          </a:xfrm>
          <a:prstGeom prst="rect">
            <a:avLst/>
          </a:prstGeom>
        </p:spPr>
        <p:txBody>
          <a:bodyPr wrap="square">
            <a:spAutoFit/>
          </a:bodyPr>
          <a:lstStyle/>
          <a:p>
            <a:pPr lvl="0" algn="just" defTabSz="914445">
              <a:lnSpc>
                <a:spcPct val="150000"/>
              </a:lnSpc>
              <a:spcAft>
                <a:spcPts val="800"/>
              </a:spcAft>
            </a:pPr>
            <a:r>
              <a:rPr lang="fr-FR" sz="4300" b="1">
                <a:solidFill>
                  <a:prstClr val="black"/>
                </a:solidFill>
                <a:latin typeface="Arial" panose="020B0604020202020204" pitchFamily="34" charset="0"/>
                <a:ea typeface="Arial" panose="020B0604020202020204" pitchFamily="34" charset="0"/>
                <a:cs typeface="Arial" panose="020B0604020202020204" pitchFamily="34" charset="0"/>
              </a:rPr>
              <a:t>Câu 5. </a:t>
            </a:r>
            <a:r>
              <a:rPr lang="vi-VN" sz="4300">
                <a:solidFill>
                  <a:prstClr val="black"/>
                </a:solidFill>
                <a:ea typeface="Arial" panose="020B0604020202020204" pitchFamily="34" charset="0"/>
                <a:cs typeface="Arial" panose="020B0604020202020204" pitchFamily="34" charset="0"/>
              </a:rPr>
              <a:t>Hình b) là hình a) </a:t>
            </a:r>
            <a:r>
              <a:rPr lang="vi-VN" sz="4300">
                <a:solidFill>
                  <a:prstClr val="black"/>
                </a:solidFill>
                <a:ea typeface="Arial" panose="020B0604020202020204" pitchFamily="34" charset="0"/>
                <a:cs typeface="Arial" panose="020B0604020202020204" pitchFamily="34" charset="0"/>
              </a:rPr>
              <a:t>sau </a:t>
            </a:r>
            <a:r>
              <a:rPr lang="vi-VN" sz="4300" smtClean="0">
                <a:solidFill>
                  <a:prstClr val="black"/>
                </a:solidFill>
                <a:ea typeface="Arial" panose="020B0604020202020204" pitchFamily="34" charset="0"/>
                <a:cs typeface="Arial" panose="020B0604020202020204" pitchFamily="34" charset="0"/>
              </a:rPr>
              <a:t>khiphóng </a:t>
            </a:r>
            <a:r>
              <a:rPr lang="vi-VN" sz="4300">
                <a:solidFill>
                  <a:prstClr val="black"/>
                </a:solidFill>
                <a:ea typeface="Arial" panose="020B0604020202020204" pitchFamily="34" charset="0"/>
                <a:cs typeface="Arial" panose="020B0604020202020204" pitchFamily="34" charset="0"/>
              </a:rPr>
              <a:t>to với k = 1,5. Nếu kích thước hình a) là 4 × 6 thì kích thước hình b) là bao nhiêu?</a:t>
            </a:r>
            <a:endParaRPr lang="en-US" sz="4300">
              <a:solidFill>
                <a:prstClr val="black"/>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5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2"/>
                </p:tgtEl>
              </p:cMediaNode>
            </p:audio>
            <p:audio>
              <p:cMediaNode vol="80000">
                <p:cTn id="39"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7425044" y="2676092"/>
            <a:ext cx="1082759" cy="161005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695648" y="537508"/>
            <a:ext cx="16830352" cy="1938992"/>
            <a:chOff x="914400" y="266700"/>
            <a:chExt cx="16830352" cy="1938992"/>
          </a:xfrm>
        </p:grpSpPr>
        <p:sp>
          <p:nvSpPr>
            <p:cNvPr id="8" name="Rectangle 7"/>
            <p:cNvSpPr/>
            <p:nvPr/>
          </p:nvSpPr>
          <p:spPr>
            <a:xfrm>
              <a:off x="914400" y="266700"/>
              <a:ext cx="16830352" cy="1938992"/>
            </a:xfrm>
            <a:prstGeom prst="rect">
              <a:avLst/>
            </a:prstGeom>
          </p:spPr>
          <p:txBody>
            <a:bodyPr wrap="square">
              <a:spAutoFit/>
            </a:bodyPr>
            <a:lstStyle/>
            <a:p>
              <a:pPr algn="just">
                <a:lnSpc>
                  <a:spcPct val="150000"/>
                </a:lnSpc>
              </a:pPr>
              <a:r>
                <a:rPr lang="en-US" sz="4000" smtClean="0">
                  <a:solidFill>
                    <a:srgbClr val="000000"/>
                  </a:solidFill>
                  <a:latin typeface="Arial" panose="020B0604020202020204" pitchFamily="34" charset="0"/>
                  <a:cs typeface="Arial" panose="020B0604020202020204" pitchFamily="34" charset="0"/>
                </a:rPr>
                <a:t>                                              Cho </a:t>
              </a:r>
              <a:r>
                <a:rPr lang="en-US" sz="4000">
                  <a:solidFill>
                    <a:srgbClr val="000000"/>
                  </a:solidFill>
                  <a:latin typeface="Arial" panose="020B0604020202020204" pitchFamily="34" charset="0"/>
                  <a:cs typeface="Arial" panose="020B0604020202020204" pitchFamily="34" charset="0"/>
                </a:rPr>
                <a:t>hình 9.73, biết rằng MN // AB, MP // AC. Hãy liệt kê ba cặp hai tam giác (khác nhau) đồng dạng có </a:t>
              </a:r>
              <a:r>
                <a:rPr lang="en-US" sz="4000">
                  <a:solidFill>
                    <a:srgbClr val="000000"/>
                  </a:solidFill>
                  <a:latin typeface="Arial" panose="020B0604020202020204" pitchFamily="34" charset="0"/>
                  <a:cs typeface="Arial" panose="020B0604020202020204" pitchFamily="34" charset="0"/>
                </a:rPr>
                <a:t>trong </a:t>
              </a:r>
              <a:r>
                <a:rPr lang="en-US" sz="4000" smtClean="0">
                  <a:solidFill>
                    <a:srgbClr val="000000"/>
                  </a:solidFill>
                  <a:latin typeface="Arial" panose="020B0604020202020204" pitchFamily="34" charset="0"/>
                  <a:cs typeface="Arial" panose="020B0604020202020204" pitchFamily="34" charset="0"/>
                </a:rPr>
                <a:t>hình</a:t>
              </a:r>
              <a:endParaRPr lang="en-US" sz="400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935113" y="449920"/>
              <a:ext cx="6544356" cy="707886"/>
            </a:xfrm>
            <a:prstGeom prst="rect">
              <a:avLst/>
            </a:prstGeom>
          </p:spPr>
          <p:txBody>
            <a:bodyPr wrap="none">
              <a:spAutoFit/>
            </a:bodyPr>
            <a:lstStyle/>
            <a:p>
              <a:r>
                <a:rPr lang="fr-FR" sz="4000" b="1" err="1">
                  <a:solidFill>
                    <a:srgbClr val="C00000"/>
                  </a:solidFill>
                  <a:latin typeface="Arial" panose="020B0604020202020204" pitchFamily="34" charset="0"/>
                  <a:ea typeface="Calibri" panose="020F0502020204030204" pitchFamily="34" charset="0"/>
                </a:rPr>
                <a:t>Bài</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9.41 </a:t>
              </a:r>
              <a:r>
                <a:rPr lang="fr-FR" sz="4000" b="1" dirty="0">
                  <a:solidFill>
                    <a:srgbClr val="C00000"/>
                  </a:solidFill>
                  <a:latin typeface="Arial" panose="020B0604020202020204" pitchFamily="34" charset="0"/>
                  <a:ea typeface="Calibri" panose="020F0502020204030204" pitchFamily="34" charset="0"/>
                </a:rPr>
                <a:t>(SGK – </a:t>
              </a:r>
              <a:r>
                <a:rPr lang="fr-FR" sz="4000" b="1" err="1">
                  <a:solidFill>
                    <a:srgbClr val="C00000"/>
                  </a:solidFill>
                  <a:latin typeface="Arial" panose="020B0604020202020204" pitchFamily="34" charset="0"/>
                  <a:ea typeface="Calibri" panose="020F0502020204030204" pitchFamily="34" charset="0"/>
                </a:rPr>
                <a:t>trang</a:t>
              </a:r>
              <a:r>
                <a:rPr lang="fr-FR" sz="4000" b="1">
                  <a:solidFill>
                    <a:srgbClr val="C00000"/>
                  </a:solidFill>
                  <a:latin typeface="Arial" panose="020B0604020202020204" pitchFamily="34" charset="0"/>
                  <a:ea typeface="Calibri" panose="020F0502020204030204" pitchFamily="34" charset="0"/>
                </a:rPr>
                <a:t> </a:t>
              </a:r>
              <a:r>
                <a:rPr lang="fr-FR" sz="4000" b="1" smtClean="0">
                  <a:solidFill>
                    <a:srgbClr val="C00000"/>
                  </a:solidFill>
                  <a:latin typeface="Arial" panose="020B0604020202020204" pitchFamily="34" charset="0"/>
                  <a:ea typeface="Calibri" panose="020F0502020204030204" pitchFamily="34" charset="0"/>
                </a:rPr>
                <a:t>110)</a:t>
              </a:r>
              <a:endParaRPr lang="en-US" sz="4000" dirty="0">
                <a:solidFill>
                  <a:srgbClr val="C00000"/>
                </a:solidFill>
              </a:endParaRPr>
            </a:p>
          </p:txBody>
        </p:sp>
      </p:grpSp>
      <p:sp>
        <p:nvSpPr>
          <p:cNvPr id="4" name="Rectangle 3"/>
          <p:cNvSpPr/>
          <p:nvPr/>
        </p:nvSpPr>
        <p:spPr>
          <a:xfrm>
            <a:off x="10254917" y="3989945"/>
            <a:ext cx="4146883" cy="4760278"/>
          </a:xfrm>
          <a:prstGeom prst="rect">
            <a:avLst/>
          </a:prstGeom>
        </p:spPr>
        <p:txBody>
          <a:bodyPr wrap="square">
            <a:spAutoFit/>
          </a:bodyPr>
          <a:lstStyle/>
          <a:p>
            <a:pPr algn="just">
              <a:lnSpc>
                <a:spcPct val="250000"/>
              </a:lnSpc>
              <a:spcBef>
                <a:spcPts val="100"/>
              </a:spcBef>
              <a:spcAft>
                <a:spcPts val="100"/>
              </a:spcAft>
            </a:pPr>
            <a:r>
              <a:rPr lang="fr-FR" sz="4000" kern="10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BMP </a:t>
            </a:r>
            <a:r>
              <a:rPr lang="en-US" sz="4000">
                <a:latin typeface="Arial" panose="020B0604020202020204" pitchFamily="34" charset="0"/>
                <a:ea typeface="Calibri" panose="020F0502020204030204" pitchFamily="34" charset="0"/>
                <a:cs typeface="Arial" panose="020B0604020202020204" pitchFamily="34" charset="0"/>
              </a:rPr>
              <a:t>∽</a:t>
            </a:r>
            <a:r>
              <a:rPr lang="fr-FR" sz="4000" kern="100" smtClean="0">
                <a:latin typeface="Arial" panose="020B0604020202020204" pitchFamily="34" charset="0"/>
                <a:ea typeface="Calibri" panose="020F0502020204030204" pitchFamily="34" charset="0"/>
                <a:cs typeface="Arial" panose="020B0604020202020204" pitchFamily="34" charset="0"/>
              </a:rPr>
              <a:t> </a:t>
            </a:r>
            <a:r>
              <a:rPr lang="fr-FR" sz="4000" kern="10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BCA </a:t>
            </a:r>
            <a:r>
              <a:rPr lang="fr-FR" sz="4000" kern="100" smtClean="0">
                <a:latin typeface="Arial" panose="020B0604020202020204" pitchFamily="34" charset="0"/>
                <a:ea typeface="Calibri" panose="020F0502020204030204" pitchFamily="34" charset="0"/>
                <a:cs typeface="Arial" panose="020B0604020202020204" pitchFamily="34" charset="0"/>
              </a:rPr>
              <a:t>;</a:t>
            </a:r>
          </a:p>
          <a:p>
            <a:pPr algn="just">
              <a:lnSpc>
                <a:spcPct val="250000"/>
              </a:lnSpc>
              <a:spcBef>
                <a:spcPts val="100"/>
              </a:spcBef>
              <a:spcAft>
                <a:spcPts val="100"/>
              </a:spcAft>
            </a:pPr>
            <a:r>
              <a:rPr lang="fr-FR" sz="4000" kern="100" smtClean="0">
                <a:latin typeface="Arial" panose="020B0604020202020204" pitchFamily="34" charset="0"/>
                <a:ea typeface="Calibri" panose="020F0502020204030204" pitchFamily="34" charset="0"/>
                <a:cs typeface="Arial" panose="020B0604020202020204" pitchFamily="34" charset="0"/>
              </a:rPr>
              <a:t>∆MCN</a:t>
            </a:r>
            <a:r>
              <a:rPr lang="en-US" sz="4000">
                <a:latin typeface="Arial" panose="020B0604020202020204" pitchFamily="34" charset="0"/>
                <a:ea typeface="Calibri" panose="020F0502020204030204" pitchFamily="34" charset="0"/>
                <a:cs typeface="Arial" panose="020B0604020202020204" pitchFamily="34" charset="0"/>
              </a:rPr>
              <a:t> ∽ </a:t>
            </a:r>
            <a:r>
              <a:rPr lang="fr-FR" sz="4000" kern="100" smtClean="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BCA</a:t>
            </a:r>
            <a:r>
              <a:rPr lang="fr-FR" sz="4000" kern="100">
                <a:latin typeface="Arial" panose="020B0604020202020204" pitchFamily="34" charset="0"/>
                <a:ea typeface="Calibri" panose="020F0502020204030204" pitchFamily="34" charset="0"/>
                <a:cs typeface="Arial" panose="020B0604020202020204" pitchFamily="34" charset="0"/>
              </a:rPr>
              <a:t>; </a:t>
            </a:r>
            <a:endParaRPr lang="fr-FR" sz="4000" kern="100" smtClean="0">
              <a:latin typeface="Arial" panose="020B0604020202020204" pitchFamily="34" charset="0"/>
              <a:ea typeface="Calibri" panose="020F0502020204030204" pitchFamily="34" charset="0"/>
              <a:cs typeface="Arial" panose="020B0604020202020204" pitchFamily="34" charset="0"/>
            </a:endParaRPr>
          </a:p>
          <a:p>
            <a:pPr algn="just">
              <a:lnSpc>
                <a:spcPct val="250000"/>
              </a:lnSpc>
              <a:spcBef>
                <a:spcPts val="100"/>
              </a:spcBef>
              <a:spcAft>
                <a:spcPts val="100"/>
              </a:spcAft>
            </a:pPr>
            <a:r>
              <a:rPr lang="fr-FR" sz="4000" kern="100" smtClean="0">
                <a:latin typeface="Arial" panose="020B0604020202020204" pitchFamily="34" charset="0"/>
                <a:ea typeface="Calibri" panose="020F0502020204030204" pitchFamily="34" charset="0"/>
                <a:cs typeface="Arial" panose="020B0604020202020204" pitchFamily="34" charset="0"/>
              </a:rPr>
              <a:t>∆</a:t>
            </a:r>
            <a:r>
              <a:rPr lang="fr-FR" sz="4000" kern="100">
                <a:latin typeface="Arial" panose="020B0604020202020204" pitchFamily="34" charset="0"/>
                <a:ea typeface="Calibri" panose="020F0502020204030204" pitchFamily="34" charset="0"/>
                <a:cs typeface="Arial" panose="020B0604020202020204" pitchFamily="34" charset="0"/>
              </a:rPr>
              <a:t>BMP </a:t>
            </a:r>
            <a:r>
              <a:rPr lang="en-US" sz="4000">
                <a:latin typeface="Arial" panose="020B0604020202020204" pitchFamily="34" charset="0"/>
                <a:ea typeface="Calibri" panose="020F0502020204030204" pitchFamily="34" charset="0"/>
                <a:cs typeface="Arial" panose="020B0604020202020204" pitchFamily="34" charset="0"/>
              </a:rPr>
              <a:t>∽</a:t>
            </a:r>
            <a:r>
              <a:rPr lang="fr-FR" sz="4000" kern="100" smtClean="0">
                <a:latin typeface="Arial" panose="020B0604020202020204" pitchFamily="34" charset="0"/>
                <a:ea typeface="Calibri" panose="020F0502020204030204" pitchFamily="34" charset="0"/>
                <a:cs typeface="Arial" panose="020B0604020202020204" pitchFamily="34" charset="0"/>
              </a:rPr>
              <a:t> </a:t>
            </a:r>
            <a:r>
              <a:rPr lang="fr-FR" sz="4000" kern="100">
                <a:latin typeface="Arial" panose="020B0604020202020204" pitchFamily="34" charset="0"/>
                <a:ea typeface="Calibri" panose="020F0502020204030204" pitchFamily="34" charset="0"/>
                <a:cs typeface="Arial" panose="020B0604020202020204" pitchFamily="34" charset="0"/>
              </a:rPr>
              <a:t>∆</a:t>
            </a:r>
            <a:r>
              <a:rPr lang="fr-FR" sz="4000" kern="100" smtClean="0">
                <a:latin typeface="Arial" panose="020B0604020202020204" pitchFamily="34" charset="0"/>
                <a:ea typeface="Calibri" panose="020F0502020204030204" pitchFamily="34" charset="0"/>
                <a:cs typeface="Arial" panose="020B0604020202020204" pitchFamily="34" charset="0"/>
              </a:rPr>
              <a:t>MCN.</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Callout 9"/>
          <p:cNvSpPr/>
          <p:nvPr/>
        </p:nvSpPr>
        <p:spPr>
          <a:xfrm>
            <a:off x="11226534" y="2949095"/>
            <a:ext cx="1773311" cy="899005"/>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6" name="Picture 15"/>
          <p:cNvPicPr>
            <a:picLocks noChangeAspect="1"/>
          </p:cNvPicPr>
          <p:nvPr/>
        </p:nvPicPr>
        <p:blipFill>
          <a:blip r:embed="rId7"/>
          <a:stretch>
            <a:fillRect/>
          </a:stretch>
        </p:blipFill>
        <p:spPr>
          <a:xfrm>
            <a:off x="1208441" y="3059907"/>
            <a:ext cx="7897459" cy="5749351"/>
          </a:xfrm>
          <a:prstGeom prst="rect">
            <a:avLst/>
          </a:prstGeom>
        </p:spPr>
      </p:pic>
      <p:pic>
        <p:nvPicPr>
          <p:cNvPr id="17" name="Picture 16"/>
          <p:cNvPicPr>
            <a:picLocks noChangeAspect="1"/>
          </p:cNvPicPr>
          <p:nvPr/>
        </p:nvPicPr>
        <p:blipFill>
          <a:blip r:embed="rId8"/>
          <a:stretch>
            <a:fillRect/>
          </a:stretch>
        </p:blipFill>
        <p:spPr>
          <a:xfrm flipH="1">
            <a:off x="15163800" y="7570391"/>
            <a:ext cx="2966222" cy="2834920"/>
          </a:xfrm>
          <a:prstGeom prst="rect">
            <a:avLst/>
          </a:prstGeom>
        </p:spPr>
      </p:pic>
      <p:pic>
        <p:nvPicPr>
          <p:cNvPr id="1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070792">
            <a:off x="90383" y="8665679"/>
            <a:ext cx="1251956" cy="18616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717418">
            <a:off x="15457079" y="8411366"/>
            <a:ext cx="5009324" cy="4591880"/>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533400" y="277937"/>
                <a:ext cx="17161042" cy="1969963"/>
              </a:xfrm>
              <a:prstGeom prst="rect">
                <a:avLst/>
              </a:prstGeom>
            </p:spPr>
            <p:txBody>
              <a:bodyPr wrap="square">
                <a:spAutoFit/>
              </a:bodyPr>
              <a:lstStyle/>
              <a:p>
                <a:pPr lvl="0" algn="just">
                  <a:lnSpc>
                    <a:spcPct val="150000"/>
                  </a:lnSpc>
                  <a:defRPr/>
                </a:pPr>
                <a:r>
                  <a:rPr lang="fr-FR" sz="4000" b="1" smtClean="0">
                    <a:solidFill>
                      <a:srgbClr val="C00000"/>
                    </a:solidFill>
                    <a:latin typeface="Arial" panose="020B0604020202020204" pitchFamily="34" charset="0"/>
                    <a:ea typeface="Calibri" panose="020F0502020204030204" pitchFamily="34" charset="0"/>
                  </a:rPr>
                  <a:t>Bài 9.42 </a:t>
                </a:r>
                <a:r>
                  <a:rPr lang="fr-FR" sz="4000" b="1">
                    <a:solidFill>
                      <a:srgbClr val="C00000"/>
                    </a:solidFill>
                    <a:latin typeface="Arial" panose="020B0604020202020204" pitchFamily="34" charset="0"/>
                    <a:ea typeface="Calibri" panose="020F0502020204030204" pitchFamily="34" charset="0"/>
                  </a:rPr>
                  <a:t>(SGK – </a:t>
                </a:r>
                <a:r>
                  <a:rPr lang="fr-FR" sz="4000" b="1">
                    <a:solidFill>
                      <a:srgbClr val="C00000"/>
                    </a:solidFill>
                    <a:latin typeface="Arial" panose="020B0604020202020204" pitchFamily="34" charset="0"/>
                    <a:ea typeface="Calibri" panose="020F0502020204030204" pitchFamily="34" charset="0"/>
                  </a:rPr>
                  <a:t>trang </a:t>
                </a:r>
                <a:r>
                  <a:rPr lang="fr-FR" sz="4000" b="1" smtClean="0">
                    <a:solidFill>
                      <a:srgbClr val="C00000"/>
                    </a:solidFill>
                    <a:latin typeface="Arial" panose="020B0604020202020204" pitchFamily="34" charset="0"/>
                    <a:ea typeface="Calibri" panose="020F0502020204030204" pitchFamily="34" charset="0"/>
                  </a:rPr>
                  <a:t>110) </a:t>
                </a:r>
                <a:r>
                  <a:rPr lang="en-US" sz="4000">
                    <a:solidFill>
                      <a:srgbClr val="000000"/>
                    </a:solidFill>
                    <a:latin typeface="Arial" panose="020B0604020202020204" pitchFamily="34" charset="0"/>
                    <a:cs typeface="Arial" panose="020B0604020202020204" pitchFamily="34" charset="0"/>
                  </a:rPr>
                  <a:t>Cho hình 9.74, biết rằng </a:t>
                </a:r>
                <a14:m>
                  <m:oMath xmlns:m="http://schemas.openxmlformats.org/officeDocument/2006/math">
                    <m:acc>
                      <m:accPr>
                        <m:chr m:val="̂"/>
                        <m:ctrlPr>
                          <a:rPr lang="en-US" sz="4000" i="1">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40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𝐴𝐶𝐸</m:t>
                        </m:r>
                      </m:e>
                    </m:acc>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000" smtClean="0">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Chứng minh rằng </a:t>
                </a:r>
                <a:r>
                  <a:rPr lang="fr-FR" sz="400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𝐴𝐵𝐷</m:t>
                    </m:r>
                    <m:r>
                      <m:rPr>
                        <m:nor/>
                      </m:rPr>
                      <a:rPr lang="en-US" sz="4000">
                        <a:solidFill>
                          <a:srgbClr val="000000"/>
                        </a:solidFill>
                        <a:latin typeface="Arial" panose="020B0604020202020204" pitchFamily="34" charset="0"/>
                        <a:cs typeface="Arial" panose="020B0604020202020204" pitchFamily="34"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𝐴𝐶𝐸</m:t>
                    </m:r>
                  </m:oMath>
                </a14:m>
                <a:r>
                  <a:rPr lang="fr-FR" sz="4000">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latin typeface="Arial" panose="020B0604020202020204" pitchFamily="34" charset="0"/>
                    <a:cs typeface="Arial" panose="020B0604020202020204" pitchFamily="34" charset="0"/>
                  </a:rPr>
                  <a:t> và </a:t>
                </a:r>
                <a:r>
                  <a:rPr lang="fr-FR" sz="4000">
                    <a:ea typeface="Calibri" panose="020F0502020204030204" pitchFamily="34" charset="0"/>
                    <a:cs typeface="Times New Roman" panose="02020603050405020304" pitchFamily="18" charset="0"/>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m:t>
                    </m:r>
                    <m:r>
                      <a:rPr lang="fr-FR" sz="4000" i="1">
                        <a:latin typeface="Cambria Math" panose="02040503050406030204" pitchFamily="18" charset="0"/>
                        <a:ea typeface="Calibri" panose="020F0502020204030204" pitchFamily="34" charset="0"/>
                        <a:cs typeface="Times New Roman" panose="02020603050405020304" pitchFamily="18" charset="0"/>
                      </a:rPr>
                      <m:t>𝐵𝑂𝐸</m:t>
                    </m:r>
                    <m:r>
                      <m:rPr>
                        <m:nor/>
                      </m:rPr>
                      <a:rPr lang="en-US" sz="4000">
                        <a:solidFill>
                          <a:srgbClr val="000000"/>
                        </a:solidFill>
                        <a:latin typeface="Arial" panose="020B0604020202020204" pitchFamily="34" charset="0"/>
                        <a:cs typeface="Arial" panose="020B0604020202020204" pitchFamily="34"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m:t>
                    </m:r>
                    <m:r>
                      <a:rPr lang="fr-FR" sz="4000" i="1">
                        <a:latin typeface="Cambria Math" panose="02040503050406030204" pitchFamily="18" charset="0"/>
                        <a:ea typeface="Arial" panose="020B0604020202020204" pitchFamily="34" charset="0"/>
                        <a:cs typeface="Times New Roman" panose="02020603050405020304" pitchFamily="18" charset="0"/>
                      </a:rPr>
                      <m:t>𝐶𝑂𝐷</m:t>
                    </m:r>
                  </m:oMath>
                </a14:m>
                <a:r>
                  <a:rPr lang="fr-FR" sz="4000" smtClean="0">
                    <a:latin typeface="Arial" panose="020B0604020202020204" pitchFamily="34" charset="0"/>
                    <a:ea typeface="Calibri" panose="020F0502020204030204" pitchFamily="34" charset="0"/>
                    <a:cs typeface="Arial" panose="020B0604020202020204" pitchFamily="34" charset="0"/>
                  </a:rPr>
                  <a:t>.</a:t>
                </a:r>
                <a:r>
                  <a:rPr lang="fr-FR" sz="4000">
                    <a:latin typeface="Arial" panose="020B0604020202020204" pitchFamily="34" charset="0"/>
                    <a:ea typeface="Calibri" panose="020F0502020204030204" pitchFamily="34" charset="0"/>
                    <a:cs typeface="Arial" panose="020B0604020202020204" pitchFamily="34" charset="0"/>
                  </a:rPr>
                  <a:t> </a:t>
                </a:r>
                <a:endParaRPr lang="en-US"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33400" y="277937"/>
                <a:ext cx="17161042" cy="1969963"/>
              </a:xfrm>
              <a:prstGeom prst="rect">
                <a:avLst/>
              </a:prstGeom>
              <a:blipFill>
                <a:blip r:embed="rId4"/>
                <a:stretch>
                  <a:fillRect l="-1279" r="-1243" b="-68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8139527" y="3512601"/>
                <a:ext cx="9144000" cy="6320961"/>
              </a:xfrm>
              <a:prstGeom prst="rect">
                <a:avLst/>
              </a:prstGeom>
            </p:spPr>
            <p:txBody>
              <a:bodyPr wrap="square">
                <a:spAutoFit/>
              </a:bodyPr>
              <a:lstStyle/>
              <a:p>
                <a:pPr algn="just">
                  <a:lnSpc>
                    <a:spcPct val="150000"/>
                  </a:lnSpc>
                </a:pPr>
                <a:r>
                  <a:rPr lang="fr-FR" sz="3800" smtClean="0">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e>
                    </m:acc>
                  </m:oMath>
                </a14:m>
                <a:r>
                  <a:rPr lang="fr-FR" sz="3800">
                    <a:effectLst/>
                    <a:latin typeface="Arial" panose="020B0604020202020204" pitchFamily="34" charset="0"/>
                    <a:ea typeface="Calibri" panose="020F0502020204030204" pitchFamily="34" charset="0"/>
                    <a:cs typeface="Arial" panose="020B0604020202020204" pitchFamily="34" charset="0"/>
                  </a:rPr>
                  <a:t> (gt) ;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r>
                      <m:rPr>
                        <m:nor/>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800">
                        <a:solidFill>
                          <a:srgbClr val="000000"/>
                        </a:solidFill>
                        <a:latin typeface="Arial" panose="020B0604020202020204" pitchFamily="34" charset="0"/>
                        <a:cs typeface="Arial" panose="020B0604020202020204" pitchFamily="34" charset="0"/>
                      </a:rPr>
                      <m:t>∽</m:t>
                    </m:r>
                    <m:r>
                      <m:rPr>
                        <m:nor/>
                      </m:rPr>
                      <a:rPr lang="en-US" sz="3800" b="0" i="0" smtClean="0">
                        <a:solidFill>
                          <a:srgbClr val="000000"/>
                        </a:solidFill>
                        <a:latin typeface="Arial" panose="020B0604020202020204" pitchFamily="34" charset="0"/>
                        <a:cs typeface="Arial" panose="020B0604020202020204" pitchFamily="34" charset="0"/>
                      </a:rPr>
                      <m:t> </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𝐴𝐶𝐸</m:t>
                    </m:r>
                  </m:oMath>
                </a14:m>
                <a:r>
                  <a:rPr lang="fr-FR"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𝐶𝑂𝐷</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𝐶𝑂𝐷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a:t>
                </a:r>
                <a:r>
                  <a:rPr lang="fr-FR" sz="3800">
                    <a:effectLst/>
                    <a:latin typeface="Arial" panose="020B0604020202020204" pitchFamily="34" charset="0"/>
                    <a:ea typeface="Calibri" panose="020F0502020204030204" pitchFamily="34" charset="0"/>
                    <a:cs typeface="Arial" panose="020B0604020202020204" pitchFamily="34" charset="0"/>
                  </a:rPr>
                  <a:t>đối </a:t>
                </a:r>
                <a:r>
                  <a:rPr lang="fr-FR" sz="3800">
                    <a:effectLst/>
                    <a:latin typeface="Arial" panose="020B0604020202020204" pitchFamily="34" charset="0"/>
                    <a:ea typeface="Calibri" panose="020F0502020204030204" pitchFamily="34" charset="0"/>
                    <a:cs typeface="Arial" panose="020B0604020202020204" pitchFamily="34" charset="0"/>
                  </a:rPr>
                  <a:t>đỉnh</a:t>
                </a:r>
                <a:r>
                  <a:rPr lang="fr-FR" sz="3800" smtClean="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𝑂𝐵𝐸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𝐴𝐶𝐸</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𝑂𝐶𝐷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𝐵𝑂𝐸</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n-US" sz="3800">
                        <a:solidFill>
                          <a:srgbClr val="000000"/>
                        </a:solidFill>
                        <a:latin typeface="Arial" panose="020B0604020202020204" pitchFamily="34" charset="0"/>
                        <a:cs typeface="Arial" panose="020B0604020202020204" pitchFamily="34" charset="0"/>
                      </a:rPr>
                      <m:t>∽</m:t>
                    </m:r>
                    <m:r>
                      <m:rPr>
                        <m:nor/>
                      </m:rPr>
                      <a:rPr lang="en-US" sz="3800" b="0" i="0" smtClean="0">
                        <a:solidFill>
                          <a:srgbClr val="000000"/>
                        </a:solidFill>
                        <a:latin typeface="Arial" panose="020B0604020202020204" pitchFamily="34" charset="0"/>
                        <a:cs typeface="Arial" panose="020B0604020202020204" pitchFamily="34" charset="0"/>
                      </a:rPr>
                      <m:t> </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𝐶𝑂𝐷</m:t>
                    </m:r>
                  </m:oMath>
                </a14:m>
                <a:r>
                  <a:rPr lang="fr-FR"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8139527" y="3512601"/>
                <a:ext cx="9144000" cy="6320961"/>
              </a:xfrm>
              <a:prstGeom prst="rect">
                <a:avLst/>
              </a:prstGeom>
              <a:blipFill>
                <a:blip r:embed="rId5"/>
                <a:stretch>
                  <a:fillRect l="-2200" b="-1254"/>
                </a:stretch>
              </a:blipFill>
            </p:spPr>
            <p:txBody>
              <a:bodyPr/>
              <a:lstStyle/>
              <a:p>
                <a:r>
                  <a:rPr lang="en-US">
                    <a:noFill/>
                  </a:rPr>
                  <a:t> </a:t>
                </a:r>
              </a:p>
            </p:txBody>
          </p:sp>
        </mc:Fallback>
      </mc:AlternateContent>
      <p:sp>
        <p:nvSpPr>
          <p:cNvPr id="13" name="Oval Callout 12"/>
          <p:cNvSpPr/>
          <p:nvPr/>
        </p:nvSpPr>
        <p:spPr>
          <a:xfrm>
            <a:off x="11887200" y="2328855"/>
            <a:ext cx="1648655"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3400" y="3849776"/>
            <a:ext cx="6810226" cy="5363053"/>
          </a:xfrm>
          <a:prstGeom prst="rect">
            <a:avLst/>
          </a:prstGeom>
        </p:spPr>
      </p:pic>
      <p:pic>
        <p:nvPicPr>
          <p:cNvPr id="1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885615">
            <a:off x="236603" y="9373293"/>
            <a:ext cx="1658687" cy="989213"/>
          </a:xfrm>
          <a:prstGeom prst="rect">
            <a:avLst/>
          </a:prstGeom>
        </p:spPr>
      </p:pic>
    </p:spTree>
    <p:extLst>
      <p:ext uri="{BB962C8B-B14F-4D97-AF65-F5344CB8AC3E}">
        <p14:creationId xmlns:p14="http://schemas.microsoft.com/office/powerpoint/2010/main" val="6627899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down)">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500"/>
                                        <p:tgtEl>
                                          <p:spTgt spid="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wipe(down)">
                                      <p:cBhvr>
                                        <p:cTn id="49" dur="5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wipe(left)">
                                      <p:cBhvr>
                                        <p:cTn id="5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19" y="4006643"/>
            <a:ext cx="6708778" cy="575277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1534" y="7505700"/>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36585" y="3099078"/>
            <a:ext cx="1082759" cy="1610050"/>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1058757" y="337847"/>
                <a:ext cx="16083562" cy="2748253"/>
              </a:xfrm>
              <a:prstGeom prst="rect">
                <a:avLst/>
              </a:prstGeom>
            </p:spPr>
            <p:txBody>
              <a:bodyPr wrap="square">
                <a:spAutoFit/>
              </a:bodyPr>
              <a:lstStyle/>
              <a:p>
                <a:pPr lvl="0" algn="just">
                  <a:lnSpc>
                    <a:spcPct val="150000"/>
                  </a:lnSpc>
                  <a:defRPr/>
                </a:pPr>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9.43 </a:t>
                </a:r>
                <a:r>
                  <a:rPr lang="fr-FR" sz="4000" b="1">
                    <a:solidFill>
                      <a:srgbClr val="C00000"/>
                    </a:solidFill>
                    <a:latin typeface="Arial" panose="020B0604020202020204" pitchFamily="34" charset="0"/>
                    <a:ea typeface="Calibri" panose="020F0502020204030204" pitchFamily="34" charset="0"/>
                  </a:rPr>
                  <a:t>(SGK – </a:t>
                </a:r>
                <a:r>
                  <a:rPr lang="fr-FR" sz="4000" b="1">
                    <a:solidFill>
                      <a:srgbClr val="C00000"/>
                    </a:solidFill>
                    <a:latin typeface="Arial" panose="020B0604020202020204" pitchFamily="34" charset="0"/>
                    <a:ea typeface="Calibri" panose="020F0502020204030204" pitchFamily="34" charset="0"/>
                  </a:rPr>
                  <a:t>trang </a:t>
                </a:r>
                <a:r>
                  <a:rPr lang="fr-FR" sz="4000" b="1" smtClean="0">
                    <a:solidFill>
                      <a:srgbClr val="C00000"/>
                    </a:solidFill>
                    <a:latin typeface="Arial" panose="020B0604020202020204" pitchFamily="34" charset="0"/>
                    <a:ea typeface="Calibri" panose="020F0502020204030204" pitchFamily="34" charset="0"/>
                  </a:rPr>
                  <a:t>110) </a:t>
                </a:r>
                <a:r>
                  <a:rPr lang="vi-VN" sz="3800">
                    <a:ea typeface="Calibri" panose="020F0502020204030204" pitchFamily="34" charset="0"/>
                  </a:rPr>
                  <a:t>Hai đường trung tuyến </a:t>
                </a:r>
                <a14:m>
                  <m:oMath xmlns:m="http://schemas.openxmlformats.org/officeDocument/2006/math">
                    <m:r>
                      <a:rPr lang="vi-VN" sz="3800" i="1" smtClean="0">
                        <a:latin typeface="Cambria Math" panose="02040503050406030204" pitchFamily="18" charset="0"/>
                        <a:ea typeface="Calibri" panose="020F0502020204030204" pitchFamily="34" charset="0"/>
                      </a:rPr>
                      <m:t>𝐵𝑀</m:t>
                    </m:r>
                    <m:r>
                      <a:rPr lang="vi-VN" sz="3800" i="1" smtClean="0">
                        <a:latin typeface="Cambria Math" panose="02040503050406030204" pitchFamily="18" charset="0"/>
                        <a:ea typeface="Calibri" panose="020F0502020204030204" pitchFamily="34" charset="0"/>
                      </a:rPr>
                      <m:t>, </m:t>
                    </m:r>
                    <m:r>
                      <a:rPr lang="vi-VN" sz="3800" i="1" smtClean="0">
                        <a:latin typeface="Cambria Math" panose="02040503050406030204" pitchFamily="18" charset="0"/>
                        <a:ea typeface="Calibri" panose="020F0502020204030204" pitchFamily="34" charset="0"/>
                      </a:rPr>
                      <m:t>𝐶𝑁</m:t>
                    </m:r>
                    <m:r>
                      <a:rPr lang="vi-VN" sz="3800" i="1" smtClean="0">
                        <a:latin typeface="Cambria Math" panose="02040503050406030204" pitchFamily="18" charset="0"/>
                        <a:ea typeface="Calibri" panose="020F0502020204030204" pitchFamily="34" charset="0"/>
                      </a:rPr>
                      <m:t> </m:t>
                    </m:r>
                  </m:oMath>
                </a14:m>
                <a:r>
                  <a:rPr lang="vi-VN" sz="3800">
                    <a:ea typeface="Calibri" panose="020F0502020204030204" pitchFamily="34" charset="0"/>
                  </a:rPr>
                  <a:t>của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𝐴𝐵𝐶</m:t>
                    </m:r>
                  </m:oMath>
                </a14:m>
                <a:r>
                  <a:rPr lang="vi-VN" sz="3800">
                    <a:ea typeface="Calibri" panose="020F0502020204030204" pitchFamily="34" charset="0"/>
                  </a:rPr>
                  <a:t> cắt nhau tại điểm </a:t>
                </a:r>
                <a14:m>
                  <m:oMath xmlns:m="http://schemas.openxmlformats.org/officeDocument/2006/math">
                    <m:r>
                      <a:rPr lang="vi-VN" sz="3800" i="1" smtClean="0">
                        <a:latin typeface="Cambria Math" panose="02040503050406030204" pitchFamily="18" charset="0"/>
                        <a:ea typeface="Calibri" panose="020F0502020204030204" pitchFamily="34" charset="0"/>
                      </a:rPr>
                      <m:t>𝐺</m:t>
                    </m:r>
                  </m:oMath>
                </a14:m>
                <a:r>
                  <a:rPr lang="vi-VN" sz="3800">
                    <a:ea typeface="Calibri" panose="020F0502020204030204" pitchFamily="34" charset="0"/>
                  </a:rPr>
                  <a:t> (H.9.75). Chứng minh rằng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𝐺𝑀𝑁</m:t>
                    </m:r>
                  </m:oMath>
                </a14:m>
                <a:r>
                  <a:rPr lang="vi-VN" sz="3800">
                    <a:ea typeface="Calibri" panose="020F0502020204030204" pitchFamily="34" charset="0"/>
                  </a:rPr>
                  <a:t> đồng dạng với tam giác </a:t>
                </a:r>
                <a14:m>
                  <m:oMath xmlns:m="http://schemas.openxmlformats.org/officeDocument/2006/math">
                    <m:r>
                      <a:rPr lang="vi-VN" sz="3800" i="1" smtClean="0">
                        <a:latin typeface="Cambria Math" panose="02040503050406030204" pitchFamily="18" charset="0"/>
                        <a:ea typeface="Calibri" panose="020F0502020204030204" pitchFamily="34" charset="0"/>
                      </a:rPr>
                      <m:t>𝐺𝐵𝐶</m:t>
                    </m:r>
                  </m:oMath>
                </a14:m>
                <a:r>
                  <a:rPr lang="vi-VN" sz="3800">
                    <a:ea typeface="Calibri" panose="020F0502020204030204" pitchFamily="34" charset="0"/>
                  </a:rPr>
                  <a:t> và tìm tỉ số </a:t>
                </a:r>
                <a:r>
                  <a:rPr lang="vi-VN" sz="3800">
                    <a:ea typeface="Calibri" panose="020F0502020204030204" pitchFamily="34" charset="0"/>
                  </a:rPr>
                  <a:t>đồng </a:t>
                </a:r>
                <a:r>
                  <a:rPr lang="vi-VN" sz="3800" smtClean="0">
                    <a:ea typeface="Calibri" panose="020F0502020204030204" pitchFamily="34" charset="0"/>
                  </a:rPr>
                  <a:t>dạng</a:t>
                </a:r>
                <a:r>
                  <a:rPr lang="en-US" sz="3800" smtClean="0">
                    <a:ea typeface="Calibri" panose="020F0502020204030204" pitchFamily="34" charset="0"/>
                  </a:rPr>
                  <a:t>.</a:t>
                </a:r>
                <a:endParaRPr lang="vi-VN" sz="3800">
                  <a:ea typeface="Calibri" panose="020F050202020403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058757" y="337847"/>
                <a:ext cx="16083562" cy="2748253"/>
              </a:xfrm>
              <a:prstGeom prst="rect">
                <a:avLst/>
              </a:prstGeom>
              <a:blipFill>
                <a:blip r:embed="rId10"/>
                <a:stretch>
                  <a:fillRect l="-1365" r="-1251" b="-55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7732986" y="4837023"/>
                <a:ext cx="8726214" cy="4092018"/>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fr-FR" sz="3800" i="1" smtClean="0">
                        <a:latin typeface="Cambria Math" panose="02040503050406030204" pitchFamily="18" charset="0"/>
                        <a:ea typeface="Calibri" panose="020F0502020204030204" pitchFamily="34" charset="0"/>
                        <a:cs typeface="Times New Roman" panose="02020603050405020304" pitchFamily="18" charset="0"/>
                      </a:rPr>
                      <m:t>∆</m:t>
                    </m:r>
                    <m:r>
                      <a:rPr lang="fr-FR" sz="3800" i="1" smtClean="0">
                        <a:latin typeface="Cambria Math" panose="02040503050406030204" pitchFamily="18" charset="0"/>
                        <a:ea typeface="Calibri" panose="020F0502020204030204" pitchFamily="34" charset="0"/>
                        <a:cs typeface="Times New Roman" panose="02020603050405020304" pitchFamily="18" charset="0"/>
                      </a:rPr>
                      <m:t>𝐺𝑀𝑁</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𝐺𝐵𝐶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𝐺𝑀𝑁</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𝐺𝐵𝐶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𝐺𝑁𝑀</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𝐺𝐶𝐵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(so le trong)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𝐺𝑀𝑁</m:t>
                    </m:r>
                    <m:r>
                      <m:rPr>
                        <m:nor/>
                      </m:rPr>
                      <a:rPr lang="en-US" sz="3800">
                        <a:solidFill>
                          <a:srgbClr val="000000"/>
                        </a:solidFill>
                        <a:latin typeface="Arial" panose="020B0604020202020204" pitchFamily="34"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𝐺𝐵𝐶</m:t>
                    </m:r>
                  </m:oMath>
                </a14:m>
                <a:r>
                  <a:rPr lang="fr-FR" sz="3800">
                    <a:effectLst/>
                    <a:latin typeface="Arial" panose="020B0604020202020204" pitchFamily="34" charset="0"/>
                    <a:ea typeface="Calibri" panose="020F0502020204030204" pitchFamily="34" charset="0"/>
                    <a:cs typeface="Arial" panose="020B0604020202020204" pitchFamily="34" charset="0"/>
                  </a:rPr>
                  <a:t> (g.g</a:t>
                </a:r>
                <a:r>
                  <a:rPr lang="fr-FR" sz="3800">
                    <a:effectLst/>
                    <a:latin typeface="Arial" panose="020B0604020202020204" pitchFamily="34" charset="0"/>
                    <a:ea typeface="Calibri" panose="020F0502020204030204" pitchFamily="34" charset="0"/>
                    <a:cs typeface="Arial" panose="020B0604020202020204" pitchFamily="34" charset="0"/>
                  </a:rPr>
                  <a:t>)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800" smtClean="0">
                    <a:effectLst/>
                    <a:latin typeface="Arial" panose="020B0604020202020204" pitchFamily="34" charset="0"/>
                    <a:ea typeface="Calibri" panose="020F0502020204030204" pitchFamily="34" charset="0"/>
                    <a:cs typeface="Arial" panose="020B0604020202020204" pitchFamily="34" charset="0"/>
                  </a:rPr>
                  <a:t>với </a:t>
                </a:r>
                <a:r>
                  <a:rPr lang="fr-FR" sz="3800">
                    <a:effectLst/>
                    <a:latin typeface="Arial" panose="020B0604020202020204" pitchFamily="34" charset="0"/>
                    <a:ea typeface="Calibri" panose="020F0502020204030204" pitchFamily="34" charset="0"/>
                    <a:cs typeface="Arial" panose="020B0604020202020204" pitchFamily="34" charset="0"/>
                  </a:rPr>
                  <a:t>tỉ số đồng </a:t>
                </a:r>
                <a:r>
                  <a:rPr lang="fr-FR" sz="3800">
                    <a:effectLst/>
                    <a:latin typeface="Arial" panose="020B0604020202020204" pitchFamily="34" charset="0"/>
                    <a:ea typeface="Calibri" panose="020F0502020204030204" pitchFamily="34" charset="0"/>
                    <a:cs typeface="Arial" panose="020B0604020202020204" pitchFamily="34" charset="0"/>
                  </a:rPr>
                  <a:t>dạng </a:t>
                </a:r>
                <a:r>
                  <a:rPr lang="fr-FR" sz="3800" smtClean="0">
                    <a:effectLst/>
                    <a:latin typeface="Arial" panose="020B0604020202020204" pitchFamily="34" charset="0"/>
                    <a:ea typeface="Calibri" panose="020F0502020204030204" pitchFamily="34" charset="0"/>
                    <a:cs typeface="Arial" panose="020B0604020202020204" pitchFamily="34" charset="0"/>
                  </a:rPr>
                  <a:t>bằng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732986" y="4837023"/>
                <a:ext cx="8726214" cy="4092018"/>
              </a:xfrm>
              <a:prstGeom prst="rect">
                <a:avLst/>
              </a:prstGeom>
              <a:blipFill>
                <a:blip r:embed="rId11"/>
                <a:stretch>
                  <a:fillRect l="-2306" b="-2381"/>
                </a:stretch>
              </a:blipFill>
            </p:spPr>
            <p:txBody>
              <a:bodyPr/>
              <a:lstStyle/>
              <a:p>
                <a:r>
                  <a:rPr lang="en-US">
                    <a:noFill/>
                  </a:rPr>
                  <a:t> </a:t>
                </a:r>
              </a:p>
            </p:txBody>
          </p:sp>
        </mc:Fallback>
      </mc:AlternateContent>
      <p:sp>
        <p:nvSpPr>
          <p:cNvPr id="16" name="Oval Callout 15"/>
          <p:cNvSpPr/>
          <p:nvPr/>
        </p:nvSpPr>
        <p:spPr>
          <a:xfrm>
            <a:off x="8213882" y="3488606"/>
            <a:ext cx="1773312" cy="892894"/>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2"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294293">
            <a:off x="-169700" y="3485092"/>
            <a:ext cx="1359571" cy="81082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3182600" y="7810500"/>
                <a:ext cx="1983748" cy="11909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13182600" y="7810500"/>
                <a:ext cx="1983748" cy="119090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8658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down)">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9" dur="500"/>
                                        <p:tgtEl>
                                          <p:spTgt spid="2">
                                            <p:txEl>
                                              <p:pRg st="3" end="3"/>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
        <p:nvSpPr>
          <p:cNvPr id="8" name="TextBox 2"/>
          <p:cNvSpPr txBox="1"/>
          <p:nvPr/>
        </p:nvSpPr>
        <p:spPr>
          <a:xfrm>
            <a:off x="4572000" y="2622203"/>
            <a:ext cx="9220200" cy="230832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10000" b="1" smtClean="0">
                <a:solidFill>
                  <a:srgbClr val="C45C67"/>
                </a:solidFill>
                <a:latin typeface="Arial" panose="020B0604020202020204" pitchFamily="34" charset="0"/>
                <a:cs typeface="Arial" panose="020B0604020202020204" pitchFamily="34" charset="0"/>
              </a:rPr>
              <a:t>VẬN DỤNG</a:t>
            </a:r>
            <a:endParaRPr kumimoji="0" lang="vi-VN" sz="10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126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375059" y="3921781"/>
            <a:ext cx="1082759" cy="1610050"/>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381000" y="190500"/>
                <a:ext cx="17407119" cy="4738477"/>
              </a:xfrm>
              <a:prstGeom prst="rect">
                <a:avLst/>
              </a:prstGeom>
            </p:spPr>
            <p:txBody>
              <a:bodyPr wrap="square">
                <a:spAutoFit/>
              </a:bodyPr>
              <a:lstStyle/>
              <a:p>
                <a:pPr algn="just">
                  <a:lnSpc>
                    <a:spcPct val="150000"/>
                  </a:lnSpc>
                </a:pPr>
                <a:r>
                  <a:rPr lang="fr-FR" sz="4000" b="1" smtClean="0">
                    <a:solidFill>
                      <a:srgbClr val="C00000"/>
                    </a:solidFill>
                    <a:latin typeface="Arial" panose="020B0604020202020204" pitchFamily="34" charset="0"/>
                    <a:ea typeface="Calibri" panose="020F0502020204030204" pitchFamily="34" charset="0"/>
                  </a:rPr>
                  <a:t>Bài 9.44 </a:t>
                </a:r>
                <a:r>
                  <a:rPr lang="fr-FR" sz="4000" b="1">
                    <a:solidFill>
                      <a:srgbClr val="C00000"/>
                    </a:solidFill>
                    <a:latin typeface="Arial" panose="020B0604020202020204" pitchFamily="34" charset="0"/>
                    <a:ea typeface="Calibri" panose="020F0502020204030204" pitchFamily="34" charset="0"/>
                  </a:rPr>
                  <a:t>(SGK – </a:t>
                </a:r>
                <a:r>
                  <a:rPr lang="fr-FR" sz="4000" b="1">
                    <a:solidFill>
                      <a:srgbClr val="C00000"/>
                    </a:solidFill>
                    <a:latin typeface="Arial" panose="020B0604020202020204" pitchFamily="34" charset="0"/>
                    <a:ea typeface="Calibri" panose="020F0502020204030204" pitchFamily="34" charset="0"/>
                  </a:rPr>
                  <a:t>trang </a:t>
                </a:r>
                <a:r>
                  <a:rPr lang="fr-FR" sz="4000" b="1" smtClean="0">
                    <a:solidFill>
                      <a:srgbClr val="C00000"/>
                    </a:solidFill>
                    <a:latin typeface="Arial" panose="020B0604020202020204" pitchFamily="34" charset="0"/>
                    <a:ea typeface="Calibri" panose="020F0502020204030204" pitchFamily="34" charset="0"/>
                  </a:rPr>
                  <a:t>111) </a:t>
                </a:r>
                <a:r>
                  <a:rPr lang="vi-VN" sz="3800">
                    <a:solidFill>
                      <a:srgbClr val="000000"/>
                    </a:solidFill>
                  </a:rPr>
                  <a:t>Cho tam giác </a:t>
                </a:r>
                <a14:m>
                  <m:oMath xmlns:m="http://schemas.openxmlformats.org/officeDocument/2006/math">
                    <m:r>
                      <a:rPr lang="vi-VN" sz="3800" i="1" smtClean="0">
                        <a:solidFill>
                          <a:srgbClr val="000000"/>
                        </a:solidFill>
                        <a:latin typeface="Cambria Math" panose="02040503050406030204" pitchFamily="18" charset="0"/>
                      </a:rPr>
                      <m:t>𝐴𝐵𝐶</m:t>
                    </m:r>
                    <m:r>
                      <a:rPr lang="vi-VN" sz="3800" i="1" smtClean="0">
                        <a:solidFill>
                          <a:srgbClr val="000000"/>
                        </a:solidFill>
                        <a:latin typeface="Cambria Math" panose="02040503050406030204" pitchFamily="18" charset="0"/>
                      </a:rPr>
                      <m:t> </m:t>
                    </m:r>
                  </m:oMath>
                </a14:m>
                <a:r>
                  <a:rPr lang="vi-VN" sz="3800">
                    <a:solidFill>
                      <a:srgbClr val="000000"/>
                    </a:solidFill>
                  </a:rPr>
                  <a:t>vuông </a:t>
                </a:r>
                <a:r>
                  <a:rPr lang="vi-VN" sz="3800">
                    <a:solidFill>
                      <a:srgbClr val="000000"/>
                    </a:solidFill>
                  </a:rPr>
                  <a:t>tại </a:t>
                </a:r>
                <a14:m>
                  <m:oMath xmlns:m="http://schemas.openxmlformats.org/officeDocument/2006/math">
                    <m:r>
                      <a:rPr lang="vi-VN" sz="3800" i="1" smtClean="0">
                        <a:solidFill>
                          <a:srgbClr val="000000"/>
                        </a:solidFill>
                        <a:latin typeface="Cambria Math" panose="02040503050406030204" pitchFamily="18" charset="0"/>
                      </a:rPr>
                      <m:t>𝐴</m:t>
                    </m:r>
                  </m:oMath>
                </a14:m>
                <a:r>
                  <a:rPr lang="en-US" sz="3800" smtClean="0">
                    <a:solidFill>
                      <a:srgbClr val="000000"/>
                    </a:solidFill>
                  </a:rPr>
                  <a:t> </a:t>
                </a:r>
                <a:r>
                  <a:rPr lang="vi-VN" sz="3800" smtClean="0">
                    <a:solidFill>
                      <a:srgbClr val="000000"/>
                    </a:solidFill>
                  </a:rPr>
                  <a:t>có</a:t>
                </a:r>
                <a:r>
                  <a:rPr lang="vi-VN" sz="3800">
                    <a:solidFill>
                      <a:srgbClr val="000000"/>
                    </a:solidFill>
                  </a:rPr>
                  <a:t>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=5</m:t>
                    </m:r>
                    <m:r>
                      <a:rPr lang="vi-VN" sz="3800" i="1" smtClean="0">
                        <a:solidFill>
                          <a:srgbClr val="000000"/>
                        </a:solidFill>
                        <a:latin typeface="Cambria Math" panose="02040503050406030204" pitchFamily="18" charset="0"/>
                      </a:rPr>
                      <m:t>𝑐𝑚</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=4</m:t>
                    </m:r>
                    <m:r>
                      <a:rPr lang="vi-VN" sz="3800" i="1" smtClean="0">
                        <a:solidFill>
                          <a:srgbClr val="000000"/>
                        </a:solidFill>
                        <a:latin typeface="Cambria Math" panose="02040503050406030204" pitchFamily="18" charset="0"/>
                      </a:rPr>
                      <m:t>𝑐𝑚</m:t>
                    </m:r>
                  </m:oMath>
                </a14:m>
                <a:r>
                  <a:rPr lang="vi-VN" sz="3800">
                    <a:solidFill>
                      <a:srgbClr val="000000"/>
                    </a:solidFill>
                  </a:rPr>
                  <a:t>. Gọi </a:t>
                </a:r>
                <a14:m>
                  <m:oMath xmlns:m="http://schemas.openxmlformats.org/officeDocument/2006/math">
                    <m:r>
                      <a:rPr lang="vi-VN" sz="3800" i="1" smtClean="0">
                        <a:solidFill>
                          <a:srgbClr val="000000"/>
                        </a:solidFill>
                        <a:latin typeface="Cambria Math" panose="02040503050406030204" pitchFamily="18" charset="0"/>
                      </a:rPr>
                      <m:t>𝐴𝐻</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𝐻𝐷</m:t>
                    </m:r>
                    <m:r>
                      <a:rPr lang="vi-VN" sz="3800" i="1" smtClean="0">
                        <a:solidFill>
                          <a:srgbClr val="000000"/>
                        </a:solidFill>
                        <a:latin typeface="Cambria Math" panose="02040503050406030204" pitchFamily="18" charset="0"/>
                      </a:rPr>
                      <m:t> </m:t>
                    </m:r>
                  </m:oMath>
                </a14:m>
                <a:r>
                  <a:rPr lang="vi-VN" sz="3800">
                    <a:solidFill>
                      <a:srgbClr val="000000"/>
                    </a:solidFill>
                  </a:rPr>
                  <a:t>lần lượt là các đường cao kẻ từ đỉnh </a:t>
                </a:r>
                <a14:m>
                  <m:oMath xmlns:m="http://schemas.openxmlformats.org/officeDocument/2006/math">
                    <m:r>
                      <a:rPr lang="vi-VN" sz="3800" i="1" smtClean="0">
                        <a:solidFill>
                          <a:srgbClr val="000000"/>
                        </a:solidFill>
                        <a:latin typeface="Cambria Math" panose="02040503050406030204" pitchFamily="18" charset="0"/>
                      </a:rPr>
                      <m:t>𝐴</m:t>
                    </m:r>
                    <m:r>
                      <a:rPr lang="vi-VN" sz="3800" i="1" smtClean="0">
                        <a:solidFill>
                          <a:srgbClr val="000000"/>
                        </a:solidFill>
                        <a:latin typeface="Cambria Math" panose="02040503050406030204" pitchFamily="18" charset="0"/>
                      </a:rPr>
                      <m:t> </m:t>
                    </m:r>
                  </m:oMath>
                </a14:m>
                <a:r>
                  <a:rPr lang="vi-VN" sz="3800">
                    <a:solidFill>
                      <a:srgbClr val="000000"/>
                    </a:solidFill>
                  </a:rPr>
                  <a:t>của tam giác </a:t>
                </a:r>
                <a14:m>
                  <m:oMath xmlns:m="http://schemas.openxmlformats.org/officeDocument/2006/math">
                    <m:r>
                      <a:rPr lang="vi-VN" sz="3800" i="1" smtClean="0">
                        <a:solidFill>
                          <a:srgbClr val="000000"/>
                        </a:solidFill>
                        <a:latin typeface="Cambria Math" panose="02040503050406030204" pitchFamily="18" charset="0"/>
                      </a:rPr>
                      <m:t>𝐴𝐵𝐶</m:t>
                    </m:r>
                  </m:oMath>
                </a14:m>
                <a:r>
                  <a:rPr lang="vi-VN" sz="3800">
                    <a:solidFill>
                      <a:srgbClr val="000000"/>
                    </a:solidFill>
                  </a:rPr>
                  <a:t> và đỉnh </a:t>
                </a:r>
                <a14:m>
                  <m:oMath xmlns:m="http://schemas.openxmlformats.org/officeDocument/2006/math">
                    <m:r>
                      <a:rPr lang="vi-VN" sz="3800" i="1" smtClean="0">
                        <a:solidFill>
                          <a:srgbClr val="000000"/>
                        </a:solidFill>
                        <a:latin typeface="Cambria Math" panose="02040503050406030204" pitchFamily="18" charset="0"/>
                      </a:rPr>
                      <m:t>𝐻</m:t>
                    </m:r>
                  </m:oMath>
                </a14:m>
                <a:r>
                  <a:rPr lang="vi-VN" sz="3800">
                    <a:solidFill>
                      <a:srgbClr val="000000"/>
                    </a:solidFill>
                  </a:rPr>
                  <a:t> của tam giác </a:t>
                </a:r>
                <a14:m>
                  <m:oMath xmlns:m="http://schemas.openxmlformats.org/officeDocument/2006/math">
                    <m:r>
                      <a:rPr lang="vi-VN" sz="3800" i="1" smtClean="0">
                        <a:solidFill>
                          <a:srgbClr val="000000"/>
                        </a:solidFill>
                        <a:latin typeface="Cambria Math" panose="02040503050406030204" pitchFamily="18" charset="0"/>
                      </a:rPr>
                      <m:t>𝐻𝐴𝐵</m:t>
                    </m:r>
                  </m:oMath>
                </a14:m>
                <a:r>
                  <a:rPr lang="en-US" sz="3800" smtClean="0">
                    <a:solidFill>
                      <a:srgbClr val="000000"/>
                    </a:solidFill>
                  </a:rPr>
                  <a:t>.</a:t>
                </a:r>
              </a:p>
              <a:p>
                <a:pPr algn="just">
                  <a:lnSpc>
                    <a:spcPct val="150000"/>
                  </a:lnSpc>
                </a:pPr>
                <a:r>
                  <a:rPr lang="vi-VN" sz="3800" smtClean="0">
                    <a:solidFill>
                      <a:srgbClr val="000000"/>
                    </a:solidFill>
                  </a:rPr>
                  <a:t>a</a:t>
                </a:r>
                <a:r>
                  <a:rPr lang="vi-VN" sz="3800">
                    <a:solidFill>
                      <a:srgbClr val="000000"/>
                    </a:solidFill>
                  </a:rPr>
                  <a:t>) Chứng minh rằng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𝐻𝐷𝐴</m:t>
                    </m:r>
                    <m:r>
                      <a:rPr lang="vi-VN" sz="3800" i="1">
                        <a:solidFill>
                          <a:srgbClr val="000000"/>
                        </a:solidFill>
                        <a:latin typeface="Cambria Math" panose="02040503050406030204" pitchFamily="18" charset="0"/>
                      </a:rPr>
                      <m:t>∽</m:t>
                    </m:r>
                    <m:r>
                      <m:rPr>
                        <m:sty m:val="p"/>
                      </m:rPr>
                      <a:rPr lang="el-GR" sz="3800" i="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𝐴𝐻𝐶</m:t>
                    </m:r>
                    <m:r>
                      <a:rPr lang="en-US" sz="3800" b="0" i="1" smtClean="0">
                        <a:solidFill>
                          <a:srgbClr val="000000"/>
                        </a:solidFill>
                        <a:latin typeface="Cambria Math" panose="02040503050406030204" pitchFamily="18" charset="0"/>
                      </a:rPr>
                      <m:t>.</m:t>
                    </m:r>
                  </m:oMath>
                </a14:m>
                <a:endParaRPr lang="vi-VN" sz="3800">
                  <a:solidFill>
                    <a:srgbClr val="000000"/>
                  </a:solidFill>
                </a:endParaRPr>
              </a:p>
              <a:p>
                <a:pPr algn="just">
                  <a:lnSpc>
                    <a:spcPct val="150000"/>
                  </a:lnSpc>
                </a:pPr>
                <a:r>
                  <a:rPr lang="vi-VN" sz="3800">
                    <a:solidFill>
                      <a:srgbClr val="000000"/>
                    </a:solidFill>
                  </a:rPr>
                  <a:t>b) Tính độ dài các đoạn thẳng </a:t>
                </a:r>
                <a14:m>
                  <m:oMath xmlns:m="http://schemas.openxmlformats.org/officeDocument/2006/math">
                    <m:r>
                      <a:rPr lang="vi-VN" sz="3800" i="1" smtClean="0">
                        <a:solidFill>
                          <a:srgbClr val="000000"/>
                        </a:solidFill>
                        <a:latin typeface="Cambria Math" panose="02040503050406030204" pitchFamily="18" charset="0"/>
                      </a:rPr>
                      <m:t>𝐻𝐴</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𝐻𝐵</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𝐻𝐶</m:t>
                    </m:r>
                    <m:r>
                      <a:rPr lang="vi-VN" sz="3800" i="1">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𝐻𝐷</m:t>
                    </m:r>
                  </m:oMath>
                </a14:m>
                <a:r>
                  <a:rPr lang="en-US" sz="3800" smtClean="0">
                    <a:solidFill>
                      <a:srgbClr val="000000"/>
                    </a:solidFill>
                  </a:rPr>
                  <a:t>.</a:t>
                </a:r>
                <a:endParaRPr lang="vi-VN" sz="3800">
                  <a:solidFill>
                    <a:srgbClr val="000000"/>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381000" y="190500"/>
                <a:ext cx="17407119" cy="4738477"/>
              </a:xfrm>
              <a:prstGeom prst="rect">
                <a:avLst/>
              </a:prstGeom>
              <a:blipFill>
                <a:blip r:embed="rId10"/>
                <a:stretch>
                  <a:fillRect l="-1261" r="-1121"/>
                </a:stretch>
              </a:blipFill>
            </p:spPr>
            <p:txBody>
              <a:bodyPr/>
              <a:lstStyle/>
              <a:p>
                <a:r>
                  <a:rPr lang="en-US">
                    <a:noFill/>
                  </a:rPr>
                  <a:t> </a:t>
                </a:r>
              </a:p>
            </p:txBody>
          </p:sp>
        </mc:Fallback>
      </mc:AlternateContent>
      <p:sp>
        <p:nvSpPr>
          <p:cNvPr id="16" name="Oval Callout 15"/>
          <p:cNvSpPr/>
          <p:nvPr/>
        </p:nvSpPr>
        <p:spPr>
          <a:xfrm>
            <a:off x="8153400" y="5143500"/>
            <a:ext cx="1794022" cy="7572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 name="Picture 1"/>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43000" y="5754384"/>
            <a:ext cx="5201722" cy="434211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969178" y="6579618"/>
                <a:ext cx="10818941" cy="3060966"/>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𝐻𝐷𝐴</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r>
                  <a:rPr lang="en-US" sz="3800" smtClean="0">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𝐷𝐴𝐻</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𝐻𝐶𝐴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𝐻𝐷𝐴</m:t>
                    </m:r>
                    <m:r>
                      <a:rPr lang="vi-VN" sz="3800" i="1">
                        <a:solidFill>
                          <a:srgbClr val="000000"/>
                        </a:solidFill>
                        <a:latin typeface="Cambria Math" panose="020405030504060302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a:effectLst/>
                    <a:latin typeface="Arial" panose="020B0604020202020204" pitchFamily="34" charset="0"/>
                    <a:ea typeface="Calibri" panose="020F0502020204030204" pitchFamily="34" charset="0"/>
                    <a:cs typeface="Arial" panose="020B0604020202020204" pitchFamily="34" charset="0"/>
                  </a:rPr>
                  <a:t>(cặp góc nhọn)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969178" y="6579618"/>
                <a:ext cx="10818941" cy="3060966"/>
              </a:xfrm>
              <a:prstGeom prst="rect">
                <a:avLst/>
              </a:prstGeom>
              <a:blipFill>
                <a:blip r:embed="rId13"/>
                <a:stretch>
                  <a:fillRect l="-1859" r="-169" b="-3785"/>
                </a:stretch>
              </a:blipFill>
            </p:spPr>
            <p:txBody>
              <a:bodyPr/>
              <a:lstStyle/>
              <a:p>
                <a:r>
                  <a:rPr lang="en-US">
                    <a:noFill/>
                  </a:rPr>
                  <a:t> </a:t>
                </a:r>
              </a:p>
            </p:txBody>
          </p:sp>
        </mc:Fallback>
      </mc:AlternateContent>
      <p:pic>
        <p:nvPicPr>
          <p:cNvPr id="14"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330413" y="9359867"/>
            <a:ext cx="1279098" cy="762833"/>
          </a:xfrm>
          <a:prstGeom prst="rect">
            <a:avLst/>
          </a:prstGeom>
        </p:spPr>
      </p:pic>
    </p:spTree>
    <p:extLst>
      <p:ext uri="{BB962C8B-B14F-4D97-AF65-F5344CB8AC3E}">
        <p14:creationId xmlns:p14="http://schemas.microsoft.com/office/powerpoint/2010/main" val="357252251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330413" y="9359867"/>
            <a:ext cx="1279098" cy="762833"/>
          </a:xfrm>
          <a:prstGeom prst="rect">
            <a:avLst/>
          </a:prstGeom>
        </p:spPr>
      </p:pic>
      <p:sp>
        <p:nvSpPr>
          <p:cNvPr id="16" name="Oval Callout 15"/>
          <p:cNvSpPr/>
          <p:nvPr/>
        </p:nvSpPr>
        <p:spPr>
          <a:xfrm>
            <a:off x="8305800" y="619909"/>
            <a:ext cx="1752600" cy="865991"/>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276433" y="2863760"/>
            <a:ext cx="5659687" cy="47244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6553200" y="2324100"/>
                <a:ext cx="11878448" cy="7261155"/>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oMath>
                </a14:m>
                <a:r>
                  <a:rPr lang="en-US" sz="3800" smtClean="0">
                    <a:effectLst/>
                    <a:latin typeface="Arial" panose="020B0604020202020204" pitchFamily="34" charset="0"/>
                    <a:ea typeface="Arial" panose="020B0604020202020204" pitchFamily="34" charset="0"/>
                    <a:cs typeface="Arial" panose="020B0604020202020204" pitchFamily="34" charset="0"/>
                  </a:rPr>
                  <a:t> </a:t>
                </a:r>
                <a:r>
                  <a:rPr lang="en-US" sz="3800" smtClean="0">
                    <a:effectLst/>
                    <a:latin typeface="Arial" panose="020B0604020202020204" pitchFamily="34" charset="0"/>
                    <a:ea typeface="Arial" panose="020B0604020202020204" pitchFamily="34" charset="0"/>
                    <a:cs typeface="Arial" panose="020B0604020202020204" pitchFamily="34" charset="0"/>
                  </a:rPr>
                  <a:t>(cm)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sub>
                    </m:sSub>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25</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800">
                    <a:ea typeface="Calibri" panose="020F0502020204030204" pitchFamily="34" charset="0"/>
                    <a:cs typeface="Times New Roman" panose="02020603050405020304" pitchFamily="18"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a:rPr lang="en-US" sz="3800" i="1">
                        <a:latin typeface="Cambria Math" panose="02040503050406030204" pitchFamily="18" charset="0"/>
                        <a:ea typeface="Calibri" panose="020F0502020204030204" pitchFamily="34" charset="0"/>
                        <a:cs typeface="Times New Roman" panose="02020603050405020304" pitchFamily="18" charset="0"/>
                      </a:rPr>
                      <m:t>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16</m:t>
                        </m:r>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16.20</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8</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e>
                        </m:rad>
                      </m:num>
                      <m:den>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41</m:t>
                            </m:r>
                          </m:e>
                        </m:rad>
                      </m:den>
                    </m:f>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553200" y="2324100"/>
                <a:ext cx="11878448" cy="7261155"/>
              </a:xfrm>
              <a:prstGeom prst="rect">
                <a:avLst/>
              </a:prstGeom>
              <a:blipFill>
                <a:blip r:embed="rId13"/>
                <a:stretch>
                  <a:fillRect l="-1693"/>
                </a:stretch>
              </a:blipFill>
            </p:spPr>
            <p:txBody>
              <a:bodyPr/>
              <a:lstStyle/>
              <a:p>
                <a:r>
                  <a:rPr lang="en-US">
                    <a:noFill/>
                  </a:rPr>
                  <a:t> </a:t>
                </a:r>
              </a:p>
            </p:txBody>
          </p:sp>
        </mc:Fallback>
      </mc:AlternateContent>
    </p:spTree>
    <p:extLst>
      <p:ext uri="{BB962C8B-B14F-4D97-AF65-F5344CB8AC3E}">
        <p14:creationId xmlns:p14="http://schemas.microsoft.com/office/powerpoint/2010/main" val="22288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up)">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flipH="1">
            <a:off x="15527089" y="8582615"/>
            <a:ext cx="2010400" cy="119896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38231" y="341205"/>
            <a:ext cx="1082759" cy="1610050"/>
          </a:xfrm>
          <a:prstGeom prst="rect">
            <a:avLst/>
          </a:prstGeom>
        </p:spPr>
      </p:pic>
      <p:sp>
        <p:nvSpPr>
          <p:cNvPr id="16" name="Rectangle 15"/>
          <p:cNvSpPr/>
          <p:nvPr/>
        </p:nvSpPr>
        <p:spPr>
          <a:xfrm>
            <a:off x="920656" y="1136204"/>
            <a:ext cx="6516079" cy="707886"/>
          </a:xfrm>
          <a:prstGeom prst="rect">
            <a:avLst/>
          </a:prstGeom>
        </p:spPr>
        <p:txBody>
          <a:bodyPr wrap="none">
            <a:spAutoFit/>
          </a:bodyPr>
          <a:lstStyle/>
          <a:p>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9.45 </a:t>
            </a:r>
            <a:r>
              <a:rPr lang="fr-FR" sz="4000" b="1">
                <a:solidFill>
                  <a:srgbClr val="C00000"/>
                </a:solidFill>
                <a:latin typeface="Arial" panose="020B0604020202020204" pitchFamily="34" charset="0"/>
                <a:ea typeface="Calibri" panose="020F0502020204030204" pitchFamily="34" charset="0"/>
              </a:rPr>
              <a:t>(SGK – trang 111)</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3" name="Rectangle 2"/>
              <p:cNvSpPr/>
              <p:nvPr/>
            </p:nvSpPr>
            <p:spPr>
              <a:xfrm>
                <a:off x="912635" y="1943100"/>
                <a:ext cx="9137744" cy="5493812"/>
              </a:xfrm>
              <a:prstGeom prst="rect">
                <a:avLst/>
              </a:prstGeom>
            </p:spPr>
            <p:txBody>
              <a:bodyPr wrap="square">
                <a:spAutoFit/>
              </a:bodyPr>
              <a:lstStyle/>
              <a:p>
                <a:pPr algn="just">
                  <a:lnSpc>
                    <a:spcPct val="150000"/>
                  </a:lnSpc>
                </a:pPr>
                <a:r>
                  <a:rPr lang="vi-VN" sz="3900">
                    <a:ea typeface="Calibri" panose="020F0502020204030204" pitchFamily="34" charset="0"/>
                    <a:cs typeface="Times New Roman" panose="02020603050405020304" pitchFamily="18" charset="0"/>
                  </a:rPr>
                  <a:t>Cho tam giác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900">
                    <a:ea typeface="Calibri" panose="020F0502020204030204" pitchFamily="34" charset="0"/>
                    <a:cs typeface="Times New Roman" panose="02020603050405020304" pitchFamily="18" charset="0"/>
                  </a:rPr>
                  <a:t> có đường cao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vi-VN" sz="3900">
                    <a:ea typeface="Calibri" panose="020F0502020204030204" pitchFamily="34" charset="0"/>
                    <a:cs typeface="Times New Roman" panose="02020603050405020304" pitchFamily="18" charset="0"/>
                  </a:rPr>
                  <a:t>. Biết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=12</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𝐶𝐻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=9</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𝐵𝐻</m:t>
                    </m:r>
                    <m:r>
                      <a:rPr lang="vi-VN" sz="3900" i="1" smtClean="0">
                        <a:latin typeface="Cambria Math" panose="02040503050406030204" pitchFamily="18" charset="0"/>
                        <a:ea typeface="Calibri" panose="020F0502020204030204" pitchFamily="34" charset="0"/>
                        <a:cs typeface="Times New Roman" panose="02020603050405020304" pitchFamily="18" charset="0"/>
                      </a:rPr>
                      <m:t>=16</m:t>
                    </m:r>
                    <m:r>
                      <a:rPr lang="vi-VN" sz="3900" i="1" smtClean="0">
                        <a:latin typeface="Cambria Math" panose="02040503050406030204" pitchFamily="18" charset="0"/>
                        <a:ea typeface="Calibri" panose="020F0502020204030204" pitchFamily="34" charset="0"/>
                        <a:cs typeface="Times New Roman" panose="02020603050405020304" pitchFamily="18" charset="0"/>
                      </a:rPr>
                      <m:t>𝑐𝑚</m:t>
                    </m:r>
                  </m:oMath>
                </a14:m>
                <a:r>
                  <a:rPr lang="vi-VN" sz="3900">
                    <a:ea typeface="Calibri" panose="020F0502020204030204" pitchFamily="34" charset="0"/>
                    <a:cs typeface="Times New Roman" panose="02020603050405020304" pitchFamily="18" charset="0"/>
                  </a:rPr>
                  <a:t>. Lấy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𝑀</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𝑁</m:t>
                    </m:r>
                    <m:r>
                      <a:rPr lang="vi-VN" sz="39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900">
                    <a:ea typeface="Calibri" panose="020F0502020204030204" pitchFamily="34" charset="0"/>
                    <a:cs typeface="Times New Roman" panose="02020603050405020304" pitchFamily="18" charset="0"/>
                  </a:rPr>
                  <a:t>lần lượt là trung điểm của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𝐴𝐻</m:t>
                    </m:r>
                    <m:r>
                      <a:rPr lang="vi-VN" sz="3900" i="1">
                        <a:latin typeface="Cambria Math" panose="02040503050406030204" pitchFamily="18" charset="0"/>
                        <a:ea typeface="Calibri" panose="020F0502020204030204" pitchFamily="34" charset="0"/>
                        <a:cs typeface="Times New Roman" panose="02020603050405020304" pitchFamily="18" charset="0"/>
                      </a:rPr>
                      <m:t>, </m:t>
                    </m:r>
                    <m:r>
                      <a:rPr lang="vi-VN" sz="3900" i="1" smtClean="0">
                        <a:latin typeface="Cambria Math" panose="02040503050406030204" pitchFamily="18" charset="0"/>
                        <a:ea typeface="Calibri" panose="020F0502020204030204" pitchFamily="34" charset="0"/>
                        <a:cs typeface="Times New Roman" panose="02020603050405020304" pitchFamily="18" charset="0"/>
                      </a:rPr>
                      <m:t>𝐵𝐻</m:t>
                    </m:r>
                  </m:oMath>
                </a14:m>
                <a:r>
                  <a:rPr lang="en-US" sz="3900" smtClean="0">
                    <a:ea typeface="Calibri" panose="020F0502020204030204" pitchFamily="34" charset="0"/>
                    <a:cs typeface="Times New Roman" panose="02020603050405020304" pitchFamily="18" charset="0"/>
                  </a:rPr>
                  <a:t>.</a:t>
                </a:r>
                <a:endParaRPr lang="vi-VN" sz="3900">
                  <a:ea typeface="Calibri" panose="020F0502020204030204" pitchFamily="34" charset="0"/>
                  <a:cs typeface="Times New Roman" panose="02020603050405020304" pitchFamily="18" charset="0"/>
                </a:endParaRPr>
              </a:p>
              <a:p>
                <a:pPr algn="just">
                  <a:lnSpc>
                    <a:spcPct val="150000"/>
                  </a:lnSpc>
                </a:pPr>
                <a:r>
                  <a:rPr lang="vi-VN" sz="3900">
                    <a:ea typeface="Calibri" panose="020F0502020204030204" pitchFamily="34" charset="0"/>
                    <a:cs typeface="Times New Roman" panose="02020603050405020304" pitchFamily="18" charset="0"/>
                  </a:rPr>
                  <a:t>a) Chứng minh rằng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900">
                    <a:ea typeface="Calibri" panose="020F0502020204030204" pitchFamily="34" charset="0"/>
                    <a:cs typeface="Times New Roman" panose="02020603050405020304" pitchFamily="18" charset="0"/>
                  </a:rPr>
                  <a:t> là tam giác vuông </a:t>
                </a:r>
                <a:r>
                  <a:rPr lang="vi-VN" sz="3900">
                    <a:ea typeface="Calibri" panose="020F0502020204030204" pitchFamily="34" charset="0"/>
                    <a:cs typeface="Times New Roman" panose="02020603050405020304" pitchFamily="18" charset="0"/>
                  </a:rPr>
                  <a:t>tại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𝐴</m:t>
                    </m:r>
                  </m:oMath>
                </a14:m>
                <a:endParaRPr lang="vi-VN" sz="390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12635" y="1943100"/>
                <a:ext cx="9137744" cy="5493812"/>
              </a:xfrm>
              <a:prstGeom prst="rect">
                <a:avLst/>
              </a:prstGeom>
              <a:blipFill>
                <a:blip r:embed="rId10"/>
                <a:stretch>
                  <a:fillRect l="-2268" r="-2268" b="-1554"/>
                </a:stretch>
              </a:blipFill>
            </p:spPr>
            <p:txBody>
              <a:bodyPr/>
              <a:lstStyle/>
              <a:p>
                <a:r>
                  <a:rPr lang="en-US">
                    <a:noFill/>
                  </a:rPr>
                  <a:t> </a:t>
                </a:r>
              </a:p>
            </p:txBody>
          </p:sp>
        </mc:Fallback>
      </mc:AlternateContent>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6407" y="1951255"/>
            <a:ext cx="6813203" cy="46159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20656" y="7289274"/>
                <a:ext cx="11118944" cy="1892826"/>
              </a:xfrm>
              <a:prstGeom prst="rect">
                <a:avLst/>
              </a:prstGeom>
            </p:spPr>
            <p:txBody>
              <a:bodyPr wrap="square">
                <a:spAutoFit/>
              </a:bodyPr>
              <a:lstStyle/>
              <a:p>
                <a:pPr lvl="0" algn="just">
                  <a:lnSpc>
                    <a:spcPct val="150000"/>
                  </a:lnSpc>
                </a:pPr>
                <a:r>
                  <a:rPr lang="vi-VN" sz="3900">
                    <a:solidFill>
                      <a:prstClr val="black"/>
                    </a:solidFill>
                    <a:ea typeface="Calibri" panose="020F0502020204030204" pitchFamily="34" charset="0"/>
                    <a:cs typeface="Times New Roman" panose="02020603050405020304" pitchFamily="18" charset="0"/>
                  </a:rPr>
                  <a:t>b) Chứng minh rằng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vi-VN" sz="3900">
                    <a:solidFill>
                      <a:prstClr val="black"/>
                    </a:solidFill>
                    <a:ea typeface="Calibri" panose="020F0502020204030204" pitchFamily="34" charset="0"/>
                    <a:cs typeface="Times New Roman" panose="02020603050405020304" pitchFamily="18" charset="0"/>
                  </a:rPr>
                  <a:t>và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𝐴𝑁</m:t>
                    </m:r>
                  </m:oMath>
                </a14:m>
                <a:endParaRPr lang="vi-VN" sz="3900">
                  <a:solidFill>
                    <a:prstClr val="black"/>
                  </a:solidFill>
                  <a:ea typeface="Calibri" panose="020F0502020204030204" pitchFamily="34" charset="0"/>
                  <a:cs typeface="Times New Roman" panose="02020603050405020304" pitchFamily="18" charset="0"/>
                </a:endParaRPr>
              </a:p>
              <a:p>
                <a:pPr lvl="0" algn="just">
                  <a:lnSpc>
                    <a:spcPct val="150000"/>
                  </a:lnSpc>
                </a:pPr>
                <a:r>
                  <a:rPr lang="vi-VN" sz="3900">
                    <a:solidFill>
                      <a:prstClr val="black"/>
                    </a:solidFill>
                    <a:ea typeface="Calibri" panose="020F0502020204030204" pitchFamily="34" charset="0"/>
                    <a:cs typeface="Times New Roman" panose="02020603050405020304" pitchFamily="18" charset="0"/>
                  </a:rPr>
                  <a:t>c) Tính diện tích tam giác </a:t>
                </a:r>
                <a14:m>
                  <m:oMath xmlns:m="http://schemas.openxmlformats.org/officeDocument/2006/math">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𝐴𝑀𝑁</m:t>
                    </m:r>
                    <m:r>
                      <a:rPr lang="vi-VN"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endParaRPr lang="vi-VN" sz="3900">
                  <a:solidFill>
                    <a:prstClr val="black"/>
                  </a:solidFill>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920656" y="7289274"/>
                <a:ext cx="11118944" cy="1892826"/>
              </a:xfrm>
              <a:prstGeom prst="rect">
                <a:avLst/>
              </a:prstGeom>
              <a:blipFill>
                <a:blip r:embed="rId12"/>
                <a:stretch>
                  <a:fillRect l="-1864" b="-645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75623" y="8684813"/>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38231" y="341205"/>
            <a:ext cx="1082759" cy="161005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8180208" y="2296835"/>
                <a:ext cx="9448800" cy="5970865"/>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a:t>
                </a:r>
                <a:r>
                  <a:rPr lang="fr-FR" sz="3800">
                    <a:latin typeface="Arial" panose="020B0604020202020204" pitchFamily="34" charset="0"/>
                    <a:ea typeface="Calibri" panose="020F0502020204030204" pitchFamily="34" charset="0"/>
                    <a:cs typeface="Arial" panose="020B0604020202020204" pitchFamily="34" charset="0"/>
                  </a:rPr>
                  <a:t>Ta </a:t>
                </a:r>
                <a:r>
                  <a:rPr lang="fr-FR" sz="3800" smtClean="0">
                    <a:latin typeface="Arial" panose="020B0604020202020204" pitchFamily="34" charset="0"/>
                    <a:ea typeface="Calibri" panose="020F0502020204030204" pitchFamily="34" charset="0"/>
                    <a:cs typeface="Arial" panose="020B0604020202020204" pitchFamily="34" charset="0"/>
                  </a:rPr>
                  <a:t>có: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=25</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=225</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=400</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(định lí Pythagore </a:t>
                </a:r>
                <a:r>
                  <a:rPr lang="fr-FR" sz="3800">
                    <a:effectLst/>
                    <a:latin typeface="Arial" panose="020B0604020202020204" pitchFamily="34" charset="0"/>
                    <a:ea typeface="Calibri" panose="020F0502020204030204" pitchFamily="34" charset="0"/>
                    <a:cs typeface="Arial" panose="020B0604020202020204" pitchFamily="34" charset="0"/>
                  </a:rPr>
                  <a:t>đảo</a:t>
                </a:r>
                <a:r>
                  <a:rPr lang="fr-FR"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180208" y="2296835"/>
                <a:ext cx="9448800" cy="5970865"/>
              </a:xfrm>
              <a:prstGeom prst="rect">
                <a:avLst/>
              </a:prstGeom>
              <a:blipFill>
                <a:blip r:embed="rId10"/>
                <a:stretch>
                  <a:fillRect l="-2129" r="-2129" b="-1328"/>
                </a:stretch>
              </a:blipFill>
            </p:spPr>
            <p:txBody>
              <a:bodyPr/>
              <a:lstStyle/>
              <a:p>
                <a:r>
                  <a:rPr lang="en-US">
                    <a:noFill/>
                  </a:rPr>
                  <a:t> </a:t>
                </a:r>
              </a:p>
            </p:txBody>
          </p:sp>
        </mc:Fallback>
      </mc:AlternateContent>
      <p:sp>
        <p:nvSpPr>
          <p:cNvPr id="9" name="Oval Callout 8"/>
          <p:cNvSpPr/>
          <p:nvPr/>
        </p:nvSpPr>
        <p:spPr>
          <a:xfrm>
            <a:off x="8534400" y="647700"/>
            <a:ext cx="1676400" cy="8626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59" y="2579734"/>
            <a:ext cx="6813203" cy="4615945"/>
          </a:xfrm>
          <a:prstGeom prst="rect">
            <a:avLst/>
          </a:prstGeom>
        </p:spPr>
      </p:pic>
    </p:spTree>
    <p:extLst>
      <p:ext uri="{BB962C8B-B14F-4D97-AF65-F5344CB8AC3E}">
        <p14:creationId xmlns:p14="http://schemas.microsoft.com/office/powerpoint/2010/main" val="169361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29860">
            <a:off x="-75623" y="8684813"/>
            <a:ext cx="2228134" cy="132882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38231" y="341205"/>
            <a:ext cx="1082759" cy="161005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924800" y="2340974"/>
                <a:ext cx="9650592" cy="6895477"/>
              </a:xfrm>
              <a:prstGeom prst="rect">
                <a:avLst/>
              </a:prstGeom>
            </p:spPr>
            <p:txBody>
              <a:bodyPr wrap="square">
                <a:spAutoFit/>
              </a:bodyPr>
              <a:lstStyle/>
              <a:p>
                <a:pPr lvl="0" algn="just">
                  <a:lnSpc>
                    <a:spcPct val="150000"/>
                  </a:lnSpc>
                  <a:spcBef>
                    <a:spcPts val="600"/>
                  </a:spcBef>
                  <a:spcAft>
                    <a:spcPts val="600"/>
                  </a:spcAft>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𝐴𝐻</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(gt) ;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    mà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trực tâm của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Ta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có: </a:t>
                </a:r>
              </a:p>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𝐴𝑀𝑁</m:t>
                          </m:r>
                        </m:sub>
                      </m:sSub>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𝑁𝐻</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𝐴𝐻</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𝐻𝐵</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=24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924800" y="2340974"/>
                <a:ext cx="9650592" cy="6895477"/>
              </a:xfrm>
              <a:prstGeom prst="rect">
                <a:avLst/>
              </a:prstGeom>
              <a:blipFill>
                <a:blip r:embed="rId10"/>
                <a:stretch>
                  <a:fillRect l="-2085" r="-505"/>
                </a:stretch>
              </a:blipFill>
            </p:spPr>
            <p:txBody>
              <a:bodyPr/>
              <a:lstStyle/>
              <a:p>
                <a:r>
                  <a:rPr lang="en-US">
                    <a:noFill/>
                  </a:rPr>
                  <a:t> </a:t>
                </a:r>
              </a:p>
            </p:txBody>
          </p:sp>
        </mc:Fallback>
      </mc:AlternateContent>
      <p:sp>
        <p:nvSpPr>
          <p:cNvPr id="9" name="Oval Callout 8"/>
          <p:cNvSpPr/>
          <p:nvPr/>
        </p:nvSpPr>
        <p:spPr>
          <a:xfrm>
            <a:off x="8534400" y="647700"/>
            <a:ext cx="1676400" cy="86266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1159" y="2579734"/>
            <a:ext cx="6813203" cy="4615945"/>
          </a:xfrm>
          <a:prstGeom prst="rect">
            <a:avLst/>
          </a:prstGeom>
        </p:spPr>
      </p:pic>
    </p:spTree>
    <p:extLst>
      <p:ext uri="{BB962C8B-B14F-4D97-AF65-F5344CB8AC3E}">
        <p14:creationId xmlns:p14="http://schemas.microsoft.com/office/powerpoint/2010/main" val="35535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1061700"/>
            <a:ext cx="15435000" cy="1414800"/>
          </a:xfrm>
        </p:spPr>
        <p:txBody>
          <a:bodyPr/>
          <a:lstStyle/>
          <a:p>
            <a:r>
              <a:rPr lang="en-US" sz="6000" b="1" smtClean="0">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559905" y="2361492"/>
            <a:ext cx="15188458" cy="25087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2465998" y="52959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  </a:t>
            </a:r>
            <a:r>
              <a:rPr lang="el-GR" sz="4000">
                <a:solidFill>
                  <a:prstClr val="black"/>
                </a:solidFill>
                <a:latin typeface="Arial" panose="020B0604020202020204" pitchFamily="34" charset="0"/>
                <a:ea typeface="Calibri" panose="020F0502020204030204" pitchFamily="34" charset="0"/>
                <a:cs typeface="Arial" panose="020B0604020202020204" pitchFamily="34" charset="0"/>
              </a:rPr>
              <a:t>Δ</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A′C′B′ ∽ </a:t>
            </a:r>
            <a:r>
              <a:rPr lang="el-GR" sz="4000">
                <a:solidFill>
                  <a:prstClr val="black"/>
                </a:solidFill>
                <a:latin typeface="Arial" panose="020B0604020202020204" pitchFamily="34" charset="0"/>
                <a:ea typeface="Calibri" panose="020F0502020204030204" pitchFamily="34" charset="0"/>
                <a:cs typeface="Arial" panose="020B0604020202020204" pitchFamily="34" charset="0"/>
              </a:rPr>
              <a:t>Δ</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ACB </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555895" y="52959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C.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B′A′C′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BCA </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2438400" y="75057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B′C′A′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BAC </a:t>
            </a:r>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0555895" y="7505700"/>
            <a:ext cx="5175825" cy="17152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D.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A′C′B′ ∽ </a:t>
            </a:r>
            <a:r>
              <a:rPr lang="el-GR" sz="4000">
                <a:solidFill>
                  <a:schemeClr val="tx1"/>
                </a:solidFill>
                <a:latin typeface="Arial" panose="020B0604020202020204" pitchFamily="34" charset="0"/>
                <a:ea typeface="Calibri" panose="020F0502020204030204" pitchFamily="34" charset="0"/>
                <a:cs typeface="Arial" panose="020B0604020202020204" pitchFamily="34" charset="0"/>
              </a:rPr>
              <a:t>Δ</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ABC </a:t>
            </a: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494892" y="570498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526897" y="7867056"/>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588720" y="785415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582340" y="564435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299308" y="2565419"/>
            <a:ext cx="13709651" cy="2077492"/>
          </a:xfrm>
          <a:prstGeom prst="rect">
            <a:avLst/>
          </a:prstGeom>
        </p:spPr>
        <p:txBody>
          <a:bodyPr wrap="square">
            <a:spAutoFit/>
          </a:bodyPr>
          <a:lstStyle/>
          <a:p>
            <a:pPr lvl="0" algn="just">
              <a:lnSpc>
                <a:spcPct val="150000"/>
              </a:lnSpc>
              <a:defRPr/>
            </a:pPr>
            <a:r>
              <a:rPr lang="en-US" sz="4300" b="1" smtClean="0">
                <a:solidFill>
                  <a:srgbClr val="000000"/>
                </a:solidFill>
                <a:latin typeface="Arial" panose="020B0604020202020204" pitchFamily="34" charset="0"/>
                <a:cs typeface="Arial" panose="020B0604020202020204" pitchFamily="34" charset="0"/>
              </a:rPr>
              <a:t>9.37. </a:t>
            </a:r>
            <a:r>
              <a:rPr lang="en-US" sz="4300">
                <a:solidFill>
                  <a:srgbClr val="000000"/>
                </a:solidFill>
                <a:latin typeface="Arial" panose="020B0604020202020204" pitchFamily="34" charset="0"/>
                <a:cs typeface="Arial" panose="020B0604020202020204" pitchFamily="34" charset="0"/>
              </a:rPr>
              <a:t>Cho ABC là tam giác không cân. Biết  </a:t>
            </a:r>
            <a:r>
              <a:rPr lang="el-GR" sz="4300">
                <a:solidFill>
                  <a:srgbClr val="000000"/>
                </a:solidFill>
                <a:latin typeface="Arial" panose="020B0604020202020204" pitchFamily="34" charset="0"/>
                <a:cs typeface="Arial" panose="020B0604020202020204" pitchFamily="34" charset="0"/>
              </a:rPr>
              <a:t>Δ</a:t>
            </a:r>
            <a:r>
              <a:rPr lang="en-US" sz="4300">
                <a:solidFill>
                  <a:srgbClr val="000000"/>
                </a:solidFill>
                <a:latin typeface="Arial" panose="020B0604020202020204" pitchFamily="34" charset="0"/>
                <a:cs typeface="Arial" panose="020B0604020202020204" pitchFamily="34" charset="0"/>
              </a:rPr>
              <a:t>A′B′C′ ∽ </a:t>
            </a:r>
            <a:r>
              <a:rPr lang="el-GR" sz="4300">
                <a:solidFill>
                  <a:srgbClr val="000000"/>
                </a:solidFill>
                <a:latin typeface="Arial" panose="020B0604020202020204" pitchFamily="34" charset="0"/>
                <a:cs typeface="Arial" panose="020B0604020202020204" pitchFamily="34" charset="0"/>
              </a:rPr>
              <a:t>Δ</a:t>
            </a:r>
            <a:r>
              <a:rPr lang="en-US" sz="4300">
                <a:solidFill>
                  <a:srgbClr val="000000"/>
                </a:solidFill>
                <a:latin typeface="Arial" panose="020B0604020202020204" pitchFamily="34" charset="0"/>
                <a:cs typeface="Arial" panose="020B0604020202020204" pitchFamily="34" charset="0"/>
              </a:rPr>
              <a:t>ABC. Khẳng định nào sau đây là </a:t>
            </a:r>
            <a:r>
              <a:rPr lang="en-US" sz="4300">
                <a:solidFill>
                  <a:srgbClr val="000000"/>
                </a:solidFill>
                <a:latin typeface="Arial" panose="020B0604020202020204" pitchFamily="34" charset="0"/>
                <a:cs typeface="Arial" panose="020B0604020202020204" pitchFamily="34" charset="0"/>
              </a:rPr>
              <a:t>đúng</a:t>
            </a:r>
            <a:r>
              <a:rPr lang="en-US" sz="4300" smtClean="0">
                <a:solidFill>
                  <a:srgbClr val="000000"/>
                </a:solidFill>
                <a:latin typeface="Arial" panose="020B0604020202020204" pitchFamily="34" charset="0"/>
                <a:cs typeface="Arial" panose="020B0604020202020204" pitchFamily="34" charset="0"/>
              </a:rPr>
              <a:t>?</a:t>
            </a:r>
            <a:endParaRPr lang="en-US" sz="43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48093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2000"/>
                            </p:stCondLst>
                            <p:childTnLst>
                              <p:par>
                                <p:cTn id="29" presetID="18"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3"/>
                                        </p:tgtEl>
                                      </p:cBhvr>
                                    </p:cmd>
                                  </p:childTnLst>
                                </p:cTn>
                              </p:par>
                              <p:par>
                                <p:cTn id="41" presetID="1" presetClass="entr" presetSubtype="0" fill="hold" nodeType="withEffect">
                                  <p:stCondLst>
                                    <p:cond delay="0"/>
                                  </p:stCondLst>
                                  <p:childTnLst>
                                    <p:set>
                                      <p:cBhvr>
                                        <p:cTn id="42" dur="1" fill="hold">
                                          <p:stCondLst>
                                            <p:cond delay="9"/>
                                          </p:stCondLst>
                                        </p:cTn>
                                        <p:tgtEl>
                                          <p:spTgt spid="14"/>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9"/>
                                        </p:tgtEl>
                                      </p:cBhvr>
                                    </p:animEffect>
                                    <p:animScale>
                                      <p:cBhvr>
                                        <p:cTn id="45"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0"/>
                                        </p:tgtEl>
                                        <p:attrNameLst>
                                          <p:attrName>fillcolor</p:attrName>
                                        </p:attrNameLst>
                                      </p:cBhvr>
                                      <p:to>
                                        <a:srgbClr val="D99694"/>
                                      </p:to>
                                    </p:animClr>
                                    <p:set>
                                      <p:cBhvr>
                                        <p:cTn id="51" dur="500" fill="hold"/>
                                        <p:tgtEl>
                                          <p:spTgt spid="10"/>
                                        </p:tgtEl>
                                        <p:attrNameLst>
                                          <p:attrName>fill.type</p:attrName>
                                        </p:attrNameLst>
                                      </p:cBhvr>
                                      <p:to>
                                        <p:strVal val="solid"/>
                                      </p:to>
                                    </p:set>
                                    <p:set>
                                      <p:cBhvr>
                                        <p:cTn id="52" dur="500" fill="hold"/>
                                        <p:tgtEl>
                                          <p:spTgt spid="10"/>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18"/>
                                        </p:tgtEl>
                                      </p:cBhvr>
                                    </p:cmd>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0"/>
                                        </p:tgtEl>
                                      </p:cBhvr>
                                    </p:animEffect>
                                    <p:animScale>
                                      <p:cBhvr>
                                        <p:cTn id="59"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1"/>
                                        </p:tgtEl>
                                        <p:attrNameLst>
                                          <p:attrName>fillcolor</p:attrName>
                                        </p:attrNameLst>
                                      </p:cBhvr>
                                      <p:to>
                                        <a:srgbClr val="D99694"/>
                                      </p:to>
                                    </p:animClr>
                                    <p:set>
                                      <p:cBhvr>
                                        <p:cTn id="65" dur="500" fill="hold"/>
                                        <p:tgtEl>
                                          <p:spTgt spid="11"/>
                                        </p:tgtEl>
                                        <p:attrNameLst>
                                          <p:attrName>fill.type</p:attrName>
                                        </p:attrNameLst>
                                      </p:cBhvr>
                                      <p:to>
                                        <p:strVal val="solid"/>
                                      </p:to>
                                    </p:set>
                                    <p:set>
                                      <p:cBhvr>
                                        <p:cTn id="66" dur="500" fill="hold"/>
                                        <p:tgtEl>
                                          <p:spTgt spid="11"/>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18"/>
                                        </p:tgtEl>
                                      </p:cBhvr>
                                    </p:cmd>
                                  </p:childTnLst>
                                </p:cTn>
                              </p:par>
                              <p:par>
                                <p:cTn id="69" presetID="1" presetClass="entr" presetSubtype="0" fill="hold" nodeType="withEffect">
                                  <p:stCondLst>
                                    <p:cond delay="0"/>
                                  </p:stCondLst>
                                  <p:childTnLst>
                                    <p:set>
                                      <p:cBhvr>
                                        <p:cTn id="70" dur="1" fill="hold">
                                          <p:stCondLst>
                                            <p:cond delay="9"/>
                                          </p:stCondLst>
                                        </p:cTn>
                                        <p:tgtEl>
                                          <p:spTgt spid="15"/>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2"/>
                                        </p:tgtEl>
                                        <p:attrNameLst>
                                          <p:attrName>fillcolor</p:attrName>
                                        </p:attrNameLst>
                                      </p:cBhvr>
                                      <p:to>
                                        <a:srgbClr val="D99694"/>
                                      </p:to>
                                    </p:animClr>
                                    <p:set>
                                      <p:cBhvr>
                                        <p:cTn id="79" dur="500" fill="hold"/>
                                        <p:tgtEl>
                                          <p:spTgt spid="12"/>
                                        </p:tgtEl>
                                        <p:attrNameLst>
                                          <p:attrName>fill.type</p:attrName>
                                        </p:attrNameLst>
                                      </p:cBhvr>
                                      <p:to>
                                        <p:strVal val="solid"/>
                                      </p:to>
                                    </p:set>
                                    <p:set>
                                      <p:cBhvr>
                                        <p:cTn id="80" dur="500" fill="hold"/>
                                        <p:tgtEl>
                                          <p:spTgt spid="12"/>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18"/>
                                        </p:tgtEl>
                                      </p:cBhvr>
                                    </p:cmd>
                                  </p:childTnLst>
                                </p:cTn>
                              </p:par>
                              <p:par>
                                <p:cTn id="83" presetID="1" presetClass="entr" presetSubtype="0" fill="hold" nodeType="withEffect">
                                  <p:stCondLst>
                                    <p:cond delay="0"/>
                                  </p:stCondLst>
                                  <p:childTnLst>
                                    <p:set>
                                      <p:cBhvr>
                                        <p:cTn id="84" dur="1" fill="hold">
                                          <p:stCondLst>
                                            <p:cond delay="9"/>
                                          </p:stCondLst>
                                        </p:cTn>
                                        <p:tgtEl>
                                          <p:spTgt spid="16"/>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8" fill="hold" display="0">
                  <p:stCondLst>
                    <p:cond delay="indefinite"/>
                  </p:stCondLst>
                  <p:endCondLst>
                    <p:cond evt="onStopAudio" delay="0">
                      <p:tgtEl>
                        <p:sldTgt/>
                      </p:tgtEl>
                    </p:cond>
                  </p:endCondLst>
                </p:cTn>
                <p:tgtEl>
                  <p:spTgt spid="13"/>
                </p:tgtEl>
              </p:cMediaNode>
            </p:audio>
            <p:audio>
              <p:cMediaNode vol="80000">
                <p:cTn id="89"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72355" y="8447093"/>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88623" flipH="1">
            <a:off x="49270" y="-438799"/>
            <a:ext cx="1594799" cy="2371450"/>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609600" y="908382"/>
                <a:ext cx="17221200" cy="7273273"/>
              </a:xfrm>
              <a:prstGeom prst="rect">
                <a:avLst/>
              </a:prstGeom>
            </p:spPr>
            <p:txBody>
              <a:bodyPr wrap="square">
                <a:spAutoFit/>
              </a:bodyPr>
              <a:lstStyle/>
              <a:p>
                <a:pPr lvl="0" algn="just">
                  <a:lnSpc>
                    <a:spcPct val="150000"/>
                  </a:lnSpc>
                </a:pPr>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9.46 </a:t>
                </a:r>
                <a:r>
                  <a:rPr lang="fr-FR" sz="4000" b="1">
                    <a:solidFill>
                      <a:srgbClr val="C00000"/>
                    </a:solidFill>
                    <a:latin typeface="Arial" panose="020B0604020202020204" pitchFamily="34" charset="0"/>
                    <a:ea typeface="Calibri" panose="020F0502020204030204" pitchFamily="34" charset="0"/>
                  </a:rPr>
                  <a:t>(SGK – </a:t>
                </a:r>
                <a:r>
                  <a:rPr lang="fr-FR" sz="4000" b="1">
                    <a:solidFill>
                      <a:srgbClr val="C00000"/>
                    </a:solidFill>
                    <a:latin typeface="Arial" panose="020B0604020202020204" pitchFamily="34" charset="0"/>
                    <a:ea typeface="Calibri" panose="020F0502020204030204" pitchFamily="34" charset="0"/>
                  </a:rPr>
                  <a:t>trang </a:t>
                </a:r>
                <a:r>
                  <a:rPr lang="fr-FR" sz="4000" b="1" smtClean="0">
                    <a:solidFill>
                      <a:srgbClr val="C00000"/>
                    </a:solidFill>
                    <a:latin typeface="Arial" panose="020B0604020202020204" pitchFamily="34" charset="0"/>
                    <a:ea typeface="Calibri" panose="020F0502020204030204" pitchFamily="34" charset="0"/>
                  </a:rPr>
                  <a:t>111) </a:t>
                </a:r>
              </a:p>
              <a:p>
                <a:pPr lvl="0" algn="just">
                  <a:lnSpc>
                    <a:spcPct val="150000"/>
                  </a:lnSpc>
                </a:pPr>
                <a:r>
                  <a:rPr lang="vi-VN" sz="4000" smtClean="0">
                    <a:solidFill>
                      <a:srgbClr val="000000"/>
                    </a:solidFill>
                  </a:rPr>
                  <a:t>Cho </a:t>
                </a:r>
                <a:r>
                  <a:rPr lang="vi-VN" sz="4000">
                    <a:solidFill>
                      <a:srgbClr val="000000"/>
                    </a:solidFill>
                  </a:rPr>
                  <a:t>tam giác </a:t>
                </a:r>
                <a14:m>
                  <m:oMath xmlns:m="http://schemas.openxmlformats.org/officeDocument/2006/math">
                    <m:r>
                      <a:rPr lang="vi-VN" sz="4000" i="1" smtClean="0">
                        <a:solidFill>
                          <a:srgbClr val="000000"/>
                        </a:solidFill>
                        <a:latin typeface="Cambria Math" panose="02040503050406030204" pitchFamily="18" charset="0"/>
                      </a:rPr>
                      <m:t>𝐴𝐵𝐶</m:t>
                    </m:r>
                  </m:oMath>
                </a14:m>
                <a:r>
                  <a:rPr lang="vi-VN" sz="4000">
                    <a:solidFill>
                      <a:srgbClr val="000000"/>
                    </a:solidFill>
                  </a:rPr>
                  <a:t> vuông tại </a:t>
                </a:r>
                <a14:m>
                  <m:oMath xmlns:m="http://schemas.openxmlformats.org/officeDocument/2006/math">
                    <m:r>
                      <a:rPr lang="vi-VN" sz="4000" i="1" smtClean="0">
                        <a:solidFill>
                          <a:srgbClr val="000000"/>
                        </a:solidFill>
                        <a:latin typeface="Cambria Math" panose="02040503050406030204" pitchFamily="18" charset="0"/>
                      </a:rPr>
                      <m:t>𝐴</m:t>
                    </m:r>
                  </m:oMath>
                </a14:m>
                <a:r>
                  <a:rPr lang="vi-VN" sz="4000">
                    <a:solidFill>
                      <a:srgbClr val="000000"/>
                    </a:solidFill>
                  </a:rPr>
                  <a:t> và các điểm </a:t>
                </a:r>
                <a14:m>
                  <m:oMath xmlns:m="http://schemas.openxmlformats.org/officeDocument/2006/math">
                    <m:r>
                      <a:rPr lang="vi-VN" sz="4000" i="1" smtClean="0">
                        <a:solidFill>
                          <a:srgbClr val="000000"/>
                        </a:solidFill>
                        <a:latin typeface="Cambria Math" panose="02040503050406030204" pitchFamily="18" charset="0"/>
                      </a:rPr>
                      <m:t>𝐷</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𝐸</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𝐹</m:t>
                    </m:r>
                  </m:oMath>
                </a14:m>
                <a:r>
                  <a:rPr lang="vi-VN" sz="4000">
                    <a:solidFill>
                      <a:srgbClr val="000000"/>
                    </a:solidFill>
                  </a:rPr>
                  <a:t> như Hình 9.77 sao cho </a:t>
                </a:r>
                <a14:m>
                  <m:oMath xmlns:m="http://schemas.openxmlformats.org/officeDocument/2006/math">
                    <m:r>
                      <a:rPr lang="vi-VN" sz="4000" i="1" smtClean="0">
                        <a:solidFill>
                          <a:srgbClr val="000000"/>
                        </a:solidFill>
                        <a:latin typeface="Cambria Math" panose="02040503050406030204" pitchFamily="18" charset="0"/>
                      </a:rPr>
                      <m:t>𝐴𝐷</m:t>
                    </m:r>
                  </m:oMath>
                </a14:m>
                <a:r>
                  <a:rPr lang="vi-VN" sz="4000">
                    <a:solidFill>
                      <a:srgbClr val="000000"/>
                    </a:solidFill>
                  </a:rPr>
                  <a:t> là phân giác của góc </a:t>
                </a:r>
                <a14:m>
                  <m:oMath xmlns:m="http://schemas.openxmlformats.org/officeDocument/2006/math">
                    <m:r>
                      <a:rPr lang="vi-VN" sz="4000" i="1" smtClean="0">
                        <a:solidFill>
                          <a:srgbClr val="000000"/>
                        </a:solidFill>
                        <a:latin typeface="Cambria Math" panose="02040503050406030204" pitchFamily="18" charset="0"/>
                      </a:rPr>
                      <m:t>𝐵𝐴𝐶</m:t>
                    </m:r>
                    <m:r>
                      <a:rPr lang="vi-VN" sz="4000" i="1" smtClean="0">
                        <a:solidFill>
                          <a:srgbClr val="000000"/>
                        </a:solidFill>
                        <a:latin typeface="Cambria Math" panose="02040503050406030204" pitchFamily="18" charset="0"/>
                      </a:rPr>
                      <m:t>, </m:t>
                    </m:r>
                    <m:r>
                      <a:rPr lang="vi-VN" sz="4000" i="1" smtClean="0">
                        <a:solidFill>
                          <a:srgbClr val="000000"/>
                        </a:solidFill>
                        <a:latin typeface="Cambria Math" panose="02040503050406030204" pitchFamily="18" charset="0"/>
                      </a:rPr>
                      <m:t>𝐷𝐸</m:t>
                    </m:r>
                    <m:r>
                      <a:rPr lang="vi-VN" sz="4000" i="1" smtClean="0">
                        <a:solidFill>
                          <a:srgbClr val="000000"/>
                        </a:solidFill>
                        <a:latin typeface="Cambria Math" panose="02040503050406030204" pitchFamily="18" charset="0"/>
                      </a:rPr>
                      <m:t> </m:t>
                    </m:r>
                  </m:oMath>
                </a14:m>
                <a:r>
                  <a:rPr lang="vi-VN" sz="4000">
                    <a:solidFill>
                      <a:srgbClr val="000000"/>
                    </a:solidFill>
                  </a:rPr>
                  <a:t>và </a:t>
                </a:r>
                <a14:m>
                  <m:oMath xmlns:m="http://schemas.openxmlformats.org/officeDocument/2006/math">
                    <m:r>
                      <a:rPr lang="vi-VN" sz="4000" i="1" smtClean="0">
                        <a:solidFill>
                          <a:srgbClr val="000000"/>
                        </a:solidFill>
                        <a:latin typeface="Cambria Math" panose="02040503050406030204" pitchFamily="18" charset="0"/>
                      </a:rPr>
                      <m:t>𝐷𝐹</m:t>
                    </m:r>
                  </m:oMath>
                </a14:m>
                <a:r>
                  <a:rPr lang="vi-VN" sz="4000">
                    <a:solidFill>
                      <a:srgbClr val="000000"/>
                    </a:solidFill>
                  </a:rPr>
                  <a:t> lần lượt vuông góc với </a:t>
                </a:r>
                <a14:m>
                  <m:oMath xmlns:m="http://schemas.openxmlformats.org/officeDocument/2006/math">
                    <m:r>
                      <a:rPr lang="vi-VN" sz="4000" i="1" smtClean="0">
                        <a:solidFill>
                          <a:srgbClr val="000000"/>
                        </a:solidFill>
                        <a:latin typeface="Cambria Math" panose="02040503050406030204" pitchFamily="18" charset="0"/>
                      </a:rPr>
                      <m:t>𝐴𝐶</m:t>
                    </m:r>
                  </m:oMath>
                </a14:m>
                <a:r>
                  <a:rPr lang="vi-VN" sz="4000">
                    <a:solidFill>
                      <a:srgbClr val="000000"/>
                    </a:solidFill>
                  </a:rPr>
                  <a:t> và </a:t>
                </a:r>
                <a14:m>
                  <m:oMath xmlns:m="http://schemas.openxmlformats.org/officeDocument/2006/math">
                    <m:r>
                      <a:rPr lang="vi-VN" sz="4000" i="1" smtClean="0">
                        <a:solidFill>
                          <a:srgbClr val="000000"/>
                        </a:solidFill>
                        <a:latin typeface="Cambria Math" panose="02040503050406030204" pitchFamily="18" charset="0"/>
                      </a:rPr>
                      <m:t>𝐵𝐶</m:t>
                    </m:r>
                  </m:oMath>
                </a14:m>
                <a:r>
                  <a:rPr lang="vi-VN" sz="4000">
                    <a:solidFill>
                      <a:srgbClr val="000000"/>
                    </a:solidFill>
                  </a:rPr>
                  <a:t>. Chứng minh rằng:</a:t>
                </a:r>
              </a:p>
              <a:p>
                <a:pPr algn="just">
                  <a:lnSpc>
                    <a:spcPct val="150000"/>
                  </a:lnSpc>
                  <a:spcBef>
                    <a:spcPts val="600"/>
                  </a:spcBef>
                  <a:spcAft>
                    <a:spcPts val="600"/>
                  </a:spcAft>
                </a:pPr>
                <a:r>
                  <a:rPr lang="vi-VN" sz="4000">
                    <a:solidFill>
                      <a:srgbClr val="000000"/>
                    </a:solidFill>
                  </a:rPr>
                  <a:t>a)</a:t>
                </a:r>
                <a:r>
                  <a:rPr lang="vi-VN" sz="4000">
                    <a:solidFill>
                      <a:srgbClr val="000000"/>
                    </a:solidFill>
                  </a:rPr>
                  <a:t> </a:t>
                </a:r>
                <a14:m>
                  <m:oMath xmlns:m="http://schemas.openxmlformats.org/officeDocument/2006/math">
                    <m:f>
                      <m:fPr>
                        <m:ctrlPr>
                          <a:rPr lang="en-US" sz="4000" i="1">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𝐵𝐷</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vi-VN" sz="4000" smtClean="0">
                    <a:solidFill>
                      <a:srgbClr val="000000"/>
                    </a:solidFill>
                  </a:rPr>
                  <a:t>, </a:t>
                </a:r>
                <a:r>
                  <a:rPr lang="vi-VN" sz="4000">
                    <a:solidFill>
                      <a:srgbClr val="000000"/>
                    </a:solidFill>
                  </a:rPr>
                  <a:t>từ đó suy ra</a:t>
                </a:r>
                <a:r>
                  <a:rPr lang="vi-VN" sz="4000">
                    <a:solidFill>
                      <a:srgbClr val="000000"/>
                    </a:solidFill>
                  </a:rPr>
                  <a:t>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𝐴𝐸</m:t>
                    </m:r>
                    <m:r>
                      <a:rPr lang="fr-FR" sz="4000" i="1">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 . </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4000" smtClean="0">
                  <a:solidFill>
                    <a:srgbClr val="000000"/>
                  </a:solidFill>
                </a:endParaRPr>
              </a:p>
              <a:p>
                <a:pPr algn="just">
                  <a:lnSpc>
                    <a:spcPct val="150000"/>
                  </a:lnSpc>
                  <a:spcBef>
                    <a:spcPts val="600"/>
                  </a:spcBef>
                  <a:spcAft>
                    <a:spcPts val="600"/>
                  </a:spcAft>
                </a:pPr>
                <a:r>
                  <a:rPr lang="vi-VN" sz="4000" smtClean="0">
                    <a:solidFill>
                      <a:srgbClr val="000000"/>
                    </a:solidFill>
                  </a:rPr>
                  <a:t>b</a:t>
                </a:r>
                <a:r>
                  <a:rPr lang="vi-VN" sz="4000">
                    <a:solidFill>
                      <a:srgbClr val="000000"/>
                    </a:solidFill>
                  </a:rPr>
                  <a:t>) </a:t>
                </a:r>
                <a14:m>
                  <m:oMath xmlns:m="http://schemas.openxmlformats.org/officeDocument/2006/math">
                    <m:r>
                      <m:rPr>
                        <m:sty m:val="p"/>
                      </m:rPr>
                      <a:rPr lang="el-GR" sz="4000" i="0" smtClean="0">
                        <a:solidFill>
                          <a:srgbClr val="000000"/>
                        </a:solidFill>
                        <a:latin typeface="Cambria Math" panose="02040503050406030204" pitchFamily="18" charset="0"/>
                      </a:rPr>
                      <m:t>Δ</m:t>
                    </m:r>
                    <m:r>
                      <a:rPr lang="vi-VN" sz="4000" i="1">
                        <a:solidFill>
                          <a:srgbClr val="000000"/>
                        </a:solidFill>
                        <a:latin typeface="Cambria Math" panose="02040503050406030204" pitchFamily="18" charset="0"/>
                      </a:rPr>
                      <m:t>𝐷𝐹𝐶</m:t>
                    </m:r>
                    <m:r>
                      <a:rPr lang="vi-VN" sz="4000" i="1">
                        <a:solidFill>
                          <a:srgbClr val="000000"/>
                        </a:solidFill>
                        <a:latin typeface="Cambria Math" panose="02040503050406030204" pitchFamily="18" charset="0"/>
                      </a:rPr>
                      <m:t> ∽ </m:t>
                    </m:r>
                    <m:r>
                      <m:rPr>
                        <m:sty m:val="p"/>
                      </m:rPr>
                      <a:rPr lang="el-GR" sz="4000" i="0">
                        <a:solidFill>
                          <a:srgbClr val="000000"/>
                        </a:solidFill>
                        <a:latin typeface="Cambria Math" panose="02040503050406030204" pitchFamily="18" charset="0"/>
                      </a:rPr>
                      <m:t>Δ</m:t>
                    </m:r>
                    <m:r>
                      <a:rPr lang="vi-VN" sz="4000" i="1">
                        <a:solidFill>
                          <a:srgbClr val="000000"/>
                        </a:solidFill>
                        <a:latin typeface="Cambria Math" panose="02040503050406030204" pitchFamily="18" charset="0"/>
                      </a:rPr>
                      <m:t>𝐴𝐵𝐶</m:t>
                    </m:r>
                    <m:r>
                      <a:rPr lang="vi-VN" sz="4000" i="1">
                        <a:solidFill>
                          <a:srgbClr val="000000"/>
                        </a:solidFill>
                        <a:latin typeface="Cambria Math" panose="02040503050406030204" pitchFamily="18" charset="0"/>
                      </a:rPr>
                      <m:t> </m:t>
                    </m:r>
                  </m:oMath>
                </a14:m>
                <a:endParaRPr lang="vi-VN" sz="4000">
                  <a:solidFill>
                    <a:srgbClr val="000000"/>
                  </a:solidFill>
                </a:endParaRPr>
              </a:p>
              <a:p>
                <a:pPr algn="just">
                  <a:lnSpc>
                    <a:spcPct val="150000"/>
                  </a:lnSpc>
                </a:pPr>
                <a:r>
                  <a:rPr lang="en-US" sz="4000">
                    <a:solidFill>
                      <a:srgbClr val="000000"/>
                    </a:solidFill>
                  </a:rPr>
                  <a:t>c)</a:t>
                </a:r>
                <a:r>
                  <a:rPr lang="en-US" sz="4000">
                    <a:solidFill>
                      <a:srgbClr val="000000"/>
                    </a:solidFill>
                  </a:rPr>
                  <a:t> </a:t>
                </a:r>
                <a14:m>
                  <m:oMath xmlns:m="http://schemas.openxmlformats.org/officeDocument/2006/math">
                    <m:r>
                      <a:rPr lang="en-US" sz="4000" i="1" smtClean="0">
                        <a:solidFill>
                          <a:srgbClr val="000000"/>
                        </a:solidFill>
                        <a:latin typeface="Cambria Math" panose="02040503050406030204" pitchFamily="18" charset="0"/>
                      </a:rPr>
                      <m:t>𝐷𝐹</m:t>
                    </m:r>
                    <m:r>
                      <a:rPr lang="en-US" sz="4000" i="1" smtClean="0">
                        <a:solidFill>
                          <a:srgbClr val="000000"/>
                        </a:solidFill>
                        <a:latin typeface="Cambria Math" panose="02040503050406030204" pitchFamily="18" charset="0"/>
                      </a:rPr>
                      <m:t>=</m:t>
                    </m:r>
                    <m:r>
                      <a:rPr lang="en-US" sz="4000" i="1" smtClean="0">
                        <a:solidFill>
                          <a:srgbClr val="000000"/>
                        </a:solidFill>
                        <a:latin typeface="Cambria Math" panose="02040503050406030204" pitchFamily="18" charset="0"/>
                      </a:rPr>
                      <m:t>𝐷𝐵</m:t>
                    </m:r>
                  </m:oMath>
                </a14:m>
                <a:endParaRPr lang="en-US" sz="4000" dirty="0">
                  <a:effectLst/>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09600" y="908382"/>
                <a:ext cx="17221200" cy="7273273"/>
              </a:xfrm>
              <a:prstGeom prst="rect">
                <a:avLst/>
              </a:prstGeom>
              <a:blipFill>
                <a:blip r:embed="rId12"/>
                <a:stretch>
                  <a:fillRect l="-1239" r="-1239" b="-2682"/>
                </a:stretch>
              </a:blipFill>
            </p:spPr>
            <p:txBody>
              <a:bodyPr/>
              <a:lstStyle/>
              <a:p>
                <a:r>
                  <a:rPr lang="en-US">
                    <a:noFill/>
                  </a:rPr>
                  <a:t> </a:t>
                </a:r>
              </a:p>
            </p:txBody>
          </p:sp>
        </mc:Fallback>
      </mc:AlternateContent>
      <p:pic>
        <p:nvPicPr>
          <p:cNvPr id="2" name="Picture 1"/>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66310" y="4229100"/>
            <a:ext cx="7464490" cy="4572000"/>
          </a:xfrm>
          <a:prstGeom prst="rect">
            <a:avLst/>
          </a:prstGeom>
        </p:spPr>
      </p:pic>
      <p:pic>
        <p:nvPicPr>
          <p:cNvPr id="13"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43292" flipH="1" flipV="1">
            <a:off x="15337014" y="7710755"/>
            <a:ext cx="4987570" cy="5989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74075" y="83439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3429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069179" y="1562100"/>
                <a:ext cx="9525000" cy="5946115"/>
              </a:xfrm>
              <a:prstGeom prst="rect">
                <a:avLst/>
              </a:prstGeom>
            </p:spPr>
            <p:txBody>
              <a:bodyPr wrap="square">
                <a:spAutoFit/>
              </a:bodyPr>
              <a:lstStyle/>
              <a:p>
                <a:pPr algn="just">
                  <a:lnSpc>
                    <a:spcPct val="150000"/>
                  </a:lnSpc>
                </a:pPr>
                <a:r>
                  <a:rPr lang="fr-FR" sz="3700" smtClean="0">
                    <a:latin typeface="Arial" panose="020B0604020202020204" pitchFamily="34" charset="0"/>
                    <a:ea typeface="Calibri" panose="020F0502020204030204" pitchFamily="34" charset="0"/>
                    <a:cs typeface="Arial" panose="020B0604020202020204" pitchFamily="34" charset="0"/>
                  </a:rPr>
                  <a:t>a) Kẻ đường thẳng qua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700">
                    <a:effectLst/>
                    <a:latin typeface="Arial" panose="020B0604020202020204" pitchFamily="34" charset="0"/>
                    <a:ea typeface="Calibri" panose="020F0502020204030204" pitchFamily="34" charset="0"/>
                    <a:cs typeface="Arial" panose="020B0604020202020204" pitchFamily="34" charset="0"/>
                  </a:rPr>
                  <a:t> vuông góc với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a:effectLst/>
                    <a:latin typeface="Arial" panose="020B0604020202020204" pitchFamily="34" charset="0"/>
                    <a:ea typeface="Calibri" panose="020F0502020204030204" pitchFamily="34" charset="0"/>
                    <a:cs typeface="Arial" panose="020B0604020202020204" pitchFamily="34" charset="0"/>
                  </a:rPr>
                  <a:t>, cắt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a:effectLst/>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𝐾</m:t>
                    </m:r>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𝐴𝐸</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70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7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𝐵𝐷𝐾</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𝐵𝐶𝐴</m:t>
                    </m:r>
                  </m:oMath>
                </a14:m>
                <a:r>
                  <a:rPr lang="fr-FR" sz="37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𝐶𝐷𝐸</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𝐶𝐵𝐴</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𝐷𝐾</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𝐷𝐸</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𝐵𝐴</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𝐺𝐴</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en-US" sz="3700" smtClean="0">
                    <a:effectLst/>
                    <a:latin typeface="Arial" panose="020B0604020202020204" pitchFamily="34" charset="0"/>
                    <a:ea typeface="Arial" panose="020B0604020202020204" pitchFamily="34" charset="0"/>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700">
                    <a:effectLst/>
                    <a:latin typeface="Arial" panose="020B0604020202020204" pitchFamily="34" charset="0"/>
                    <a:ea typeface="Calibri" panose="020F0502020204030204" pitchFamily="34" charset="0"/>
                    <a:cs typeface="Arial" panose="020B0604020202020204" pitchFamily="34" charset="0"/>
                  </a:rPr>
                  <a:t>Do vậy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r>
                          <a:rPr lang="fr-FR" sz="3700" i="1">
                            <a:effectLst/>
                            <a:latin typeface="Cambria Math" panose="02040503050406030204" pitchFamily="18" charset="0"/>
                            <a:ea typeface="Calibri" panose="020F0502020204030204" pitchFamily="34" charset="0"/>
                            <a:cs typeface="Times New Roman" panose="02020603050405020304" pitchFamily="18" charset="0"/>
                          </a:rPr>
                          <m:t> . </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a:latin typeface="Cambria Math" panose="02040503050406030204" pitchFamily="18" charset="0"/>
                        <a:ea typeface="Calibri" panose="020F0502020204030204" pitchFamily="34" charset="0"/>
                        <a:cs typeface="Times New Roman" panose="02020603050405020304" pitchFamily="18" charset="0"/>
                      </a:rPr>
                      <m:t>⇒</m:t>
                    </m:r>
                  </m:oMath>
                </a14:m>
                <a:r>
                  <a:rPr lang="fr-FR" sz="37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effectLst/>
                    <a:latin typeface="Arial" panose="020B0604020202020204" pitchFamily="34" charset="0"/>
                    <a:ea typeface="Calibri" panose="020F0502020204030204" pitchFamily="34" charset="0"/>
                    <a:cs typeface="Arial" panose="020B0604020202020204" pitchFamily="34" charset="0"/>
                  </a:rPr>
                  <a:t> (</a:t>
                </a:r>
                <a:r>
                  <a:rPr lang="fr-FR" sz="3700">
                    <a:effectLst/>
                    <a:latin typeface="Arial" panose="020B0604020202020204" pitchFamily="34" charset="0"/>
                    <a:ea typeface="Calibri" panose="020F0502020204030204" pitchFamily="34" charset="0"/>
                    <a:cs typeface="Arial" panose="020B0604020202020204" pitchFamily="34" charset="0"/>
                  </a:rPr>
                  <a:t>1</a:t>
                </a:r>
                <a:r>
                  <a:rPr lang="fr-FR" sz="3700" smtClean="0">
                    <a:effectLst/>
                    <a:latin typeface="Arial" panose="020B0604020202020204" pitchFamily="34" charset="0"/>
                    <a:ea typeface="Calibri" panose="020F0502020204030204" pitchFamily="34" charset="0"/>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8069179" y="1562100"/>
                <a:ext cx="9525000" cy="5946115"/>
              </a:xfrm>
              <a:prstGeom prst="rect">
                <a:avLst/>
              </a:prstGeom>
              <a:blipFill>
                <a:blip r:embed="rId12"/>
                <a:stretch>
                  <a:fillRect l="-2049" r="-1985"/>
                </a:stretch>
              </a:blipFill>
            </p:spPr>
            <p:txBody>
              <a:bodyPr/>
              <a:lstStyle/>
              <a:p>
                <a:r>
                  <a:rPr lang="en-US">
                    <a:noFill/>
                  </a:rPr>
                  <a:t> </a:t>
                </a:r>
              </a:p>
            </p:txBody>
          </p:sp>
        </mc:Fallback>
      </mc:AlternateContent>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4158" y="1908442"/>
            <a:ext cx="7023442" cy="430185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1706" y="7353300"/>
                <a:ext cx="15544800" cy="2428229"/>
              </a:xfrm>
              <a:prstGeom prst="rect">
                <a:avLst/>
              </a:prstGeom>
            </p:spPr>
            <p:txBody>
              <a:bodyPr wrap="square">
                <a:spAutoFit/>
              </a:bodyPr>
              <a:lstStyle/>
              <a:p>
                <a:pPr lvl="0" algn="just">
                  <a:lnSpc>
                    <a:spcPct val="150000"/>
                  </a:lnSpc>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(1)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Theo định lí Thalès, ta </a:t>
                </a:r>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𝐴𝐸</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𝐴𝐸</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den>
                    </m:f>
                  </m:oMath>
                </a14:m>
                <a:endParaRPr lang="en-US" sz="3700"/>
              </a:p>
            </p:txBody>
          </p:sp>
        </mc:Choice>
        <mc:Fallback>
          <p:sp>
            <p:nvSpPr>
              <p:cNvPr id="3" name="Rectangle 2"/>
              <p:cNvSpPr>
                <a:spLocks noRot="1" noChangeAspect="1" noMove="1" noResize="1" noEditPoints="1" noAdjustHandles="1" noChangeArrowheads="1" noChangeShapeType="1" noTextEdit="1"/>
              </p:cNvSpPr>
              <p:nvPr/>
            </p:nvSpPr>
            <p:spPr>
              <a:xfrm>
                <a:off x="761706" y="7353300"/>
                <a:ext cx="15544800" cy="2428229"/>
              </a:xfrm>
              <a:prstGeom prst="rect">
                <a:avLst/>
              </a:prstGeom>
              <a:blipFill>
                <a:blip r:embed="rId15"/>
                <a:stretch>
                  <a:fillRect l="-1255" b="-3008"/>
                </a:stretch>
              </a:blipFill>
            </p:spPr>
            <p:txBody>
              <a:bodyPr/>
              <a:lstStyle/>
              <a:p>
                <a:r>
                  <a:rPr lang="en-US">
                    <a:noFill/>
                  </a:rPr>
                  <a:t> </a:t>
                </a:r>
              </a:p>
            </p:txBody>
          </p:sp>
        </mc:Fallback>
      </mc:AlternateContent>
      <p:pic>
        <p:nvPicPr>
          <p:cNvPr id="15"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43292" flipH="1" flipV="1">
            <a:off x="15337014" y="7710755"/>
            <a:ext cx="4987570" cy="5989439"/>
          </a:xfrm>
          <a:prstGeom prst="rect">
            <a:avLst/>
          </a:prstGeom>
        </p:spPr>
      </p:pic>
    </p:spTree>
    <p:extLst>
      <p:ext uri="{BB962C8B-B14F-4D97-AF65-F5344CB8AC3E}">
        <p14:creationId xmlns:p14="http://schemas.microsoft.com/office/powerpoint/2010/main" val="22445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up)">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28800" y="8523293"/>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19093" y="-2712765"/>
            <a:ext cx="4240207" cy="42402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588623" flipH="1">
            <a:off x="20454" y="-561200"/>
            <a:ext cx="1594799" cy="2371450"/>
          </a:xfrm>
          <a:prstGeom prst="rect">
            <a:avLst/>
          </a:prstGeom>
        </p:spPr>
      </p:pic>
      <p:sp>
        <p:nvSpPr>
          <p:cNvPr id="7" name="Oval Callout 6"/>
          <p:cNvSpPr/>
          <p:nvPr/>
        </p:nvSpPr>
        <p:spPr>
          <a:xfrm>
            <a:off x="8077200" y="6477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8153400" y="2295511"/>
                <a:ext cx="9525000" cy="6429389"/>
              </a:xfrm>
              <a:prstGeom prst="rect">
                <a:avLst/>
              </a:prstGeom>
            </p:spPr>
            <p:txBody>
              <a:bodyPr wrap="square">
                <a:spAutoFit/>
              </a:bodyPr>
              <a:lstStyle/>
              <a:p>
                <a:pPr algn="just">
                  <a:lnSpc>
                    <a:spcPct val="150000"/>
                  </a:lnSpc>
                  <a:spcBef>
                    <a:spcPts val="600"/>
                  </a:spcBef>
                  <a:spcAft>
                    <a:spcPts val="600"/>
                  </a:spcAft>
                </a:pPr>
                <a:r>
                  <a:rPr lang="fr-FR" sz="370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𝐷𝐹𝐶</m:t>
                    </m:r>
                  </m:oMath>
                </a14:m>
                <a:r>
                  <a:rPr lang="fr-FR" sz="37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m:t>
                    </m:r>
                  </m:oMath>
                </a14:m>
                <a:r>
                  <a:rPr lang="fr-FR" sz="37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7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700">
                    <a:effectLst/>
                    <a:latin typeface="Arial" panose="020B0604020202020204" pitchFamily="34" charset="0"/>
                    <a:ea typeface="Calibri" panose="020F0502020204030204" pitchFamily="34" charset="0"/>
                    <a:cs typeface="Arial" panose="020B0604020202020204" pitchFamily="34" charset="0"/>
                  </a:rPr>
                  <a:t>) </a:t>
                </a:r>
                <a:r>
                  <a:rPr lang="fr-FR" sz="37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700" i="1">
                            <a:effectLst/>
                            <a:latin typeface="Cambria Math" panose="02040503050406030204" pitchFamily="18" charset="0"/>
                            <a:ea typeface="Calibri" panose="020F0502020204030204" pitchFamily="34" charset="0"/>
                            <a:cs typeface="Times New Roman" panose="02020603050405020304" pitchFamily="18" charset="0"/>
                          </a:rPr>
                          <m:t>𝐶</m:t>
                        </m:r>
                      </m:e>
                    </m:acc>
                  </m:oMath>
                </a14:m>
                <a:r>
                  <a:rPr lang="fr-FR" sz="3700">
                    <a:effectLst/>
                    <a:latin typeface="Arial" panose="020B0604020202020204" pitchFamily="34" charset="0"/>
                    <a:ea typeface="Calibri" panose="020F0502020204030204" pitchFamily="34" charset="0"/>
                    <a:cs typeface="Arial" panose="020B0604020202020204" pitchFamily="34" charset="0"/>
                  </a:rPr>
                  <a:t> chung</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𝐷𝐹𝐶</m:t>
                    </m:r>
                    <m:r>
                      <a:rPr lang="vi-VN" sz="3700" i="1">
                        <a:solidFill>
                          <a:srgbClr val="000000"/>
                        </a:solidFill>
                        <a:latin typeface="Cambria Math" panose="020405030504060302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m:t>
                    </m:r>
                    <m:r>
                      <a:rPr lang="fr-FR" sz="37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fr-FR" sz="3700">
                    <a:effectLst/>
                    <a:latin typeface="Arial" panose="020B0604020202020204" pitchFamily="34" charset="0"/>
                    <a:ea typeface="Calibri" panose="020F0502020204030204" pitchFamily="34" charset="0"/>
                    <a:cs typeface="Arial" panose="020B0604020202020204" pitchFamily="34" charset="0"/>
                  </a:rPr>
                  <a:t> (1 cặp góc nhọn)</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700">
                    <a:effectLst/>
                    <a:latin typeface="Arial" panose="020B0604020202020204" pitchFamily="34" charset="0"/>
                    <a:ea typeface="Calibri" panose="020F0502020204030204" pitchFamily="34" charset="0"/>
                    <a:cs typeface="Arial" panose="020B0604020202020204" pitchFamily="34" charset="0"/>
                  </a:rPr>
                  <a:t>c) Từ câu b </a:t>
                </a:r>
                <a:endParaRPr lang="fr-FR" sz="37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num>
                        <m:den>
                          <m:r>
                            <a:rPr lang="fr-FR" sz="3700" i="1">
                              <a:effectLst/>
                              <a:latin typeface="Cambria Math" panose="02040503050406030204" pitchFamily="18" charset="0"/>
                              <a:ea typeface="Calibri" panose="020F0502020204030204" pitchFamily="34" charset="0"/>
                              <a:cs typeface="Times New Roman" panose="02020603050405020304" pitchFamily="18" charset="0"/>
                            </a:rPr>
                            <m:t>𝐴𝐵</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7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700" i="1">
                        <a:effectLst/>
                        <a:latin typeface="Cambria Math" panose="02040503050406030204" pitchFamily="18" charset="0"/>
                        <a:ea typeface="Calibri" panose="020F0502020204030204" pitchFamily="34" charset="0"/>
                        <a:cs typeface="Times New Roman" panose="02020603050405020304" pitchFamily="18" charset="0"/>
                      </a:rPr>
                      <m:t>𝐷𝐹</m:t>
                    </m:r>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i="1">
                        <a:effectLst/>
                        <a:latin typeface="Cambria Math" panose="02040503050406030204" pitchFamily="18" charset="0"/>
                        <a:ea typeface="Calibri" panose="020F0502020204030204" pitchFamily="34" charset="0"/>
                        <a:cs typeface="Times New Roman" panose="02020603050405020304" pitchFamily="18" charset="0"/>
                      </a:rPr>
                      <m:t>𝐷𝐵</m:t>
                    </m:r>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8153400" y="2295511"/>
                <a:ext cx="9525000" cy="6429389"/>
              </a:xfrm>
              <a:prstGeom prst="rect">
                <a:avLst/>
              </a:prstGeom>
              <a:blipFill>
                <a:blip r:embed="rId12"/>
                <a:stretch>
                  <a:fillRect l="-2049" r="-1985" b="-2751"/>
                </a:stretch>
              </a:blipFill>
            </p:spPr>
            <p:txBody>
              <a:bodyPr/>
              <a:lstStyle/>
              <a:p>
                <a:r>
                  <a:rPr lang="en-US">
                    <a:noFill/>
                  </a:rPr>
                  <a:t> </a:t>
                </a:r>
              </a:p>
            </p:txBody>
          </p:sp>
        </mc:Fallback>
      </mc:AlternateContent>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5800" y="2828911"/>
            <a:ext cx="7023442" cy="4301858"/>
          </a:xfrm>
          <a:prstGeom prst="rect">
            <a:avLst/>
          </a:prstGeom>
        </p:spPr>
      </p:pic>
      <p:pic>
        <p:nvPicPr>
          <p:cNvPr id="11"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43292" flipH="1" flipV="1">
            <a:off x="15337014" y="7710755"/>
            <a:ext cx="4987570" cy="5989439"/>
          </a:xfrm>
          <a:prstGeom prst="rect">
            <a:avLst/>
          </a:prstGeom>
        </p:spPr>
      </p:pic>
    </p:spTree>
    <p:extLst>
      <p:ext uri="{BB962C8B-B14F-4D97-AF65-F5344CB8AC3E}">
        <p14:creationId xmlns:p14="http://schemas.microsoft.com/office/powerpoint/2010/main" val="16682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6483105" y="-2096466"/>
            <a:ext cx="4987570" cy="598943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400" y="8572500"/>
            <a:ext cx="4240207" cy="4240207"/>
          </a:xfrm>
          <a:prstGeom prst="rect">
            <a:avLst/>
          </a:prstGeom>
        </p:spPr>
      </p:pic>
      <p:sp>
        <p:nvSpPr>
          <p:cNvPr id="14" name="Rectangle 13"/>
          <p:cNvSpPr/>
          <p:nvPr/>
        </p:nvSpPr>
        <p:spPr>
          <a:xfrm>
            <a:off x="838200" y="419100"/>
            <a:ext cx="16452944" cy="3647152"/>
          </a:xfrm>
          <a:prstGeom prst="rect">
            <a:avLst/>
          </a:prstGeom>
        </p:spPr>
        <p:txBody>
          <a:bodyPr wrap="square">
            <a:spAutoFit/>
          </a:bodyPr>
          <a:lstStyle/>
          <a:p>
            <a:pPr lvl="0" algn="just">
              <a:lnSpc>
                <a:spcPct val="150000"/>
              </a:lnSpc>
            </a:pPr>
            <a:r>
              <a:rPr lang="fr-FR" sz="4000" b="1">
                <a:solidFill>
                  <a:srgbClr val="C00000"/>
                </a:solidFill>
                <a:latin typeface="Arial" panose="020B0604020202020204" pitchFamily="34" charset="0"/>
                <a:ea typeface="Calibri" panose="020F0502020204030204" pitchFamily="34" charset="0"/>
              </a:rPr>
              <a:t>Bài 9.47 (SGK – trang </a:t>
            </a:r>
            <a:r>
              <a:rPr lang="fr-FR" sz="4000" b="1">
                <a:solidFill>
                  <a:srgbClr val="C00000"/>
                </a:solidFill>
                <a:latin typeface="Arial" panose="020B0604020202020204" pitchFamily="34" charset="0"/>
                <a:ea typeface="Calibri" panose="020F0502020204030204" pitchFamily="34" charset="0"/>
              </a:rPr>
              <a:t>111</a:t>
            </a:r>
            <a:r>
              <a:rPr lang="fr-FR" sz="4000" b="1" smtClean="0">
                <a:solidFill>
                  <a:srgbClr val="C00000"/>
                </a:solidFill>
                <a:latin typeface="Arial" panose="020B0604020202020204" pitchFamily="34" charset="0"/>
                <a:ea typeface="Calibri" panose="020F0502020204030204" pitchFamily="34" charset="0"/>
              </a:rPr>
              <a:t>) </a:t>
            </a:r>
            <a:r>
              <a:rPr lang="vi-VN" sz="3800" smtClean="0">
                <a:ea typeface="Calibri" panose="020F0502020204030204" pitchFamily="34" charset="0"/>
                <a:cs typeface="Times New Roman" panose="02020603050405020304" pitchFamily="18" charset="0"/>
              </a:rPr>
              <a:t>Để </a:t>
            </a:r>
            <a:r>
              <a:rPr lang="vi-VN" sz="3800">
                <a:ea typeface="Calibri" panose="020F0502020204030204" pitchFamily="34" charset="0"/>
                <a:cs typeface="Times New Roman" panose="02020603050405020304" pitchFamily="18" charset="0"/>
              </a:rPr>
              <a:t>tính được chiều cao gần đúng của kim tự tháp Ai Cập, người ta nắm 1 cây cọc cao 1m vuông góc với mặt đất và đo được bóng cây cọc trên mặt đất là 1,5m. Khi đó chiều dài bóng của kim tự tháp trên mặt đất là 208,2 m. Hỏi kim tự tháp cao bao nhiêu </a:t>
            </a:r>
            <a:r>
              <a:rPr lang="vi-VN" sz="3800">
                <a:ea typeface="Calibri" panose="020F0502020204030204" pitchFamily="34" charset="0"/>
                <a:cs typeface="Times New Roman" panose="02020603050405020304" pitchFamily="18" charset="0"/>
              </a:rPr>
              <a:t>mét</a:t>
            </a:r>
            <a:r>
              <a:rPr lang="vi-VN" sz="3800" smtClean="0">
                <a:ea typeface="Calibri" panose="020F0502020204030204" pitchFamily="34" charset="0"/>
                <a:cs typeface="Times New Roman" panose="02020603050405020304" pitchFamily="18" charset="0"/>
              </a:rPr>
              <a:t>?</a:t>
            </a:r>
            <a:endParaRPr lang="vi-VN" sz="3800">
              <a:ea typeface="Calibri" panose="020F0502020204030204" pitchFamily="34" charset="0"/>
              <a:cs typeface="Times New Roman" panose="02020603050405020304" pitchFamily="18" charset="0"/>
            </a:endParaRPr>
          </a:p>
        </p:txBody>
      </p:sp>
      <p:sp>
        <p:nvSpPr>
          <p:cNvPr id="8" name="Oval Callout 7"/>
          <p:cNvSpPr/>
          <p:nvPr/>
        </p:nvSpPr>
        <p:spPr>
          <a:xfrm>
            <a:off x="8226472" y="4381500"/>
            <a:ext cx="1676400" cy="914400"/>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4492672" y="5759598"/>
                <a:ext cx="9144000" cy="3727302"/>
              </a:xfrm>
              <a:prstGeom prst="rect">
                <a:avLst/>
              </a:prstGeom>
            </p:spPr>
            <p:txBody>
              <a:bodyPr>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800">
                    <a:effectLst/>
                    <a:latin typeface="Arial" panose="020B0604020202020204" pitchFamily="34" charset="0"/>
                    <a:ea typeface="Calibri" panose="020F0502020204030204" pitchFamily="34" charset="0"/>
                    <a:cs typeface="Arial" panose="020B0604020202020204" pitchFamily="34" charset="0"/>
                  </a:rPr>
                  <a:t> là chiều cao của Kim </a:t>
                </a:r>
                <a:r>
                  <a:rPr lang="fr-FR" sz="3800">
                    <a:effectLst/>
                    <a:latin typeface="Arial" panose="020B0604020202020204" pitchFamily="34" charset="0"/>
                    <a:ea typeface="Calibri" panose="020F0502020204030204" pitchFamily="34" charset="0"/>
                    <a:cs typeface="Arial" panose="020B0604020202020204" pitchFamily="34" charset="0"/>
                  </a:rPr>
                  <a:t>tự </a:t>
                </a:r>
                <a:r>
                  <a:rPr lang="fr-FR" sz="3800" smtClean="0">
                    <a:effectLst/>
                    <a:latin typeface="Arial" panose="020B0604020202020204" pitchFamily="34" charset="0"/>
                    <a:ea typeface="Calibri" panose="020F0502020204030204" pitchFamily="34" charset="0"/>
                    <a:cs typeface="Arial" panose="020B0604020202020204" pitchFamily="34" charset="0"/>
                  </a:rPr>
                  <a:t>tháp.</a:t>
                </a:r>
                <a:r>
                  <a:rPr lang="en-US" sz="3800" smtClean="0">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208,2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1,5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=138,8</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h</m:t>
                    </m:r>
                    <m:r>
                      <a:rPr lang="fr-FR" sz="3800" i="1">
                        <a:effectLst/>
                        <a:latin typeface="Cambria Math" panose="02040503050406030204" pitchFamily="18" charset="0"/>
                        <a:ea typeface="Calibri" panose="020F0502020204030204" pitchFamily="34" charset="0"/>
                        <a:cs typeface="Times New Roman" panose="02020603050405020304" pitchFamily="18" charset="0"/>
                      </a:rPr>
                      <m:t>=138,8</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latin typeface="Cambria Math" panose="02040503050406030204" pitchFamily="18" charset="0"/>
                        <a:ea typeface="Calibri" panose="020F0502020204030204" pitchFamily="34" charset="0"/>
                        <a:cs typeface="Times New Roman" panose="02020603050405020304" pitchFamily="18" charset="0"/>
                      </a:rPr>
                      <m:t>m</m:t>
                    </m:r>
                    <m:r>
                      <a:rPr lang="en-US" sz="3800">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4492672" y="5759598"/>
                <a:ext cx="9144000" cy="3727302"/>
              </a:xfrm>
              <a:prstGeom prst="rect">
                <a:avLst/>
              </a:prstGeom>
              <a:blipFill>
                <a:blip r:embed="rId6"/>
                <a:stretch>
                  <a:fillRect l="-2200"/>
                </a:stretch>
              </a:blipFill>
            </p:spPr>
            <p:txBody>
              <a:bodyPr/>
              <a:lstStyle/>
              <a:p>
                <a:r>
                  <a:rPr lang="en-US">
                    <a:noFill/>
                  </a:rPr>
                  <a:t> </a:t>
                </a:r>
              </a:p>
            </p:txBody>
          </p:sp>
        </mc:Fallback>
      </mc:AlternateContent>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3640">
            <a:off x="16062701" y="7762474"/>
            <a:ext cx="1831958" cy="20326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6832220" y="342900"/>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7672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147010" y="2317569"/>
            <a:ext cx="16226589" cy="4594912"/>
          </a:xfrm>
          <a:prstGeom prst="rect">
            <a:avLst/>
          </a:prstGeom>
        </p:spPr>
        <p:txBody>
          <a:bodyPr wrap="square">
            <a:spAutoFit/>
          </a:bodyPr>
          <a:lstStyle/>
          <a:p>
            <a:pPr algn="just">
              <a:lnSpc>
                <a:spcPct val="150000"/>
              </a:lnSpc>
            </a:pPr>
            <a:r>
              <a:rPr lang="vi-VN" sz="4000">
                <a:solidFill>
                  <a:srgbClr val="000000"/>
                </a:solidFill>
                <a:cs typeface="Arial" panose="020B0604020202020204" pitchFamily="34" charset="0"/>
              </a:rPr>
              <a:t>Từ căn hộ chung cư nhà mình, bạn Lan đứng cách cửa sổ 1m nhìn sang tòa nhà đối diện thì vừa nhìn thấy đúng tất cả 6 tầng của tòa nhà đó. Biết rằng cửa sổ nhà Lan cao 80cm và mỗi tầng của tòa nhà đối diện 4m. Hỏi khoảng cách từ căn hộ nhà Lan đến tòa nhà đối diện là bao nhiêu</a:t>
            </a:r>
            <a:r>
              <a:rPr lang="vi-VN" sz="4000">
                <a:solidFill>
                  <a:srgbClr val="000000"/>
                </a:solidFill>
                <a:cs typeface="Arial" panose="020B0604020202020204" pitchFamily="34" charset="0"/>
              </a:rPr>
              <a:t>? </a:t>
            </a:r>
            <a:endParaRPr lang="vi-VN" sz="4000">
              <a:solidFill>
                <a:srgbClr val="000000"/>
              </a:solidFill>
              <a:cs typeface="Arial" panose="020B0604020202020204" pitchFamily="34" charset="0"/>
            </a:endParaRPr>
          </a:p>
        </p:txBody>
      </p:sp>
      <p:sp>
        <p:nvSpPr>
          <p:cNvPr id="12" name="Rectangle 11"/>
          <p:cNvSpPr/>
          <p:nvPr/>
        </p:nvSpPr>
        <p:spPr>
          <a:xfrm>
            <a:off x="1183106" y="1257300"/>
            <a:ext cx="6658746" cy="707886"/>
          </a:xfrm>
          <a:prstGeom prst="rect">
            <a:avLst/>
          </a:prstGeom>
        </p:spPr>
        <p:txBody>
          <a:bodyPr wrap="none">
            <a:spAutoFit/>
          </a:bodyPr>
          <a:lstStyle/>
          <a:p>
            <a:pPr lvl="0">
              <a:defRPr/>
            </a:pPr>
            <a:r>
              <a:rPr lang="fr-FR" sz="4000" b="1">
                <a:solidFill>
                  <a:srgbClr val="C00000"/>
                </a:solidFill>
                <a:latin typeface="Arial" panose="020B0604020202020204" pitchFamily="34" charset="0"/>
                <a:ea typeface="Calibri" panose="020F0502020204030204" pitchFamily="34" charset="0"/>
              </a:rPr>
              <a:t>Bài </a:t>
            </a:r>
            <a:r>
              <a:rPr lang="fr-FR" sz="4000" b="1" smtClean="0">
                <a:solidFill>
                  <a:srgbClr val="C00000"/>
                </a:solidFill>
                <a:latin typeface="Arial" panose="020B0604020202020204" pitchFamily="34" charset="0"/>
                <a:ea typeface="Calibri" panose="020F0502020204030204" pitchFamily="34" charset="0"/>
              </a:rPr>
              <a:t>9.48 </a:t>
            </a:r>
            <a:r>
              <a:rPr lang="fr-FR" sz="4000" b="1">
                <a:solidFill>
                  <a:srgbClr val="C00000"/>
                </a:solidFill>
                <a:latin typeface="Arial" panose="020B0604020202020204" pitchFamily="34" charset="0"/>
                <a:ea typeface="Calibri" panose="020F0502020204030204" pitchFamily="34" charset="0"/>
              </a:rPr>
              <a:t>(SGK – trang 111) </a:t>
            </a:r>
            <a:endParaRPr kumimoji="0" lang="en-US" sz="4000" b="0" i="0" u="none" strike="noStrike" kern="1200" cap="none" spc="0" normalizeH="0" baseline="0" noProof="0" dirty="0">
              <a:ln>
                <a:noFill/>
              </a:ln>
              <a:solidFill>
                <a:srgbClr val="C00000"/>
              </a:solidFill>
              <a:effectLst/>
              <a:uLnTx/>
              <a:uFillTx/>
              <a:latin typeface="Calibri"/>
            </a:endParaRPr>
          </a:p>
        </p:txBody>
      </p:sp>
      <p:pic>
        <p:nvPicPr>
          <p:cNvPr id="2" name="Picture 1"/>
          <p:cNvPicPr>
            <a:picLocks noChangeAspect="1"/>
          </p:cNvPicPr>
          <p:nvPr/>
        </p:nvPicPr>
        <p:blipFill>
          <a:blip r:embed="rId9"/>
          <a:stretch>
            <a:fillRect/>
          </a:stretch>
        </p:blipFill>
        <p:spPr>
          <a:xfrm>
            <a:off x="14313215" y="7277100"/>
            <a:ext cx="3365185" cy="2603518"/>
          </a:xfrm>
          <a:prstGeom prst="rect">
            <a:avLst/>
          </a:prstGeom>
        </p:spPr>
      </p:pic>
    </p:spTree>
    <p:extLst>
      <p:ext uri="{BB962C8B-B14F-4D97-AF65-F5344CB8AC3E}">
        <p14:creationId xmlns:p14="http://schemas.microsoft.com/office/powerpoint/2010/main" val="150715876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7449800" y="345653"/>
            <a:ext cx="1082759" cy="16100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974381" y="723900"/>
            <a:ext cx="1794022" cy="966942"/>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0" y="1851536"/>
            <a:ext cx="6692061" cy="6088265"/>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676458" y="2059870"/>
                <a:ext cx="11154342" cy="6665030"/>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𝑂𝐸</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a:effectLst/>
                    <a:latin typeface="Arial" panose="020B0604020202020204" pitchFamily="34" charset="0"/>
                    <a:ea typeface="Calibri" panose="020F0502020204030204" pitchFamily="34" charset="0"/>
                    <a:cs typeface="Arial" panose="020B0604020202020204" pitchFamily="34" charset="0"/>
                  </a:rPr>
                  <a:t> m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=0,8</m:t>
                    </m:r>
                  </m:oMath>
                </a14:m>
                <a:r>
                  <a:rPr lang="fr-FR" sz="3800">
                    <a:effectLst/>
                    <a:latin typeface="Arial" panose="020B0604020202020204" pitchFamily="34" charset="0"/>
                    <a:ea typeface="Calibri" panose="020F0502020204030204" pitchFamily="34" charset="0"/>
                    <a:cs typeface="Arial" panose="020B0604020202020204" pitchFamily="34" charset="0"/>
                  </a:rPr>
                  <a:t> m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=6 . 4=24</m:t>
                    </m:r>
                  </m:oMath>
                </a14:m>
                <a:r>
                  <a:rPr lang="fr-FR" sz="3800">
                    <a:effectLst/>
                    <a:latin typeface="Arial" panose="020B0604020202020204" pitchFamily="34" charset="0"/>
                    <a:ea typeface="Calibri" panose="020F0502020204030204" pitchFamily="34" charset="0"/>
                    <a:cs typeface="Arial" panose="020B0604020202020204" pitchFamily="34" charset="0"/>
                  </a:rPr>
                  <a:t> (m)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𝑂𝐴𝐵</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𝑂𝐶𝐷</m:t>
                    </m:r>
                  </m:oMath>
                </a14:m>
                <a:r>
                  <a:rPr lang="fr-FR" sz="3800">
                    <a:effectLst/>
                    <a:latin typeface="Arial" panose="020B0604020202020204" pitchFamily="34" charset="0"/>
                    <a:ea typeface="Calibri" panose="020F0502020204030204" pitchFamily="34" charset="0"/>
                    <a:cs typeface="Arial" panose="020B0604020202020204" pitchFamily="34" charset="0"/>
                  </a:rPr>
                  <a:t> có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𝑂𝐴𝐵</m:t>
                    </m:r>
                    <m:r>
                      <a:rPr lang="vi-VN" sz="3800" i="1">
                        <a:solidFill>
                          <a:srgbClr val="000000"/>
                        </a:solidFill>
                        <a:latin typeface="Cambria Math" panose="020405030504060302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𝑂𝐶𝐷</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𝑂𝐸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0,8</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24</m:t>
                          </m:r>
                        </m:den>
                      </m:f>
                      <m:r>
                        <a:rPr lang="en-US" sz="3800">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𝑂𝐹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=30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Calibri" panose="020F0502020204030204" pitchFamily="34" charset="0"/>
                    <a:cs typeface="Times New Roman" panose="02020603050405020304" pitchFamily="18"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𝐸𝐹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=30−1=29</m:t>
                    </m:r>
                  </m:oMath>
                </a14:m>
                <a:r>
                  <a:rPr lang="fr-FR" sz="3800">
                    <a:effectLst/>
                    <a:latin typeface="Arial" panose="020B0604020202020204" pitchFamily="34" charset="0"/>
                    <a:ea typeface="Calibri" panose="020F0502020204030204" pitchFamily="34" charset="0"/>
                    <a:cs typeface="Arial" panose="020B0604020202020204" pitchFamily="34" charset="0"/>
                  </a:rPr>
                  <a:t> 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a:effectLst/>
                    <a:latin typeface="Arial" panose="020B0604020202020204" pitchFamily="34" charset="0"/>
                    <a:ea typeface="Calibri" panose="020F0502020204030204" pitchFamily="34" charset="0"/>
                    <a:cs typeface="Arial" panose="020B0604020202020204" pitchFamily="34" charset="0"/>
                  </a:rPr>
                  <a:t>Vậy khoảng cách từ căn hộ nhà Lan đến tòa nhà đối diện </a:t>
                </a:r>
                <a:r>
                  <a:rPr lang="fr-FR" sz="3800">
                    <a:effectLst/>
                    <a:latin typeface="Arial" panose="020B0604020202020204" pitchFamily="34" charset="0"/>
                    <a:ea typeface="Calibri" panose="020F0502020204030204" pitchFamily="34" charset="0"/>
                    <a:cs typeface="Arial" panose="020B0604020202020204" pitchFamily="34" charset="0"/>
                  </a:rPr>
                  <a:t>là </a:t>
                </a:r>
                <a:r>
                  <a:rPr lang="fr-FR" sz="3800" smtClean="0">
                    <a:effectLst/>
                    <a:latin typeface="Arial" panose="020B0604020202020204" pitchFamily="34" charset="0"/>
                    <a:ea typeface="Calibri" panose="020F0502020204030204" pitchFamily="34" charset="0"/>
                    <a:cs typeface="Arial" panose="020B0604020202020204" pitchFamily="34" charset="0"/>
                  </a:rPr>
                  <a:t>29m.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676458" y="2059870"/>
                <a:ext cx="11154342" cy="6665030"/>
              </a:xfrm>
              <a:prstGeom prst="rect">
                <a:avLst/>
              </a:prstGeom>
              <a:blipFill>
                <a:blip r:embed="rId11"/>
                <a:stretch>
                  <a:fillRect l="-1803" r="-1803" b="-1098"/>
                </a:stretch>
              </a:blipFill>
            </p:spPr>
            <p:txBody>
              <a:bodyPr/>
              <a:lstStyle/>
              <a:p>
                <a:r>
                  <a:rPr lang="en-US">
                    <a:noFill/>
                  </a:rPr>
                  <a:t> </a:t>
                </a:r>
              </a:p>
            </p:txBody>
          </p:sp>
        </mc:Fallback>
      </mc:AlternateContent>
    </p:spTree>
    <p:extLst>
      <p:ext uri="{BB962C8B-B14F-4D97-AF65-F5344CB8AC3E}">
        <p14:creationId xmlns:p14="http://schemas.microsoft.com/office/powerpoint/2010/main" val="52739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anim calcmode="lin" valueType="num">
                                      <p:cBhvr>
                                        <p:cTn id="3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5130550"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2" name="Rectangle 31"/>
            <p:cNvSpPr/>
            <p:nvPr/>
          </p:nvSpPr>
          <p:spPr>
            <a:xfrm>
              <a:off x="1233960" y="457386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a:t>
              </a:r>
              <a:r>
                <a:rPr lang="pt-BR" sz="4000" kern="0" smtClean="0">
                  <a:latin typeface="Arial"/>
                  <a:ea typeface="Calibri" panose="020F0502020204030204" pitchFamily="34" charset="0"/>
                  <a:cs typeface="Times New Roman" panose="02020603050405020304" pitchFamily="18" charset="0"/>
                  <a:sym typeface="Arial"/>
                </a:rPr>
                <a:t>bài </a:t>
              </a:r>
              <a:endParaRPr lang="pt-BR" sz="4000" kern="0">
                <a:latin typeface="Arial"/>
                <a:ea typeface="Calibri" panose="020F0502020204030204" pitchFamily="34" charset="0"/>
                <a:cs typeface="Times New Roman" panose="02020603050405020304" pitchFamily="18" charset="0"/>
                <a:sym typeface="Arial"/>
              </a:endParaRPr>
            </a:p>
          </p:txBody>
        </p:sp>
      </p:grpSp>
      <p:grpSp>
        <p:nvGrpSpPr>
          <p:cNvPr id="35" name="Group 34"/>
          <p:cNvGrpSpPr/>
          <p:nvPr/>
        </p:nvGrpSpPr>
        <p:grpSpPr>
          <a:xfrm>
            <a:off x="6376272" y="3638829"/>
            <a:ext cx="5130550"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7" name="Rectangle 36"/>
            <p:cNvSpPr/>
            <p:nvPr/>
          </p:nvSpPr>
          <p:spPr>
            <a:xfrm>
              <a:off x="6882739" y="4610100"/>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a:t>
              </a:r>
              <a:r>
                <a:rPr lang="pt-BR" sz="4000" kern="0">
                  <a:latin typeface="Arial"/>
                  <a:ea typeface="Calibri" panose="020F0502020204030204" pitchFamily="34" charset="0"/>
                  <a:cs typeface="Times New Roman" panose="02020603050405020304" pitchFamily="18" charset="0"/>
                  <a:sym typeface="Arial"/>
                </a:rPr>
                <a:t>trong </a:t>
              </a:r>
              <a:r>
                <a:rPr lang="pt-BR" sz="4000" kern="0" smtClean="0">
                  <a:latin typeface="Arial"/>
                  <a:ea typeface="Calibri" panose="020F0502020204030204" pitchFamily="34" charset="0"/>
                  <a:cs typeface="Times New Roman" panose="02020603050405020304" pitchFamily="18" charset="0"/>
                  <a:sym typeface="Arial"/>
                </a:rPr>
                <a:t>SBT </a:t>
              </a:r>
              <a:endParaRPr lang="pt-BR" sz="4000" kern="0" dirty="0">
                <a:latin typeface="Arial"/>
                <a:ea typeface="Calibri" panose="020F0502020204030204" pitchFamily="34" charset="0"/>
                <a:cs typeface="Times New Roman" panose="02020603050405020304" pitchFamily="18" charset="0"/>
                <a:sym typeface="Arial"/>
              </a:endParaRPr>
            </a:p>
          </p:txBody>
        </p:sp>
      </p:grpSp>
      <p:grpSp>
        <p:nvGrpSpPr>
          <p:cNvPr id="40" name="Group 39"/>
          <p:cNvGrpSpPr/>
          <p:nvPr/>
        </p:nvGrpSpPr>
        <p:grpSpPr>
          <a:xfrm>
            <a:off x="12096481" y="3655732"/>
            <a:ext cx="5130550" cy="3785652"/>
            <a:chOff x="8107047" y="4878225"/>
            <a:chExt cx="5130550" cy="3785652"/>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42" name="Rectangle 41"/>
            <p:cNvSpPr/>
            <p:nvPr/>
          </p:nvSpPr>
          <p:spPr>
            <a:xfrm>
              <a:off x="8719392" y="4878225"/>
              <a:ext cx="4014267" cy="3785652"/>
            </a:xfrm>
            <a:prstGeom prst="rect">
              <a:avLst/>
            </a:prstGeom>
          </p:spPr>
          <p:txBody>
            <a:bodyPr wrap="square">
              <a:spAutoFit/>
            </a:bodyPr>
            <a:lstStyle/>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Chuẩn bị</a:t>
              </a:r>
              <a:r>
                <a:rPr lang="en-US"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p>
            <a:p>
              <a:pPr lvl="0" algn="ctr">
                <a:lnSpc>
                  <a:spcPct val="150000"/>
                </a:lnSpc>
                <a:buClr>
                  <a:srgbClr val="000000"/>
                </a:buClr>
              </a:pPr>
              <a:r>
                <a:rPr lang="vi-VN" sz="4000" kern="0" smtClean="0">
                  <a:solidFill>
                    <a:prstClr val="black"/>
                  </a:solidFill>
                  <a:ea typeface="Calibri" panose="020F0502020204030204" pitchFamily="34" charset="0"/>
                  <a:cs typeface="Arial" panose="020B0604020202020204" pitchFamily="34" charset="0"/>
                  <a:sym typeface="Arial"/>
                </a:rPr>
                <a:t>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 </a:t>
              </a:r>
              <a:r>
                <a:rPr lang="en-US" sz="40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mới</a:t>
              </a:r>
            </a:p>
            <a:p>
              <a:pPr lvl="0" algn="ctr">
                <a:lnSpc>
                  <a:spcPct val="150000"/>
                </a:lnSpc>
                <a:buClr>
                  <a:srgbClr val="000000"/>
                </a:buClr>
              </a:pPr>
              <a:r>
                <a:rPr lang="pt-BR" sz="4000" b="1" i="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Hình chóp tam giác đều</a:t>
              </a:r>
              <a:endParaRPr lang="pt-BR"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4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5747379" y="8250464"/>
            <a:ext cx="6339902" cy="193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201540" y="8166896"/>
            <a:ext cx="4240207" cy="42402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782578" y="190500"/>
            <a:ext cx="2211353" cy="2923664"/>
          </a:xfrm>
          <a:prstGeom prst="rect">
            <a:avLst/>
          </a:prstGeom>
        </p:spPr>
      </p:pic>
      <p:sp>
        <p:nvSpPr>
          <p:cNvPr id="9" name="Rectangle 8"/>
          <p:cNvSpPr/>
          <p:nvPr/>
        </p:nvSpPr>
        <p:spPr>
          <a:xfrm>
            <a:off x="3276600" y="2857686"/>
            <a:ext cx="11840911" cy="3785652"/>
          </a:xfrm>
          <a:prstGeom prst="rect">
            <a:avLst/>
          </a:prstGeom>
        </p:spPr>
        <p:txBody>
          <a:bodyPr wrap="square">
            <a:spAutoFit/>
          </a:bodyPr>
          <a:lstStyle/>
          <a:p>
            <a:pPr algn="ctr">
              <a:lnSpc>
                <a:spcPct val="150000"/>
              </a:lnSpc>
            </a:pPr>
            <a: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80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80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717236" y="2552700"/>
            <a:ext cx="14646494" cy="2743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9332128"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𝐶</m:t>
                      </m:r>
                      <m:r>
                        <a:rPr lang="en-US" sz="4000" i="1">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m:t>
                          </m:r>
                          <m:r>
                            <a:rPr lang="en-US" sz="4000" b="0" i="1" smtClean="0">
                              <a:solidFill>
                                <a:prstClr val="black"/>
                              </a:solidFill>
                              <a:latin typeface="Cambria Math" panose="02040503050406030204" pitchFamily="18" charset="0"/>
                              <a:ea typeface="Calibri" panose="020F0502020204030204" pitchFamily="34" charset="0"/>
                            </a:rPr>
                            <m:t>′</m:t>
                          </m:r>
                          <m:r>
                            <a:rPr lang="en-US" sz="4000" i="1">
                              <a:solidFill>
                                <a:prstClr val="black"/>
                              </a:solidFill>
                              <a:latin typeface="Cambria Math" panose="02040503050406030204" pitchFamily="18" charset="0"/>
                              <a:ea typeface="Calibri" panose="020F0502020204030204" pitchFamily="34" charset="0"/>
                            </a:rPr>
                            <m:t>𝐵</m:t>
                          </m:r>
                          <m:r>
                            <a:rPr lang="en-US" sz="4000" b="0" i="1" smtClean="0">
                              <a:solidFill>
                                <a:prstClr val="black"/>
                              </a:solidFill>
                              <a:latin typeface="Cambria Math" panose="02040503050406030204" pitchFamily="18" charset="0"/>
                              <a:ea typeface="Calibri" panose="020F0502020204030204" pitchFamily="34" charset="0"/>
                            </a:rPr>
                            <m:t>′</m:t>
                          </m:r>
                        </m:num>
                        <m:den>
                          <m:r>
                            <a:rPr lang="en-US" sz="4000" b="0" i="1" smtClean="0">
                              <a:solidFill>
                                <a:prstClr val="black"/>
                              </a:solidFill>
                              <a:latin typeface="Cambria Math" panose="02040503050406030204" pitchFamily="18" charset="0"/>
                              <a:ea typeface="Calibri" panose="020F0502020204030204" pitchFamily="34" charset="0"/>
                            </a:rPr>
                            <m:t>𝐴𝐵</m:t>
                          </m:r>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332128" y="6240446"/>
                <a:ext cx="3224156" cy="187485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1717236"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𝐴</m:t>
                      </m:r>
                      <m:r>
                        <a:rPr lang="en-US" sz="4000" b="0" i="1" smtClean="0">
                          <a:solidFill>
                            <a:prstClr val="black"/>
                          </a:solidFill>
                          <a:latin typeface="Cambria Math" panose="02040503050406030204" pitchFamily="18" charset="0"/>
                          <a:ea typeface="Calibri" panose="020F0502020204030204" pitchFamily="34" charset="0"/>
                        </a:rPr>
                        <m:t>.  </m:t>
                      </m:r>
                      <m:f>
                        <m:fPr>
                          <m:ctrlPr>
                            <a:rPr lang="en-US" sz="4000" b="0" i="1" smtClean="0">
                              <a:solidFill>
                                <a:prstClr val="black"/>
                              </a:solidFill>
                              <a:latin typeface="Cambria Math" panose="02040503050406030204" pitchFamily="18" charset="0"/>
                              <a:ea typeface="Calibri" panose="020F050202020403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rPr>
                            <m:t>𝐴𝐵</m:t>
                          </m:r>
                        </m:num>
                        <m:den>
                          <m:sSup>
                            <m:sSupPr>
                              <m:ctrlPr>
                                <a:rPr lang="en-US" sz="4000" b="0" i="1" smtClean="0">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𝐴</m:t>
                              </m:r>
                            </m:e>
                            <m:sup>
                              <m:r>
                                <a:rPr lang="en-US" sz="4000" b="0" i="1" smtClean="0">
                                  <a:solidFill>
                                    <a:prstClr val="black"/>
                                  </a:solidFill>
                                  <a:latin typeface="Cambria Math" panose="02040503050406030204" pitchFamily="18" charset="0"/>
                                  <a:ea typeface="Calibri" panose="020F0502020204030204" pitchFamily="34" charset="0"/>
                                </a:rPr>
                                <m:t>′</m:t>
                              </m:r>
                            </m:sup>
                          </m:sSup>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𝐵</m:t>
                              </m:r>
                            </m:e>
                            <m:sup>
                              <m:r>
                                <a:rPr lang="en-US" sz="4000" i="1">
                                  <a:solidFill>
                                    <a:prstClr val="black"/>
                                  </a:solidFill>
                                  <a:latin typeface="Cambria Math" panose="02040503050406030204" pitchFamily="18" charset="0"/>
                                  <a:ea typeface="Calibri" panose="020F0502020204030204" pitchFamily="34" charset="0"/>
                                </a:rPr>
                                <m:t>′</m:t>
                              </m:r>
                            </m:sup>
                          </m:sSup>
                        </m:den>
                      </m:f>
                      <m:r>
                        <a:rPr lang="en-US" sz="4000" b="0" i="0" smtClean="0">
                          <a:solidFill>
                            <a:prstClr val="black"/>
                          </a:solidFill>
                          <a:latin typeface="Cambria Math" panose="02040503050406030204" pitchFamily="18" charset="0"/>
                          <a:ea typeface="Calibri" panose="020F0502020204030204" pitchFamily="34" charset="0"/>
                        </a:rPr>
                        <m:t>=2</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717236" y="6240446"/>
                <a:ext cx="3224156" cy="1874854"/>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3139574"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𝐷</m:t>
                      </m:r>
                      <m:r>
                        <a:rPr lang="en-US" sz="4000" i="1" smtClean="0">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m:t>
                          </m:r>
                          <m:r>
                            <a:rPr lang="en-US" sz="4000" i="1">
                              <a:solidFill>
                                <a:prstClr val="black"/>
                              </a:solidFill>
                              <a:latin typeface="Cambria Math" panose="02040503050406030204" pitchFamily="18" charset="0"/>
                              <a:ea typeface="Calibri" panose="020F0502020204030204" pitchFamily="34" charset="0"/>
                            </a:rPr>
                            <m:t>′</m:t>
                          </m:r>
                          <m:r>
                            <a:rPr lang="en-US" sz="4000" i="1">
                              <a:solidFill>
                                <a:prstClr val="black"/>
                              </a:solidFill>
                              <a:latin typeface="Cambria Math" panose="02040503050406030204" pitchFamily="18" charset="0"/>
                              <a:ea typeface="Calibri" panose="020F0502020204030204" pitchFamily="34" charset="0"/>
                            </a:rPr>
                            <m:t>𝐵</m:t>
                          </m:r>
                          <m:r>
                            <a:rPr lang="en-US" sz="4000" i="1">
                              <a:solidFill>
                                <a:prstClr val="black"/>
                              </a:solidFill>
                              <a:latin typeface="Cambria Math" panose="02040503050406030204" pitchFamily="18" charset="0"/>
                              <a:ea typeface="Calibri" panose="020F0502020204030204" pitchFamily="34" charset="0"/>
                            </a:rPr>
                            <m:t>′</m:t>
                          </m:r>
                        </m:num>
                        <m:den>
                          <m:r>
                            <a:rPr lang="en-US" sz="4000" b="0" i="1" smtClean="0">
                              <a:solidFill>
                                <a:prstClr val="black"/>
                              </a:solidFill>
                              <a:latin typeface="Cambria Math" panose="02040503050406030204" pitchFamily="18" charset="0"/>
                              <a:ea typeface="Calibri" panose="020F0502020204030204" pitchFamily="34" charset="0"/>
                            </a:rPr>
                            <m:t>𝐴𝐶</m:t>
                          </m:r>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3139574" y="6240446"/>
                <a:ext cx="3224156" cy="1874854"/>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5524682" y="6240446"/>
                <a:ext cx="3224156" cy="18748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14:m>
                  <m:oMathPara xmlns:m="http://schemas.openxmlformats.org/officeDocument/2006/math">
                    <m:oMathParaPr>
                      <m:jc m:val="center"/>
                    </m:oMathParaPr>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rPr>
                        <m:t>𝐵</m:t>
                      </m:r>
                      <m:r>
                        <a:rPr lang="en-US" sz="4000" i="1">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en-US" sz="4000" i="1">
                              <a:solidFill>
                                <a:prstClr val="black"/>
                              </a:solidFill>
                              <a:latin typeface="Cambria Math" panose="02040503050406030204" pitchFamily="18" charset="0"/>
                              <a:ea typeface="Calibri" panose="020F0502020204030204" pitchFamily="34" charset="0"/>
                            </a:rPr>
                            <m:t>𝐴𝐵</m:t>
                          </m:r>
                        </m:num>
                        <m:den>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i="1">
                                  <a:solidFill>
                                    <a:prstClr val="black"/>
                                  </a:solidFill>
                                  <a:latin typeface="Cambria Math" panose="02040503050406030204" pitchFamily="18" charset="0"/>
                                  <a:ea typeface="Calibri" panose="020F0502020204030204" pitchFamily="34" charset="0"/>
                                </a:rPr>
                                <m:t>𝐴</m:t>
                              </m:r>
                            </m:e>
                            <m:sup>
                              <m:r>
                                <a:rPr lang="en-US" sz="4000" i="1">
                                  <a:solidFill>
                                    <a:prstClr val="black"/>
                                  </a:solidFill>
                                  <a:latin typeface="Cambria Math" panose="02040503050406030204" pitchFamily="18" charset="0"/>
                                  <a:ea typeface="Calibri" panose="020F0502020204030204" pitchFamily="34" charset="0"/>
                                </a:rPr>
                                <m:t>′</m:t>
                              </m:r>
                            </m:sup>
                          </m:sSup>
                          <m:sSup>
                            <m:sSupPr>
                              <m:ctrlPr>
                                <a:rPr lang="en-US" sz="4000" i="1">
                                  <a:solidFill>
                                    <a:prstClr val="black"/>
                                  </a:solidFill>
                                  <a:latin typeface="Cambria Math" panose="02040503050406030204" pitchFamily="18" charset="0"/>
                                  <a:ea typeface="Calibri" panose="020F050202020403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rPr>
                                <m:t>𝐶</m:t>
                              </m:r>
                            </m:e>
                            <m:sup>
                              <m:r>
                                <a:rPr lang="en-US" sz="4000" i="1">
                                  <a:solidFill>
                                    <a:prstClr val="black"/>
                                  </a:solidFill>
                                  <a:latin typeface="Cambria Math" panose="02040503050406030204" pitchFamily="18" charset="0"/>
                                  <a:ea typeface="Calibri" panose="020F0502020204030204" pitchFamily="34" charset="0"/>
                                </a:rPr>
                                <m:t>′</m:t>
                              </m:r>
                            </m:sup>
                          </m:sSup>
                        </m:den>
                      </m:f>
                      <m:r>
                        <a:rPr lang="en-US" sz="4000">
                          <a:solidFill>
                            <a:prstClr val="black"/>
                          </a:solidFill>
                          <a:latin typeface="Cambria Math" panose="02040503050406030204" pitchFamily="18" charset="0"/>
                          <a:ea typeface="Calibri" panose="020F0502020204030204" pitchFamily="34" charset="0"/>
                        </a:rPr>
                        <m:t>=2</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5524682" y="6240446"/>
                <a:ext cx="3224156" cy="1874854"/>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1995309" y="642228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697200" y="6399534"/>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058861" y="6407069"/>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4185273" y="6399655"/>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p:sp>
        <p:nvSpPr>
          <p:cNvPr id="5" name="Rectangle 4"/>
          <p:cNvSpPr/>
          <p:nvPr/>
        </p:nvSpPr>
        <p:spPr>
          <a:xfrm>
            <a:off x="2485740" y="2933700"/>
            <a:ext cx="13335000" cy="2031325"/>
          </a:xfrm>
          <a:prstGeom prst="rect">
            <a:avLst/>
          </a:prstGeom>
        </p:spPr>
        <p:txBody>
          <a:bodyPr wrap="square">
            <a:spAutoFit/>
          </a:bodyPr>
          <a:lstStyle/>
          <a:p>
            <a:pPr lvl="0" algn="just">
              <a:lnSpc>
                <a:spcPct val="150000"/>
              </a:lnSpc>
              <a:defRPr/>
            </a:pPr>
            <a:r>
              <a:rPr kumimoji="0" lang="en-US" sz="4200" b="1"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3.98. </a:t>
            </a:r>
            <a:r>
              <a:rPr lang="vi-VN" sz="4200">
                <a:solidFill>
                  <a:prstClr val="black"/>
                </a:solidFill>
                <a:ea typeface="Calibri" panose="020F0502020204030204" pitchFamily="34" charset="0"/>
                <a:cs typeface="Arial" panose="020B0604020202020204" pitchFamily="34" charset="0"/>
              </a:rPr>
              <a:t>Cho  </a:t>
            </a:r>
            <a:r>
              <a:rPr lang="el-GR" sz="4200">
                <a:solidFill>
                  <a:prstClr val="black"/>
                </a:solidFill>
                <a:latin typeface="Arial" panose="020B0604020202020204" pitchFamily="34" charset="0"/>
                <a:ea typeface="Calibri" panose="020F0502020204030204" pitchFamily="34" charset="0"/>
                <a:cs typeface="Arial" panose="020B0604020202020204" pitchFamily="34" charset="0"/>
              </a:rPr>
              <a:t>Δ</a:t>
            </a:r>
            <a:r>
              <a:rPr lang="vi-VN" sz="4200">
                <a:solidFill>
                  <a:prstClr val="black"/>
                </a:solidFill>
                <a:ea typeface="Calibri" panose="020F0502020204030204" pitchFamily="34" charset="0"/>
                <a:cs typeface="Arial" panose="020B0604020202020204" pitchFamily="34" charset="0"/>
              </a:rPr>
              <a:t>A′B′C′ ∽ </a:t>
            </a:r>
            <a:r>
              <a:rPr lang="el-GR" sz="4200">
                <a:solidFill>
                  <a:prstClr val="black"/>
                </a:solidFill>
                <a:latin typeface="Arial" panose="020B0604020202020204" pitchFamily="34" charset="0"/>
                <a:ea typeface="Calibri" panose="020F0502020204030204" pitchFamily="34" charset="0"/>
                <a:cs typeface="Arial" panose="020B0604020202020204" pitchFamily="34" charset="0"/>
              </a:rPr>
              <a:t>Δ</a:t>
            </a:r>
            <a:r>
              <a:rPr lang="vi-VN" sz="4200">
                <a:solidFill>
                  <a:prstClr val="black"/>
                </a:solidFill>
                <a:ea typeface="Calibri" panose="020F0502020204030204" pitchFamily="34" charset="0"/>
                <a:cs typeface="Arial" panose="020B0604020202020204" pitchFamily="34" charset="0"/>
              </a:rPr>
              <a:t>ABC với tỉ số đồng dạng bằng 2. Khẳng định nào sau đây là </a:t>
            </a:r>
            <a:r>
              <a:rPr lang="vi-VN" sz="4200">
                <a:solidFill>
                  <a:prstClr val="black"/>
                </a:solidFill>
                <a:ea typeface="Calibri" panose="020F0502020204030204" pitchFamily="34" charset="0"/>
                <a:cs typeface="Arial" panose="020B0604020202020204" pitchFamily="34" charset="0"/>
              </a:rPr>
              <a:t>đúng</a:t>
            </a:r>
            <a:r>
              <a:rPr lang="vi-VN" sz="4200" smtClean="0">
                <a:solidFill>
                  <a:prstClr val="black"/>
                </a:solidFill>
                <a:ea typeface="Calibri" panose="020F0502020204030204" pitchFamily="34" charset="0"/>
                <a:cs typeface="Arial" panose="020B0604020202020204" pitchFamily="34" charset="0"/>
              </a:rPr>
              <a:t>:</a:t>
            </a:r>
            <a:endParaRPr lang="vi-VN" sz="4200">
              <a:solidFill>
                <a:prstClr val="black"/>
              </a:solidFill>
              <a:ea typeface="Calibri" panose="020F0502020204030204" pitchFamily="34" charset="0"/>
              <a:cs typeface="Arial" panose="020B0604020202020204" pitchFamily="34" charset="0"/>
            </a:endParaRPr>
          </a:p>
        </p:txBody>
      </p:sp>
      <p:sp>
        <p:nvSpPr>
          <p:cNvPr id="20" name="Title 1"/>
          <p:cNvSpPr>
            <a:spLocks noGrp="1"/>
          </p:cNvSpPr>
          <p:nvPr>
            <p:ph type="title"/>
          </p:nvPr>
        </p:nvSpPr>
        <p:spPr>
          <a:xfrm>
            <a:off x="1593695" y="1061700"/>
            <a:ext cx="15435000" cy="1414800"/>
          </a:xfrm>
        </p:spPr>
        <p:txBody>
          <a:bodyPr/>
          <a:lstStyle/>
          <a:p>
            <a:r>
              <a:rPr lang="en-US" sz="6000" b="1" smtClean="0">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58618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856213" y="2476500"/>
            <a:ext cx="14602987" cy="262450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1856213"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4000">
                <a:solidFill>
                  <a:prstClr val="black"/>
                </a:solidFill>
                <a:latin typeface="Arial" panose="020B0604020202020204" pitchFamily="34" charset="0"/>
                <a:ea typeface="Calibri" panose="020F0502020204030204" pitchFamily="34" charset="0"/>
              </a:rPr>
              <a:t>B. 6 m; 8 m; 10 m</a:t>
            </a:r>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10363200"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a:solidFill>
                  <a:prstClr val="black"/>
                </a:solidFill>
                <a:latin typeface="Arial" panose="020B0604020202020204" pitchFamily="34" charset="0"/>
                <a:ea typeface="Calibri" panose="020F0502020204030204" pitchFamily="34" charset="0"/>
              </a:rPr>
              <a:t>C. 1 cm; 0,5 cm; 1,25 cm</a:t>
            </a:r>
            <a:endParaRPr lang="vi-VN" sz="4000" noProof="1">
              <a:solidFill>
                <a:prstClr val="black"/>
              </a:solidFill>
              <a:cs typeface="Arial" panose="020B0604020202020204" pitchFamily="34"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10363199"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prstClr val="black"/>
                </a:solidFill>
                <a:latin typeface="Arial" panose="020B0604020202020204" pitchFamily="34" charset="0"/>
                <a:ea typeface="Calibri" panose="020F0502020204030204" pitchFamily="34" charset="0"/>
              </a:rPr>
              <a:t>D. 9 m; 16 m; </a:t>
            </a:r>
            <a:r>
              <a:rPr lang="en-US" sz="4000">
                <a:solidFill>
                  <a:prstClr val="black"/>
                </a:solidFill>
                <a:latin typeface="Arial" panose="020B0604020202020204" pitchFamily="34" charset="0"/>
                <a:ea typeface="Calibri" panose="020F0502020204030204" pitchFamily="34" charset="0"/>
              </a:rPr>
              <a:t>25 </a:t>
            </a:r>
            <a:r>
              <a:rPr lang="en-US" sz="4000" smtClean="0">
                <a:solidFill>
                  <a:prstClr val="black"/>
                </a:solidFill>
                <a:latin typeface="Arial" panose="020B0604020202020204" pitchFamily="34" charset="0"/>
                <a:ea typeface="Calibri" panose="020F0502020204030204" pitchFamily="34" charset="0"/>
              </a:rPr>
              <a:t>m</a:t>
            </a:r>
            <a:endParaRPr lang="vi-VN" sz="4000" noProof="1">
              <a:solidFill>
                <a:prstClr val="black"/>
              </a:solidFill>
              <a:cs typeface="Arial" panose="020B0604020202020204" pitchFamily="34"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1856213"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200"/>
              </a:spcAft>
            </a:pP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A. 3 m; 5 m; 6 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908768" y="8004965"/>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53365" y="800496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967184" y="588055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39999" y="584979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5538451" y="-1274532"/>
            <a:ext cx="974726" cy="974726"/>
          </a:xfrm>
          <a:prstGeom prst="rect">
            <a:avLst/>
          </a:prstGeom>
        </p:spPr>
      </p:pic>
      <p:sp>
        <p:nvSpPr>
          <p:cNvPr id="5" name="Rectangle 4"/>
          <p:cNvSpPr/>
          <p:nvPr/>
        </p:nvSpPr>
        <p:spPr>
          <a:xfrm>
            <a:off x="2718806" y="2807669"/>
            <a:ext cx="12877800" cy="1954831"/>
          </a:xfrm>
          <a:prstGeom prst="rect">
            <a:avLst/>
          </a:prstGeom>
        </p:spPr>
        <p:txBody>
          <a:bodyPr wrap="square">
            <a:spAutoFit/>
          </a:bodyPr>
          <a:lstStyle/>
          <a:p>
            <a:pPr lvl="0" algn="just">
              <a:lnSpc>
                <a:spcPct val="150000"/>
              </a:lnSpc>
              <a:defRPr/>
            </a:pPr>
            <a:r>
              <a:rPr kumimoji="0" lang="en-US" sz="42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rPr>
              <a:t>9.39 </a:t>
            </a:r>
            <a:r>
              <a:rPr lang="vi-VN" sz="4200">
                <a:solidFill>
                  <a:prstClr val="black"/>
                </a:solidFill>
                <a:ea typeface="Calibri" panose="020F0502020204030204" pitchFamily="34" charset="0"/>
              </a:rPr>
              <a:t>Trong các bộ ba số đo dưới đây, đâu là số đo ba cạnh của một tam giác </a:t>
            </a:r>
            <a:r>
              <a:rPr lang="vi-VN" sz="4200">
                <a:solidFill>
                  <a:prstClr val="black"/>
                </a:solidFill>
                <a:ea typeface="Calibri" panose="020F0502020204030204" pitchFamily="34" charset="0"/>
              </a:rPr>
              <a:t>vuông</a:t>
            </a:r>
            <a:r>
              <a:rPr lang="vi-VN" sz="4200" smtClean="0">
                <a:solidFill>
                  <a:prstClr val="black"/>
                </a:solidFill>
                <a:ea typeface="Calibri" panose="020F0502020204030204" pitchFamily="34" charset="0"/>
              </a:rPr>
              <a:t>?</a:t>
            </a:r>
            <a:endParaRPr lang="vi-VN" sz="4200">
              <a:solidFill>
                <a:prstClr val="black"/>
              </a:solidFill>
              <a:ea typeface="Calibri" panose="020F0502020204030204" pitchFamily="34" charset="0"/>
            </a:endParaRPr>
          </a:p>
        </p:txBody>
      </p:sp>
      <p:sp>
        <p:nvSpPr>
          <p:cNvPr id="20" name="Title 1"/>
          <p:cNvSpPr>
            <a:spLocks noGrp="1"/>
          </p:cNvSpPr>
          <p:nvPr>
            <p:ph type="title"/>
          </p:nvPr>
        </p:nvSpPr>
        <p:spPr>
          <a:xfrm>
            <a:off x="1593695" y="1061700"/>
            <a:ext cx="15435000" cy="1414800"/>
          </a:xfrm>
        </p:spPr>
        <p:txBody>
          <a:bodyPr/>
          <a:lstStyle/>
          <a:p>
            <a:r>
              <a:rPr lang="en-US" sz="6000" b="1" smtClean="0">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5828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Left)">
                                      <p:cBhvr>
                                        <p:cTn id="18" dur="500"/>
                                        <p:tgtEl>
                                          <p:spTgt spid="9"/>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8" name="Câu hỏi">
            <a:extLst>
              <a:ext uri="{FF2B5EF4-FFF2-40B4-BE49-F238E27FC236}">
                <a16:creationId xmlns:a16="http://schemas.microsoft.com/office/drawing/2014/main" id="{4ADFFF1A-F500-CC57-185E-00F4826D0836}"/>
              </a:ext>
            </a:extLst>
          </p:cNvPr>
          <p:cNvSpPr/>
          <p:nvPr/>
        </p:nvSpPr>
        <p:spPr>
          <a:xfrm>
            <a:off x="1371600" y="2467759"/>
            <a:ext cx="15517387" cy="252334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1856213"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856213" y="7715104"/>
                <a:ext cx="6019800" cy="1578016"/>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10363200"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B.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kumimoji="0" lang="vi-VN" sz="4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363200" y="5600700"/>
                <a:ext cx="6019800" cy="1578016"/>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0363199" y="7715104"/>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mn-cs"/>
                  </a:rPr>
                  <a:t>D.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acc>
                  </m:oMath>
                </a14:m>
                <a:endParaRPr lang="vi-VN" sz="4000" noProof="1">
                  <a:solidFill>
                    <a:prstClr val="black"/>
                  </a:solidFill>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0363199" y="7715104"/>
                <a:ext cx="6019800" cy="157801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856213" y="5600700"/>
                <a:ext cx="6019800" cy="157801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acc>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856213" y="5600700"/>
                <a:ext cx="6019800" cy="1578016"/>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908768" y="8004965"/>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53365" y="800496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967184" y="5880554"/>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39999" y="5849799"/>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600200" y="2658088"/>
                <a:ext cx="15111073" cy="1846659"/>
              </a:xfrm>
              <a:prstGeom prst="rect">
                <a:avLst/>
              </a:prstGeom>
            </p:spPr>
            <p:txBody>
              <a:bodyPr wrap="square">
                <a:spAutoFit/>
              </a:bodyPr>
              <a:lstStyle/>
              <a:p>
                <a:pPr lvl="0" algn="just">
                  <a:lnSpc>
                    <a:spcPct val="150000"/>
                  </a:lnSpc>
                  <a:defRPr/>
                </a:pP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rPr>
                  <a:t>9.40 </a:t>
                </a:r>
                <a:r>
                  <a:rPr lang="vi-VN" sz="3800">
                    <a:solidFill>
                      <a:prstClr val="black"/>
                    </a:solidFill>
                    <a:ea typeface="Calibri" panose="020F0502020204030204" pitchFamily="34" charset="0"/>
                  </a:rPr>
                  <a:t>Cho tam giác ABC vuông </a:t>
                </a:r>
                <a:r>
                  <a:rPr lang="vi-VN" sz="3800">
                    <a:solidFill>
                      <a:prstClr val="black"/>
                    </a:solidFill>
                    <a:ea typeface="Calibri" panose="020F0502020204030204" pitchFamily="34" charset="0"/>
                  </a:rPr>
                  <a:t>tại </a:t>
                </a:r>
                <a:r>
                  <a:rPr lang="vi-VN" sz="3800" smtClean="0">
                    <a:solidFill>
                      <a:prstClr val="black"/>
                    </a:solidFill>
                    <a:ea typeface="Calibri" panose="020F0502020204030204" pitchFamily="34" charset="0"/>
                  </a:rPr>
                  <a:t>A</a:t>
                </a:r>
                <a:r>
                  <a:rPr lang="en-US" sz="3800" smtClean="0">
                    <a:solidFill>
                      <a:prstClr val="black"/>
                    </a:solidFill>
                    <a:ea typeface="Calibri" panose="020F0502020204030204" pitchFamily="34" charset="0"/>
                  </a:rPr>
                  <a:t> </a:t>
                </a: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(AB</a:t>
                </a:r>
                <a14:m>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AC) </a:t>
                </a:r>
                <a:r>
                  <a:rPr lang="vi-VN" sz="3800" smtClean="0">
                    <a:solidFill>
                      <a:prstClr val="black"/>
                    </a:solidFill>
                    <a:ea typeface="Calibri" panose="020F0502020204030204" pitchFamily="34" charset="0"/>
                  </a:rPr>
                  <a:t>và </a:t>
                </a:r>
                <a:r>
                  <a:rPr lang="vi-VN" sz="3800">
                    <a:solidFill>
                      <a:prstClr val="black"/>
                    </a:solidFill>
                    <a:ea typeface="Calibri" panose="020F0502020204030204" pitchFamily="34" charset="0"/>
                  </a:rPr>
                  <a:t>tam giác DEF vuông tại </a:t>
                </a:r>
                <a:r>
                  <a:rPr lang="vi-VN" sz="3800">
                    <a:solidFill>
                      <a:prstClr val="black"/>
                    </a:solidFill>
                    <a:ea typeface="Calibri" panose="020F0502020204030204" pitchFamily="34" charset="0"/>
                  </a:rPr>
                  <a:t>D</a:t>
                </a: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(DE</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DF)</a:t>
                </a:r>
                <a:r>
                  <a:rPr lang="vi-VN" sz="3800">
                    <a:solidFill>
                      <a:prstClr val="black"/>
                    </a:solidFill>
                    <a:ea typeface="Calibri" panose="020F0502020204030204" pitchFamily="34" charset="0"/>
                  </a:rPr>
                  <a:t>. Điều nào dưới đây </a:t>
                </a:r>
                <a:r>
                  <a:rPr lang="vi-VN" sz="3800" b="1">
                    <a:solidFill>
                      <a:prstClr val="black"/>
                    </a:solidFill>
                    <a:ea typeface="Calibri" panose="020F0502020204030204" pitchFamily="34" charset="0"/>
                  </a:rPr>
                  <a:t>không</a:t>
                </a:r>
                <a:r>
                  <a:rPr lang="vi-VN" sz="3800">
                    <a:solidFill>
                      <a:prstClr val="black"/>
                    </a:solidFill>
                    <a:ea typeface="Calibri" panose="020F0502020204030204" pitchFamily="34" charset="0"/>
                  </a:rPr>
                  <a:t> suy ra  </a:t>
                </a:r>
                <a:r>
                  <a:rPr lang="el-GR" sz="3800">
                    <a:solidFill>
                      <a:prstClr val="black"/>
                    </a:solidFill>
                    <a:latin typeface="Arial" panose="020B0604020202020204" pitchFamily="34" charset="0"/>
                    <a:ea typeface="Calibri" panose="020F0502020204030204" pitchFamily="34" charset="0"/>
                  </a:rPr>
                  <a:t>Δ</a:t>
                </a:r>
                <a:r>
                  <a:rPr lang="vi-VN" sz="3800">
                    <a:solidFill>
                      <a:prstClr val="black"/>
                    </a:solidFill>
                    <a:ea typeface="Calibri" panose="020F0502020204030204" pitchFamily="34" charset="0"/>
                  </a:rPr>
                  <a:t>ABC ∽ </a:t>
                </a:r>
                <a:r>
                  <a:rPr lang="el-GR" sz="3800">
                    <a:solidFill>
                      <a:prstClr val="black"/>
                    </a:solidFill>
                    <a:latin typeface="Arial" panose="020B0604020202020204" pitchFamily="34" charset="0"/>
                    <a:ea typeface="Calibri" panose="020F0502020204030204" pitchFamily="34" charset="0"/>
                  </a:rPr>
                  <a:t>Δ</a:t>
                </a:r>
                <a:r>
                  <a:rPr lang="vi-VN" sz="3800">
                    <a:solidFill>
                      <a:prstClr val="black"/>
                    </a:solidFill>
                    <a:ea typeface="Calibri" panose="020F0502020204030204" pitchFamily="34" charset="0"/>
                  </a:rPr>
                  <a:t>DEF </a:t>
                </a:r>
                <a:endParaRPr lang="vi-VN" sz="3800">
                  <a:solidFill>
                    <a:prstClr val="black"/>
                  </a:solidFill>
                  <a:ea typeface="Calibri" panose="020F050202020403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600200" y="2658088"/>
                <a:ext cx="15111073" cy="1846659"/>
              </a:xfrm>
              <a:prstGeom prst="rect">
                <a:avLst/>
              </a:prstGeom>
              <a:blipFill>
                <a:blip r:embed="rId17"/>
                <a:stretch>
                  <a:fillRect l="-1332" r="-1332" b="-6601"/>
                </a:stretch>
              </a:blipFill>
            </p:spPr>
            <p:txBody>
              <a:bodyPr/>
              <a:lstStyle/>
              <a:p>
                <a:r>
                  <a:rPr lang="en-US">
                    <a:noFill/>
                  </a:rPr>
                  <a:t> </a:t>
                </a:r>
              </a:p>
            </p:txBody>
          </p:sp>
        </mc:Fallback>
      </mc:AlternateContent>
      <p:sp>
        <p:nvSpPr>
          <p:cNvPr id="20" name="Title 1"/>
          <p:cNvSpPr>
            <a:spLocks noGrp="1"/>
          </p:cNvSpPr>
          <p:nvPr>
            <p:ph type="title"/>
          </p:nvPr>
        </p:nvSpPr>
        <p:spPr>
          <a:xfrm>
            <a:off x="1593695" y="1061700"/>
            <a:ext cx="15435000" cy="1414800"/>
          </a:xfrm>
        </p:spPr>
        <p:txBody>
          <a:bodyPr/>
          <a:lstStyle/>
          <a:p>
            <a:r>
              <a:rPr lang="en-US" sz="6000" b="1" smtClean="0">
                <a:solidFill>
                  <a:srgbClr val="C00000"/>
                </a:solidFill>
                <a:latin typeface="Arial" panose="020B0604020202020204" pitchFamily="34" charset="0"/>
                <a:cs typeface="Arial" panose="020B0604020202020204" pitchFamily="34" charset="0"/>
              </a:rPr>
              <a:t>BÀI TẬP TRẮC </a:t>
            </a:r>
            <a:r>
              <a:rPr lang="en-US" sz="6000" b="1" dirty="0">
                <a:solidFill>
                  <a:srgbClr val="C00000"/>
                </a:solidFill>
                <a:latin typeface="Arial" panose="020B0604020202020204" pitchFamily="34" charset="0"/>
                <a:cs typeface="Arial" panose="020B0604020202020204" pitchFamily="34" charset="0"/>
              </a:rPr>
              <a:t>NGHIỆM</a:t>
            </a:r>
          </a:p>
        </p:txBody>
      </p:sp>
    </p:spTree>
    <p:extLst>
      <p:ext uri="{BB962C8B-B14F-4D97-AF65-F5344CB8AC3E}">
        <p14:creationId xmlns:p14="http://schemas.microsoft.com/office/powerpoint/2010/main" val="4982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par>
                          <p:cTn id="15" fill="hold">
                            <p:stCondLst>
                              <p:cond delay="1500"/>
                            </p:stCondLst>
                            <p:childTnLst>
                              <p:par>
                                <p:cTn id="16" presetID="18" presetClass="entr" presetSubtype="1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childTnLst>
                          </p:cTn>
                        </p:par>
                        <p:par>
                          <p:cTn id="19" fill="hold">
                            <p:stCondLst>
                              <p:cond delay="2000"/>
                            </p:stCondLst>
                            <p:childTnLst>
                              <p:par>
                                <p:cTn id="20" presetID="18" presetClass="entr" presetSubtype="1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par>
                          <p:cTn id="23" fill="hold">
                            <p:stCondLst>
                              <p:cond delay="2500"/>
                            </p:stCondLst>
                            <p:childTnLst>
                              <p:par>
                                <p:cTn id="24" presetID="18" presetClass="entr" presetSubtype="1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017294" y="2715765"/>
            <a:ext cx="14267984" cy="303204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lvl="0" algn="ctr">
              <a:lnSpc>
                <a:spcPct val="150000"/>
              </a:lnSpc>
              <a:spcBef>
                <a:spcPct val="0"/>
              </a:spcBef>
              <a:defRPr/>
            </a:pPr>
            <a:r>
              <a:rPr lang="vi-VN" sz="7000" b="1">
                <a:solidFill>
                  <a:srgbClr val="C45C67"/>
                </a:solidFill>
                <a:cs typeface="Arial" panose="020B0604020202020204" pitchFamily="34" charset="0"/>
              </a:rPr>
              <a:t>ÔN TẬP KIẾN THỨC ĐÃ HỌC TRONG CHƯƠNG </a:t>
            </a:r>
            <a:r>
              <a:rPr lang="en-US" sz="7000" b="1" smtClean="0">
                <a:solidFill>
                  <a:srgbClr val="C45C67"/>
                </a:solidFill>
                <a:latin typeface="Arial" panose="020B0604020202020204" pitchFamily="34" charset="0"/>
                <a:cs typeface="Arial" panose="020B0604020202020204" pitchFamily="34" charset="0"/>
              </a:rPr>
              <a:t>IX</a:t>
            </a:r>
            <a:endParaRPr lang="vi-VN" sz="7000" b="1" dirty="0">
              <a:solidFill>
                <a:srgbClr val="C45C67"/>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176370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19" name="Rounded Rectangle 18"/>
          <p:cNvSpPr/>
          <p:nvPr/>
        </p:nvSpPr>
        <p:spPr>
          <a:xfrm>
            <a:off x="1219200" y="2857500"/>
            <a:ext cx="4648200" cy="2667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1</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Hai tam </a:t>
            </a:r>
            <a:r>
              <a:rPr lang="vi-VN" sz="3800">
                <a:solidFill>
                  <a:prstClr val="black"/>
                </a:solidFill>
                <a:cs typeface="Arial" panose="020B0604020202020204" pitchFamily="34" charset="0"/>
              </a:rPr>
              <a:t>giác </a:t>
            </a:r>
            <a:endParaRPr lang="en-US" sz="3800" smtClean="0">
              <a:solidFill>
                <a:prstClr val="black"/>
              </a:solidFill>
              <a:cs typeface="Arial" panose="020B0604020202020204" pitchFamily="34" charset="0"/>
            </a:endParaRPr>
          </a:p>
          <a:p>
            <a:pPr lvl="0" algn="ctr">
              <a:lnSpc>
                <a:spcPct val="150000"/>
              </a:lnSpc>
            </a:pPr>
            <a:r>
              <a:rPr lang="vi-VN" sz="3800" smtClean="0">
                <a:solidFill>
                  <a:prstClr val="black"/>
                </a:solidFill>
                <a:cs typeface="Arial" panose="020B0604020202020204" pitchFamily="34" charset="0"/>
              </a:rPr>
              <a:t>đồng </a:t>
            </a:r>
            <a:r>
              <a:rPr lang="vi-VN" sz="3800">
                <a:solidFill>
                  <a:prstClr val="black"/>
                </a:solidFill>
                <a:cs typeface="Arial" panose="020B0604020202020204" pitchFamily="34" charset="0"/>
              </a:rPr>
              <a:t>dạng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ounded Rectangle 19"/>
          <p:cNvSpPr/>
          <p:nvPr/>
        </p:nvSpPr>
        <p:spPr>
          <a:xfrm>
            <a:off x="6457272" y="2857500"/>
            <a:ext cx="5397520" cy="2667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2</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Ba trường hợp đồng dạng của hai tam giác</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ounded Rectangle 20"/>
          <p:cNvSpPr/>
          <p:nvPr/>
        </p:nvSpPr>
        <p:spPr>
          <a:xfrm>
            <a:off x="12420600" y="2857500"/>
            <a:ext cx="4648200" cy="2667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Nhóm 3</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en-US" sz="3800">
                <a:solidFill>
                  <a:prstClr val="black"/>
                </a:solidFill>
                <a:latin typeface="Arial" panose="020B0604020202020204" pitchFamily="34" charset="0"/>
                <a:cs typeface="Arial" panose="020B0604020202020204" pitchFamily="34" charset="0"/>
              </a:rPr>
              <a:t>Định lí Pythagore và Ứng dụng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2" name="Group 21"/>
          <p:cNvGrpSpPr/>
          <p:nvPr/>
        </p:nvGrpSpPr>
        <p:grpSpPr>
          <a:xfrm>
            <a:off x="2072233" y="1104900"/>
            <a:ext cx="14793327" cy="1135021"/>
            <a:chOff x="1607976" y="869567"/>
            <a:chExt cx="14793327" cy="1135021"/>
          </a:xfrm>
        </p:grpSpPr>
        <p:sp>
          <p:nvSpPr>
            <p:cNvPr id="23" name="Rectangle 22"/>
            <p:cNvSpPr/>
            <p:nvPr/>
          </p:nvSpPr>
          <p:spPr>
            <a:xfrm>
              <a:off x="2785746" y="988925"/>
              <a:ext cx="13615557"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Chia lớp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thành </a:t>
              </a:r>
              <a:r>
                <a:rPr lang="en-US" sz="4000" b="1" i="1" smtClean="0">
                  <a:solidFill>
                    <a:srgbClr val="002060"/>
                  </a:solidFill>
                  <a:latin typeface="Arial" panose="020B0604020202020204" pitchFamily="34" charset="0"/>
                  <a:cs typeface="Arial" panose="020B0604020202020204" pitchFamily="34" charset="0"/>
                </a:rPr>
                <a:t>5</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 </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nhóm, thực hiện các nhiệm vụ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2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976" y="869567"/>
              <a:ext cx="990600" cy="904805"/>
            </a:xfrm>
            <a:prstGeom prst="rect">
              <a:avLst/>
            </a:prstGeom>
          </p:spPr>
        </p:pic>
      </p:grpSp>
      <p:sp>
        <p:nvSpPr>
          <p:cNvPr id="25" name="Rounded Rectangle 24"/>
          <p:cNvSpPr/>
          <p:nvPr/>
        </p:nvSpPr>
        <p:spPr>
          <a:xfrm>
            <a:off x="2434065" y="6362700"/>
            <a:ext cx="6866669" cy="2819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4</a:t>
            </a:r>
            <a:endPar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lnSpc>
                <a:spcPct val="150000"/>
              </a:lnSpc>
            </a:pPr>
            <a:r>
              <a:rPr lang="vi-VN" sz="3800">
                <a:solidFill>
                  <a:prstClr val="black"/>
                </a:solidFill>
                <a:cs typeface="Arial" panose="020B0604020202020204" pitchFamily="34" charset="0"/>
              </a:rPr>
              <a:t>Các trường hợp đồng dạng của hai tam giác vuông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ounded Rectangle 26"/>
          <p:cNvSpPr/>
          <p:nvPr/>
        </p:nvSpPr>
        <p:spPr>
          <a:xfrm>
            <a:off x="10668000" y="6362700"/>
            <a:ext cx="479193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Nhóm </a:t>
            </a:r>
            <a:r>
              <a:rPr kumimoji="0" lang="en-US" sz="3800" b="1"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t>5</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3800" smtClean="0">
                <a:solidFill>
                  <a:prstClr val="black"/>
                </a:solidFill>
                <a:latin typeface="Arial" panose="020B0604020202020204" pitchFamily="34" charset="0"/>
                <a:cs typeface="Arial" panose="020B0604020202020204" pitchFamily="34" charset="0"/>
              </a:rPr>
              <a:t>Hình </a:t>
            </a:r>
            <a:r>
              <a:rPr lang="en-US" sz="3800">
                <a:solidFill>
                  <a:prstClr val="black"/>
                </a:solidFill>
                <a:latin typeface="Arial" panose="020B0604020202020204" pitchFamily="34" charset="0"/>
                <a:cs typeface="Arial" panose="020B0604020202020204" pitchFamily="34" charset="0"/>
              </a:rPr>
              <a:t>đồng dạng</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458440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03435" y="8039100"/>
            <a:ext cx="4240207" cy="4240207"/>
          </a:xfrm>
          <a:prstGeom prst="rect">
            <a:avLst/>
          </a:prstGeom>
        </p:spPr>
      </p:pic>
      <p:pic>
        <p:nvPicPr>
          <p:cNvPr id="7"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59742" y="-1485900"/>
            <a:ext cx="4240207" cy="4240207"/>
          </a:xfrm>
          <a:prstGeom prst="rect">
            <a:avLst/>
          </a:prstGeom>
        </p:spPr>
      </p:pic>
      <p:sp>
        <p:nvSpPr>
          <p:cNvPr id="8" name="Pentagon 7"/>
          <p:cNvSpPr/>
          <p:nvPr/>
        </p:nvSpPr>
        <p:spPr>
          <a:xfrm>
            <a:off x="-20401" y="453363"/>
            <a:ext cx="3906602" cy="1162098"/>
          </a:xfrm>
          <a:prstGeom prst="homePlate">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Nhóm </a:t>
            </a:r>
            <a:r>
              <a:rPr kumimoji="0" lang="vi-VN" sz="4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 </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1038612" y="2488600"/>
            <a:ext cx="16182588" cy="6007700"/>
          </a:xfrm>
          <a:prstGeom prst="rect">
            <a:avLst/>
          </a:prstGeom>
        </p:spPr>
      </p:pic>
    </p:spTree>
    <p:extLst>
      <p:ext uri="{BB962C8B-B14F-4D97-AF65-F5344CB8AC3E}">
        <p14:creationId xmlns:p14="http://schemas.microsoft.com/office/powerpoint/2010/main" val="41418954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1243</Words>
  <Application>Microsoft Office PowerPoint</Application>
  <PresentationFormat>Custom</PresentationFormat>
  <Paragraphs>188</Paragraphs>
  <Slides>37</Slides>
  <Notes>10</Notes>
  <HiddenSlides>0</HiddenSlides>
  <MMClips>18</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Anton</vt:lpstr>
      <vt:lpstr>Kavoon</vt:lpstr>
      <vt:lpstr>Arial</vt:lpstr>
      <vt:lpstr>Cambria Math</vt:lpstr>
      <vt:lpstr>Calibri</vt:lpstr>
      <vt:lpstr>Calibri Light</vt:lpstr>
      <vt:lpstr>Times New Roman</vt:lpstr>
      <vt:lpstr>Office Theme</vt:lpstr>
      <vt:lpstr>5_Office Theme</vt:lpstr>
      <vt:lpstr>2_Office Theme</vt:lpstr>
      <vt:lpstr>PowerPoint Presentation</vt:lpstr>
      <vt:lpstr>PowerPoint Presentation</vt:lpstr>
      <vt:lpstr>BÀI TẬP TRẮC NGHIỆM</vt:lpstr>
      <vt:lpstr>BÀI TẬP TRẮC NGHIỆM</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Admin</cp:lastModifiedBy>
  <cp:revision>101</cp:revision>
  <dcterms:created xsi:type="dcterms:W3CDTF">2006-08-16T00:00:00Z</dcterms:created>
  <dcterms:modified xsi:type="dcterms:W3CDTF">2023-11-01T06:52:23Z</dcterms:modified>
  <dc:identifier>DAFSQ-Bl3TE</dc:identifier>
</cp:coreProperties>
</file>