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22"/>
  </p:notesMasterIdLst>
  <p:sldIdLst>
    <p:sldId id="333" r:id="rId3"/>
    <p:sldId id="256" r:id="rId4"/>
    <p:sldId id="257" r:id="rId5"/>
    <p:sldId id="311" r:id="rId6"/>
    <p:sldId id="264" r:id="rId7"/>
    <p:sldId id="430" r:id="rId8"/>
    <p:sldId id="261" r:id="rId9"/>
    <p:sldId id="312" r:id="rId10"/>
    <p:sldId id="313" r:id="rId11"/>
    <p:sldId id="431" r:id="rId12"/>
    <p:sldId id="432" r:id="rId13"/>
    <p:sldId id="258" r:id="rId14"/>
    <p:sldId id="267" r:id="rId15"/>
    <p:sldId id="271" r:id="rId16"/>
    <p:sldId id="273" r:id="rId17"/>
    <p:sldId id="276" r:id="rId18"/>
    <p:sldId id="262" r:id="rId19"/>
    <p:sldId id="428" r:id="rId20"/>
    <p:sldId id="429" r:id="rId21"/>
  </p:sldIdLst>
  <p:sldSz cx="9144000" cy="5143500" type="screen16x9"/>
  <p:notesSz cx="6858000" cy="9144000"/>
  <p:embeddedFontLst>
    <p:embeddedFont>
      <p:font typeface="Alata" panose="020B0604020202020204" charset="0"/>
      <p:regular r:id="rId23"/>
    </p:embeddedFont>
    <p:embeddedFont>
      <p:font typeface="Bebas Neue" panose="020B0606020202050201" pitchFamily="34" charset="0"/>
      <p:regular r:id="rId24"/>
    </p:embeddedFon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
      <p:font typeface="Candal"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AF4361-F50F-4D21-90A2-5BAC01F1A077}">
  <a:tblStyle styleId="{FDAF4361-F50F-4D21-90A2-5BAC01F1A0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61EAFA-9087-41EE-A052-FAAE7945934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83" autoAdjust="0"/>
  </p:normalViewPr>
  <p:slideViewPr>
    <p:cSldViewPr snapToGrid="0">
      <p:cViewPr varScale="1">
        <p:scale>
          <a:sx n="85" d="100"/>
          <a:sy n="85" d="100"/>
        </p:scale>
        <p:origin x="66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58ec39727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8ec39727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229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58ec397274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58ec397274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59c93019a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59c93019a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25942a37d3b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25942a37d3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5942a37d3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5942a37d3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5942a37d3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5942a37d3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59c93019a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59c93019a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58ec39727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58ec39727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58ec397274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58ec397274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10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5942a37d3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5942a37d3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5942a37d3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5942a37d3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370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773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58ec397274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58ec397274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2569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22788" y="-2011278"/>
            <a:ext cx="11437988" cy="8413195"/>
            <a:chOff x="-622788" y="-2011278"/>
            <a:chExt cx="11437988" cy="8413195"/>
          </a:xfrm>
        </p:grpSpPr>
        <p:pic>
          <p:nvPicPr>
            <p:cNvPr id="10" name="Google Shape;10;p2"/>
            <p:cNvPicPr preferRelativeResize="0"/>
            <p:nvPr/>
          </p:nvPicPr>
          <p:blipFill>
            <a:blip r:embed="rId2">
              <a:alphaModFix/>
            </a:blip>
            <a:stretch>
              <a:fillRect/>
            </a:stretch>
          </p:blipFill>
          <p:spPr>
            <a:xfrm>
              <a:off x="-622788" y="-472199"/>
              <a:ext cx="2675775" cy="2540524"/>
            </a:xfrm>
            <a:prstGeom prst="rect">
              <a:avLst/>
            </a:prstGeom>
            <a:noFill/>
            <a:ln>
              <a:noFill/>
            </a:ln>
          </p:spPr>
        </p:pic>
        <p:pic>
          <p:nvPicPr>
            <p:cNvPr id="11" name="Google Shape;11;p2"/>
            <p:cNvPicPr preferRelativeResize="0"/>
            <p:nvPr/>
          </p:nvPicPr>
          <p:blipFill>
            <a:blip r:embed="rId3">
              <a:alphaModFix/>
            </a:blip>
            <a:stretch>
              <a:fillRect/>
            </a:stretch>
          </p:blipFill>
          <p:spPr>
            <a:xfrm>
              <a:off x="-395000" y="4079425"/>
              <a:ext cx="3407350" cy="1795200"/>
            </a:xfrm>
            <a:prstGeom prst="rect">
              <a:avLst/>
            </a:prstGeom>
            <a:noFill/>
            <a:ln>
              <a:noFill/>
            </a:ln>
          </p:spPr>
        </p:pic>
        <p:pic>
          <p:nvPicPr>
            <p:cNvPr id="12" name="Google Shape;12;p2"/>
            <p:cNvPicPr preferRelativeResize="0"/>
            <p:nvPr/>
          </p:nvPicPr>
          <p:blipFill>
            <a:blip r:embed="rId4">
              <a:alphaModFix/>
            </a:blip>
            <a:stretch>
              <a:fillRect/>
            </a:stretch>
          </p:blipFill>
          <p:spPr>
            <a:xfrm rot="1244661">
              <a:off x="7287053" y="2871471"/>
              <a:ext cx="2283694" cy="3230732"/>
            </a:xfrm>
            <a:prstGeom prst="rect">
              <a:avLst/>
            </a:prstGeom>
            <a:noFill/>
            <a:ln>
              <a:noFill/>
            </a:ln>
          </p:spPr>
        </p:pic>
        <p:pic>
          <p:nvPicPr>
            <p:cNvPr id="13" name="Google Shape;13;p2"/>
            <p:cNvPicPr preferRelativeResize="0"/>
            <p:nvPr/>
          </p:nvPicPr>
          <p:blipFill>
            <a:blip r:embed="rId5">
              <a:alphaModFix/>
            </a:blip>
            <a:stretch>
              <a:fillRect/>
            </a:stretch>
          </p:blipFill>
          <p:spPr>
            <a:xfrm>
              <a:off x="161785" y="513545"/>
              <a:ext cx="1454950" cy="1093000"/>
            </a:xfrm>
            <a:prstGeom prst="rect">
              <a:avLst/>
            </a:prstGeom>
            <a:noFill/>
            <a:ln>
              <a:noFill/>
            </a:ln>
          </p:spPr>
        </p:pic>
        <p:pic>
          <p:nvPicPr>
            <p:cNvPr id="14" name="Google Shape;14;p2"/>
            <p:cNvPicPr preferRelativeResize="0"/>
            <p:nvPr/>
          </p:nvPicPr>
          <p:blipFill>
            <a:blip r:embed="rId6">
              <a:alphaModFix/>
            </a:blip>
            <a:stretch>
              <a:fillRect/>
            </a:stretch>
          </p:blipFill>
          <p:spPr>
            <a:xfrm>
              <a:off x="8498231" y="4532300"/>
              <a:ext cx="396289" cy="409500"/>
            </a:xfrm>
            <a:prstGeom prst="rect">
              <a:avLst/>
            </a:prstGeom>
            <a:noFill/>
            <a:ln>
              <a:noFill/>
            </a:ln>
          </p:spPr>
        </p:pic>
        <p:pic>
          <p:nvPicPr>
            <p:cNvPr id="15" name="Google Shape;15;p2"/>
            <p:cNvPicPr preferRelativeResize="0"/>
            <p:nvPr/>
          </p:nvPicPr>
          <p:blipFill>
            <a:blip r:embed="rId7">
              <a:alphaModFix/>
            </a:blip>
            <a:stretch>
              <a:fillRect/>
            </a:stretch>
          </p:blipFill>
          <p:spPr>
            <a:xfrm rot="2100009">
              <a:off x="6576308" y="-1096917"/>
              <a:ext cx="3924284" cy="2334327"/>
            </a:xfrm>
            <a:prstGeom prst="rect">
              <a:avLst/>
            </a:prstGeom>
            <a:noFill/>
            <a:ln>
              <a:noFill/>
            </a:ln>
          </p:spPr>
        </p:pic>
        <p:pic>
          <p:nvPicPr>
            <p:cNvPr id="16" name="Google Shape;16;p2"/>
            <p:cNvPicPr preferRelativeResize="0"/>
            <p:nvPr/>
          </p:nvPicPr>
          <p:blipFill>
            <a:blip r:embed="rId8">
              <a:alphaModFix/>
            </a:blip>
            <a:stretch>
              <a:fillRect/>
            </a:stretch>
          </p:blipFill>
          <p:spPr>
            <a:xfrm rot="-1841851" flipH="1">
              <a:off x="8165700" y="785525"/>
              <a:ext cx="610600" cy="630750"/>
            </a:xfrm>
            <a:prstGeom prst="rect">
              <a:avLst/>
            </a:prstGeom>
            <a:noFill/>
            <a:ln>
              <a:noFill/>
            </a:ln>
          </p:spPr>
        </p:pic>
        <p:pic>
          <p:nvPicPr>
            <p:cNvPr id="17" name="Google Shape;17;p2"/>
            <p:cNvPicPr preferRelativeResize="0"/>
            <p:nvPr/>
          </p:nvPicPr>
          <p:blipFill>
            <a:blip r:embed="rId9">
              <a:alphaModFix/>
            </a:blip>
            <a:stretch>
              <a:fillRect/>
            </a:stretch>
          </p:blipFill>
          <p:spPr>
            <a:xfrm rot="-604574">
              <a:off x="7582495" y="3596937"/>
              <a:ext cx="1400459" cy="1525500"/>
            </a:xfrm>
            <a:prstGeom prst="rect">
              <a:avLst/>
            </a:prstGeom>
            <a:noFill/>
            <a:ln>
              <a:noFill/>
            </a:ln>
          </p:spPr>
        </p:pic>
        <p:pic>
          <p:nvPicPr>
            <p:cNvPr id="18" name="Google Shape;18;p2"/>
            <p:cNvPicPr preferRelativeResize="0"/>
            <p:nvPr/>
          </p:nvPicPr>
          <p:blipFill>
            <a:blip r:embed="rId10">
              <a:alphaModFix/>
            </a:blip>
            <a:stretch>
              <a:fillRect/>
            </a:stretch>
          </p:blipFill>
          <p:spPr>
            <a:xfrm>
              <a:off x="432100" y="3283300"/>
              <a:ext cx="1252050" cy="1561050"/>
            </a:xfrm>
            <a:prstGeom prst="rect">
              <a:avLst/>
            </a:prstGeom>
            <a:noFill/>
            <a:ln>
              <a:noFill/>
            </a:ln>
          </p:spPr>
        </p:pic>
      </p:grpSp>
      <p:sp>
        <p:nvSpPr>
          <p:cNvPr id="19" name="Google Shape;19;p2"/>
          <p:cNvSpPr txBox="1">
            <a:spLocks noGrp="1"/>
          </p:cNvSpPr>
          <p:nvPr>
            <p:ph type="ctrTitle"/>
          </p:nvPr>
        </p:nvSpPr>
        <p:spPr>
          <a:xfrm>
            <a:off x="2020799" y="1567213"/>
            <a:ext cx="5102400" cy="15996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2020801" y="3166788"/>
            <a:ext cx="5102400" cy="40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63"/>
        <p:cNvGrpSpPr/>
        <p:nvPr/>
      </p:nvGrpSpPr>
      <p:grpSpPr>
        <a:xfrm>
          <a:off x="0" y="0"/>
          <a:ext cx="0" cy="0"/>
          <a:chOff x="0" y="0"/>
          <a:chExt cx="0" cy="0"/>
        </a:xfrm>
      </p:grpSpPr>
      <p:sp>
        <p:nvSpPr>
          <p:cNvPr id="164" name="Google Shape;164;p19"/>
          <p:cNvSpPr txBox="1">
            <a:spLocks noGrp="1"/>
          </p:cNvSpPr>
          <p:nvPr>
            <p:ph type="subTitle" idx="1"/>
          </p:nvPr>
        </p:nvSpPr>
        <p:spPr>
          <a:xfrm>
            <a:off x="3955725" y="3250425"/>
            <a:ext cx="4104000" cy="85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9"/>
          <p:cNvSpPr txBox="1">
            <a:spLocks noGrp="1"/>
          </p:cNvSpPr>
          <p:nvPr>
            <p:ph type="title"/>
          </p:nvPr>
        </p:nvSpPr>
        <p:spPr>
          <a:xfrm>
            <a:off x="3960431" y="1041375"/>
            <a:ext cx="4104000" cy="2208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6" name="Google Shape;166;p19"/>
          <p:cNvSpPr>
            <a:spLocks noGrp="1"/>
          </p:cNvSpPr>
          <p:nvPr>
            <p:ph type="pic" idx="2"/>
          </p:nvPr>
        </p:nvSpPr>
        <p:spPr>
          <a:xfrm>
            <a:off x="715100" y="1067700"/>
            <a:ext cx="3008100" cy="3008100"/>
          </a:xfrm>
          <a:prstGeom prst="ellipse">
            <a:avLst/>
          </a:prstGeom>
          <a:noFill/>
          <a:ln>
            <a:noFill/>
          </a:ln>
        </p:spPr>
      </p:sp>
      <p:grpSp>
        <p:nvGrpSpPr>
          <p:cNvPr id="167" name="Google Shape;167;p19"/>
          <p:cNvGrpSpPr/>
          <p:nvPr/>
        </p:nvGrpSpPr>
        <p:grpSpPr>
          <a:xfrm>
            <a:off x="6261700" y="-2011278"/>
            <a:ext cx="4553501" cy="8413195"/>
            <a:chOff x="6261700" y="-2011278"/>
            <a:chExt cx="4553501" cy="8413195"/>
          </a:xfrm>
        </p:grpSpPr>
        <p:pic>
          <p:nvPicPr>
            <p:cNvPr id="168" name="Google Shape;168;p19"/>
            <p:cNvPicPr preferRelativeResize="0"/>
            <p:nvPr/>
          </p:nvPicPr>
          <p:blipFill>
            <a:blip r:embed="rId2">
              <a:alphaModFix/>
            </a:blip>
            <a:stretch>
              <a:fillRect/>
            </a:stretch>
          </p:blipFill>
          <p:spPr>
            <a:xfrm rot="1244661">
              <a:off x="7287053" y="2871471"/>
              <a:ext cx="2283694" cy="3230732"/>
            </a:xfrm>
            <a:prstGeom prst="rect">
              <a:avLst/>
            </a:prstGeom>
            <a:noFill/>
            <a:ln>
              <a:noFill/>
            </a:ln>
          </p:spPr>
        </p:pic>
        <p:pic>
          <p:nvPicPr>
            <p:cNvPr id="169" name="Google Shape;169;p19"/>
            <p:cNvPicPr preferRelativeResize="0"/>
            <p:nvPr/>
          </p:nvPicPr>
          <p:blipFill>
            <a:blip r:embed="rId3">
              <a:alphaModFix/>
            </a:blip>
            <a:stretch>
              <a:fillRect/>
            </a:stretch>
          </p:blipFill>
          <p:spPr>
            <a:xfrm>
              <a:off x="8498231" y="4532300"/>
              <a:ext cx="396289" cy="409500"/>
            </a:xfrm>
            <a:prstGeom prst="rect">
              <a:avLst/>
            </a:prstGeom>
            <a:noFill/>
            <a:ln>
              <a:noFill/>
            </a:ln>
          </p:spPr>
        </p:pic>
        <p:pic>
          <p:nvPicPr>
            <p:cNvPr id="170" name="Google Shape;170;p19"/>
            <p:cNvPicPr preferRelativeResize="0"/>
            <p:nvPr/>
          </p:nvPicPr>
          <p:blipFill>
            <a:blip r:embed="rId4">
              <a:alphaModFix/>
            </a:blip>
            <a:stretch>
              <a:fillRect/>
            </a:stretch>
          </p:blipFill>
          <p:spPr>
            <a:xfrm rot="2100009">
              <a:off x="6576308" y="-1096917"/>
              <a:ext cx="3924284" cy="2334327"/>
            </a:xfrm>
            <a:prstGeom prst="rect">
              <a:avLst/>
            </a:prstGeom>
            <a:noFill/>
            <a:ln>
              <a:noFill/>
            </a:ln>
          </p:spPr>
        </p:pic>
        <p:pic>
          <p:nvPicPr>
            <p:cNvPr id="171" name="Google Shape;171;p19"/>
            <p:cNvPicPr preferRelativeResize="0"/>
            <p:nvPr/>
          </p:nvPicPr>
          <p:blipFill>
            <a:blip r:embed="rId5">
              <a:alphaModFix/>
            </a:blip>
            <a:stretch>
              <a:fillRect/>
            </a:stretch>
          </p:blipFill>
          <p:spPr>
            <a:xfrm rot="-1841851" flipH="1">
              <a:off x="8123600" y="63025"/>
              <a:ext cx="610600" cy="630750"/>
            </a:xfrm>
            <a:prstGeom prst="rect">
              <a:avLst/>
            </a:prstGeom>
            <a:noFill/>
            <a:ln>
              <a:noFill/>
            </a:ln>
          </p:spPr>
        </p:pic>
        <p:pic>
          <p:nvPicPr>
            <p:cNvPr id="172" name="Google Shape;172;p19"/>
            <p:cNvPicPr preferRelativeResize="0"/>
            <p:nvPr/>
          </p:nvPicPr>
          <p:blipFill>
            <a:blip r:embed="rId6">
              <a:alphaModFix/>
            </a:blip>
            <a:stretch>
              <a:fillRect/>
            </a:stretch>
          </p:blipFill>
          <p:spPr>
            <a:xfrm rot="-604574">
              <a:off x="7582495" y="3596937"/>
              <a:ext cx="1400459" cy="152550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06"/>
        <p:cNvGrpSpPr/>
        <p:nvPr/>
      </p:nvGrpSpPr>
      <p:grpSpPr>
        <a:xfrm>
          <a:off x="0" y="0"/>
          <a:ext cx="0" cy="0"/>
          <a:chOff x="0" y="0"/>
          <a:chExt cx="0" cy="0"/>
        </a:xfrm>
      </p:grpSpPr>
      <p:sp>
        <p:nvSpPr>
          <p:cNvPr id="207" name="Google Shape;207;p24"/>
          <p:cNvSpPr txBox="1">
            <a:spLocks noGrp="1"/>
          </p:cNvSpPr>
          <p:nvPr>
            <p:ph type="subTitle" idx="1"/>
          </p:nvPr>
        </p:nvSpPr>
        <p:spPr>
          <a:xfrm>
            <a:off x="1379180" y="2215725"/>
            <a:ext cx="2829300" cy="47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208" name="Google Shape;208;p24"/>
          <p:cNvSpPr txBox="1">
            <a:spLocks noGrp="1"/>
          </p:cNvSpPr>
          <p:nvPr>
            <p:ph type="subTitle" idx="2"/>
          </p:nvPr>
        </p:nvSpPr>
        <p:spPr>
          <a:xfrm>
            <a:off x="4935520" y="2215725"/>
            <a:ext cx="2829300" cy="478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209" name="Google Shape;209;p24"/>
          <p:cNvSpPr txBox="1">
            <a:spLocks noGrp="1"/>
          </p:cNvSpPr>
          <p:nvPr>
            <p:ph type="subTitle" idx="3"/>
          </p:nvPr>
        </p:nvSpPr>
        <p:spPr>
          <a:xfrm>
            <a:off x="1379180" y="2693925"/>
            <a:ext cx="2829300" cy="1043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0" name="Google Shape;210;p24"/>
          <p:cNvSpPr txBox="1">
            <a:spLocks noGrp="1"/>
          </p:cNvSpPr>
          <p:nvPr>
            <p:ph type="subTitle" idx="4"/>
          </p:nvPr>
        </p:nvSpPr>
        <p:spPr>
          <a:xfrm>
            <a:off x="4935520" y="2693925"/>
            <a:ext cx="2829300" cy="1043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1" name="Google Shape;21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2" name="Google Shape;212;p24"/>
          <p:cNvGrpSpPr/>
          <p:nvPr/>
        </p:nvGrpSpPr>
        <p:grpSpPr>
          <a:xfrm>
            <a:off x="-805232" y="-906725"/>
            <a:ext cx="11027720" cy="7036909"/>
            <a:chOff x="-805232" y="-906725"/>
            <a:chExt cx="11027720" cy="7036909"/>
          </a:xfrm>
        </p:grpSpPr>
        <p:pic>
          <p:nvPicPr>
            <p:cNvPr id="213" name="Google Shape;213;p2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214" name="Google Shape;214;p2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215" name="Google Shape;215;p2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216" name="Google Shape;216;p2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1">
  <p:cSld name="BLANK_1_1_1_2_1_1">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3" name="Google Shape;303;p31"/>
          <p:cNvSpPr txBox="1">
            <a:spLocks noGrp="1"/>
          </p:cNvSpPr>
          <p:nvPr>
            <p:ph type="subTitle" idx="1"/>
          </p:nvPr>
        </p:nvSpPr>
        <p:spPr>
          <a:xfrm>
            <a:off x="7200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304" name="Google Shape;304;p31"/>
          <p:cNvSpPr txBox="1">
            <a:spLocks noGrp="1"/>
          </p:cNvSpPr>
          <p:nvPr>
            <p:ph type="subTitle" idx="2"/>
          </p:nvPr>
        </p:nvSpPr>
        <p:spPr>
          <a:xfrm>
            <a:off x="7200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5" name="Google Shape;305;p31"/>
          <p:cNvSpPr txBox="1">
            <a:spLocks noGrp="1"/>
          </p:cNvSpPr>
          <p:nvPr>
            <p:ph type="subTitle" idx="3"/>
          </p:nvPr>
        </p:nvSpPr>
        <p:spPr>
          <a:xfrm>
            <a:off x="34038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6" name="Google Shape;306;p31"/>
          <p:cNvSpPr txBox="1">
            <a:spLocks noGrp="1"/>
          </p:cNvSpPr>
          <p:nvPr>
            <p:ph type="subTitle" idx="4"/>
          </p:nvPr>
        </p:nvSpPr>
        <p:spPr>
          <a:xfrm>
            <a:off x="6087600" y="1932358"/>
            <a:ext cx="2336400" cy="80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7" name="Google Shape;307;p31"/>
          <p:cNvSpPr txBox="1">
            <a:spLocks noGrp="1"/>
          </p:cNvSpPr>
          <p:nvPr>
            <p:ph type="subTitle" idx="5"/>
          </p:nvPr>
        </p:nvSpPr>
        <p:spPr>
          <a:xfrm>
            <a:off x="34038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308" name="Google Shape;308;p31"/>
          <p:cNvSpPr txBox="1">
            <a:spLocks noGrp="1"/>
          </p:cNvSpPr>
          <p:nvPr>
            <p:ph type="subTitle" idx="6"/>
          </p:nvPr>
        </p:nvSpPr>
        <p:spPr>
          <a:xfrm>
            <a:off x="6087600" y="1447547"/>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1pPr>
            <a:lvl2pPr lvl="1"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algn="ctr"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309" name="Google Shape;309;p31"/>
          <p:cNvSpPr txBox="1">
            <a:spLocks noGrp="1"/>
          </p:cNvSpPr>
          <p:nvPr>
            <p:ph type="title" idx="7" hasCustomPrompt="1"/>
          </p:nvPr>
        </p:nvSpPr>
        <p:spPr>
          <a:xfrm>
            <a:off x="1190850"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0" name="Google Shape;310;p31"/>
          <p:cNvSpPr txBox="1">
            <a:spLocks noGrp="1"/>
          </p:cNvSpPr>
          <p:nvPr>
            <p:ph type="title" idx="8" hasCustomPrompt="1"/>
          </p:nvPr>
        </p:nvSpPr>
        <p:spPr>
          <a:xfrm>
            <a:off x="3854248"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1" name="Google Shape;311;p31"/>
          <p:cNvSpPr txBox="1">
            <a:spLocks noGrp="1"/>
          </p:cNvSpPr>
          <p:nvPr>
            <p:ph type="title" idx="9" hasCustomPrompt="1"/>
          </p:nvPr>
        </p:nvSpPr>
        <p:spPr>
          <a:xfrm>
            <a:off x="6517646" y="3881750"/>
            <a:ext cx="14355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312" name="Google Shape;312;p31"/>
          <p:cNvGrpSpPr/>
          <p:nvPr/>
        </p:nvGrpSpPr>
        <p:grpSpPr>
          <a:xfrm>
            <a:off x="-776000" y="2952757"/>
            <a:ext cx="11329763" cy="3830159"/>
            <a:chOff x="-776000" y="2952757"/>
            <a:chExt cx="11329763" cy="3830159"/>
          </a:xfrm>
        </p:grpSpPr>
        <p:pic>
          <p:nvPicPr>
            <p:cNvPr id="313" name="Google Shape;313;p31"/>
            <p:cNvPicPr preferRelativeResize="0"/>
            <p:nvPr/>
          </p:nvPicPr>
          <p:blipFill>
            <a:blip r:embed="rId2">
              <a:alphaModFix/>
            </a:blip>
            <a:stretch>
              <a:fillRect/>
            </a:stretch>
          </p:blipFill>
          <p:spPr>
            <a:xfrm rot="-1883520" flipH="1">
              <a:off x="6928239" y="3970238"/>
              <a:ext cx="3407350" cy="1795201"/>
            </a:xfrm>
            <a:prstGeom prst="rect">
              <a:avLst/>
            </a:prstGeom>
            <a:noFill/>
            <a:ln>
              <a:noFill/>
            </a:ln>
          </p:spPr>
        </p:pic>
        <p:pic>
          <p:nvPicPr>
            <p:cNvPr id="314" name="Google Shape;314;p31"/>
            <p:cNvPicPr preferRelativeResize="0"/>
            <p:nvPr/>
          </p:nvPicPr>
          <p:blipFill>
            <a:blip r:embed="rId3">
              <a:alphaModFix/>
            </a:blip>
            <a:stretch>
              <a:fillRect/>
            </a:stretch>
          </p:blipFill>
          <p:spPr>
            <a:xfrm rot="-1244661" flipH="1">
              <a:off x="-277857" y="3252471"/>
              <a:ext cx="2283694" cy="3230732"/>
            </a:xfrm>
            <a:prstGeom prst="rect">
              <a:avLst/>
            </a:prstGeom>
            <a:noFill/>
            <a:ln>
              <a:noFill/>
            </a:ln>
          </p:spPr>
        </p:pic>
        <p:pic>
          <p:nvPicPr>
            <p:cNvPr id="315" name="Google Shape;315;p31"/>
            <p:cNvPicPr preferRelativeResize="0"/>
            <p:nvPr/>
          </p:nvPicPr>
          <p:blipFill>
            <a:blip r:embed="rId4">
              <a:alphaModFix/>
            </a:blip>
            <a:stretch>
              <a:fillRect/>
            </a:stretch>
          </p:blipFill>
          <p:spPr>
            <a:xfrm rot="604574" flipH="1">
              <a:off x="309935" y="3977937"/>
              <a:ext cx="1400459" cy="1525500"/>
            </a:xfrm>
            <a:prstGeom prst="rect">
              <a:avLst/>
            </a:prstGeom>
            <a:noFill/>
            <a:ln>
              <a:noFill/>
            </a:ln>
          </p:spPr>
        </p:pic>
        <p:pic>
          <p:nvPicPr>
            <p:cNvPr id="316" name="Google Shape;316;p31"/>
            <p:cNvPicPr preferRelativeResize="0"/>
            <p:nvPr/>
          </p:nvPicPr>
          <p:blipFill>
            <a:blip r:embed="rId5">
              <a:alphaModFix/>
            </a:blip>
            <a:stretch>
              <a:fillRect/>
            </a:stretch>
          </p:blipFill>
          <p:spPr>
            <a:xfrm flipH="1">
              <a:off x="8076974" y="4123787"/>
              <a:ext cx="989577" cy="1233800"/>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31"/>
        <p:cNvGrpSpPr/>
        <p:nvPr/>
      </p:nvGrpSpPr>
      <p:grpSpPr>
        <a:xfrm>
          <a:off x="0" y="0"/>
          <a:ext cx="0" cy="0"/>
          <a:chOff x="0" y="0"/>
          <a:chExt cx="0" cy="0"/>
        </a:xfrm>
      </p:grpSpPr>
      <p:grpSp>
        <p:nvGrpSpPr>
          <p:cNvPr id="332" name="Google Shape;332;p33"/>
          <p:cNvGrpSpPr/>
          <p:nvPr/>
        </p:nvGrpSpPr>
        <p:grpSpPr>
          <a:xfrm>
            <a:off x="-622788" y="-472199"/>
            <a:ext cx="3635138" cy="6346824"/>
            <a:chOff x="-622788" y="-472199"/>
            <a:chExt cx="3635138" cy="6346824"/>
          </a:xfrm>
        </p:grpSpPr>
        <p:pic>
          <p:nvPicPr>
            <p:cNvPr id="333" name="Google Shape;333;p33"/>
            <p:cNvPicPr preferRelativeResize="0"/>
            <p:nvPr/>
          </p:nvPicPr>
          <p:blipFill>
            <a:blip r:embed="rId2">
              <a:alphaModFix/>
            </a:blip>
            <a:stretch>
              <a:fillRect/>
            </a:stretch>
          </p:blipFill>
          <p:spPr>
            <a:xfrm>
              <a:off x="-622788" y="-472199"/>
              <a:ext cx="2675775" cy="2540524"/>
            </a:xfrm>
            <a:prstGeom prst="rect">
              <a:avLst/>
            </a:prstGeom>
            <a:noFill/>
            <a:ln>
              <a:noFill/>
            </a:ln>
          </p:spPr>
        </p:pic>
        <p:pic>
          <p:nvPicPr>
            <p:cNvPr id="334" name="Google Shape;334;p33"/>
            <p:cNvPicPr preferRelativeResize="0"/>
            <p:nvPr/>
          </p:nvPicPr>
          <p:blipFill>
            <a:blip r:embed="rId3">
              <a:alphaModFix/>
            </a:blip>
            <a:stretch>
              <a:fillRect/>
            </a:stretch>
          </p:blipFill>
          <p:spPr>
            <a:xfrm>
              <a:off x="-395000" y="4079425"/>
              <a:ext cx="3407350" cy="1795200"/>
            </a:xfrm>
            <a:prstGeom prst="rect">
              <a:avLst/>
            </a:prstGeom>
            <a:noFill/>
            <a:ln>
              <a:noFill/>
            </a:ln>
          </p:spPr>
        </p:pic>
        <p:pic>
          <p:nvPicPr>
            <p:cNvPr id="335" name="Google Shape;335;p33"/>
            <p:cNvPicPr preferRelativeResize="0"/>
            <p:nvPr/>
          </p:nvPicPr>
          <p:blipFill>
            <a:blip r:embed="rId4">
              <a:alphaModFix/>
            </a:blip>
            <a:stretch>
              <a:fillRect/>
            </a:stretch>
          </p:blipFill>
          <p:spPr>
            <a:xfrm>
              <a:off x="218935" y="2685595"/>
              <a:ext cx="1454950" cy="1093000"/>
            </a:xfrm>
            <a:prstGeom prst="rect">
              <a:avLst/>
            </a:prstGeom>
            <a:noFill/>
            <a:ln>
              <a:noFill/>
            </a:ln>
          </p:spPr>
        </p:pic>
        <p:pic>
          <p:nvPicPr>
            <p:cNvPr id="336" name="Google Shape;336;p33"/>
            <p:cNvPicPr preferRelativeResize="0"/>
            <p:nvPr/>
          </p:nvPicPr>
          <p:blipFill>
            <a:blip r:embed="rId5">
              <a:alphaModFix/>
            </a:blip>
            <a:stretch>
              <a:fillRect/>
            </a:stretch>
          </p:blipFill>
          <p:spPr>
            <a:xfrm>
              <a:off x="59081" y="3475025"/>
              <a:ext cx="396289" cy="409500"/>
            </a:xfrm>
            <a:prstGeom prst="rect">
              <a:avLst/>
            </a:prstGeom>
            <a:noFill/>
            <a:ln>
              <a:noFill/>
            </a:ln>
          </p:spPr>
        </p:pic>
        <p:pic>
          <p:nvPicPr>
            <p:cNvPr id="337" name="Google Shape;337;p33"/>
            <p:cNvPicPr preferRelativeResize="0"/>
            <p:nvPr/>
          </p:nvPicPr>
          <p:blipFill>
            <a:blip r:embed="rId6">
              <a:alphaModFix/>
            </a:blip>
            <a:stretch>
              <a:fillRect/>
            </a:stretch>
          </p:blipFill>
          <p:spPr>
            <a:xfrm rot="-1841851" flipH="1">
              <a:off x="1228925" y="3637488"/>
              <a:ext cx="610600" cy="630750"/>
            </a:xfrm>
            <a:prstGeom prst="rect">
              <a:avLst/>
            </a:prstGeom>
            <a:noFill/>
            <a:ln>
              <a:noFill/>
            </a:ln>
          </p:spPr>
        </p:pic>
        <p:pic>
          <p:nvPicPr>
            <p:cNvPr id="338" name="Google Shape;338;p33"/>
            <p:cNvPicPr preferRelativeResize="0"/>
            <p:nvPr/>
          </p:nvPicPr>
          <p:blipFill>
            <a:blip r:embed="rId7">
              <a:alphaModFix/>
            </a:blip>
            <a:stretch>
              <a:fillRect/>
            </a:stretch>
          </p:blipFill>
          <p:spPr>
            <a:xfrm rot="-604574">
              <a:off x="1048345" y="3796375"/>
              <a:ext cx="1400459" cy="1525500"/>
            </a:xfrm>
            <a:prstGeom prst="rect">
              <a:avLst/>
            </a:prstGeom>
            <a:noFill/>
            <a:ln>
              <a:noFill/>
            </a:ln>
          </p:spPr>
        </p:pic>
        <p:pic>
          <p:nvPicPr>
            <p:cNvPr id="339" name="Google Shape;339;p33"/>
            <p:cNvPicPr preferRelativeResize="0"/>
            <p:nvPr/>
          </p:nvPicPr>
          <p:blipFill>
            <a:blip r:embed="rId8">
              <a:alphaModFix/>
            </a:blip>
            <a:stretch>
              <a:fillRect/>
            </a:stretch>
          </p:blipFill>
          <p:spPr>
            <a:xfrm>
              <a:off x="161775" y="3778600"/>
              <a:ext cx="1252050" cy="1561050"/>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40"/>
        <p:cNvGrpSpPr/>
        <p:nvPr/>
      </p:nvGrpSpPr>
      <p:grpSpPr>
        <a:xfrm>
          <a:off x="0" y="0"/>
          <a:ext cx="0" cy="0"/>
          <a:chOff x="0" y="0"/>
          <a:chExt cx="0" cy="0"/>
        </a:xfrm>
      </p:grpSpPr>
      <p:grpSp>
        <p:nvGrpSpPr>
          <p:cNvPr id="341" name="Google Shape;341;p34"/>
          <p:cNvGrpSpPr/>
          <p:nvPr/>
        </p:nvGrpSpPr>
        <p:grpSpPr>
          <a:xfrm>
            <a:off x="-805232" y="-906725"/>
            <a:ext cx="11027720" cy="7036909"/>
            <a:chOff x="-805232" y="-906725"/>
            <a:chExt cx="11027720" cy="7036909"/>
          </a:xfrm>
        </p:grpSpPr>
        <p:pic>
          <p:nvPicPr>
            <p:cNvPr id="342" name="Google Shape;342;p3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343" name="Google Shape;343;p3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344" name="Google Shape;344;p3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345" name="Google Shape;345;p3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90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5246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7882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76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545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391900" y="2287825"/>
            <a:ext cx="43602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3837400" y="1348375"/>
            <a:ext cx="1469100" cy="111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 name="Google Shape;24;p3"/>
          <p:cNvSpPr txBox="1">
            <a:spLocks noGrp="1"/>
          </p:cNvSpPr>
          <p:nvPr>
            <p:ph type="subTitle" idx="1"/>
          </p:nvPr>
        </p:nvSpPr>
        <p:spPr>
          <a:xfrm>
            <a:off x="2391900" y="3129625"/>
            <a:ext cx="4360200" cy="426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 name="Google Shape;25;p3"/>
          <p:cNvGrpSpPr/>
          <p:nvPr/>
        </p:nvGrpSpPr>
        <p:grpSpPr>
          <a:xfrm>
            <a:off x="-1716911" y="-1328850"/>
            <a:ext cx="12126557" cy="8223005"/>
            <a:chOff x="-1716911" y="-1328850"/>
            <a:chExt cx="12126557" cy="8223005"/>
          </a:xfrm>
        </p:grpSpPr>
        <p:pic>
          <p:nvPicPr>
            <p:cNvPr id="26" name="Google Shape;26;p3"/>
            <p:cNvPicPr preferRelativeResize="0"/>
            <p:nvPr/>
          </p:nvPicPr>
          <p:blipFill>
            <a:blip r:embed="rId2">
              <a:alphaModFix/>
            </a:blip>
            <a:stretch>
              <a:fillRect/>
            </a:stretch>
          </p:blipFill>
          <p:spPr>
            <a:xfrm rot="9360775" flipH="1">
              <a:off x="7136767" y="-1004165"/>
              <a:ext cx="2283693" cy="3230730"/>
            </a:xfrm>
            <a:prstGeom prst="rect">
              <a:avLst/>
            </a:prstGeom>
            <a:noFill/>
            <a:ln>
              <a:noFill/>
            </a:ln>
          </p:spPr>
        </p:pic>
        <p:pic>
          <p:nvPicPr>
            <p:cNvPr id="27" name="Google Shape;27;p3"/>
            <p:cNvPicPr preferRelativeResize="0"/>
            <p:nvPr/>
          </p:nvPicPr>
          <p:blipFill>
            <a:blip r:embed="rId3">
              <a:alphaModFix/>
            </a:blip>
            <a:stretch>
              <a:fillRect/>
            </a:stretch>
          </p:blipFill>
          <p:spPr>
            <a:xfrm rot="-8766836" flipH="1">
              <a:off x="-1399441" y="3664095"/>
              <a:ext cx="3924283" cy="2334327"/>
            </a:xfrm>
            <a:prstGeom prst="rect">
              <a:avLst/>
            </a:prstGeom>
            <a:noFill/>
            <a:ln>
              <a:noFill/>
            </a:ln>
          </p:spPr>
        </p:pic>
        <p:pic>
          <p:nvPicPr>
            <p:cNvPr id="28" name="Google Shape;28;p3"/>
            <p:cNvPicPr preferRelativeResize="0"/>
            <p:nvPr/>
          </p:nvPicPr>
          <p:blipFill>
            <a:blip r:embed="rId4">
              <a:alphaModFix/>
            </a:blip>
            <a:stretch>
              <a:fillRect/>
            </a:stretch>
          </p:blipFill>
          <p:spPr>
            <a:xfrm rot="1205461">
              <a:off x="-357800" y="-828675"/>
              <a:ext cx="2087099" cy="3340189"/>
            </a:xfrm>
            <a:prstGeom prst="rect">
              <a:avLst/>
            </a:prstGeom>
            <a:noFill/>
            <a:ln>
              <a:noFill/>
            </a:ln>
          </p:spPr>
        </p:pic>
        <p:pic>
          <p:nvPicPr>
            <p:cNvPr id="29" name="Google Shape;29;p3"/>
            <p:cNvPicPr preferRelativeResize="0"/>
            <p:nvPr/>
          </p:nvPicPr>
          <p:blipFill>
            <a:blip r:embed="rId5">
              <a:alphaModFix/>
            </a:blip>
            <a:stretch>
              <a:fillRect/>
            </a:stretch>
          </p:blipFill>
          <p:spPr>
            <a:xfrm rot="-1484739">
              <a:off x="6662550" y="3755400"/>
              <a:ext cx="3532701" cy="1799322"/>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9677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7880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5065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7922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4322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419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4"/>
          <p:cNvSpPr txBox="1">
            <a:spLocks noGrp="1"/>
          </p:cNvSpPr>
          <p:nvPr>
            <p:ph type="body" idx="1"/>
          </p:nvPr>
        </p:nvSpPr>
        <p:spPr>
          <a:xfrm>
            <a:off x="720000" y="1152475"/>
            <a:ext cx="7704000" cy="3321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33" name="Google Shape;33;p4"/>
          <p:cNvGrpSpPr/>
          <p:nvPr/>
        </p:nvGrpSpPr>
        <p:grpSpPr>
          <a:xfrm>
            <a:off x="-805232" y="-906725"/>
            <a:ext cx="11027720" cy="7036909"/>
            <a:chOff x="-805232" y="-906725"/>
            <a:chExt cx="11027720" cy="7036909"/>
          </a:xfrm>
        </p:grpSpPr>
        <p:pic>
          <p:nvPicPr>
            <p:cNvPr id="34" name="Google Shape;34;p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35" name="Google Shape;35;p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36" name="Google Shape;36;p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37" name="Google Shape;37;p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subTitle" idx="1"/>
          </p:nvPr>
        </p:nvSpPr>
        <p:spPr>
          <a:xfrm>
            <a:off x="1392410" y="1794175"/>
            <a:ext cx="2952600" cy="212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0" name="Google Shape;40;p5"/>
          <p:cNvSpPr txBox="1">
            <a:spLocks noGrp="1"/>
          </p:cNvSpPr>
          <p:nvPr>
            <p:ph type="subTitle" idx="2"/>
          </p:nvPr>
        </p:nvSpPr>
        <p:spPr>
          <a:xfrm>
            <a:off x="4798990" y="1794175"/>
            <a:ext cx="2952600" cy="2125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1" name="Google Shape;4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2" name="Google Shape;42;p5"/>
          <p:cNvGrpSpPr/>
          <p:nvPr/>
        </p:nvGrpSpPr>
        <p:grpSpPr>
          <a:xfrm>
            <a:off x="-1568929" y="2789076"/>
            <a:ext cx="12329816" cy="4182592"/>
            <a:chOff x="-1568929" y="2789076"/>
            <a:chExt cx="12329816" cy="4182592"/>
          </a:xfrm>
        </p:grpSpPr>
        <p:pic>
          <p:nvPicPr>
            <p:cNvPr id="43" name="Google Shape;43;p5"/>
            <p:cNvPicPr preferRelativeResize="0"/>
            <p:nvPr/>
          </p:nvPicPr>
          <p:blipFill>
            <a:blip r:embed="rId2">
              <a:alphaModFix/>
            </a:blip>
            <a:stretch>
              <a:fillRect/>
            </a:stretch>
          </p:blipFill>
          <p:spPr>
            <a:xfrm rot="2700000">
              <a:off x="-1433224" y="3807050"/>
              <a:ext cx="3407349" cy="1795200"/>
            </a:xfrm>
            <a:prstGeom prst="rect">
              <a:avLst/>
            </a:prstGeom>
            <a:noFill/>
            <a:ln>
              <a:noFill/>
            </a:ln>
          </p:spPr>
        </p:pic>
        <p:pic>
          <p:nvPicPr>
            <p:cNvPr id="44" name="Google Shape;44;p5"/>
            <p:cNvPicPr preferRelativeResize="0"/>
            <p:nvPr/>
          </p:nvPicPr>
          <p:blipFill>
            <a:blip r:embed="rId3">
              <a:alphaModFix/>
            </a:blip>
            <a:stretch>
              <a:fillRect/>
            </a:stretch>
          </p:blipFill>
          <p:spPr>
            <a:xfrm>
              <a:off x="150799" y="4215598"/>
              <a:ext cx="981625" cy="737400"/>
            </a:xfrm>
            <a:prstGeom prst="rect">
              <a:avLst/>
            </a:prstGeom>
            <a:noFill/>
            <a:ln>
              <a:noFill/>
            </a:ln>
          </p:spPr>
        </p:pic>
        <p:pic>
          <p:nvPicPr>
            <p:cNvPr id="45" name="Google Shape;45;p5"/>
            <p:cNvPicPr preferRelativeResize="0"/>
            <p:nvPr/>
          </p:nvPicPr>
          <p:blipFill>
            <a:blip r:embed="rId4">
              <a:alphaModFix/>
            </a:blip>
            <a:stretch>
              <a:fillRect/>
            </a:stretch>
          </p:blipFill>
          <p:spPr>
            <a:xfrm rot="8663752">
              <a:off x="6523908" y="3713209"/>
              <a:ext cx="3924284" cy="2334327"/>
            </a:xfrm>
            <a:prstGeom prst="rect">
              <a:avLst/>
            </a:prstGeom>
            <a:noFill/>
            <a:ln>
              <a:noFill/>
            </a:ln>
          </p:spPr>
        </p:pic>
        <p:pic>
          <p:nvPicPr>
            <p:cNvPr id="46" name="Google Shape;46;p5"/>
            <p:cNvPicPr preferRelativeResize="0"/>
            <p:nvPr/>
          </p:nvPicPr>
          <p:blipFill>
            <a:blip r:embed="rId5">
              <a:alphaModFix/>
            </a:blip>
            <a:stretch>
              <a:fillRect/>
            </a:stretch>
          </p:blipFill>
          <p:spPr>
            <a:xfrm rot="-1841823" flipH="1">
              <a:off x="8098840" y="4163883"/>
              <a:ext cx="782420" cy="808233"/>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9" name="Google Shape;49;p6"/>
          <p:cNvGrpSpPr/>
          <p:nvPr/>
        </p:nvGrpSpPr>
        <p:grpSpPr>
          <a:xfrm>
            <a:off x="-805232" y="-906725"/>
            <a:ext cx="11027720" cy="7036909"/>
            <a:chOff x="-805232" y="-906725"/>
            <a:chExt cx="11027720" cy="7036909"/>
          </a:xfrm>
        </p:grpSpPr>
        <p:pic>
          <p:nvPicPr>
            <p:cNvPr id="50" name="Google Shape;50;p6"/>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51" name="Google Shape;51;p6"/>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52" name="Google Shape;52;p6"/>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53" name="Google Shape;53;p6"/>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6"/>
        <p:cNvGrpSpPr/>
        <p:nvPr/>
      </p:nvGrpSpPr>
      <p:grpSpPr>
        <a:xfrm>
          <a:off x="0" y="0"/>
          <a:ext cx="0" cy="0"/>
          <a:chOff x="0" y="0"/>
          <a:chExt cx="0" cy="0"/>
        </a:xfrm>
      </p:grpSpPr>
      <p:sp>
        <p:nvSpPr>
          <p:cNvPr id="97" name="Google Shape;97;p13"/>
          <p:cNvSpPr txBox="1">
            <a:spLocks noGrp="1"/>
          </p:cNvSpPr>
          <p:nvPr>
            <p:ph type="title" hasCustomPrompt="1"/>
          </p:nvPr>
        </p:nvSpPr>
        <p:spPr>
          <a:xfrm>
            <a:off x="1283278"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3"/>
          <p:cNvSpPr txBox="1">
            <a:spLocks noGrp="1"/>
          </p:cNvSpPr>
          <p:nvPr>
            <p:ph type="subTitle" idx="1"/>
          </p:nvPr>
        </p:nvSpPr>
        <p:spPr>
          <a:xfrm>
            <a:off x="725218"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99" name="Google Shape;99;p13"/>
          <p:cNvSpPr txBox="1">
            <a:spLocks noGrp="1"/>
          </p:cNvSpPr>
          <p:nvPr>
            <p:ph type="title" idx="2" hasCustomPrompt="1"/>
          </p:nvPr>
        </p:nvSpPr>
        <p:spPr>
          <a:xfrm>
            <a:off x="3892461"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13"/>
          <p:cNvSpPr txBox="1">
            <a:spLocks noGrp="1"/>
          </p:cNvSpPr>
          <p:nvPr>
            <p:ph type="subTitle" idx="3"/>
          </p:nvPr>
        </p:nvSpPr>
        <p:spPr>
          <a:xfrm>
            <a:off x="3331800"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1" name="Google Shape;101;p13"/>
          <p:cNvSpPr txBox="1">
            <a:spLocks noGrp="1"/>
          </p:cNvSpPr>
          <p:nvPr>
            <p:ph type="title" idx="4" hasCustomPrompt="1"/>
          </p:nvPr>
        </p:nvSpPr>
        <p:spPr>
          <a:xfrm>
            <a:off x="6506847" y="1302000"/>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2" name="Google Shape;102;p13"/>
          <p:cNvSpPr txBox="1">
            <a:spLocks noGrp="1"/>
          </p:cNvSpPr>
          <p:nvPr>
            <p:ph type="subTitle" idx="5"/>
          </p:nvPr>
        </p:nvSpPr>
        <p:spPr>
          <a:xfrm>
            <a:off x="5938382" y="2232348"/>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3" name="Google Shape;103;p13"/>
          <p:cNvSpPr txBox="1">
            <a:spLocks noGrp="1"/>
          </p:cNvSpPr>
          <p:nvPr>
            <p:ph type="title" idx="6" hasCustomPrompt="1"/>
          </p:nvPr>
        </p:nvSpPr>
        <p:spPr>
          <a:xfrm>
            <a:off x="2594373" y="2952501"/>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 name="Google Shape;104;p13"/>
          <p:cNvSpPr txBox="1">
            <a:spLocks noGrp="1"/>
          </p:cNvSpPr>
          <p:nvPr>
            <p:ph type="subTitle" idx="7"/>
          </p:nvPr>
        </p:nvSpPr>
        <p:spPr>
          <a:xfrm>
            <a:off x="2031110" y="3886125"/>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5" name="Google Shape;105;p13"/>
          <p:cNvSpPr txBox="1">
            <a:spLocks noGrp="1"/>
          </p:cNvSpPr>
          <p:nvPr>
            <p:ph type="title" idx="8" hasCustomPrompt="1"/>
          </p:nvPr>
        </p:nvSpPr>
        <p:spPr>
          <a:xfrm>
            <a:off x="5200955" y="2952501"/>
            <a:ext cx="1353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subTitle" idx="9"/>
          </p:nvPr>
        </p:nvSpPr>
        <p:spPr>
          <a:xfrm>
            <a:off x="4637692" y="3886125"/>
            <a:ext cx="2480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07" name="Google Shape;107;p13"/>
          <p:cNvSpPr txBox="1">
            <a:spLocks noGrp="1"/>
          </p:cNvSpPr>
          <p:nvPr>
            <p:ph type="title" idx="13"/>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13"/>
          <p:cNvSpPr txBox="1">
            <a:spLocks noGrp="1"/>
          </p:cNvSpPr>
          <p:nvPr>
            <p:ph type="subTitle" idx="14"/>
          </p:nvPr>
        </p:nvSpPr>
        <p:spPr>
          <a:xfrm>
            <a:off x="720016"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09" name="Google Shape;109;p13"/>
          <p:cNvSpPr txBox="1">
            <a:spLocks noGrp="1"/>
          </p:cNvSpPr>
          <p:nvPr>
            <p:ph type="subTitle" idx="15"/>
          </p:nvPr>
        </p:nvSpPr>
        <p:spPr>
          <a:xfrm>
            <a:off x="3331800"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10" name="Google Shape;110;p13"/>
          <p:cNvSpPr txBox="1">
            <a:spLocks noGrp="1"/>
          </p:cNvSpPr>
          <p:nvPr>
            <p:ph type="subTitle" idx="16"/>
          </p:nvPr>
        </p:nvSpPr>
        <p:spPr>
          <a:xfrm>
            <a:off x="5943584" y="1823750"/>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11" name="Google Shape;111;p13"/>
          <p:cNvSpPr txBox="1">
            <a:spLocks noGrp="1"/>
          </p:cNvSpPr>
          <p:nvPr>
            <p:ph type="subTitle" idx="17"/>
          </p:nvPr>
        </p:nvSpPr>
        <p:spPr>
          <a:xfrm>
            <a:off x="2025908" y="3477526"/>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sp>
        <p:nvSpPr>
          <p:cNvPr id="112" name="Google Shape;112;p13"/>
          <p:cNvSpPr txBox="1">
            <a:spLocks noGrp="1"/>
          </p:cNvSpPr>
          <p:nvPr>
            <p:ph type="subTitle" idx="18"/>
          </p:nvPr>
        </p:nvSpPr>
        <p:spPr>
          <a:xfrm>
            <a:off x="4637692" y="3477526"/>
            <a:ext cx="2480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Candal"/>
              <a:buNone/>
              <a:defRPr sz="2000">
                <a:solidFill>
                  <a:schemeClr val="dk1"/>
                </a:solidFill>
                <a:latin typeface="Candal"/>
                <a:ea typeface="Candal"/>
                <a:cs typeface="Candal"/>
                <a:sym typeface="Candal"/>
              </a:defRPr>
            </a:lvl1pPr>
            <a:lvl2pPr lvl="1"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2pPr>
            <a:lvl3pPr lvl="2"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3pPr>
            <a:lvl4pPr lvl="3"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4pPr>
            <a:lvl5pPr lvl="4"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5pPr>
            <a:lvl6pPr lvl="5"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6pPr>
            <a:lvl7pPr lvl="6"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7pPr>
            <a:lvl8pPr lvl="7"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8pPr>
            <a:lvl9pPr lvl="8" rtl="0">
              <a:lnSpc>
                <a:spcPct val="100000"/>
              </a:lnSpc>
              <a:spcBef>
                <a:spcPts val="0"/>
              </a:spcBef>
              <a:spcAft>
                <a:spcPts val="0"/>
              </a:spcAft>
              <a:buClr>
                <a:schemeClr val="dk1"/>
              </a:buClr>
              <a:buSzPts val="2400"/>
              <a:buFont typeface="Candal"/>
              <a:buNone/>
              <a:defRPr sz="2400">
                <a:solidFill>
                  <a:schemeClr val="dk1"/>
                </a:solidFill>
                <a:latin typeface="Candal"/>
                <a:ea typeface="Candal"/>
                <a:cs typeface="Candal"/>
                <a:sym typeface="Candal"/>
              </a:defRPr>
            </a:lvl9pPr>
          </a:lstStyle>
          <a:p>
            <a:endParaRPr/>
          </a:p>
        </p:txBody>
      </p:sp>
      <p:grpSp>
        <p:nvGrpSpPr>
          <p:cNvPr id="113" name="Google Shape;113;p13"/>
          <p:cNvGrpSpPr/>
          <p:nvPr/>
        </p:nvGrpSpPr>
        <p:grpSpPr>
          <a:xfrm>
            <a:off x="-1213141" y="-1506989"/>
            <a:ext cx="11627455" cy="7986115"/>
            <a:chOff x="-1213141" y="-1506989"/>
            <a:chExt cx="11627455" cy="7986115"/>
          </a:xfrm>
        </p:grpSpPr>
        <p:pic>
          <p:nvPicPr>
            <p:cNvPr id="114" name="Google Shape;114;p13"/>
            <p:cNvPicPr preferRelativeResize="0"/>
            <p:nvPr/>
          </p:nvPicPr>
          <p:blipFill>
            <a:blip r:embed="rId2">
              <a:alphaModFix/>
            </a:blip>
            <a:stretch>
              <a:fillRect/>
            </a:stretch>
          </p:blipFill>
          <p:spPr>
            <a:xfrm rot="-4062997">
              <a:off x="6975951" y="-1446774"/>
              <a:ext cx="2558099" cy="3618896"/>
            </a:xfrm>
            <a:prstGeom prst="rect">
              <a:avLst/>
            </a:prstGeom>
            <a:noFill/>
            <a:ln>
              <a:noFill/>
            </a:ln>
          </p:spPr>
        </p:pic>
        <p:pic>
          <p:nvPicPr>
            <p:cNvPr id="115" name="Google Shape;115;p13"/>
            <p:cNvPicPr preferRelativeResize="0"/>
            <p:nvPr/>
          </p:nvPicPr>
          <p:blipFill>
            <a:blip r:embed="rId3">
              <a:alphaModFix/>
            </a:blip>
            <a:stretch>
              <a:fillRect/>
            </a:stretch>
          </p:blipFill>
          <p:spPr>
            <a:xfrm rot="-8258551">
              <a:off x="-987726" y="3723528"/>
              <a:ext cx="3226400" cy="1919195"/>
            </a:xfrm>
            <a:prstGeom prst="rect">
              <a:avLst/>
            </a:prstGeom>
            <a:noFill/>
            <a:ln>
              <a:noFill/>
            </a:ln>
          </p:spPr>
        </p:pic>
        <p:pic>
          <p:nvPicPr>
            <p:cNvPr id="116" name="Google Shape;116;p13"/>
            <p:cNvPicPr preferRelativeResize="0"/>
            <p:nvPr/>
          </p:nvPicPr>
          <p:blipFill>
            <a:blip r:embed="rId4">
              <a:alphaModFix/>
            </a:blip>
            <a:stretch>
              <a:fillRect/>
            </a:stretch>
          </p:blipFill>
          <p:spPr>
            <a:xfrm rot="1011002">
              <a:off x="7751358" y="28541"/>
              <a:ext cx="1355084" cy="1576045"/>
            </a:xfrm>
            <a:prstGeom prst="rect">
              <a:avLst/>
            </a:prstGeom>
            <a:noFill/>
            <a:ln>
              <a:noFill/>
            </a:ln>
          </p:spPr>
        </p:pic>
        <p:pic>
          <p:nvPicPr>
            <p:cNvPr id="117" name="Google Shape;117;p13"/>
            <p:cNvPicPr preferRelativeResize="0"/>
            <p:nvPr/>
          </p:nvPicPr>
          <p:blipFill>
            <a:blip r:embed="rId5">
              <a:alphaModFix/>
            </a:blip>
            <a:stretch>
              <a:fillRect/>
            </a:stretch>
          </p:blipFill>
          <p:spPr>
            <a:xfrm>
              <a:off x="442916" y="4040375"/>
              <a:ext cx="702244" cy="72542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1413400" y="3068893"/>
            <a:ext cx="6317100" cy="5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20" name="Google Shape;120;p14"/>
          <p:cNvSpPr txBox="1">
            <a:spLocks noGrp="1"/>
          </p:cNvSpPr>
          <p:nvPr>
            <p:ph type="subTitle" idx="1"/>
          </p:nvPr>
        </p:nvSpPr>
        <p:spPr>
          <a:xfrm>
            <a:off x="1413400" y="1511200"/>
            <a:ext cx="6317100" cy="1557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121" name="Google Shape;121;p14"/>
          <p:cNvGrpSpPr/>
          <p:nvPr/>
        </p:nvGrpSpPr>
        <p:grpSpPr>
          <a:xfrm>
            <a:off x="-805232" y="-906725"/>
            <a:ext cx="11027720" cy="7036909"/>
            <a:chOff x="-805232" y="-906725"/>
            <a:chExt cx="11027720" cy="7036909"/>
          </a:xfrm>
        </p:grpSpPr>
        <p:pic>
          <p:nvPicPr>
            <p:cNvPr id="122" name="Google Shape;122;p14"/>
            <p:cNvPicPr preferRelativeResize="0"/>
            <p:nvPr/>
          </p:nvPicPr>
          <p:blipFill>
            <a:blip r:embed="rId2">
              <a:alphaModFix/>
            </a:blip>
            <a:stretch>
              <a:fillRect/>
            </a:stretch>
          </p:blipFill>
          <p:spPr>
            <a:xfrm>
              <a:off x="-805232" y="-906725"/>
              <a:ext cx="1856664" cy="2971400"/>
            </a:xfrm>
            <a:prstGeom prst="rect">
              <a:avLst/>
            </a:prstGeom>
            <a:noFill/>
            <a:ln>
              <a:noFill/>
            </a:ln>
          </p:spPr>
        </p:pic>
        <p:pic>
          <p:nvPicPr>
            <p:cNvPr id="123" name="Google Shape;123;p14"/>
            <p:cNvPicPr preferRelativeResize="0"/>
            <p:nvPr/>
          </p:nvPicPr>
          <p:blipFill>
            <a:blip r:embed="rId3">
              <a:alphaModFix/>
            </a:blip>
            <a:stretch>
              <a:fillRect/>
            </a:stretch>
          </p:blipFill>
          <p:spPr>
            <a:xfrm rot="-939035">
              <a:off x="6943875" y="4148400"/>
              <a:ext cx="3122000" cy="1590150"/>
            </a:xfrm>
            <a:prstGeom prst="rect">
              <a:avLst/>
            </a:prstGeom>
            <a:noFill/>
            <a:ln>
              <a:noFill/>
            </a:ln>
          </p:spPr>
        </p:pic>
        <p:pic>
          <p:nvPicPr>
            <p:cNvPr id="124" name="Google Shape;124;p14"/>
            <p:cNvPicPr preferRelativeResize="0"/>
            <p:nvPr/>
          </p:nvPicPr>
          <p:blipFill>
            <a:blip r:embed="rId4">
              <a:alphaModFix/>
            </a:blip>
            <a:stretch>
              <a:fillRect/>
            </a:stretch>
          </p:blipFill>
          <p:spPr>
            <a:xfrm>
              <a:off x="8169275" y="3803775"/>
              <a:ext cx="760125" cy="1287925"/>
            </a:xfrm>
            <a:prstGeom prst="rect">
              <a:avLst/>
            </a:prstGeom>
            <a:noFill/>
            <a:ln>
              <a:noFill/>
            </a:ln>
          </p:spPr>
        </p:pic>
        <p:pic>
          <p:nvPicPr>
            <p:cNvPr id="125" name="Google Shape;125;p14"/>
            <p:cNvPicPr preferRelativeResize="0"/>
            <p:nvPr/>
          </p:nvPicPr>
          <p:blipFill>
            <a:blip r:embed="rId5">
              <a:alphaModFix/>
            </a:blip>
            <a:stretch>
              <a:fillRect/>
            </a:stretch>
          </p:blipFill>
          <p:spPr>
            <a:xfrm>
              <a:off x="205501" y="180449"/>
              <a:ext cx="376800" cy="133085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0" name="Google Shape;140;p16"/>
          <p:cNvGrpSpPr/>
          <p:nvPr/>
        </p:nvGrpSpPr>
        <p:grpSpPr>
          <a:xfrm>
            <a:off x="-1045599" y="-1877748"/>
            <a:ext cx="12286118" cy="8529877"/>
            <a:chOff x="-1045599" y="-1877748"/>
            <a:chExt cx="12286118" cy="8529877"/>
          </a:xfrm>
        </p:grpSpPr>
        <p:pic>
          <p:nvPicPr>
            <p:cNvPr id="141" name="Google Shape;141;p16"/>
            <p:cNvPicPr preferRelativeResize="0"/>
            <p:nvPr/>
          </p:nvPicPr>
          <p:blipFill>
            <a:blip r:embed="rId2">
              <a:alphaModFix/>
            </a:blip>
            <a:stretch>
              <a:fillRect/>
            </a:stretch>
          </p:blipFill>
          <p:spPr>
            <a:xfrm>
              <a:off x="-1003788" y="-977024"/>
              <a:ext cx="2675775" cy="2540524"/>
            </a:xfrm>
            <a:prstGeom prst="rect">
              <a:avLst/>
            </a:prstGeom>
            <a:noFill/>
            <a:ln>
              <a:noFill/>
            </a:ln>
          </p:spPr>
        </p:pic>
        <p:pic>
          <p:nvPicPr>
            <p:cNvPr id="142" name="Google Shape;142;p16"/>
            <p:cNvPicPr preferRelativeResize="0"/>
            <p:nvPr/>
          </p:nvPicPr>
          <p:blipFill>
            <a:blip r:embed="rId3">
              <a:alphaModFix/>
            </a:blip>
            <a:stretch>
              <a:fillRect/>
            </a:stretch>
          </p:blipFill>
          <p:spPr>
            <a:xfrm rot="1324578">
              <a:off x="-833150" y="4222300"/>
              <a:ext cx="3407349" cy="1795201"/>
            </a:xfrm>
            <a:prstGeom prst="rect">
              <a:avLst/>
            </a:prstGeom>
            <a:noFill/>
            <a:ln>
              <a:noFill/>
            </a:ln>
          </p:spPr>
        </p:pic>
        <p:pic>
          <p:nvPicPr>
            <p:cNvPr id="143" name="Google Shape;143;p16"/>
            <p:cNvPicPr preferRelativeResize="0"/>
            <p:nvPr/>
          </p:nvPicPr>
          <p:blipFill>
            <a:blip r:embed="rId4">
              <a:alphaModFix/>
            </a:blip>
            <a:stretch>
              <a:fillRect/>
            </a:stretch>
          </p:blipFill>
          <p:spPr>
            <a:xfrm rot="1244661">
              <a:off x="7468028" y="3121684"/>
              <a:ext cx="2283694" cy="3230732"/>
            </a:xfrm>
            <a:prstGeom prst="rect">
              <a:avLst/>
            </a:prstGeom>
            <a:noFill/>
            <a:ln>
              <a:noFill/>
            </a:ln>
          </p:spPr>
        </p:pic>
        <p:pic>
          <p:nvPicPr>
            <p:cNvPr id="144" name="Google Shape;144;p16"/>
            <p:cNvPicPr preferRelativeResize="0"/>
            <p:nvPr/>
          </p:nvPicPr>
          <p:blipFill>
            <a:blip r:embed="rId5">
              <a:alphaModFix/>
            </a:blip>
            <a:stretch>
              <a:fillRect/>
            </a:stretch>
          </p:blipFill>
          <p:spPr>
            <a:xfrm rot="3185819">
              <a:off x="7166859" y="-775042"/>
              <a:ext cx="3924284" cy="2334327"/>
            </a:xfrm>
            <a:prstGeom prst="rect">
              <a:avLst/>
            </a:prstGeom>
            <a:noFill/>
            <a:ln>
              <a:noFill/>
            </a:ln>
          </p:spPr>
        </p:pic>
        <p:pic>
          <p:nvPicPr>
            <p:cNvPr id="145" name="Google Shape;145;p16"/>
            <p:cNvPicPr preferRelativeResize="0"/>
            <p:nvPr/>
          </p:nvPicPr>
          <p:blipFill>
            <a:blip r:embed="rId6">
              <a:alphaModFix/>
            </a:blip>
            <a:stretch>
              <a:fillRect/>
            </a:stretch>
          </p:blipFill>
          <p:spPr>
            <a:xfrm>
              <a:off x="8142527" y="3780475"/>
              <a:ext cx="934700" cy="1447800"/>
            </a:xfrm>
            <a:prstGeom prst="rect">
              <a:avLst/>
            </a:prstGeom>
            <a:noFill/>
            <a:ln>
              <a:noFill/>
            </a:ln>
          </p:spPr>
        </p:pic>
        <p:pic>
          <p:nvPicPr>
            <p:cNvPr id="146" name="Google Shape;146;p16"/>
            <p:cNvPicPr preferRelativeResize="0"/>
            <p:nvPr/>
          </p:nvPicPr>
          <p:blipFill>
            <a:blip r:embed="rId7">
              <a:alphaModFix/>
            </a:blip>
            <a:stretch>
              <a:fillRect/>
            </a:stretch>
          </p:blipFill>
          <p:spPr>
            <a:xfrm rot="-5400000">
              <a:off x="321902" y="4130200"/>
              <a:ext cx="1181400" cy="136525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Candal"/>
              <a:buNone/>
              <a:defRPr sz="3500">
                <a:solidFill>
                  <a:schemeClr val="dk1"/>
                </a:solidFill>
                <a:latin typeface="Candal"/>
                <a:ea typeface="Candal"/>
                <a:cs typeface="Candal"/>
                <a:sym typeface="Canda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Alata"/>
              <a:buChar char="●"/>
              <a:defRPr>
                <a:solidFill>
                  <a:schemeClr val="dk1"/>
                </a:solidFill>
                <a:latin typeface="Alata"/>
                <a:ea typeface="Alata"/>
                <a:cs typeface="Alata"/>
                <a:sym typeface="Alata"/>
              </a:defRPr>
            </a:lvl1pPr>
            <a:lvl2pPr marL="914400" lvl="1"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2pPr>
            <a:lvl3pPr marL="1371600" lvl="2"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3pPr>
            <a:lvl4pPr marL="1828800" lvl="3"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4pPr>
            <a:lvl5pPr marL="2286000" lvl="4"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5pPr>
            <a:lvl6pPr marL="2743200" lvl="5"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6pPr>
            <a:lvl7pPr marL="3200400" lvl="6"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7pPr>
            <a:lvl8pPr marL="3657600" lvl="7" indent="-317500" rtl="0">
              <a:lnSpc>
                <a:spcPct val="115000"/>
              </a:lnSpc>
              <a:spcBef>
                <a:spcPts val="1600"/>
              </a:spcBef>
              <a:spcAft>
                <a:spcPts val="0"/>
              </a:spcAft>
              <a:buClr>
                <a:schemeClr val="dk1"/>
              </a:buClr>
              <a:buSzPts val="1400"/>
              <a:buFont typeface="Alata"/>
              <a:buChar char="○"/>
              <a:defRPr>
                <a:solidFill>
                  <a:schemeClr val="dk1"/>
                </a:solidFill>
                <a:latin typeface="Alata"/>
                <a:ea typeface="Alata"/>
                <a:cs typeface="Alata"/>
                <a:sym typeface="Alata"/>
              </a:defRPr>
            </a:lvl8pPr>
            <a:lvl9pPr marL="4114800" lvl="8" indent="-317500" rtl="0">
              <a:lnSpc>
                <a:spcPct val="115000"/>
              </a:lnSpc>
              <a:spcBef>
                <a:spcPts val="1600"/>
              </a:spcBef>
              <a:spcAft>
                <a:spcPts val="1600"/>
              </a:spcAft>
              <a:buClr>
                <a:schemeClr val="dk1"/>
              </a:buClr>
              <a:buSzPts val="1400"/>
              <a:buFont typeface="Alata"/>
              <a:buChar char="■"/>
              <a:defRPr>
                <a:solidFill>
                  <a:schemeClr val="dk1"/>
                </a:solidFill>
                <a:latin typeface="Alata"/>
                <a:ea typeface="Alata"/>
                <a:cs typeface="Alata"/>
                <a:sym typeface="A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59" r:id="rId7"/>
    <p:sldLayoutId id="2147483660" r:id="rId8"/>
    <p:sldLayoutId id="2147483662" r:id="rId9"/>
    <p:sldLayoutId id="2147483665" r:id="rId10"/>
    <p:sldLayoutId id="2147483670" r:id="rId11"/>
    <p:sldLayoutId id="2147483677" r:id="rId12"/>
    <p:sldLayoutId id="2147483679" r:id="rId13"/>
    <p:sldLayoutId id="214748368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11/20/2023</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615375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drive.google.com/drive/folders/1LaTz1nubzFO4lhkAFf2Uq7OPT7Bf_RmS?usp=drive_link" TargetMode="Externa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8.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8" name="Google Shape;408;p42"/>
          <p:cNvPicPr preferRelativeResize="0"/>
          <p:nvPr/>
        </p:nvPicPr>
        <p:blipFill>
          <a:blip r:embed="rId3">
            <a:alphaModFix/>
          </a:blip>
          <a:stretch>
            <a:fillRect/>
          </a:stretch>
        </p:blipFill>
        <p:spPr>
          <a:xfrm>
            <a:off x="7300250" y="3205202"/>
            <a:ext cx="1469100" cy="1697722"/>
          </a:xfrm>
          <a:prstGeom prst="rect">
            <a:avLst/>
          </a:prstGeom>
          <a:noFill/>
          <a:ln>
            <a:noFill/>
          </a:ln>
        </p:spPr>
      </p:pic>
      <p:pic>
        <p:nvPicPr>
          <p:cNvPr id="409" name="Google Shape;409;p42"/>
          <p:cNvPicPr preferRelativeResize="0"/>
          <p:nvPr/>
        </p:nvPicPr>
        <p:blipFill>
          <a:blip r:embed="rId4">
            <a:alphaModFix/>
          </a:blip>
          <a:stretch>
            <a:fillRect/>
          </a:stretch>
        </p:blipFill>
        <p:spPr>
          <a:xfrm rot="10800000">
            <a:off x="547596" y="16548"/>
            <a:ext cx="900206" cy="1614500"/>
          </a:xfrm>
          <a:prstGeom prst="rect">
            <a:avLst/>
          </a:prstGeom>
          <a:noFill/>
          <a:ln>
            <a:noFill/>
          </a:ln>
        </p:spPr>
      </p:pic>
      <p:pic>
        <p:nvPicPr>
          <p:cNvPr id="410" name="Google Shape;410;p42"/>
          <p:cNvPicPr preferRelativeResize="0"/>
          <p:nvPr/>
        </p:nvPicPr>
        <p:blipFill>
          <a:blip r:embed="rId5">
            <a:alphaModFix/>
          </a:blip>
          <a:stretch>
            <a:fillRect/>
          </a:stretch>
        </p:blipFill>
        <p:spPr>
          <a:xfrm rot="-2700000">
            <a:off x="86267" y="3305637"/>
            <a:ext cx="952850" cy="1614501"/>
          </a:xfrm>
          <a:prstGeom prst="rect">
            <a:avLst/>
          </a:prstGeom>
          <a:noFill/>
          <a:ln>
            <a:noFill/>
          </a:ln>
        </p:spPr>
      </p:pic>
      <p:pic>
        <p:nvPicPr>
          <p:cNvPr id="411" name="Google Shape;411;p42"/>
          <p:cNvPicPr preferRelativeResize="0"/>
          <p:nvPr/>
        </p:nvPicPr>
        <p:blipFill>
          <a:blip r:embed="rId6">
            <a:alphaModFix/>
          </a:blip>
          <a:stretch>
            <a:fillRect/>
          </a:stretch>
        </p:blipFill>
        <p:spPr>
          <a:xfrm rot="1633121">
            <a:off x="7415536" y="222876"/>
            <a:ext cx="1871863" cy="1201843"/>
          </a:xfrm>
          <a:prstGeom prst="rect">
            <a:avLst/>
          </a:prstGeom>
          <a:noFill/>
          <a:ln>
            <a:noFill/>
          </a:ln>
        </p:spPr>
      </p:pic>
      <p:sp>
        <p:nvSpPr>
          <p:cNvPr id="12" name="Google Shape;2675;p42"/>
          <p:cNvSpPr txBox="1">
            <a:spLocks/>
          </p:cNvSpPr>
          <p:nvPr/>
        </p:nvSpPr>
        <p:spPr>
          <a:xfrm>
            <a:off x="468925" y="985723"/>
            <a:ext cx="807020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r>
              <a:rPr lang="vi-VN" sz="2800">
                <a:solidFill>
                  <a:schemeClr val="tx1"/>
                </a:solidFill>
                <a:latin typeface="+mn-lt"/>
              </a:rPr>
              <a:t>CHƯƠNG IV: ĐỊNH LÍ THALÈS</a:t>
            </a:r>
          </a:p>
        </p:txBody>
      </p:sp>
      <p:sp>
        <p:nvSpPr>
          <p:cNvPr id="13" name="Rectangle 12"/>
          <p:cNvSpPr/>
          <p:nvPr/>
        </p:nvSpPr>
        <p:spPr>
          <a:xfrm>
            <a:off x="383953" y="2017266"/>
            <a:ext cx="8376094" cy="658835"/>
          </a:xfrm>
          <a:prstGeom prst="rect">
            <a:avLst/>
          </a:prstGeom>
        </p:spPr>
        <p:txBody>
          <a:bodyPr wrap="square">
            <a:spAutoFit/>
          </a:bodyPr>
          <a:lstStyle/>
          <a:p>
            <a:pPr lvl="0" algn="ctr" defTabSz="457200">
              <a:lnSpc>
                <a:spcPct val="150000"/>
              </a:lnSpc>
              <a:buClrTx/>
              <a:defRPr/>
            </a:pPr>
            <a:r>
              <a:rPr lang="vi-VN" sz="2800" b="1">
                <a:solidFill>
                  <a:srgbClr val="C00000"/>
                </a:solidFill>
                <a:latin typeface="Arial" panose="020B0604020202020204" pitchFamily="34" charset="0"/>
                <a:ea typeface="Calibri" panose="020F0502020204030204" pitchFamily="34" charset="0"/>
                <a:cs typeface="Arial" panose="020B0604020202020204" pitchFamily="34" charset="0"/>
              </a:rPr>
              <a:t>BÀI 16: ĐƯỜNG TRUNG BÌNH CỦA TAM GIÁC </a:t>
            </a:r>
            <a:endParaRPr lang="en-US" sz="2800" b="1"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1776962"/>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2082D60A-99C1-5324-E540-2481C3E1FFCA}"/>
              </a:ext>
            </a:extLst>
          </p:cNvPr>
          <p:cNvSpPr/>
          <p:nvPr/>
        </p:nvSpPr>
        <p:spPr>
          <a:xfrm>
            <a:off x="2325510" y="666045"/>
            <a:ext cx="5418667" cy="2359378"/>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a:latin typeface="+mj-lt"/>
              </a:rPr>
              <a:t>Một tam giác có mấy đường trung bình?</a:t>
            </a:r>
            <a:endParaRPr lang="en-US" sz="2800" b="1">
              <a:latin typeface="+mj-lt"/>
            </a:endParaRPr>
          </a:p>
        </p:txBody>
      </p:sp>
    </p:spTree>
    <p:extLst>
      <p:ext uri="{BB962C8B-B14F-4D97-AF65-F5344CB8AC3E}">
        <p14:creationId xmlns:p14="http://schemas.microsoft.com/office/powerpoint/2010/main" val="70033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2082D60A-99C1-5324-E540-2481C3E1FFCA}"/>
              </a:ext>
            </a:extLst>
          </p:cNvPr>
          <p:cNvSpPr/>
          <p:nvPr/>
        </p:nvSpPr>
        <p:spPr>
          <a:xfrm>
            <a:off x="1949668" y="286370"/>
            <a:ext cx="5418667" cy="2359378"/>
          </a:xfrm>
          <a:prstGeom prst="cloud">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a:latin typeface="+mj-lt"/>
              </a:rPr>
              <a:t>Tam giác ABC có MN là đường trung bình, ta suy ra được điều gì?</a:t>
            </a:r>
            <a:endParaRPr lang="en-US" sz="2800" b="1">
              <a:latin typeface="+mj-lt"/>
            </a:endParaRPr>
          </a:p>
        </p:txBody>
      </p:sp>
      <p:grpSp>
        <p:nvGrpSpPr>
          <p:cNvPr id="18" name="Group 17">
            <a:extLst>
              <a:ext uri="{FF2B5EF4-FFF2-40B4-BE49-F238E27FC236}">
                <a16:creationId xmlns:a16="http://schemas.microsoft.com/office/drawing/2014/main" id="{D2B15EC7-9DBF-360A-D238-0F85ECB7632E}"/>
              </a:ext>
            </a:extLst>
          </p:cNvPr>
          <p:cNvGrpSpPr/>
          <p:nvPr/>
        </p:nvGrpSpPr>
        <p:grpSpPr>
          <a:xfrm>
            <a:off x="2948507" y="2806644"/>
            <a:ext cx="2586328" cy="2050486"/>
            <a:chOff x="2948507" y="2806644"/>
            <a:chExt cx="2586328" cy="2050486"/>
          </a:xfrm>
        </p:grpSpPr>
        <p:sp>
          <p:nvSpPr>
            <p:cNvPr id="2" name="Isosceles Triangle 1">
              <a:extLst>
                <a:ext uri="{FF2B5EF4-FFF2-40B4-BE49-F238E27FC236}">
                  <a16:creationId xmlns:a16="http://schemas.microsoft.com/office/drawing/2014/main" id="{8F09944B-75F9-57B1-7386-407826DFDA88}"/>
                </a:ext>
              </a:extLst>
            </p:cNvPr>
            <p:cNvSpPr/>
            <p:nvPr/>
          </p:nvSpPr>
          <p:spPr>
            <a:xfrm>
              <a:off x="3214955" y="3105030"/>
              <a:ext cx="2004842" cy="1598212"/>
            </a:xfrm>
            <a:prstGeom prst="triangle">
              <a:avLst>
                <a:gd name="adj" fmla="val 24221"/>
              </a:avLst>
            </a:prstGeom>
            <a:no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60902A7-210E-D774-920A-48B355B74BB3}"/>
                </a:ext>
              </a:extLst>
            </p:cNvPr>
            <p:cNvCxnSpPr>
              <a:stCxn id="2" idx="1"/>
              <a:endCxn id="2" idx="5"/>
            </p:cNvCxnSpPr>
            <p:nvPr/>
          </p:nvCxnSpPr>
          <p:spPr>
            <a:xfrm>
              <a:off x="3457751" y="3904136"/>
              <a:ext cx="100242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F6A2E24-6132-94CF-E4C1-A158DE39D9BD}"/>
                </a:ext>
              </a:extLst>
            </p:cNvPr>
            <p:cNvSpPr txBox="1"/>
            <p:nvPr/>
          </p:nvSpPr>
          <p:spPr>
            <a:xfrm>
              <a:off x="3484957" y="2806644"/>
              <a:ext cx="314510" cy="307777"/>
            </a:xfrm>
            <a:prstGeom prst="rect">
              <a:avLst/>
            </a:prstGeom>
            <a:noFill/>
          </p:spPr>
          <p:txBody>
            <a:bodyPr wrap="none" rtlCol="0">
              <a:spAutoFit/>
            </a:bodyPr>
            <a:lstStyle/>
            <a:p>
              <a:r>
                <a:rPr lang="vi-VN" b="1"/>
                <a:t>A</a:t>
              </a:r>
              <a:endParaRPr lang="en-US" b="1"/>
            </a:p>
          </p:txBody>
        </p:sp>
        <p:sp>
          <p:nvSpPr>
            <p:cNvPr id="14" name="TextBox 13">
              <a:extLst>
                <a:ext uri="{FF2B5EF4-FFF2-40B4-BE49-F238E27FC236}">
                  <a16:creationId xmlns:a16="http://schemas.microsoft.com/office/drawing/2014/main" id="{63588BB6-9FDF-1585-BB92-787D13A5D85A}"/>
                </a:ext>
              </a:extLst>
            </p:cNvPr>
            <p:cNvSpPr txBox="1"/>
            <p:nvPr/>
          </p:nvSpPr>
          <p:spPr>
            <a:xfrm>
              <a:off x="2948507" y="4549353"/>
              <a:ext cx="314510" cy="307777"/>
            </a:xfrm>
            <a:prstGeom prst="rect">
              <a:avLst/>
            </a:prstGeom>
            <a:noFill/>
          </p:spPr>
          <p:txBody>
            <a:bodyPr wrap="none" rtlCol="0">
              <a:spAutoFit/>
            </a:bodyPr>
            <a:lstStyle/>
            <a:p>
              <a:r>
                <a:rPr lang="vi-VN" b="1"/>
                <a:t>B</a:t>
              </a:r>
              <a:endParaRPr lang="en-US" b="1"/>
            </a:p>
          </p:txBody>
        </p:sp>
        <p:sp>
          <p:nvSpPr>
            <p:cNvPr id="15" name="TextBox 14">
              <a:extLst>
                <a:ext uri="{FF2B5EF4-FFF2-40B4-BE49-F238E27FC236}">
                  <a16:creationId xmlns:a16="http://schemas.microsoft.com/office/drawing/2014/main" id="{5B0A6DB0-6F54-EBD9-5169-1F990599D43E}"/>
                </a:ext>
              </a:extLst>
            </p:cNvPr>
            <p:cNvSpPr txBox="1"/>
            <p:nvPr/>
          </p:nvSpPr>
          <p:spPr>
            <a:xfrm>
              <a:off x="5220325" y="4533831"/>
              <a:ext cx="314510" cy="307777"/>
            </a:xfrm>
            <a:prstGeom prst="rect">
              <a:avLst/>
            </a:prstGeom>
            <a:noFill/>
          </p:spPr>
          <p:txBody>
            <a:bodyPr wrap="none" rtlCol="0">
              <a:spAutoFit/>
            </a:bodyPr>
            <a:lstStyle/>
            <a:p>
              <a:r>
                <a:rPr lang="vi-VN" b="1"/>
                <a:t>C</a:t>
              </a:r>
              <a:endParaRPr lang="en-US" b="1"/>
            </a:p>
          </p:txBody>
        </p:sp>
        <p:sp>
          <p:nvSpPr>
            <p:cNvPr id="16" name="TextBox 15">
              <a:extLst>
                <a:ext uri="{FF2B5EF4-FFF2-40B4-BE49-F238E27FC236}">
                  <a16:creationId xmlns:a16="http://schemas.microsoft.com/office/drawing/2014/main" id="{36657365-A0CD-580A-65FB-BBC9A78AD2EF}"/>
                </a:ext>
              </a:extLst>
            </p:cNvPr>
            <p:cNvSpPr txBox="1"/>
            <p:nvPr/>
          </p:nvSpPr>
          <p:spPr>
            <a:xfrm>
              <a:off x="3047554" y="3677109"/>
              <a:ext cx="333746" cy="307777"/>
            </a:xfrm>
            <a:prstGeom prst="rect">
              <a:avLst/>
            </a:prstGeom>
            <a:noFill/>
          </p:spPr>
          <p:txBody>
            <a:bodyPr wrap="none" rtlCol="0">
              <a:spAutoFit/>
            </a:bodyPr>
            <a:lstStyle/>
            <a:p>
              <a:r>
                <a:rPr lang="vi-VN" b="1"/>
                <a:t>M</a:t>
              </a:r>
              <a:endParaRPr lang="en-US" b="1"/>
            </a:p>
          </p:txBody>
        </p:sp>
        <p:sp>
          <p:nvSpPr>
            <p:cNvPr id="17" name="TextBox 16">
              <a:extLst>
                <a:ext uri="{FF2B5EF4-FFF2-40B4-BE49-F238E27FC236}">
                  <a16:creationId xmlns:a16="http://schemas.microsoft.com/office/drawing/2014/main" id="{2627E54C-26D8-DC64-FCDD-9C8FF4913D02}"/>
                </a:ext>
              </a:extLst>
            </p:cNvPr>
            <p:cNvSpPr txBox="1"/>
            <p:nvPr/>
          </p:nvSpPr>
          <p:spPr>
            <a:xfrm>
              <a:off x="4406168" y="3594022"/>
              <a:ext cx="314510" cy="307777"/>
            </a:xfrm>
            <a:prstGeom prst="rect">
              <a:avLst/>
            </a:prstGeom>
            <a:noFill/>
          </p:spPr>
          <p:txBody>
            <a:bodyPr wrap="none" rtlCol="0">
              <a:spAutoFit/>
            </a:bodyPr>
            <a:lstStyle/>
            <a:p>
              <a:r>
                <a:rPr lang="vi-VN" b="1"/>
                <a:t>N</a:t>
              </a:r>
              <a:endParaRPr lang="en-US" b="1"/>
            </a:p>
          </p:txBody>
        </p:sp>
      </p:grpSp>
    </p:spTree>
    <p:extLst>
      <p:ext uri="{BB962C8B-B14F-4D97-AF65-F5344CB8AC3E}">
        <p14:creationId xmlns:p14="http://schemas.microsoft.com/office/powerpoint/2010/main" val="361327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4" name="Google Shape;596;p37"/>
          <p:cNvSpPr txBox="1">
            <a:spLocks/>
          </p:cNvSpPr>
          <p:nvPr/>
        </p:nvSpPr>
        <p:spPr>
          <a:xfrm>
            <a:off x="221204" y="215198"/>
            <a:ext cx="8494222"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en-US" sz="2300">
                <a:solidFill>
                  <a:srgbClr val="C00000"/>
                </a:solidFill>
                <a:latin typeface="Arial"/>
              </a:rPr>
              <a:t>T</a:t>
            </a:r>
            <a:r>
              <a:rPr lang="vi-VN" sz="2300">
                <a:solidFill>
                  <a:srgbClr val="C00000"/>
                </a:solidFill>
                <a:latin typeface="Arial"/>
              </a:rPr>
              <a:t>ính chất đường trung bình của tam giác</a:t>
            </a:r>
          </a:p>
        </p:txBody>
      </p:sp>
      <p:pic>
        <p:nvPicPr>
          <p:cNvPr id="35" name="Picture 34"/>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07253" y="1432921"/>
            <a:ext cx="489895" cy="457200"/>
          </a:xfrm>
          <a:prstGeom prst="rect">
            <a:avLst/>
          </a:prstGeom>
        </p:spPr>
      </p:pic>
      <p:sp>
        <p:nvSpPr>
          <p:cNvPr id="36" name="TextBox 35"/>
          <p:cNvSpPr txBox="1"/>
          <p:nvPr/>
        </p:nvSpPr>
        <p:spPr>
          <a:xfrm>
            <a:off x="797148" y="1490011"/>
            <a:ext cx="1790700" cy="400110"/>
          </a:xfrm>
          <a:prstGeom prst="rect">
            <a:avLst/>
          </a:prstGeom>
          <a:noFill/>
        </p:spPr>
        <p:txBody>
          <a:bodyPr wrap="square" rtlCol="0">
            <a:spAutoFit/>
          </a:bodyPr>
          <a:lstStyle/>
          <a:p>
            <a:pPr defTabSz="457200">
              <a:buClrTx/>
            </a:pPr>
            <a:r>
              <a:rPr lang="nl-NL" sz="2000" b="1" kern="1200" dirty="0">
                <a:solidFill>
                  <a:schemeClr val="bg2">
                    <a:lumMod val="75000"/>
                  </a:schemeClr>
                </a:solidFill>
                <a:latin typeface="Arial" panose="020B0604020202020204" pitchFamily="34" charset="0"/>
                <a:ea typeface="+mn-ea"/>
                <a:cs typeface="Arial" panose="020B0604020202020204" pitchFamily="34" charset="0"/>
              </a:rPr>
              <a:t>HĐ 1:</a:t>
            </a:r>
            <a:endParaRPr lang="en-US" sz="2000" kern="1200" dirty="0">
              <a:solidFill>
                <a:schemeClr val="bg2">
                  <a:lumMod val="75000"/>
                </a:schemeClr>
              </a:solidFill>
              <a:latin typeface="Arial" panose="020B0604020202020204" pitchFamily="34" charset="0"/>
              <a:ea typeface="+mn-ea"/>
              <a:cs typeface="Arial" panose="020B0604020202020204" pitchFamily="34" charset="0"/>
            </a:endParaRPr>
          </a:p>
        </p:txBody>
      </p:sp>
      <p:sp>
        <p:nvSpPr>
          <p:cNvPr id="37" name="TextBox 36"/>
          <p:cNvSpPr txBox="1"/>
          <p:nvPr/>
        </p:nvSpPr>
        <p:spPr>
          <a:xfrm>
            <a:off x="1587413" y="1421094"/>
            <a:ext cx="8369358" cy="507831"/>
          </a:xfrm>
          <a:prstGeom prst="rect">
            <a:avLst/>
          </a:prstGeom>
          <a:noFill/>
        </p:spPr>
        <p:txBody>
          <a:bodyPr wrap="square" rtlCol="0">
            <a:spAutoFit/>
          </a:bodyPr>
          <a:lstStyle/>
          <a:p>
            <a:pPr defTabSz="457200">
              <a:lnSpc>
                <a:spcPct val="150000"/>
              </a:lnSpc>
              <a:buClrTx/>
            </a:pPr>
            <a:r>
              <a:rPr lang="en-US" sz="1800" kern="1200">
                <a:solidFill>
                  <a:prstClr val="black"/>
                </a:solidFill>
                <a:latin typeface="Arial" panose="020B0604020202020204" pitchFamily="34" charset="0"/>
                <a:ea typeface="+mn-ea"/>
                <a:cs typeface="Arial" panose="020B0604020202020204" pitchFamily="34" charset="0"/>
              </a:rPr>
              <a:t>Sử dụng định lí Thalès đảo, chứng minh rằng DE // BC.</a:t>
            </a:r>
          </a:p>
        </p:txBody>
      </p:sp>
      <p:sp>
        <p:nvSpPr>
          <p:cNvPr id="21" name="Rectangle 20"/>
          <p:cNvSpPr/>
          <p:nvPr/>
        </p:nvSpPr>
        <p:spPr>
          <a:xfrm>
            <a:off x="307253" y="881933"/>
            <a:ext cx="6770764" cy="384721"/>
          </a:xfrm>
          <a:prstGeom prst="rect">
            <a:avLst/>
          </a:prstGeom>
        </p:spPr>
        <p:txBody>
          <a:bodyPr wrap="none">
            <a:spAutoFit/>
          </a:bodyPr>
          <a:lstStyle/>
          <a:p>
            <a:pPr marL="342900" indent="-342900">
              <a:buFont typeface="Wingdings" panose="05000000000000000000" pitchFamily="2" charset="2"/>
              <a:buChar char="Ø"/>
            </a:pPr>
            <a:r>
              <a:rPr lang="vi-VN" sz="1900" kern="1200">
                <a:solidFill>
                  <a:prstClr val="black"/>
                </a:solidFill>
                <a:latin typeface="Arial" panose="020B0604020202020204" pitchFamily="34" charset="0"/>
                <a:cs typeface="Arial" panose="020B0604020202020204" pitchFamily="34" charset="0"/>
              </a:rPr>
              <a:t>Cho DE là đường trung bình của tam giác ABC</a:t>
            </a:r>
            <a:r>
              <a:rPr lang="en-US" sz="1900" kern="1200">
                <a:solidFill>
                  <a:prstClr val="black"/>
                </a:solidFill>
                <a:latin typeface="Arial" panose="020B0604020202020204" pitchFamily="34" charset="0"/>
                <a:cs typeface="Arial" panose="020B0604020202020204" pitchFamily="34" charset="0"/>
              </a:rPr>
              <a:t>. (H. 4.15) </a:t>
            </a:r>
            <a:endParaRPr lang="en-US" sz="1900"/>
          </a:p>
        </p:txBody>
      </p:sp>
      <p:pic>
        <p:nvPicPr>
          <p:cNvPr id="23" name="Picture 22"/>
          <p:cNvPicPr>
            <a:picLocks noChangeAspect="1"/>
          </p:cNvPicPr>
          <p:nvPr/>
        </p:nvPicPr>
        <p:blipFill>
          <a:blip r:embed="rId5"/>
          <a:stretch>
            <a:fillRect/>
          </a:stretch>
        </p:blipFill>
        <p:spPr>
          <a:xfrm>
            <a:off x="6270489" y="1928925"/>
            <a:ext cx="2749534" cy="2901948"/>
          </a:xfrm>
          <a:prstGeom prst="rect">
            <a:avLst/>
          </a:prstGeom>
        </p:spPr>
      </p:pic>
      <p:pic>
        <p:nvPicPr>
          <p:cNvPr id="2" name="Picture 1">
            <a:extLst>
              <a:ext uri="{FF2B5EF4-FFF2-40B4-BE49-F238E27FC236}">
                <a16:creationId xmlns:a16="http://schemas.microsoft.com/office/drawing/2014/main" id="{5A67AB20-426C-0194-823A-D5A4A807FA52}"/>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9981" y="2062883"/>
            <a:ext cx="489895" cy="457200"/>
          </a:xfrm>
          <a:prstGeom prst="rect">
            <a:avLst/>
          </a:prstGeom>
        </p:spPr>
      </p:pic>
      <p:sp>
        <p:nvSpPr>
          <p:cNvPr id="3" name="TextBox 2">
            <a:extLst>
              <a:ext uri="{FF2B5EF4-FFF2-40B4-BE49-F238E27FC236}">
                <a16:creationId xmlns:a16="http://schemas.microsoft.com/office/drawing/2014/main" id="{A24E621A-5CD9-1782-E4C8-F777A94559DE}"/>
              </a:ext>
            </a:extLst>
          </p:cNvPr>
          <p:cNvSpPr txBox="1"/>
          <p:nvPr/>
        </p:nvSpPr>
        <p:spPr>
          <a:xfrm>
            <a:off x="689876" y="2119973"/>
            <a:ext cx="17907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nl-NL" sz="2000" b="1" i="0" u="none" strike="noStrike" kern="1200" cap="none" spc="0" normalizeH="0" baseline="0" noProof="0">
                <a:ln>
                  <a:noFill/>
                </a:ln>
                <a:solidFill>
                  <a:srgbClr val="009787">
                    <a:lumMod val="75000"/>
                  </a:srgbClr>
                </a:solidFill>
                <a:effectLst/>
                <a:uLnTx/>
                <a:uFillTx/>
                <a:latin typeface="Arial" panose="020B0604020202020204" pitchFamily="34" charset="0"/>
                <a:ea typeface="+mn-ea"/>
                <a:cs typeface="Arial" panose="020B0604020202020204" pitchFamily="34" charset="0"/>
                <a:sym typeface="Arial"/>
              </a:rPr>
              <a:t>HĐ 2:</a:t>
            </a:r>
            <a:endParaRPr kumimoji="0" lang="en-US" sz="2000" b="0" i="0" u="none" strike="noStrike" kern="1200" cap="none" spc="0" normalizeH="0" baseline="0" noProof="0" dirty="0">
              <a:ln>
                <a:noFill/>
              </a:ln>
              <a:solidFill>
                <a:srgbClr val="009787">
                  <a:lumMod val="75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4" name="Group 3">
            <a:extLst>
              <a:ext uri="{FF2B5EF4-FFF2-40B4-BE49-F238E27FC236}">
                <a16:creationId xmlns:a16="http://schemas.microsoft.com/office/drawing/2014/main" id="{5AA4CAED-CCB1-7B65-AA21-813994F538A9}"/>
              </a:ext>
            </a:extLst>
          </p:cNvPr>
          <p:cNvGrpSpPr/>
          <p:nvPr/>
        </p:nvGrpSpPr>
        <p:grpSpPr>
          <a:xfrm>
            <a:off x="1484835" y="1986015"/>
            <a:ext cx="7841922" cy="610936"/>
            <a:chOff x="4535932" y="3220060"/>
            <a:chExt cx="7841922" cy="610936"/>
          </a:xfrm>
        </p:grpSpPr>
        <p:sp>
          <p:nvSpPr>
            <p:cNvPr id="5" name="TextBox 4">
              <a:extLst>
                <a:ext uri="{FF2B5EF4-FFF2-40B4-BE49-F238E27FC236}">
                  <a16:creationId xmlns:a16="http://schemas.microsoft.com/office/drawing/2014/main" id="{41C02E5D-BA50-2FEC-A5E5-88B8D63DED72}"/>
                </a:ext>
              </a:extLst>
            </p:cNvPr>
            <p:cNvSpPr txBox="1"/>
            <p:nvPr/>
          </p:nvSpPr>
          <p:spPr>
            <a:xfrm>
              <a:off x="4535932" y="3297261"/>
              <a:ext cx="7841922" cy="456535"/>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Chứng minh DE =    BC.</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C79D86DD-314D-ADA6-5DA4-2F0042ED7D54}"/>
                    </a:ext>
                  </a:extLst>
                </p:cNvPr>
                <p:cNvSpPr/>
                <p:nvPr/>
              </p:nvSpPr>
              <p:spPr>
                <a:xfrm>
                  <a:off x="6411163" y="3220060"/>
                  <a:ext cx="377026" cy="61093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800" b="0" i="0" u="none" strike="noStrike" kern="0" cap="none" spc="0" normalizeH="0" baseline="0" noProof="0">
                                <a:ln>
                                  <a:noFill/>
                                </a:ln>
                                <a:solidFill>
                                  <a:srgbClr val="000000"/>
                                </a:solidFill>
                                <a:effectLst/>
                                <a:uLnTx/>
                                <a:uFillTx/>
                                <a:latin typeface="Cambria Math" panose="02040503050406030204" pitchFamily="18" charset="0"/>
                                <a:sym typeface="Arial"/>
                              </a:rPr>
                              <m:t>1</m:t>
                            </m:r>
                          </m:num>
                          <m:den>
                            <m:r>
                              <a:rPr kumimoji="0" lang="en-US" sz="1800" b="0" i="0" u="none" strike="noStrike" kern="0" cap="none" spc="0" normalizeH="0" baseline="0" noProof="0">
                                <a:ln>
                                  <a:noFill/>
                                </a:ln>
                                <a:solidFill>
                                  <a:srgbClr val="000000"/>
                                </a:solidFill>
                                <a:effectLst/>
                                <a:uLnTx/>
                                <a:uFillTx/>
                                <a:latin typeface="Cambria Math" panose="02040503050406030204" pitchFamily="18" charset="0"/>
                                <a:sym typeface="Arial"/>
                              </a:rPr>
                              <m:t>2</m:t>
                            </m:r>
                          </m:den>
                        </m:f>
                      </m:oMath>
                    </m:oMathPara>
                  </a14:m>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6" name="Rectangle 5">
                  <a:extLst>
                    <a:ext uri="{FF2B5EF4-FFF2-40B4-BE49-F238E27FC236}">
                      <a16:creationId xmlns:a16="http://schemas.microsoft.com/office/drawing/2014/main" id="{C79D86DD-314D-ADA6-5DA4-2F0042ED7D54}"/>
                    </a:ext>
                  </a:extLst>
                </p:cNvPr>
                <p:cNvSpPr>
                  <a:spLocks noRot="1" noChangeAspect="1" noMove="1" noResize="1" noEditPoints="1" noAdjustHandles="1" noChangeArrowheads="1" noChangeShapeType="1" noTextEdit="1"/>
                </p:cNvSpPr>
                <p:nvPr/>
              </p:nvSpPr>
              <p:spPr>
                <a:xfrm>
                  <a:off x="6411163" y="3220060"/>
                  <a:ext cx="377026" cy="610936"/>
                </a:xfrm>
                <a:prstGeom prst="rect">
                  <a:avLst/>
                </a:prstGeom>
                <a:blipFill>
                  <a:blip r:embed="rId6"/>
                  <a:stretch>
                    <a:fillRect/>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trips(down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21"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11" name="Rounded Rectangle 10"/>
          <p:cNvSpPr/>
          <p:nvPr/>
        </p:nvSpPr>
        <p:spPr>
          <a:xfrm>
            <a:off x="565217" y="988290"/>
            <a:ext cx="7962935" cy="1224558"/>
          </a:xfrm>
          <a:prstGeom prst="roundRect">
            <a:avLst/>
          </a:prstGeom>
          <a:solidFill>
            <a:srgbClr val="FEE9A7"/>
          </a:solidFill>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EE9A7"/>
              </a:solidFill>
              <a:effectLst/>
              <a:uLnTx/>
              <a:uFillTx/>
              <a:latin typeface="Arial"/>
              <a:ea typeface="+mn-ea"/>
              <a:cs typeface="+mn-cs"/>
              <a:sym typeface="Arial"/>
            </a:endParaRPr>
          </a:p>
        </p:txBody>
      </p:sp>
      <p:sp>
        <p:nvSpPr>
          <p:cNvPr id="12" name="Google Shape;735;p18"/>
          <p:cNvSpPr txBox="1">
            <a:spLocks noGrp="1"/>
          </p:cNvSpPr>
          <p:nvPr>
            <p:ph type="title"/>
          </p:nvPr>
        </p:nvSpPr>
        <p:spPr>
          <a:xfrm>
            <a:off x="3031373" y="337216"/>
            <a:ext cx="2994045" cy="375900"/>
          </a:xfrm>
          <a:prstGeom prst="rect">
            <a:avLst/>
          </a:prstGeom>
        </p:spPr>
        <p:txBody>
          <a:bodyPr spcFirstLastPara="1" wrap="square" lIns="91425" tIns="91425" rIns="91425" bIns="91425" anchor="ctr" anchorCtr="0">
            <a:noAutofit/>
          </a:bodyPr>
          <a:lstStyle/>
          <a:p>
            <a:pPr lvl="0" algn="ctr">
              <a:buSzPts val="1100"/>
            </a:pPr>
            <a:r>
              <a:rPr lang="en-US" sz="3000" b="1">
                <a:solidFill>
                  <a:schemeClr val="bg2"/>
                </a:solidFill>
                <a:effectLst>
                  <a:outerShdw blurRad="38100" dist="38100" dir="2700000" algn="tl">
                    <a:srgbClr val="000000">
                      <a:alpha val="43137"/>
                    </a:srgbClr>
                  </a:outerShdw>
                </a:effectLst>
                <a:latin typeface="+mj-lt"/>
              </a:rPr>
              <a:t>ĐỊNH LÍ</a:t>
            </a:r>
          </a:p>
        </p:txBody>
      </p:sp>
      <p:sp>
        <p:nvSpPr>
          <p:cNvPr id="13" name="Rectangle 12"/>
          <p:cNvSpPr/>
          <p:nvPr/>
        </p:nvSpPr>
        <p:spPr>
          <a:xfrm>
            <a:off x="842696" y="1071299"/>
            <a:ext cx="7407978" cy="958660"/>
          </a:xfrm>
          <a:prstGeom prst="rect">
            <a:avLst/>
          </a:prstGeom>
        </p:spPr>
        <p:txBody>
          <a:bodyPr wrap="square">
            <a:spAutoFit/>
          </a:bodyPr>
          <a:lstStyle/>
          <a:p>
            <a:pPr lvl="0" algn="just">
              <a:lnSpc>
                <a:spcPct val="150000"/>
              </a:lnSpc>
            </a:pPr>
            <a:r>
              <a:rPr lang="vi-VN" sz="2000">
                <a:ea typeface="Bad Script"/>
                <a:cs typeface="Bad Script"/>
                <a:sym typeface="Bad Script"/>
              </a:rPr>
              <a:t>Đường trung bình của tam giác song song với cạnh thứ ba và bằng nửa cạnh đó.</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426383" y="2547303"/>
            <a:ext cx="2486621" cy="1887535"/>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214478383"/>
                  </p:ext>
                </p:extLst>
              </p:nvPr>
            </p:nvGraphicFramePr>
            <p:xfrm>
              <a:off x="4237664" y="2714623"/>
              <a:ext cx="3735904" cy="1552894"/>
            </p:xfrm>
            <a:graphic>
              <a:graphicData uri="http://schemas.openxmlformats.org/drawingml/2006/table">
                <a:tbl>
                  <a:tblPr firstRow="1" firstCol="1" bandRow="1"/>
                  <a:tblGrid>
                    <a:gridCol w="569187">
                      <a:extLst>
                        <a:ext uri="{9D8B030D-6E8A-4147-A177-3AD203B41FA5}">
                          <a16:colId xmlns:a16="http://schemas.microsoft.com/office/drawing/2014/main" val="2966437272"/>
                        </a:ext>
                      </a:extLst>
                    </a:gridCol>
                    <a:gridCol w="3166717">
                      <a:extLst>
                        <a:ext uri="{9D8B030D-6E8A-4147-A177-3AD203B41FA5}">
                          <a16:colId xmlns:a16="http://schemas.microsoft.com/office/drawing/2014/main" val="1797790356"/>
                        </a:ext>
                      </a:extLst>
                    </a:gridCol>
                  </a:tblGrid>
                  <a:tr h="878737">
                    <a:tc>
                      <a:txBody>
                        <a:bodyPr/>
                        <a:lstStyle/>
                        <a:p>
                          <a:pPr algn="just">
                            <a:lnSpc>
                              <a:spcPct val="150000"/>
                            </a:lnSpc>
                            <a:spcBef>
                              <a:spcPts val="600"/>
                            </a:spcBef>
                            <a:spcAft>
                              <a:spcPts val="0"/>
                            </a:spcAft>
                          </a:pPr>
                          <a:r>
                            <a:rPr lang="pt-BR" sz="1800">
                              <a:solidFill>
                                <a:schemeClr val="accent2">
                                  <a:lumMod val="10000"/>
                                </a:schemeClr>
                              </a:solidFill>
                              <a:effectLst/>
                              <a:latin typeface="+mn-lt"/>
                              <a:ea typeface="Arial" panose="020B0604020202020204" pitchFamily="34" charset="0"/>
                              <a:cs typeface="Times New Roman" panose="02020603050405020304" pitchFamily="18" charset="0"/>
                            </a:rPr>
                            <a:t>GT</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14:m>
                            <m:oMath xmlns:m="http://schemas.openxmlformats.org/officeDocument/2006/math">
                              <m:r>
                                <a:rPr lang="en-US" sz="1800" i="1" smtClean="0">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ABC, AD = DB, AE = EC,    D </a:t>
                          </a:r>
                          <a14:m>
                            <m:oMath xmlns:m="http://schemas.openxmlformats.org/officeDocument/2006/math">
                              <m:r>
                                <a:rPr lang="en-US" sz="1800" i="1">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 AB, E </a:t>
                          </a:r>
                          <a14:m>
                            <m:oMath xmlns:m="http://schemas.openxmlformats.org/officeDocument/2006/math">
                              <m:r>
                                <a:rPr lang="en-US" sz="1800" i="1">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800">
                              <a:solidFill>
                                <a:schemeClr val="accent2">
                                  <a:lumMod val="10000"/>
                                </a:schemeClr>
                              </a:solidFill>
                              <a:effectLst/>
                              <a:latin typeface="+mn-lt"/>
                              <a:ea typeface="Dotum" panose="020B0600000101010101" pitchFamily="34" charset="-127"/>
                              <a:cs typeface="Times New Roman" panose="02020603050405020304" pitchFamily="18" charset="0"/>
                            </a:rPr>
                            <a:t> AC</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725401"/>
                      </a:ext>
                    </a:extLst>
                  </a:tr>
                  <a:tr h="674157">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KL</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DE // BC; DE = </a:t>
                          </a:r>
                          <a14:m>
                            <m:oMath xmlns:m="http://schemas.openxmlformats.org/officeDocument/2006/math">
                              <m:f>
                                <m:fPr>
                                  <m:ctrlPr>
                                    <a:rPr lang="en-US"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nl-NL" sz="1800" i="1">
                                      <a:solidFill>
                                        <a:schemeClr val="accent2">
                                          <a:lumMod val="10000"/>
                                        </a:schemeClr>
                                      </a:solidFill>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nl-NL" sz="1800">
                              <a:solidFill>
                                <a:schemeClr val="accent2">
                                  <a:lumMod val="10000"/>
                                </a:schemeClr>
                              </a:solidFill>
                              <a:effectLst/>
                              <a:latin typeface="+mn-lt"/>
                              <a:ea typeface="Dotum" panose="020B0600000101010101" pitchFamily="34" charset="-127"/>
                              <a:cs typeface="Times New Roman" panose="02020603050405020304" pitchFamily="18" charset="0"/>
                            </a:rPr>
                            <a:t> BC</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0209668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214478383"/>
                  </p:ext>
                </p:extLst>
              </p:nvPr>
            </p:nvGraphicFramePr>
            <p:xfrm>
              <a:off x="4237664" y="2714623"/>
              <a:ext cx="3735904" cy="1552894"/>
            </p:xfrm>
            <a:graphic>
              <a:graphicData uri="http://schemas.openxmlformats.org/drawingml/2006/table">
                <a:tbl>
                  <a:tblPr firstRow="1" firstCol="1" bandRow="1"/>
                  <a:tblGrid>
                    <a:gridCol w="569187">
                      <a:extLst>
                        <a:ext uri="{9D8B030D-6E8A-4147-A177-3AD203B41FA5}">
                          <a16:colId xmlns:a16="http://schemas.microsoft.com/office/drawing/2014/main" val="2966437272"/>
                        </a:ext>
                      </a:extLst>
                    </a:gridCol>
                    <a:gridCol w="3166717">
                      <a:extLst>
                        <a:ext uri="{9D8B030D-6E8A-4147-A177-3AD203B41FA5}">
                          <a16:colId xmlns:a16="http://schemas.microsoft.com/office/drawing/2014/main" val="1797790356"/>
                        </a:ext>
                      </a:extLst>
                    </a:gridCol>
                  </a:tblGrid>
                  <a:tr h="878737">
                    <a:tc>
                      <a:txBody>
                        <a:bodyPr/>
                        <a:lstStyle/>
                        <a:p>
                          <a:pPr algn="just">
                            <a:lnSpc>
                              <a:spcPct val="150000"/>
                            </a:lnSpc>
                            <a:spcBef>
                              <a:spcPts val="600"/>
                            </a:spcBef>
                            <a:spcAft>
                              <a:spcPts val="0"/>
                            </a:spcAft>
                          </a:pPr>
                          <a:r>
                            <a:rPr lang="pt-BR" sz="1800">
                              <a:solidFill>
                                <a:schemeClr val="accent2">
                                  <a:lumMod val="10000"/>
                                </a:schemeClr>
                              </a:solidFill>
                              <a:effectLst/>
                              <a:latin typeface="+mn-lt"/>
                              <a:ea typeface="Arial" panose="020B0604020202020204" pitchFamily="34" charset="0"/>
                              <a:cs typeface="Times New Roman" panose="02020603050405020304" pitchFamily="18" charset="0"/>
                            </a:rPr>
                            <a:t>GT</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5"/>
                          <a:stretch>
                            <a:fillRect l="-17885" r="-385" b="-77241"/>
                          </a:stretch>
                        </a:blipFill>
                      </a:tcPr>
                    </a:tc>
                    <a:extLst>
                      <a:ext uri="{0D108BD9-81ED-4DB2-BD59-A6C34878D82A}">
                        <a16:rowId xmlns:a16="http://schemas.microsoft.com/office/drawing/2014/main" val="834725401"/>
                      </a:ext>
                    </a:extLst>
                  </a:tr>
                  <a:tr h="674157">
                    <a:tc>
                      <a:txBody>
                        <a:bodyPr/>
                        <a:lstStyle/>
                        <a:p>
                          <a:pPr algn="just">
                            <a:lnSpc>
                              <a:spcPct val="150000"/>
                            </a:lnSpc>
                            <a:spcBef>
                              <a:spcPts val="600"/>
                            </a:spcBef>
                            <a:spcAft>
                              <a:spcPts val="0"/>
                            </a:spcAft>
                          </a:pPr>
                          <a:r>
                            <a:rPr lang="nl-NL" sz="1800">
                              <a:solidFill>
                                <a:schemeClr val="accent2">
                                  <a:lumMod val="10000"/>
                                </a:schemeClr>
                              </a:solidFill>
                              <a:effectLst/>
                              <a:latin typeface="+mn-lt"/>
                              <a:ea typeface="Arial" panose="020B0604020202020204" pitchFamily="34" charset="0"/>
                              <a:cs typeface="Times New Roman" panose="02020603050405020304" pitchFamily="18" charset="0"/>
                            </a:rPr>
                            <a:t>KL</a:t>
                          </a:r>
                          <a:endParaRPr lang="en-US" sz="18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5"/>
                          <a:stretch>
                            <a:fillRect l="-17885" t="-130631" r="-385" b="-901"/>
                          </a:stretch>
                        </a:blipFill>
                      </a:tcPr>
                    </a:tc>
                    <a:extLst>
                      <a:ext uri="{0D108BD9-81ED-4DB2-BD59-A6C34878D82A}">
                        <a16:rowId xmlns:a16="http://schemas.microsoft.com/office/drawing/2014/main" val="3102096689"/>
                      </a:ext>
                    </a:extLst>
                  </a:tr>
                </a:tbl>
              </a:graphicData>
            </a:graphic>
          </p:graphicFrame>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10" name="Rectangle 9"/>
          <p:cNvSpPr/>
          <p:nvPr/>
        </p:nvSpPr>
        <p:spPr>
          <a:xfrm>
            <a:off x="1078868" y="0"/>
            <a:ext cx="7771217" cy="2239844"/>
          </a:xfrm>
          <a:prstGeom prst="rect">
            <a:avLst/>
          </a:prstGeom>
        </p:spPr>
        <p:txBody>
          <a:bodyPr wrap="square">
            <a:spAutoFit/>
          </a:bodyPr>
          <a:lstStyle/>
          <a:p>
            <a:pPr algn="just">
              <a:lnSpc>
                <a:spcPct val="150000"/>
              </a:lnSpc>
            </a:pPr>
            <a:r>
              <a:rPr lang="pt-BR" sz="2400" b="1">
                <a:latin typeface="+mn-lt"/>
                <a:ea typeface="Arial" panose="020B0604020202020204" pitchFamily="34" charset="0"/>
                <a:cs typeface="Times New Roman" panose="02020603050405020304" pitchFamily="18" charset="0"/>
              </a:rPr>
              <a:t>Chú ý:</a:t>
            </a:r>
            <a:r>
              <a:rPr lang="en-US" sz="2400">
                <a:latin typeface="+mn-lt"/>
                <a:ea typeface="Arial" panose="020B0604020202020204" pitchFamily="34" charset="0"/>
                <a:cs typeface="Times New Roman" panose="02020603050405020304" pitchFamily="18" charset="0"/>
              </a:rPr>
              <a:t> 	</a:t>
            </a:r>
          </a:p>
          <a:p>
            <a:pPr algn="just">
              <a:lnSpc>
                <a:spcPct val="150000"/>
              </a:lnSpc>
            </a:pPr>
            <a:r>
              <a:rPr lang="vi-VN" sz="2400">
                <a:latin typeface="+mn-lt"/>
                <a:ea typeface="Arial" panose="020B0604020202020204" pitchFamily="34" charset="0"/>
                <a:cs typeface="Times New Roman" panose="02020603050405020304" pitchFamily="18" charset="0"/>
              </a:rPr>
              <a:t>Trong một tam giác, nếu một đường thẳng đi qua trung điểm một cạnh và song song với cạnh thứ hai thì nó đi qua trung điểm của cạnh thứ ba.</a:t>
            </a:r>
            <a:endParaRPr lang="en-US" sz="2400">
              <a:effectLst/>
              <a:latin typeface="+mn-lt"/>
              <a:ea typeface="Arial" panose="020B0604020202020204" pitchFamily="34"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7763256" y="435223"/>
            <a:ext cx="868680" cy="729068"/>
          </a:xfrm>
          <a:prstGeom prst="rect">
            <a:avLst/>
          </a:prstGeom>
        </p:spPr>
      </p:pic>
      <p:grpSp>
        <p:nvGrpSpPr>
          <p:cNvPr id="16" name="Group 15">
            <a:extLst>
              <a:ext uri="{FF2B5EF4-FFF2-40B4-BE49-F238E27FC236}">
                <a16:creationId xmlns:a16="http://schemas.microsoft.com/office/drawing/2014/main" id="{08078F7C-DF2A-F076-A5A3-03825342852D}"/>
              </a:ext>
            </a:extLst>
          </p:cNvPr>
          <p:cNvGrpSpPr/>
          <p:nvPr/>
        </p:nvGrpSpPr>
        <p:grpSpPr>
          <a:xfrm>
            <a:off x="5898535" y="2077301"/>
            <a:ext cx="2586328" cy="2050486"/>
            <a:chOff x="3416592" y="2665130"/>
            <a:chExt cx="2586328" cy="2050486"/>
          </a:xfrm>
        </p:grpSpPr>
        <p:grpSp>
          <p:nvGrpSpPr>
            <p:cNvPr id="2" name="Group 1">
              <a:extLst>
                <a:ext uri="{FF2B5EF4-FFF2-40B4-BE49-F238E27FC236}">
                  <a16:creationId xmlns:a16="http://schemas.microsoft.com/office/drawing/2014/main" id="{CFE7C59E-1336-6B10-3BA7-AFDAEB19EC1E}"/>
                </a:ext>
              </a:extLst>
            </p:cNvPr>
            <p:cNvGrpSpPr/>
            <p:nvPr/>
          </p:nvGrpSpPr>
          <p:grpSpPr>
            <a:xfrm>
              <a:off x="3416592" y="2665130"/>
              <a:ext cx="2586328" cy="2050486"/>
              <a:chOff x="2948507" y="2806644"/>
              <a:chExt cx="2586328" cy="2050486"/>
            </a:xfrm>
          </p:grpSpPr>
          <p:sp>
            <p:nvSpPr>
              <p:cNvPr id="3" name="Isosceles Triangle 2">
                <a:extLst>
                  <a:ext uri="{FF2B5EF4-FFF2-40B4-BE49-F238E27FC236}">
                    <a16:creationId xmlns:a16="http://schemas.microsoft.com/office/drawing/2014/main" id="{1FFA1883-AAFD-79AA-5C83-9A9A32681658}"/>
                  </a:ext>
                </a:extLst>
              </p:cNvPr>
              <p:cNvSpPr/>
              <p:nvPr/>
            </p:nvSpPr>
            <p:spPr>
              <a:xfrm>
                <a:off x="3214955" y="3105030"/>
                <a:ext cx="2004842" cy="1598212"/>
              </a:xfrm>
              <a:prstGeom prst="triangle">
                <a:avLst>
                  <a:gd name="adj" fmla="val 24221"/>
                </a:avLst>
              </a:prstGeom>
              <a:no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43F2F25-E770-915B-0C8F-E4B29F631B1C}"/>
                  </a:ext>
                </a:extLst>
              </p:cNvPr>
              <p:cNvCxnSpPr>
                <a:stCxn id="3" idx="1"/>
                <a:endCxn id="3" idx="5"/>
              </p:cNvCxnSpPr>
              <p:nvPr/>
            </p:nvCxnSpPr>
            <p:spPr>
              <a:xfrm>
                <a:off x="3457751" y="3904136"/>
                <a:ext cx="100242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20F04A1-914E-4488-847F-59241AE148C6}"/>
                  </a:ext>
                </a:extLst>
              </p:cNvPr>
              <p:cNvSpPr txBox="1"/>
              <p:nvPr/>
            </p:nvSpPr>
            <p:spPr>
              <a:xfrm>
                <a:off x="3484957" y="2806644"/>
                <a:ext cx="314510" cy="307777"/>
              </a:xfrm>
              <a:prstGeom prst="rect">
                <a:avLst/>
              </a:prstGeom>
              <a:noFill/>
            </p:spPr>
            <p:txBody>
              <a:bodyPr wrap="none" rtlCol="0">
                <a:spAutoFit/>
              </a:bodyPr>
              <a:lstStyle/>
              <a:p>
                <a:r>
                  <a:rPr lang="vi-VN" b="1"/>
                  <a:t>A</a:t>
                </a:r>
                <a:endParaRPr lang="en-US" b="1"/>
              </a:p>
            </p:txBody>
          </p:sp>
          <p:sp>
            <p:nvSpPr>
              <p:cNvPr id="6" name="TextBox 5">
                <a:extLst>
                  <a:ext uri="{FF2B5EF4-FFF2-40B4-BE49-F238E27FC236}">
                    <a16:creationId xmlns:a16="http://schemas.microsoft.com/office/drawing/2014/main" id="{E39E9A53-E470-BF5F-971A-0D046ED49321}"/>
                  </a:ext>
                </a:extLst>
              </p:cNvPr>
              <p:cNvSpPr txBox="1"/>
              <p:nvPr/>
            </p:nvSpPr>
            <p:spPr>
              <a:xfrm>
                <a:off x="2948507" y="4549353"/>
                <a:ext cx="314510" cy="307777"/>
              </a:xfrm>
              <a:prstGeom prst="rect">
                <a:avLst/>
              </a:prstGeom>
              <a:noFill/>
            </p:spPr>
            <p:txBody>
              <a:bodyPr wrap="none" rtlCol="0">
                <a:spAutoFit/>
              </a:bodyPr>
              <a:lstStyle/>
              <a:p>
                <a:r>
                  <a:rPr lang="vi-VN" b="1"/>
                  <a:t>B</a:t>
                </a:r>
                <a:endParaRPr lang="en-US" b="1"/>
              </a:p>
            </p:txBody>
          </p:sp>
          <p:sp>
            <p:nvSpPr>
              <p:cNvPr id="7" name="TextBox 6">
                <a:extLst>
                  <a:ext uri="{FF2B5EF4-FFF2-40B4-BE49-F238E27FC236}">
                    <a16:creationId xmlns:a16="http://schemas.microsoft.com/office/drawing/2014/main" id="{1C6678FF-B2D5-522A-2382-3E0E9494B014}"/>
                  </a:ext>
                </a:extLst>
              </p:cNvPr>
              <p:cNvSpPr txBox="1"/>
              <p:nvPr/>
            </p:nvSpPr>
            <p:spPr>
              <a:xfrm>
                <a:off x="5220325" y="4533831"/>
                <a:ext cx="314510" cy="307777"/>
              </a:xfrm>
              <a:prstGeom prst="rect">
                <a:avLst/>
              </a:prstGeom>
              <a:noFill/>
            </p:spPr>
            <p:txBody>
              <a:bodyPr wrap="none" rtlCol="0">
                <a:spAutoFit/>
              </a:bodyPr>
              <a:lstStyle/>
              <a:p>
                <a:r>
                  <a:rPr lang="vi-VN" b="1"/>
                  <a:t>C</a:t>
                </a:r>
                <a:endParaRPr lang="en-US" b="1"/>
              </a:p>
            </p:txBody>
          </p:sp>
          <p:sp>
            <p:nvSpPr>
              <p:cNvPr id="8" name="TextBox 7">
                <a:extLst>
                  <a:ext uri="{FF2B5EF4-FFF2-40B4-BE49-F238E27FC236}">
                    <a16:creationId xmlns:a16="http://schemas.microsoft.com/office/drawing/2014/main" id="{B88E112E-9346-7298-752C-F4FF904D6EF5}"/>
                  </a:ext>
                </a:extLst>
              </p:cNvPr>
              <p:cNvSpPr txBox="1"/>
              <p:nvPr/>
            </p:nvSpPr>
            <p:spPr>
              <a:xfrm>
                <a:off x="3047554" y="3677109"/>
                <a:ext cx="314510" cy="307777"/>
              </a:xfrm>
              <a:prstGeom prst="rect">
                <a:avLst/>
              </a:prstGeom>
              <a:noFill/>
            </p:spPr>
            <p:txBody>
              <a:bodyPr wrap="none" rtlCol="0">
                <a:spAutoFit/>
              </a:bodyPr>
              <a:lstStyle/>
              <a:p>
                <a:r>
                  <a:rPr lang="vi-VN" b="1"/>
                  <a:t>D</a:t>
                </a:r>
                <a:endParaRPr lang="en-US" b="1"/>
              </a:p>
            </p:txBody>
          </p:sp>
          <p:sp>
            <p:nvSpPr>
              <p:cNvPr id="9" name="TextBox 8">
                <a:extLst>
                  <a:ext uri="{FF2B5EF4-FFF2-40B4-BE49-F238E27FC236}">
                    <a16:creationId xmlns:a16="http://schemas.microsoft.com/office/drawing/2014/main" id="{3F845C25-7169-7E1A-A137-623382FC90CF}"/>
                  </a:ext>
                </a:extLst>
              </p:cNvPr>
              <p:cNvSpPr txBox="1"/>
              <p:nvPr/>
            </p:nvSpPr>
            <p:spPr>
              <a:xfrm>
                <a:off x="4406168" y="3594022"/>
                <a:ext cx="304892" cy="307777"/>
              </a:xfrm>
              <a:prstGeom prst="rect">
                <a:avLst/>
              </a:prstGeom>
              <a:noFill/>
            </p:spPr>
            <p:txBody>
              <a:bodyPr wrap="none" rtlCol="0">
                <a:spAutoFit/>
              </a:bodyPr>
              <a:lstStyle/>
              <a:p>
                <a:r>
                  <a:rPr lang="vi-VN" b="1"/>
                  <a:t>E</a:t>
                </a:r>
                <a:endParaRPr lang="en-US" b="1"/>
              </a:p>
            </p:txBody>
          </p:sp>
        </p:grpSp>
        <p:cxnSp>
          <p:nvCxnSpPr>
            <p:cNvPr id="12" name="Straight Connector 11">
              <a:extLst>
                <a:ext uri="{FF2B5EF4-FFF2-40B4-BE49-F238E27FC236}">
                  <a16:creationId xmlns:a16="http://schemas.microsoft.com/office/drawing/2014/main" id="{D2225F13-53C6-ADD1-F23C-DB6D0B940083}"/>
                </a:ext>
              </a:extLst>
            </p:cNvPr>
            <p:cNvCxnSpPr/>
            <p:nvPr/>
          </p:nvCxnSpPr>
          <p:spPr>
            <a:xfrm>
              <a:off x="3942768" y="3388414"/>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148BE9-CCE7-8611-C3E3-27AC78CD8B78}"/>
                </a:ext>
              </a:extLst>
            </p:cNvPr>
            <p:cNvCxnSpPr/>
            <p:nvPr/>
          </p:nvCxnSpPr>
          <p:spPr>
            <a:xfrm>
              <a:off x="3942768" y="3440602"/>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250EA6-C6D9-2B25-DF1B-A6080E1C079E}"/>
                </a:ext>
              </a:extLst>
            </p:cNvPr>
            <p:cNvCxnSpPr/>
            <p:nvPr/>
          </p:nvCxnSpPr>
          <p:spPr>
            <a:xfrm>
              <a:off x="3731102" y="4116547"/>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7B7177-D7EC-7058-60D0-33DDC908EA59}"/>
                </a:ext>
              </a:extLst>
            </p:cNvPr>
            <p:cNvCxnSpPr/>
            <p:nvPr/>
          </p:nvCxnSpPr>
          <p:spPr>
            <a:xfrm>
              <a:off x="3731102" y="4168735"/>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0BF8A41E-BFF5-1DA7-0979-368D1FF62718}"/>
              </a:ext>
            </a:extLst>
          </p:cNvPr>
          <p:cNvSpPr/>
          <p:nvPr/>
        </p:nvSpPr>
        <p:spPr>
          <a:xfrm>
            <a:off x="482031" y="2785864"/>
            <a:ext cx="5087346" cy="958660"/>
          </a:xfrm>
          <a:prstGeom prst="rect">
            <a:avLst/>
          </a:prstGeom>
        </p:spPr>
        <p:txBody>
          <a:bodyPr wrap="square">
            <a:spAutoFit/>
          </a:bodyPr>
          <a:lstStyle/>
          <a:p>
            <a:pPr lvl="0" algn="just">
              <a:lnSpc>
                <a:spcPct val="150000"/>
              </a:lnSpc>
            </a:pPr>
            <a:r>
              <a:rPr lang="vi-VN" sz="2000">
                <a:ea typeface="Bad Script"/>
                <a:cs typeface="Bad Script"/>
                <a:sym typeface="Bad Script"/>
              </a:rPr>
              <a:t>Tam giác ABC có D là trung điểm của AB, DE // BC, ta suy ra điều gì?</a:t>
            </a: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8" name="TextBox 5"/>
          <p:cNvSpPr txBox="1"/>
          <p:nvPr/>
        </p:nvSpPr>
        <p:spPr>
          <a:xfrm>
            <a:off x="-94088" y="80463"/>
            <a:ext cx="1333500" cy="773032"/>
          </a:xfrm>
          <a:prstGeom prst="rect">
            <a:avLst/>
          </a:prstGeom>
        </p:spPr>
        <p:txBody>
          <a:bodyPr wrap="square" lIns="0" tIns="0" rIns="0" bIns="0" rtlCol="0" anchor="t">
            <a:spAutoFit/>
          </a:bodyPr>
          <a:lstStyle/>
          <a:p>
            <a:pPr algn="ctr" defTabSz="457200">
              <a:lnSpc>
                <a:spcPts val="7429"/>
              </a:lnSpc>
              <a:buClrTx/>
            </a:pPr>
            <a:r>
              <a:rPr lang="en-US" sz="2100" b="1" u="sng" kern="1200">
                <a:solidFill>
                  <a:schemeClr val="bg2">
                    <a:lumMod val="75000"/>
                  </a:schemeClr>
                </a:solidFill>
                <a:latin typeface="Arial" panose="020B0604020202020204" pitchFamily="34" charset="0"/>
                <a:ea typeface="+mn-ea"/>
                <a:cs typeface="Arial" panose="020B0604020202020204" pitchFamily="34" charset="0"/>
              </a:rPr>
              <a:t>Ví dụ:</a:t>
            </a:r>
          </a:p>
        </p:txBody>
      </p:sp>
      <p:sp>
        <p:nvSpPr>
          <p:cNvPr id="9" name="TextBox 8"/>
          <p:cNvSpPr txBox="1"/>
          <p:nvPr/>
        </p:nvSpPr>
        <p:spPr>
          <a:xfrm>
            <a:off x="1015384" y="411617"/>
            <a:ext cx="6747872" cy="923330"/>
          </a:xfrm>
          <a:prstGeom prst="rect">
            <a:avLst/>
          </a:prstGeom>
          <a:noFill/>
        </p:spPr>
        <p:txBody>
          <a:bodyPr wrap="square" rtlCol="0">
            <a:spAutoFit/>
          </a:bodyPr>
          <a:lstStyle/>
          <a:p>
            <a:pPr defTabSz="457200">
              <a:lnSpc>
                <a:spcPct val="150000"/>
              </a:lnSpc>
              <a:buClrTx/>
            </a:pPr>
            <a:r>
              <a:rPr lang="en-US" sz="1800" kern="1200">
                <a:solidFill>
                  <a:prstClr val="black"/>
                </a:solidFill>
                <a:latin typeface="Arial" panose="020B0604020202020204" pitchFamily="34" charset="0"/>
                <a:ea typeface="+mn-ea"/>
                <a:cs typeface="Arial" panose="020B0604020202020204" pitchFamily="34" charset="0"/>
              </a:rPr>
              <a:t>Cho tam giác ABC với M là trung điểm của AB, N là trung điểm của AC và BC = 10 cm. Tính MN.</a:t>
            </a:r>
          </a:p>
        </p:txBody>
      </p:sp>
      <p:sp>
        <p:nvSpPr>
          <p:cNvPr id="11" name="Oval Callout 10"/>
          <p:cNvSpPr/>
          <p:nvPr/>
        </p:nvSpPr>
        <p:spPr>
          <a:xfrm>
            <a:off x="3933844" y="1438690"/>
            <a:ext cx="910952" cy="412817"/>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1800" b="1" kern="1200" dirty="0">
                <a:solidFill>
                  <a:prstClr val="black"/>
                </a:solidFill>
                <a:latin typeface="Arial" panose="020B0604020202020204" pitchFamily="34" charset="0"/>
              </a:rPr>
              <a:t>Giải</a:t>
            </a:r>
            <a:endParaRPr lang="en-US" sz="1800" b="1" kern="1200" dirty="0">
              <a:solidFill>
                <a:prstClr val="black"/>
              </a:solidFill>
              <a:latin typeface="Calibri"/>
            </a:endParaRPr>
          </a:p>
        </p:txBody>
      </p:sp>
      <p:pic>
        <p:nvPicPr>
          <p:cNvPr id="24" name="Picture 23"/>
          <p:cNvPicPr>
            <a:picLocks noChangeAspect="1"/>
          </p:cNvPicPr>
          <p:nvPr/>
        </p:nvPicPr>
        <p:blipFill>
          <a:blip r:embed="rId3"/>
          <a:stretch>
            <a:fillRect/>
          </a:stretch>
        </p:blipFill>
        <p:spPr>
          <a:xfrm>
            <a:off x="296056" y="2212027"/>
            <a:ext cx="2724655" cy="2073827"/>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3084719" y="1955250"/>
                <a:ext cx="4998577" cy="3024482"/>
              </a:xfrm>
              <a:prstGeom prst="rect">
                <a:avLst/>
              </a:prstGeom>
            </p:spPr>
            <p:txBody>
              <a:bodyPr wrap="square">
                <a:spAutoFit/>
              </a:bodyPr>
              <a:lstStyle/>
              <a:p>
                <a:pPr algn="just">
                  <a:lnSpc>
                    <a:spcPct val="150000"/>
                  </a:lnSpc>
                  <a:spcBef>
                    <a:spcPts val="300"/>
                  </a:spcBef>
                  <a:spcAft>
                    <a:spcPts val="300"/>
                  </a:spcAft>
                </a:pPr>
                <a:r>
                  <a:rPr lang="nl-NL" sz="1800">
                    <a:latin typeface="+mn-lt"/>
                    <a:ea typeface="Arial" panose="020B0604020202020204" pitchFamily="34" charset="0"/>
                    <a:cs typeface="Times New Roman" panose="02020603050405020304" pitchFamily="18" charset="0"/>
                  </a:rPr>
                  <a:t>Tam giác ABC có M là trung điểm của AB; </a:t>
                </a:r>
              </a:p>
              <a:p>
                <a:pPr algn="just">
                  <a:lnSpc>
                    <a:spcPct val="150000"/>
                  </a:lnSpc>
                  <a:spcBef>
                    <a:spcPts val="300"/>
                  </a:spcBef>
                  <a:spcAft>
                    <a:spcPts val="300"/>
                  </a:spcAft>
                </a:pPr>
                <a:r>
                  <a:rPr lang="nl-NL" sz="1800">
                    <a:latin typeface="+mn-lt"/>
                    <a:ea typeface="Arial" panose="020B0604020202020204" pitchFamily="34" charset="0"/>
                    <a:cs typeface="Times New Roman" panose="02020603050405020304" pitchFamily="18" charset="0"/>
                  </a:rPr>
                  <a:t>N là trung điểm của AC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nl-NL" sz="1800">
                    <a:effectLst/>
                    <a:latin typeface="+mn-lt"/>
                    <a:ea typeface="Arial" panose="020B0604020202020204" pitchFamily="34" charset="0"/>
                    <a:cs typeface="Times New Roman" panose="02020603050405020304" pitchFamily="18" charset="0"/>
                  </a:rPr>
                  <a:t>Do đó, MN là đường trung bình của </a:t>
                </a:r>
                <a14:m>
                  <m:oMath xmlns:m="http://schemas.openxmlformats.org/officeDocument/2006/math">
                    <m:r>
                      <a:rPr lang="nl-NL"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nl-NL" sz="1800">
                    <a:effectLst/>
                    <a:latin typeface="+mn-lt"/>
                    <a:ea typeface="Dotum" panose="020B0600000101010101" pitchFamily="34" charset="-127"/>
                    <a:cs typeface="Times New Roman" panose="02020603050405020304" pitchFamily="18" charset="0"/>
                  </a:rPr>
                  <a:t>ABC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nl-NL" sz="1800">
                    <a:effectLst/>
                    <a:latin typeface="+mn-lt"/>
                    <a:ea typeface="Dotum" panose="020B0600000101010101" pitchFamily="34" charset="-127"/>
                    <a:cs typeface="Times New Roman" panose="02020603050405020304" pitchFamily="18" charset="0"/>
                  </a:rPr>
                  <a:t>Suy ra MN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nl-NL"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nl-NL" sz="1800">
                    <a:effectLst/>
                    <a:latin typeface="+mn-lt"/>
                    <a:ea typeface="Dotum" panose="020B0600000101010101" pitchFamily="34" charset="-127"/>
                    <a:cs typeface="Times New Roman" panose="02020603050405020304" pitchFamily="18" charset="0"/>
                  </a:rPr>
                  <a:t> BC = </a:t>
                </a:r>
                <a14:m>
                  <m:oMath xmlns:m="http://schemas.openxmlformats.org/officeDocument/2006/math">
                    <m:f>
                      <m:fPr>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800" i="1">
                            <a:effectLst/>
                            <a:latin typeface="Cambria Math" panose="02040503050406030204" pitchFamily="18" charset="0"/>
                            <a:ea typeface="Dotum" panose="020B0600000101010101" pitchFamily="34" charset="-127"/>
                            <a:cs typeface="Times New Roman" panose="02020603050405020304" pitchFamily="18" charset="0"/>
                          </a:rPr>
                          <m:t>1</m:t>
                        </m:r>
                      </m:num>
                      <m:den>
                        <m:r>
                          <a:rPr lang="nl-NL" sz="1800" i="1">
                            <a:effectLst/>
                            <a:latin typeface="Cambria Math" panose="02040503050406030204" pitchFamily="18" charset="0"/>
                            <a:ea typeface="Dotum" panose="020B0600000101010101" pitchFamily="34" charset="-127"/>
                            <a:cs typeface="Times New Roman" panose="02020603050405020304" pitchFamily="18" charset="0"/>
                          </a:rPr>
                          <m:t>2</m:t>
                        </m:r>
                      </m:den>
                    </m:f>
                  </m:oMath>
                </a14:m>
                <a:r>
                  <a:rPr lang="nl-NL" sz="1800">
                    <a:effectLst/>
                    <a:latin typeface="+mn-lt"/>
                    <a:ea typeface="Dotum" panose="020B0600000101010101" pitchFamily="34" charset="-127"/>
                    <a:cs typeface="Times New Roman" panose="02020603050405020304" pitchFamily="18" charset="0"/>
                  </a:rPr>
                  <a:t>.10 = 5 (cm) (tính chất đường trung bình của tam giác)</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Vậy MN = 5 cm.</a:t>
                </a:r>
              </a:p>
            </p:txBody>
          </p:sp>
        </mc:Choice>
        <mc:Fallback xmlns="">
          <p:sp>
            <p:nvSpPr>
              <p:cNvPr id="25" name="Rectangle 24"/>
              <p:cNvSpPr>
                <a:spLocks noRot="1" noChangeAspect="1" noMove="1" noResize="1" noEditPoints="1" noAdjustHandles="1" noChangeArrowheads="1" noChangeShapeType="1" noTextEdit="1"/>
              </p:cNvSpPr>
              <p:nvPr/>
            </p:nvSpPr>
            <p:spPr>
              <a:xfrm>
                <a:off x="3084719" y="1955250"/>
                <a:ext cx="4998577" cy="3024482"/>
              </a:xfrm>
              <a:prstGeom prst="rect">
                <a:avLst/>
              </a:prstGeom>
              <a:blipFill>
                <a:blip r:embed="rId4"/>
                <a:stretch>
                  <a:fillRect l="-976" r="-1098" b="-241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xEl>
                                              <p:pRg st="2" end="2"/>
                                            </p:txEl>
                                          </p:spTgt>
                                        </p:tgtEl>
                                        <p:attrNameLst>
                                          <p:attrName>style.visibility</p:attrName>
                                        </p:attrNameLst>
                                      </p:cBhvr>
                                      <p:to>
                                        <p:strVal val="visible"/>
                                      </p:to>
                                    </p:set>
                                    <p:animEffect transition="in" filter="wipe(down)">
                                      <p:cBhvr>
                                        <p:cTn id="34" dur="500"/>
                                        <p:tgtEl>
                                          <p:spTgt spid="2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5">
                                            <p:txEl>
                                              <p:pRg st="3" end="3"/>
                                            </p:txEl>
                                          </p:spTgt>
                                        </p:tgtEl>
                                        <p:attrNameLst>
                                          <p:attrName>style.visibility</p:attrName>
                                        </p:attrNameLst>
                                      </p:cBhvr>
                                      <p:to>
                                        <p:strVal val="visible"/>
                                      </p:to>
                                    </p:set>
                                    <p:animEffect transition="in" filter="wipe(left)">
                                      <p:cBhvr>
                                        <p:cTn id="39" dur="500"/>
                                        <p:tgtEl>
                                          <p:spTgt spid="2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5">
                                            <p:txEl>
                                              <p:pRg st="4" end="4"/>
                                            </p:txEl>
                                          </p:spTgt>
                                        </p:tgtEl>
                                        <p:attrNameLst>
                                          <p:attrName>style.visibility</p:attrName>
                                        </p:attrNameLst>
                                      </p:cBhvr>
                                      <p:to>
                                        <p:strVal val="visible"/>
                                      </p:to>
                                    </p:set>
                                    <p:animEffect transition="in" filter="barn(inVertical)">
                                      <p:cBhvr>
                                        <p:cTn id="44"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grpSp>
        <p:nvGrpSpPr>
          <p:cNvPr id="28" name="Group 27"/>
          <p:cNvGrpSpPr/>
          <p:nvPr/>
        </p:nvGrpSpPr>
        <p:grpSpPr>
          <a:xfrm>
            <a:off x="3528704" y="140250"/>
            <a:ext cx="2091637" cy="637648"/>
            <a:chOff x="2854268" y="538207"/>
            <a:chExt cx="2091637" cy="637648"/>
          </a:xfrm>
        </p:grpSpPr>
        <p:sp>
          <p:nvSpPr>
            <p:cNvPr id="29" name="Flowchart: Terminator 28"/>
            <p:cNvSpPr/>
            <p:nvPr/>
          </p:nvSpPr>
          <p:spPr>
            <a:xfrm>
              <a:off x="2854268" y="538207"/>
              <a:ext cx="2091637" cy="637648"/>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3006667" y="541102"/>
              <a:ext cx="1856598" cy="557653"/>
            </a:xfrm>
            <a:prstGeom prst="rect">
              <a:avLst/>
            </a:prstGeom>
            <a:no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2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a:t>
              </a:r>
              <a:endParaRPr kumimoji="0" lang="en-US" sz="2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420162" y="824725"/>
            <a:ext cx="8378480" cy="923330"/>
          </a:xfrm>
          <a:prstGeom prst="rect">
            <a:avLst/>
          </a:prstGeom>
        </p:spPr>
        <p:txBody>
          <a:bodyPr wrap="square">
            <a:spAutoFit/>
          </a:bodyPr>
          <a:lstStyle/>
          <a:p>
            <a:pPr>
              <a:lnSpc>
                <a:spcPct val="150000"/>
              </a:lnSpc>
            </a:pPr>
            <a:r>
              <a:rPr lang="vi-VN" sz="1800"/>
              <a:t>Cho tam giác ABC cân tại A, D và E lần lượt là trung điểm của AB, AC. Tứ giác DECB là hình gì? Tại sao?</a:t>
            </a:r>
          </a:p>
        </p:txBody>
      </p:sp>
      <p:sp>
        <p:nvSpPr>
          <p:cNvPr id="33" name="Oval Callout 32"/>
          <p:cNvSpPr/>
          <p:nvPr/>
        </p:nvSpPr>
        <p:spPr>
          <a:xfrm>
            <a:off x="997181" y="1804026"/>
            <a:ext cx="910952" cy="412817"/>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1800" b="1" kern="1200" dirty="0">
                <a:solidFill>
                  <a:prstClr val="black"/>
                </a:solidFill>
                <a:latin typeface="Arial" panose="020B0604020202020204" pitchFamily="34" charset="0"/>
              </a:rPr>
              <a:t>Giải</a:t>
            </a:r>
            <a:endParaRPr lang="en-US" sz="1800" b="1" kern="1200" dirty="0">
              <a:solidFill>
                <a:prstClr val="black"/>
              </a:solidFill>
              <a:latin typeface="Calibri"/>
            </a:endParaRPr>
          </a:p>
        </p:txBody>
      </p:sp>
      <p:grpSp>
        <p:nvGrpSpPr>
          <p:cNvPr id="20" name="Group 19"/>
          <p:cNvGrpSpPr/>
          <p:nvPr/>
        </p:nvGrpSpPr>
        <p:grpSpPr>
          <a:xfrm>
            <a:off x="1244939" y="2647784"/>
            <a:ext cx="2531931" cy="2062926"/>
            <a:chOff x="4939115" y="2302061"/>
            <a:chExt cx="2716407" cy="2173827"/>
          </a:xfrm>
        </p:grpSpPr>
        <p:sp>
          <p:nvSpPr>
            <p:cNvPr id="51" name="Rectangle 50"/>
            <p:cNvSpPr/>
            <p:nvPr/>
          </p:nvSpPr>
          <p:spPr>
            <a:xfrm>
              <a:off x="7333175" y="4106556"/>
              <a:ext cx="322347" cy="369332"/>
            </a:xfrm>
            <a:prstGeom prst="rect">
              <a:avLst/>
            </a:prstGeom>
          </p:spPr>
          <p:txBody>
            <a:bodyPr wrap="square">
              <a:spAutoFit/>
            </a:bodyPr>
            <a:lstStyle/>
            <a:p>
              <a:r>
                <a:rPr lang="en-US" sz="1800"/>
                <a:t>C</a:t>
              </a:r>
              <a:endParaRPr lang="en-US"/>
            </a:p>
          </p:txBody>
        </p:sp>
        <p:grpSp>
          <p:nvGrpSpPr>
            <p:cNvPr id="18" name="Group 17"/>
            <p:cNvGrpSpPr/>
            <p:nvPr/>
          </p:nvGrpSpPr>
          <p:grpSpPr>
            <a:xfrm>
              <a:off x="4939115" y="2302061"/>
              <a:ext cx="2372110" cy="2173827"/>
              <a:chOff x="4939115" y="2302061"/>
              <a:chExt cx="2372110" cy="2173827"/>
            </a:xfrm>
          </p:grpSpPr>
          <p:sp>
            <p:nvSpPr>
              <p:cNvPr id="35" name="Isosceles Triangle 34"/>
              <p:cNvSpPr/>
              <p:nvPr/>
            </p:nvSpPr>
            <p:spPr>
              <a:xfrm>
                <a:off x="5306383" y="2693010"/>
                <a:ext cx="2004842" cy="1598212"/>
              </a:xfrm>
              <a:prstGeom prst="triangle">
                <a:avLst>
                  <a:gd name="adj" fmla="val 43377"/>
                </a:avLst>
              </a:prstGeom>
              <a:no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1"/>
                <a:endCxn id="35" idx="5"/>
              </p:cNvCxnSpPr>
              <p:nvPr/>
            </p:nvCxnSpPr>
            <p:spPr>
              <a:xfrm>
                <a:off x="5741203" y="3492116"/>
                <a:ext cx="1002421" cy="0"/>
              </a:xfrm>
              <a:prstGeom prst="line">
                <a:avLst/>
              </a:prstGeom>
              <a:ln w="28575">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872971" y="3105577"/>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439589" y="3906574"/>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29378" y="3111811"/>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960923" y="3914526"/>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947710" y="2302061"/>
                <a:ext cx="338554" cy="369332"/>
              </a:xfrm>
              <a:prstGeom prst="rect">
                <a:avLst/>
              </a:prstGeom>
            </p:spPr>
            <p:txBody>
              <a:bodyPr wrap="none">
                <a:spAutoFit/>
              </a:bodyPr>
              <a:lstStyle/>
              <a:p>
                <a:r>
                  <a:rPr lang="vi-VN" sz="1800"/>
                  <a:t>A</a:t>
                </a:r>
                <a:endParaRPr lang="en-US"/>
              </a:p>
            </p:txBody>
          </p:sp>
          <p:sp>
            <p:nvSpPr>
              <p:cNvPr id="50" name="Rectangle 49"/>
              <p:cNvSpPr/>
              <p:nvPr/>
            </p:nvSpPr>
            <p:spPr>
              <a:xfrm>
                <a:off x="4939115" y="4106556"/>
                <a:ext cx="322347" cy="369332"/>
              </a:xfrm>
              <a:prstGeom prst="rect">
                <a:avLst/>
              </a:prstGeom>
            </p:spPr>
            <p:txBody>
              <a:bodyPr wrap="square">
                <a:spAutoFit/>
              </a:bodyPr>
              <a:lstStyle/>
              <a:p>
                <a:r>
                  <a:rPr lang="en-US" sz="1800"/>
                  <a:t>B</a:t>
                </a:r>
                <a:endParaRPr lang="en-US"/>
              </a:p>
            </p:txBody>
          </p:sp>
          <p:sp>
            <p:nvSpPr>
              <p:cNvPr id="52" name="Rectangle 51"/>
              <p:cNvSpPr/>
              <p:nvPr/>
            </p:nvSpPr>
            <p:spPr>
              <a:xfrm>
                <a:off x="6788545" y="3270874"/>
                <a:ext cx="322347" cy="369332"/>
              </a:xfrm>
              <a:prstGeom prst="rect">
                <a:avLst/>
              </a:prstGeom>
            </p:spPr>
            <p:txBody>
              <a:bodyPr wrap="square">
                <a:spAutoFit/>
              </a:bodyPr>
              <a:lstStyle/>
              <a:p>
                <a:r>
                  <a:rPr lang="en-US" sz="1800"/>
                  <a:t>E</a:t>
                </a:r>
                <a:endParaRPr lang="en-US"/>
              </a:p>
            </p:txBody>
          </p:sp>
          <p:sp>
            <p:nvSpPr>
              <p:cNvPr id="53" name="Rectangle 52"/>
              <p:cNvSpPr/>
              <p:nvPr/>
            </p:nvSpPr>
            <p:spPr>
              <a:xfrm>
                <a:off x="5359480" y="3270874"/>
                <a:ext cx="322347" cy="369332"/>
              </a:xfrm>
              <a:prstGeom prst="rect">
                <a:avLst/>
              </a:prstGeom>
            </p:spPr>
            <p:txBody>
              <a:bodyPr wrap="square">
                <a:spAutoFit/>
              </a:bodyPr>
              <a:lstStyle/>
              <a:p>
                <a:r>
                  <a:rPr lang="en-US" sz="1800"/>
                  <a:t>D</a:t>
                </a:r>
                <a:endParaRPr lang="en-US"/>
              </a:p>
            </p:txBody>
          </p:sp>
        </p:grpSp>
      </p:grpSp>
      <mc:AlternateContent xmlns:mc="http://schemas.openxmlformats.org/markup-compatibility/2006" xmlns:a14="http://schemas.microsoft.com/office/drawing/2010/main">
        <mc:Choice Requires="a14">
          <p:sp>
            <p:nvSpPr>
              <p:cNvPr id="21" name="Rectangle 20"/>
              <p:cNvSpPr/>
              <p:nvPr/>
            </p:nvSpPr>
            <p:spPr>
              <a:xfrm>
                <a:off x="4132516" y="1794882"/>
                <a:ext cx="4105162" cy="3029163"/>
              </a:xfrm>
              <a:prstGeom prst="rect">
                <a:avLst/>
              </a:prstGeom>
            </p:spPr>
            <p:txBody>
              <a:bodyPr wrap="square">
                <a:spAutoFit/>
              </a:bodyPr>
              <a:lstStyle/>
              <a:p>
                <a:pPr algn="just">
                  <a:lnSpc>
                    <a:spcPct val="150000"/>
                  </a:lnSpc>
                </a:pPr>
                <a:r>
                  <a:rPr lang="pt-BR" sz="1800">
                    <a:latin typeface="+mj-lt"/>
                    <a:ea typeface="Arial" panose="020B0604020202020204" pitchFamily="34" charset="0"/>
                    <a:cs typeface="Times New Roman" panose="02020603050405020304" pitchFamily="18" charset="0"/>
                  </a:rPr>
                  <a:t>Tam giác ABC cân tại A nên </a:t>
                </a:r>
                <a14:m>
                  <m:oMath xmlns:m="http://schemas.openxmlformats.org/officeDocument/2006/math">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800" i="1">
                            <a:effectLst/>
                            <a:latin typeface="Cambria Math" panose="02040503050406030204" pitchFamily="18" charset="0"/>
                            <a:ea typeface="Arial" panose="020B0604020202020204" pitchFamily="34" charset="0"/>
                            <a:cs typeface="Times New Roman" panose="02020603050405020304" pitchFamily="18" charset="0"/>
                          </a:rPr>
                          <m:t>𝐵</m:t>
                        </m:r>
                      </m:e>
                    </m:acc>
                    <m:r>
                      <a:rPr lang="pt-BR"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pt-BR" sz="1800" i="1">
                            <a:effectLst/>
                            <a:latin typeface="Cambria Math" panose="02040503050406030204" pitchFamily="18" charset="0"/>
                            <a:ea typeface="Arial" panose="020B0604020202020204" pitchFamily="34" charset="0"/>
                            <a:cs typeface="Times New Roman" panose="02020603050405020304" pitchFamily="18" charset="0"/>
                          </a:rPr>
                          <m:t>𝐶</m:t>
                        </m:r>
                      </m:e>
                    </m:acc>
                  </m:oMath>
                </a14:m>
                <a:endParaRPr lang="en-US" sz="1800">
                  <a:effectLst/>
                  <a:latin typeface="+mj-lt"/>
                  <a:ea typeface="Arial" panose="020B0604020202020204" pitchFamily="34" charset="0"/>
                  <a:cs typeface="Times New Roman" panose="02020603050405020304" pitchFamily="18" charset="0"/>
                </a:endParaRPr>
              </a:p>
              <a:p>
                <a:pPr algn="just">
                  <a:lnSpc>
                    <a:spcPct val="150000"/>
                  </a:lnSpc>
                </a:pPr>
                <a:r>
                  <a:rPr lang="pt-BR" sz="1800">
                    <a:effectLst/>
                    <a:latin typeface="+mj-lt"/>
                    <a:ea typeface="Arial" panose="020B0604020202020204" pitchFamily="34" charset="0"/>
                    <a:cs typeface="Times New Roman" panose="02020603050405020304" pitchFamily="18" charset="0"/>
                  </a:rPr>
                  <a:t>Vì D và E lần lượt là trung điểm của AB, AC nên DE là đường trung bình của tam giác ABC.</a:t>
                </a:r>
                <a:endParaRPr lang="en-US" sz="18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pt-BR" sz="1800" i="0">
                        <a:effectLst/>
                        <a:latin typeface="Cambria Math" panose="02040503050406030204" pitchFamily="18" charset="0"/>
                        <a:ea typeface="Arial" panose="020B0604020202020204" pitchFamily="34" charset="0"/>
                        <a:cs typeface="Times New Roman" panose="02020603050405020304" pitchFamily="18" charset="0"/>
                      </a:rPr>
                      <m:t>DE</m:t>
                    </m:r>
                    <m:r>
                      <a:rPr lang="pt-B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pt-BR" sz="1800" i="0">
                        <a:effectLst/>
                        <a:latin typeface="Cambria Math" panose="02040503050406030204" pitchFamily="18" charset="0"/>
                        <a:ea typeface="Arial" panose="020B0604020202020204" pitchFamily="34" charset="0"/>
                        <a:cs typeface="Times New Roman" panose="02020603050405020304" pitchFamily="18" charset="0"/>
                      </a:rPr>
                      <m:t>BC</m:t>
                    </m:r>
                  </m:oMath>
                </a14:m>
                <a:r>
                  <a:rPr lang="pt-BR" sz="18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800">
                        <a:latin typeface="Cambria Math" panose="02040503050406030204" pitchFamily="18" charset="0"/>
                        <a:ea typeface="Arial" panose="020B0604020202020204" pitchFamily="34" charset="0"/>
                        <a:cs typeface="Times New Roman" panose="020206030504050203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 </m:t>
                    </m:r>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BCDE</m:t>
                    </m:r>
                  </m:oMath>
                </a14:m>
                <a:r>
                  <a:rPr lang="pt-BR" sz="1800">
                    <a:effectLst/>
                    <a:latin typeface="+mj-lt"/>
                    <a:ea typeface="Dotum" panose="020B0600000101010101" pitchFamily="34" charset="-127"/>
                    <a:cs typeface="Times New Roman" panose="02020603050405020304" pitchFamily="18" charset="0"/>
                  </a:rPr>
                  <a:t> là hình thang. </a:t>
                </a:r>
              </a:p>
              <a:p>
                <a:pPr algn="just">
                  <a:lnSpc>
                    <a:spcPct val="150000"/>
                  </a:lnSpc>
                </a:pPr>
                <a:r>
                  <a:rPr lang="pt-BR" sz="1800">
                    <a:effectLst/>
                    <a:latin typeface="+mj-lt"/>
                    <a:ea typeface="Dotum" panose="020B0600000101010101" pitchFamily="34" charset="-127"/>
                    <a:cs typeface="Times New Roman" panose="02020603050405020304" pitchFamily="18" charset="0"/>
                  </a:rPr>
                  <a:t>Lại có </a:t>
                </a:r>
                <a14:m>
                  <m:oMath xmlns:m="http://schemas.openxmlformats.org/officeDocument/2006/math">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m:t>
                        </m:r>
                      </m:e>
                    </m:acc>
                    <m:r>
                      <a:rPr lang="pt-BR" sz="1800" i="0">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800" i="1">
                            <a:effectLst/>
                            <a:latin typeface="Cambria Math" panose="02040503050406030204" pitchFamily="18" charset="0"/>
                            <a:ea typeface="Dotum" panose="020B0600000101010101" pitchFamily="34" charset="-127"/>
                            <a:cs typeface="Times New Roman" panose="02020603050405020304" pitchFamily="18" charset="0"/>
                          </a:rPr>
                        </m:ctrlPr>
                      </m:accPr>
                      <m:e>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C</m:t>
                        </m:r>
                      </m:e>
                    </m:acc>
                  </m:oMath>
                </a14:m>
                <a:r>
                  <a:rPr lang="pt-BR" sz="1800">
                    <a:effectLst/>
                    <a:latin typeface="+mj-lt"/>
                    <a:ea typeface="Dotum" panose="020B0600000101010101" pitchFamily="34" charset="-127"/>
                    <a:cs typeface="Times New Roman" panose="02020603050405020304" pitchFamily="18" charset="0"/>
                  </a:rPr>
                  <a:t> nên hình thang </a:t>
                </a:r>
                <a14:m>
                  <m:oMath xmlns:m="http://schemas.openxmlformats.org/officeDocument/2006/math">
                    <m:r>
                      <m:rPr>
                        <m:sty m:val="p"/>
                      </m:rPr>
                      <a:rPr lang="pt-BR" sz="1800" i="0">
                        <a:effectLst/>
                        <a:latin typeface="Cambria Math" panose="02040503050406030204" pitchFamily="18" charset="0"/>
                        <a:ea typeface="Dotum" panose="020B0600000101010101" pitchFamily="34" charset="-127"/>
                        <a:cs typeface="Times New Roman" panose="02020603050405020304" pitchFamily="18" charset="0"/>
                      </a:rPr>
                      <m:t>BCDE</m:t>
                    </m:r>
                  </m:oMath>
                </a14:m>
                <a:r>
                  <a:rPr lang="pt-BR" sz="1800">
                    <a:effectLst/>
                    <a:latin typeface="+mj-lt"/>
                    <a:ea typeface="Dotum" panose="020B0600000101010101" pitchFamily="34" charset="-127"/>
                    <a:cs typeface="Times New Roman" panose="02020603050405020304" pitchFamily="18" charset="0"/>
                  </a:rPr>
                  <a:t> là hình thang cân.</a:t>
                </a:r>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132516" y="1794882"/>
                <a:ext cx="4105162" cy="3029163"/>
              </a:xfrm>
              <a:prstGeom prst="rect">
                <a:avLst/>
              </a:prstGeom>
              <a:blipFill>
                <a:blip r:embed="rId3"/>
                <a:stretch>
                  <a:fillRect l="-1337" r="-1189" b="-60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wipe(left)">
                                      <p:cBhvr>
                                        <p:cTn id="37" dur="500"/>
                                        <p:tgtEl>
                                          <p:spTgt spid="2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xEl>
                                              <p:pRg st="3" end="3"/>
                                            </p:txEl>
                                          </p:spTgt>
                                        </p:tgtEl>
                                        <p:attrNameLst>
                                          <p:attrName>style.visibility</p:attrName>
                                        </p:attrNameLst>
                                      </p:cBhvr>
                                      <p:to>
                                        <p:strVal val="visible"/>
                                      </p:to>
                                    </p:set>
                                    <p:animEffect transition="in" filter="fade">
                                      <p:cBhvr>
                                        <p:cTn id="4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grpSp>
        <p:nvGrpSpPr>
          <p:cNvPr id="3" name="Group 2"/>
          <p:cNvGrpSpPr/>
          <p:nvPr/>
        </p:nvGrpSpPr>
        <p:grpSpPr>
          <a:xfrm>
            <a:off x="3511298" y="291083"/>
            <a:ext cx="2103120" cy="670687"/>
            <a:chOff x="3621026" y="263651"/>
            <a:chExt cx="2103120" cy="670687"/>
          </a:xfrm>
        </p:grpSpPr>
        <p:sp>
          <p:nvSpPr>
            <p:cNvPr id="19" name="Freeform 3"/>
            <p:cNvSpPr/>
            <p:nvPr/>
          </p:nvSpPr>
          <p:spPr>
            <a:xfrm>
              <a:off x="3621026" y="263651"/>
              <a:ext cx="2103120" cy="670687"/>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C0504D"/>
            </a:solidFill>
          </p:spPr>
          <p:txBody>
            <a:bodyPr/>
            <a:lstStyle/>
            <a:p>
              <a:endParaRPr lang="vi-VN"/>
            </a:p>
          </p:txBody>
        </p:sp>
        <p:sp>
          <p:nvSpPr>
            <p:cNvPr id="18" name="Rectangle 17"/>
            <p:cNvSpPr/>
            <p:nvPr/>
          </p:nvSpPr>
          <p:spPr>
            <a:xfrm>
              <a:off x="3793070" y="263652"/>
              <a:ext cx="1758815" cy="557653"/>
            </a:xfrm>
            <a:prstGeom prst="rect">
              <a:avLst/>
            </a:prstGeom>
          </p:spPr>
          <p:txBody>
            <a:bodyPr wrap="none">
              <a:spAutoFit/>
            </a:bodyPr>
            <a:lstStyle/>
            <a:p>
              <a:pPr marL="0" marR="0" lvl="0" indent="0" algn="just" defTabSz="914400" eaLnBrk="1" fontAlgn="auto" latinLnBrk="0" hangingPunct="1">
                <a:lnSpc>
                  <a:spcPct val="150000"/>
                </a:lnSpc>
                <a:spcBef>
                  <a:spcPts val="0"/>
                </a:spcBef>
                <a:spcAft>
                  <a:spcPts val="600"/>
                </a:spcAft>
                <a:buClrTx/>
                <a:buSzTx/>
                <a:buFontTx/>
                <a:buNone/>
                <a:tabLst/>
                <a:defRPr/>
              </a:pPr>
              <a:r>
                <a:rPr kumimoji="0" lang="nl-NL" sz="23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2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 name="Rectangle 3"/>
          <p:cNvSpPr/>
          <p:nvPr/>
        </p:nvSpPr>
        <p:spPr>
          <a:xfrm>
            <a:off x="603397" y="1120301"/>
            <a:ext cx="7918704" cy="456535"/>
          </a:xfrm>
          <a:prstGeom prst="rect">
            <a:avLst/>
          </a:prstGeom>
        </p:spPr>
        <p:txBody>
          <a:bodyPr wrap="square">
            <a:spAutoFit/>
          </a:bodyPr>
          <a:lstStyle/>
          <a:p>
            <a:pPr algn="ctr">
              <a:lnSpc>
                <a:spcPct val="150000"/>
              </a:lnSpc>
            </a:pPr>
            <a:r>
              <a:rPr lang="vi-VN" sz="1800" b="1">
                <a:latin typeface="+mn-lt"/>
              </a:rPr>
              <a:t>Em hãy trả lời câu hỏi trong </a:t>
            </a:r>
            <a:r>
              <a:rPr lang="vi-VN" sz="1800" b="1" i="1">
                <a:latin typeface="+mn-lt"/>
              </a:rPr>
              <a:t>tình</a:t>
            </a:r>
            <a:r>
              <a:rPr lang="vi-VN" sz="1800" b="1">
                <a:latin typeface="+mn-lt"/>
              </a:rPr>
              <a:t> </a:t>
            </a:r>
            <a:r>
              <a:rPr lang="vi-VN" sz="1800" b="1" i="1">
                <a:latin typeface="+mn-lt"/>
              </a:rPr>
              <a:t>huống mở đầu</a:t>
            </a:r>
            <a:r>
              <a:rPr lang="vi-VN" sz="1800" b="1">
                <a:latin typeface="+mn-lt"/>
              </a:rPr>
              <a:t>.</a:t>
            </a:r>
          </a:p>
        </p:txBody>
      </p:sp>
      <p:sp>
        <p:nvSpPr>
          <p:cNvPr id="5" name="Rectangle 4"/>
          <p:cNvSpPr/>
          <p:nvPr/>
        </p:nvSpPr>
        <p:spPr>
          <a:xfrm>
            <a:off x="484578" y="1576836"/>
            <a:ext cx="8156341" cy="1338828"/>
          </a:xfrm>
          <a:prstGeom prst="rect">
            <a:avLst/>
          </a:prstGeom>
        </p:spPr>
        <p:txBody>
          <a:bodyPr wrap="square">
            <a:spAutoFit/>
          </a:bodyPr>
          <a:lstStyle/>
          <a:p>
            <a:pPr lvl="0" algn="just">
              <a:lnSpc>
                <a:spcPct val="150000"/>
              </a:lnSpc>
            </a:pPr>
            <a:r>
              <a:rPr lang="vi-VN" sz="1800">
                <a:latin typeface="Arial" panose="020B0604020202020204" pitchFamily="34" charset="0"/>
              </a:rPr>
              <a:t>Cho B và C là hai điểm cách nhau bởi một hồ nước như Hình 4.12 với D, E lần lượt là trung điểm của AB và AC. Biết DE = 500 m, liệu không cần đo trực tiếp, ta có thể tính được khoảng cách giữa hai điểm B và C không?</a:t>
            </a:r>
          </a:p>
        </p:txBody>
      </p:sp>
      <p:pic>
        <p:nvPicPr>
          <p:cNvPr id="6" name="Picture 5"/>
          <p:cNvPicPr>
            <a:picLocks noChangeAspect="1"/>
          </p:cNvPicPr>
          <p:nvPr/>
        </p:nvPicPr>
        <p:blipFill>
          <a:blip r:embed="rId3"/>
          <a:stretch>
            <a:fillRect/>
          </a:stretch>
        </p:blipFill>
        <p:spPr>
          <a:xfrm>
            <a:off x="1357033" y="2961384"/>
            <a:ext cx="2577664" cy="2037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84846-5912-4472-0775-958254DCCE23}"/>
              </a:ext>
            </a:extLst>
          </p:cNvPr>
          <p:cNvSpPr txBox="1"/>
          <p:nvPr/>
        </p:nvSpPr>
        <p:spPr>
          <a:xfrm>
            <a:off x="1600200" y="3297117"/>
            <a:ext cx="6621780" cy="1061829"/>
          </a:xfrm>
          <a:prstGeom prst="rect">
            <a:avLst/>
          </a:prstGeom>
          <a:noFill/>
        </p:spPr>
        <p:txBody>
          <a:bodyPr wrap="square">
            <a:spAutoFit/>
          </a:bodyPr>
          <a:lstStyle/>
          <a:p>
            <a:pPr defTabSz="685800">
              <a:buClrTx/>
              <a:defRPr/>
            </a:pPr>
            <a:r>
              <a:rPr lang="vi-VN" sz="2100" kern="1200">
                <a:solidFill>
                  <a:prstClr val="black"/>
                </a:solidFill>
                <a:latin typeface="Arial" panose="020B0604020202020204" pitchFamily="34" charset="0"/>
                <a:ea typeface="+mn-ea"/>
                <a:cs typeface="+mn-cs"/>
                <a:hlinkClick r:id="rId2"/>
              </a:rPr>
              <a:t>https://drive.google.com/drive/folders/1LaTz1nubzFO4lhkAFf2Uq7OPT7Bf_RmS?usp=drive_link</a:t>
            </a:r>
            <a:endParaRPr lang="vi-VN" sz="2100" kern="1200">
              <a:solidFill>
                <a:prstClr val="black"/>
              </a:solidFill>
              <a:latin typeface="Arial" panose="020B0604020202020204" pitchFamily="34" charset="0"/>
              <a:ea typeface="+mn-ea"/>
              <a:cs typeface="+mn-cs"/>
            </a:endParaRPr>
          </a:p>
          <a:p>
            <a:pPr defTabSz="685800">
              <a:buClrTx/>
              <a:defRPr/>
            </a:pPr>
            <a:endParaRPr lang="vi-VN" sz="2100" kern="1200">
              <a:solidFill>
                <a:prstClr val="black"/>
              </a:solidFill>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CF8C0AD4-1ED5-2390-32B6-942E3DF72C20}"/>
              </a:ext>
            </a:extLst>
          </p:cNvPr>
          <p:cNvSpPr txBox="1"/>
          <p:nvPr/>
        </p:nvSpPr>
        <p:spPr>
          <a:xfrm>
            <a:off x="1264920" y="807638"/>
            <a:ext cx="6080760" cy="784830"/>
          </a:xfrm>
          <a:prstGeom prst="rect">
            <a:avLst/>
          </a:prstGeom>
          <a:noFill/>
        </p:spPr>
        <p:txBody>
          <a:bodyPr wrap="square" rtlCol="0">
            <a:spAutoFit/>
          </a:bodyPr>
          <a:lstStyle/>
          <a:p>
            <a:pPr defTabSz="685800">
              <a:buClrTx/>
              <a:defRPr/>
            </a:pPr>
            <a:r>
              <a:rPr lang="vi-VN" sz="4500" kern="1200">
                <a:solidFill>
                  <a:srgbClr val="FF0000"/>
                </a:solidFill>
                <a:latin typeface="Arial" panose="020B0604020202020204" pitchFamily="34" charset="0"/>
                <a:ea typeface="+mn-ea"/>
                <a:cs typeface="+mn-cs"/>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1524000" y="1846384"/>
            <a:ext cx="6621780" cy="1133965"/>
          </a:xfrm>
          <a:prstGeom prst="rect">
            <a:avLst/>
          </a:prstGeom>
          <a:noFill/>
        </p:spPr>
        <p:txBody>
          <a:bodyPr wrap="square" rtlCol="0">
            <a:spAutoFit/>
          </a:bodyPr>
          <a:lstStyle/>
          <a:p>
            <a:pPr defTabSz="685800">
              <a:lnSpc>
                <a:spcPct val="150000"/>
              </a:lnSpc>
              <a:buClrTx/>
              <a:defRPr/>
            </a:pPr>
            <a:r>
              <a:rPr lang="vi-VN" sz="2400" b="1" i="1" kern="1200">
                <a:solidFill>
                  <a:prstClr val="black"/>
                </a:solidFill>
                <a:latin typeface="Times New Roman" panose="02020603050405020304" pitchFamily="18" charset="0"/>
                <a:ea typeface="+mn-ea"/>
                <a:cs typeface="+mn-cs"/>
              </a:rPr>
              <a:t>Có đủ bộ word và powerpoint cả năm tất cả các bài môn: Toán 8 Kết nối tri thức</a:t>
            </a:r>
          </a:p>
        </p:txBody>
      </p:sp>
    </p:spTree>
    <p:extLst>
      <p:ext uri="{BB962C8B-B14F-4D97-AF65-F5344CB8AC3E}">
        <p14:creationId xmlns:p14="http://schemas.microsoft.com/office/powerpoint/2010/main" val="1754803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63BD2-49E5-30DA-EBEB-4B0728A34454}"/>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0386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8"/>
          <p:cNvSpPr txBox="1">
            <a:spLocks noGrp="1"/>
          </p:cNvSpPr>
          <p:nvPr>
            <p:ph type="ctrTitle"/>
          </p:nvPr>
        </p:nvSpPr>
        <p:spPr>
          <a:xfrm>
            <a:off x="1289280" y="2285626"/>
            <a:ext cx="7011883" cy="1599600"/>
          </a:xfrm>
          <a:prstGeom prst="rect">
            <a:avLst/>
          </a:prstGeom>
        </p:spPr>
        <p:txBody>
          <a:bodyPr spcFirstLastPara="1" wrap="square" lIns="91425" tIns="91425" rIns="91425" bIns="91425" anchor="b" anchorCtr="0">
            <a:noAutofit/>
          </a:bodyPr>
          <a:lstStyle/>
          <a:p>
            <a:pPr lvl="0">
              <a:lnSpc>
                <a:spcPct val="150000"/>
              </a:lnSpc>
            </a:pPr>
            <a:r>
              <a:rPr lang="en-US" sz="4000" b="1">
                <a:latin typeface="+mj-lt"/>
              </a:rPr>
              <a:t>CHÀO MỪNG CÁC EM </a:t>
            </a:r>
            <a:br>
              <a:rPr lang="en-US" sz="4000" b="1">
                <a:latin typeface="+mj-lt"/>
              </a:rPr>
            </a:br>
            <a:r>
              <a:rPr lang="en-US" sz="4000" b="1">
                <a:latin typeface="+mj-lt"/>
              </a:rPr>
              <a:t>ĐẾN VỚI BÀI HỌC </a:t>
            </a:r>
            <a:br>
              <a:rPr lang="en-US" sz="4000" b="1">
                <a:latin typeface="+mj-lt"/>
              </a:rPr>
            </a:br>
            <a:r>
              <a:rPr lang="en-US" sz="4000" b="1">
                <a:latin typeface="+mj-lt"/>
              </a:rPr>
              <a:t>NGÀY HÔM NAY!</a:t>
            </a:r>
          </a:p>
        </p:txBody>
      </p:sp>
      <p:pic>
        <p:nvPicPr>
          <p:cNvPr id="358" name="Google Shape;358;p38"/>
          <p:cNvPicPr preferRelativeResize="0"/>
          <p:nvPr/>
        </p:nvPicPr>
        <p:blipFill>
          <a:blip r:embed="rId3">
            <a:alphaModFix/>
          </a:blip>
          <a:stretch>
            <a:fillRect/>
          </a:stretch>
        </p:blipFill>
        <p:spPr>
          <a:xfrm>
            <a:off x="161785" y="513545"/>
            <a:ext cx="1454950" cy="1093000"/>
          </a:xfrm>
          <a:prstGeom prst="rect">
            <a:avLst/>
          </a:prstGeom>
          <a:noFill/>
          <a:ln>
            <a:noFill/>
          </a:ln>
        </p:spPr>
      </p:pic>
      <p:pic>
        <p:nvPicPr>
          <p:cNvPr id="359" name="Google Shape;359;p38"/>
          <p:cNvPicPr preferRelativeResize="0"/>
          <p:nvPr/>
        </p:nvPicPr>
        <p:blipFill>
          <a:blip r:embed="rId4">
            <a:alphaModFix/>
          </a:blip>
          <a:stretch>
            <a:fillRect/>
          </a:stretch>
        </p:blipFill>
        <p:spPr>
          <a:xfrm rot="-1841851" flipH="1">
            <a:off x="8165700" y="785525"/>
            <a:ext cx="610600" cy="630750"/>
          </a:xfrm>
          <a:prstGeom prst="rect">
            <a:avLst/>
          </a:prstGeom>
          <a:noFill/>
          <a:ln>
            <a:noFill/>
          </a:ln>
        </p:spPr>
      </p:pic>
      <p:pic>
        <p:nvPicPr>
          <p:cNvPr id="361" name="Google Shape;361;p38"/>
          <p:cNvPicPr preferRelativeResize="0"/>
          <p:nvPr/>
        </p:nvPicPr>
        <p:blipFill>
          <a:blip r:embed="rId5">
            <a:alphaModFix/>
          </a:blip>
          <a:stretch>
            <a:fillRect/>
          </a:stretch>
        </p:blipFill>
        <p:spPr>
          <a:xfrm>
            <a:off x="432100" y="3283300"/>
            <a:ext cx="1252050" cy="1561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9" name="Google Shape;596;p37"/>
          <p:cNvSpPr txBox="1">
            <a:spLocks/>
          </p:cNvSpPr>
          <p:nvPr/>
        </p:nvSpPr>
        <p:spPr>
          <a:xfrm>
            <a:off x="3185160" y="186001"/>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en-US" dirty="0">
                <a:solidFill>
                  <a:srgbClr val="C00000"/>
                </a:solidFill>
                <a:latin typeface="Arial"/>
              </a:rPr>
              <a:t>KHỞI ĐỘNG</a:t>
            </a:r>
          </a:p>
        </p:txBody>
      </p:sp>
      <p:sp>
        <p:nvSpPr>
          <p:cNvPr id="10" name="Action Button: Help 9">
            <a:hlinkClick r:id="" action="ppaction://noaction" highlightClick="1"/>
          </p:cNvPr>
          <p:cNvSpPr/>
          <p:nvPr/>
        </p:nvSpPr>
        <p:spPr>
          <a:xfrm>
            <a:off x="8250075" y="289726"/>
            <a:ext cx="457200" cy="419100"/>
          </a:xfrm>
          <a:prstGeom prst="actionButtonHelp">
            <a:avLst/>
          </a:prstGeom>
          <a:solidFill>
            <a:srgbClr val="FFFF00"/>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3F3F3"/>
              </a:solidFill>
              <a:latin typeface="Arial"/>
            </a:endParaRPr>
          </a:p>
        </p:txBody>
      </p:sp>
      <p:sp>
        <p:nvSpPr>
          <p:cNvPr id="11" name="Rectangle 10"/>
          <p:cNvSpPr/>
          <p:nvPr/>
        </p:nvSpPr>
        <p:spPr>
          <a:xfrm>
            <a:off x="688185" y="796648"/>
            <a:ext cx="7790490" cy="1938992"/>
          </a:xfrm>
          <a:prstGeom prst="rect">
            <a:avLst/>
          </a:prstGeom>
        </p:spPr>
        <p:txBody>
          <a:bodyPr wrap="square">
            <a:spAutoFit/>
          </a:bodyPr>
          <a:lstStyle/>
          <a:p>
            <a:pPr algn="just" defTabSz="457200">
              <a:lnSpc>
                <a:spcPct val="150000"/>
              </a:lnSpc>
              <a:buClrTx/>
            </a:pPr>
            <a:r>
              <a:rPr lang="vi-VN" sz="2000" kern="1200">
                <a:solidFill>
                  <a:srgbClr val="434343"/>
                </a:solidFill>
                <a:latin typeface="Arial" panose="020B0604020202020204" pitchFamily="34" charset="0"/>
                <a:ea typeface="Calibri" panose="020F0502020204030204" pitchFamily="34" charset="0"/>
                <a:cs typeface="Times New Roman" panose="02020603050405020304" pitchFamily="18" charset="0"/>
              </a:rPr>
              <a:t>Cho B và C là hai điểm cách nhau bởi một hồ nước như Hình 4.12 với D, E lần lượt là trung điểm của AB và AC. Biết DE = 500 m, liệu không cần đo trực tiếp, ta có thể tính được khoảng cách giữa hai điểm B và C không? </a:t>
            </a:r>
            <a:endParaRPr lang="en-US" sz="1600" kern="1200" dirty="0">
              <a:solidFill>
                <a:srgbClr val="434343"/>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848" y="2759493"/>
            <a:ext cx="2877164" cy="2276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8" name="Google Shape;408;p42"/>
          <p:cNvPicPr preferRelativeResize="0"/>
          <p:nvPr/>
        </p:nvPicPr>
        <p:blipFill>
          <a:blip r:embed="rId3">
            <a:alphaModFix/>
          </a:blip>
          <a:stretch>
            <a:fillRect/>
          </a:stretch>
        </p:blipFill>
        <p:spPr>
          <a:xfrm>
            <a:off x="7300250" y="3205202"/>
            <a:ext cx="1469100" cy="1697722"/>
          </a:xfrm>
          <a:prstGeom prst="rect">
            <a:avLst/>
          </a:prstGeom>
          <a:noFill/>
          <a:ln>
            <a:noFill/>
          </a:ln>
        </p:spPr>
      </p:pic>
      <p:pic>
        <p:nvPicPr>
          <p:cNvPr id="409" name="Google Shape;409;p42"/>
          <p:cNvPicPr preferRelativeResize="0"/>
          <p:nvPr/>
        </p:nvPicPr>
        <p:blipFill>
          <a:blip r:embed="rId4">
            <a:alphaModFix/>
          </a:blip>
          <a:stretch>
            <a:fillRect/>
          </a:stretch>
        </p:blipFill>
        <p:spPr>
          <a:xfrm rot="10800000">
            <a:off x="547596" y="16548"/>
            <a:ext cx="900206" cy="1614500"/>
          </a:xfrm>
          <a:prstGeom prst="rect">
            <a:avLst/>
          </a:prstGeom>
          <a:noFill/>
          <a:ln>
            <a:noFill/>
          </a:ln>
        </p:spPr>
      </p:pic>
      <p:pic>
        <p:nvPicPr>
          <p:cNvPr id="410" name="Google Shape;410;p42"/>
          <p:cNvPicPr preferRelativeResize="0"/>
          <p:nvPr/>
        </p:nvPicPr>
        <p:blipFill>
          <a:blip r:embed="rId5">
            <a:alphaModFix/>
          </a:blip>
          <a:stretch>
            <a:fillRect/>
          </a:stretch>
        </p:blipFill>
        <p:spPr>
          <a:xfrm rot="-2700000">
            <a:off x="86267" y="3305637"/>
            <a:ext cx="952850" cy="1614501"/>
          </a:xfrm>
          <a:prstGeom prst="rect">
            <a:avLst/>
          </a:prstGeom>
          <a:noFill/>
          <a:ln>
            <a:noFill/>
          </a:ln>
        </p:spPr>
      </p:pic>
      <p:pic>
        <p:nvPicPr>
          <p:cNvPr id="411" name="Google Shape;411;p42"/>
          <p:cNvPicPr preferRelativeResize="0"/>
          <p:nvPr/>
        </p:nvPicPr>
        <p:blipFill>
          <a:blip r:embed="rId6">
            <a:alphaModFix/>
          </a:blip>
          <a:stretch>
            <a:fillRect/>
          </a:stretch>
        </p:blipFill>
        <p:spPr>
          <a:xfrm rot="1633121">
            <a:off x="7415536" y="222876"/>
            <a:ext cx="1871863" cy="1201843"/>
          </a:xfrm>
          <a:prstGeom prst="rect">
            <a:avLst/>
          </a:prstGeom>
          <a:noFill/>
          <a:ln>
            <a:noFill/>
          </a:ln>
        </p:spPr>
      </p:pic>
      <p:sp>
        <p:nvSpPr>
          <p:cNvPr id="12" name="Google Shape;2675;p42"/>
          <p:cNvSpPr txBox="1">
            <a:spLocks/>
          </p:cNvSpPr>
          <p:nvPr/>
        </p:nvSpPr>
        <p:spPr>
          <a:xfrm>
            <a:off x="468925" y="985723"/>
            <a:ext cx="8070205"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r>
              <a:rPr lang="vi-VN" sz="3800">
                <a:solidFill>
                  <a:schemeClr val="tx1"/>
                </a:solidFill>
                <a:latin typeface="+mn-lt"/>
              </a:rPr>
              <a:t>CHƯƠNG IV: ĐỊNH LÍ THALÈS</a:t>
            </a:r>
          </a:p>
        </p:txBody>
      </p:sp>
      <p:sp>
        <p:nvSpPr>
          <p:cNvPr id="13" name="Rectangle 12"/>
          <p:cNvSpPr/>
          <p:nvPr/>
        </p:nvSpPr>
        <p:spPr>
          <a:xfrm>
            <a:off x="767906" y="2154974"/>
            <a:ext cx="7472241" cy="1738296"/>
          </a:xfrm>
          <a:prstGeom prst="rect">
            <a:avLst/>
          </a:prstGeom>
        </p:spPr>
        <p:txBody>
          <a:bodyPr wrap="square">
            <a:spAutoFit/>
          </a:bodyPr>
          <a:lstStyle/>
          <a:p>
            <a:pPr lvl="0" algn="ctr" defTabSz="457200">
              <a:lnSpc>
                <a:spcPct val="150000"/>
              </a:lnSpc>
              <a:buClrTx/>
              <a:defRPr/>
            </a:pPr>
            <a:r>
              <a:rPr lang="vi-VN" sz="3800" b="1">
                <a:solidFill>
                  <a:srgbClr val="C00000"/>
                </a:solidFill>
                <a:latin typeface="Arial" panose="020B0604020202020204" pitchFamily="34" charset="0"/>
                <a:ea typeface="Calibri" panose="020F0502020204030204" pitchFamily="34" charset="0"/>
                <a:cs typeface="Arial" panose="020B0604020202020204" pitchFamily="34" charset="0"/>
              </a:rPr>
              <a:t>BÀI 16: ĐƯỜNG TRUNG BÌNH CỦA TAM GIÁC </a:t>
            </a:r>
            <a:endParaRPr lang="en-US" sz="3800" b="1" dirty="0">
              <a:solidFill>
                <a:srgbClr val="C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888218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12" name="Google Shape;596;p37"/>
          <p:cNvSpPr txBox="1">
            <a:spLocks/>
          </p:cNvSpPr>
          <p:nvPr/>
        </p:nvSpPr>
        <p:spPr>
          <a:xfrm>
            <a:off x="276068" y="356726"/>
            <a:ext cx="8494222"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vi-VN" sz="2300">
                <a:solidFill>
                  <a:srgbClr val="C00000"/>
                </a:solidFill>
                <a:latin typeface="Arial"/>
              </a:rPr>
              <a:t>Định nghĩa đường trung bình của tam giác</a:t>
            </a:r>
          </a:p>
        </p:txBody>
      </p:sp>
      <p:pic>
        <p:nvPicPr>
          <p:cNvPr id="13" name="Picture 12"/>
          <p:cNvPicPr>
            <a:picLocks noChangeAspect="1"/>
          </p:cNvPicPr>
          <p:nvPr/>
        </p:nvPicPr>
        <p:blipFill>
          <a:blip r:embed="rId3"/>
          <a:stretch>
            <a:fillRect/>
          </a:stretch>
        </p:blipFill>
        <p:spPr>
          <a:xfrm>
            <a:off x="389116" y="1778817"/>
            <a:ext cx="2716677" cy="2985059"/>
          </a:xfrm>
          <a:prstGeom prst="rect">
            <a:avLst/>
          </a:prstGeom>
        </p:spPr>
      </p:pic>
      <p:sp>
        <p:nvSpPr>
          <p:cNvPr id="7" name="TextBox 6"/>
          <p:cNvSpPr txBox="1"/>
          <p:nvPr/>
        </p:nvSpPr>
        <p:spPr>
          <a:xfrm>
            <a:off x="900665" y="1120386"/>
            <a:ext cx="2510443" cy="400110"/>
          </a:xfrm>
          <a:prstGeom prst="rect">
            <a:avLst/>
          </a:prstGeom>
          <a:noFill/>
        </p:spPr>
        <p:txBody>
          <a:bodyPr wrap="square" rtlCol="0">
            <a:spAutoFit/>
          </a:bodyPr>
          <a:lstStyle/>
          <a:p>
            <a:pPr marL="285750" indent="-285750">
              <a:buFont typeface="Wingdings" panose="05000000000000000000" pitchFamily="2" charset="2"/>
              <a:buChar char="§"/>
            </a:pPr>
            <a:r>
              <a:rPr lang="en-US" sz="2000"/>
              <a:t>Quan sát hình</a:t>
            </a:r>
          </a:p>
        </p:txBody>
      </p:sp>
      <p:sp>
        <p:nvSpPr>
          <p:cNvPr id="16" name="Google Shape;136;p4"/>
          <p:cNvSpPr/>
          <p:nvPr/>
        </p:nvSpPr>
        <p:spPr>
          <a:xfrm>
            <a:off x="3596165" y="1320441"/>
            <a:ext cx="5547835" cy="2586355"/>
          </a:xfrm>
          <a:prstGeom prst="wedgeRoundRectCallout">
            <a:avLst>
              <a:gd name="adj1" fmla="val -56711"/>
              <a:gd name="adj2" fmla="val -9534"/>
              <a:gd name="adj3" fmla="val 16667"/>
            </a:avLst>
          </a:prstGeom>
          <a:solidFill>
            <a:srgbClr val="FFFF99"/>
          </a:solidFill>
          <a:ln w="127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just">
              <a:lnSpc>
                <a:spcPct val="150000"/>
              </a:lnSpc>
            </a:pPr>
            <a:r>
              <a:rPr lang="vi-VN" sz="2000">
                <a:solidFill>
                  <a:prstClr val="black"/>
                </a:solidFill>
                <a:latin typeface="+mn-lt"/>
                <a:ea typeface="Calibri"/>
                <a:cs typeface="Calibri"/>
                <a:sym typeface="Calibri"/>
              </a:rPr>
              <a:t>Hình bên mô tả thước chữ A dùng để đo đạc trên mặt đất. Thanh ngang đặt ở trung điểm của hai thanh bên. Thanh ngang của thước chữ A là hình ảnh của đường trung bình của tam giác </a:t>
            </a:r>
            <a:endParaRPr sz="2000" dirty="0">
              <a:solidFill>
                <a:prstClr val="black"/>
              </a:solidFill>
              <a:latin typeface="+mn-lt"/>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12" name="Google Shape;596;p37"/>
          <p:cNvSpPr txBox="1">
            <a:spLocks/>
          </p:cNvSpPr>
          <p:nvPr/>
        </p:nvSpPr>
        <p:spPr>
          <a:xfrm>
            <a:off x="276068" y="356726"/>
            <a:ext cx="8494222"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defTabSz="457200">
              <a:buClr>
                <a:srgbClr val="305347"/>
              </a:buClr>
              <a:defRPr/>
            </a:pPr>
            <a:r>
              <a:rPr lang="vi-VN" sz="2300">
                <a:solidFill>
                  <a:srgbClr val="C00000"/>
                </a:solidFill>
                <a:latin typeface="Arial"/>
              </a:rPr>
              <a:t>Định nghĩa đường trung bình của tam giác</a:t>
            </a:r>
          </a:p>
        </p:txBody>
      </p:sp>
      <p:sp>
        <p:nvSpPr>
          <p:cNvPr id="7" name="TextBox 6"/>
          <p:cNvSpPr txBox="1"/>
          <p:nvPr/>
        </p:nvSpPr>
        <p:spPr>
          <a:xfrm>
            <a:off x="900665" y="1120386"/>
            <a:ext cx="2510443" cy="400110"/>
          </a:xfrm>
          <a:prstGeom prst="rect">
            <a:avLst/>
          </a:prstGeom>
          <a:noFill/>
        </p:spPr>
        <p:txBody>
          <a:bodyPr wrap="square" rtlCol="0">
            <a:spAutoFit/>
          </a:bodyPr>
          <a:lstStyle/>
          <a:p>
            <a:pPr marL="285750" indent="-285750">
              <a:buFont typeface="Wingdings" panose="05000000000000000000" pitchFamily="2" charset="2"/>
              <a:buChar char="§"/>
            </a:pPr>
            <a:r>
              <a:rPr lang="en-US" sz="2000"/>
              <a:t>Quan sát hình</a:t>
            </a:r>
          </a:p>
        </p:txBody>
      </p:sp>
      <p:sp>
        <p:nvSpPr>
          <p:cNvPr id="16" name="Google Shape;136;p4"/>
          <p:cNvSpPr/>
          <p:nvPr/>
        </p:nvSpPr>
        <p:spPr>
          <a:xfrm>
            <a:off x="3411108" y="1778817"/>
            <a:ext cx="5295567" cy="1131360"/>
          </a:xfrm>
          <a:prstGeom prst="wedgeRoundRectCallout">
            <a:avLst>
              <a:gd name="adj1" fmla="val -56711"/>
              <a:gd name="adj2" fmla="val -9534"/>
              <a:gd name="adj3" fmla="val 16667"/>
            </a:avLst>
          </a:prstGeom>
          <a:solidFill>
            <a:srgbClr val="FFFF99"/>
          </a:solidFill>
          <a:ln w="127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just">
              <a:lnSpc>
                <a:spcPct val="150000"/>
              </a:lnSpc>
            </a:pPr>
            <a:r>
              <a:rPr lang="vi-VN" sz="2000">
                <a:solidFill>
                  <a:prstClr val="black"/>
                </a:solidFill>
                <a:latin typeface="+mn-lt"/>
                <a:ea typeface="Calibri"/>
                <a:cs typeface="Calibri"/>
                <a:sym typeface="Calibri"/>
              </a:rPr>
              <a:t>Đường trung bình của tam giác là đoạn thẳng nối trung điểm hai cạnh của tam giác.</a:t>
            </a:r>
            <a:endParaRPr sz="2000" dirty="0">
              <a:solidFill>
                <a:prstClr val="black"/>
              </a:solidFill>
              <a:latin typeface="+mn-lt"/>
              <a:ea typeface="Calibri"/>
              <a:cs typeface="Calibri"/>
              <a:sym typeface="Calibri"/>
            </a:endParaRPr>
          </a:p>
        </p:txBody>
      </p:sp>
      <p:sp>
        <p:nvSpPr>
          <p:cNvPr id="8" name="Isosceles Triangle 7"/>
          <p:cNvSpPr/>
          <p:nvPr/>
        </p:nvSpPr>
        <p:spPr>
          <a:xfrm>
            <a:off x="1058777" y="1772644"/>
            <a:ext cx="2004842" cy="1598212"/>
          </a:xfrm>
          <a:prstGeom prst="triangle">
            <a:avLst>
              <a:gd name="adj" fmla="val 24221"/>
            </a:avLst>
          </a:prstGeom>
          <a:noFill/>
          <a:ln>
            <a:solidFill>
              <a:schemeClr val="accent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1"/>
            <a:endCxn id="8" idx="5"/>
          </p:cNvCxnSpPr>
          <p:nvPr/>
        </p:nvCxnSpPr>
        <p:spPr>
          <a:xfrm>
            <a:off x="1301573" y="2571750"/>
            <a:ext cx="100242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18505" y="2201496"/>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18505" y="2253684"/>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06839" y="2929629"/>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06839" y="2981817"/>
            <a:ext cx="162720"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67339" y="2942219"/>
            <a:ext cx="194609"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605439" y="2905103"/>
            <a:ext cx="105709" cy="85081"/>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873072" y="2196071"/>
            <a:ext cx="194609" cy="7952"/>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911172" y="2158955"/>
            <a:ext cx="105709" cy="85081"/>
          </a:xfrm>
          <a:prstGeom prst="line">
            <a:avLst/>
          </a:prstGeom>
          <a:ln>
            <a:solidFill>
              <a:schemeClr val="accent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525EBFE-4886-88DF-32E7-6CF43B0B5D54}"/>
              </a:ext>
            </a:extLst>
          </p:cNvPr>
          <p:cNvCxnSpPr/>
          <p:nvPr/>
        </p:nvCxnSpPr>
        <p:spPr>
          <a:xfrm>
            <a:off x="4299857" y="2732314"/>
            <a:ext cx="2569029" cy="0"/>
          </a:xfrm>
          <a:prstGeom prst="line">
            <a:avLst/>
          </a:prstGeom>
          <a:ln w="28575">
            <a:solidFill>
              <a:schemeClr val="accent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37834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par>
                                <p:cTn id="27" presetID="9"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dissolve">
                                      <p:cBhvr>
                                        <p:cTn id="29" dur="500"/>
                                        <p:tgtEl>
                                          <p:spTgt spid="23"/>
                                        </p:tgtEl>
                                      </p:cBhvr>
                                    </p:animEffect>
                                  </p:childTnLst>
                                </p:cTn>
                              </p:par>
                              <p:par>
                                <p:cTn id="30" presetID="9"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cTn>
                              </p:par>
                              <p:par>
                                <p:cTn id="33" presetID="9"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par>
                                <p:cTn id="36" presetID="9"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dissolve">
                                      <p:cBhvr>
                                        <p:cTn id="38" dur="500"/>
                                        <p:tgtEl>
                                          <p:spTgt spid="26"/>
                                        </p:tgtEl>
                                      </p:cBhvr>
                                    </p:animEffect>
                                  </p:childTnLst>
                                </p:cTn>
                              </p:par>
                              <p:par>
                                <p:cTn id="39" presetID="9"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dissolve">
                                      <p:cBhvr>
                                        <p:cTn id="41" dur="500"/>
                                        <p:tgtEl>
                                          <p:spTgt spid="27"/>
                                        </p:tgtEl>
                                      </p:cBhvr>
                                    </p:animEffect>
                                  </p:childTnLst>
                                </p:cTn>
                              </p:par>
                              <p:par>
                                <p:cTn id="42" presetID="9"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dissolve">
                                      <p:cBhvr>
                                        <p:cTn id="44" dur="500"/>
                                        <p:tgtEl>
                                          <p:spTgt spid="30"/>
                                        </p:tgtEl>
                                      </p:cBhvr>
                                    </p:animEffect>
                                  </p:childTnLst>
                                </p:cTn>
                              </p:par>
                              <p:par>
                                <p:cTn id="45" presetID="9"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dissolv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pSp>
        <p:nvGrpSpPr>
          <p:cNvPr id="13" name="Group 12"/>
          <p:cNvGrpSpPr/>
          <p:nvPr/>
        </p:nvGrpSpPr>
        <p:grpSpPr>
          <a:xfrm>
            <a:off x="3538656" y="257673"/>
            <a:ext cx="2204824" cy="606852"/>
            <a:chOff x="749514" y="264235"/>
            <a:chExt cx="2204824" cy="606852"/>
          </a:xfrm>
        </p:grpSpPr>
        <p:pic>
          <p:nvPicPr>
            <p:cNvPr id="14" name="Picture 13"/>
            <p:cNvPicPr>
              <a:picLocks noChangeAspect="1"/>
            </p:cNvPicPr>
            <p:nvPr/>
          </p:nvPicPr>
          <p:blipFill>
            <a:blip r:embed="rId3"/>
            <a:stretch>
              <a:fillRect/>
            </a:stretch>
          </p:blipFill>
          <p:spPr>
            <a:xfrm>
              <a:off x="749514" y="264235"/>
              <a:ext cx="497944" cy="606852"/>
            </a:xfrm>
            <a:prstGeom prst="rect">
              <a:avLst/>
            </a:prstGeom>
          </p:spPr>
        </p:pic>
        <p:sp>
          <p:nvSpPr>
            <p:cNvPr id="15" name="TextBox 14"/>
            <p:cNvSpPr txBox="1"/>
            <p:nvPr/>
          </p:nvSpPr>
          <p:spPr>
            <a:xfrm>
              <a:off x="1006666" y="329134"/>
              <a:ext cx="1947672"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a:t>
              </a:r>
            </a:p>
          </p:txBody>
        </p:sp>
      </p:grpSp>
      <p:sp>
        <p:nvSpPr>
          <p:cNvPr id="16" name="TextBox 15"/>
          <p:cNvSpPr txBox="1"/>
          <p:nvPr/>
        </p:nvSpPr>
        <p:spPr>
          <a:xfrm>
            <a:off x="705066" y="956856"/>
            <a:ext cx="7872001" cy="496996"/>
          </a:xfrm>
          <a:prstGeom prst="rect">
            <a:avLst/>
          </a:prstGeom>
          <a:noFill/>
        </p:spPr>
        <p:txBody>
          <a:bodyPr wrap="square" rtlCol="0">
            <a:spAutoFit/>
          </a:bodyPr>
          <a:lstStyle/>
          <a:p>
            <a:pPr lvl="0" algn="ctr">
              <a:lnSpc>
                <a:spcPct val="150000"/>
              </a:lnSpc>
              <a:defRPr/>
            </a:pPr>
            <a:r>
              <a:rPr lang="vi-VN" sz="2000"/>
              <a:t>Em hãy chỉ ra các đường trung bình của ∆DEF và ∆IHK trong </a:t>
            </a:r>
            <a:r>
              <a:rPr lang="en-US" sz="2000"/>
              <a:t>h</a:t>
            </a:r>
            <a:r>
              <a:rPr lang="vi-VN" sz="2000"/>
              <a:t>ình</a:t>
            </a:r>
            <a:r>
              <a:rPr lang="en-US" sz="2000"/>
              <a:t>.</a:t>
            </a:r>
            <a:endParaRPr kumimoji="0" lang="en-US" sz="2000" b="0" i="0" u="none" strike="noStrike" kern="0" cap="none" spc="0" normalizeH="0" baseline="0" noProof="0">
              <a:ln>
                <a:noFill/>
              </a:ln>
              <a:solidFill>
                <a:srgbClr val="000000"/>
              </a:solidFill>
              <a:effectLst/>
              <a:uLnTx/>
              <a:uFillTx/>
              <a:sym typeface="Arial"/>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1554809" y="1763128"/>
            <a:ext cx="6172517" cy="2787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8" name="Rectangle 7"/>
          <p:cNvSpPr/>
          <p:nvPr/>
        </p:nvSpPr>
        <p:spPr>
          <a:xfrm>
            <a:off x="4105046" y="441984"/>
            <a:ext cx="962315"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20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p:pic>
        <p:nvPicPr>
          <p:cNvPr id="4" name="Picture 3"/>
          <p:cNvPicPr>
            <a:picLocks noChangeAspect="1"/>
          </p:cNvPicPr>
          <p:nvPr/>
        </p:nvPicPr>
        <p:blipFill>
          <a:blip r:embed="rId3"/>
          <a:stretch>
            <a:fillRect/>
          </a:stretch>
        </p:blipFill>
        <p:spPr>
          <a:xfrm>
            <a:off x="927739" y="1359612"/>
            <a:ext cx="2935173" cy="2471724"/>
          </a:xfrm>
          <a:prstGeom prst="rect">
            <a:avLst/>
          </a:prstGeom>
        </p:spPr>
      </p:pic>
      <p:sp>
        <p:nvSpPr>
          <p:cNvPr id="5" name="Rectangle 4"/>
          <p:cNvSpPr/>
          <p:nvPr/>
        </p:nvSpPr>
        <p:spPr>
          <a:xfrm>
            <a:off x="4333646" y="1164313"/>
            <a:ext cx="4105656" cy="2862322"/>
          </a:xfrm>
          <a:prstGeom prst="rect">
            <a:avLst/>
          </a:prstGeom>
        </p:spPr>
        <p:txBody>
          <a:bodyPr wrap="square">
            <a:spAutoFit/>
          </a:bodyPr>
          <a:lstStyle/>
          <a:p>
            <a:pPr lvl="0" algn="just">
              <a:lnSpc>
                <a:spcPct val="150000"/>
              </a:lnSpc>
              <a:spcBef>
                <a:spcPts val="600"/>
              </a:spcBef>
              <a:spcAft>
                <a:spcPts val="600"/>
              </a:spcAft>
              <a:defRPr/>
            </a:pPr>
            <a:r>
              <a:rPr lang="en-US" sz="2000">
                <a:ea typeface="Arial" panose="020B0604020202020204" pitchFamily="34" charset="0"/>
                <a:cs typeface="Times New Roman" panose="02020603050405020304" pitchFamily="18" charset="0"/>
              </a:rPr>
              <a:t>Xét ∆DEF có</a:t>
            </a:r>
          </a:p>
          <a:p>
            <a:pPr marL="285750" lvl="0" indent="-285750" algn="just">
              <a:lnSpc>
                <a:spcPct val="150000"/>
              </a:lnSpc>
              <a:spcBef>
                <a:spcPts val="600"/>
              </a:spcBef>
              <a:spcAft>
                <a:spcPts val="600"/>
              </a:spcAft>
              <a:buFontTx/>
              <a:buChar char="-"/>
              <a:defRPr/>
            </a:pPr>
            <a:r>
              <a:rPr lang="en-US" sz="2000">
                <a:ea typeface="Arial" panose="020B0604020202020204" pitchFamily="34" charset="0"/>
                <a:cs typeface="Times New Roman" panose="02020603050405020304" pitchFamily="18" charset="0"/>
              </a:rPr>
              <a:t>M là trung điểm của cạnh DE; </a:t>
            </a:r>
          </a:p>
          <a:p>
            <a:pPr marL="285750" lvl="0" indent="-285750" algn="just">
              <a:lnSpc>
                <a:spcPct val="150000"/>
              </a:lnSpc>
              <a:spcBef>
                <a:spcPts val="600"/>
              </a:spcBef>
              <a:spcAft>
                <a:spcPts val="600"/>
              </a:spcAft>
              <a:buFontTx/>
              <a:buChar char="-"/>
              <a:defRPr/>
            </a:pPr>
            <a:r>
              <a:rPr lang="en-US" sz="2000">
                <a:ea typeface="Arial" panose="020B0604020202020204" pitchFamily="34" charset="0"/>
                <a:cs typeface="Times New Roman" panose="02020603050405020304" pitchFamily="18" charset="0"/>
              </a:rPr>
              <a:t>N là trung điểm của cạnh DF </a:t>
            </a:r>
          </a:p>
          <a:p>
            <a:pPr lvl="0" algn="just">
              <a:lnSpc>
                <a:spcPct val="150000"/>
              </a:lnSpc>
              <a:spcBef>
                <a:spcPts val="600"/>
              </a:spcBef>
              <a:spcAft>
                <a:spcPts val="600"/>
              </a:spcAft>
              <a:defRPr/>
            </a:pPr>
            <a:r>
              <a:rPr lang="en-US" sz="2000">
                <a:ea typeface="Arial" panose="020B0604020202020204" pitchFamily="34" charset="0"/>
                <a:cs typeface="Times New Roman" panose="02020603050405020304" pitchFamily="18" charset="0"/>
              </a:rPr>
              <a:t>Suy ra MN là đường trung bình của ∆DEF.</a:t>
            </a:r>
          </a:p>
        </p:txBody>
      </p:sp>
    </p:spTree>
    <p:extLst>
      <p:ext uri="{BB962C8B-B14F-4D97-AF65-F5344CB8AC3E}">
        <p14:creationId xmlns:p14="http://schemas.microsoft.com/office/powerpoint/2010/main" val="364803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15"/>
        <p:cNvGrpSpPr/>
        <p:nvPr/>
      </p:nvGrpSpPr>
      <p:grpSpPr>
        <a:xfrm>
          <a:off x="0" y="0"/>
          <a:ext cx="0" cy="0"/>
          <a:chOff x="0" y="0"/>
          <a:chExt cx="0" cy="0"/>
        </a:xfrm>
      </p:grpSpPr>
      <p:sp>
        <p:nvSpPr>
          <p:cNvPr id="2" name="Rectangle 1"/>
          <p:cNvSpPr/>
          <p:nvPr/>
        </p:nvSpPr>
        <p:spPr>
          <a:xfrm>
            <a:off x="3108960" y="398389"/>
            <a:ext cx="5541264" cy="4662815"/>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Xét ∆IHK có:</a:t>
            </a: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B là trung điểm của cạnh IH; C là trung điểm      của cạnh IK </a:t>
            </a:r>
          </a:p>
          <a:p>
            <a:pPr algn="just">
              <a:lnSpc>
                <a:spcPct val="150000"/>
              </a:lnSpc>
            </a:pPr>
            <a:r>
              <a:rPr lang="en-US" sz="1800">
                <a:latin typeface="+mj-lt"/>
                <a:ea typeface="Arial" panose="020B0604020202020204" pitchFamily="34" charset="0"/>
                <a:cs typeface="Times New Roman" panose="02020603050405020304" pitchFamily="18" charset="0"/>
              </a:rPr>
              <a:t>Suy ra BC là đường trung bình của </a:t>
            </a:r>
            <a:r>
              <a:rPr lang="en-US" sz="1800">
                <a:ea typeface="Arial" panose="020B0604020202020204" pitchFamily="34" charset="0"/>
                <a:cs typeface="Times New Roman" panose="02020603050405020304" pitchFamily="18" charset="0"/>
              </a:rPr>
              <a:t>∆IHK</a:t>
            </a:r>
            <a:r>
              <a:rPr lang="en-US" sz="1800">
                <a:latin typeface="+mj-lt"/>
                <a:ea typeface="Arial" panose="020B0604020202020204" pitchFamily="34" charset="0"/>
                <a:cs typeface="Times New Roman" panose="02020603050405020304" pitchFamily="18" charset="0"/>
              </a:rPr>
              <a:t>.</a:t>
            </a: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B là trung điểm của cạnh IH; A là trung điểm       của cạnh HK</a:t>
            </a:r>
          </a:p>
          <a:p>
            <a:pPr algn="just">
              <a:lnSpc>
                <a:spcPct val="150000"/>
              </a:lnSpc>
            </a:pPr>
            <a:r>
              <a:rPr lang="en-US" sz="1800">
                <a:latin typeface="+mj-lt"/>
                <a:ea typeface="Arial" panose="020B0604020202020204" pitchFamily="34" charset="0"/>
                <a:cs typeface="Times New Roman" panose="02020603050405020304" pitchFamily="18" charset="0"/>
              </a:rPr>
              <a:t>Suy ra AB là đường trung bình của </a:t>
            </a:r>
            <a:r>
              <a:rPr lang="en-US" sz="1800">
                <a:ea typeface="Arial" panose="020B0604020202020204" pitchFamily="34" charset="0"/>
                <a:cs typeface="Times New Roman" panose="02020603050405020304" pitchFamily="18" charset="0"/>
              </a:rPr>
              <a:t>∆IHK.</a:t>
            </a:r>
          </a:p>
          <a:p>
            <a:pPr marL="285750" indent="-285750" algn="just">
              <a:lnSpc>
                <a:spcPct val="150000"/>
              </a:lnSpc>
              <a:buFontTx/>
              <a:buChar char="-"/>
            </a:pPr>
            <a:r>
              <a:rPr lang="en-US" sz="1800">
                <a:latin typeface="+mj-lt"/>
                <a:ea typeface="Arial" panose="020B0604020202020204" pitchFamily="34" charset="0"/>
                <a:cs typeface="Times New Roman" panose="02020603050405020304" pitchFamily="18" charset="0"/>
              </a:rPr>
              <a:t>A là trung điểm của cạnh HK; C là trung điểm của cạnh IK </a:t>
            </a:r>
          </a:p>
          <a:p>
            <a:pPr algn="just">
              <a:lnSpc>
                <a:spcPct val="150000"/>
              </a:lnSpc>
            </a:pPr>
            <a:r>
              <a:rPr lang="en-US" sz="1800">
                <a:latin typeface="+mj-lt"/>
                <a:ea typeface="Arial" panose="020B0604020202020204" pitchFamily="34" charset="0"/>
                <a:cs typeface="Times New Roman" panose="02020603050405020304" pitchFamily="18" charset="0"/>
              </a:rPr>
              <a:t>Suy ra AC là đường trung bình của ∆DEF.</a:t>
            </a:r>
          </a:p>
          <a:p>
            <a:pPr algn="just">
              <a:lnSpc>
                <a:spcPct val="150000"/>
              </a:lnSpc>
            </a:pPr>
            <a:r>
              <a:rPr lang="en-US" sz="1800">
                <a:latin typeface="+mj-lt"/>
                <a:ea typeface="Arial" panose="020B0604020202020204" pitchFamily="34" charset="0"/>
                <a:cs typeface="Times New Roman" panose="02020603050405020304" pitchFamily="18" charset="0"/>
              </a:rPr>
              <a:t>Vậy các đường trung bình của ∆IHK là AB, BC, AC.</a:t>
            </a:r>
            <a:endParaRPr lang="en-US" sz="1800">
              <a:effectLst/>
              <a:latin typeface="+mj-lt"/>
              <a:ea typeface="Arial" panose="020B0604020202020204" pitchFamily="34" charset="0"/>
              <a:cs typeface="Times New Roman" panose="02020603050405020304" pitchFamily="18" charset="0"/>
            </a:endParaRPr>
          </a:p>
        </p:txBody>
      </p:sp>
      <p:sp>
        <p:nvSpPr>
          <p:cNvPr id="8" name="Rectangle 7"/>
          <p:cNvSpPr/>
          <p:nvPr/>
        </p:nvSpPr>
        <p:spPr>
          <a:xfrm>
            <a:off x="287490" y="111353"/>
            <a:ext cx="88742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4657B0">
                    <a:lumMod val="75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4657B0">
                  <a:lumMod val="75000"/>
                </a:srgbClr>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452082" y="612648"/>
            <a:ext cx="2266921" cy="2706624"/>
          </a:xfrm>
          <a:prstGeom prst="rect">
            <a:avLst/>
          </a:prstGeom>
        </p:spPr>
      </p:pic>
      <p:pic>
        <p:nvPicPr>
          <p:cNvPr id="7" name="Google Shape;411;p42"/>
          <p:cNvPicPr preferRelativeResize="0"/>
          <p:nvPr/>
        </p:nvPicPr>
        <p:blipFill>
          <a:blip r:embed="rId5">
            <a:alphaModFix/>
          </a:blip>
          <a:stretch>
            <a:fillRect/>
          </a:stretch>
        </p:blipFill>
        <p:spPr>
          <a:xfrm rot="1633121">
            <a:off x="-146040" y="4354278"/>
            <a:ext cx="1196246" cy="768778"/>
          </a:xfrm>
          <a:prstGeom prst="rect">
            <a:avLst/>
          </a:prstGeom>
          <a:noFill/>
          <a:ln>
            <a:noFill/>
          </a:ln>
        </p:spPr>
      </p:pic>
      <p:pic>
        <p:nvPicPr>
          <p:cNvPr id="9" name="Google Shape;359;p38"/>
          <p:cNvPicPr preferRelativeResize="0"/>
          <p:nvPr/>
        </p:nvPicPr>
        <p:blipFill>
          <a:blip r:embed="rId6">
            <a:alphaModFix/>
          </a:blip>
          <a:stretch>
            <a:fillRect/>
          </a:stretch>
        </p:blipFill>
        <p:spPr>
          <a:xfrm rot="-1841851" flipH="1">
            <a:off x="8540604" y="-19356"/>
            <a:ext cx="610600" cy="630750"/>
          </a:xfrm>
          <a:prstGeom prst="rect">
            <a:avLst/>
          </a:prstGeom>
          <a:noFill/>
          <a:ln>
            <a:noFill/>
          </a:ln>
        </p:spPr>
      </p:pic>
    </p:spTree>
    <p:extLst>
      <p:ext uri="{BB962C8B-B14F-4D97-AF65-F5344CB8AC3E}">
        <p14:creationId xmlns:p14="http://schemas.microsoft.com/office/powerpoint/2010/main" val="271352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gebra I - Mathematics - 9th Grade by Slidesgo">
  <a:themeElements>
    <a:clrScheme name="Simple Light">
      <a:dk1>
        <a:srgbClr val="003E55"/>
      </a:dk1>
      <a:lt1>
        <a:srgbClr val="F3F3E8"/>
      </a:lt1>
      <a:dk2>
        <a:srgbClr val="009787"/>
      </a:dk2>
      <a:lt2>
        <a:srgbClr val="FFC200"/>
      </a:lt2>
      <a:accent1>
        <a:srgbClr val="FF5C35"/>
      </a:accent1>
      <a:accent2>
        <a:srgbClr val="FFC1D7"/>
      </a:accent2>
      <a:accent3>
        <a:srgbClr val="FFFFFF"/>
      </a:accent3>
      <a:accent4>
        <a:srgbClr val="FFFFFF"/>
      </a:accent4>
      <a:accent5>
        <a:srgbClr val="FFFFFF"/>
      </a:accent5>
      <a:accent6>
        <a:srgbClr val="FFFFFF"/>
      </a:accent6>
      <a:hlink>
        <a:srgbClr val="003E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TotalTime>
  <Words>835</Words>
  <Application>Microsoft Office PowerPoint</Application>
  <PresentationFormat>On-screen Show (16:9)</PresentationFormat>
  <Paragraphs>83</Paragraphs>
  <Slides>19</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Times New Roman</vt:lpstr>
      <vt:lpstr>Arial</vt:lpstr>
      <vt:lpstr>Calibri</vt:lpstr>
      <vt:lpstr>Wingdings</vt:lpstr>
      <vt:lpstr>Alata</vt:lpstr>
      <vt:lpstr>Mukta</vt:lpstr>
      <vt:lpstr>Candal</vt:lpstr>
      <vt:lpstr>Bebas Neue</vt:lpstr>
      <vt:lpstr>Cambria Math</vt:lpstr>
      <vt:lpstr>Autour One</vt:lpstr>
      <vt:lpstr>Algebra I - Mathematics - 9th Grade by Slidesgo</vt:lpstr>
      <vt:lpstr>Office Theme</vt:lpstr>
      <vt:lpstr>PowerPoint Presentation</vt:lpstr>
      <vt:lpstr>CHÀO MỪNG CÁC EM  ĐẾN VỚI BÀI HỌC  NGÀY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LÍ</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Vân Nguyễn</cp:lastModifiedBy>
  <cp:revision>3</cp:revision>
  <dcterms:modified xsi:type="dcterms:W3CDTF">2023-11-20T11:34:15Z</dcterms:modified>
</cp:coreProperties>
</file>