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41" r:id="rId2"/>
    <p:sldMasterId id="2147483755" r:id="rId3"/>
    <p:sldMasterId id="2147483817" r:id="rId4"/>
  </p:sldMasterIdLst>
  <p:notesMasterIdLst>
    <p:notesMasterId r:id="rId21"/>
  </p:notesMasterIdLst>
  <p:sldIdLst>
    <p:sldId id="267" r:id="rId5"/>
    <p:sldId id="324" r:id="rId6"/>
    <p:sldId id="317" r:id="rId7"/>
    <p:sldId id="302" r:id="rId8"/>
    <p:sldId id="303" r:id="rId9"/>
    <p:sldId id="284" r:id="rId10"/>
    <p:sldId id="304" r:id="rId11"/>
    <p:sldId id="322" r:id="rId12"/>
    <p:sldId id="305" r:id="rId13"/>
    <p:sldId id="306" r:id="rId14"/>
    <p:sldId id="289" r:id="rId15"/>
    <p:sldId id="307" r:id="rId16"/>
    <p:sldId id="291" r:id="rId17"/>
    <p:sldId id="309" r:id="rId18"/>
    <p:sldId id="315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99"/>
    <a:srgbClr val="339966"/>
    <a:srgbClr val="006600"/>
    <a:srgbClr val="00FFFF"/>
    <a:srgbClr val="008080"/>
    <a:srgbClr val="FF66FF"/>
    <a:srgbClr val="FF99FF"/>
    <a:srgbClr val="FFFF66"/>
    <a:srgbClr val="D05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8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8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9ABC-C202-416F-8D45-4DA96DC70B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12AB-BFA6-4620-8792-2F23CA89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5AB91-3C73-4BE9-89C6-D0DABD86A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1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D1259B51-A27D-4BA6-AD8A-5FB6900788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7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6D144-8FB7-4007-9137-C61F89E8611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4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68335-EEF4-4F5F-8E55-15E3DAB38D3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04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53A2E-5B7C-48F4-81FD-C3E110BD8B3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1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BE01E6-08B8-480F-8F2D-A958C331471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2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6603-D60A-4E3D-8B01-27C1A39D6EE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8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34D6-9258-4373-9426-4D90AC24E81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0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A5AE-DC1F-4370-BF2C-579F9188E0DB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45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E6C2F-E4B7-43F7-BB73-346B2AC5FF6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9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26C06-5651-4C21-844A-DED0C5815F3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2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E75CD-6F73-481A-B926-AD427A1C144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1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81C2-8354-48FB-8805-A76EF2933A4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57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7255-153C-4902-AC03-CA58240A5FB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87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DAB48-3E87-47A7-91EB-B50A01D5388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BBB13-10CE-4FC8-AE87-B49FDACAB2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39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78A75-22A1-4041-BBD1-A3AA0CC214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75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6E29D7-D835-4331-91F6-C69776118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41B35-68D4-489C-B7E1-EFA4B3A846E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67193-C2E2-4858-82C9-8B8500B372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941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69410-345A-4756-B389-AB091670B4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569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D44F5-71E6-4A17-AB89-2AA3EC2E40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51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E530D-970A-4DDE-B88D-588A6992E6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6DD85A-C14E-4B0D-9D72-1C377BA422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06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93667-4036-4F92-8FBC-AA045F8C02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9C606-A7F6-4811-ABFC-9BA8F5F14BA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9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4AC56-26AB-4E83-91F9-DE98049A448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3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83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1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99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9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0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94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4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A01D54CF-2968-46F1-8027-47382EEA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8AFB97E8-EBAF-4BF8-AFB5-23479210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24729-7F89-4AD1-A867-0CF9CB19CD0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5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BC9287-3D2A-4C31-8A70-3EF22AB5F8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675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5CDC0BA-8F5C-4886-9E93-118DF548A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C70615-BA95-4EF4-A6F9-9533DAEC5E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0.png"/><Relationship Id="rId21" Type="http://schemas.openxmlformats.org/officeDocument/2006/relationships/image" Target="../media/image18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1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DDF4C35E-2F30-487D-880A-0FD79898B04A}"/>
              </a:ext>
            </a:extLst>
          </p:cNvPr>
          <p:cNvSpPr txBox="1"/>
          <p:nvPr/>
        </p:nvSpPr>
        <p:spPr>
          <a:xfrm>
            <a:off x="368666" y="1424720"/>
            <a:ext cx="11413894" cy="30176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  <a:p>
            <a:pPr algn="ctr">
              <a:lnSpc>
                <a:spcPct val="150000"/>
              </a:lnSpc>
            </a:pPr>
            <a:r>
              <a:rPr lang="en-US" sz="4400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ĐƯỜNG CAO TRONG TAM GIÁC VUÔNG 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2772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000" b="1" i="0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sng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476979" y="2072311"/>
            <a:ext cx="9148963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1862" y="4609270"/>
            <a:ext cx="2799195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</a:t>
            </a:r>
            <a:r>
              <a:rPr lang="en-US" sz="40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b’.</a:t>
            </a:r>
            <a:r>
              <a:rPr lang="en-US" sz="4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74542" y="3720463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BH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 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5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75871" y="398499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</a:t>
            </a:r>
            <a:r>
              <a:rPr lang="en-US" sz="32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209774"/>
              </p:ext>
            </p:extLst>
          </p:nvPr>
        </p:nvGraphicFramePr>
        <p:xfrm>
          <a:off x="6823498" y="826051"/>
          <a:ext cx="24272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498" y="826051"/>
                        <a:ext cx="24272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7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77093"/>
              </p:ext>
            </p:extLst>
          </p:nvPr>
        </p:nvGraphicFramePr>
        <p:xfrm>
          <a:off x="6324682" y="4000808"/>
          <a:ext cx="2671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82" y="4000808"/>
                        <a:ext cx="2671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94101" y="1091124"/>
            <a:ext cx="4712260" cy="3511959"/>
            <a:chOff x="537311" y="2980356"/>
            <a:chExt cx="4712260" cy="3511959"/>
          </a:xfrm>
        </p:grpSpPr>
        <p:grpSp>
          <p:nvGrpSpPr>
            <p:cNvPr id="16" name="Group 15"/>
            <p:cNvGrpSpPr/>
            <p:nvPr/>
          </p:nvGrpSpPr>
          <p:grpSpPr>
            <a:xfrm>
              <a:off x="1123626" y="3569727"/>
              <a:ext cx="3711575" cy="2922588"/>
              <a:chOff x="6627812" y="1447800"/>
              <a:chExt cx="3711575" cy="2922588"/>
            </a:xfrm>
          </p:grpSpPr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6627812" y="1447800"/>
                <a:ext cx="3711575" cy="2922588"/>
                <a:chOff x="3134" y="1197"/>
                <a:chExt cx="2338" cy="1841"/>
              </a:xfrm>
            </p:grpSpPr>
            <p:sp>
              <p:nvSpPr>
                <p:cNvPr id="22" name="Line 5"/>
                <p:cNvSpPr>
                  <a:spLocks noChangeShapeType="1"/>
                </p:cNvSpPr>
                <p:nvPr/>
              </p:nvSpPr>
              <p:spPr bwMode="auto">
                <a:xfrm>
                  <a:off x="3834" y="1197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3252" y="1632"/>
                  <a:ext cx="2016" cy="1406"/>
                  <a:chOff x="1824" y="2818"/>
                  <a:chExt cx="2016" cy="1406"/>
                </a:xfrm>
              </p:grpSpPr>
              <p:grpSp>
                <p:nvGrpSpPr>
                  <p:cNvPr id="26" name="Group 16"/>
                  <p:cNvGrpSpPr>
                    <a:grpSpLocks/>
                  </p:cNvGrpSpPr>
                  <p:nvPr/>
                </p:nvGrpSpPr>
                <p:grpSpPr bwMode="auto">
                  <a:xfrm rot="7485282">
                    <a:off x="2129" y="2513"/>
                    <a:ext cx="1406" cy="2016"/>
                    <a:chOff x="2544" y="2592"/>
                    <a:chExt cx="1104" cy="1584"/>
                  </a:xfrm>
                </p:grpSpPr>
                <p:grpSp>
                  <p:nvGrpSpPr>
                    <p:cNvPr id="2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2592"/>
                      <a:ext cx="1104" cy="1584"/>
                      <a:chOff x="2544" y="2592"/>
                      <a:chExt cx="1104" cy="1584"/>
                    </a:xfrm>
                  </p:grpSpPr>
                  <p:sp>
                    <p:nvSpPr>
                      <p:cNvPr id="30" name="AutoShap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2592"/>
                        <a:ext cx="1104" cy="1584"/>
                      </a:xfrm>
                      <a:prstGeom prst="rtTriangle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44" y="403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2544" y="2736"/>
                      <a:ext cx="96" cy="4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FFC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3426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 rot="-941172">
                  <a:off x="3858" y="2112"/>
                  <a:ext cx="1614" cy="452"/>
                </a:xfrm>
                <a:custGeom>
                  <a:avLst/>
                  <a:gdLst>
                    <a:gd name="T0" fmla="*/ 0 w 1104"/>
                    <a:gd name="T1" fmla="*/ 0 h 688"/>
                    <a:gd name="T2" fmla="*/ 384 w 1104"/>
                    <a:gd name="T3" fmla="*/ 576 h 688"/>
                    <a:gd name="T4" fmla="*/ 1104 w 1104"/>
                    <a:gd name="T5" fmla="*/ 672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4" h="688">
                      <a:moveTo>
                        <a:pt x="0" y="0"/>
                      </a:moveTo>
                      <a:cubicBezTo>
                        <a:pt x="100" y="232"/>
                        <a:pt x="200" y="464"/>
                        <a:pt x="384" y="576"/>
                      </a:cubicBezTo>
                      <a:cubicBezTo>
                        <a:pt x="568" y="688"/>
                        <a:pt x="984" y="656"/>
                        <a:pt x="1104" y="672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 rot="8201678">
                  <a:off x="3134" y="2055"/>
                  <a:ext cx="605" cy="574"/>
                </a:xfrm>
                <a:custGeom>
                  <a:avLst/>
                  <a:gdLst>
                    <a:gd name="T0" fmla="*/ 0 w 480"/>
                    <a:gd name="T1" fmla="*/ 0 h 480"/>
                    <a:gd name="T2" fmla="*/ 288 w 480"/>
                    <a:gd name="T3" fmla="*/ 144 h 480"/>
                    <a:gd name="T4" fmla="*/ 480 w 480"/>
                    <a:gd name="T5" fmla="*/ 48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0" h="480">
                      <a:moveTo>
                        <a:pt x="0" y="0"/>
                      </a:moveTo>
                      <a:cubicBezTo>
                        <a:pt x="104" y="32"/>
                        <a:pt x="208" y="64"/>
                        <a:pt x="288" y="144"/>
                      </a:cubicBezTo>
                      <a:cubicBezTo>
                        <a:pt x="368" y="224"/>
                        <a:pt x="448" y="424"/>
                        <a:pt x="480" y="480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8753046" y="1592830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6943618" y="2742224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7737800" y="2053965"/>
                <a:ext cx="45720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8621611" y="2726540"/>
                <a:ext cx="457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71" name="TextBox 7170"/>
            <p:cNvSpPr txBox="1"/>
            <p:nvPr/>
          </p:nvSpPr>
          <p:spPr>
            <a:xfrm>
              <a:off x="2023994" y="2980356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7311" y="508423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3699" y="5371501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19878" y="5187053"/>
              <a:ext cx="42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</a:t>
              </a:r>
            </a:p>
          </p:txBody>
        </p:sp>
      </p:grpSp>
      <p:graphicFrame>
        <p:nvGraphicFramePr>
          <p:cNvPr id="7172" name="Object 7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9924"/>
              </p:ext>
            </p:extLst>
          </p:nvPr>
        </p:nvGraphicFramePr>
        <p:xfrm>
          <a:off x="5962650" y="3254375"/>
          <a:ext cx="47894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" name="Equation" r:id="rId7" imgW="1904760" imgH="190440" progId="Equation.DSMT4">
                  <p:embed/>
                </p:oleObj>
              </mc:Choice>
              <mc:Fallback>
                <p:oleObj name="Equation" r:id="rId7" imgW="190476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254375"/>
                        <a:ext cx="47894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83319"/>
              </p:ext>
            </p:extLst>
          </p:nvPr>
        </p:nvGraphicFramePr>
        <p:xfrm>
          <a:off x="6754556" y="1485142"/>
          <a:ext cx="17891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" name="Equation" r:id="rId9" imgW="711000" imgH="215640" progId="Equation.DSMT4">
                  <p:embed/>
                </p:oleObj>
              </mc:Choice>
              <mc:Fallback>
                <p:oleObj name="Equation" r:id="rId9" imgW="71100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1485142"/>
                        <a:ext cx="17891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92445"/>
              </p:ext>
            </p:extLst>
          </p:nvPr>
        </p:nvGraphicFramePr>
        <p:xfrm>
          <a:off x="6754556" y="2081255"/>
          <a:ext cx="23002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" name="Equation" r:id="rId11" imgW="914400" imgH="419040" progId="Equation.DSMT4">
                  <p:embed/>
                </p:oleObj>
              </mc:Choice>
              <mc:Fallback>
                <p:oleObj name="Equation" r:id="rId11" imgW="914400" imgH="4190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556" y="2081255"/>
                        <a:ext cx="230028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49947"/>
              </p:ext>
            </p:extLst>
          </p:nvPr>
        </p:nvGraphicFramePr>
        <p:xfrm>
          <a:off x="9204325" y="2416175"/>
          <a:ext cx="20685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" name="Equation" r:id="rId13" imgW="927000" imgH="215640" progId="Equation.DSMT4">
                  <p:embed/>
                </p:oleObj>
              </mc:Choice>
              <mc:Fallback>
                <p:oleObj name="Equation" r:id="rId13" imgW="927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04325" y="2416175"/>
                        <a:ext cx="20685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20548"/>
              </p:ext>
            </p:extLst>
          </p:nvPr>
        </p:nvGraphicFramePr>
        <p:xfrm>
          <a:off x="5699125" y="4703763"/>
          <a:ext cx="37988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" name="Equation" r:id="rId15" imgW="1498320" imgH="241200" progId="Equation.DSMT4">
                  <p:embed/>
                </p:oleObj>
              </mc:Choice>
              <mc:Fallback>
                <p:oleObj name="Equation" r:id="rId15" imgW="1498320" imgH="241200" progId="Equation.DSMT4">
                  <p:embed/>
                  <p:pic>
                    <p:nvPicPr>
                      <p:cNvPr id="7169" name="Object 7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703763"/>
                        <a:ext cx="37988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89910"/>
              </p:ext>
            </p:extLst>
          </p:nvPr>
        </p:nvGraphicFramePr>
        <p:xfrm>
          <a:off x="5802057" y="5380686"/>
          <a:ext cx="32527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" name="Equation" r:id="rId17" imgW="1282680" imgH="266400" progId="Equation.DSMT4">
                  <p:embed/>
                </p:oleObj>
              </mc:Choice>
              <mc:Fallback>
                <p:oleObj name="Equation" r:id="rId17" imgW="1282680" imgH="2664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57" y="5380686"/>
                        <a:ext cx="32527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2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861" y="1372075"/>
            <a:ext cx="7301906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Một số hệ thức liên quan đến đường cao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77" y="2064612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363" algn="l"/>
              </a:tabLst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Định lí 3: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650" y="293154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377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288180" y="2096149"/>
            <a:ext cx="955983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Trong một tam giác vuông, 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 hai cạnh góc vuông bằng tích của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đường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cao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tương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97420" y="4305194"/>
            <a:ext cx="2353835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b.c</a:t>
            </a:r>
            <a:r>
              <a:rPr lang="en-US" sz="3200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a.h 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40109" y="3483066"/>
            <a:ext cx="326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AB.AC = AH. BC</a:t>
            </a:r>
          </a:p>
        </p:txBody>
      </p:sp>
    </p:spTree>
    <p:extLst>
      <p:ext uri="{BB962C8B-B14F-4D97-AF65-F5344CB8AC3E}">
        <p14:creationId xmlns:p14="http://schemas.microsoft.com/office/powerpoint/2010/main" val="205277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2198" y="847126"/>
            <a:ext cx="4786312" cy="3471863"/>
            <a:chOff x="1320" y="2037"/>
            <a:chExt cx="3015" cy="2187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409" y="2370"/>
              <a:ext cx="0" cy="1152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59" y="2037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20" y="3378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47" y="3382"/>
              <a:ext cx="2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74" y="351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075" y="2585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70" y="267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736" y="377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391" y="2821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1651" y="2818"/>
              <a:ext cx="2369" cy="1406"/>
              <a:chOff x="1651" y="2818"/>
              <a:chExt cx="2369" cy="1406"/>
            </a:xfrm>
          </p:grpSpPr>
          <p:grpSp>
            <p:nvGrpSpPr>
              <p:cNvPr id="15" name="Group 16"/>
              <p:cNvGrpSpPr>
                <a:grpSpLocks/>
              </p:cNvGrpSpPr>
              <p:nvPr/>
            </p:nvGrpSpPr>
            <p:grpSpPr bwMode="auto">
              <a:xfrm>
                <a:off x="1824" y="2818"/>
                <a:ext cx="2016" cy="1406"/>
                <a:chOff x="1824" y="2818"/>
                <a:chExt cx="2016" cy="1406"/>
              </a:xfrm>
            </p:grpSpPr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21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Arc 21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 rot="-941172">
                <a:off x="1651" y="3181"/>
                <a:ext cx="2369" cy="685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28067"/>
              </p:ext>
            </p:extLst>
          </p:nvPr>
        </p:nvGraphicFramePr>
        <p:xfrm>
          <a:off x="6678613" y="4001091"/>
          <a:ext cx="3117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001091"/>
                        <a:ext cx="3117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2989" y="254806"/>
            <a:ext cx="645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3: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77455" y="816521"/>
            <a:ext cx="6115050" cy="1046268"/>
            <a:chOff x="5424341" y="1442342"/>
            <a:chExt cx="5467822" cy="1046268"/>
          </a:xfrm>
        </p:grpSpPr>
        <p:sp>
          <p:nvSpPr>
            <p:cNvPr id="31" name="Rectangle 30"/>
            <p:cNvSpPr/>
            <p:nvPr/>
          </p:nvSpPr>
          <p:spPr>
            <a:xfrm>
              <a:off x="5424341" y="1472947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lí Pytago vào              vuông </a:t>
              </a:r>
              <a:r>
                <a:rPr lang="en-US" sz="3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057029"/>
                </p:ext>
              </p:extLst>
            </p:nvPr>
          </p:nvGraphicFramePr>
          <p:xfrm>
            <a:off x="9335376" y="1442342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4" name="Equation" r:id="rId5" imgW="495000" imgH="190440" progId="Equation.DSMT4">
                    <p:embed/>
                  </p:oleObj>
                </mc:Choice>
                <mc:Fallback>
                  <p:oleObj name="Equation" r:id="rId5" imgW="495000" imgH="1904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35376" y="1442342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26366"/>
              </p:ext>
            </p:extLst>
          </p:nvPr>
        </p:nvGraphicFramePr>
        <p:xfrm>
          <a:off x="6842420" y="1744932"/>
          <a:ext cx="3568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420" y="1744932"/>
                        <a:ext cx="3568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80048"/>
              </p:ext>
            </p:extLst>
          </p:nvPr>
        </p:nvGraphicFramePr>
        <p:xfrm>
          <a:off x="7226300" y="2438400"/>
          <a:ext cx="3168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" name="Equation" r:id="rId9" imgW="1307880" imgH="241200" progId="Equation.DSMT4">
                  <p:embed/>
                </p:oleObj>
              </mc:Choice>
              <mc:Fallback>
                <p:oleObj name="Equation" r:id="rId9" imgW="1307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438400"/>
                        <a:ext cx="31686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11363"/>
              </p:ext>
            </p:extLst>
          </p:nvPr>
        </p:nvGraphicFramePr>
        <p:xfrm>
          <a:off x="7353300" y="3122613"/>
          <a:ext cx="26463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7" name="Equation" r:id="rId11" imgW="1091880" imgH="266400" progId="Equation.DSMT4">
                  <p:embed/>
                </p:oleObj>
              </mc:Choice>
              <mc:Fallback>
                <p:oleObj name="Equation" r:id="rId11" imgW="1091880" imgH="2664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26463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92815"/>
              </p:ext>
            </p:extLst>
          </p:nvPr>
        </p:nvGraphicFramePr>
        <p:xfrm>
          <a:off x="7310438" y="4659313"/>
          <a:ext cx="226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8" name="Equation" r:id="rId13" imgW="850680" imgH="203040" progId="Equation.DSMT4">
                  <p:embed/>
                </p:oleObj>
              </mc:Choice>
              <mc:Fallback>
                <p:oleObj name="Equation" r:id="rId13" imgW="85068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659313"/>
                        <a:ext cx="22606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74138"/>
              </p:ext>
            </p:extLst>
          </p:nvPr>
        </p:nvGraphicFramePr>
        <p:xfrm>
          <a:off x="7275513" y="5238750"/>
          <a:ext cx="2632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9" name="Equation" r:id="rId15" imgW="990360" imgH="419040" progId="Equation.DSMT4">
                  <p:embed/>
                </p:oleObj>
              </mc:Choice>
              <mc:Fallback>
                <p:oleObj name="Equation" r:id="rId15" imgW="990360" imgH="419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5238750"/>
                        <a:ext cx="26320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289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1/68 SGK: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9167" y="4916859"/>
            <a:ext cx="84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84307" y="1144591"/>
            <a:ext cx="4895743" cy="3599132"/>
            <a:chOff x="384307" y="1144591"/>
            <a:chExt cx="4895743" cy="3599132"/>
          </a:xfrm>
        </p:grpSpPr>
        <p:grpSp>
          <p:nvGrpSpPr>
            <p:cNvPr id="23" name="Group 22"/>
            <p:cNvGrpSpPr/>
            <p:nvPr/>
          </p:nvGrpSpPr>
          <p:grpSpPr>
            <a:xfrm>
              <a:off x="521577" y="1157040"/>
              <a:ext cx="4683034" cy="3586683"/>
              <a:chOff x="193792" y="1972635"/>
              <a:chExt cx="5871985" cy="458045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93792" y="1972635"/>
                <a:ext cx="5871985" cy="4580459"/>
                <a:chOff x="-52027" y="793878"/>
                <a:chExt cx="4000900" cy="3346663"/>
              </a:xfrm>
            </p:grpSpPr>
            <p:sp>
              <p:nvSpPr>
                <p:cNvPr id="2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35160" y="793878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377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8" name="Arc 56"/>
                <p:cNvSpPr>
                  <a:spLocks/>
                </p:cNvSpPr>
                <p:nvPr/>
              </p:nvSpPr>
              <p:spPr bwMode="auto">
                <a:xfrm rot="2523860" flipV="1">
                  <a:off x="688420" y="1770822"/>
                  <a:ext cx="2402730" cy="2316139"/>
                </a:xfrm>
                <a:custGeom>
                  <a:avLst/>
                  <a:gdLst>
                    <a:gd name="T0" fmla="*/ 0 w 21587"/>
                    <a:gd name="T1" fmla="*/ 0 h 21600"/>
                    <a:gd name="T2" fmla="*/ 2147483646 w 21587"/>
                    <a:gd name="T3" fmla="*/ 2147483646 h 21600"/>
                    <a:gd name="T4" fmla="*/ 0 w 21587"/>
                    <a:gd name="T5" fmla="*/ 2147483646 h 21600"/>
                    <a:gd name="T6" fmla="*/ 0 60000 65536"/>
                    <a:gd name="T7" fmla="*/ 0 60000 65536"/>
                    <a:gd name="T8" fmla="*/ 0 60000 65536"/>
                    <a:gd name="T9" fmla="*/ 0 w 21587"/>
                    <a:gd name="T10" fmla="*/ 0 h 21600"/>
                    <a:gd name="T11" fmla="*/ 21587 w 2158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7" h="21600" fill="none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</a:path>
                    <a:path w="21587" h="21600" stroke="0" extrusionOk="0">
                      <a:moveTo>
                        <a:pt x="-1" y="0"/>
                      </a:moveTo>
                      <a:cubicBezTo>
                        <a:pt x="11633" y="0"/>
                        <a:pt x="21176" y="9213"/>
                        <a:pt x="21586" y="20839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-52027" y="1295396"/>
                  <a:ext cx="4000900" cy="2845145"/>
                  <a:chOff x="-52027" y="1295396"/>
                  <a:chExt cx="4000900" cy="2845145"/>
                </a:xfrm>
              </p:grpSpPr>
              <p:sp>
                <p:nvSpPr>
                  <p:cNvPr id="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4531" y="2895600"/>
                    <a:ext cx="32706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294" y="1295396"/>
                    <a:ext cx="910706" cy="1578268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23622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066800" y="1358900"/>
                    <a:ext cx="190500" cy="152400"/>
                    <a:chOff x="1104" y="952"/>
                    <a:chExt cx="120" cy="96"/>
                  </a:xfrm>
                </p:grpSpPr>
                <p:sp>
                  <p:nvSpPr>
                    <p:cNvPr id="44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79" y="952"/>
                      <a:ext cx="45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04" y="990"/>
                      <a:ext cx="72" cy="5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43000" y="1295400"/>
                    <a:ext cx="12700" cy="160020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2027" y="2707544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3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673" y="2621703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4100" y="2873665"/>
                    <a:ext cx="457200" cy="5191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3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130" y="1750030"/>
                    <a:ext cx="485516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5822" y="2440686"/>
                    <a:ext cx="429058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x</a:t>
                    </a:r>
                  </a:p>
                </p:txBody>
              </p:sp>
              <p:sp>
                <p:nvSpPr>
                  <p:cNvPr id="42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6680" y="2451233"/>
                    <a:ext cx="457200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y</a:t>
                    </a:r>
                  </a:p>
                </p:txBody>
              </p:sp>
              <p:sp>
                <p:nvSpPr>
                  <p:cNvPr id="4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5186" y="3652335"/>
                    <a:ext cx="606295" cy="488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377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20</a:t>
                    </a:r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 rot="18243037">
                <a:off x="1892583" y="2718195"/>
                <a:ext cx="192278" cy="207526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8345" y="4618384"/>
                <a:ext cx="223672" cy="200781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8780" y="3115955"/>
              <a:ext cx="571270" cy="47191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0377" y="1144591"/>
              <a:ext cx="571270" cy="47191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07" y="3228768"/>
              <a:ext cx="463390" cy="47191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477" y="3517339"/>
              <a:ext cx="571270" cy="471919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770893" y="31159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91072" y="337327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2768" y="3081094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2052" y="1105768"/>
            <a:ext cx="5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28145" y="1152985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78742"/>
              </p:ext>
            </p:extLst>
          </p:nvPr>
        </p:nvGraphicFramePr>
        <p:xfrm>
          <a:off x="7191371" y="1876425"/>
          <a:ext cx="1770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Equation" r:id="rId4" imgW="774360" imgH="266400" progId="Equation.DSMT4">
                  <p:embed/>
                </p:oleObj>
              </mc:Choice>
              <mc:Fallback>
                <p:oleObj name="Equation" r:id="rId4" imgW="774360" imgH="26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1371" y="1876425"/>
                        <a:ext cx="17700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0438"/>
              </p:ext>
            </p:extLst>
          </p:nvPr>
        </p:nvGraphicFramePr>
        <p:xfrm>
          <a:off x="6908800" y="2559050"/>
          <a:ext cx="27574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Equation" r:id="rId6" imgW="1206360" imgH="457200" progId="Equation.DSMT4">
                  <p:embed/>
                </p:oleObj>
              </mc:Choice>
              <mc:Fallback>
                <p:oleObj name="Equation" r:id="rId6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8800" y="2559050"/>
                        <a:ext cx="275748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62407"/>
              </p:ext>
            </p:extLst>
          </p:nvPr>
        </p:nvGraphicFramePr>
        <p:xfrm>
          <a:off x="7023894" y="1134070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Equation" r:id="rId8" imgW="1079280" imgH="266400" progId="Equation.DSMT4">
                  <p:embed/>
                </p:oleObj>
              </mc:Choice>
              <mc:Fallback>
                <p:oleObj name="Equation" r:id="rId8" imgW="107928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3894" y="1134070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469057" y="3819604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BC = BH + CH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9056" y="4618138"/>
            <a:ext cx="321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20 = 7,2 + y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51599" y="5366403"/>
            <a:ext cx="422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y = 20 - 7,2 = 12,8   </a:t>
            </a:r>
          </a:p>
        </p:txBody>
      </p:sp>
    </p:spTree>
    <p:extLst>
      <p:ext uri="{BB962C8B-B14F-4D97-AF65-F5344CB8AC3E}">
        <p14:creationId xmlns:p14="http://schemas.microsoft.com/office/powerpoint/2010/main" val="39210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  <p:bldP spid="54" grpId="0"/>
      <p:bldP spid="55" grpId="0"/>
      <p:bldP spid="56" grpId="0"/>
      <p:bldP spid="58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281C25-58A5-49CD-B529-69285CC56E7E}"/>
              </a:ext>
            </a:extLst>
          </p:cNvPr>
          <p:cNvCxnSpPr>
            <a:cxnSpLocks/>
          </p:cNvCxnSpPr>
          <p:nvPr/>
        </p:nvCxnSpPr>
        <p:spPr>
          <a:xfrm>
            <a:off x="952952" y="4197857"/>
            <a:ext cx="3840480" cy="3866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F728D98-9CEA-4251-9618-63167F034532}"/>
              </a:ext>
            </a:extLst>
          </p:cNvPr>
          <p:cNvSpPr/>
          <p:nvPr/>
        </p:nvSpPr>
        <p:spPr>
          <a:xfrm rot="10800000">
            <a:off x="1977749" y="4088025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960DB-069C-4159-B85F-1D6D07C0C6C7}"/>
              </a:ext>
            </a:extLst>
          </p:cNvPr>
          <p:cNvSpPr/>
          <p:nvPr/>
        </p:nvSpPr>
        <p:spPr>
          <a:xfrm rot="1920865">
            <a:off x="1938767" y="2551477"/>
            <a:ext cx="124571" cy="1128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0BABC4-755D-4DE8-B461-F29C56C0A242}"/>
              </a:ext>
            </a:extLst>
          </p:cNvPr>
          <p:cNvCxnSpPr>
            <a:cxnSpLocks/>
          </p:cNvCxnSpPr>
          <p:nvPr/>
        </p:nvCxnSpPr>
        <p:spPr>
          <a:xfrm flipH="1" flipV="1">
            <a:off x="1977750" y="2518396"/>
            <a:ext cx="1925" cy="16742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1AB961-CA5F-4BD7-A15A-6E948825408A}"/>
              </a:ext>
            </a:extLst>
          </p:cNvPr>
          <p:cNvCxnSpPr>
            <a:cxnSpLocks/>
          </p:cNvCxnSpPr>
          <p:nvPr/>
        </p:nvCxnSpPr>
        <p:spPr>
          <a:xfrm flipV="1">
            <a:off x="969093" y="2551337"/>
            <a:ext cx="996764" cy="162571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7146E2-283F-41DC-AEDB-302068713291}"/>
              </a:ext>
            </a:extLst>
          </p:cNvPr>
          <p:cNvCxnSpPr>
            <a:cxnSpLocks/>
          </p:cNvCxnSpPr>
          <p:nvPr/>
        </p:nvCxnSpPr>
        <p:spPr>
          <a:xfrm>
            <a:off x="2028142" y="2546612"/>
            <a:ext cx="2776983" cy="168990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27">
            <a:extLst>
              <a:ext uri="{FF2B5EF4-FFF2-40B4-BE49-F238E27FC236}">
                <a16:creationId xmlns:a16="http://schemas.microsoft.com/office/drawing/2014/main" id="{2EB5EEF5-F775-4AC4-A576-E67525AA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"/>
            <a:ext cx="1087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415A8-7DAF-43DB-B4D3-186F02C994F5}"/>
              </a:ext>
            </a:extLst>
          </p:cNvPr>
          <p:cNvGrpSpPr/>
          <p:nvPr/>
        </p:nvGrpSpPr>
        <p:grpSpPr>
          <a:xfrm>
            <a:off x="1107801" y="2776955"/>
            <a:ext cx="2577953" cy="2275096"/>
            <a:chOff x="573762" y="1770038"/>
            <a:chExt cx="1933465" cy="170632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85DF5F-DF56-49BA-8FB5-CC072841A7AB}"/>
                </a:ext>
              </a:extLst>
            </p:cNvPr>
            <p:cNvSpPr txBox="1"/>
            <p:nvPr/>
          </p:nvSpPr>
          <p:spPr>
            <a:xfrm>
              <a:off x="1810271" y="3130111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F0A8C0-6B45-40E3-B46C-EE346F980D0F}"/>
                </a:ext>
              </a:extLst>
            </p:cNvPr>
            <p:cNvSpPr txBox="1"/>
            <p:nvPr/>
          </p:nvSpPr>
          <p:spPr>
            <a:xfrm>
              <a:off x="2202816" y="1770038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40024-EAD9-4613-A676-0353C35EB960}"/>
                </a:ext>
              </a:extLst>
            </p:cNvPr>
            <p:cNvSpPr txBox="1"/>
            <p:nvPr/>
          </p:nvSpPr>
          <p:spPr>
            <a:xfrm>
              <a:off x="573762" y="1843226"/>
              <a:ext cx="304411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5E754-059C-4F38-8B3B-110D9AAF0121}"/>
                </a:ext>
              </a:extLst>
            </p:cNvPr>
            <p:cNvSpPr txBox="1"/>
            <p:nvPr/>
          </p:nvSpPr>
          <p:spPr>
            <a:xfrm>
              <a:off x="802551" y="2493846"/>
              <a:ext cx="415142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6B92DF-4EF1-434E-841A-F314AAAC3D5B}"/>
                </a:ext>
              </a:extLst>
            </p:cNvPr>
            <p:cNvSpPr txBox="1"/>
            <p:nvPr/>
          </p:nvSpPr>
          <p:spPr>
            <a:xfrm>
              <a:off x="2098569" y="2476184"/>
              <a:ext cx="408658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60BA9-79AB-46B3-B571-D3D32A3D6460}"/>
                </a:ext>
              </a:extLst>
            </p:cNvPr>
            <p:cNvSpPr txBox="1"/>
            <p:nvPr/>
          </p:nvSpPr>
          <p:spPr>
            <a:xfrm>
              <a:off x="1243879" y="2014484"/>
              <a:ext cx="304411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/>
              <a:endPara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53" y="107410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800B7E89-0B33-4C55-9E3D-0D810B41D959}"/>
              </a:ext>
            </a:extLst>
          </p:cNvPr>
          <p:cNvSpPr/>
          <p:nvPr/>
        </p:nvSpPr>
        <p:spPr>
          <a:xfrm rot="12673640" flipH="1">
            <a:off x="1177799" y="3249043"/>
            <a:ext cx="3323330" cy="1957099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77" y="383394"/>
            <a:ext cx="776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96800" y="2551874"/>
            <a:ext cx="3711575" cy="2922588"/>
            <a:chOff x="6627812" y="1447800"/>
            <a:chExt cx="3711575" cy="2922588"/>
          </a:xfrm>
        </p:grpSpPr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6627812" y="1447800"/>
              <a:ext cx="3711575" cy="2922588"/>
              <a:chOff x="3134" y="1197"/>
              <a:chExt cx="2338" cy="1841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3834" y="1197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3252" y="1632"/>
                <a:ext cx="2016" cy="1406"/>
                <a:chOff x="1824" y="2818"/>
                <a:chExt cx="2016" cy="1406"/>
              </a:xfrm>
            </p:grpSpPr>
            <p:grpSp>
              <p:nvGrpSpPr>
                <p:cNvPr id="57" name="Group 16"/>
                <p:cNvGrpSpPr>
                  <a:grpSpLocks/>
                </p:cNvGrpSpPr>
                <p:nvPr/>
              </p:nvGrpSpPr>
              <p:grpSpPr bwMode="auto">
                <a:xfrm rot="7485282">
                  <a:off x="2129" y="2513"/>
                  <a:ext cx="1406" cy="2016"/>
                  <a:chOff x="2544" y="2592"/>
                  <a:chExt cx="1104" cy="1584"/>
                </a:xfrm>
              </p:grpSpPr>
              <p:grpSp>
                <p:nvGrpSpPr>
                  <p:cNvPr id="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44" y="2592"/>
                    <a:ext cx="1104" cy="1584"/>
                    <a:chOff x="2544" y="2592"/>
                    <a:chExt cx="1104" cy="1584"/>
                  </a:xfrm>
                </p:grpSpPr>
                <p:sp>
                  <p:nvSpPr>
                    <p:cNvPr id="61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592"/>
                      <a:ext cx="1104" cy="1584"/>
                    </a:xfrm>
                    <a:prstGeom prst="rtTriangle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403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60" name="Arc 20"/>
                  <p:cNvSpPr>
                    <a:spLocks/>
                  </p:cNvSpPr>
                  <p:nvPr/>
                </p:nvSpPr>
                <p:spPr bwMode="auto">
                  <a:xfrm flipV="1">
                    <a:off x="2544" y="2736"/>
                    <a:ext cx="96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9" y="342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 rot="-941172">
                <a:off x="3858" y="2112"/>
                <a:ext cx="1614" cy="452"/>
              </a:xfrm>
              <a:custGeom>
                <a:avLst/>
                <a:gdLst>
                  <a:gd name="T0" fmla="*/ 0 w 1104"/>
                  <a:gd name="T1" fmla="*/ 0 h 688"/>
                  <a:gd name="T2" fmla="*/ 384 w 1104"/>
                  <a:gd name="T3" fmla="*/ 576 h 688"/>
                  <a:gd name="T4" fmla="*/ 1104 w 1104"/>
                  <a:gd name="T5" fmla="*/ 672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4" h="688">
                    <a:moveTo>
                      <a:pt x="0" y="0"/>
                    </a:moveTo>
                    <a:cubicBezTo>
                      <a:pt x="100" y="232"/>
                      <a:pt x="200" y="464"/>
                      <a:pt x="384" y="576"/>
                    </a:cubicBezTo>
                    <a:cubicBezTo>
                      <a:pt x="568" y="688"/>
                      <a:pt x="984" y="656"/>
                      <a:pt x="1104" y="672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 rot="8201678">
                <a:off x="3134" y="2055"/>
                <a:ext cx="605" cy="574"/>
              </a:xfrm>
              <a:custGeom>
                <a:avLst/>
                <a:gdLst>
                  <a:gd name="T0" fmla="*/ 0 w 480"/>
                  <a:gd name="T1" fmla="*/ 0 h 480"/>
                  <a:gd name="T2" fmla="*/ 288 w 480"/>
                  <a:gd name="T3" fmla="*/ 144 h 480"/>
                  <a:gd name="T4" fmla="*/ 480 w 480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80">
                    <a:moveTo>
                      <a:pt x="0" y="0"/>
                    </a:moveTo>
                    <a:cubicBezTo>
                      <a:pt x="104" y="32"/>
                      <a:pt x="208" y="64"/>
                      <a:pt x="288" y="144"/>
                    </a:cubicBezTo>
                    <a:cubicBezTo>
                      <a:pt x="368" y="224"/>
                      <a:pt x="448" y="424"/>
                      <a:pt x="480" y="480"/>
                    </a:cubicBezTo>
                  </a:path>
                </a:pathLst>
              </a:cu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8753046" y="1592830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6953723" y="3483075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6678606" y="1840836"/>
              <a:ext cx="457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8624842" y="3571357"/>
              <a:ext cx="4572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 Box 25">
            <a:extLst>
              <a:ext uri="{FF2B5EF4-FFF2-40B4-BE49-F238E27FC236}">
                <a16:creationId xmlns:a16="http://schemas.microsoft.com/office/drawing/2014/main" id="{D22583B4-C7A6-483D-B250-CC0B1C34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47" y="1099061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0839" algn="just" defTabSz="1219170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2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39"/>
    </mc:Choice>
    <mc:Fallback xmlns="">
      <p:transition spd="slow" advTm="901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4642076" y="468956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6" y="885509"/>
            <a:ext cx="11650722" cy="566983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59183" y="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HỌC BÀI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7463" y="990600"/>
            <a:ext cx="93689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Nắm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hướng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tập:3,4/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69-70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SGK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1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78317" y="488855"/>
            <a:ext cx="9684253" cy="1077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 VUÔNG              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62544" y="1566071"/>
            <a:ext cx="8217846" cy="1446432"/>
            <a:chOff x="1762544" y="1566071"/>
            <a:chExt cx="8217846" cy="1446432"/>
          </a:xfrm>
        </p:grpSpPr>
        <p:sp>
          <p:nvSpPr>
            <p:cNvPr id="15" name="Down Arrow 14"/>
            <p:cNvSpPr/>
            <p:nvPr/>
          </p:nvSpPr>
          <p:spPr>
            <a:xfrm>
              <a:off x="5715644" y="1566071"/>
              <a:ext cx="304800" cy="562689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36659" y="2128760"/>
              <a:ext cx="8062771" cy="184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762544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675590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7013998" y="2324019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4273169" y="2326703"/>
              <a:ext cx="304800" cy="68580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endParaRPr lang="en-US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5585" y="3026791"/>
            <a:ext cx="2438717" cy="30088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50213" y="3026791"/>
            <a:ext cx="2310016" cy="30614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 về cạnh và góc trong tam giác vuông.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60371" y="3020927"/>
            <a:ext cx="2078117" cy="30924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 tỉ số lượng giác.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425135" y="3009819"/>
            <a:ext cx="2145196" cy="30085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32060" y="443662"/>
            <a:ext cx="4232625" cy="5394513"/>
            <a:chOff x="8046461" y="1489614"/>
            <a:chExt cx="3321049" cy="4759406"/>
          </a:xfrm>
        </p:grpSpPr>
        <p:sp>
          <p:nvSpPr>
            <p:cNvPr id="2" name="Rectangle 1"/>
            <p:cNvSpPr/>
            <p:nvPr/>
          </p:nvSpPr>
          <p:spPr>
            <a:xfrm>
              <a:off x="8046461" y="1489614"/>
              <a:ext cx="3297814" cy="47594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70"/>
            <p:cNvGrpSpPr>
              <a:grpSpLocks/>
            </p:cNvGrpSpPr>
            <p:nvPr/>
          </p:nvGrpSpPr>
          <p:grpSpPr bwMode="auto">
            <a:xfrm>
              <a:off x="8163935" y="1970095"/>
              <a:ext cx="3203575" cy="3867151"/>
              <a:chOff x="1680" y="336"/>
              <a:chExt cx="2018" cy="2436"/>
            </a:xfrm>
            <a:solidFill>
              <a:schemeClr val="bg2"/>
            </a:solidFill>
          </p:grpSpPr>
          <p:pic>
            <p:nvPicPr>
              <p:cNvPr id="30" name="Picture 71" descr="chu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88"/>
                <a:ext cx="471" cy="10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 rot="-2118962">
                <a:off x="2640" y="1728"/>
                <a:ext cx="336" cy="240"/>
                <a:chOff x="1152" y="2976"/>
                <a:chExt cx="336" cy="240"/>
              </a:xfrm>
              <a:grpFill/>
            </p:grpSpPr>
            <p:sp>
              <p:nvSpPr>
                <p:cNvPr id="47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2" y="3168"/>
                  <a:ext cx="336" cy="48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440" y="2976"/>
                  <a:ext cx="48" cy="240"/>
                </a:xfrm>
                <a:prstGeom prst="rect">
                  <a:avLst/>
                </a:prstGeom>
                <a:grpFill/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2" name="Picture 75" descr="cay ca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52"/>
                <a:ext cx="576" cy="1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Line 76"/>
              <p:cNvSpPr>
                <a:spLocks noChangeShapeType="1"/>
              </p:cNvSpPr>
              <p:nvPr/>
            </p:nvSpPr>
            <p:spPr bwMode="auto">
              <a:xfrm flipH="1">
                <a:off x="2160" y="1920"/>
                <a:ext cx="720" cy="48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7"/>
              <p:cNvSpPr>
                <a:spLocks noChangeShapeType="1"/>
              </p:cNvSpPr>
              <p:nvPr/>
            </p:nvSpPr>
            <p:spPr bwMode="auto">
              <a:xfrm flipH="1" flipV="1">
                <a:off x="2064" y="576"/>
                <a:ext cx="816" cy="1104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8"/>
              <p:cNvSpPr>
                <a:spLocks noChangeShapeType="1"/>
              </p:cNvSpPr>
              <p:nvPr/>
            </p:nvSpPr>
            <p:spPr bwMode="auto">
              <a:xfrm>
                <a:off x="3024" y="1872"/>
                <a:ext cx="0" cy="57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79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1728" cy="0"/>
              </a:xfrm>
              <a:prstGeom prst="line">
                <a:avLst/>
              </a:prstGeom>
              <a:grpFill/>
              <a:ln w="2857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81"/>
              <p:cNvSpPr>
                <a:spLocks noChangeShapeType="1"/>
              </p:cNvSpPr>
              <p:nvPr/>
            </p:nvSpPr>
            <p:spPr bwMode="auto">
              <a:xfrm flipH="1">
                <a:off x="2016" y="1872"/>
                <a:ext cx="1008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16" y="1872"/>
                <a:ext cx="96" cy="96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83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auto">
              <a:xfrm>
                <a:off x="2936" y="2541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2" name="Text Box 85"/>
              <p:cNvSpPr txBox="1">
                <a:spLocks noChangeArrowheads="1"/>
              </p:cNvSpPr>
              <p:nvPr/>
            </p:nvSpPr>
            <p:spPr bwMode="auto">
              <a:xfrm>
                <a:off x="3159" y="1577"/>
                <a:ext cx="191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3" name="Text Box 86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4" name="Text Box 87"/>
              <p:cNvSpPr txBox="1">
                <a:spLocks noChangeArrowheads="1"/>
              </p:cNvSpPr>
              <p:nvPr/>
            </p:nvSpPr>
            <p:spPr bwMode="auto">
              <a:xfrm>
                <a:off x="1776" y="336"/>
                <a:ext cx="288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5" name="Text Box 88"/>
              <p:cNvSpPr txBox="1">
                <a:spLocks noChangeArrowheads="1"/>
              </p:cNvSpPr>
              <p:nvPr/>
            </p:nvSpPr>
            <p:spPr bwMode="auto">
              <a:xfrm>
                <a:off x="3266" y="2126"/>
                <a:ext cx="4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1,5m</a:t>
                </a:r>
              </a:p>
            </p:txBody>
          </p:sp>
          <p:sp>
            <p:nvSpPr>
              <p:cNvPr id="46" name="Text Box 89"/>
              <p:cNvSpPr txBox="1">
                <a:spLocks noChangeArrowheads="1"/>
              </p:cNvSpPr>
              <p:nvPr/>
            </p:nvSpPr>
            <p:spPr bwMode="auto">
              <a:xfrm>
                <a:off x="2236" y="2547"/>
                <a:ext cx="52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2,25m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3" y="4268582"/>
            <a:ext cx="2350725" cy="2350725"/>
          </a:xfrm>
          <a:prstGeom prst="rect">
            <a:avLst/>
          </a:prstGeom>
        </p:spPr>
      </p:pic>
      <p:sp>
        <p:nvSpPr>
          <p:cNvPr id="52" name="Cloud Callout 51"/>
          <p:cNvSpPr/>
          <p:nvPr/>
        </p:nvSpPr>
        <p:spPr>
          <a:xfrm>
            <a:off x="2404268" y="159516"/>
            <a:ext cx="4249935" cy="4109066"/>
          </a:xfrm>
          <a:prstGeom prst="cloudCallout">
            <a:avLst>
              <a:gd name="adj1" fmla="val -63532"/>
              <a:gd name="adj2" fmla="val 588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“đo” được chiều cao của cây  bằng một chiếc thước thợ? </a:t>
            </a:r>
          </a:p>
        </p:txBody>
      </p:sp>
      <p:pic>
        <p:nvPicPr>
          <p:cNvPr id="5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6" r="28943" b="3719"/>
          <a:stretch>
            <a:fillRect/>
          </a:stretch>
        </p:blipFill>
        <p:spPr bwMode="auto">
          <a:xfrm>
            <a:off x="6964401" y="4882186"/>
            <a:ext cx="3952875" cy="17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91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358931" y="2952206"/>
            <a:ext cx="7790909" cy="12148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normalizeH="0" baseline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0" normalizeH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HỆ THỨC VỀ CẠNH VÀ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normalizeH="0" noProof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CAO TRONG TAM GIÁC VUÔNG</a:t>
            </a:r>
            <a:endParaRPr kumimoji="0" lang="en-US" sz="3600" b="1" i="0" u="none" strike="noStrike" kern="10" normalizeH="0" baseline="0" noProof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9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10168" y="1658597"/>
            <a:ext cx="3386953" cy="4401466"/>
            <a:chOff x="456329" y="1293942"/>
            <a:chExt cx="3619823" cy="51307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1C15F-8973-4E01-8FF2-A7267280C646}"/>
                </a:ext>
              </a:extLst>
            </p:cNvPr>
            <p:cNvGrpSpPr/>
            <p:nvPr/>
          </p:nvGrpSpPr>
          <p:grpSpPr>
            <a:xfrm>
              <a:off x="456329" y="1293942"/>
              <a:ext cx="3619823" cy="5130775"/>
              <a:chOff x="4267201" y="1349344"/>
              <a:chExt cx="2518228" cy="4289939"/>
            </a:xfrm>
          </p:grpSpPr>
          <p:sp>
            <p:nvSpPr>
              <p:cNvPr id="13" name="Rectangle: Diagonal Corners Rounded 6">
                <a:extLst>
                  <a:ext uri="{FF2B5EF4-FFF2-40B4-BE49-F238E27FC236}">
                    <a16:creationId xmlns:a16="http://schemas.microsoft.com/office/drawing/2014/main" id="{62C26F2B-523C-494F-9A2B-9573736B2276}"/>
                  </a:ext>
                </a:extLst>
              </p:cNvPr>
              <p:cNvSpPr/>
              <p:nvPr/>
            </p:nvSpPr>
            <p:spPr>
              <a:xfrm rot="16200000">
                <a:off x="3504718" y="2358572"/>
                <a:ext cx="4159310" cy="2402112"/>
              </a:xfrm>
              <a:prstGeom prst="round2DiagRect">
                <a:avLst/>
              </a:prstGeom>
              <a:solidFill>
                <a:srgbClr val="F14B0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7">
                <a:extLst>
                  <a:ext uri="{FF2B5EF4-FFF2-40B4-BE49-F238E27FC236}">
                    <a16:creationId xmlns:a16="http://schemas.microsoft.com/office/drawing/2014/main" id="{E35C6688-B484-4AFE-B56E-1A80805B032C}"/>
                  </a:ext>
                </a:extLst>
              </p:cNvPr>
              <p:cNvSpPr/>
              <p:nvPr/>
            </p:nvSpPr>
            <p:spPr>
              <a:xfrm rot="16200000">
                <a:off x="3388601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Rectangle: Rounded Corners 15">
              <a:extLst>
                <a:ext uri="{FF2B5EF4-FFF2-40B4-BE49-F238E27FC236}">
                  <a16:creationId xmlns:a16="http://schemas.microsoft.com/office/drawing/2014/main" id="{A09ABBBA-1199-467E-85AC-A5D6DD3582C8}"/>
                </a:ext>
              </a:extLst>
            </p:cNvPr>
            <p:cNvSpPr/>
            <p:nvPr/>
          </p:nvSpPr>
          <p:spPr>
            <a:xfrm>
              <a:off x="716672" y="1365673"/>
              <a:ext cx="2672301" cy="713415"/>
            </a:xfrm>
            <a:prstGeom prst="roundRect">
              <a:avLst>
                <a:gd name="adj" fmla="val 50000"/>
              </a:avLst>
            </a:prstGeom>
            <a:solidFill>
              <a:srgbClr val="F2490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53021" y="1720131"/>
            <a:ext cx="3362347" cy="4339933"/>
            <a:chOff x="4347292" y="1293941"/>
            <a:chExt cx="3655157" cy="51736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742344-DE9C-4C7D-B8B1-78929C06CD60}"/>
                </a:ext>
              </a:extLst>
            </p:cNvPr>
            <p:cNvGrpSpPr/>
            <p:nvPr/>
          </p:nvGrpSpPr>
          <p:grpSpPr>
            <a:xfrm>
              <a:off x="4347292" y="1293941"/>
              <a:ext cx="3655157" cy="5173636"/>
              <a:chOff x="7141029" y="1349344"/>
              <a:chExt cx="2518228" cy="4289939"/>
            </a:xfrm>
          </p:grpSpPr>
          <p:sp>
            <p:nvSpPr>
              <p:cNvPr id="16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6200000">
                <a:off x="6378546" y="2358572"/>
                <a:ext cx="4159310" cy="2402112"/>
              </a:xfrm>
              <a:prstGeom prst="round2DiagRect">
                <a:avLst/>
              </a:prstGeom>
              <a:solidFill>
                <a:srgbClr val="FF930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6200000">
                <a:off x="6262429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: Rounded Corners 16">
              <a:extLst>
                <a:ext uri="{FF2B5EF4-FFF2-40B4-BE49-F238E27FC236}">
                  <a16:creationId xmlns:a16="http://schemas.microsoft.com/office/drawing/2014/main" id="{C20A85E3-7DB2-4577-87F0-13AFCCFC77F0}"/>
                </a:ext>
              </a:extLst>
            </p:cNvPr>
            <p:cNvSpPr/>
            <p:nvPr/>
          </p:nvSpPr>
          <p:spPr>
            <a:xfrm>
              <a:off x="4750540" y="1356366"/>
              <a:ext cx="2564659" cy="699296"/>
            </a:xfrm>
            <a:prstGeom prst="roundRect">
              <a:avLst>
                <a:gd name="adj" fmla="val 50000"/>
              </a:avLst>
            </a:prstGeom>
            <a:solidFill>
              <a:srgbClr val="FF930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 LỰC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26306" y="1720132"/>
            <a:ext cx="3173511" cy="4205910"/>
            <a:chOff x="8302167" y="1360514"/>
            <a:chExt cx="3432633" cy="51545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8CCD32-F8EF-490B-9044-D8C167C29E1C}"/>
                </a:ext>
              </a:extLst>
            </p:cNvPr>
            <p:cNvGrpSpPr/>
            <p:nvPr/>
          </p:nvGrpSpPr>
          <p:grpSpPr>
            <a:xfrm>
              <a:off x="8302167" y="1360514"/>
              <a:ext cx="3432633" cy="5154586"/>
              <a:chOff x="9775373" y="1349344"/>
              <a:chExt cx="2518228" cy="4289939"/>
            </a:xfrm>
          </p:grpSpPr>
          <p:sp>
            <p:nvSpPr>
              <p:cNvPr id="19" name="Rectangle: Diagonal Corners Rounded 12">
                <a:extLst>
                  <a:ext uri="{FF2B5EF4-FFF2-40B4-BE49-F238E27FC236}">
                    <a16:creationId xmlns:a16="http://schemas.microsoft.com/office/drawing/2014/main" id="{0CA9C1C8-5D0C-44BF-A847-9796A3EFE5C7}"/>
                  </a:ext>
                </a:extLst>
              </p:cNvPr>
              <p:cNvSpPr/>
              <p:nvPr/>
            </p:nvSpPr>
            <p:spPr>
              <a:xfrm rot="16200000">
                <a:off x="9012890" y="2358572"/>
                <a:ext cx="4159310" cy="2402112"/>
              </a:xfrm>
              <a:prstGeom prst="round2DiagRect">
                <a:avLst/>
              </a:prstGeom>
              <a:solidFill>
                <a:srgbClr val="894AB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: Diagonal Corners Rounded 13">
                <a:extLst>
                  <a:ext uri="{FF2B5EF4-FFF2-40B4-BE49-F238E27FC236}">
                    <a16:creationId xmlns:a16="http://schemas.microsoft.com/office/drawing/2014/main" id="{65A063D1-5477-420E-9600-869053C28994}"/>
                  </a:ext>
                </a:extLst>
              </p:cNvPr>
              <p:cNvSpPr/>
              <p:nvPr/>
            </p:nvSpPr>
            <p:spPr>
              <a:xfrm rot="16200000">
                <a:off x="8896773" y="2227944"/>
                <a:ext cx="4159312" cy="2402112"/>
              </a:xfrm>
              <a:prstGeom prst="round2Diag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: Rounded Corners 17">
              <a:extLst>
                <a:ext uri="{FF2B5EF4-FFF2-40B4-BE49-F238E27FC236}">
                  <a16:creationId xmlns:a16="http://schemas.microsoft.com/office/drawing/2014/main" id="{B6BE0C05-6029-4336-AF08-1B235EF8C132}"/>
                </a:ext>
              </a:extLst>
            </p:cNvPr>
            <p:cNvSpPr/>
            <p:nvPr/>
          </p:nvSpPr>
          <p:spPr>
            <a:xfrm>
              <a:off x="8508290" y="1467036"/>
              <a:ext cx="2854549" cy="666564"/>
            </a:xfrm>
            <a:prstGeom prst="roundRect">
              <a:avLst>
                <a:gd name="adj" fmla="val 50000"/>
              </a:avLst>
            </a:prstGeom>
            <a:solidFill>
              <a:srgbClr val="894A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 CHẤT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53763" y="2682254"/>
            <a:ext cx="2779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Nắm được các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hệ thức về cạnh và đường cao trong tam giác vuông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8624" y="2525012"/>
            <a:ext cx="2881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dụng các</a:t>
            </a:r>
            <a:r>
              <a:rPr kumimoji="0" lang="en-US" sz="3000" b="0" i="0" u="none" strike="noStrike" kern="0" cap="none" spc="0" normalizeH="0" noProof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hệ thức trên để làm bài tập về tính độ dài đoạn thẳng trong tam giác vuông</a:t>
            </a: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61225" y="2520183"/>
            <a:ext cx="3014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Rèn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cẩn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xác</a:t>
            </a:r>
            <a:r>
              <a:rPr lang="en-US" sz="2800" kern="0" noProof="0" dirty="0">
                <a:solidFill>
                  <a:srgbClr val="000099">
                    <a:lumMod val="75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duy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linh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thói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quen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kiến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tiễn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4782" y="427421"/>
            <a:ext cx="5527855" cy="875207"/>
            <a:chOff x="3326672" y="272459"/>
            <a:chExt cx="5527855" cy="875207"/>
          </a:xfrm>
        </p:grpSpPr>
        <p:grpSp>
          <p:nvGrpSpPr>
            <p:cNvPr id="42" name="Group 41"/>
            <p:cNvGrpSpPr/>
            <p:nvPr/>
          </p:nvGrpSpPr>
          <p:grpSpPr>
            <a:xfrm>
              <a:off x="3326672" y="272459"/>
              <a:ext cx="5527855" cy="875207"/>
              <a:chOff x="3295634" y="301836"/>
              <a:chExt cx="5527855" cy="875207"/>
            </a:xfrm>
          </p:grpSpPr>
          <p:sp>
            <p:nvSpPr>
              <p:cNvPr id="38" name="Rectangle: Diagonal Corners Rounded 9">
                <a:extLst>
                  <a:ext uri="{FF2B5EF4-FFF2-40B4-BE49-F238E27FC236}">
                    <a16:creationId xmlns:a16="http://schemas.microsoft.com/office/drawing/2014/main" id="{1B327D5B-CFAF-4EF1-AFF4-C1EEEA74AA10}"/>
                  </a:ext>
                </a:extLst>
              </p:cNvPr>
              <p:cNvSpPr/>
              <p:nvPr/>
            </p:nvSpPr>
            <p:spPr>
              <a:xfrm rot="10800000">
                <a:off x="3393103" y="403586"/>
                <a:ext cx="5430386" cy="773457"/>
              </a:xfrm>
              <a:prstGeom prst="round2Diag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10">
                <a:extLst>
                  <a:ext uri="{FF2B5EF4-FFF2-40B4-BE49-F238E27FC236}">
                    <a16:creationId xmlns:a16="http://schemas.microsoft.com/office/drawing/2014/main" id="{C3DFBC68-49DE-4176-993B-51160CEF3869}"/>
                  </a:ext>
                </a:extLst>
              </p:cNvPr>
              <p:cNvSpPr/>
              <p:nvPr/>
            </p:nvSpPr>
            <p:spPr>
              <a:xfrm rot="10800000">
                <a:off x="3295634" y="301836"/>
                <a:ext cx="5430389" cy="773456"/>
              </a:xfrm>
              <a:prstGeom prst="round2Diag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26436" y="292518"/>
              <a:ext cx="51283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MỤC TIÊU BÀI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3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986" y="1335566"/>
            <a:ext cx="2632677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3595" y="2397982"/>
            <a:ext cx="128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0298" y="3779188"/>
            <a:ext cx="5616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6425" y="4489418"/>
            <a:ext cx="5022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BH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hình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 </a:t>
            </a:r>
            <a:r>
              <a:rPr lang="en-US" sz="280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</a:t>
            </a:r>
            <a:endParaRPr lang="en-US" sz="2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0298" y="5309298"/>
            <a:ext cx="5126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sz="28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hình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 </a:t>
            </a:r>
            <a:r>
              <a:rPr lang="en-US" sz="28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BC.</a:t>
            </a:r>
            <a:r>
              <a:rPr lang="en-US" sz="2800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81917" y="3134303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AB, AC</a:t>
            </a:r>
            <a:endParaRPr lang="en-US" sz="2800" dirty="0">
              <a:solidFill>
                <a:srgbClr val="00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19" y="357377"/>
            <a:ext cx="9958387" cy="969522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83492" y="1777799"/>
            <a:ext cx="3483519" cy="553998"/>
            <a:chOff x="5408986" y="1683205"/>
            <a:chExt cx="4618883" cy="553998"/>
          </a:xfrm>
        </p:grpSpPr>
        <p:sp>
          <p:nvSpPr>
            <p:cNvPr id="6" name="Rectangle 5"/>
            <p:cNvSpPr/>
            <p:nvPr/>
          </p:nvSpPr>
          <p:spPr>
            <a:xfrm>
              <a:off x="7152017" y="1683205"/>
              <a:ext cx="28758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vuông </a:t>
              </a:r>
              <a:r>
                <a:rPr lang="en-US" sz="3000" err="1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tại</a:t>
              </a:r>
              <a:r>
                <a:rPr lang="en-US" sz="300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A:</a:t>
              </a:r>
              <a:endParaRPr lang="en-US" sz="3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348255"/>
                </p:ext>
              </p:extLst>
            </p:nvPr>
          </p:nvGraphicFramePr>
          <p:xfrm>
            <a:off x="5408986" y="1722394"/>
            <a:ext cx="1585301" cy="460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0" name="Equation" r:id="rId3" imgW="495000" imgH="190440" progId="Equation.DSMT4">
                    <p:embed/>
                  </p:oleObj>
                </mc:Choice>
                <mc:Fallback>
                  <p:oleObj name="Equation" r:id="rId3" imgW="49500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08986" y="1722394"/>
                          <a:ext cx="1585301" cy="4602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6271495" y="3097047"/>
            <a:ext cx="282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71495" y="2426819"/>
            <a:ext cx="212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2353" y="2136047"/>
            <a:ext cx="5830183" cy="4371843"/>
            <a:chOff x="238293" y="2107918"/>
            <a:chExt cx="5830183" cy="4371843"/>
          </a:xfrm>
        </p:grpSpPr>
        <p:grpSp>
          <p:nvGrpSpPr>
            <p:cNvPr id="32" name="Group 31"/>
            <p:cNvGrpSpPr/>
            <p:nvPr/>
          </p:nvGrpSpPr>
          <p:grpSpPr>
            <a:xfrm>
              <a:off x="238293" y="2107918"/>
              <a:ext cx="5830183" cy="4371843"/>
              <a:chOff x="-21706" y="892721"/>
              <a:chExt cx="3972418" cy="3194240"/>
            </a:xfrm>
          </p:grpSpPr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981876" y="892721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-21706" y="1295396"/>
                <a:ext cx="3972418" cy="2676797"/>
                <a:chOff x="-21706" y="1295396"/>
                <a:chExt cx="3972418" cy="2676797"/>
              </a:xfrm>
            </p:grpSpPr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5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6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21706" y="266933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00897" y="1793908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57400" y="16002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85800" y="2498725"/>
                  <a:ext cx="3810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6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14600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8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46" grpId="0"/>
      <p:bldP spid="7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319" y="314515"/>
            <a:ext cx="9958387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§1. MỘT SỐ HỆ THỨC VỀ CẠNH VÀ ĐƯỜNG CAO TRONG TAM GIÁC VUÔNG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054" y="1449866"/>
            <a:ext cx="11636733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0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54" y="2169691"/>
            <a:ext cx="213554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8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9704" y="2169691"/>
            <a:ext cx="9802296" cy="138499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Trong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một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tam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giác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phương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mỗi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bằng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tích</a:t>
            </a:r>
            <a:r>
              <a:rPr lang="en-US" altLang="en-US" sz="280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của cạnh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và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hình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chiếu</a:t>
            </a:r>
            <a:r>
              <a:rPr lang="en-US" altLang="en-US" sz="2800" dirty="0">
                <a:solidFill>
                  <a:srgbClr val="00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của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góc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vuông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đó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trên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cạnh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sz="2800" dirty="0" err="1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huyền</a:t>
            </a:r>
            <a:r>
              <a:rPr lang="en-US" altLang="en-US" sz="2800" dirty="0">
                <a:solidFill>
                  <a:schemeClr val="bg1">
                    <a:lumMod val="9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8314" y="3114428"/>
            <a:ext cx="4685187" cy="3529260"/>
            <a:chOff x="193792" y="1972635"/>
            <a:chExt cx="5874684" cy="4507126"/>
          </a:xfrm>
        </p:grpSpPr>
        <p:grpSp>
          <p:nvGrpSpPr>
            <p:cNvPr id="9" name="Group 8"/>
            <p:cNvGrpSpPr/>
            <p:nvPr/>
          </p:nvGrpSpPr>
          <p:grpSpPr>
            <a:xfrm>
              <a:off x="193792" y="1972635"/>
              <a:ext cx="5874684" cy="4507126"/>
              <a:chOff x="-52027" y="793878"/>
              <a:chExt cx="4002739" cy="3293083"/>
            </a:xfrm>
          </p:grpSpPr>
          <p:sp>
            <p:nvSpPr>
              <p:cNvPr id="12" name="Text Box 47"/>
              <p:cNvSpPr txBox="1">
                <a:spLocks noChangeArrowheads="1"/>
              </p:cNvSpPr>
              <p:nvPr/>
            </p:nvSpPr>
            <p:spPr bwMode="auto">
              <a:xfrm>
                <a:off x="935160" y="793878"/>
                <a:ext cx="4572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800" dirty="0">
                    <a:solidFill>
                      <a:srgbClr val="FFFF66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Arc 56"/>
              <p:cNvSpPr>
                <a:spLocks/>
              </p:cNvSpPr>
              <p:nvPr/>
            </p:nvSpPr>
            <p:spPr bwMode="auto">
              <a:xfrm rot="2523860" flipV="1">
                <a:off x="688420" y="1770822"/>
                <a:ext cx="2402730" cy="2316139"/>
              </a:xfrm>
              <a:custGeom>
                <a:avLst/>
                <a:gdLst>
                  <a:gd name="T0" fmla="*/ 0 w 21587"/>
                  <a:gd name="T1" fmla="*/ 0 h 21600"/>
                  <a:gd name="T2" fmla="*/ 2147483646 w 21587"/>
                  <a:gd name="T3" fmla="*/ 2147483646 h 21600"/>
                  <a:gd name="T4" fmla="*/ 0 w 21587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1587"/>
                  <a:gd name="T10" fmla="*/ 0 h 21600"/>
                  <a:gd name="T11" fmla="*/ 21587 w 215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7" h="21600" fill="none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</a:path>
                  <a:path w="21587" h="21600" stroke="0" extrusionOk="0">
                    <a:moveTo>
                      <a:pt x="-1" y="0"/>
                    </a:moveTo>
                    <a:cubicBezTo>
                      <a:pt x="11633" y="0"/>
                      <a:pt x="21176" y="9213"/>
                      <a:pt x="21586" y="2083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0" cap="none" spc="0" normalizeH="0" baseline="0" noProof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52027" y="1295396"/>
                <a:ext cx="4002739" cy="2676797"/>
                <a:chOff x="-52027" y="1295396"/>
                <a:chExt cx="4002739" cy="2676797"/>
              </a:xfrm>
            </p:grpSpPr>
            <p:sp>
              <p:nvSpPr>
                <p:cNvPr id="15" name="Line 35"/>
                <p:cNvSpPr>
                  <a:spLocks noChangeShapeType="1"/>
                </p:cNvSpPr>
                <p:nvPr/>
              </p:nvSpPr>
              <p:spPr bwMode="auto">
                <a:xfrm>
                  <a:off x="234531" y="2895600"/>
                  <a:ext cx="3270669" cy="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2294" y="1295396"/>
                  <a:ext cx="910706" cy="1578268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23622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1066800" y="1358900"/>
                  <a:ext cx="190500" cy="152400"/>
                  <a:chOff x="1104" y="952"/>
                  <a:chExt cx="120" cy="96"/>
                </a:xfrm>
              </p:grpSpPr>
              <p:sp>
                <p:nvSpPr>
                  <p:cNvPr id="2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9" y="952"/>
                    <a:ext cx="45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04" y="990"/>
                    <a:ext cx="72" cy="51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3000" y="1295400"/>
                  <a:ext cx="12700" cy="1600200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FFFF66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-52027" y="2707544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93512" y="2636043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54100" y="2873665"/>
                  <a:ext cx="457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 dirty="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8781" y="1750030"/>
                  <a:ext cx="318865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71920" y="1609757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05000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5822" y="2440686"/>
                  <a:ext cx="429058" cy="488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866680" y="2464565"/>
                  <a:ext cx="4572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b’</a:t>
                  </a:r>
                </a:p>
              </p:txBody>
            </p:sp>
            <p:sp>
              <p:nvSpPr>
                <p:cNvPr id="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17584" y="3554553"/>
                  <a:ext cx="304800" cy="41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8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 rot="18243037">
              <a:off x="1892583" y="2718195"/>
              <a:ext cx="192278" cy="20752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8345" y="4618384"/>
              <a:ext cx="223672" cy="2007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48727"/>
              </p:ext>
            </p:extLst>
          </p:nvPr>
        </p:nvGraphicFramePr>
        <p:xfrm>
          <a:off x="8824913" y="4497388"/>
          <a:ext cx="24399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3" imgW="736560" imgH="266400" progId="Equation.DSMT4">
                  <p:embed/>
                </p:oleObj>
              </mc:Choice>
              <mc:Fallback>
                <p:oleObj name="Equation" r:id="rId3" imgW="73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4913" y="4497388"/>
                        <a:ext cx="243998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40630"/>
              </p:ext>
            </p:extLst>
          </p:nvPr>
        </p:nvGraphicFramePr>
        <p:xfrm>
          <a:off x="8824913" y="3565525"/>
          <a:ext cx="2397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Equation" r:id="rId5" imgW="723600" imgH="266400" progId="Equation.DSMT4">
                  <p:embed/>
                </p:oleObj>
              </mc:Choice>
              <mc:Fallback>
                <p:oleObj name="Equation" r:id="rId5" imgW="723600" imgH="2664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24913" y="3565525"/>
                        <a:ext cx="23971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505894" y="454750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CH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8810" y="3695062"/>
            <a:ext cx="320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aseline="300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BC. BH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4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- Ta - Go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= a.(b’ + c’)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b’ + c’ = a)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–Ta - Go</a:t>
            </a:r>
          </a:p>
        </p:txBody>
      </p:sp>
    </p:spTree>
    <p:extLst>
      <p:ext uri="{BB962C8B-B14F-4D97-AF65-F5344CB8AC3E}">
        <p14:creationId xmlns:p14="http://schemas.microsoft.com/office/powerpoint/2010/main" val="130330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0" y="1114424"/>
            <a:ext cx="4235810" cy="2932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640" y="355179"/>
            <a:ext cx="6467926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tabLst>
                <a:tab pos="741363" algn="l"/>
              </a:tabLst>
            </a:pPr>
            <a:r>
              <a:rPr lang="en-US" sz="20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27572"/>
              </p:ext>
            </p:extLst>
          </p:nvPr>
        </p:nvGraphicFramePr>
        <p:xfrm>
          <a:off x="1703389" y="4289776"/>
          <a:ext cx="2468562" cy="6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" name="Equation" r:id="rId4" imgW="1079280" imgH="266400" progId="Equation.DSMT4">
                  <p:embed/>
                </p:oleObj>
              </mc:Choice>
              <mc:Fallback>
                <p:oleObj name="Equation" r:id="rId4" imgW="1079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389" y="4289776"/>
                        <a:ext cx="2468562" cy="61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57826" y="939952"/>
            <a:ext cx="6115050" cy="1015663"/>
            <a:chOff x="5424341" y="1565416"/>
            <a:chExt cx="5467822" cy="1015663"/>
          </a:xfrm>
        </p:grpSpPr>
        <p:sp>
          <p:nvSpPr>
            <p:cNvPr id="21" name="Rectangle 20"/>
            <p:cNvSpPr/>
            <p:nvPr/>
          </p:nvSpPr>
          <p:spPr>
            <a:xfrm>
              <a:off x="5424341" y="1565416"/>
              <a:ext cx="54678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Pytago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A: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978347"/>
                </p:ext>
              </p:extLst>
            </p:nvPr>
          </p:nvGraphicFramePr>
          <p:xfrm>
            <a:off x="9382097" y="1565416"/>
            <a:ext cx="1152356" cy="497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2" name="Equation" r:id="rId6" imgW="495000" imgH="190440" progId="Equation.DSMT4">
                    <p:embed/>
                  </p:oleObj>
                </mc:Choice>
                <mc:Fallback>
                  <p:oleObj name="Equation" r:id="rId6" imgW="495000" imgH="1904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382097" y="1565416"/>
                          <a:ext cx="1152356" cy="4974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7391"/>
              </p:ext>
            </p:extLst>
          </p:nvPr>
        </p:nvGraphicFramePr>
        <p:xfrm>
          <a:off x="6562725" y="1974351"/>
          <a:ext cx="289842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" name="Equation" r:id="rId8" imgW="1320480" imgH="228600" progId="Equation.DSMT4">
                  <p:embed/>
                </p:oleObj>
              </mc:Choice>
              <mc:Fallback>
                <p:oleObj name="Equation" r:id="rId8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2725" y="1974351"/>
                        <a:ext cx="2898422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89441"/>
              </p:ext>
            </p:extLst>
          </p:nvPr>
        </p:nvGraphicFramePr>
        <p:xfrm>
          <a:off x="7353298" y="2580665"/>
          <a:ext cx="2662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4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3298" y="2580665"/>
                        <a:ext cx="266223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38813"/>
              </p:ext>
            </p:extLst>
          </p:nvPr>
        </p:nvGraphicFramePr>
        <p:xfrm>
          <a:off x="6278209" y="3206029"/>
          <a:ext cx="31829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"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8209" y="3206029"/>
                        <a:ext cx="318293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7640" y="4315164"/>
            <a:ext cx="321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16419"/>
              </p:ext>
            </p:extLst>
          </p:nvPr>
        </p:nvGraphicFramePr>
        <p:xfrm>
          <a:off x="2075910" y="4925327"/>
          <a:ext cx="1538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" name="Equation" r:id="rId14" imgW="672840" imgH="266400" progId="Equation.DSMT4">
                  <p:embed/>
                </p:oleObj>
              </mc:Choice>
              <mc:Fallback>
                <p:oleObj name="Equation" r:id="rId14" imgW="67284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5910" y="4925327"/>
                        <a:ext cx="15382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67540"/>
              </p:ext>
            </p:extLst>
          </p:nvPr>
        </p:nvGraphicFramePr>
        <p:xfrm>
          <a:off x="1703389" y="5534927"/>
          <a:ext cx="25257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" name="Equation" r:id="rId16" imgW="1104840" imgH="457200" progId="Equation.DSMT4">
                  <p:embed/>
                </p:oleObj>
              </mc:Choice>
              <mc:Fallback>
                <p:oleObj name="Equation" r:id="rId16" imgW="1104840" imgH="457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03389" y="5534927"/>
                        <a:ext cx="252571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5843587" y="4289776"/>
            <a:ext cx="0" cy="2264338"/>
          </a:xfrm>
          <a:prstGeom prst="line">
            <a:avLst/>
          </a:prstGeom>
          <a:ln w="412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00199"/>
              </p:ext>
            </p:extLst>
          </p:nvPr>
        </p:nvGraphicFramePr>
        <p:xfrm>
          <a:off x="6035675" y="4208463"/>
          <a:ext cx="284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8" name="Equation" r:id="rId18" imgW="1244520" imgH="266400" progId="Equation.DSMT4">
                  <p:embed/>
                </p:oleObj>
              </mc:Choice>
              <mc:Fallback>
                <p:oleObj name="Equation" r:id="rId18" imgW="1244520" imgH="266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35675" y="4208463"/>
                        <a:ext cx="2844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86637"/>
              </p:ext>
            </p:extLst>
          </p:nvPr>
        </p:nvGraphicFramePr>
        <p:xfrm>
          <a:off x="6694488" y="4819650"/>
          <a:ext cx="18002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" name="Equation" r:id="rId20" imgW="787320" imgH="266400" progId="Equation.DSMT4">
                  <p:embed/>
                </p:oleObj>
              </mc:Choice>
              <mc:Fallback>
                <p:oleObj name="Equation" r:id="rId20" imgW="787320" imgH="2664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94488" y="4819650"/>
                        <a:ext cx="18002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32388"/>
              </p:ext>
            </p:extLst>
          </p:nvPr>
        </p:nvGraphicFramePr>
        <p:xfrm>
          <a:off x="6135688" y="5421313"/>
          <a:ext cx="27574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0" name="Equation" r:id="rId22" imgW="1206360" imgH="457200" progId="Equation.DSMT4">
                  <p:embed/>
                </p:oleObj>
              </mc:Choice>
              <mc:Fallback>
                <p:oleObj name="Equation" r:id="rId22" imgW="1206360" imgH="4572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35688" y="5421313"/>
                        <a:ext cx="275748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5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759</Words>
  <Application>Microsoft Office PowerPoint</Application>
  <PresentationFormat>Widescreen</PresentationFormat>
  <Paragraphs>157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Andalus</vt:lpstr>
      <vt:lpstr>Arial</vt:lpstr>
      <vt:lpstr>Calibri</vt:lpstr>
      <vt:lpstr>Calibri Light</vt:lpstr>
      <vt:lpstr>Tahoma</vt:lpstr>
      <vt:lpstr>Times New Roman</vt:lpstr>
      <vt:lpstr>Wingdings</vt:lpstr>
      <vt:lpstr>1_Office Theme</vt:lpstr>
      <vt:lpstr>4_Office Theme</vt:lpstr>
      <vt:lpstr>Ocean</vt:lpstr>
      <vt:lpstr>6_Office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§1. MỘT SỐ HỆ THỨC VỀ CẠNH VÀ ĐƯỜNG CAO TRONG TAM GIÁC VUÔNG</vt:lpstr>
      <vt:lpstr>PowerPoint Presentation</vt:lpstr>
      <vt:lpstr> * Ví dụ 1: Định lí Pi - Ta - Go là 1 hệ quả của định lí 1 Dựa vào kết quả trên tính b2 + c2 =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455</cp:revision>
  <dcterms:created xsi:type="dcterms:W3CDTF">2021-08-11T08:04:19Z</dcterms:created>
  <dcterms:modified xsi:type="dcterms:W3CDTF">2024-03-12T04:06:26Z</dcterms:modified>
</cp:coreProperties>
</file>