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  <p:sldMasterId id="2147483792" r:id="rId2"/>
    <p:sldMasterId id="2147483817" r:id="rId3"/>
  </p:sldMasterIdLst>
  <p:notesMasterIdLst>
    <p:notesMasterId r:id="rId16"/>
  </p:notesMasterIdLst>
  <p:sldIdLst>
    <p:sldId id="267" r:id="rId4"/>
    <p:sldId id="284" r:id="rId5"/>
    <p:sldId id="308" r:id="rId6"/>
    <p:sldId id="292" r:id="rId7"/>
    <p:sldId id="319" r:id="rId8"/>
    <p:sldId id="312" r:id="rId9"/>
    <p:sldId id="309" r:id="rId10"/>
    <p:sldId id="295" r:id="rId11"/>
    <p:sldId id="296" r:id="rId12"/>
    <p:sldId id="315" r:id="rId13"/>
    <p:sldId id="316" r:id="rId14"/>
    <p:sldId id="320" r:id="rId15"/>
  </p:sldIdLst>
  <p:sldSz cx="12192000" cy="6858000"/>
  <p:notesSz cx="6858000" cy="9144000"/>
  <p:defaultTextStyle>
    <a:defPPr>
      <a:defRPr lang="en-US"/>
    </a:defPPr>
    <a:lvl1pPr marL="0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FFFF99"/>
    <a:srgbClr val="339966"/>
    <a:srgbClr val="006600"/>
    <a:srgbClr val="00FFFF"/>
    <a:srgbClr val="008080"/>
    <a:srgbClr val="FF66FF"/>
    <a:srgbClr val="FF99FF"/>
    <a:srgbClr val="FFFF66"/>
    <a:srgbClr val="D050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2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609ABC-C202-416F-8D45-4DA96DC70B1A}" type="datetimeFigureOut">
              <a:rPr lang="en-US" smtClean="0"/>
              <a:t>3/12/2024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AC12AB-BFA6-4620-8792-2F23CA896A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3460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35AB91-3C73-4BE9-89C6-D0DABD86A59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5547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195D8A-6930-445C-B451-4BDEBB82BE5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6323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70" indent="0" algn="ctr">
              <a:buNone/>
              <a:defRPr sz="2700"/>
            </a:lvl2pPr>
            <a:lvl3pPr marL="1219140" indent="0" algn="ctr">
              <a:buNone/>
              <a:defRPr sz="2400"/>
            </a:lvl3pPr>
            <a:lvl4pPr marL="1828709" indent="0" algn="ctr">
              <a:buNone/>
              <a:defRPr sz="2100"/>
            </a:lvl4pPr>
            <a:lvl5pPr marL="2438278" indent="0" algn="ctr">
              <a:buNone/>
              <a:defRPr sz="2100"/>
            </a:lvl5pPr>
            <a:lvl6pPr marL="3047848" indent="0" algn="ctr">
              <a:buNone/>
              <a:defRPr sz="2100"/>
            </a:lvl6pPr>
            <a:lvl7pPr marL="3657418" indent="0" algn="ctr">
              <a:buNone/>
              <a:defRPr sz="2100"/>
            </a:lvl7pPr>
            <a:lvl8pPr marL="4266987" indent="0" algn="ctr">
              <a:buNone/>
              <a:defRPr sz="2100"/>
            </a:lvl8pPr>
            <a:lvl9pPr marL="4876557" indent="0" algn="ctr">
              <a:buNone/>
              <a:defRPr sz="21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D54CF-2968-46F1-8027-47382EEAA88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B97E8-EBAF-4BF8-AFB5-2347921021A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480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D54CF-2968-46F1-8027-47382EEAA88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B97E8-EBAF-4BF8-AFB5-2347921021A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645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6" y="365125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D54CF-2968-46F1-8027-47382EEAA88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B97E8-EBAF-4BF8-AFB5-2347921021A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715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7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3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95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1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1"/>
          </a:xfrm>
        </p:spPr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1"/>
          </a:xfrm>
        </p:spPr>
        <p:txBody>
          <a:bodyPr/>
          <a:lstStyle>
            <a:lvl1pPr>
              <a:defRPr/>
            </a:lvl1pPr>
          </a:lstStyle>
          <a:p>
            <a:fld id="{D1259B51-A27D-4BA6-AD8A-5FB690078825}" type="slidenum">
              <a:rPr lang="en-US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2773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65CDC0BA-8F5C-4886-9E93-118DF548A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57C70615-BA95-4EF4-A6F9-9533DAEC5E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86435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65CDC0BA-8F5C-4886-9E93-118DF548A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57C70615-BA95-4EF4-A6F9-9533DAEC5E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964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65CDC0BA-8F5C-4886-9E93-118DF548A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57C70615-BA95-4EF4-A6F9-9533DAEC5E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3341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65CDC0BA-8F5C-4886-9E93-118DF548A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57C70615-BA95-4EF4-A6F9-9533DAEC5E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4712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65CDC0BA-8F5C-4886-9E93-118DF548A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57C70615-BA95-4EF4-A6F9-9533DAEC5E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9833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65CDC0BA-8F5C-4886-9E93-118DF548A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57C70615-BA95-4EF4-A6F9-9533DAEC5E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56744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65CDC0BA-8F5C-4886-9E93-118DF548A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57C70615-BA95-4EF4-A6F9-9533DAEC5E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888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D54CF-2968-46F1-8027-47382EEAA88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B97E8-EBAF-4BF8-AFB5-2347921021A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52633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65CDC0BA-8F5C-4886-9E93-118DF548A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57C70615-BA95-4EF4-A6F9-9533DAEC5E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3769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65CDC0BA-8F5C-4886-9E93-118DF548A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57C70615-BA95-4EF4-A6F9-9533DAEC5E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7829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65CDC0BA-8F5C-4886-9E93-118DF548A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57C70615-BA95-4EF4-A6F9-9533DAEC5E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1421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65CDC0BA-8F5C-4886-9E93-118DF548A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57C70615-BA95-4EF4-A6F9-9533DAEC5E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3059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65CDC0BA-8F5C-4886-9E93-118DF548A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57C70615-BA95-4EF4-A6F9-9533DAEC5E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2830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65CDC0BA-8F5C-4886-9E93-118DF548A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57C70615-BA95-4EF4-A6F9-9533DAEC5E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83471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65CDC0BA-8F5C-4886-9E93-118DF548A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57C70615-BA95-4EF4-A6F9-9533DAEC5E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37739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65CDC0BA-8F5C-4886-9E93-118DF548A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57C70615-BA95-4EF4-A6F9-9533DAEC5E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6996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65CDC0BA-8F5C-4886-9E93-118DF548A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57C70615-BA95-4EF4-A6F9-9533DAEC5E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79124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65CDC0BA-8F5C-4886-9E93-118DF548A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57C70615-BA95-4EF4-A6F9-9533DAEC5E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4902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4"/>
            <a:ext cx="10515600" cy="2852737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7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2191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0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43827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04784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65741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266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487655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D54CF-2968-46F1-8027-47382EEAA88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B97E8-EBAF-4BF8-AFB5-2347921021A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837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65CDC0BA-8F5C-4886-9E93-118DF548A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57C70615-BA95-4EF4-A6F9-9533DAEC5E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5576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65CDC0BA-8F5C-4886-9E93-118DF548A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57C70615-BA95-4EF4-A6F9-9533DAEC5E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99423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65CDC0BA-8F5C-4886-9E93-118DF548A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57C70615-BA95-4EF4-A6F9-9533DAEC5E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6947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65CDC0BA-8F5C-4886-9E93-118DF548A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57C70615-BA95-4EF4-A6F9-9533DAEC5E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4539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65CDC0BA-8F5C-4886-9E93-118DF548A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57C70615-BA95-4EF4-A6F9-9533DAEC5E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341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351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4"/>
            <a:ext cx="5181600" cy="4351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D54CF-2968-46F1-8027-47382EEAA88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B97E8-EBAF-4BF8-AFB5-2347921021A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421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70" indent="0">
              <a:buNone/>
              <a:defRPr sz="2700" b="1"/>
            </a:lvl2pPr>
            <a:lvl3pPr marL="1219140" indent="0">
              <a:buNone/>
              <a:defRPr sz="2400" b="1"/>
            </a:lvl3pPr>
            <a:lvl4pPr marL="1828709" indent="0">
              <a:buNone/>
              <a:defRPr sz="2100" b="1"/>
            </a:lvl4pPr>
            <a:lvl5pPr marL="2438278" indent="0">
              <a:buNone/>
              <a:defRPr sz="2100" b="1"/>
            </a:lvl5pPr>
            <a:lvl6pPr marL="3047848" indent="0">
              <a:buNone/>
              <a:defRPr sz="2100" b="1"/>
            </a:lvl6pPr>
            <a:lvl7pPr marL="3657418" indent="0">
              <a:buNone/>
              <a:defRPr sz="2100" b="1"/>
            </a:lvl7pPr>
            <a:lvl8pPr marL="4266987" indent="0">
              <a:buNone/>
              <a:defRPr sz="2100" b="1"/>
            </a:lvl8pPr>
            <a:lvl9pPr marL="4876557" indent="0">
              <a:buNone/>
              <a:defRPr sz="2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10" y="1681163"/>
            <a:ext cx="5183188" cy="823912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70" indent="0">
              <a:buNone/>
              <a:defRPr sz="2700" b="1"/>
            </a:lvl2pPr>
            <a:lvl3pPr marL="1219140" indent="0">
              <a:buNone/>
              <a:defRPr sz="2400" b="1"/>
            </a:lvl3pPr>
            <a:lvl4pPr marL="1828709" indent="0">
              <a:buNone/>
              <a:defRPr sz="2100" b="1"/>
            </a:lvl4pPr>
            <a:lvl5pPr marL="2438278" indent="0">
              <a:buNone/>
              <a:defRPr sz="2100" b="1"/>
            </a:lvl5pPr>
            <a:lvl6pPr marL="3047848" indent="0">
              <a:buNone/>
              <a:defRPr sz="2100" b="1"/>
            </a:lvl6pPr>
            <a:lvl7pPr marL="3657418" indent="0">
              <a:buNone/>
              <a:defRPr sz="2100" b="1"/>
            </a:lvl7pPr>
            <a:lvl8pPr marL="4266987" indent="0">
              <a:buNone/>
              <a:defRPr sz="2100" b="1"/>
            </a:lvl8pPr>
            <a:lvl9pPr marL="4876557" indent="0">
              <a:buNone/>
              <a:defRPr sz="21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1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D54CF-2968-46F1-8027-47382EEAA88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B97E8-EBAF-4BF8-AFB5-2347921021A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20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D54CF-2968-46F1-8027-47382EEAA88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B97E8-EBAF-4BF8-AFB5-2347921021A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1462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D54CF-2968-46F1-8027-47382EEAA88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B97E8-EBAF-4BF8-AFB5-2347921021A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8528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4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8"/>
            <a:ext cx="6172200" cy="4873625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2100"/>
            </a:lvl1pPr>
            <a:lvl2pPr marL="609570" indent="0">
              <a:buNone/>
              <a:defRPr sz="1900"/>
            </a:lvl2pPr>
            <a:lvl3pPr marL="1219140" indent="0">
              <a:buNone/>
              <a:defRPr sz="1600"/>
            </a:lvl3pPr>
            <a:lvl4pPr marL="1828709" indent="0">
              <a:buNone/>
              <a:defRPr sz="1300"/>
            </a:lvl4pPr>
            <a:lvl5pPr marL="2438278" indent="0">
              <a:buNone/>
              <a:defRPr sz="1300"/>
            </a:lvl5pPr>
            <a:lvl6pPr marL="3047848" indent="0">
              <a:buNone/>
              <a:defRPr sz="1300"/>
            </a:lvl6pPr>
            <a:lvl7pPr marL="3657418" indent="0">
              <a:buNone/>
              <a:defRPr sz="1300"/>
            </a:lvl7pPr>
            <a:lvl8pPr marL="4266987" indent="0">
              <a:buNone/>
              <a:defRPr sz="1300"/>
            </a:lvl8pPr>
            <a:lvl9pPr marL="4876557" indent="0">
              <a:buNone/>
              <a:defRPr sz="13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D54CF-2968-46F1-8027-47382EEAA88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B97E8-EBAF-4BF8-AFB5-2347921021A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648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4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8"/>
            <a:ext cx="6172200" cy="4873625"/>
          </a:xfrm>
        </p:spPr>
        <p:txBody>
          <a:bodyPr anchor="t"/>
          <a:lstStyle>
            <a:lvl1pPr marL="0" indent="0">
              <a:buNone/>
              <a:defRPr sz="4300"/>
            </a:lvl1pPr>
            <a:lvl2pPr marL="609570" indent="0">
              <a:buNone/>
              <a:defRPr sz="3700"/>
            </a:lvl2pPr>
            <a:lvl3pPr marL="1219140" indent="0">
              <a:buNone/>
              <a:defRPr sz="3200"/>
            </a:lvl3pPr>
            <a:lvl4pPr marL="1828709" indent="0">
              <a:buNone/>
              <a:defRPr sz="2700"/>
            </a:lvl4pPr>
            <a:lvl5pPr marL="2438278" indent="0">
              <a:buNone/>
              <a:defRPr sz="2700"/>
            </a:lvl5pPr>
            <a:lvl6pPr marL="3047848" indent="0">
              <a:buNone/>
              <a:defRPr sz="2700"/>
            </a:lvl6pPr>
            <a:lvl7pPr marL="3657418" indent="0">
              <a:buNone/>
              <a:defRPr sz="2700"/>
            </a:lvl7pPr>
            <a:lvl8pPr marL="4266987" indent="0">
              <a:buNone/>
              <a:defRPr sz="2700"/>
            </a:lvl8pPr>
            <a:lvl9pPr marL="4876557" indent="0">
              <a:buNone/>
              <a:defRPr sz="2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2"/>
            <a:ext cx="3932237" cy="3811588"/>
          </a:xfrm>
        </p:spPr>
        <p:txBody>
          <a:bodyPr/>
          <a:lstStyle>
            <a:lvl1pPr marL="0" indent="0">
              <a:buNone/>
              <a:defRPr sz="2100"/>
            </a:lvl1pPr>
            <a:lvl2pPr marL="609570" indent="0">
              <a:buNone/>
              <a:defRPr sz="1900"/>
            </a:lvl2pPr>
            <a:lvl3pPr marL="1219140" indent="0">
              <a:buNone/>
              <a:defRPr sz="1600"/>
            </a:lvl3pPr>
            <a:lvl4pPr marL="1828709" indent="0">
              <a:buNone/>
              <a:defRPr sz="1300"/>
            </a:lvl4pPr>
            <a:lvl5pPr marL="2438278" indent="0">
              <a:buNone/>
              <a:defRPr sz="1300"/>
            </a:lvl5pPr>
            <a:lvl6pPr marL="3047848" indent="0">
              <a:buNone/>
              <a:defRPr sz="1300"/>
            </a:lvl6pPr>
            <a:lvl7pPr marL="3657418" indent="0">
              <a:buNone/>
              <a:defRPr sz="1300"/>
            </a:lvl7pPr>
            <a:lvl8pPr marL="4266987" indent="0">
              <a:buNone/>
              <a:defRPr sz="1300"/>
            </a:lvl8pPr>
            <a:lvl9pPr marL="4876557" indent="0">
              <a:buNone/>
              <a:defRPr sz="13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D54CF-2968-46F1-8027-47382EEAA88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B97E8-EBAF-4BF8-AFB5-2347921021A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668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121914" tIns="60957" rIns="121914" bIns="60957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351339"/>
          </a:xfrm>
          <a:prstGeom prst="rect">
            <a:avLst/>
          </a:prstGeom>
        </p:spPr>
        <p:txBody>
          <a:bodyPr vert="horz" lIns="121914" tIns="60957" rIns="121914" bIns="60957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121914" tIns="60957" rIns="121914" bIns="60957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40"/>
            <a:fld id="{A01D54CF-2968-46F1-8027-47382EEAA88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40"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121914" tIns="60957" rIns="121914" bIns="60957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4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121914" tIns="60957" rIns="121914" bIns="60957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40"/>
            <a:fld id="{8AFB97E8-EBAF-4BF8-AFB5-2347921021A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4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764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</p:sldLayoutIdLst>
  <p:txStyles>
    <p:titleStyle>
      <a:lvl1pPr algn="l" defTabSz="1219140" rtl="0" eaLnBrk="1" latinLnBrk="0" hangingPunct="1">
        <a:lnSpc>
          <a:spcPct val="90000"/>
        </a:lnSpc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84" indent="-304784" algn="l" defTabSz="121914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indent="-304784" algn="l" defTabSz="121914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25" indent="-304784" algn="l" defTabSz="121914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493" indent="-304784" algn="l" defTabSz="121914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062" indent="-304784" algn="l" defTabSz="121914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632" indent="-304784" algn="l" defTabSz="121914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02" indent="-304784" algn="l" defTabSz="121914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2" indent="-304784" algn="l" defTabSz="121914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341" indent="-304784" algn="l" defTabSz="121914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70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40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09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78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48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418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87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57" algn="l" defTabSz="121914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fld id="{65CDC0BA-8F5C-4886-9E93-118DF548A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fld id="{57C70615-BA95-4EF4-A6F9-9533DAEC5E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876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fld id="{65CDC0BA-8F5C-4886-9E93-118DF548A9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3/12/2024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fld id="{57C70615-BA95-4EF4-A6F9-9533DAEC5E9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296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30.xml"/><Relationship Id="rId1" Type="http://schemas.openxmlformats.org/officeDocument/2006/relationships/tags" Target="../tags/tag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7" Type="http://schemas.openxmlformats.org/officeDocument/2006/relationships/image" Target="../media/image64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3.png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1.xml"/><Relationship Id="rId6" Type="http://schemas.openxmlformats.org/officeDocument/2006/relationships/image" Target="../media/image12.png"/><Relationship Id="rId5" Type="http://schemas.openxmlformats.org/officeDocument/2006/relationships/image" Target="../media/image65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17.png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7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ộp Văn bản 1">
            <a:extLst>
              <a:ext uri="{FF2B5EF4-FFF2-40B4-BE49-F238E27FC236}">
                <a16:creationId xmlns:a16="http://schemas.microsoft.com/office/drawing/2014/main" id="{DDF4C35E-2F30-487D-880A-0FD79898B04A}"/>
              </a:ext>
            </a:extLst>
          </p:cNvPr>
          <p:cNvSpPr txBox="1"/>
          <p:nvPr/>
        </p:nvSpPr>
        <p:spPr>
          <a:xfrm>
            <a:off x="368666" y="1424720"/>
            <a:ext cx="11413894" cy="313932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</a:p>
          <a:p>
            <a:pPr algn="ctr">
              <a:lnSpc>
                <a:spcPct val="150000"/>
              </a:lnSpc>
            </a:pPr>
            <a:r>
              <a:rPr lang="en-US" sz="4400" b="1" u="sng" dirty="0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2 </a:t>
            </a:r>
            <a:r>
              <a:rPr lang="en-US" sz="4400" b="1" dirty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4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SỐ HỆ THỨC VỀ CẠNH VÀ ĐƯỜNG CAO TRONG TAM GIÁC VUÔNG </a:t>
            </a:r>
            <a:endParaRPr lang="vi-VN" sz="4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727721"/>
      </p:ext>
    </p:extLst>
  </p:cSld>
  <p:clrMapOvr>
    <a:masterClrMapping/>
  </p:clrMapOvr>
  <p:transition spd="slow">
    <p:randomBar dir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F5281C25-58A5-49CD-B529-69285CC56E7E}"/>
              </a:ext>
            </a:extLst>
          </p:cNvPr>
          <p:cNvCxnSpPr>
            <a:cxnSpLocks/>
          </p:cNvCxnSpPr>
          <p:nvPr/>
        </p:nvCxnSpPr>
        <p:spPr>
          <a:xfrm>
            <a:off x="952952" y="4197857"/>
            <a:ext cx="3840480" cy="38664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BF728D98-9CEA-4251-9618-63167F034532}"/>
              </a:ext>
            </a:extLst>
          </p:cNvPr>
          <p:cNvSpPr/>
          <p:nvPr/>
        </p:nvSpPr>
        <p:spPr>
          <a:xfrm rot="10800000">
            <a:off x="1977749" y="4088025"/>
            <a:ext cx="124571" cy="112816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59960DB-069C-4159-B85F-1D6D07C0C6C7}"/>
              </a:ext>
            </a:extLst>
          </p:cNvPr>
          <p:cNvSpPr/>
          <p:nvPr/>
        </p:nvSpPr>
        <p:spPr>
          <a:xfrm rot="1920865">
            <a:off x="1938767" y="2551477"/>
            <a:ext cx="124571" cy="112816"/>
          </a:xfrm>
          <a:prstGeom prst="rect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40BABC4-755D-4DE8-B461-F29C56C0A242}"/>
              </a:ext>
            </a:extLst>
          </p:cNvPr>
          <p:cNvCxnSpPr>
            <a:cxnSpLocks/>
          </p:cNvCxnSpPr>
          <p:nvPr/>
        </p:nvCxnSpPr>
        <p:spPr>
          <a:xfrm flipH="1" flipV="1">
            <a:off x="1977750" y="2518396"/>
            <a:ext cx="1925" cy="1674227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A1AB961-CA5F-4BD7-A15A-6E948825408A}"/>
              </a:ext>
            </a:extLst>
          </p:cNvPr>
          <p:cNvCxnSpPr>
            <a:cxnSpLocks/>
          </p:cNvCxnSpPr>
          <p:nvPr/>
        </p:nvCxnSpPr>
        <p:spPr>
          <a:xfrm flipV="1">
            <a:off x="969093" y="2551337"/>
            <a:ext cx="996764" cy="1625719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B7146E2-283F-41DC-AEDB-302068713291}"/>
              </a:ext>
            </a:extLst>
          </p:cNvPr>
          <p:cNvCxnSpPr>
            <a:cxnSpLocks/>
          </p:cNvCxnSpPr>
          <p:nvPr/>
        </p:nvCxnSpPr>
        <p:spPr>
          <a:xfrm>
            <a:off x="2028142" y="2546612"/>
            <a:ext cx="2776983" cy="1689909"/>
          </a:xfrm>
          <a:prstGeom prst="line">
            <a:avLst/>
          </a:prstGeom>
          <a:ln w="190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 Box 127">
            <a:extLst>
              <a:ext uri="{FF2B5EF4-FFF2-40B4-BE49-F238E27FC236}">
                <a16:creationId xmlns:a16="http://schemas.microsoft.com/office/drawing/2014/main" id="{2EB5EEF5-F775-4AC4-A576-E67525AA8D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" y="1"/>
            <a:ext cx="10871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1219170"/>
            <a:r>
              <a:rPr lang="en-US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97415A8-7DAF-43DB-B4D3-186F02C994F5}"/>
              </a:ext>
            </a:extLst>
          </p:cNvPr>
          <p:cNvGrpSpPr/>
          <p:nvPr/>
        </p:nvGrpSpPr>
        <p:grpSpPr>
          <a:xfrm>
            <a:off x="1107801" y="2776955"/>
            <a:ext cx="2577953" cy="2275096"/>
            <a:chOff x="573762" y="1770038"/>
            <a:chExt cx="1933465" cy="1706322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E585DF5F-DF56-49BA-8FB5-CC072841A7AB}"/>
                </a:ext>
              </a:extLst>
            </p:cNvPr>
            <p:cNvSpPr txBox="1"/>
            <p:nvPr/>
          </p:nvSpPr>
          <p:spPr>
            <a:xfrm>
              <a:off x="1810271" y="3130111"/>
              <a:ext cx="304411" cy="34624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defTabSz="1219170"/>
              <a:endParaRPr lang="en-US" sz="24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F9F0A8C0-6B45-40E3-B46C-EE346F980D0F}"/>
                </a:ext>
              </a:extLst>
            </p:cNvPr>
            <p:cNvSpPr txBox="1"/>
            <p:nvPr/>
          </p:nvSpPr>
          <p:spPr>
            <a:xfrm>
              <a:off x="2202816" y="1770038"/>
              <a:ext cx="304411" cy="39241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defTabSz="1219170"/>
              <a:r>
                <a:rPr lang="en-US" sz="2800" b="1" dirty="0">
                  <a:solidFill>
                    <a:srgbClr val="FFFF0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8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3E440024-EAD9-4613-A676-0353C35EB960}"/>
                </a:ext>
              </a:extLst>
            </p:cNvPr>
            <p:cNvSpPr txBox="1"/>
            <p:nvPr/>
          </p:nvSpPr>
          <p:spPr>
            <a:xfrm>
              <a:off x="573762" y="1843226"/>
              <a:ext cx="304411" cy="39241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defTabSz="1219170"/>
              <a:r>
                <a:rPr lang="en-US" sz="2800" b="1" dirty="0">
                  <a:solidFill>
                    <a:srgbClr val="FFFF0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6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72F5E754-059C-4F38-8B3B-110D9AAF0121}"/>
                </a:ext>
              </a:extLst>
            </p:cNvPr>
            <p:cNvSpPr txBox="1"/>
            <p:nvPr/>
          </p:nvSpPr>
          <p:spPr>
            <a:xfrm>
              <a:off x="802551" y="2493846"/>
              <a:ext cx="415142" cy="39241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defTabSz="1219170"/>
              <a:r>
                <a:rPr lang="en-US" sz="2800" b="1" dirty="0">
                  <a:solidFill>
                    <a:srgbClr val="FFFF0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266B92DF-4EF1-434E-841A-F314AAAC3D5B}"/>
                </a:ext>
              </a:extLst>
            </p:cNvPr>
            <p:cNvSpPr txBox="1"/>
            <p:nvPr/>
          </p:nvSpPr>
          <p:spPr>
            <a:xfrm>
              <a:off x="2098569" y="2476184"/>
              <a:ext cx="408658" cy="39241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defTabSz="1219170"/>
              <a:r>
                <a:rPr lang="en-US" sz="2800" b="1" dirty="0">
                  <a:solidFill>
                    <a:srgbClr val="FFFF0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9E960BA9-79AB-46B3-B571-D3D32A3D6460}"/>
                </a:ext>
              </a:extLst>
            </p:cNvPr>
            <p:cNvSpPr txBox="1"/>
            <p:nvPr/>
          </p:nvSpPr>
          <p:spPr>
            <a:xfrm>
              <a:off x="1243879" y="2014484"/>
              <a:ext cx="304411" cy="34624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defTabSz="1219170"/>
              <a:endParaRPr lang="en-US" sz="2400" b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26" name="Text Box 25">
            <a:extLst>
              <a:ext uri="{FF2B5EF4-FFF2-40B4-BE49-F238E27FC236}">
                <a16:creationId xmlns:a16="http://schemas.microsoft.com/office/drawing/2014/main" id="{D22583B4-C7A6-483D-B250-CC0B1C340F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3653" y="1074102"/>
            <a:ext cx="2438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indent="450839" algn="just" defTabSz="1219170" eaLnBrk="1" hangingPunct="1">
              <a:spcBef>
                <a:spcPct val="50000"/>
              </a:spcBef>
            </a:pPr>
            <a:r>
              <a:rPr lang="en-US" altLang="en-US" sz="3200" b="1" u="sng" dirty="0" err="1">
                <a:solidFill>
                  <a:srgbClr val="F79646">
                    <a:lumMod val="20000"/>
                    <a:lumOff val="8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u="sng" dirty="0">
                <a:solidFill>
                  <a:srgbClr val="F79646">
                    <a:lumMod val="20000"/>
                    <a:lumOff val="8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en-US" sz="3200" b="1" dirty="0">
                <a:solidFill>
                  <a:srgbClr val="F79646">
                    <a:lumMod val="20000"/>
                    <a:lumOff val="8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46" name="Right Triangle 45">
            <a:extLst>
              <a:ext uri="{FF2B5EF4-FFF2-40B4-BE49-F238E27FC236}">
                <a16:creationId xmlns:a16="http://schemas.microsoft.com/office/drawing/2014/main" id="{800B7E89-0B33-4C55-9E3D-0D810B41D959}"/>
              </a:ext>
            </a:extLst>
          </p:cNvPr>
          <p:cNvSpPr/>
          <p:nvPr/>
        </p:nvSpPr>
        <p:spPr>
          <a:xfrm rot="12673640" flipH="1">
            <a:off x="1177799" y="3249043"/>
            <a:ext cx="3323330" cy="1957099"/>
          </a:xfrm>
          <a:prstGeom prst="rtTriangl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en-US" sz="240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21577" y="383394"/>
            <a:ext cx="77651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</a:t>
            </a:r>
            <a:r>
              <a:rPr lang="en-US" sz="32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x, y </a:t>
            </a:r>
            <a:r>
              <a:rPr lang="en-US" sz="3200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sau:</a:t>
            </a:r>
            <a:endParaRPr lang="en-US" sz="32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6796800" y="2551874"/>
            <a:ext cx="3711575" cy="2922588"/>
            <a:chOff x="6627812" y="1447800"/>
            <a:chExt cx="3711575" cy="2922588"/>
          </a:xfrm>
        </p:grpSpPr>
        <p:grpSp>
          <p:nvGrpSpPr>
            <p:cNvPr id="41" name="Group 26"/>
            <p:cNvGrpSpPr>
              <a:grpSpLocks/>
            </p:cNvGrpSpPr>
            <p:nvPr/>
          </p:nvGrpSpPr>
          <p:grpSpPr bwMode="auto">
            <a:xfrm>
              <a:off x="6627812" y="1447800"/>
              <a:ext cx="3711575" cy="2922588"/>
              <a:chOff x="3134" y="1197"/>
              <a:chExt cx="2338" cy="1841"/>
            </a:xfrm>
          </p:grpSpPr>
          <p:sp>
            <p:nvSpPr>
              <p:cNvPr id="53" name="Line 5"/>
              <p:cNvSpPr>
                <a:spLocks noChangeShapeType="1"/>
              </p:cNvSpPr>
              <p:nvPr/>
            </p:nvSpPr>
            <p:spPr bwMode="auto">
              <a:xfrm>
                <a:off x="3834" y="1197"/>
                <a:ext cx="0" cy="1152"/>
              </a:xfrm>
              <a:prstGeom prst="line">
                <a:avLst/>
              </a:prstGeom>
              <a:noFill/>
              <a:ln w="9525">
                <a:solidFill>
                  <a:srgbClr val="FFC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endParaRPr>
              </a:p>
            </p:txBody>
          </p:sp>
          <p:grpSp>
            <p:nvGrpSpPr>
              <p:cNvPr id="54" name="Group 53"/>
              <p:cNvGrpSpPr>
                <a:grpSpLocks/>
              </p:cNvGrpSpPr>
              <p:nvPr/>
            </p:nvGrpSpPr>
            <p:grpSpPr bwMode="auto">
              <a:xfrm>
                <a:off x="3252" y="1632"/>
                <a:ext cx="2016" cy="1406"/>
                <a:chOff x="1824" y="2818"/>
                <a:chExt cx="2016" cy="1406"/>
              </a:xfrm>
            </p:grpSpPr>
            <p:grpSp>
              <p:nvGrpSpPr>
                <p:cNvPr id="57" name="Group 16"/>
                <p:cNvGrpSpPr>
                  <a:grpSpLocks/>
                </p:cNvGrpSpPr>
                <p:nvPr/>
              </p:nvGrpSpPr>
              <p:grpSpPr bwMode="auto">
                <a:xfrm rot="7485282">
                  <a:off x="2129" y="2513"/>
                  <a:ext cx="1406" cy="2016"/>
                  <a:chOff x="2544" y="2592"/>
                  <a:chExt cx="1104" cy="1584"/>
                </a:xfrm>
              </p:grpSpPr>
              <p:grpSp>
                <p:nvGrpSpPr>
                  <p:cNvPr id="59" name="Group 17"/>
                  <p:cNvGrpSpPr>
                    <a:grpSpLocks/>
                  </p:cNvGrpSpPr>
                  <p:nvPr/>
                </p:nvGrpSpPr>
                <p:grpSpPr bwMode="auto">
                  <a:xfrm>
                    <a:off x="2544" y="2592"/>
                    <a:ext cx="1104" cy="1584"/>
                    <a:chOff x="2544" y="2592"/>
                    <a:chExt cx="1104" cy="1584"/>
                  </a:xfrm>
                </p:grpSpPr>
                <p:sp>
                  <p:nvSpPr>
                    <p:cNvPr id="61" name="AutoShape 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4" y="2592"/>
                      <a:ext cx="1104" cy="1584"/>
                    </a:xfrm>
                    <a:prstGeom prst="rtTriangle">
                      <a:avLst/>
                    </a:prstGeom>
                    <a:noFill/>
                    <a:ln w="9525">
                      <a:solidFill>
                        <a:srgbClr val="FFC000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</a:endParaRPr>
                    </a:p>
                  </p:txBody>
                </p:sp>
                <p:sp>
                  <p:nvSpPr>
                    <p:cNvPr id="62" name="Rectangle 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4" y="4032"/>
                      <a:ext cx="144" cy="144"/>
                    </a:xfrm>
                    <a:prstGeom prst="rect">
                      <a:avLst/>
                    </a:prstGeom>
                    <a:noFill/>
                    <a:ln w="9525">
                      <a:solidFill>
                        <a:srgbClr val="FFC000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</a:endParaRPr>
                    </a:p>
                  </p:txBody>
                </p:sp>
              </p:grpSp>
              <p:sp>
                <p:nvSpPr>
                  <p:cNvPr id="60" name="Arc 20"/>
                  <p:cNvSpPr>
                    <a:spLocks/>
                  </p:cNvSpPr>
                  <p:nvPr/>
                </p:nvSpPr>
                <p:spPr bwMode="auto">
                  <a:xfrm flipV="1">
                    <a:off x="2544" y="2736"/>
                    <a:ext cx="96" cy="48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0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0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FFC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</a:endParaRPr>
                  </a:p>
                </p:txBody>
              </p:sp>
            </p:grpSp>
            <p:sp>
              <p:nvSpPr>
                <p:cNvPr id="58" name="Rectangle 21"/>
                <p:cNvSpPr>
                  <a:spLocks noChangeArrowheads="1"/>
                </p:cNvSpPr>
                <p:nvPr/>
              </p:nvSpPr>
              <p:spPr bwMode="auto">
                <a:xfrm>
                  <a:off x="2409" y="3426"/>
                  <a:ext cx="96" cy="96"/>
                </a:xfrm>
                <a:prstGeom prst="rect">
                  <a:avLst/>
                </a:prstGeom>
                <a:noFill/>
                <a:ln w="9525">
                  <a:solidFill>
                    <a:srgbClr val="FFC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55" name="Freeform 22"/>
              <p:cNvSpPr>
                <a:spLocks/>
              </p:cNvSpPr>
              <p:nvPr/>
            </p:nvSpPr>
            <p:spPr bwMode="auto">
              <a:xfrm rot="-941172">
                <a:off x="3858" y="2112"/>
                <a:ext cx="1614" cy="452"/>
              </a:xfrm>
              <a:custGeom>
                <a:avLst/>
                <a:gdLst>
                  <a:gd name="T0" fmla="*/ 0 w 1104"/>
                  <a:gd name="T1" fmla="*/ 0 h 688"/>
                  <a:gd name="T2" fmla="*/ 384 w 1104"/>
                  <a:gd name="T3" fmla="*/ 576 h 688"/>
                  <a:gd name="T4" fmla="*/ 1104 w 1104"/>
                  <a:gd name="T5" fmla="*/ 672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04" h="688">
                    <a:moveTo>
                      <a:pt x="0" y="0"/>
                    </a:moveTo>
                    <a:cubicBezTo>
                      <a:pt x="100" y="232"/>
                      <a:pt x="200" y="464"/>
                      <a:pt x="384" y="576"/>
                    </a:cubicBezTo>
                    <a:cubicBezTo>
                      <a:pt x="568" y="688"/>
                      <a:pt x="984" y="656"/>
                      <a:pt x="1104" y="672"/>
                    </a:cubicBezTo>
                  </a:path>
                </a:pathLst>
              </a:custGeom>
              <a:noFill/>
              <a:ln w="9525">
                <a:solidFill>
                  <a:srgbClr val="FFC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56" name="Freeform 25"/>
              <p:cNvSpPr>
                <a:spLocks/>
              </p:cNvSpPr>
              <p:nvPr/>
            </p:nvSpPr>
            <p:spPr bwMode="auto">
              <a:xfrm rot="8201678">
                <a:off x="3134" y="2055"/>
                <a:ext cx="605" cy="574"/>
              </a:xfrm>
              <a:custGeom>
                <a:avLst/>
                <a:gdLst>
                  <a:gd name="T0" fmla="*/ 0 w 480"/>
                  <a:gd name="T1" fmla="*/ 0 h 480"/>
                  <a:gd name="T2" fmla="*/ 288 w 480"/>
                  <a:gd name="T3" fmla="*/ 144 h 480"/>
                  <a:gd name="T4" fmla="*/ 480 w 480"/>
                  <a:gd name="T5" fmla="*/ 480 h 4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80" h="480">
                    <a:moveTo>
                      <a:pt x="0" y="0"/>
                    </a:moveTo>
                    <a:cubicBezTo>
                      <a:pt x="104" y="32"/>
                      <a:pt x="208" y="64"/>
                      <a:pt x="288" y="144"/>
                    </a:cubicBezTo>
                    <a:cubicBezTo>
                      <a:pt x="368" y="224"/>
                      <a:pt x="448" y="424"/>
                      <a:pt x="480" y="480"/>
                    </a:cubicBezTo>
                  </a:path>
                </a:pathLst>
              </a:custGeom>
              <a:noFill/>
              <a:ln w="9525">
                <a:solidFill>
                  <a:srgbClr val="FFC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42" name="Text Box 12"/>
            <p:cNvSpPr txBox="1">
              <a:spLocks noChangeArrowheads="1"/>
            </p:cNvSpPr>
            <p:nvPr/>
          </p:nvSpPr>
          <p:spPr bwMode="auto">
            <a:xfrm>
              <a:off x="8753046" y="1592830"/>
              <a:ext cx="457200" cy="579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32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50" name="Text Box 24"/>
            <p:cNvSpPr txBox="1">
              <a:spLocks noChangeArrowheads="1"/>
            </p:cNvSpPr>
            <p:nvPr/>
          </p:nvSpPr>
          <p:spPr bwMode="auto">
            <a:xfrm>
              <a:off x="6953723" y="3483075"/>
              <a:ext cx="457200" cy="579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32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Text Box 23"/>
            <p:cNvSpPr txBox="1">
              <a:spLocks noChangeArrowheads="1"/>
            </p:cNvSpPr>
            <p:nvPr/>
          </p:nvSpPr>
          <p:spPr bwMode="auto">
            <a:xfrm>
              <a:off x="6678606" y="1840836"/>
              <a:ext cx="457200" cy="579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32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2" name="Text Box 13"/>
            <p:cNvSpPr txBox="1">
              <a:spLocks noChangeArrowheads="1"/>
            </p:cNvSpPr>
            <p:nvPr/>
          </p:nvSpPr>
          <p:spPr bwMode="auto">
            <a:xfrm>
              <a:off x="8624842" y="3571357"/>
              <a:ext cx="457200" cy="579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32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4</a:t>
              </a:r>
              <a:endPara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3" name="Text Box 25">
            <a:extLst>
              <a:ext uri="{FF2B5EF4-FFF2-40B4-BE49-F238E27FC236}">
                <a16:creationId xmlns:a16="http://schemas.microsoft.com/office/drawing/2014/main" id="{D22583B4-C7A6-483D-B250-CC0B1C340F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5147" y="1099061"/>
            <a:ext cx="2438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indent="450839" algn="just" defTabSz="1219170" eaLnBrk="1" hangingPunct="1">
              <a:spcBef>
                <a:spcPct val="50000"/>
              </a:spcBef>
            </a:pPr>
            <a:r>
              <a:rPr lang="en-US" altLang="en-US" sz="3200" b="1" u="sng" dirty="0" err="1">
                <a:solidFill>
                  <a:srgbClr val="F79646">
                    <a:lumMod val="20000"/>
                    <a:lumOff val="8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 u="sng" dirty="0">
                <a:solidFill>
                  <a:srgbClr val="F79646">
                    <a:lumMod val="20000"/>
                    <a:lumOff val="8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altLang="en-US" sz="3200" b="1" dirty="0">
                <a:solidFill>
                  <a:srgbClr val="F79646">
                    <a:lumMod val="20000"/>
                    <a:lumOff val="8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6203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139"/>
    </mc:Choice>
    <mc:Fallback xmlns="">
      <p:transition spd="slow" advTm="90139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307674" y="2190150"/>
            <a:ext cx="3760788" cy="2943225"/>
            <a:chOff x="1651" y="2370"/>
            <a:chExt cx="2369" cy="1854"/>
          </a:xfrm>
        </p:grpSpPr>
        <p:sp>
          <p:nvSpPr>
            <p:cNvPr id="3" name="Line 6"/>
            <p:cNvSpPr>
              <a:spLocks noChangeShapeType="1"/>
            </p:cNvSpPr>
            <p:nvPr/>
          </p:nvSpPr>
          <p:spPr bwMode="auto">
            <a:xfrm>
              <a:off x="2409" y="2370"/>
              <a:ext cx="0" cy="1152"/>
            </a:xfrm>
            <a:prstGeom prst="line">
              <a:avLst/>
            </a:prstGeom>
            <a:noFill/>
            <a:ln w="9525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Text Box 11"/>
            <p:cNvSpPr txBox="1">
              <a:spLocks noChangeArrowheads="1"/>
            </p:cNvSpPr>
            <p:nvPr/>
          </p:nvSpPr>
          <p:spPr bwMode="auto">
            <a:xfrm>
              <a:off x="3075" y="2585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>
                  <a:solidFill>
                    <a:prstClr val="white"/>
                  </a:solidFill>
                  <a:latin typeface="Times New Roman" pitchFamily="18" charset="0"/>
                  <a:cs typeface="Times New Roman" pitchFamily="18" charset="0"/>
                </a:rPr>
                <a:t>7</a:t>
              </a:r>
            </a:p>
          </p:txBody>
        </p:sp>
        <p:sp>
          <p:nvSpPr>
            <p:cNvPr id="9" name="Text Box 12"/>
            <p:cNvSpPr txBox="1">
              <a:spLocks noChangeArrowheads="1"/>
            </p:cNvSpPr>
            <p:nvPr/>
          </p:nvSpPr>
          <p:spPr bwMode="auto">
            <a:xfrm>
              <a:off x="1758" y="2659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2800">
                  <a:solidFill>
                    <a:prstClr val="white"/>
                  </a:solidFill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10" name="Text Box 13"/>
            <p:cNvSpPr txBox="1">
              <a:spLocks noChangeArrowheads="1"/>
            </p:cNvSpPr>
            <p:nvPr/>
          </p:nvSpPr>
          <p:spPr bwMode="auto">
            <a:xfrm>
              <a:off x="2736" y="3772"/>
              <a:ext cx="28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3200">
                  <a:solidFill>
                    <a:prstClr val="white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</a:p>
          </p:txBody>
        </p:sp>
        <p:sp>
          <p:nvSpPr>
            <p:cNvPr id="11" name="Text Box 14"/>
            <p:cNvSpPr txBox="1">
              <a:spLocks noChangeArrowheads="1"/>
            </p:cNvSpPr>
            <p:nvPr/>
          </p:nvSpPr>
          <p:spPr bwMode="auto">
            <a:xfrm>
              <a:off x="2391" y="2821"/>
              <a:ext cx="28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 sz="3200" dirty="0">
                  <a:solidFill>
                    <a:prstClr val="white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  <p:grpSp>
          <p:nvGrpSpPr>
            <p:cNvPr id="12" name="Group 15"/>
            <p:cNvGrpSpPr>
              <a:grpSpLocks/>
            </p:cNvGrpSpPr>
            <p:nvPr/>
          </p:nvGrpSpPr>
          <p:grpSpPr bwMode="auto">
            <a:xfrm>
              <a:off x="1651" y="2818"/>
              <a:ext cx="2369" cy="1406"/>
              <a:chOff x="1651" y="2818"/>
              <a:chExt cx="2369" cy="1406"/>
            </a:xfrm>
          </p:grpSpPr>
          <p:grpSp>
            <p:nvGrpSpPr>
              <p:cNvPr id="13" name="Group 16"/>
              <p:cNvGrpSpPr>
                <a:grpSpLocks/>
              </p:cNvGrpSpPr>
              <p:nvPr/>
            </p:nvGrpSpPr>
            <p:grpSpPr bwMode="auto">
              <a:xfrm>
                <a:off x="1824" y="2818"/>
                <a:ext cx="2016" cy="1406"/>
                <a:chOff x="1824" y="2818"/>
                <a:chExt cx="2016" cy="1406"/>
              </a:xfrm>
            </p:grpSpPr>
            <p:grpSp>
              <p:nvGrpSpPr>
                <p:cNvPr id="15" name="Group 17"/>
                <p:cNvGrpSpPr>
                  <a:grpSpLocks/>
                </p:cNvGrpSpPr>
                <p:nvPr/>
              </p:nvGrpSpPr>
              <p:grpSpPr bwMode="auto">
                <a:xfrm rot="7485282">
                  <a:off x="2129" y="2513"/>
                  <a:ext cx="1406" cy="2016"/>
                  <a:chOff x="2544" y="2592"/>
                  <a:chExt cx="1104" cy="1584"/>
                </a:xfrm>
              </p:grpSpPr>
              <p:grpSp>
                <p:nvGrpSpPr>
                  <p:cNvPr id="17" name="Group 16"/>
                  <p:cNvGrpSpPr>
                    <a:grpSpLocks/>
                  </p:cNvGrpSpPr>
                  <p:nvPr/>
                </p:nvGrpSpPr>
                <p:grpSpPr bwMode="auto">
                  <a:xfrm>
                    <a:off x="2544" y="2592"/>
                    <a:ext cx="1104" cy="1584"/>
                    <a:chOff x="2544" y="2592"/>
                    <a:chExt cx="1104" cy="1584"/>
                  </a:xfrm>
                </p:grpSpPr>
                <p:sp>
                  <p:nvSpPr>
                    <p:cNvPr id="19" name="AutoShape 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4" y="2592"/>
                      <a:ext cx="1104" cy="1584"/>
                    </a:xfrm>
                    <a:prstGeom prst="rtTriangle">
                      <a:avLst/>
                    </a:prstGeom>
                    <a:noFill/>
                    <a:ln w="9525">
                      <a:solidFill>
                        <a:srgbClr val="FFC000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prstClr val="white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20" name="Rectangle 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4" y="4032"/>
                      <a:ext cx="144" cy="144"/>
                    </a:xfrm>
                    <a:prstGeom prst="rect">
                      <a:avLst/>
                    </a:prstGeom>
                    <a:noFill/>
                    <a:ln w="9525">
                      <a:solidFill>
                        <a:srgbClr val="FFC000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prstClr val="white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18" name="Arc 21"/>
                  <p:cNvSpPr>
                    <a:spLocks/>
                  </p:cNvSpPr>
                  <p:nvPr/>
                </p:nvSpPr>
                <p:spPr bwMode="auto">
                  <a:xfrm flipV="1">
                    <a:off x="2544" y="2736"/>
                    <a:ext cx="96" cy="48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0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0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FFC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prstClr val="white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16" name="Rectangle 22"/>
                <p:cNvSpPr>
                  <a:spLocks noChangeArrowheads="1"/>
                </p:cNvSpPr>
                <p:nvPr/>
              </p:nvSpPr>
              <p:spPr bwMode="auto">
                <a:xfrm>
                  <a:off x="2409" y="3426"/>
                  <a:ext cx="96" cy="96"/>
                </a:xfrm>
                <a:prstGeom prst="rect">
                  <a:avLst/>
                </a:prstGeom>
                <a:noFill/>
                <a:ln w="9525">
                  <a:solidFill>
                    <a:srgbClr val="FFC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prstClr val="white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14" name="Freeform 23"/>
              <p:cNvSpPr>
                <a:spLocks/>
              </p:cNvSpPr>
              <p:nvPr/>
            </p:nvSpPr>
            <p:spPr bwMode="auto">
              <a:xfrm rot="-941172">
                <a:off x="1651" y="3181"/>
                <a:ext cx="2369" cy="685"/>
              </a:xfrm>
              <a:custGeom>
                <a:avLst/>
                <a:gdLst>
                  <a:gd name="T0" fmla="*/ 0 w 1104"/>
                  <a:gd name="T1" fmla="*/ 0 h 688"/>
                  <a:gd name="T2" fmla="*/ 384 w 1104"/>
                  <a:gd name="T3" fmla="*/ 576 h 688"/>
                  <a:gd name="T4" fmla="*/ 1104 w 1104"/>
                  <a:gd name="T5" fmla="*/ 672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04" h="688">
                    <a:moveTo>
                      <a:pt x="0" y="0"/>
                    </a:moveTo>
                    <a:cubicBezTo>
                      <a:pt x="100" y="232"/>
                      <a:pt x="200" y="464"/>
                      <a:pt x="384" y="576"/>
                    </a:cubicBezTo>
                    <a:cubicBezTo>
                      <a:pt x="568" y="688"/>
                      <a:pt x="984" y="656"/>
                      <a:pt x="1104" y="672"/>
                    </a:cubicBezTo>
                  </a:path>
                </a:pathLst>
              </a:custGeom>
              <a:noFill/>
              <a:ln w="9525">
                <a:solidFill>
                  <a:srgbClr val="FFC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prstClr val="white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21" name="Text Box 25">
            <a:extLst>
              <a:ext uri="{FF2B5EF4-FFF2-40B4-BE49-F238E27FC236}">
                <a16:creationId xmlns:a16="http://schemas.microsoft.com/office/drawing/2014/main" id="{D22583B4-C7A6-483D-B250-CC0B1C340F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2624" y="1246162"/>
            <a:ext cx="2438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indent="450839" algn="just" defTabSz="1219170" eaLnBrk="1" hangingPunct="1">
              <a:spcBef>
                <a:spcPct val="50000"/>
              </a:spcBef>
            </a:pPr>
            <a:r>
              <a:rPr lang="en-US" altLang="en-US" sz="3200" b="1" err="1">
                <a:solidFill>
                  <a:srgbClr val="F79646">
                    <a:lumMod val="20000"/>
                    <a:lumOff val="8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>
                <a:solidFill>
                  <a:srgbClr val="F79646">
                    <a:lumMod val="20000"/>
                    <a:lumOff val="8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endParaRPr lang="en-US" altLang="en-US" sz="3200" b="1" dirty="0">
              <a:solidFill>
                <a:srgbClr val="F79646">
                  <a:lumMod val="20000"/>
                  <a:lumOff val="8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7011159" y="2072676"/>
            <a:ext cx="3711575" cy="2922588"/>
            <a:chOff x="6627812" y="1447800"/>
            <a:chExt cx="3711575" cy="2922588"/>
          </a:xfrm>
        </p:grpSpPr>
        <p:grpSp>
          <p:nvGrpSpPr>
            <p:cNvPr id="28" name="Group 26"/>
            <p:cNvGrpSpPr>
              <a:grpSpLocks/>
            </p:cNvGrpSpPr>
            <p:nvPr/>
          </p:nvGrpSpPr>
          <p:grpSpPr bwMode="auto">
            <a:xfrm>
              <a:off x="6627812" y="1447800"/>
              <a:ext cx="3711575" cy="2922588"/>
              <a:chOff x="3134" y="1197"/>
              <a:chExt cx="2338" cy="1841"/>
            </a:xfrm>
          </p:grpSpPr>
          <p:sp>
            <p:nvSpPr>
              <p:cNvPr id="33" name="Line 5"/>
              <p:cNvSpPr>
                <a:spLocks noChangeShapeType="1"/>
              </p:cNvSpPr>
              <p:nvPr/>
            </p:nvSpPr>
            <p:spPr bwMode="auto">
              <a:xfrm>
                <a:off x="3834" y="1197"/>
                <a:ext cx="0" cy="1152"/>
              </a:xfrm>
              <a:prstGeom prst="line">
                <a:avLst/>
              </a:prstGeom>
              <a:noFill/>
              <a:ln w="9525">
                <a:solidFill>
                  <a:srgbClr val="FFC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endParaRPr>
              </a:p>
            </p:txBody>
          </p:sp>
          <p:grpSp>
            <p:nvGrpSpPr>
              <p:cNvPr id="34" name="Group 33"/>
              <p:cNvGrpSpPr>
                <a:grpSpLocks/>
              </p:cNvGrpSpPr>
              <p:nvPr/>
            </p:nvGrpSpPr>
            <p:grpSpPr bwMode="auto">
              <a:xfrm>
                <a:off x="3252" y="1632"/>
                <a:ext cx="2016" cy="1406"/>
                <a:chOff x="1824" y="2818"/>
                <a:chExt cx="2016" cy="1406"/>
              </a:xfrm>
            </p:grpSpPr>
            <p:grpSp>
              <p:nvGrpSpPr>
                <p:cNvPr id="37" name="Group 16"/>
                <p:cNvGrpSpPr>
                  <a:grpSpLocks/>
                </p:cNvGrpSpPr>
                <p:nvPr/>
              </p:nvGrpSpPr>
              <p:grpSpPr bwMode="auto">
                <a:xfrm rot="7485282">
                  <a:off x="2129" y="2513"/>
                  <a:ext cx="1406" cy="2016"/>
                  <a:chOff x="2544" y="2592"/>
                  <a:chExt cx="1104" cy="1584"/>
                </a:xfrm>
              </p:grpSpPr>
              <p:grpSp>
                <p:nvGrpSpPr>
                  <p:cNvPr id="39" name="Group 17"/>
                  <p:cNvGrpSpPr>
                    <a:grpSpLocks/>
                  </p:cNvGrpSpPr>
                  <p:nvPr/>
                </p:nvGrpSpPr>
                <p:grpSpPr bwMode="auto">
                  <a:xfrm>
                    <a:off x="2544" y="2592"/>
                    <a:ext cx="1104" cy="1584"/>
                    <a:chOff x="2544" y="2592"/>
                    <a:chExt cx="1104" cy="1584"/>
                  </a:xfrm>
                </p:grpSpPr>
                <p:sp>
                  <p:nvSpPr>
                    <p:cNvPr id="41" name="AutoShape 1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4" y="2592"/>
                      <a:ext cx="1104" cy="1584"/>
                    </a:xfrm>
                    <a:prstGeom prst="rtTriangle">
                      <a:avLst/>
                    </a:prstGeom>
                    <a:noFill/>
                    <a:ln w="9525">
                      <a:solidFill>
                        <a:srgbClr val="FFC000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</a:endParaRPr>
                    </a:p>
                  </p:txBody>
                </p:sp>
                <p:sp>
                  <p:nvSpPr>
                    <p:cNvPr id="42" name="Rectangle 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4" y="4032"/>
                      <a:ext cx="144" cy="144"/>
                    </a:xfrm>
                    <a:prstGeom prst="rect">
                      <a:avLst/>
                    </a:prstGeom>
                    <a:noFill/>
                    <a:ln w="9525">
                      <a:solidFill>
                        <a:srgbClr val="FFC000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</a:endParaRPr>
                    </a:p>
                  </p:txBody>
                </p:sp>
              </p:grpSp>
              <p:sp>
                <p:nvSpPr>
                  <p:cNvPr id="40" name="Arc 20"/>
                  <p:cNvSpPr>
                    <a:spLocks/>
                  </p:cNvSpPr>
                  <p:nvPr/>
                </p:nvSpPr>
                <p:spPr bwMode="auto">
                  <a:xfrm flipV="1">
                    <a:off x="2544" y="2736"/>
                    <a:ext cx="96" cy="48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0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0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FFC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</a:endParaRPr>
                  </a:p>
                </p:txBody>
              </p:sp>
            </p:grpSp>
            <p:sp>
              <p:nvSpPr>
                <p:cNvPr id="38" name="Rectangle 21"/>
                <p:cNvSpPr>
                  <a:spLocks noChangeArrowheads="1"/>
                </p:cNvSpPr>
                <p:nvPr/>
              </p:nvSpPr>
              <p:spPr bwMode="auto">
                <a:xfrm>
                  <a:off x="2409" y="3426"/>
                  <a:ext cx="96" cy="96"/>
                </a:xfrm>
                <a:prstGeom prst="rect">
                  <a:avLst/>
                </a:prstGeom>
                <a:noFill/>
                <a:ln w="9525">
                  <a:solidFill>
                    <a:srgbClr val="FFC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35" name="Freeform 22"/>
              <p:cNvSpPr>
                <a:spLocks/>
              </p:cNvSpPr>
              <p:nvPr/>
            </p:nvSpPr>
            <p:spPr bwMode="auto">
              <a:xfrm rot="-941172">
                <a:off x="3858" y="2112"/>
                <a:ext cx="1614" cy="452"/>
              </a:xfrm>
              <a:custGeom>
                <a:avLst/>
                <a:gdLst>
                  <a:gd name="T0" fmla="*/ 0 w 1104"/>
                  <a:gd name="T1" fmla="*/ 0 h 688"/>
                  <a:gd name="T2" fmla="*/ 384 w 1104"/>
                  <a:gd name="T3" fmla="*/ 576 h 688"/>
                  <a:gd name="T4" fmla="*/ 1104 w 1104"/>
                  <a:gd name="T5" fmla="*/ 672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04" h="688">
                    <a:moveTo>
                      <a:pt x="0" y="0"/>
                    </a:moveTo>
                    <a:cubicBezTo>
                      <a:pt x="100" y="232"/>
                      <a:pt x="200" y="464"/>
                      <a:pt x="384" y="576"/>
                    </a:cubicBezTo>
                    <a:cubicBezTo>
                      <a:pt x="568" y="688"/>
                      <a:pt x="984" y="656"/>
                      <a:pt x="1104" y="672"/>
                    </a:cubicBezTo>
                  </a:path>
                </a:pathLst>
              </a:custGeom>
              <a:noFill/>
              <a:ln w="9525">
                <a:solidFill>
                  <a:srgbClr val="FFC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6" name="Freeform 25"/>
              <p:cNvSpPr>
                <a:spLocks/>
              </p:cNvSpPr>
              <p:nvPr/>
            </p:nvSpPr>
            <p:spPr bwMode="auto">
              <a:xfrm rot="8201678">
                <a:off x="3134" y="2055"/>
                <a:ext cx="605" cy="574"/>
              </a:xfrm>
              <a:custGeom>
                <a:avLst/>
                <a:gdLst>
                  <a:gd name="T0" fmla="*/ 0 w 480"/>
                  <a:gd name="T1" fmla="*/ 0 h 480"/>
                  <a:gd name="T2" fmla="*/ 288 w 480"/>
                  <a:gd name="T3" fmla="*/ 144 h 480"/>
                  <a:gd name="T4" fmla="*/ 480 w 480"/>
                  <a:gd name="T5" fmla="*/ 480 h 4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80" h="480">
                    <a:moveTo>
                      <a:pt x="0" y="0"/>
                    </a:moveTo>
                    <a:cubicBezTo>
                      <a:pt x="104" y="32"/>
                      <a:pt x="208" y="64"/>
                      <a:pt x="288" y="144"/>
                    </a:cubicBezTo>
                    <a:cubicBezTo>
                      <a:pt x="368" y="224"/>
                      <a:pt x="448" y="424"/>
                      <a:pt x="480" y="480"/>
                    </a:cubicBezTo>
                  </a:path>
                </a:pathLst>
              </a:custGeom>
              <a:noFill/>
              <a:ln w="9525">
                <a:solidFill>
                  <a:srgbClr val="FFC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29" name="Text Box 12"/>
            <p:cNvSpPr txBox="1">
              <a:spLocks noChangeArrowheads="1"/>
            </p:cNvSpPr>
            <p:nvPr/>
          </p:nvSpPr>
          <p:spPr bwMode="auto">
            <a:xfrm>
              <a:off x="8753046" y="1592830"/>
              <a:ext cx="457200" cy="579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32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y</a:t>
              </a:r>
            </a:p>
          </p:txBody>
        </p:sp>
        <p:sp>
          <p:nvSpPr>
            <p:cNvPr id="30" name="Text Box 24"/>
            <p:cNvSpPr txBox="1">
              <a:spLocks noChangeArrowheads="1"/>
            </p:cNvSpPr>
            <p:nvPr/>
          </p:nvSpPr>
          <p:spPr bwMode="auto">
            <a:xfrm>
              <a:off x="6953723" y="3483075"/>
              <a:ext cx="457200" cy="579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en-US" sz="32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endPara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Text Box 23"/>
            <p:cNvSpPr txBox="1">
              <a:spLocks noChangeArrowheads="1"/>
            </p:cNvSpPr>
            <p:nvPr/>
          </p:nvSpPr>
          <p:spPr bwMode="auto">
            <a:xfrm>
              <a:off x="7677329" y="2183352"/>
              <a:ext cx="457200" cy="579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en-US" sz="3200" kern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 Box 13"/>
            <p:cNvSpPr txBox="1">
              <a:spLocks noChangeArrowheads="1"/>
            </p:cNvSpPr>
            <p:nvPr/>
          </p:nvSpPr>
          <p:spPr bwMode="auto">
            <a:xfrm>
              <a:off x="8624842" y="3571357"/>
              <a:ext cx="457200" cy="579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en-US" sz="3200" kern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endParaRPr kumimoji="0" lang="en-US" altLang="en-US" sz="32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43" name="Text Box 25">
            <a:extLst>
              <a:ext uri="{FF2B5EF4-FFF2-40B4-BE49-F238E27FC236}">
                <a16:creationId xmlns:a16="http://schemas.microsoft.com/office/drawing/2014/main" id="{D22583B4-C7A6-483D-B250-CC0B1C340F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6470" y="1130471"/>
            <a:ext cx="24384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indent="450839" algn="just" defTabSz="1219170" eaLnBrk="1" hangingPunct="1">
              <a:spcBef>
                <a:spcPct val="50000"/>
              </a:spcBef>
            </a:pPr>
            <a:r>
              <a:rPr lang="en-US" altLang="en-US" sz="3200" b="1" err="1">
                <a:solidFill>
                  <a:srgbClr val="F79646">
                    <a:lumMod val="20000"/>
                    <a:lumOff val="8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200" b="1">
                <a:solidFill>
                  <a:srgbClr val="F79646">
                    <a:lumMod val="20000"/>
                    <a:lumOff val="8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4. </a:t>
            </a:r>
            <a:endParaRPr lang="en-US" altLang="en-US" sz="3200" b="1" dirty="0">
              <a:solidFill>
                <a:srgbClr val="F79646">
                  <a:lumMod val="20000"/>
                  <a:lumOff val="80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21577" y="383394"/>
            <a:ext cx="77651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</a:t>
            </a:r>
            <a:r>
              <a:rPr lang="en-US" sz="32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x, y </a:t>
            </a:r>
            <a:r>
              <a:rPr lang="en-US" sz="3200" b="1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sau:</a:t>
            </a:r>
            <a:endParaRPr lang="en-US" sz="32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671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35" t="44936" r="28943" b="3719"/>
          <a:stretch>
            <a:fillRect/>
          </a:stretch>
        </p:blipFill>
        <p:spPr bwMode="auto">
          <a:xfrm>
            <a:off x="4642076" y="4689566"/>
            <a:ext cx="3952875" cy="1760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666" y="885509"/>
            <a:ext cx="11650722" cy="5669837"/>
          </a:xfrm>
          <a:prstGeom prst="rect">
            <a:avLst/>
          </a:prstGeom>
        </p:spPr>
      </p:pic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3259183" y="0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HƯỚNG DẪN HỌC BÀI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557463" y="990600"/>
            <a:ext cx="9368925" cy="235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  <a:buFont typeface="Wingdings" panose="05000000000000000000" pitchFamily="2" charset="2"/>
              <a:buChar char="§"/>
              <a:tabLst/>
              <a:defRPr/>
            </a:pP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Nắm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vững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các</a:t>
            </a:r>
            <a:r>
              <a:rPr kumimoji="0" lang="en-US" sz="3200" b="0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hệ</a:t>
            </a:r>
            <a:r>
              <a:rPr kumimoji="0" lang="en-US" sz="3200" b="0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thức</a:t>
            </a:r>
            <a:r>
              <a:rPr kumimoji="0" lang="en-US" sz="3200" b="0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về</a:t>
            </a:r>
            <a:r>
              <a:rPr kumimoji="0" lang="en-US" sz="3200" b="0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cạnh</a:t>
            </a:r>
            <a:r>
              <a:rPr kumimoji="0" lang="en-US" sz="3200" b="0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và</a:t>
            </a:r>
            <a:r>
              <a:rPr kumimoji="0" lang="en-US" sz="3200" b="0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đường</a:t>
            </a:r>
            <a:r>
              <a:rPr kumimoji="0" lang="en-US" sz="3200" b="0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cao</a:t>
            </a:r>
            <a:r>
              <a:rPr kumimoji="0" lang="en-US" sz="3200" b="0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trong</a:t>
            </a:r>
            <a:r>
              <a:rPr kumimoji="0" lang="en-US" sz="3200" b="0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 tam </a:t>
            </a:r>
            <a:r>
              <a:rPr kumimoji="0" lang="en-US" sz="3200" b="0" i="0" u="none" strike="noStrike" kern="0" cap="none" spc="0" normalizeH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giác</a:t>
            </a:r>
            <a:r>
              <a:rPr kumimoji="0" lang="en-US" sz="3200" b="0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vuông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itchFamily="18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Xem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lại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các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ví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dụ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và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tự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làm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lại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bài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tập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đã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hướng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dẫn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Làm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bài</a:t>
            </a: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tập:6,8,9/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Tr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 </a:t>
            </a:r>
            <a:r>
              <a: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69-70 </a:t>
            </a:r>
            <a:r>
              <a:rPr kumimoji="0" lang="en-US" sz="32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Times New Roman" pitchFamily="18" charset="0"/>
                <a:ea typeface="+mn-ea"/>
                <a:cs typeface="+mn-cs"/>
              </a:rPr>
              <a:t>SGK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30121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81986" y="1335566"/>
            <a:ext cx="2632677" cy="584773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>
              <a:tabLst>
                <a:tab pos="741363" algn="l"/>
              </a:tabLst>
            </a:pPr>
            <a:r>
              <a:rPr lang="en-US" sz="3200" b="1" i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b="1" i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sz="3200" b="1" i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i="1" u="sng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3200" b="1" i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213595" y="2397982"/>
            <a:ext cx="12835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>
                <a:solidFill>
                  <a:srgbClr val="00FFFF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BC</a:t>
            </a:r>
            <a:endParaRPr lang="en-US" sz="2800" dirty="0">
              <a:solidFill>
                <a:srgbClr val="00FFFF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290298" y="3779188"/>
            <a:ext cx="56162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AH: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huyền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6316425" y="4489418"/>
            <a:ext cx="50221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>
                <a:solidFill>
                  <a:srgbClr val="00FFFF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BH</a:t>
            </a:r>
            <a:r>
              <a:rPr lang="en-US" sz="2800"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: hình </a:t>
            </a:r>
            <a:r>
              <a:rPr lang="en-US" sz="2800" dirty="0" err="1"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chiếu</a:t>
            </a:r>
            <a:r>
              <a:rPr lang="en-US" sz="2800" dirty="0"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của</a:t>
            </a:r>
            <a:r>
              <a:rPr lang="en-US" sz="2800" dirty="0"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sz="2800" dirty="0">
                <a:solidFill>
                  <a:srgbClr val="00FFFF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AB </a:t>
            </a:r>
            <a:r>
              <a:rPr lang="en-US" sz="2800" err="1"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trên</a:t>
            </a:r>
            <a:r>
              <a:rPr lang="en-US" sz="2800"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BC.</a:t>
            </a:r>
            <a:endParaRPr lang="en-US" sz="2800" dirty="0">
              <a:solidFill>
                <a:schemeClr val="bg1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290298" y="5309298"/>
            <a:ext cx="51260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>
                <a:solidFill>
                  <a:srgbClr val="00FFFF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CH</a:t>
            </a:r>
            <a:r>
              <a:rPr lang="en-US" sz="2800"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: hình </a:t>
            </a:r>
            <a:r>
              <a:rPr lang="en-US" sz="2800" dirty="0" err="1"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chiếu</a:t>
            </a:r>
            <a:r>
              <a:rPr lang="en-US" sz="2800" dirty="0"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của</a:t>
            </a:r>
            <a:r>
              <a:rPr lang="en-US" sz="2800" dirty="0"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n-US" sz="2800" dirty="0">
                <a:solidFill>
                  <a:srgbClr val="00FFFF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AC </a:t>
            </a:r>
            <a:r>
              <a:rPr lang="en-US" sz="2800" dirty="0" err="1"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trên</a:t>
            </a:r>
            <a:r>
              <a:rPr lang="en-US" sz="2800" dirty="0"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BC.</a:t>
            </a:r>
            <a:r>
              <a:rPr lang="en-US" sz="2800" dirty="0">
                <a:solidFill>
                  <a:srgbClr val="00B0F0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</a:p>
        </p:txBody>
      </p:sp>
      <p:sp>
        <p:nvSpPr>
          <p:cNvPr id="46" name="Rectangle 45"/>
          <p:cNvSpPr/>
          <p:nvPr/>
        </p:nvSpPr>
        <p:spPr>
          <a:xfrm>
            <a:off x="8881917" y="3134303"/>
            <a:ext cx="13612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FFFF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AB, AC</a:t>
            </a:r>
            <a:endParaRPr lang="en-US" sz="2800" dirty="0">
              <a:solidFill>
                <a:srgbClr val="00FFFF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09619" y="357377"/>
            <a:ext cx="9958387" cy="969522"/>
          </a:xfrm>
        </p:spPr>
        <p:txBody>
          <a:bodyPr anchor="ctr">
            <a:noAutofit/>
          </a:bodyPr>
          <a:lstStyle/>
          <a:p>
            <a:pPr eaLnBrk="1" hangingPunct="1"/>
            <a:r>
              <a:rPr lang="en-US" altLang="en-US" sz="32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§1. MỘT SỐ HỆ THỨC VỀ CẠNH VÀ ĐƯỜNG CAO TRONG TAM GIÁC VUÔNG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283492" y="1777799"/>
            <a:ext cx="3483519" cy="553998"/>
            <a:chOff x="5408986" y="1683205"/>
            <a:chExt cx="4618883" cy="553998"/>
          </a:xfrm>
        </p:grpSpPr>
        <p:sp>
          <p:nvSpPr>
            <p:cNvPr id="6" name="Rectangle 5"/>
            <p:cNvSpPr/>
            <p:nvPr/>
          </p:nvSpPr>
          <p:spPr>
            <a:xfrm>
              <a:off x="7152017" y="1683205"/>
              <a:ext cx="2875852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000">
                  <a:solidFill>
                    <a:schemeClr val="bg1"/>
                  </a:solidFill>
                  <a:latin typeface="Andalus" panose="02020603050405020304" pitchFamily="18" charset="-78"/>
                  <a:cs typeface="Andalus" panose="02020603050405020304" pitchFamily="18" charset="-78"/>
                </a:rPr>
                <a:t>vuông </a:t>
              </a:r>
              <a:r>
                <a:rPr lang="en-US" sz="3000" err="1">
                  <a:solidFill>
                    <a:schemeClr val="bg1"/>
                  </a:solidFill>
                  <a:latin typeface="Andalus" panose="02020603050405020304" pitchFamily="18" charset="-78"/>
                  <a:cs typeface="Andalus" panose="02020603050405020304" pitchFamily="18" charset="-78"/>
                </a:rPr>
                <a:t>tại</a:t>
              </a:r>
              <a:r>
                <a:rPr lang="en-US" sz="3000">
                  <a:solidFill>
                    <a:schemeClr val="bg1"/>
                  </a:solidFill>
                  <a:latin typeface="Andalus" panose="02020603050405020304" pitchFamily="18" charset="-78"/>
                  <a:cs typeface="Andalus" panose="02020603050405020304" pitchFamily="18" charset="-78"/>
                </a:rPr>
                <a:t> A:</a:t>
              </a:r>
              <a:endParaRPr lang="en-US" sz="3000" dirty="0"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endParaRPr>
            </a:p>
          </p:txBody>
        </p:sp>
        <p:graphicFrame>
          <p:nvGraphicFramePr>
            <p:cNvPr id="2" name="Object 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412348255"/>
                </p:ext>
              </p:extLst>
            </p:nvPr>
          </p:nvGraphicFramePr>
          <p:xfrm>
            <a:off x="5408986" y="1722394"/>
            <a:ext cx="1585301" cy="4602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422" name="Equation" r:id="rId3" imgW="495000" imgH="190440" progId="Equation.DSMT4">
                    <p:embed/>
                  </p:oleObj>
                </mc:Choice>
                <mc:Fallback>
                  <p:oleObj name="Equation" r:id="rId3" imgW="495000" imgH="1904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5408986" y="1722394"/>
                          <a:ext cx="1585301" cy="460217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" name="TextBox 6"/>
          <p:cNvSpPr txBox="1"/>
          <p:nvPr/>
        </p:nvSpPr>
        <p:spPr>
          <a:xfrm>
            <a:off x="6271495" y="3097047"/>
            <a:ext cx="28264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 góc vuông: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271495" y="2426819"/>
            <a:ext cx="21221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 huyền: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322353" y="2136047"/>
            <a:ext cx="5830183" cy="4371843"/>
            <a:chOff x="238293" y="2107918"/>
            <a:chExt cx="5830183" cy="4371843"/>
          </a:xfrm>
        </p:grpSpPr>
        <p:grpSp>
          <p:nvGrpSpPr>
            <p:cNvPr id="32" name="Group 31"/>
            <p:cNvGrpSpPr/>
            <p:nvPr/>
          </p:nvGrpSpPr>
          <p:grpSpPr>
            <a:xfrm>
              <a:off x="238293" y="2107918"/>
              <a:ext cx="5830183" cy="4371843"/>
              <a:chOff x="-21706" y="892721"/>
              <a:chExt cx="3972418" cy="3194240"/>
            </a:xfrm>
          </p:grpSpPr>
          <p:sp>
            <p:nvSpPr>
              <p:cNvPr id="34" name="Text Box 47"/>
              <p:cNvSpPr txBox="1">
                <a:spLocks noChangeArrowheads="1"/>
              </p:cNvSpPr>
              <p:nvPr/>
            </p:nvSpPr>
            <p:spPr bwMode="auto">
              <a:xfrm>
                <a:off x="981876" y="892721"/>
                <a:ext cx="457200" cy="519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fontAlgn="base">
                  <a:spcBef>
                    <a:spcPct val="50000"/>
                  </a:spcBef>
                  <a:spcAft>
                    <a:spcPct val="0"/>
                  </a:spcAft>
                  <a:buFontTx/>
                  <a:buNone/>
                </a:pPr>
                <a:r>
                  <a:rPr lang="en-US" altLang="en-US" sz="2800" dirty="0">
                    <a:solidFill>
                      <a:srgbClr val="FFFF66"/>
                    </a:solidFill>
                    <a:latin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43" name="Arc 56"/>
              <p:cNvSpPr>
                <a:spLocks/>
              </p:cNvSpPr>
              <p:nvPr/>
            </p:nvSpPr>
            <p:spPr bwMode="auto">
              <a:xfrm rot="2523860" flipV="1">
                <a:off x="688420" y="1770822"/>
                <a:ext cx="2402730" cy="2316139"/>
              </a:xfrm>
              <a:custGeom>
                <a:avLst/>
                <a:gdLst>
                  <a:gd name="T0" fmla="*/ 0 w 21587"/>
                  <a:gd name="T1" fmla="*/ 0 h 21600"/>
                  <a:gd name="T2" fmla="*/ 2147483646 w 21587"/>
                  <a:gd name="T3" fmla="*/ 2147483646 h 21600"/>
                  <a:gd name="T4" fmla="*/ 0 w 21587"/>
                  <a:gd name="T5" fmla="*/ 2147483646 h 21600"/>
                  <a:gd name="T6" fmla="*/ 0 60000 65536"/>
                  <a:gd name="T7" fmla="*/ 0 60000 65536"/>
                  <a:gd name="T8" fmla="*/ 0 60000 65536"/>
                  <a:gd name="T9" fmla="*/ 0 w 21587"/>
                  <a:gd name="T10" fmla="*/ 0 h 21600"/>
                  <a:gd name="T11" fmla="*/ 21587 w 21587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587" h="21600" fill="none" extrusionOk="0">
                    <a:moveTo>
                      <a:pt x="-1" y="0"/>
                    </a:moveTo>
                    <a:cubicBezTo>
                      <a:pt x="11633" y="0"/>
                      <a:pt x="21176" y="9213"/>
                      <a:pt x="21586" y="20839"/>
                    </a:cubicBezTo>
                  </a:path>
                  <a:path w="21587" h="21600" stroke="0" extrusionOk="0">
                    <a:moveTo>
                      <a:pt x="-1" y="0"/>
                    </a:moveTo>
                    <a:cubicBezTo>
                      <a:pt x="11633" y="0"/>
                      <a:pt x="21176" y="9213"/>
                      <a:pt x="21586" y="20839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99CC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3200" b="0" i="0" u="none" strike="noStrike" kern="0" cap="none" spc="0" normalizeH="0" baseline="0" noProof="0">
                  <a:ln>
                    <a:noFill/>
                  </a:ln>
                  <a:solidFill>
                    <a:srgbClr val="FFFF66"/>
                  </a:solidFill>
                  <a:effectLst/>
                  <a:uLnTx/>
                  <a:uFillTx/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51" name="Group 50"/>
              <p:cNvGrpSpPr/>
              <p:nvPr/>
            </p:nvGrpSpPr>
            <p:grpSpPr>
              <a:xfrm>
                <a:off x="-21706" y="1295396"/>
                <a:ext cx="3972418" cy="2676797"/>
                <a:chOff x="-21706" y="1295396"/>
                <a:chExt cx="3972418" cy="2676797"/>
              </a:xfrm>
            </p:grpSpPr>
            <p:sp>
              <p:nvSpPr>
                <p:cNvPr id="52" name="Line 35"/>
                <p:cNvSpPr>
                  <a:spLocks noChangeShapeType="1"/>
                </p:cNvSpPr>
                <p:nvPr/>
              </p:nvSpPr>
              <p:spPr bwMode="auto">
                <a:xfrm>
                  <a:off x="234531" y="2895600"/>
                  <a:ext cx="3270669" cy="0"/>
                </a:xfrm>
                <a:prstGeom prst="line">
                  <a:avLst/>
                </a:prstGeom>
                <a:noFill/>
                <a:ln w="28575">
                  <a:solidFill>
                    <a:srgbClr val="99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vi-VN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FFFF66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3" name="Line 36"/>
                <p:cNvSpPr>
                  <a:spLocks noChangeShapeType="1"/>
                </p:cNvSpPr>
                <p:nvPr/>
              </p:nvSpPr>
              <p:spPr bwMode="auto">
                <a:xfrm flipV="1">
                  <a:off x="232294" y="1295396"/>
                  <a:ext cx="910706" cy="1578268"/>
                </a:xfrm>
                <a:prstGeom prst="line">
                  <a:avLst/>
                </a:prstGeom>
                <a:noFill/>
                <a:ln w="28575">
                  <a:solidFill>
                    <a:srgbClr val="99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vi-VN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FFFF66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4" name="Line 37"/>
                <p:cNvSpPr>
                  <a:spLocks noChangeShapeType="1"/>
                </p:cNvSpPr>
                <p:nvPr/>
              </p:nvSpPr>
              <p:spPr bwMode="auto">
                <a:xfrm flipH="1" flipV="1">
                  <a:off x="1143000" y="1295400"/>
                  <a:ext cx="2362200" cy="1600200"/>
                </a:xfrm>
                <a:prstGeom prst="line">
                  <a:avLst/>
                </a:prstGeom>
                <a:noFill/>
                <a:ln w="28575">
                  <a:solidFill>
                    <a:srgbClr val="99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vi-VN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FFFF66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55" name="Group 40"/>
                <p:cNvGrpSpPr>
                  <a:grpSpLocks/>
                </p:cNvGrpSpPr>
                <p:nvPr/>
              </p:nvGrpSpPr>
              <p:grpSpPr bwMode="auto">
                <a:xfrm>
                  <a:off x="1066800" y="1358900"/>
                  <a:ext cx="190500" cy="152400"/>
                  <a:chOff x="1104" y="952"/>
                  <a:chExt cx="120" cy="96"/>
                </a:xfrm>
              </p:grpSpPr>
              <p:sp>
                <p:nvSpPr>
                  <p:cNvPr id="69" name="Line 3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79" y="952"/>
                    <a:ext cx="45" cy="96"/>
                  </a:xfrm>
                  <a:prstGeom prst="line">
                    <a:avLst/>
                  </a:prstGeom>
                  <a:noFill/>
                  <a:ln w="28575">
                    <a:solidFill>
                      <a:srgbClr val="99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vi-VN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70" name="Line 39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1104" y="990"/>
                    <a:ext cx="72" cy="51"/>
                  </a:xfrm>
                  <a:prstGeom prst="line">
                    <a:avLst/>
                  </a:prstGeom>
                  <a:noFill/>
                  <a:ln w="28575">
                    <a:solidFill>
                      <a:srgbClr val="99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vi-VN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56" name="Line 41"/>
                <p:cNvSpPr>
                  <a:spLocks noChangeShapeType="1"/>
                </p:cNvSpPr>
                <p:nvPr/>
              </p:nvSpPr>
              <p:spPr bwMode="auto">
                <a:xfrm flipH="1" flipV="1">
                  <a:off x="1143000" y="1295400"/>
                  <a:ext cx="12700" cy="1600200"/>
                </a:xfrm>
                <a:prstGeom prst="line">
                  <a:avLst/>
                </a:prstGeom>
                <a:noFill/>
                <a:ln w="28575">
                  <a:solidFill>
                    <a:srgbClr val="99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vi-VN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FFFF66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58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-21706" y="2669335"/>
                  <a:ext cx="457200" cy="5191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  <a:buFontTx/>
                    <a:buNone/>
                  </a:pPr>
                  <a:r>
                    <a:rPr lang="en-US" altLang="en-US" sz="2800">
                      <a:solidFill>
                        <a:srgbClr val="FFFF66"/>
                      </a:solidFill>
                      <a:latin typeface="Times New Roman" panose="02020603050405020304" pitchFamily="18" charset="0"/>
                    </a:rPr>
                    <a:t>B</a:t>
                  </a:r>
                </a:p>
              </p:txBody>
            </p:sp>
            <p:sp>
              <p:nvSpPr>
                <p:cNvPr id="59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3493512" y="2636043"/>
                  <a:ext cx="457200" cy="5191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  <a:buFontTx/>
                    <a:buNone/>
                  </a:pPr>
                  <a:r>
                    <a:rPr lang="en-US" altLang="en-US" sz="2800">
                      <a:solidFill>
                        <a:srgbClr val="FFFF66"/>
                      </a:solidFill>
                      <a:latin typeface="Times New Roman" panose="02020603050405020304" pitchFamily="18" charset="0"/>
                    </a:rPr>
                    <a:t>C</a:t>
                  </a:r>
                </a:p>
              </p:txBody>
            </p:sp>
            <p:sp>
              <p:nvSpPr>
                <p:cNvPr id="60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054100" y="2873665"/>
                  <a:ext cx="457200" cy="5191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  <a:buFontTx/>
                    <a:buNone/>
                  </a:pPr>
                  <a:r>
                    <a:rPr lang="en-US" altLang="en-US" sz="2800" dirty="0">
                      <a:solidFill>
                        <a:srgbClr val="FFFF66"/>
                      </a:solidFill>
                      <a:latin typeface="Times New Roman" panose="02020603050405020304" pitchFamily="18" charset="0"/>
                    </a:rPr>
                    <a:t>H</a:t>
                  </a:r>
                </a:p>
              </p:txBody>
            </p:sp>
            <p:sp>
              <p:nvSpPr>
                <p:cNvPr id="61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500897" y="1793908"/>
                  <a:ext cx="318865" cy="417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  <a:buFontTx/>
                    <a:buNone/>
                  </a:pPr>
                  <a:r>
                    <a:rPr lang="en-US" altLang="en-US" sz="2800">
                      <a:solidFill>
                        <a:srgbClr val="FFFF66"/>
                      </a:solidFill>
                      <a:latin typeface="Times New Roman" panose="02020603050405020304" pitchFamily="18" charset="0"/>
                    </a:rPr>
                    <a:t>c</a:t>
                  </a:r>
                </a:p>
              </p:txBody>
            </p:sp>
            <p:sp>
              <p:nvSpPr>
                <p:cNvPr id="62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057400" y="1600200"/>
                  <a:ext cx="304800" cy="417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  <a:buFontTx/>
                    <a:buNone/>
                  </a:pPr>
                  <a:r>
                    <a:rPr lang="en-US" altLang="en-US" sz="2800">
                      <a:solidFill>
                        <a:srgbClr val="FFFF66"/>
                      </a:solidFill>
                      <a:latin typeface="Times New Roman" panose="02020603050405020304" pitchFamily="18" charset="0"/>
                    </a:rPr>
                    <a:t>b</a:t>
                  </a:r>
                </a:p>
              </p:txBody>
            </p:sp>
            <p:sp>
              <p:nvSpPr>
                <p:cNvPr id="63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1143000" y="1905000"/>
                  <a:ext cx="304800" cy="417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  <a:buFontTx/>
                    <a:buNone/>
                  </a:pPr>
                  <a:r>
                    <a:rPr lang="en-US" altLang="en-US" sz="2800">
                      <a:solidFill>
                        <a:srgbClr val="FFFF66"/>
                      </a:solidFill>
                      <a:latin typeface="Times New Roman" panose="02020603050405020304" pitchFamily="18" charset="0"/>
                    </a:rPr>
                    <a:t>h</a:t>
                  </a:r>
                </a:p>
              </p:txBody>
            </p:sp>
            <p:sp>
              <p:nvSpPr>
                <p:cNvPr id="64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685800" y="2498725"/>
                  <a:ext cx="381000" cy="417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  <a:buFontTx/>
                    <a:buNone/>
                  </a:pPr>
                  <a:r>
                    <a:rPr lang="en-US" altLang="en-US" sz="2800">
                      <a:solidFill>
                        <a:srgbClr val="FFFF66"/>
                      </a:solidFill>
                      <a:latin typeface="Times New Roman" panose="02020603050405020304" pitchFamily="18" charset="0"/>
                    </a:rPr>
                    <a:t>c’</a:t>
                  </a:r>
                </a:p>
              </p:txBody>
            </p:sp>
            <p:sp>
              <p:nvSpPr>
                <p:cNvPr id="65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28800" y="2514600"/>
                  <a:ext cx="457200" cy="417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  <a:buFontTx/>
                    <a:buNone/>
                  </a:pPr>
                  <a:r>
                    <a:rPr lang="en-US" altLang="en-US" sz="2800">
                      <a:solidFill>
                        <a:srgbClr val="FFFF66"/>
                      </a:solidFill>
                      <a:latin typeface="Times New Roman" panose="02020603050405020304" pitchFamily="18" charset="0"/>
                    </a:rPr>
                    <a:t>b’</a:t>
                  </a:r>
                </a:p>
              </p:txBody>
            </p:sp>
            <p:sp>
              <p:nvSpPr>
                <p:cNvPr id="66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1717584" y="3554553"/>
                  <a:ext cx="304800" cy="417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  <a:buFontTx/>
                    <a:buNone/>
                  </a:pPr>
                  <a:r>
                    <a:rPr lang="en-US" altLang="en-US" sz="2800">
                      <a:solidFill>
                        <a:srgbClr val="FFFF66"/>
                      </a:solidFill>
                      <a:latin typeface="Times New Roman" panose="02020603050405020304" pitchFamily="18" charset="0"/>
                    </a:rPr>
                    <a:t>a</a:t>
                  </a:r>
                </a:p>
              </p:txBody>
            </p:sp>
          </p:grpSp>
        </p:grpSp>
        <p:sp>
          <p:nvSpPr>
            <p:cNvPr id="8" name="Rectangle 7"/>
            <p:cNvSpPr/>
            <p:nvPr/>
          </p:nvSpPr>
          <p:spPr>
            <a:xfrm rot="18243037">
              <a:off x="1892583" y="2718195"/>
              <a:ext cx="192278" cy="207526"/>
            </a:xfrm>
            <a:prstGeom prst="rect">
              <a:avLst/>
            </a:prstGeom>
            <a:noFill/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1968345" y="4618384"/>
              <a:ext cx="223672" cy="200781"/>
            </a:xfrm>
            <a:prstGeom prst="rect">
              <a:avLst/>
            </a:prstGeom>
            <a:noFill/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64803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7" grpId="0"/>
      <p:bldP spid="28" grpId="0"/>
      <p:bldP spid="29" grpId="0"/>
      <p:bldP spid="30" grpId="0"/>
      <p:bldP spid="46" grpId="0"/>
      <p:bldP spid="7" grpId="0"/>
      <p:bldP spid="7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095319" y="314515"/>
            <a:ext cx="9958387" cy="969522"/>
          </a:xfrm>
          <a:prstGeom prst="rect">
            <a:avLst/>
          </a:prstGeom>
        </p:spPr>
        <p:txBody>
          <a:bodyPr vert="horz" lIns="121914" tIns="60957" rIns="121914" bIns="60957" rtlCol="0" anchor="ctr">
            <a:noAutofit/>
          </a:bodyPr>
          <a:lstStyle>
            <a:lvl1pPr algn="l" defTabSz="121914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121914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§1. MỘT SỐ HỆ THỨC VỀ CẠNH VÀ ĐƯỜNG CAO TRONG TAM GIÁC VUÔNG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5861" y="1372075"/>
            <a:ext cx="7301906" cy="553996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41363" algn="l"/>
              </a:tabLst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Một số hệ thức liên quan đến đường cao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4077" y="2064612"/>
            <a:ext cx="2135546" cy="523218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41363" algn="l"/>
              </a:tabLst>
              <a:defRPr/>
            </a:pPr>
            <a:r>
              <a:rPr kumimoji="0" lang="en-US" sz="2800" b="1" i="1" u="none" strike="noStrike" kern="1200" cap="none" spc="0" normalizeH="0" baseline="0" noProof="0">
                <a:ln>
                  <a:noFill/>
                </a:ln>
                <a:solidFill>
                  <a:srgbClr val="FF66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* Định lí 4:</a:t>
            </a:r>
            <a:endParaRPr kumimoji="0" lang="en-US" sz="2800" b="1" i="1" u="none" strike="noStrike" kern="1200" cap="none" spc="0" normalizeH="0" baseline="0" noProof="0" dirty="0">
              <a:ln>
                <a:noFill/>
              </a:ln>
              <a:solidFill>
                <a:srgbClr val="FF66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486650" y="2931548"/>
            <a:ext cx="4685187" cy="3529260"/>
            <a:chOff x="193792" y="1972635"/>
            <a:chExt cx="5874684" cy="4507126"/>
          </a:xfrm>
        </p:grpSpPr>
        <p:grpSp>
          <p:nvGrpSpPr>
            <p:cNvPr id="9" name="Group 8"/>
            <p:cNvGrpSpPr/>
            <p:nvPr/>
          </p:nvGrpSpPr>
          <p:grpSpPr>
            <a:xfrm>
              <a:off x="193792" y="1972635"/>
              <a:ext cx="5874684" cy="4507126"/>
              <a:chOff x="-52027" y="793878"/>
              <a:chExt cx="4002739" cy="3293083"/>
            </a:xfrm>
          </p:grpSpPr>
          <p:sp>
            <p:nvSpPr>
              <p:cNvPr id="12" name="Text Box 47"/>
              <p:cNvSpPr txBox="1">
                <a:spLocks noChangeArrowheads="1"/>
              </p:cNvSpPr>
              <p:nvPr/>
            </p:nvSpPr>
            <p:spPr bwMode="auto">
              <a:xfrm>
                <a:off x="935160" y="793878"/>
                <a:ext cx="457200" cy="519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377" rtl="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FFFF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rPr>
                  <a:t>A</a:t>
                </a:r>
              </a:p>
            </p:txBody>
          </p:sp>
          <p:sp>
            <p:nvSpPr>
              <p:cNvPr id="13" name="Arc 56"/>
              <p:cNvSpPr>
                <a:spLocks/>
              </p:cNvSpPr>
              <p:nvPr/>
            </p:nvSpPr>
            <p:spPr bwMode="auto">
              <a:xfrm rot="2523860" flipV="1">
                <a:off x="688420" y="1770822"/>
                <a:ext cx="2402730" cy="2316139"/>
              </a:xfrm>
              <a:custGeom>
                <a:avLst/>
                <a:gdLst>
                  <a:gd name="T0" fmla="*/ 0 w 21587"/>
                  <a:gd name="T1" fmla="*/ 0 h 21600"/>
                  <a:gd name="T2" fmla="*/ 2147483646 w 21587"/>
                  <a:gd name="T3" fmla="*/ 2147483646 h 21600"/>
                  <a:gd name="T4" fmla="*/ 0 w 21587"/>
                  <a:gd name="T5" fmla="*/ 2147483646 h 21600"/>
                  <a:gd name="T6" fmla="*/ 0 60000 65536"/>
                  <a:gd name="T7" fmla="*/ 0 60000 65536"/>
                  <a:gd name="T8" fmla="*/ 0 60000 65536"/>
                  <a:gd name="T9" fmla="*/ 0 w 21587"/>
                  <a:gd name="T10" fmla="*/ 0 h 21600"/>
                  <a:gd name="T11" fmla="*/ 21587 w 21587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587" h="21600" fill="none" extrusionOk="0">
                    <a:moveTo>
                      <a:pt x="-1" y="0"/>
                    </a:moveTo>
                    <a:cubicBezTo>
                      <a:pt x="11633" y="0"/>
                      <a:pt x="21176" y="9213"/>
                      <a:pt x="21586" y="20839"/>
                    </a:cubicBezTo>
                  </a:path>
                  <a:path w="21587" h="21600" stroke="0" extrusionOk="0">
                    <a:moveTo>
                      <a:pt x="-1" y="0"/>
                    </a:moveTo>
                    <a:cubicBezTo>
                      <a:pt x="11633" y="0"/>
                      <a:pt x="21176" y="9213"/>
                      <a:pt x="21586" y="20839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99CC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3200" b="0" i="0" u="none" strike="noStrike" kern="0" cap="none" spc="0" normalizeH="0" baseline="0" noProof="0">
                  <a:ln>
                    <a:noFill/>
                  </a:ln>
                  <a:solidFill>
                    <a:srgbClr val="FFFF66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grpSp>
            <p:nvGrpSpPr>
              <p:cNvPr id="14" name="Group 13"/>
              <p:cNvGrpSpPr/>
              <p:nvPr/>
            </p:nvGrpSpPr>
            <p:grpSpPr>
              <a:xfrm>
                <a:off x="-52027" y="1295396"/>
                <a:ext cx="4002739" cy="2676797"/>
                <a:chOff x="-52027" y="1295396"/>
                <a:chExt cx="4002739" cy="2676797"/>
              </a:xfrm>
            </p:grpSpPr>
            <p:sp>
              <p:nvSpPr>
                <p:cNvPr id="15" name="Line 35"/>
                <p:cNvSpPr>
                  <a:spLocks noChangeShapeType="1"/>
                </p:cNvSpPr>
                <p:nvPr/>
              </p:nvSpPr>
              <p:spPr bwMode="auto">
                <a:xfrm>
                  <a:off x="234531" y="2895600"/>
                  <a:ext cx="3270669" cy="0"/>
                </a:xfrm>
                <a:prstGeom prst="line">
                  <a:avLst/>
                </a:prstGeom>
                <a:noFill/>
                <a:ln w="28575">
                  <a:solidFill>
                    <a:srgbClr val="99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vi-VN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FFFF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6" name="Line 36"/>
                <p:cNvSpPr>
                  <a:spLocks noChangeShapeType="1"/>
                </p:cNvSpPr>
                <p:nvPr/>
              </p:nvSpPr>
              <p:spPr bwMode="auto">
                <a:xfrm flipV="1">
                  <a:off x="232294" y="1295396"/>
                  <a:ext cx="910706" cy="1578268"/>
                </a:xfrm>
                <a:prstGeom prst="line">
                  <a:avLst/>
                </a:prstGeom>
                <a:noFill/>
                <a:ln w="28575">
                  <a:solidFill>
                    <a:srgbClr val="99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vi-VN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FFFF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7" name="Line 37"/>
                <p:cNvSpPr>
                  <a:spLocks noChangeShapeType="1"/>
                </p:cNvSpPr>
                <p:nvPr/>
              </p:nvSpPr>
              <p:spPr bwMode="auto">
                <a:xfrm flipH="1" flipV="1">
                  <a:off x="1143000" y="1295400"/>
                  <a:ext cx="2362200" cy="1600200"/>
                </a:xfrm>
                <a:prstGeom prst="line">
                  <a:avLst/>
                </a:prstGeom>
                <a:noFill/>
                <a:ln w="28575">
                  <a:solidFill>
                    <a:srgbClr val="99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vi-VN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FFFF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  <p:grpSp>
              <p:nvGrpSpPr>
                <p:cNvPr id="18" name="Group 40"/>
                <p:cNvGrpSpPr>
                  <a:grpSpLocks/>
                </p:cNvGrpSpPr>
                <p:nvPr/>
              </p:nvGrpSpPr>
              <p:grpSpPr bwMode="auto">
                <a:xfrm>
                  <a:off x="1066800" y="1358900"/>
                  <a:ext cx="190500" cy="152400"/>
                  <a:chOff x="1104" y="952"/>
                  <a:chExt cx="120" cy="96"/>
                </a:xfrm>
              </p:grpSpPr>
              <p:sp>
                <p:nvSpPr>
                  <p:cNvPr id="29" name="Line 3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79" y="952"/>
                    <a:ext cx="45" cy="96"/>
                  </a:xfrm>
                  <a:prstGeom prst="line">
                    <a:avLst/>
                  </a:prstGeom>
                  <a:noFill/>
                  <a:ln w="28575">
                    <a:solidFill>
                      <a:srgbClr val="99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vi-VN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0" name="Line 39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1104" y="990"/>
                    <a:ext cx="72" cy="51"/>
                  </a:xfrm>
                  <a:prstGeom prst="line">
                    <a:avLst/>
                  </a:prstGeom>
                  <a:noFill/>
                  <a:ln w="28575">
                    <a:solidFill>
                      <a:srgbClr val="99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vi-VN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+mn-ea"/>
                      <a:cs typeface="+mn-cs"/>
                    </a:endParaRPr>
                  </a:p>
                </p:txBody>
              </p:sp>
            </p:grpSp>
            <p:sp>
              <p:nvSpPr>
                <p:cNvPr id="19" name="Line 41"/>
                <p:cNvSpPr>
                  <a:spLocks noChangeShapeType="1"/>
                </p:cNvSpPr>
                <p:nvPr/>
              </p:nvSpPr>
              <p:spPr bwMode="auto">
                <a:xfrm flipH="1" flipV="1">
                  <a:off x="1143000" y="1295400"/>
                  <a:ext cx="12700" cy="1600200"/>
                </a:xfrm>
                <a:prstGeom prst="line">
                  <a:avLst/>
                </a:prstGeom>
                <a:noFill/>
                <a:ln w="28575">
                  <a:solidFill>
                    <a:srgbClr val="99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vi-VN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FFFF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0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-52027" y="2707544"/>
                  <a:ext cx="457200" cy="5191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377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+mn-ea"/>
                      <a:cs typeface="+mn-cs"/>
                    </a:rPr>
                    <a:t>B</a:t>
                  </a:r>
                </a:p>
              </p:txBody>
            </p:sp>
            <p:sp>
              <p:nvSpPr>
                <p:cNvPr id="21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3493512" y="2636043"/>
                  <a:ext cx="457200" cy="5191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377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+mn-ea"/>
                      <a:cs typeface="+mn-cs"/>
                    </a:rPr>
                    <a:t>C</a:t>
                  </a:r>
                </a:p>
              </p:txBody>
            </p:sp>
            <p:sp>
              <p:nvSpPr>
                <p:cNvPr id="22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054100" y="2873665"/>
                  <a:ext cx="457200" cy="5191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377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2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FFFF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+mn-ea"/>
                      <a:cs typeface="+mn-cs"/>
                    </a:rPr>
                    <a:t>H</a:t>
                  </a:r>
                </a:p>
              </p:txBody>
            </p:sp>
            <p:sp>
              <p:nvSpPr>
                <p:cNvPr id="23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368781" y="1750030"/>
                  <a:ext cx="318865" cy="417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377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+mn-ea"/>
                      <a:cs typeface="+mn-cs"/>
                    </a:rPr>
                    <a:t>c</a:t>
                  </a:r>
                </a:p>
              </p:txBody>
            </p:sp>
            <p:sp>
              <p:nvSpPr>
                <p:cNvPr id="24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171920" y="1609757"/>
                  <a:ext cx="304800" cy="417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377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+mn-ea"/>
                      <a:cs typeface="+mn-cs"/>
                    </a:rPr>
                    <a:t>b</a:t>
                  </a:r>
                </a:p>
              </p:txBody>
            </p:sp>
            <p:sp>
              <p:nvSpPr>
                <p:cNvPr id="25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1143000" y="1905000"/>
                  <a:ext cx="304800" cy="417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377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+mn-ea"/>
                      <a:cs typeface="+mn-cs"/>
                    </a:rPr>
                    <a:t>h</a:t>
                  </a:r>
                </a:p>
              </p:txBody>
            </p:sp>
            <p:sp>
              <p:nvSpPr>
                <p:cNvPr id="26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625822" y="2440686"/>
                  <a:ext cx="429058" cy="48820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377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+mn-ea"/>
                      <a:cs typeface="+mn-cs"/>
                    </a:rPr>
                    <a:t>c’</a:t>
                  </a:r>
                </a:p>
              </p:txBody>
            </p:sp>
            <p:sp>
              <p:nvSpPr>
                <p:cNvPr id="27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66680" y="2464565"/>
                  <a:ext cx="457200" cy="417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377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+mn-ea"/>
                      <a:cs typeface="+mn-cs"/>
                    </a:rPr>
                    <a:t>b’</a:t>
                  </a:r>
                </a:p>
              </p:txBody>
            </p:sp>
            <p:sp>
              <p:nvSpPr>
                <p:cNvPr id="28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1717584" y="3554553"/>
                  <a:ext cx="304800" cy="417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377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2800" b="0" i="0" u="none" strike="noStrike" kern="1200" cap="none" spc="0" normalizeH="0" baseline="0" noProof="0">
                      <a:ln>
                        <a:noFill/>
                      </a:ln>
                      <a:solidFill>
                        <a:srgbClr val="FFFF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+mn-ea"/>
                      <a:cs typeface="+mn-cs"/>
                    </a:rPr>
                    <a:t>a</a:t>
                  </a:r>
                </a:p>
              </p:txBody>
            </p:sp>
          </p:grpSp>
        </p:grpSp>
        <p:sp>
          <p:nvSpPr>
            <p:cNvPr id="10" name="Rectangle 9"/>
            <p:cNvSpPr/>
            <p:nvPr/>
          </p:nvSpPr>
          <p:spPr>
            <a:xfrm rot="18243037">
              <a:off x="1892583" y="2718195"/>
              <a:ext cx="192278" cy="207526"/>
            </a:xfrm>
            <a:prstGeom prst="rect">
              <a:avLst/>
            </a:prstGeom>
            <a:noFill/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9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968345" y="4618384"/>
              <a:ext cx="223672" cy="200781"/>
            </a:xfrm>
            <a:prstGeom prst="rect">
              <a:avLst/>
            </a:prstGeom>
            <a:noFill/>
            <a:ln w="25400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9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3" name="Rectangle 32"/>
          <p:cNvSpPr/>
          <p:nvPr/>
        </p:nvSpPr>
        <p:spPr>
          <a:xfrm>
            <a:off x="2457884" y="2045193"/>
            <a:ext cx="9533820" cy="1384993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2800" dirty="0" err="1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nghịch</a:t>
            </a:r>
            <a:r>
              <a:rPr lang="en-US" altLang="en-US" sz="2800" dirty="0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altLang="en-US" sz="2800" dirty="0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altLang="en-US" sz="2800" dirty="0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2800" dirty="0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2800" dirty="0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huyền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2800" dirty="0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altLang="en-US" sz="2800" dirty="0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dirty="0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nghịch</a:t>
            </a:r>
            <a:r>
              <a:rPr lang="en-US" altLang="en-US" sz="2800" dirty="0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altLang="en-US" sz="2800" dirty="0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altLang="en-US" sz="2800" dirty="0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2800" dirty="0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2800" dirty="0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altLang="en-US" sz="2800" dirty="0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altLang="en-US" sz="2800" dirty="0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9817405"/>
              </p:ext>
            </p:extLst>
          </p:nvPr>
        </p:nvGraphicFramePr>
        <p:xfrm>
          <a:off x="6166419" y="3444563"/>
          <a:ext cx="3421719" cy="12774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0" name="Equation" r:id="rId3" imgW="1295280" imgH="431640" progId="Equation.DSMT4">
                  <p:embed/>
                </p:oleObj>
              </mc:Choice>
              <mc:Fallback>
                <p:oleObj name="Equation" r:id="rId3" imgW="1295280" imgH="431640" progId="Equation.DSMT4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66419" y="3444563"/>
                        <a:ext cx="3421719" cy="12774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3480476"/>
              </p:ext>
            </p:extLst>
          </p:nvPr>
        </p:nvGraphicFramePr>
        <p:xfrm>
          <a:off x="6958512" y="4932940"/>
          <a:ext cx="2232025" cy="1141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1" name="Equation" r:id="rId5" imgW="1002960" imgH="457200" progId="Equation.DSMT4">
                  <p:embed/>
                </p:oleObj>
              </mc:Choice>
              <mc:Fallback>
                <p:oleObj name="Equation" r:id="rId5" imgW="1002960" imgH="457200" progId="Equation.DSMT4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958512" y="4932940"/>
                        <a:ext cx="2232025" cy="1141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12018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5189914"/>
              </p:ext>
            </p:extLst>
          </p:nvPr>
        </p:nvGraphicFramePr>
        <p:xfrm>
          <a:off x="8013409" y="751876"/>
          <a:ext cx="2997200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51" name="Equation" r:id="rId3" imgW="1231560" imgH="431640" progId="Equation.DSMT4">
                  <p:embed/>
                </p:oleObj>
              </mc:Choice>
              <mc:Fallback>
                <p:oleObj name="Equation" r:id="rId3" imgW="1231560" imgH="43164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013409" y="751876"/>
                        <a:ext cx="2997200" cy="1050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7378447"/>
              </p:ext>
            </p:extLst>
          </p:nvPr>
        </p:nvGraphicFramePr>
        <p:xfrm>
          <a:off x="8105775" y="2062163"/>
          <a:ext cx="3030538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52" name="Equation" r:id="rId5" imgW="1244520" imgH="431640" progId="Equation.DSMT4">
                  <p:embed/>
                </p:oleObj>
              </mc:Choice>
              <mc:Fallback>
                <p:oleObj name="Equation" r:id="rId5" imgW="1244520" imgH="43164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105775" y="2062163"/>
                        <a:ext cx="3030538" cy="1050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2972825"/>
              </p:ext>
            </p:extLst>
          </p:nvPr>
        </p:nvGraphicFramePr>
        <p:xfrm>
          <a:off x="7862888" y="3254375"/>
          <a:ext cx="1916112" cy="1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53" name="Equation" r:id="rId7" imgW="787320" imgH="419040" progId="Equation.DSMT4">
                  <p:embed/>
                </p:oleObj>
              </mc:Choice>
              <mc:Fallback>
                <p:oleObj name="Equation" r:id="rId7" imgW="787320" imgH="41904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862888" y="3254375"/>
                        <a:ext cx="1916112" cy="1017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9" name="Group 5"/>
          <p:cNvGrpSpPr>
            <a:grpSpLocks/>
          </p:cNvGrpSpPr>
          <p:nvPr/>
        </p:nvGrpSpPr>
        <p:grpSpPr bwMode="auto">
          <a:xfrm>
            <a:off x="596473" y="932851"/>
            <a:ext cx="4786312" cy="3471863"/>
            <a:chOff x="1320" y="2037"/>
            <a:chExt cx="3015" cy="2187"/>
          </a:xfrm>
        </p:grpSpPr>
        <p:sp>
          <p:nvSpPr>
            <p:cNvPr id="40" name="Line 6"/>
            <p:cNvSpPr>
              <a:spLocks noChangeShapeType="1"/>
            </p:cNvSpPr>
            <p:nvPr/>
          </p:nvSpPr>
          <p:spPr bwMode="auto">
            <a:xfrm>
              <a:off x="2409" y="2370"/>
              <a:ext cx="0" cy="1152"/>
            </a:xfrm>
            <a:prstGeom prst="line">
              <a:avLst/>
            </a:prstGeom>
            <a:noFill/>
            <a:ln w="9525">
              <a:solidFill>
                <a:srgbClr val="FFC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" name="Text Box 7"/>
            <p:cNvSpPr txBox="1">
              <a:spLocks noChangeArrowheads="1"/>
            </p:cNvSpPr>
            <p:nvPr/>
          </p:nvSpPr>
          <p:spPr bwMode="auto">
            <a:xfrm>
              <a:off x="2259" y="2037"/>
              <a:ext cx="28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en-US" sz="32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42" name="Text Box 8"/>
            <p:cNvSpPr txBox="1">
              <a:spLocks noChangeArrowheads="1"/>
            </p:cNvSpPr>
            <p:nvPr/>
          </p:nvSpPr>
          <p:spPr bwMode="auto">
            <a:xfrm>
              <a:off x="1320" y="3378"/>
              <a:ext cx="28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en-US" sz="32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43" name="Text Box 9"/>
            <p:cNvSpPr txBox="1">
              <a:spLocks noChangeArrowheads="1"/>
            </p:cNvSpPr>
            <p:nvPr/>
          </p:nvSpPr>
          <p:spPr bwMode="auto">
            <a:xfrm>
              <a:off x="4047" y="3382"/>
              <a:ext cx="288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en-US" sz="34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44" name="Text Box 10"/>
            <p:cNvSpPr txBox="1">
              <a:spLocks noChangeArrowheads="1"/>
            </p:cNvSpPr>
            <p:nvPr/>
          </p:nvSpPr>
          <p:spPr bwMode="auto">
            <a:xfrm>
              <a:off x="2274" y="3511"/>
              <a:ext cx="28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en-US" sz="32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H</a:t>
              </a:r>
            </a:p>
          </p:txBody>
        </p:sp>
        <p:sp>
          <p:nvSpPr>
            <p:cNvPr id="45" name="Text Box 11"/>
            <p:cNvSpPr txBox="1">
              <a:spLocks noChangeArrowheads="1"/>
            </p:cNvSpPr>
            <p:nvPr/>
          </p:nvSpPr>
          <p:spPr bwMode="auto">
            <a:xfrm>
              <a:off x="3075" y="2585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en-US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8</a:t>
              </a:r>
            </a:p>
          </p:txBody>
        </p:sp>
        <p:sp>
          <p:nvSpPr>
            <p:cNvPr id="46" name="Text Box 12"/>
            <p:cNvSpPr txBox="1">
              <a:spLocks noChangeArrowheads="1"/>
            </p:cNvSpPr>
            <p:nvPr/>
          </p:nvSpPr>
          <p:spPr bwMode="auto">
            <a:xfrm>
              <a:off x="1758" y="2659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en-US" sz="28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</a:t>
              </a:r>
            </a:p>
          </p:txBody>
        </p:sp>
        <p:sp>
          <p:nvSpPr>
            <p:cNvPr id="47" name="Text Box 13"/>
            <p:cNvSpPr txBox="1">
              <a:spLocks noChangeArrowheads="1"/>
            </p:cNvSpPr>
            <p:nvPr/>
          </p:nvSpPr>
          <p:spPr bwMode="auto">
            <a:xfrm>
              <a:off x="2736" y="3772"/>
              <a:ext cx="28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en-US" sz="32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y</a:t>
              </a:r>
            </a:p>
          </p:txBody>
        </p:sp>
        <p:sp>
          <p:nvSpPr>
            <p:cNvPr id="48" name="Text Box 14"/>
            <p:cNvSpPr txBox="1">
              <a:spLocks noChangeArrowheads="1"/>
            </p:cNvSpPr>
            <p:nvPr/>
          </p:nvSpPr>
          <p:spPr bwMode="auto">
            <a:xfrm>
              <a:off x="2391" y="2821"/>
              <a:ext cx="28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 altLang="en-US" sz="3200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x</a:t>
              </a:r>
            </a:p>
          </p:txBody>
        </p:sp>
        <p:grpSp>
          <p:nvGrpSpPr>
            <p:cNvPr id="49" name="Group 15"/>
            <p:cNvGrpSpPr>
              <a:grpSpLocks/>
            </p:cNvGrpSpPr>
            <p:nvPr/>
          </p:nvGrpSpPr>
          <p:grpSpPr bwMode="auto">
            <a:xfrm>
              <a:off x="1651" y="2818"/>
              <a:ext cx="2369" cy="1406"/>
              <a:chOff x="1651" y="2818"/>
              <a:chExt cx="2369" cy="1406"/>
            </a:xfrm>
          </p:grpSpPr>
          <p:grpSp>
            <p:nvGrpSpPr>
              <p:cNvPr id="50" name="Group 16"/>
              <p:cNvGrpSpPr>
                <a:grpSpLocks/>
              </p:cNvGrpSpPr>
              <p:nvPr/>
            </p:nvGrpSpPr>
            <p:grpSpPr bwMode="auto">
              <a:xfrm>
                <a:off x="1824" y="2818"/>
                <a:ext cx="2016" cy="1406"/>
                <a:chOff x="1824" y="2818"/>
                <a:chExt cx="2016" cy="1406"/>
              </a:xfrm>
            </p:grpSpPr>
            <p:grpSp>
              <p:nvGrpSpPr>
                <p:cNvPr id="52" name="Group 17"/>
                <p:cNvGrpSpPr>
                  <a:grpSpLocks/>
                </p:cNvGrpSpPr>
                <p:nvPr/>
              </p:nvGrpSpPr>
              <p:grpSpPr bwMode="auto">
                <a:xfrm rot="7485282">
                  <a:off x="2129" y="2513"/>
                  <a:ext cx="1406" cy="2016"/>
                  <a:chOff x="2544" y="2592"/>
                  <a:chExt cx="1104" cy="1584"/>
                </a:xfrm>
              </p:grpSpPr>
              <p:grpSp>
                <p:nvGrpSpPr>
                  <p:cNvPr id="54" name="Group 53"/>
                  <p:cNvGrpSpPr>
                    <a:grpSpLocks/>
                  </p:cNvGrpSpPr>
                  <p:nvPr/>
                </p:nvGrpSpPr>
                <p:grpSpPr bwMode="auto">
                  <a:xfrm>
                    <a:off x="2544" y="2592"/>
                    <a:ext cx="1104" cy="1584"/>
                    <a:chOff x="2544" y="2592"/>
                    <a:chExt cx="1104" cy="1584"/>
                  </a:xfrm>
                </p:grpSpPr>
                <p:sp>
                  <p:nvSpPr>
                    <p:cNvPr id="56" name="AutoShape 1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4" y="2592"/>
                      <a:ext cx="1104" cy="1584"/>
                    </a:xfrm>
                    <a:prstGeom prst="rtTriangle">
                      <a:avLst/>
                    </a:prstGeom>
                    <a:noFill/>
                    <a:ln w="9525">
                      <a:solidFill>
                        <a:srgbClr val="FFC000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57" name="Rectangle 2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544" y="4032"/>
                      <a:ext cx="144" cy="144"/>
                    </a:xfrm>
                    <a:prstGeom prst="rect">
                      <a:avLst/>
                    </a:prstGeom>
                    <a:noFill/>
                    <a:ln w="9525">
                      <a:solidFill>
                        <a:srgbClr val="FFC000"/>
                      </a:solidFill>
                      <a:miter lim="800000"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p:txBody>
                </p:sp>
              </p:grpSp>
              <p:sp>
                <p:nvSpPr>
                  <p:cNvPr id="55" name="Arc 21"/>
                  <p:cNvSpPr>
                    <a:spLocks/>
                  </p:cNvSpPr>
                  <p:nvPr/>
                </p:nvSpPr>
                <p:spPr bwMode="auto">
                  <a:xfrm flipV="1">
                    <a:off x="2544" y="2736"/>
                    <a:ext cx="96" cy="48"/>
                  </a:xfrm>
                  <a:custGeom>
                    <a:avLst/>
                    <a:gdLst>
                      <a:gd name="G0" fmla="+- 0 0 0"/>
                      <a:gd name="G1" fmla="+- 21600 0 0"/>
                      <a:gd name="G2" fmla="+- 21600 0 0"/>
                      <a:gd name="T0" fmla="*/ 0 w 21600"/>
                      <a:gd name="T1" fmla="*/ 0 h 21600"/>
                      <a:gd name="T2" fmla="*/ 21600 w 21600"/>
                      <a:gd name="T3" fmla="*/ 21600 h 21600"/>
                      <a:gd name="T4" fmla="*/ 0 w 21600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21600" h="21600" fill="none" extrusionOk="0">
                        <a:moveTo>
                          <a:pt x="0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</a:path>
                      <a:path w="21600" h="21600" stroke="0" extrusionOk="0">
                        <a:moveTo>
                          <a:pt x="0" y="0"/>
                        </a:moveTo>
                        <a:cubicBezTo>
                          <a:pt x="11929" y="0"/>
                          <a:pt x="21600" y="9670"/>
                          <a:pt x="21600" y="21600"/>
                        </a:cubicBezTo>
                        <a:lnTo>
                          <a:pt x="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FFC000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53" name="Rectangle 22"/>
                <p:cNvSpPr>
                  <a:spLocks noChangeArrowheads="1"/>
                </p:cNvSpPr>
                <p:nvPr/>
              </p:nvSpPr>
              <p:spPr bwMode="auto">
                <a:xfrm>
                  <a:off x="2409" y="3426"/>
                  <a:ext cx="96" cy="96"/>
                </a:xfrm>
                <a:prstGeom prst="rect">
                  <a:avLst/>
                </a:prstGeom>
                <a:noFill/>
                <a:ln w="9525">
                  <a:solidFill>
                    <a:srgbClr val="FFC000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chemeClr val="bg1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sp>
            <p:nvSpPr>
              <p:cNvPr id="51" name="Freeform 23"/>
              <p:cNvSpPr>
                <a:spLocks/>
              </p:cNvSpPr>
              <p:nvPr/>
            </p:nvSpPr>
            <p:spPr bwMode="auto">
              <a:xfrm rot="-941172">
                <a:off x="1651" y="3181"/>
                <a:ext cx="2369" cy="685"/>
              </a:xfrm>
              <a:custGeom>
                <a:avLst/>
                <a:gdLst>
                  <a:gd name="T0" fmla="*/ 0 w 1104"/>
                  <a:gd name="T1" fmla="*/ 0 h 688"/>
                  <a:gd name="T2" fmla="*/ 384 w 1104"/>
                  <a:gd name="T3" fmla="*/ 576 h 688"/>
                  <a:gd name="T4" fmla="*/ 1104 w 1104"/>
                  <a:gd name="T5" fmla="*/ 672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104" h="688">
                    <a:moveTo>
                      <a:pt x="0" y="0"/>
                    </a:moveTo>
                    <a:cubicBezTo>
                      <a:pt x="100" y="232"/>
                      <a:pt x="200" y="464"/>
                      <a:pt x="384" y="576"/>
                    </a:cubicBezTo>
                    <a:cubicBezTo>
                      <a:pt x="568" y="688"/>
                      <a:pt x="984" y="656"/>
                      <a:pt x="1104" y="672"/>
                    </a:cubicBezTo>
                  </a:path>
                </a:pathLst>
              </a:custGeom>
              <a:noFill/>
              <a:ln w="9525">
                <a:solidFill>
                  <a:srgbClr val="FFC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58" name="TextBox 57"/>
          <p:cNvSpPr txBox="1"/>
          <p:nvPr/>
        </p:nvSpPr>
        <p:spPr>
          <a:xfrm>
            <a:off x="307264" y="340531"/>
            <a:ext cx="64519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u="sng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 3</a:t>
            </a:r>
            <a:r>
              <a:rPr lang="en-US" sz="3200" b="1" i="1" dirty="0">
                <a:solidFill>
                  <a:srgbClr val="FF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x, y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graphicFrame>
        <p:nvGraphicFramePr>
          <p:cNvPr id="59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0541076"/>
              </p:ext>
            </p:extLst>
          </p:nvPr>
        </p:nvGraphicFramePr>
        <p:xfrm>
          <a:off x="1338785" y="5252772"/>
          <a:ext cx="10160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54" name="Equation" r:id="rId9" imgW="419040" imgH="203040" progId="Equation.DSMT4">
                  <p:embed/>
                </p:oleObj>
              </mc:Choice>
              <mc:Fallback>
                <p:oleObj name="Equation" r:id="rId9" imgW="419040" imgH="203040" progId="Equation.DSMT4">
                  <p:embed/>
                  <p:pic>
                    <p:nvPicPr>
                      <p:cNvPr id="35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8785" y="5252772"/>
                        <a:ext cx="1016000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2943706"/>
              </p:ext>
            </p:extLst>
          </p:nvPr>
        </p:nvGraphicFramePr>
        <p:xfrm>
          <a:off x="1304925" y="4500563"/>
          <a:ext cx="1281113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55" name="Equation" r:id="rId11" imgW="482400" imgH="190440" progId="Equation.DSMT4">
                  <p:embed/>
                </p:oleObj>
              </mc:Choice>
              <mc:Fallback>
                <p:oleObj name="Equation" r:id="rId11" imgW="482400" imgH="190440" progId="Equation.DSMT4">
                  <p:embed/>
                  <p:pic>
                    <p:nvPicPr>
                      <p:cNvPr id="38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4925" y="4500563"/>
                        <a:ext cx="1281113" cy="50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TextBox 60"/>
          <p:cNvSpPr txBox="1"/>
          <p:nvPr/>
        </p:nvSpPr>
        <p:spPr>
          <a:xfrm>
            <a:off x="4946438" y="1006471"/>
            <a:ext cx="29991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00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Cách 2: </a:t>
            </a:r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có:</a:t>
            </a:r>
          </a:p>
        </p:txBody>
      </p:sp>
      <p:graphicFrame>
        <p:nvGraphicFramePr>
          <p:cNvPr id="62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9574814"/>
              </p:ext>
            </p:extLst>
          </p:nvPr>
        </p:nvGraphicFramePr>
        <p:xfrm>
          <a:off x="7604125" y="4562475"/>
          <a:ext cx="2905125" cy="1109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56" name="Equation" r:id="rId13" imgW="1193760" imgH="457200" progId="Equation.DSMT4">
                  <p:embed/>
                </p:oleObj>
              </mc:Choice>
              <mc:Fallback>
                <p:oleObj name="Equation" r:id="rId13" imgW="1193760" imgH="457200" progId="Equation.DSMT4">
                  <p:embed/>
                  <p:pic>
                    <p:nvPicPr>
                      <p:cNvPr id="31" name="Object 30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604125" y="4562475"/>
                        <a:ext cx="2905125" cy="1109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48865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6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3394A5B-FEE4-4D08-81CA-C69F61959E8D}"/>
              </a:ext>
            </a:extLst>
          </p:cNvPr>
          <p:cNvSpPr txBox="1"/>
          <p:nvPr/>
        </p:nvSpPr>
        <p:spPr>
          <a:xfrm>
            <a:off x="1529830" y="364465"/>
            <a:ext cx="907269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219170"/>
            <a:r>
              <a:rPr lang="en-US" sz="3000" b="1">
                <a:solidFill>
                  <a:srgbClr val="FFFF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CÁC HỆ THỨC VỀ CẠNH VÀ ĐƯỜNG CAO </a:t>
            </a:r>
          </a:p>
          <a:p>
            <a:pPr algn="ctr" defTabSz="1219170"/>
            <a:r>
              <a:rPr lang="en-US" sz="3000" b="1">
                <a:solidFill>
                  <a:srgbClr val="FFFF00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TRONG TAM GIÁC VUÔNG: </a:t>
            </a:r>
            <a:endParaRPr lang="en-US" sz="3000" b="1" dirty="0">
              <a:solidFill>
                <a:srgbClr val="FFFF00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Freeform 343">
            <a:extLst>
              <a:ext uri="{FF2B5EF4-FFF2-40B4-BE49-F238E27FC236}">
                <a16:creationId xmlns:a16="http://schemas.microsoft.com/office/drawing/2014/main" id="{CA7B19F9-7775-4569-8BE7-2C4454D3E704}"/>
              </a:ext>
            </a:extLst>
          </p:cNvPr>
          <p:cNvSpPr/>
          <p:nvPr/>
        </p:nvSpPr>
        <p:spPr>
          <a:xfrm>
            <a:off x="1090806" y="372662"/>
            <a:ext cx="992351" cy="704600"/>
          </a:xfrm>
          <a:custGeom>
            <a:avLst/>
            <a:gdLst/>
            <a:ahLst/>
            <a:cxnLst/>
            <a:rect l="l" t="t" r="r" b="b"/>
            <a:pathLst>
              <a:path w="504826" h="432707">
                <a:moveTo>
                  <a:pt x="252413" y="0"/>
                </a:moveTo>
                <a:cubicBezTo>
                  <a:pt x="275889" y="0"/>
                  <a:pt x="295280" y="6292"/>
                  <a:pt x="310586" y="18875"/>
                </a:cubicBezTo>
                <a:cubicBezTo>
                  <a:pt x="325892" y="31458"/>
                  <a:pt x="333545" y="49205"/>
                  <a:pt x="333545" y="72118"/>
                </a:cubicBezTo>
                <a:cubicBezTo>
                  <a:pt x="333545" y="84889"/>
                  <a:pt x="331480" y="96908"/>
                  <a:pt x="327348" y="108177"/>
                </a:cubicBezTo>
                <a:lnTo>
                  <a:pt x="432708" y="108177"/>
                </a:lnTo>
                <a:cubicBezTo>
                  <a:pt x="452239" y="108177"/>
                  <a:pt x="469142" y="115313"/>
                  <a:pt x="483415" y="129587"/>
                </a:cubicBezTo>
                <a:cubicBezTo>
                  <a:pt x="497689" y="143860"/>
                  <a:pt x="504826" y="160669"/>
                  <a:pt x="504826" y="180013"/>
                </a:cubicBezTo>
                <a:cubicBezTo>
                  <a:pt x="504826" y="199733"/>
                  <a:pt x="497736" y="216729"/>
                  <a:pt x="483556" y="231003"/>
                </a:cubicBezTo>
                <a:cubicBezTo>
                  <a:pt x="469377" y="245276"/>
                  <a:pt x="452428" y="252412"/>
                  <a:pt x="432708" y="252412"/>
                </a:cubicBezTo>
                <a:lnTo>
                  <a:pt x="385099" y="252412"/>
                </a:lnTo>
                <a:cubicBezTo>
                  <a:pt x="384347" y="264056"/>
                  <a:pt x="380873" y="275231"/>
                  <a:pt x="374675" y="285936"/>
                </a:cubicBezTo>
                <a:cubicBezTo>
                  <a:pt x="375238" y="289880"/>
                  <a:pt x="375521" y="293918"/>
                  <a:pt x="375521" y="298050"/>
                </a:cubicBezTo>
                <a:cubicBezTo>
                  <a:pt x="375521" y="317018"/>
                  <a:pt x="369886" y="333733"/>
                  <a:pt x="358618" y="348194"/>
                </a:cubicBezTo>
                <a:cubicBezTo>
                  <a:pt x="358805" y="374299"/>
                  <a:pt x="350824" y="394911"/>
                  <a:pt x="334673" y="410029"/>
                </a:cubicBezTo>
                <a:cubicBezTo>
                  <a:pt x="318521" y="425148"/>
                  <a:pt x="297205" y="432707"/>
                  <a:pt x="270724" y="432707"/>
                </a:cubicBezTo>
                <a:cubicBezTo>
                  <a:pt x="245746" y="432707"/>
                  <a:pt x="215509" y="426228"/>
                  <a:pt x="180013" y="413269"/>
                </a:cubicBezTo>
                <a:cubicBezTo>
                  <a:pt x="149213" y="402188"/>
                  <a:pt x="128272" y="396648"/>
                  <a:pt x="117192" y="396648"/>
                </a:cubicBezTo>
                <a:lnTo>
                  <a:pt x="36059" y="396648"/>
                </a:lnTo>
                <a:cubicBezTo>
                  <a:pt x="26106" y="396648"/>
                  <a:pt x="17608" y="393127"/>
                  <a:pt x="10565" y="386084"/>
                </a:cubicBezTo>
                <a:cubicBezTo>
                  <a:pt x="3522" y="379041"/>
                  <a:pt x="0" y="370543"/>
                  <a:pt x="0" y="360589"/>
                </a:cubicBezTo>
                <a:lnTo>
                  <a:pt x="0" y="180295"/>
                </a:lnTo>
                <a:cubicBezTo>
                  <a:pt x="0" y="170341"/>
                  <a:pt x="3522" y="161843"/>
                  <a:pt x="10565" y="154800"/>
                </a:cubicBezTo>
                <a:cubicBezTo>
                  <a:pt x="17608" y="147757"/>
                  <a:pt x="26106" y="144236"/>
                  <a:pt x="36059" y="144236"/>
                </a:cubicBezTo>
                <a:lnTo>
                  <a:pt x="117192" y="144236"/>
                </a:lnTo>
                <a:cubicBezTo>
                  <a:pt x="119070" y="144236"/>
                  <a:pt x="121089" y="143813"/>
                  <a:pt x="123248" y="142968"/>
                </a:cubicBezTo>
                <a:cubicBezTo>
                  <a:pt x="125409" y="142123"/>
                  <a:pt x="127615" y="140808"/>
                  <a:pt x="129869" y="139024"/>
                </a:cubicBezTo>
                <a:cubicBezTo>
                  <a:pt x="132122" y="137240"/>
                  <a:pt x="134235" y="135550"/>
                  <a:pt x="136207" y="133953"/>
                </a:cubicBezTo>
                <a:cubicBezTo>
                  <a:pt x="138180" y="132357"/>
                  <a:pt x="140433" y="130244"/>
                  <a:pt x="142968" y="127615"/>
                </a:cubicBezTo>
                <a:cubicBezTo>
                  <a:pt x="145504" y="124985"/>
                  <a:pt x="147429" y="122967"/>
                  <a:pt x="148744" y="121558"/>
                </a:cubicBezTo>
                <a:cubicBezTo>
                  <a:pt x="150059" y="120149"/>
                  <a:pt x="151842" y="118130"/>
                  <a:pt x="154096" y="115501"/>
                </a:cubicBezTo>
                <a:cubicBezTo>
                  <a:pt x="156350" y="112872"/>
                  <a:pt x="157665" y="111276"/>
                  <a:pt x="158040" y="110712"/>
                </a:cubicBezTo>
                <a:cubicBezTo>
                  <a:pt x="170247" y="96814"/>
                  <a:pt x="179638" y="84701"/>
                  <a:pt x="186211" y="74372"/>
                </a:cubicBezTo>
                <a:cubicBezTo>
                  <a:pt x="188653" y="70428"/>
                  <a:pt x="191752" y="64606"/>
                  <a:pt x="195507" y="56905"/>
                </a:cubicBezTo>
                <a:cubicBezTo>
                  <a:pt x="199264" y="49205"/>
                  <a:pt x="202738" y="42444"/>
                  <a:pt x="205931" y="36622"/>
                </a:cubicBezTo>
                <a:cubicBezTo>
                  <a:pt x="209124" y="30800"/>
                  <a:pt x="212927" y="24884"/>
                  <a:pt x="217340" y="18875"/>
                </a:cubicBezTo>
                <a:cubicBezTo>
                  <a:pt x="221753" y="12865"/>
                  <a:pt x="226918" y="8217"/>
                  <a:pt x="232834" y="4930"/>
                </a:cubicBezTo>
                <a:cubicBezTo>
                  <a:pt x="238750" y="1643"/>
                  <a:pt x="245277" y="0"/>
                  <a:pt x="252413" y="0"/>
                </a:cubicBezTo>
                <a:close/>
                <a:moveTo>
                  <a:pt x="252413" y="36059"/>
                </a:moveTo>
                <a:cubicBezTo>
                  <a:pt x="247906" y="36059"/>
                  <a:pt x="239455" y="49111"/>
                  <a:pt x="227059" y="75217"/>
                </a:cubicBezTo>
                <a:cubicBezTo>
                  <a:pt x="222552" y="83480"/>
                  <a:pt x="219077" y="89584"/>
                  <a:pt x="216636" y="93528"/>
                </a:cubicBezTo>
                <a:cubicBezTo>
                  <a:pt x="209124" y="105548"/>
                  <a:pt x="198606" y="119163"/>
                  <a:pt x="185084" y="134376"/>
                </a:cubicBezTo>
                <a:cubicBezTo>
                  <a:pt x="171750" y="149588"/>
                  <a:pt x="162266" y="159542"/>
                  <a:pt x="156631" y="164237"/>
                </a:cubicBezTo>
                <a:cubicBezTo>
                  <a:pt x="143673" y="174942"/>
                  <a:pt x="130526" y="180295"/>
                  <a:pt x="117192" y="180295"/>
                </a:cubicBezTo>
                <a:lnTo>
                  <a:pt x="108177" y="180295"/>
                </a:lnTo>
                <a:lnTo>
                  <a:pt x="108177" y="360589"/>
                </a:lnTo>
                <a:lnTo>
                  <a:pt x="117192" y="360589"/>
                </a:lnTo>
                <a:cubicBezTo>
                  <a:pt x="130714" y="360589"/>
                  <a:pt x="146396" y="363594"/>
                  <a:pt x="164237" y="369604"/>
                </a:cubicBezTo>
                <a:cubicBezTo>
                  <a:pt x="182079" y="375614"/>
                  <a:pt x="200250" y="381624"/>
                  <a:pt x="218749" y="387634"/>
                </a:cubicBezTo>
                <a:cubicBezTo>
                  <a:pt x="237248" y="393643"/>
                  <a:pt x="254103" y="396648"/>
                  <a:pt x="269316" y="396648"/>
                </a:cubicBezTo>
                <a:cubicBezTo>
                  <a:pt x="304811" y="396648"/>
                  <a:pt x="322559" y="380966"/>
                  <a:pt x="322559" y="349603"/>
                </a:cubicBezTo>
                <a:cubicBezTo>
                  <a:pt x="322559" y="344720"/>
                  <a:pt x="322089" y="339461"/>
                  <a:pt x="321150" y="333827"/>
                </a:cubicBezTo>
                <a:cubicBezTo>
                  <a:pt x="326784" y="330822"/>
                  <a:pt x="331245" y="325892"/>
                  <a:pt x="334532" y="319037"/>
                </a:cubicBezTo>
                <a:cubicBezTo>
                  <a:pt x="337818" y="312182"/>
                  <a:pt x="339462" y="305280"/>
                  <a:pt x="339462" y="298331"/>
                </a:cubicBezTo>
                <a:cubicBezTo>
                  <a:pt x="339462" y="291382"/>
                  <a:pt x="337771" y="284903"/>
                  <a:pt x="334391" y="278893"/>
                </a:cubicBezTo>
                <a:cubicBezTo>
                  <a:pt x="344344" y="269503"/>
                  <a:pt x="349321" y="258328"/>
                  <a:pt x="349321" y="245370"/>
                </a:cubicBezTo>
                <a:cubicBezTo>
                  <a:pt x="349321" y="240675"/>
                  <a:pt x="348382" y="235463"/>
                  <a:pt x="346504" y="229735"/>
                </a:cubicBezTo>
                <a:cubicBezTo>
                  <a:pt x="344626" y="224007"/>
                  <a:pt x="342279" y="219546"/>
                  <a:pt x="339462" y="216354"/>
                </a:cubicBezTo>
                <a:lnTo>
                  <a:pt x="432708" y="216354"/>
                </a:lnTo>
                <a:cubicBezTo>
                  <a:pt x="442473" y="216354"/>
                  <a:pt x="450925" y="212785"/>
                  <a:pt x="458062" y="205649"/>
                </a:cubicBezTo>
                <a:cubicBezTo>
                  <a:pt x="465198" y="198512"/>
                  <a:pt x="468767" y="190061"/>
                  <a:pt x="468767" y="180295"/>
                </a:cubicBezTo>
                <a:cubicBezTo>
                  <a:pt x="468767" y="170717"/>
                  <a:pt x="465104" y="162312"/>
                  <a:pt x="457780" y="155082"/>
                </a:cubicBezTo>
                <a:cubicBezTo>
                  <a:pt x="450456" y="147851"/>
                  <a:pt x="442098" y="144236"/>
                  <a:pt x="432708" y="144236"/>
                </a:cubicBezTo>
                <a:lnTo>
                  <a:pt x="270442" y="144236"/>
                </a:lnTo>
                <a:cubicBezTo>
                  <a:pt x="270442" y="140480"/>
                  <a:pt x="271851" y="135925"/>
                  <a:pt x="274668" y="130573"/>
                </a:cubicBezTo>
                <a:cubicBezTo>
                  <a:pt x="277485" y="125220"/>
                  <a:pt x="280584" y="120056"/>
                  <a:pt x="283964" y="115079"/>
                </a:cubicBezTo>
                <a:cubicBezTo>
                  <a:pt x="287345" y="110102"/>
                  <a:pt x="290444" y="103716"/>
                  <a:pt x="293261" y="95922"/>
                </a:cubicBezTo>
                <a:cubicBezTo>
                  <a:pt x="296078" y="88128"/>
                  <a:pt x="297487" y="80194"/>
                  <a:pt x="297487" y="72118"/>
                </a:cubicBezTo>
                <a:cubicBezTo>
                  <a:pt x="297487" y="59535"/>
                  <a:pt x="293308" y="50379"/>
                  <a:pt x="284951" y="44651"/>
                </a:cubicBezTo>
                <a:cubicBezTo>
                  <a:pt x="276593" y="38923"/>
                  <a:pt x="265747" y="36059"/>
                  <a:pt x="252413" y="36059"/>
                </a:cubicBezTo>
                <a:close/>
                <a:moveTo>
                  <a:pt x="54089" y="324530"/>
                </a:moveTo>
                <a:cubicBezTo>
                  <a:pt x="49206" y="324530"/>
                  <a:pt x="44980" y="326314"/>
                  <a:pt x="41412" y="329883"/>
                </a:cubicBezTo>
                <a:cubicBezTo>
                  <a:pt x="37843" y="333451"/>
                  <a:pt x="36059" y="337677"/>
                  <a:pt x="36059" y="342560"/>
                </a:cubicBezTo>
                <a:cubicBezTo>
                  <a:pt x="36059" y="347443"/>
                  <a:pt x="37843" y="351668"/>
                  <a:pt x="41412" y="355237"/>
                </a:cubicBezTo>
                <a:cubicBezTo>
                  <a:pt x="44980" y="358805"/>
                  <a:pt x="49206" y="360589"/>
                  <a:pt x="54089" y="360589"/>
                </a:cubicBezTo>
                <a:cubicBezTo>
                  <a:pt x="58972" y="360589"/>
                  <a:pt x="63197" y="358805"/>
                  <a:pt x="66766" y="355237"/>
                </a:cubicBezTo>
                <a:cubicBezTo>
                  <a:pt x="70334" y="351668"/>
                  <a:pt x="72118" y="347443"/>
                  <a:pt x="72118" y="342560"/>
                </a:cubicBezTo>
                <a:cubicBezTo>
                  <a:pt x="72118" y="337677"/>
                  <a:pt x="70334" y="333451"/>
                  <a:pt x="66766" y="329883"/>
                </a:cubicBezTo>
                <a:cubicBezTo>
                  <a:pt x="63197" y="326314"/>
                  <a:pt x="58972" y="324530"/>
                  <a:pt x="54089" y="324530"/>
                </a:cubicBezTo>
                <a:close/>
              </a:path>
            </a:pathLst>
          </a:custGeom>
          <a:solidFill>
            <a:srgbClr val="00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6066179" y="1605176"/>
            <a:ext cx="5830183" cy="4371843"/>
            <a:chOff x="238293" y="2107918"/>
            <a:chExt cx="5830183" cy="4371843"/>
          </a:xfrm>
        </p:grpSpPr>
        <p:grpSp>
          <p:nvGrpSpPr>
            <p:cNvPr id="7" name="Group 6"/>
            <p:cNvGrpSpPr/>
            <p:nvPr/>
          </p:nvGrpSpPr>
          <p:grpSpPr>
            <a:xfrm>
              <a:off x="238293" y="2107918"/>
              <a:ext cx="5830183" cy="4371843"/>
              <a:chOff x="-21706" y="892721"/>
              <a:chExt cx="3972418" cy="3194240"/>
            </a:xfrm>
          </p:grpSpPr>
          <p:sp>
            <p:nvSpPr>
              <p:cNvPr id="10" name="Text Box 47"/>
              <p:cNvSpPr txBox="1">
                <a:spLocks noChangeArrowheads="1"/>
              </p:cNvSpPr>
              <p:nvPr/>
            </p:nvSpPr>
            <p:spPr bwMode="auto">
              <a:xfrm>
                <a:off x="981876" y="892721"/>
                <a:ext cx="457200" cy="5191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2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FFFF66"/>
                    </a:solidFill>
                    <a:effectLst/>
                    <a:uLnTx/>
                    <a:uFillTx/>
                    <a:latin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11" name="Arc 56"/>
              <p:cNvSpPr>
                <a:spLocks/>
              </p:cNvSpPr>
              <p:nvPr/>
            </p:nvSpPr>
            <p:spPr bwMode="auto">
              <a:xfrm rot="2523860" flipV="1">
                <a:off x="688420" y="1770822"/>
                <a:ext cx="2402730" cy="2316139"/>
              </a:xfrm>
              <a:custGeom>
                <a:avLst/>
                <a:gdLst>
                  <a:gd name="T0" fmla="*/ 0 w 21587"/>
                  <a:gd name="T1" fmla="*/ 0 h 21600"/>
                  <a:gd name="T2" fmla="*/ 2147483646 w 21587"/>
                  <a:gd name="T3" fmla="*/ 2147483646 h 21600"/>
                  <a:gd name="T4" fmla="*/ 0 w 21587"/>
                  <a:gd name="T5" fmla="*/ 2147483646 h 21600"/>
                  <a:gd name="T6" fmla="*/ 0 60000 65536"/>
                  <a:gd name="T7" fmla="*/ 0 60000 65536"/>
                  <a:gd name="T8" fmla="*/ 0 60000 65536"/>
                  <a:gd name="T9" fmla="*/ 0 w 21587"/>
                  <a:gd name="T10" fmla="*/ 0 h 21600"/>
                  <a:gd name="T11" fmla="*/ 21587 w 21587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587" h="21600" fill="none" extrusionOk="0">
                    <a:moveTo>
                      <a:pt x="-1" y="0"/>
                    </a:moveTo>
                    <a:cubicBezTo>
                      <a:pt x="11633" y="0"/>
                      <a:pt x="21176" y="9213"/>
                      <a:pt x="21586" y="20839"/>
                    </a:cubicBezTo>
                  </a:path>
                  <a:path w="21587" h="21600" stroke="0" extrusionOk="0">
                    <a:moveTo>
                      <a:pt x="-1" y="0"/>
                    </a:moveTo>
                    <a:cubicBezTo>
                      <a:pt x="11633" y="0"/>
                      <a:pt x="21176" y="9213"/>
                      <a:pt x="21586" y="20839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28575">
                <a:solidFill>
                  <a:srgbClr val="99CC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3200" b="0" i="0" u="none" strike="noStrike" kern="0" cap="none" spc="0" normalizeH="0" baseline="0" noProof="0">
                  <a:ln>
                    <a:noFill/>
                  </a:ln>
                  <a:solidFill>
                    <a:srgbClr val="FFFF66"/>
                  </a:solidFill>
                  <a:effectLst/>
                  <a:uLnTx/>
                  <a:uFillTx/>
                  <a:latin typeface="Times New Roman" panose="02020603050405020304" pitchFamily="18" charset="0"/>
                </a:endParaRPr>
              </a:p>
            </p:txBody>
          </p:sp>
          <p:grpSp>
            <p:nvGrpSpPr>
              <p:cNvPr id="12" name="Group 11"/>
              <p:cNvGrpSpPr/>
              <p:nvPr/>
            </p:nvGrpSpPr>
            <p:grpSpPr>
              <a:xfrm>
                <a:off x="-21706" y="1295396"/>
                <a:ext cx="3972418" cy="2676797"/>
                <a:chOff x="-21706" y="1295396"/>
                <a:chExt cx="3972418" cy="2676797"/>
              </a:xfrm>
            </p:grpSpPr>
            <p:sp>
              <p:nvSpPr>
                <p:cNvPr id="13" name="Line 35"/>
                <p:cNvSpPr>
                  <a:spLocks noChangeShapeType="1"/>
                </p:cNvSpPr>
                <p:nvPr/>
              </p:nvSpPr>
              <p:spPr bwMode="auto">
                <a:xfrm>
                  <a:off x="234531" y="2895600"/>
                  <a:ext cx="3270669" cy="0"/>
                </a:xfrm>
                <a:prstGeom prst="line">
                  <a:avLst/>
                </a:prstGeom>
                <a:noFill/>
                <a:ln w="28575">
                  <a:solidFill>
                    <a:srgbClr val="99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vi-VN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FFFF66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4" name="Line 36"/>
                <p:cNvSpPr>
                  <a:spLocks noChangeShapeType="1"/>
                </p:cNvSpPr>
                <p:nvPr/>
              </p:nvSpPr>
              <p:spPr bwMode="auto">
                <a:xfrm flipV="1">
                  <a:off x="232294" y="1295396"/>
                  <a:ext cx="910706" cy="1578268"/>
                </a:xfrm>
                <a:prstGeom prst="line">
                  <a:avLst/>
                </a:prstGeom>
                <a:noFill/>
                <a:ln w="28575">
                  <a:solidFill>
                    <a:srgbClr val="99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vi-VN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FFFF66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5" name="Line 37"/>
                <p:cNvSpPr>
                  <a:spLocks noChangeShapeType="1"/>
                </p:cNvSpPr>
                <p:nvPr/>
              </p:nvSpPr>
              <p:spPr bwMode="auto">
                <a:xfrm flipH="1" flipV="1">
                  <a:off x="1143000" y="1295400"/>
                  <a:ext cx="2362200" cy="1600200"/>
                </a:xfrm>
                <a:prstGeom prst="line">
                  <a:avLst/>
                </a:prstGeom>
                <a:noFill/>
                <a:ln w="28575">
                  <a:solidFill>
                    <a:srgbClr val="99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vi-VN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FFFF66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grpSp>
              <p:nvGrpSpPr>
                <p:cNvPr id="16" name="Group 40"/>
                <p:cNvGrpSpPr>
                  <a:grpSpLocks/>
                </p:cNvGrpSpPr>
                <p:nvPr/>
              </p:nvGrpSpPr>
              <p:grpSpPr bwMode="auto">
                <a:xfrm>
                  <a:off x="1066800" y="1358900"/>
                  <a:ext cx="190500" cy="152400"/>
                  <a:chOff x="1104" y="952"/>
                  <a:chExt cx="120" cy="96"/>
                </a:xfrm>
              </p:grpSpPr>
              <p:sp>
                <p:nvSpPr>
                  <p:cNvPr id="27" name="Line 3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179" y="952"/>
                    <a:ext cx="45" cy="96"/>
                  </a:xfrm>
                  <a:prstGeom prst="line">
                    <a:avLst/>
                  </a:prstGeom>
                  <a:noFill/>
                  <a:ln w="28575">
                    <a:solidFill>
                      <a:srgbClr val="99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vi-VN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8" name="Line 39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1104" y="990"/>
                    <a:ext cx="72" cy="51"/>
                  </a:xfrm>
                  <a:prstGeom prst="line">
                    <a:avLst/>
                  </a:prstGeom>
                  <a:noFill/>
                  <a:ln w="28575">
                    <a:solidFill>
                      <a:srgbClr val="99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vi-VN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</a:endParaRPr>
                  </a:p>
                </p:txBody>
              </p:sp>
            </p:grpSp>
            <p:sp>
              <p:nvSpPr>
                <p:cNvPr id="17" name="Line 41"/>
                <p:cNvSpPr>
                  <a:spLocks noChangeShapeType="1"/>
                </p:cNvSpPr>
                <p:nvPr/>
              </p:nvSpPr>
              <p:spPr bwMode="auto">
                <a:xfrm flipH="1" flipV="1">
                  <a:off x="1143000" y="1295400"/>
                  <a:ext cx="12700" cy="1600200"/>
                </a:xfrm>
                <a:prstGeom prst="line">
                  <a:avLst/>
                </a:prstGeom>
                <a:noFill/>
                <a:ln w="28575">
                  <a:solidFill>
                    <a:srgbClr val="99CC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vi-VN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FFFF66"/>
                    </a:solidFill>
                    <a:effectLst/>
                    <a:uLnTx/>
                    <a:uFillTx/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8" name="Text Box 48"/>
                <p:cNvSpPr txBox="1">
                  <a:spLocks noChangeArrowheads="1"/>
                </p:cNvSpPr>
                <p:nvPr/>
              </p:nvSpPr>
              <p:spPr bwMode="auto">
                <a:xfrm>
                  <a:off x="-21706" y="2669335"/>
                  <a:ext cx="457200" cy="5191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2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</a:rPr>
                    <a:t>B</a:t>
                  </a:r>
                </a:p>
              </p:txBody>
            </p:sp>
            <p:sp>
              <p:nvSpPr>
                <p:cNvPr id="19" name="Text Box 49"/>
                <p:cNvSpPr txBox="1">
                  <a:spLocks noChangeArrowheads="1"/>
                </p:cNvSpPr>
                <p:nvPr/>
              </p:nvSpPr>
              <p:spPr bwMode="auto">
                <a:xfrm>
                  <a:off x="3493512" y="2636043"/>
                  <a:ext cx="457200" cy="5191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2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</a:rPr>
                    <a:t>C</a:t>
                  </a:r>
                </a:p>
              </p:txBody>
            </p:sp>
            <p:sp>
              <p:nvSpPr>
                <p:cNvPr id="20" name="Text Box 50"/>
                <p:cNvSpPr txBox="1">
                  <a:spLocks noChangeArrowheads="1"/>
                </p:cNvSpPr>
                <p:nvPr/>
              </p:nvSpPr>
              <p:spPr bwMode="auto">
                <a:xfrm>
                  <a:off x="1054100" y="2873665"/>
                  <a:ext cx="457200" cy="5191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2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FFFF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</a:rPr>
                    <a:t>H</a:t>
                  </a:r>
                </a:p>
              </p:txBody>
            </p:sp>
            <p:sp>
              <p:nvSpPr>
                <p:cNvPr id="21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500897" y="1793908"/>
                  <a:ext cx="318865" cy="417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2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</a:rPr>
                    <a:t>c</a:t>
                  </a:r>
                </a:p>
              </p:txBody>
            </p:sp>
            <p:sp>
              <p:nvSpPr>
                <p:cNvPr id="22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2057400" y="1600200"/>
                  <a:ext cx="304800" cy="417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2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</a:rPr>
                    <a:t>b</a:t>
                  </a:r>
                </a:p>
              </p:txBody>
            </p:sp>
            <p:sp>
              <p:nvSpPr>
                <p:cNvPr id="23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1143000" y="1905000"/>
                  <a:ext cx="304800" cy="417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2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</a:rPr>
                    <a:t>h</a:t>
                  </a:r>
                </a:p>
              </p:txBody>
            </p:sp>
            <p:sp>
              <p:nvSpPr>
                <p:cNvPr id="24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685800" y="2498725"/>
                  <a:ext cx="381000" cy="417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2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</a:rPr>
                    <a:t>c’</a:t>
                  </a:r>
                </a:p>
              </p:txBody>
            </p:sp>
            <p:sp>
              <p:nvSpPr>
                <p:cNvPr id="25" name="Text Box 55"/>
                <p:cNvSpPr txBox="1">
                  <a:spLocks noChangeArrowheads="1"/>
                </p:cNvSpPr>
                <p:nvPr/>
              </p:nvSpPr>
              <p:spPr bwMode="auto">
                <a:xfrm>
                  <a:off x="1828800" y="2514600"/>
                  <a:ext cx="457200" cy="417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2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</a:rPr>
                    <a:t>b’</a:t>
                  </a:r>
                </a:p>
              </p:txBody>
            </p:sp>
            <p:sp>
              <p:nvSpPr>
                <p:cNvPr id="26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1717584" y="3554553"/>
                  <a:ext cx="304800" cy="41764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28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</a:rPr>
                    <a:t>a</a:t>
                  </a:r>
                </a:p>
              </p:txBody>
            </p:sp>
          </p:grpSp>
        </p:grpSp>
        <p:sp>
          <p:nvSpPr>
            <p:cNvPr id="8" name="Rectangle 7"/>
            <p:cNvSpPr/>
            <p:nvPr/>
          </p:nvSpPr>
          <p:spPr>
            <a:xfrm rot="18243037">
              <a:off x="1892583" y="2718195"/>
              <a:ext cx="192278" cy="207526"/>
            </a:xfrm>
            <a:prstGeom prst="rect">
              <a:avLst/>
            </a:prstGeom>
            <a:noFill/>
            <a:ln w="25400" cap="flat" cmpd="sng" algn="ctr">
              <a:solidFill>
                <a:srgbClr val="FFFF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1968345" y="4644510"/>
              <a:ext cx="223672" cy="200781"/>
            </a:xfrm>
            <a:prstGeom prst="rect">
              <a:avLst/>
            </a:prstGeom>
            <a:noFill/>
            <a:ln w="25400" cap="flat" cmpd="sng" algn="ctr">
              <a:solidFill>
                <a:srgbClr val="FFFF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992EC692-F3B8-43C1-AE03-3B3D87C04B2C}"/>
                  </a:ext>
                </a:extLst>
              </p:cNvPr>
              <p:cNvSpPr txBox="1"/>
              <p:nvPr/>
            </p:nvSpPr>
            <p:spPr>
              <a:xfrm>
                <a:off x="1333078" y="2034027"/>
                <a:ext cx="2587568" cy="5539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 defTabSz="1219170"/>
                <a:r>
                  <a:rPr lang="en-US" sz="3600" dirty="0">
                    <a:solidFill>
                      <a:prstClr val="whit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1)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36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600" i="1">
                        <a:solidFill>
                          <a:prstClr val="white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i="1">
                        <a:solidFill>
                          <a:prstClr val="white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sSup>
                      <m:sSupPr>
                        <m:ctrlPr>
                          <a:rPr lang="en-US" sz="36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en-US" sz="36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3600" i="1">
                        <a:solidFill>
                          <a:prstClr val="white"/>
                        </a:solidFill>
                        <a:latin typeface="Cambria Math" panose="02040503050406030204" pitchFamily="18" charset="0"/>
                      </a:rPr>
                      <m:t>; </m:t>
                    </m:r>
                  </m:oMath>
                </a14:m>
                <a:endParaRPr lang="en-US" sz="36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992EC692-F3B8-43C1-AE03-3B3D87C04B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3078" y="2034027"/>
                <a:ext cx="2587568" cy="553998"/>
              </a:xfrm>
              <a:prstGeom prst="rect">
                <a:avLst/>
              </a:prstGeom>
              <a:blipFill>
                <a:blip r:embed="rId2"/>
                <a:stretch>
                  <a:fillRect l="-10849" t="-25275" b="-4835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5A365C2-DD5D-4FE3-9E2D-2D66702E8C5E}"/>
                  </a:ext>
                </a:extLst>
              </p:cNvPr>
              <p:cNvSpPr txBox="1"/>
              <p:nvPr/>
            </p:nvSpPr>
            <p:spPr>
              <a:xfrm>
                <a:off x="3874155" y="2034027"/>
                <a:ext cx="1752146" cy="5539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 defTabSz="121917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  <m:sup>
                          <m:r>
                            <a:rPr lang="en-US" sz="3600" i="1">
                              <a:solidFill>
                                <a:prstClr val="white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3600" i="1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i="1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</a:rPr>
                        <m:t>𝑎𝑐</m:t>
                      </m:r>
                      <m:r>
                        <a:rPr lang="en-US" sz="3600" i="1">
                          <a:solidFill>
                            <a:prstClr val="white"/>
                          </a:solidFill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lang="en-US" sz="36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05A365C2-DD5D-4FE3-9E2D-2D66702E8C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4155" y="2034027"/>
                <a:ext cx="1752146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0B92CA66-BD46-4FEF-B982-DD15D474CD8E}"/>
                  </a:ext>
                </a:extLst>
              </p:cNvPr>
              <p:cNvSpPr txBox="1"/>
              <p:nvPr/>
            </p:nvSpPr>
            <p:spPr>
              <a:xfrm>
                <a:off x="1272508" y="3021860"/>
                <a:ext cx="2465355" cy="5539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36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2) </m:t>
                      </m:r>
                      <m:sSup>
                        <m:sSupPr>
                          <m:ctrlPr>
                            <a:rPr kumimoji="0" lang="en-US" sz="36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0" lang="en-US" sz="36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p>
                          <m:r>
                            <a:rPr kumimoji="0" lang="en-US" sz="36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kumimoji="0" lang="en-US" sz="36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kumimoji="0" lang="en-US" sz="36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kumimoji="0" lang="en-US" sz="36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p>
                          <m:r>
                            <a:rPr kumimoji="0" lang="en-US" sz="36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kumimoji="0" lang="en-US" sz="36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kumimoji="0" lang="en-US" sz="36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′</m:t>
                      </m:r>
                    </m:oMath>
                  </m:oMathPara>
                </a14:m>
                <a:endParaRPr kumimoji="0" lang="en-US" sz="3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endParaRPr>
              </a:p>
            </p:txBody>
          </p:sp>
        </mc:Choice>
        <mc:Fallback xmlns="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0B92CA66-BD46-4FEF-B982-DD15D474CD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2508" y="3021860"/>
                <a:ext cx="2465355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395DCE1C-775A-4639-8AF7-21EAE98FE9F8}"/>
                  </a:ext>
                </a:extLst>
              </p:cNvPr>
              <p:cNvSpPr txBox="1"/>
              <p:nvPr/>
            </p:nvSpPr>
            <p:spPr>
              <a:xfrm>
                <a:off x="1280599" y="4009693"/>
                <a:ext cx="2249142" cy="5539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36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3) </m:t>
                      </m:r>
                      <m:r>
                        <a:rPr kumimoji="0" lang="en-US" sz="36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𝑏𝑐</m:t>
                      </m:r>
                      <m:r>
                        <a:rPr kumimoji="0" lang="en-US" sz="36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kumimoji="0" lang="en-US" sz="36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𝑎h</m:t>
                      </m:r>
                    </m:oMath>
                  </m:oMathPara>
                </a14:m>
                <a:endParaRPr kumimoji="0" lang="en-US" sz="3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endParaRP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395DCE1C-775A-4639-8AF7-21EAE98FE9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0599" y="4009693"/>
                <a:ext cx="2249142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6497F5A9-52DA-4BDD-A468-A5EE7AAC86AD}"/>
                  </a:ext>
                </a:extLst>
              </p:cNvPr>
              <p:cNvSpPr txBox="1"/>
              <p:nvPr/>
            </p:nvSpPr>
            <p:spPr>
              <a:xfrm>
                <a:off x="1843492" y="4848102"/>
                <a:ext cx="2660985" cy="104099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kumimoji="0" lang="en-US" sz="36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0" lang="en-US" sz="36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kumimoji="0" lang="en-US" sz="36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whit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0" lang="en-US" sz="36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whit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p>
                              <m:r>
                                <a:rPr kumimoji="0" lang="en-US" sz="36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whit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kumimoji="0" lang="en-US" sz="36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kumimoji="0" lang="en-US" sz="36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0" lang="en-US" sz="36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kumimoji="0" lang="en-US" sz="36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whit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0" lang="en-US" sz="36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whit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kumimoji="0" lang="en-US" sz="36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whit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kumimoji="0" lang="en-US" sz="36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kumimoji="0" lang="en-US" sz="36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kumimoji="0" lang="en-US" sz="36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prstClr val="white"/>
                              </a:solidFill>
                              <a:effectLst/>
                              <a:uLnTx/>
                              <a:uFillTx/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sSup>
                            <m:sSupPr>
                              <m:ctrlPr>
                                <a:rPr kumimoji="0" lang="en-US" sz="36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whit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kumimoji="0" lang="en-US" sz="36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whit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kumimoji="0" lang="en-US" sz="36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prstClr val="white"/>
                                  </a:solidFill>
                                  <a:effectLst/>
                                  <a:uLnTx/>
                                  <a:uFillTx/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kumimoji="0" lang="en-US" sz="3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endParaRPr>
              </a:p>
            </p:txBody>
          </p:sp>
        </mc:Choice>
        <mc:Fallback xmlns=""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6497F5A9-52DA-4BDD-A468-A5EE7AAC86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3492" y="4848102"/>
                <a:ext cx="2660985" cy="104099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B14B957F-0227-4A4B-9600-CE8225799F7E}"/>
                  </a:ext>
                </a:extLst>
              </p:cNvPr>
              <p:cNvSpPr txBox="1"/>
              <p:nvPr/>
            </p:nvSpPr>
            <p:spPr>
              <a:xfrm>
                <a:off x="1247350" y="5018832"/>
                <a:ext cx="551433" cy="553998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 marL="0" marR="0" lvl="0" indent="0" defTabSz="121917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36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4)</m:t>
                      </m:r>
                    </m:oMath>
                  </m:oMathPara>
                </a14:m>
                <a:endParaRPr kumimoji="0" lang="en-US" sz="3600" b="0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</a:endParaRPr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B14B957F-0227-4A4B-9600-CE8225799F7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7350" y="5018832"/>
                <a:ext cx="551433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662175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9">
            <a:extLst>
              <a:ext uri="{FF2B5EF4-FFF2-40B4-BE49-F238E27FC236}">
                <a16:creationId xmlns:a16="http://schemas.microsoft.com/office/drawing/2014/main" id="{860801D8-3A4F-4C59-ADAA-7377FAB947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212" y="401470"/>
            <a:ext cx="1096659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1219170"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hình vẽ. Điền vào chỗ trống để được các khẳng định đúng.</a:t>
            </a:r>
            <a:endParaRPr lang="en-US" alt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20">
            <a:extLst>
              <a:ext uri="{FF2B5EF4-FFF2-40B4-BE49-F238E27FC236}">
                <a16:creationId xmlns:a16="http://schemas.microsoft.com/office/drawing/2014/main" id="{A5EB2133-A1EF-4248-ADD2-3DDC8B105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8093" y="4313619"/>
            <a:ext cx="67106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1219170" eaLnBrk="1" hangingPunct="1">
              <a:spcBef>
                <a:spcPct val="50000"/>
              </a:spcBef>
            </a:pPr>
            <a:endParaRPr lang="en-US" altLang="en-US" sz="320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21">
            <a:extLst>
              <a:ext uri="{FF2B5EF4-FFF2-40B4-BE49-F238E27FC236}">
                <a16:creationId xmlns:a16="http://schemas.microsoft.com/office/drawing/2014/main" id="{1B1B0162-59AE-4883-A17C-89114281D6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6744" y="4313619"/>
            <a:ext cx="67106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1219170" eaLnBrk="1" hangingPunct="1">
              <a:spcBef>
                <a:spcPct val="50000"/>
              </a:spcBef>
            </a:pPr>
            <a:endParaRPr lang="en-US" altLang="en-US" sz="320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23">
            <a:extLst>
              <a:ext uri="{FF2B5EF4-FFF2-40B4-BE49-F238E27FC236}">
                <a16:creationId xmlns:a16="http://schemas.microsoft.com/office/drawing/2014/main" id="{F6E4933C-058F-4C8B-B7FE-D741621DD7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9939" y="3297755"/>
            <a:ext cx="67106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1219170" eaLnBrk="1" hangingPunct="1">
              <a:spcBef>
                <a:spcPct val="50000"/>
              </a:spcBef>
            </a:pPr>
            <a:endParaRPr lang="en-US" altLang="en-US" sz="320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Box 24">
            <a:extLst>
              <a:ext uri="{FF2B5EF4-FFF2-40B4-BE49-F238E27FC236}">
                <a16:creationId xmlns:a16="http://schemas.microsoft.com/office/drawing/2014/main" id="{1E5B4F39-4412-4507-B596-8247164C86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7809" y="3805687"/>
            <a:ext cx="67106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defTabSz="1219170" eaLnBrk="1" hangingPunct="1">
              <a:spcBef>
                <a:spcPct val="50000"/>
              </a:spcBef>
            </a:pPr>
            <a:endParaRPr lang="en-US" altLang="en-US" sz="320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27">
            <a:extLst>
              <a:ext uri="{FF2B5EF4-FFF2-40B4-BE49-F238E27FC236}">
                <a16:creationId xmlns:a16="http://schemas.microsoft.com/office/drawing/2014/main" id="{5701F1FD-7DD3-45E1-8C0C-B9B35D797E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8358" y="1679496"/>
            <a:ext cx="3467167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189" indent="-457189" defTabSz="1219170" eaLnBrk="1" hangingPunct="1">
              <a:spcBef>
                <a:spcPct val="50000"/>
              </a:spcBef>
              <a:buFontTx/>
              <a:buAutoNum type="arabicPeriod"/>
            </a:pPr>
            <a:r>
              <a:rPr lang="en-US" altLang="en-US" sz="32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en-US" altLang="en-US" sz="3200" baseline="300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2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altLang="en-US" sz="32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EK.EF</a:t>
            </a:r>
            <a:endParaRPr lang="en-US" altLang="en-US" sz="32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28">
            <a:extLst>
              <a:ext uri="{FF2B5EF4-FFF2-40B4-BE49-F238E27FC236}">
                <a16:creationId xmlns:a16="http://schemas.microsoft.com/office/drawing/2014/main" id="{F2957747-CBF9-463B-A479-32E447B520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8358" y="2511235"/>
            <a:ext cx="307084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189" indent="-457189" defTabSz="1219170"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</a:t>
            </a:r>
            <a:r>
              <a:rPr lang="en-US" altLang="en-US" sz="320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DF</a:t>
            </a:r>
            <a:r>
              <a:rPr lang="en-US" altLang="en-US" sz="3200" baseline="3000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20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 KF. EF</a:t>
            </a:r>
            <a:endParaRPr lang="en-US" altLang="en-US" sz="32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29">
            <a:extLst>
              <a:ext uri="{FF2B5EF4-FFF2-40B4-BE49-F238E27FC236}">
                <a16:creationId xmlns:a16="http://schemas.microsoft.com/office/drawing/2014/main" id="{5DB72B9D-9252-4C45-8F22-13759F95C1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8358" y="3222339"/>
            <a:ext cx="423842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189" indent="-457189" defTabSz="1219170"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 DE. DF = </a:t>
            </a:r>
            <a:r>
              <a:rPr lang="en-US" altLang="en-US" sz="32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DK.EF</a:t>
            </a:r>
            <a:endParaRPr lang="en-US" altLang="en-US" sz="32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30">
            <a:extLst>
              <a:ext uri="{FF2B5EF4-FFF2-40B4-BE49-F238E27FC236}">
                <a16:creationId xmlns:a16="http://schemas.microsoft.com/office/drawing/2014/main" id="{51142CC7-30AA-4F72-BE1B-A5E69325AA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8358" y="3933445"/>
            <a:ext cx="3002745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189" indent="-457189" defTabSz="1219170" eaLnBrk="1" hangingPunct="1">
              <a:spcBef>
                <a:spcPct val="50000"/>
              </a:spcBef>
            </a:pPr>
            <a:r>
              <a:rPr lang="en-US" altLang="en-US" sz="32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 </a:t>
            </a:r>
            <a:r>
              <a:rPr lang="en-US" altLang="en-US" sz="32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DK</a:t>
            </a:r>
            <a:r>
              <a:rPr lang="en-US" altLang="en-US" sz="3200" baseline="300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200" baseline="300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EK.KF</a:t>
            </a:r>
            <a:endParaRPr lang="en-US" altLang="en-US" sz="3200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F6194226-980B-41A5-9D86-5199FDEAB77B}"/>
              </a:ext>
            </a:extLst>
          </p:cNvPr>
          <p:cNvGrpSpPr/>
          <p:nvPr/>
        </p:nvGrpSpPr>
        <p:grpSpPr>
          <a:xfrm>
            <a:off x="6122516" y="1775255"/>
            <a:ext cx="5499783" cy="3941596"/>
            <a:chOff x="237665" y="2333625"/>
            <a:chExt cx="3308513" cy="2365674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441D0C92-22CA-43B8-A1BD-0091AB7EAEFA}"/>
                </a:ext>
              </a:extLst>
            </p:cNvPr>
            <p:cNvGrpSpPr/>
            <p:nvPr/>
          </p:nvGrpSpPr>
          <p:grpSpPr>
            <a:xfrm>
              <a:off x="237665" y="2333625"/>
              <a:ext cx="3308513" cy="2365674"/>
              <a:chOff x="5659785" y="1232779"/>
              <a:chExt cx="3308513" cy="2365674"/>
            </a:xfrm>
          </p:grpSpPr>
          <p:sp>
            <p:nvSpPr>
              <p:cNvPr id="28" name="Right Triangle 27">
                <a:extLst>
                  <a:ext uri="{FF2B5EF4-FFF2-40B4-BE49-F238E27FC236}">
                    <a16:creationId xmlns:a16="http://schemas.microsoft.com/office/drawing/2014/main" id="{52AB28E9-97C4-46B6-AC62-89E548B2FA36}"/>
                  </a:ext>
                </a:extLst>
              </p:cNvPr>
              <p:cNvSpPr/>
              <p:nvPr/>
            </p:nvSpPr>
            <p:spPr>
              <a:xfrm rot="12673640" flipH="1">
                <a:off x="6143110" y="2130629"/>
                <a:ext cx="2492497" cy="1467824"/>
              </a:xfrm>
              <a:prstGeom prst="rtTriangle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219170"/>
                <a:endParaRPr lang="en-US" sz="240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A4AF789F-1A48-47D8-87FA-930CF7256DCA}"/>
                  </a:ext>
                </a:extLst>
              </p:cNvPr>
              <p:cNvSpPr txBox="1"/>
              <p:nvPr/>
            </p:nvSpPr>
            <p:spPr>
              <a:xfrm>
                <a:off x="6553200" y="1232779"/>
                <a:ext cx="304411" cy="43858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defTabSz="1219170"/>
                <a:r>
                  <a:rPr lang="en-US" sz="3200" b="1" dirty="0">
                    <a:solidFill>
                      <a:srgbClr val="FFFF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D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8A3C680D-F0A8-4084-8011-F49590F81424}"/>
                  </a:ext>
                </a:extLst>
              </p:cNvPr>
              <p:cNvSpPr txBox="1"/>
              <p:nvPr/>
            </p:nvSpPr>
            <p:spPr>
              <a:xfrm>
                <a:off x="8663887" y="2839347"/>
                <a:ext cx="304411" cy="43858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defTabSz="1219170"/>
                <a:r>
                  <a:rPr lang="en-US" sz="3200" b="1" dirty="0">
                    <a:solidFill>
                      <a:srgbClr val="FFFF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F</a:t>
                </a: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EE44997F-B67B-4087-8FDC-56A8BF45A3C0}"/>
                  </a:ext>
                </a:extLst>
              </p:cNvPr>
              <p:cNvSpPr txBox="1"/>
              <p:nvPr/>
            </p:nvSpPr>
            <p:spPr>
              <a:xfrm>
                <a:off x="5659785" y="2668649"/>
                <a:ext cx="304411" cy="43858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defTabSz="1219170"/>
                <a:r>
                  <a:rPr lang="en-US" sz="3200" b="1" dirty="0">
                    <a:solidFill>
                      <a:srgbClr val="FFFF00"/>
                    </a:solidFill>
                    <a:latin typeface="Times New Roman" panose="02020603050405020304" pitchFamily="18" charset="0"/>
                    <a:ea typeface="Tahoma" panose="020B0604030504040204" pitchFamily="34" charset="0"/>
                    <a:cs typeface="Times New Roman" panose="02020603050405020304" pitchFamily="18" charset="0"/>
                  </a:rPr>
                  <a:t>E</a:t>
                </a:r>
              </a:p>
            </p:txBody>
          </p:sp>
        </p:grp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6130F0E-2058-4556-BCBF-122930AA5F1B}"/>
                </a:ext>
              </a:extLst>
            </p:cNvPr>
            <p:cNvCxnSpPr>
              <a:cxnSpLocks/>
            </p:cNvCxnSpPr>
            <p:nvPr/>
          </p:nvCxnSpPr>
          <p:spPr>
            <a:xfrm>
              <a:off x="512023" y="3948157"/>
              <a:ext cx="2880360" cy="28998"/>
            </a:xfrm>
            <a:prstGeom prst="line">
              <a:avLst/>
            </a:prstGeom>
            <a:ln w="190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62D8D14E-06DF-41DC-B65E-D96064C66AC7}"/>
                </a:ext>
              </a:extLst>
            </p:cNvPr>
            <p:cNvSpPr/>
            <p:nvPr/>
          </p:nvSpPr>
          <p:spPr>
            <a:xfrm rot="10800000">
              <a:off x="1280621" y="3865783"/>
              <a:ext cx="93428" cy="84612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endParaRPr lang="en-US" sz="240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52E5527-5BE6-4981-A8BF-E963FB2155E6}"/>
                </a:ext>
              </a:extLst>
            </p:cNvPr>
            <p:cNvSpPr/>
            <p:nvPr/>
          </p:nvSpPr>
          <p:spPr>
            <a:xfrm rot="1920865">
              <a:off x="1251384" y="2713372"/>
              <a:ext cx="93428" cy="84612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endParaRPr lang="en-US" sz="2400">
                <a:solidFill>
                  <a:prstClr val="white"/>
                </a:solidFill>
                <a:latin typeface="Calibri"/>
              </a:endParaRPr>
            </a:p>
          </p:txBody>
        </p: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97F612A-33C5-4808-BFAB-7D77BC2F823C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280621" y="2688561"/>
              <a:ext cx="1444" cy="1255670"/>
            </a:xfrm>
            <a:prstGeom prst="line">
              <a:avLst/>
            </a:prstGeom>
            <a:ln w="254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6C088FBB-A909-4188-A915-C65B3C6CFA00}"/>
                </a:ext>
              </a:extLst>
            </p:cNvPr>
            <p:cNvCxnSpPr>
              <a:cxnSpLocks/>
            </p:cNvCxnSpPr>
            <p:nvPr/>
          </p:nvCxnSpPr>
          <p:spPr>
            <a:xfrm>
              <a:off x="1280384" y="3939906"/>
              <a:ext cx="2103120" cy="37249"/>
            </a:xfrm>
            <a:prstGeom prst="line">
              <a:avLst/>
            </a:prstGeom>
            <a:ln w="254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2D39ADF-1D0C-412A-AF57-255660B1993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17174" y="3950395"/>
              <a:ext cx="731520" cy="0"/>
            </a:xfrm>
            <a:prstGeom prst="line">
              <a:avLst/>
            </a:prstGeom>
            <a:ln w="254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2658E5BA-9C96-4493-8681-CBA8A4F722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24128" y="2713266"/>
              <a:ext cx="747573" cy="1219289"/>
            </a:xfrm>
            <a:prstGeom prst="line">
              <a:avLst/>
            </a:prstGeom>
            <a:ln w="254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846E0B7A-F0A2-4036-89C9-80D808952F55}"/>
                </a:ext>
              </a:extLst>
            </p:cNvPr>
            <p:cNvCxnSpPr>
              <a:cxnSpLocks/>
            </p:cNvCxnSpPr>
            <p:nvPr/>
          </p:nvCxnSpPr>
          <p:spPr>
            <a:xfrm>
              <a:off x="1318415" y="2709723"/>
              <a:ext cx="2082737" cy="1267432"/>
            </a:xfrm>
            <a:prstGeom prst="line">
              <a:avLst/>
            </a:prstGeom>
            <a:ln w="254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3FABEF3-669A-4B86-8E28-A1B7558BBB6B}"/>
                </a:ext>
              </a:extLst>
            </p:cNvPr>
            <p:cNvSpPr txBox="1"/>
            <p:nvPr/>
          </p:nvSpPr>
          <p:spPr>
            <a:xfrm>
              <a:off x="1127568" y="3955018"/>
              <a:ext cx="304411" cy="43858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pPr defTabSz="1219170"/>
              <a:r>
                <a:rPr lang="en-US" sz="3200" b="1" dirty="0">
                  <a:solidFill>
                    <a:srgbClr val="FFFF00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K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Rectangle 30">
                <a:extLst>
                  <a:ext uri="{FF2B5EF4-FFF2-40B4-BE49-F238E27FC236}">
                    <a16:creationId xmlns:a16="http://schemas.microsoft.com/office/drawing/2014/main" id="{C53A62EE-2FDB-4936-B085-4DF2E6731A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08357" y="4929135"/>
                <a:ext cx="4732646" cy="8746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457189" indent="-457189" defTabSz="1219170" eaLnBrk="1" hangingPunct="1">
                  <a:spcBef>
                    <a:spcPct val="50000"/>
                  </a:spcBef>
                </a:pPr>
                <a:r>
                  <a:rPr lang="en-US" altLang="en-US" sz="3600" dirty="0">
                    <a:solidFill>
                      <a:prstClr val="whit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r>
                  <a:rPr lang="en-US" altLang="en-US" sz="3600">
                    <a:solidFill>
                      <a:prstClr val="white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en-US" sz="36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6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altLang="en-US" sz="3600" i="1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en-US" sz="3600" i="1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𝐷𝐾</m:t>
                            </m:r>
                          </m:e>
                          <m:sup>
                            <m:r>
                              <a:rPr lang="en-US" altLang="en-US" sz="3600" i="1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altLang="en-US" sz="3600" i="1">
                        <a:solidFill>
                          <a:prstClr val="whit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altLang="en-US" sz="36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6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altLang="en-US" sz="3600" i="1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en-US" sz="3600" i="1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𝐷</m:t>
                            </m:r>
                            <m:r>
                              <a:rPr lang="en-US" altLang="en-US" sz="3600" b="0" i="1" smtClean="0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𝐸</m:t>
                            </m:r>
                          </m:e>
                          <m:sup>
                            <m:r>
                              <a:rPr lang="en-US" altLang="en-US" sz="3600" i="1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altLang="en-US" sz="3600" i="1">
                        <a:solidFill>
                          <a:prstClr val="white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f>
                      <m:fPr>
                        <m:ctrlPr>
                          <a:rPr lang="en-US" altLang="en-US" sz="36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altLang="en-US" sz="36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altLang="en-US" sz="3600" i="1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altLang="en-US" sz="3600" i="1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𝐷</m:t>
                            </m:r>
                            <m:r>
                              <a:rPr lang="en-US" altLang="en-US" sz="3600" b="0" i="1" smtClean="0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𝐹</m:t>
                            </m:r>
                          </m:e>
                          <m:sup>
                            <m:r>
                              <a:rPr lang="en-US" altLang="en-US" sz="3600" i="1">
                                <a:solidFill>
                                  <a:prstClr val="white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altLang="en-US" sz="3600" dirty="0">
                  <a:solidFill>
                    <a:prstClr val="white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8" name="Rectangle 30">
                <a:extLst>
                  <a:ext uri="{FF2B5EF4-FFF2-40B4-BE49-F238E27FC236}">
                    <a16:creationId xmlns:a16="http://schemas.microsoft.com/office/drawing/2014/main" id="{C53A62EE-2FDB-4936-B085-4DF2E6731A9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08357" y="4929135"/>
                <a:ext cx="4732646" cy="874663"/>
              </a:xfrm>
              <a:prstGeom prst="rect">
                <a:avLst/>
              </a:prstGeom>
              <a:blipFill>
                <a:blip r:embed="rId5"/>
                <a:stretch>
                  <a:fillRect l="-3861" b="-11189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24371" y="1580261"/>
            <a:ext cx="1742484" cy="720712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54798" y="3115828"/>
            <a:ext cx="1742484" cy="720712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72627" y="3836540"/>
            <a:ext cx="1742484" cy="720712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52500" y="4958561"/>
            <a:ext cx="1961477" cy="81129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09749" y="2504913"/>
            <a:ext cx="719139" cy="59928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5927579"/>
      </p:ext>
    </p:extLst>
  </p:cSld>
  <p:clrMapOvr>
    <a:masterClrMapping/>
  </p:clrMapOvr>
  <p:transition spd="med" advTm="137917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4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5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5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  <p:bldP spid="10" grpId="0"/>
      <p:bldP spid="11" grpId="0"/>
      <p:bldP spid="4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21577" y="383394"/>
            <a:ext cx="77651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BT 1/68 SGK: </a:t>
            </a:r>
            <a:r>
              <a:rPr lang="en-US"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x, y </a:t>
            </a:r>
            <a:r>
              <a:rPr lang="en-US" sz="32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sau:</a:t>
            </a:r>
            <a:endParaRPr lang="en-US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659167" y="4916859"/>
            <a:ext cx="8494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H4b</a:t>
            </a:r>
          </a:p>
        </p:txBody>
      </p:sp>
      <p:grpSp>
        <p:nvGrpSpPr>
          <p:cNvPr id="52" name="Group 51"/>
          <p:cNvGrpSpPr/>
          <p:nvPr/>
        </p:nvGrpSpPr>
        <p:grpSpPr>
          <a:xfrm>
            <a:off x="384307" y="1144591"/>
            <a:ext cx="4895743" cy="3599132"/>
            <a:chOff x="384307" y="1144591"/>
            <a:chExt cx="4895743" cy="3599132"/>
          </a:xfrm>
        </p:grpSpPr>
        <p:grpSp>
          <p:nvGrpSpPr>
            <p:cNvPr id="23" name="Group 22"/>
            <p:cNvGrpSpPr/>
            <p:nvPr/>
          </p:nvGrpSpPr>
          <p:grpSpPr>
            <a:xfrm>
              <a:off x="521577" y="1157040"/>
              <a:ext cx="4683034" cy="3586683"/>
              <a:chOff x="193792" y="1972635"/>
              <a:chExt cx="5871985" cy="4580459"/>
            </a:xfrm>
          </p:grpSpPr>
          <p:grpSp>
            <p:nvGrpSpPr>
              <p:cNvPr id="24" name="Group 23"/>
              <p:cNvGrpSpPr/>
              <p:nvPr/>
            </p:nvGrpSpPr>
            <p:grpSpPr>
              <a:xfrm>
                <a:off x="193792" y="1972635"/>
                <a:ext cx="5871985" cy="4580459"/>
                <a:chOff x="-52027" y="793878"/>
                <a:chExt cx="4000900" cy="3346663"/>
              </a:xfrm>
            </p:grpSpPr>
            <p:sp>
              <p:nvSpPr>
                <p:cNvPr id="27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935160" y="793878"/>
                  <a:ext cx="457200" cy="5191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marL="0" marR="0" lvl="0" indent="0" algn="l" defTabSz="914377" rtl="0" eaLnBrk="1" fontAlgn="base" latinLnBrk="0" hangingPunct="1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altLang="en-US" sz="2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FFFF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+mn-ea"/>
                      <a:cs typeface="+mn-cs"/>
                    </a:rPr>
                    <a:t>A</a:t>
                  </a:r>
                </a:p>
              </p:txBody>
            </p:sp>
            <p:sp>
              <p:nvSpPr>
                <p:cNvPr id="28" name="Arc 56"/>
                <p:cNvSpPr>
                  <a:spLocks/>
                </p:cNvSpPr>
                <p:nvPr/>
              </p:nvSpPr>
              <p:spPr bwMode="auto">
                <a:xfrm rot="2523860" flipV="1">
                  <a:off x="688420" y="1770822"/>
                  <a:ext cx="2402730" cy="2316139"/>
                </a:xfrm>
                <a:custGeom>
                  <a:avLst/>
                  <a:gdLst>
                    <a:gd name="T0" fmla="*/ 0 w 21587"/>
                    <a:gd name="T1" fmla="*/ 0 h 21600"/>
                    <a:gd name="T2" fmla="*/ 2147483646 w 21587"/>
                    <a:gd name="T3" fmla="*/ 2147483646 h 21600"/>
                    <a:gd name="T4" fmla="*/ 0 w 21587"/>
                    <a:gd name="T5" fmla="*/ 2147483646 h 21600"/>
                    <a:gd name="T6" fmla="*/ 0 60000 65536"/>
                    <a:gd name="T7" fmla="*/ 0 60000 65536"/>
                    <a:gd name="T8" fmla="*/ 0 60000 65536"/>
                    <a:gd name="T9" fmla="*/ 0 w 21587"/>
                    <a:gd name="T10" fmla="*/ 0 h 21600"/>
                    <a:gd name="T11" fmla="*/ 21587 w 21587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587" h="21600" fill="none" extrusionOk="0">
                      <a:moveTo>
                        <a:pt x="-1" y="0"/>
                      </a:moveTo>
                      <a:cubicBezTo>
                        <a:pt x="11633" y="0"/>
                        <a:pt x="21176" y="9213"/>
                        <a:pt x="21586" y="20839"/>
                      </a:cubicBezTo>
                    </a:path>
                    <a:path w="21587" h="21600" stroke="0" extrusionOk="0">
                      <a:moveTo>
                        <a:pt x="-1" y="0"/>
                      </a:moveTo>
                      <a:cubicBezTo>
                        <a:pt x="11633" y="0"/>
                        <a:pt x="21176" y="9213"/>
                        <a:pt x="21586" y="20839"/>
                      </a:cubicBezTo>
                      <a:lnTo>
                        <a:pt x="0" y="21600"/>
                      </a:lnTo>
                      <a:lnTo>
                        <a:pt x="-1" y="0"/>
                      </a:lnTo>
                      <a:close/>
                    </a:path>
                  </a:pathLst>
                </a:custGeom>
                <a:noFill/>
                <a:ln w="28575">
                  <a:solidFill>
                    <a:srgbClr val="99CC00"/>
                  </a:solidFill>
                  <a:prstDash val="dash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vi-VN" sz="3200" b="0" i="0" u="none" strike="noStrike" kern="0" cap="none" spc="0" normalizeH="0" baseline="0" noProof="0">
                    <a:ln>
                      <a:noFill/>
                    </a:ln>
                    <a:solidFill>
                      <a:srgbClr val="FFFF66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+mn-ea"/>
                    <a:cs typeface="+mn-cs"/>
                  </a:endParaRPr>
                </a:p>
              </p:txBody>
            </p:sp>
            <p:grpSp>
              <p:nvGrpSpPr>
                <p:cNvPr id="29" name="Group 28"/>
                <p:cNvGrpSpPr/>
                <p:nvPr/>
              </p:nvGrpSpPr>
              <p:grpSpPr>
                <a:xfrm>
                  <a:off x="-52027" y="1295396"/>
                  <a:ext cx="4000900" cy="2845145"/>
                  <a:chOff x="-52027" y="1295396"/>
                  <a:chExt cx="4000900" cy="2845145"/>
                </a:xfrm>
              </p:grpSpPr>
              <p:sp>
                <p:nvSpPr>
                  <p:cNvPr id="30" name="Line 35"/>
                  <p:cNvSpPr>
                    <a:spLocks noChangeShapeType="1"/>
                  </p:cNvSpPr>
                  <p:nvPr/>
                </p:nvSpPr>
                <p:spPr bwMode="auto">
                  <a:xfrm>
                    <a:off x="234531" y="2895600"/>
                    <a:ext cx="3270669" cy="0"/>
                  </a:xfrm>
                  <a:prstGeom prst="line">
                    <a:avLst/>
                  </a:prstGeom>
                  <a:noFill/>
                  <a:ln w="28575">
                    <a:solidFill>
                      <a:srgbClr val="99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vi-VN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1" name="Line 3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32294" y="1295396"/>
                    <a:ext cx="910706" cy="1578268"/>
                  </a:xfrm>
                  <a:prstGeom prst="line">
                    <a:avLst/>
                  </a:prstGeom>
                  <a:noFill/>
                  <a:ln w="28575">
                    <a:solidFill>
                      <a:srgbClr val="99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vi-VN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2" name="Line 37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1143000" y="1295400"/>
                    <a:ext cx="2362200" cy="1600200"/>
                  </a:xfrm>
                  <a:prstGeom prst="line">
                    <a:avLst/>
                  </a:prstGeom>
                  <a:noFill/>
                  <a:ln w="28575">
                    <a:solidFill>
                      <a:srgbClr val="99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vi-VN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+mn-ea"/>
                      <a:cs typeface="+mn-cs"/>
                    </a:endParaRPr>
                  </a:p>
                </p:txBody>
              </p:sp>
              <p:grpSp>
                <p:nvGrpSpPr>
                  <p:cNvPr id="33" name="Group 40"/>
                  <p:cNvGrpSpPr>
                    <a:grpSpLocks/>
                  </p:cNvGrpSpPr>
                  <p:nvPr/>
                </p:nvGrpSpPr>
                <p:grpSpPr bwMode="auto">
                  <a:xfrm>
                    <a:off x="1066800" y="1358900"/>
                    <a:ext cx="190500" cy="152400"/>
                    <a:chOff x="1104" y="952"/>
                    <a:chExt cx="120" cy="96"/>
                  </a:xfrm>
                </p:grpSpPr>
                <p:sp>
                  <p:nvSpPr>
                    <p:cNvPr id="44" name="Line 38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1179" y="952"/>
                      <a:ext cx="45" cy="96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99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vi-VN" sz="32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45" name="Line 39"/>
                    <p:cNvSpPr>
                      <a:spLocks noChangeShapeType="1"/>
                    </p:cNvSpPr>
                    <p:nvPr/>
                  </p:nvSpPr>
                  <p:spPr bwMode="auto">
                    <a:xfrm flipH="1" flipV="1">
                      <a:off x="1104" y="990"/>
                      <a:ext cx="72" cy="51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99CC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vi-VN" sz="32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p:txBody>
                </p:sp>
              </p:grpSp>
              <p:sp>
                <p:nvSpPr>
                  <p:cNvPr id="34" name="Line 41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1143000" y="1295400"/>
                    <a:ext cx="12700" cy="1600200"/>
                  </a:xfrm>
                  <a:prstGeom prst="line">
                    <a:avLst/>
                  </a:prstGeom>
                  <a:noFill/>
                  <a:ln w="28575">
                    <a:solidFill>
                      <a:srgbClr val="99CC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vi-VN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FFFF66"/>
                      </a:solidFill>
                      <a:effectLst/>
                      <a:uLnTx/>
                      <a:uFillTx/>
                      <a:latin typeface="Times New Roman" panose="02020603050405020304" pitchFamily="18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35" name="Text Box 4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-52027" y="2707544"/>
                    <a:ext cx="457200" cy="51911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914377" rtl="0" eaLnBrk="1" fontAlgn="base" latinLnBrk="0" hangingPunct="1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altLang="en-US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rPr>
                      <a:t>B</a:t>
                    </a:r>
                  </a:p>
                </p:txBody>
              </p:sp>
              <p:sp>
                <p:nvSpPr>
                  <p:cNvPr id="36" name="Text Box 4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91673" y="2621703"/>
                    <a:ext cx="457200" cy="51911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914377" rtl="0" eaLnBrk="1" fontAlgn="base" latinLnBrk="0" hangingPunct="1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altLang="en-US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rPr>
                      <a:t>C</a:t>
                    </a:r>
                  </a:p>
                </p:txBody>
              </p:sp>
              <p:sp>
                <p:nvSpPr>
                  <p:cNvPr id="37" name="Text Box 5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054100" y="2873665"/>
                    <a:ext cx="457200" cy="51911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914377" rtl="0" eaLnBrk="1" fontAlgn="base" latinLnBrk="0" hangingPunct="1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altLang="en-US" sz="2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rPr>
                      <a:t>H</a:t>
                    </a:r>
                  </a:p>
                </p:txBody>
              </p:sp>
              <p:sp>
                <p:nvSpPr>
                  <p:cNvPr id="38" name="Text Box 5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2130" y="1750030"/>
                    <a:ext cx="485516" cy="48820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914377" rtl="0" eaLnBrk="1" fontAlgn="base" latinLnBrk="0" hangingPunct="1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altLang="en-US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rPr>
                      <a:t>12</a:t>
                    </a:r>
                  </a:p>
                </p:txBody>
              </p:sp>
              <p:sp>
                <p:nvSpPr>
                  <p:cNvPr id="41" name="Text Box 5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25822" y="2440686"/>
                    <a:ext cx="429058" cy="48820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914377" rtl="0" eaLnBrk="1" fontAlgn="base" latinLnBrk="0" hangingPunct="1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altLang="en-US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rPr>
                      <a:t>x</a:t>
                    </a:r>
                  </a:p>
                </p:txBody>
              </p:sp>
              <p:sp>
                <p:nvSpPr>
                  <p:cNvPr id="42" name="Text Box 5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866680" y="2451233"/>
                    <a:ext cx="457200" cy="48820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914377" rtl="0" eaLnBrk="1" fontAlgn="base" latinLnBrk="0" hangingPunct="1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altLang="en-US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rPr>
                      <a:t>y</a:t>
                    </a:r>
                  </a:p>
                </p:txBody>
              </p:sp>
              <p:sp>
                <p:nvSpPr>
                  <p:cNvPr id="43" name="Text Box 5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505186" y="3652335"/>
                    <a:ext cx="606295" cy="488206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>
                    <a:spAutoFit/>
                  </a:bodyPr>
                  <a:lstStyle>
                    <a:lvl1pPr>
                      <a:spcBef>
                        <a:spcPct val="20000"/>
                      </a:spcBef>
                      <a:buChar char="•"/>
                      <a:defRPr sz="32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har char="–"/>
                      <a:defRPr sz="28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har char="•"/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har char="–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marL="0" marR="0" lvl="0" indent="0" algn="l" defTabSz="914377" rtl="0" eaLnBrk="1" fontAlgn="base" latinLnBrk="0" hangingPunct="1">
                      <a:lnSpc>
                        <a:spcPct val="100000"/>
                      </a:lnSpc>
                      <a:spcBef>
                        <a:spcPct val="5000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en-US" altLang="en-US" sz="28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rPr>
                      <a:t>20</a:t>
                    </a:r>
                  </a:p>
                </p:txBody>
              </p:sp>
            </p:grpSp>
          </p:grpSp>
          <p:sp>
            <p:nvSpPr>
              <p:cNvPr id="25" name="Rectangle 24"/>
              <p:cNvSpPr/>
              <p:nvPr/>
            </p:nvSpPr>
            <p:spPr>
              <a:xfrm rot="18243037">
                <a:off x="1892583" y="2718195"/>
                <a:ext cx="192278" cy="207526"/>
              </a:xfrm>
              <a:prstGeom prst="rect">
                <a:avLst/>
              </a:prstGeom>
              <a:noFill/>
              <a:ln w="254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37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9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968345" y="4618384"/>
                <a:ext cx="223672" cy="200781"/>
              </a:xfrm>
              <a:prstGeom prst="rect">
                <a:avLst/>
              </a:prstGeom>
              <a:noFill/>
              <a:ln w="25400">
                <a:solidFill>
                  <a:srgbClr val="FFFF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377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9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pic>
          <p:nvPicPr>
            <p:cNvPr id="48" name="Picture 4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08780" y="3115955"/>
              <a:ext cx="571270" cy="471919"/>
            </a:xfrm>
            <a:prstGeom prst="rect">
              <a:avLst/>
            </a:prstGeom>
          </p:spPr>
        </p:pic>
        <p:pic>
          <p:nvPicPr>
            <p:cNvPr id="49" name="Picture 4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740377" y="1144591"/>
              <a:ext cx="571270" cy="471919"/>
            </a:xfrm>
            <a:prstGeom prst="rect">
              <a:avLst/>
            </a:prstGeom>
          </p:spPr>
        </p:pic>
        <p:pic>
          <p:nvPicPr>
            <p:cNvPr id="50" name="Picture 4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84307" y="3228768"/>
              <a:ext cx="463390" cy="471919"/>
            </a:xfrm>
            <a:prstGeom prst="rect">
              <a:avLst/>
            </a:prstGeom>
          </p:spPr>
        </p:pic>
        <p:pic>
          <p:nvPicPr>
            <p:cNvPr id="51" name="Picture 5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851477" y="3517339"/>
              <a:ext cx="571270" cy="471919"/>
            </a:xfrm>
            <a:prstGeom prst="rect">
              <a:avLst/>
            </a:prstGeom>
          </p:spPr>
        </p:pic>
      </p:grpSp>
      <p:sp>
        <p:nvSpPr>
          <p:cNvPr id="53" name="TextBox 52"/>
          <p:cNvSpPr txBox="1"/>
          <p:nvPr/>
        </p:nvSpPr>
        <p:spPr>
          <a:xfrm>
            <a:off x="4770893" y="3115912"/>
            <a:ext cx="68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791072" y="3373274"/>
            <a:ext cx="5857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62768" y="3081094"/>
            <a:ext cx="5857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672052" y="1105768"/>
            <a:ext cx="5857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828145" y="1152985"/>
            <a:ext cx="3214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có:</a:t>
            </a:r>
          </a:p>
        </p:txBody>
      </p:sp>
      <p:graphicFrame>
        <p:nvGraphicFramePr>
          <p:cNvPr id="59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8178742"/>
              </p:ext>
            </p:extLst>
          </p:nvPr>
        </p:nvGraphicFramePr>
        <p:xfrm>
          <a:off x="7191371" y="1876425"/>
          <a:ext cx="1770062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72" name="Equation" r:id="rId4" imgW="774360" imgH="266400" progId="Equation.DSMT4">
                  <p:embed/>
                </p:oleObj>
              </mc:Choice>
              <mc:Fallback>
                <p:oleObj name="Equation" r:id="rId4" imgW="774360" imgH="26640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91371" y="1876425"/>
                        <a:ext cx="1770062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760438"/>
              </p:ext>
            </p:extLst>
          </p:nvPr>
        </p:nvGraphicFramePr>
        <p:xfrm>
          <a:off x="6908800" y="2559050"/>
          <a:ext cx="2757488" cy="104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73" name="Equation" r:id="rId6" imgW="1206360" imgH="457200" progId="Equation.DSMT4">
                  <p:embed/>
                </p:oleObj>
              </mc:Choice>
              <mc:Fallback>
                <p:oleObj name="Equation" r:id="rId6" imgW="1206360" imgH="45720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6908800" y="2559050"/>
                        <a:ext cx="2757488" cy="1044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3462407"/>
              </p:ext>
            </p:extLst>
          </p:nvPr>
        </p:nvGraphicFramePr>
        <p:xfrm>
          <a:off x="7023894" y="1134070"/>
          <a:ext cx="2468562" cy="610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74" name="Equation" r:id="rId8" imgW="1079280" imgH="266400" progId="Equation.DSMT4">
                  <p:embed/>
                </p:oleObj>
              </mc:Choice>
              <mc:Fallback>
                <p:oleObj name="Equation" r:id="rId8" imgW="1079280" imgH="26640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023894" y="1134070"/>
                        <a:ext cx="2468562" cy="6101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" name="TextBox 61"/>
          <p:cNvSpPr txBox="1"/>
          <p:nvPr/>
        </p:nvSpPr>
        <p:spPr>
          <a:xfrm>
            <a:off x="6469057" y="3819604"/>
            <a:ext cx="32146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BC = BH + CH  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469056" y="4618138"/>
            <a:ext cx="32146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20 = 7,2 + y  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6451599" y="5366403"/>
            <a:ext cx="42211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y = 20 - 7,2 = 12,8   </a:t>
            </a:r>
          </a:p>
        </p:txBody>
      </p:sp>
    </p:spTree>
    <p:extLst>
      <p:ext uri="{BB962C8B-B14F-4D97-AF65-F5344CB8AC3E}">
        <p14:creationId xmlns:p14="http://schemas.microsoft.com/office/powerpoint/2010/main" val="3921043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6" grpId="0"/>
      <p:bldP spid="53" grpId="0"/>
      <p:bldP spid="54" grpId="0"/>
      <p:bldP spid="55" grpId="0"/>
      <p:bldP spid="56" grpId="0"/>
      <p:bldP spid="58" grpId="0"/>
      <p:bldP spid="62" grpId="0"/>
      <p:bldP spid="63" grpId="0"/>
      <p:bldP spid="6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6916" y="338103"/>
            <a:ext cx="901809" cy="584773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algn="ctr"/>
            <a:r>
              <a:rPr lang="en-US" sz="3200" b="1" u="sng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BT</a:t>
            </a:r>
            <a:r>
              <a:rPr lang="en-US" sz="32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sp>
        <p:nvSpPr>
          <p:cNvPr id="6" name="Rectangle 5"/>
          <p:cNvSpPr/>
          <p:nvPr/>
        </p:nvSpPr>
        <p:spPr>
          <a:xfrm>
            <a:off x="1085850" y="369588"/>
            <a:ext cx="1039193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đo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2,25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m.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Khoảng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đo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1,5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 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8046461" y="1489613"/>
            <a:ext cx="3321049" cy="4763671"/>
            <a:chOff x="8046461" y="1489614"/>
            <a:chExt cx="3321049" cy="4759406"/>
          </a:xfrm>
        </p:grpSpPr>
        <p:sp>
          <p:nvSpPr>
            <p:cNvPr id="2" name="Rectangle 1"/>
            <p:cNvSpPr/>
            <p:nvPr/>
          </p:nvSpPr>
          <p:spPr>
            <a:xfrm>
              <a:off x="8046461" y="1489614"/>
              <a:ext cx="3297814" cy="475940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9" name="Group 70"/>
            <p:cNvGrpSpPr>
              <a:grpSpLocks/>
            </p:cNvGrpSpPr>
            <p:nvPr/>
          </p:nvGrpSpPr>
          <p:grpSpPr bwMode="auto">
            <a:xfrm>
              <a:off x="8163935" y="1970095"/>
              <a:ext cx="3203575" cy="3867151"/>
              <a:chOff x="1680" y="336"/>
              <a:chExt cx="2018" cy="2436"/>
            </a:xfrm>
            <a:solidFill>
              <a:schemeClr val="bg2"/>
            </a:solidFill>
          </p:grpSpPr>
          <p:pic>
            <p:nvPicPr>
              <p:cNvPr id="30" name="Picture 71" descr="chup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829" y="1725"/>
                <a:ext cx="471" cy="78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31" name="Group 72"/>
              <p:cNvGrpSpPr>
                <a:grpSpLocks/>
              </p:cNvGrpSpPr>
              <p:nvPr/>
            </p:nvGrpSpPr>
            <p:grpSpPr bwMode="auto">
              <a:xfrm rot="-2118962">
                <a:off x="2640" y="1728"/>
                <a:ext cx="336" cy="240"/>
                <a:chOff x="1152" y="2976"/>
                <a:chExt cx="336" cy="240"/>
              </a:xfrm>
              <a:grpFill/>
            </p:grpSpPr>
            <p:sp>
              <p:nvSpPr>
                <p:cNvPr id="47" name="Rectangle 73"/>
                <p:cNvSpPr>
                  <a:spLocks noChangeArrowheads="1"/>
                </p:cNvSpPr>
                <p:nvPr/>
              </p:nvSpPr>
              <p:spPr bwMode="auto">
                <a:xfrm>
                  <a:off x="1152" y="3168"/>
                  <a:ext cx="336" cy="48"/>
                </a:xfrm>
                <a:prstGeom prst="rect">
                  <a:avLst/>
                </a:prstGeom>
                <a:grpFill/>
                <a:ln w="9525">
                  <a:solidFill>
                    <a:srgbClr val="333399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8" name="Rectangle 74"/>
                <p:cNvSpPr>
                  <a:spLocks noChangeArrowheads="1"/>
                </p:cNvSpPr>
                <p:nvPr/>
              </p:nvSpPr>
              <p:spPr bwMode="auto">
                <a:xfrm>
                  <a:off x="1440" y="2976"/>
                  <a:ext cx="48" cy="240"/>
                </a:xfrm>
                <a:prstGeom prst="rect">
                  <a:avLst/>
                </a:prstGeom>
                <a:grpFill/>
                <a:ln w="9525">
                  <a:solidFill>
                    <a:srgbClr val="333399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marL="0" marR="0" lvl="0" indent="0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32" name="Picture 75" descr="cay cau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728" y="552"/>
                <a:ext cx="576" cy="1944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3" name="Line 76"/>
              <p:cNvSpPr>
                <a:spLocks noChangeShapeType="1"/>
              </p:cNvSpPr>
              <p:nvPr/>
            </p:nvSpPr>
            <p:spPr bwMode="auto">
              <a:xfrm flipH="1">
                <a:off x="2160" y="1920"/>
                <a:ext cx="720" cy="480"/>
              </a:xfrm>
              <a:prstGeom prst="line">
                <a:avLst/>
              </a:prstGeom>
              <a:grp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" name="Line 77"/>
              <p:cNvSpPr>
                <a:spLocks noChangeShapeType="1"/>
              </p:cNvSpPr>
              <p:nvPr/>
            </p:nvSpPr>
            <p:spPr bwMode="auto">
              <a:xfrm flipH="1" flipV="1">
                <a:off x="2064" y="576"/>
                <a:ext cx="816" cy="1104"/>
              </a:xfrm>
              <a:prstGeom prst="line">
                <a:avLst/>
              </a:prstGeom>
              <a:grp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5" name="Line 78"/>
              <p:cNvSpPr>
                <a:spLocks noChangeShapeType="1"/>
              </p:cNvSpPr>
              <p:nvPr/>
            </p:nvSpPr>
            <p:spPr bwMode="auto">
              <a:xfrm>
                <a:off x="3024" y="1872"/>
                <a:ext cx="0" cy="576"/>
              </a:xfrm>
              <a:prstGeom prst="line">
                <a:avLst/>
              </a:prstGeom>
              <a:grp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" name="Line 79"/>
              <p:cNvSpPr>
                <a:spLocks noChangeShapeType="1"/>
              </p:cNvSpPr>
              <p:nvPr/>
            </p:nvSpPr>
            <p:spPr bwMode="auto">
              <a:xfrm>
                <a:off x="1680" y="2496"/>
                <a:ext cx="1728" cy="0"/>
              </a:xfrm>
              <a:prstGeom prst="line">
                <a:avLst/>
              </a:prstGeom>
              <a:grpFill/>
              <a:ln w="28575">
                <a:solidFill>
                  <a:srgbClr val="996633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" name="Rectangle 80"/>
              <p:cNvSpPr>
                <a:spLocks noChangeArrowheads="1"/>
              </p:cNvSpPr>
              <p:nvPr/>
            </p:nvSpPr>
            <p:spPr bwMode="auto">
              <a:xfrm>
                <a:off x="2928" y="2400"/>
                <a:ext cx="96" cy="96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8" name="Line 81"/>
              <p:cNvSpPr>
                <a:spLocks noChangeShapeType="1"/>
              </p:cNvSpPr>
              <p:nvPr/>
            </p:nvSpPr>
            <p:spPr bwMode="auto">
              <a:xfrm flipH="1">
                <a:off x="2016" y="1872"/>
                <a:ext cx="1008" cy="0"/>
              </a:xfrm>
              <a:prstGeom prst="line">
                <a:avLst/>
              </a:prstGeom>
              <a:grpFill/>
              <a:ln w="19050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9" name="Rectangle 82"/>
              <p:cNvSpPr>
                <a:spLocks noChangeArrowheads="1"/>
              </p:cNvSpPr>
              <p:nvPr/>
            </p:nvSpPr>
            <p:spPr bwMode="auto">
              <a:xfrm>
                <a:off x="2016" y="1872"/>
                <a:ext cx="96" cy="96"/>
              </a:xfrm>
              <a:prstGeom prst="rect">
                <a:avLst/>
              </a:prstGeom>
              <a:grpFill/>
              <a:ln w="19050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alt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" name="Text Box 83"/>
              <p:cNvSpPr txBox="1">
                <a:spLocks noChangeArrowheads="1"/>
              </p:cNvSpPr>
              <p:nvPr/>
            </p:nvSpPr>
            <p:spPr bwMode="auto">
              <a:xfrm>
                <a:off x="1824" y="2496"/>
                <a:ext cx="288" cy="23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</a:p>
            </p:txBody>
          </p:sp>
          <p:sp>
            <p:nvSpPr>
              <p:cNvPr id="41" name="Text Box 84"/>
              <p:cNvSpPr txBox="1">
                <a:spLocks noChangeArrowheads="1"/>
              </p:cNvSpPr>
              <p:nvPr/>
            </p:nvSpPr>
            <p:spPr bwMode="auto">
              <a:xfrm>
                <a:off x="2936" y="2541"/>
                <a:ext cx="288" cy="23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E</a:t>
                </a:r>
              </a:p>
            </p:txBody>
          </p:sp>
          <p:sp>
            <p:nvSpPr>
              <p:cNvPr id="42" name="Text Box 85"/>
              <p:cNvSpPr txBox="1">
                <a:spLocks noChangeArrowheads="1"/>
              </p:cNvSpPr>
              <p:nvPr/>
            </p:nvSpPr>
            <p:spPr bwMode="auto">
              <a:xfrm>
                <a:off x="3159" y="1577"/>
                <a:ext cx="191" cy="233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D</a:t>
                </a:r>
              </a:p>
            </p:txBody>
          </p:sp>
          <p:sp>
            <p:nvSpPr>
              <p:cNvPr id="43" name="Text Box 86"/>
              <p:cNvSpPr txBox="1">
                <a:spLocks noChangeArrowheads="1"/>
              </p:cNvSpPr>
              <p:nvPr/>
            </p:nvSpPr>
            <p:spPr bwMode="auto">
              <a:xfrm>
                <a:off x="1728" y="1728"/>
                <a:ext cx="288" cy="23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</a:p>
            </p:txBody>
          </p:sp>
          <p:sp>
            <p:nvSpPr>
              <p:cNvPr id="44" name="Text Box 87"/>
              <p:cNvSpPr txBox="1">
                <a:spLocks noChangeArrowheads="1"/>
              </p:cNvSpPr>
              <p:nvPr/>
            </p:nvSpPr>
            <p:spPr bwMode="auto">
              <a:xfrm>
                <a:off x="1776" y="336"/>
                <a:ext cx="288" cy="231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C</a:t>
                </a:r>
              </a:p>
            </p:txBody>
          </p:sp>
          <p:sp>
            <p:nvSpPr>
              <p:cNvPr id="45" name="Text Box 88"/>
              <p:cNvSpPr txBox="1">
                <a:spLocks noChangeArrowheads="1"/>
              </p:cNvSpPr>
              <p:nvPr/>
            </p:nvSpPr>
            <p:spPr bwMode="auto">
              <a:xfrm>
                <a:off x="3266" y="2126"/>
                <a:ext cx="432" cy="21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1,5m</a:t>
                </a:r>
              </a:p>
            </p:txBody>
          </p:sp>
          <p:sp>
            <p:nvSpPr>
              <p:cNvPr id="46" name="Text Box 89"/>
              <p:cNvSpPr txBox="1">
                <a:spLocks noChangeArrowheads="1"/>
              </p:cNvSpPr>
              <p:nvPr/>
            </p:nvSpPr>
            <p:spPr bwMode="auto">
              <a:xfrm>
                <a:off x="2236" y="2547"/>
                <a:ext cx="528" cy="21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marL="0" marR="0" lvl="0" indent="0" defTabSz="914400" eaLnBrk="1" fontAlgn="base" latinLnBrk="0" hangingPunct="1">
                  <a:lnSpc>
                    <a:spcPct val="100000"/>
                  </a:lnSpc>
                  <a:spcBef>
                    <a:spcPct val="5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2,25m</a:t>
                </a:r>
              </a:p>
            </p:txBody>
          </p:sp>
        </p:grpSp>
      </p:grpSp>
      <p:sp>
        <p:nvSpPr>
          <p:cNvPr id="49" name="TextBox 48"/>
          <p:cNvSpPr txBox="1"/>
          <p:nvPr/>
        </p:nvSpPr>
        <p:spPr>
          <a:xfrm>
            <a:off x="494371" y="1970525"/>
            <a:ext cx="3606909" cy="954105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8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 = AB + BC</a:t>
            </a:r>
          </a:p>
        </p:txBody>
      </p:sp>
      <p:sp>
        <p:nvSpPr>
          <p:cNvPr id="50" name="Rectangle 49"/>
          <p:cNvSpPr/>
          <p:nvPr/>
        </p:nvSpPr>
        <p:spPr>
          <a:xfrm>
            <a:off x="494371" y="3277744"/>
            <a:ext cx="31746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 = DE = 1,5 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14825" y="4682734"/>
            <a:ext cx="585788" cy="9033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/>
          <p:cNvSpPr/>
          <p:nvPr/>
        </p:nvSpPr>
        <p:spPr>
          <a:xfrm>
            <a:off x="425843" y="4164087"/>
            <a:ext cx="33597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BC ta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4314825" y="1489613"/>
            <a:ext cx="3731636" cy="4759407"/>
            <a:chOff x="4314825" y="1489613"/>
            <a:chExt cx="3731636" cy="4759407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314825" y="1489613"/>
              <a:ext cx="3731636" cy="4759407"/>
            </a:xfrm>
            <a:prstGeom prst="rect">
              <a:avLst/>
            </a:prstGeom>
          </p:spPr>
        </p:pic>
        <p:sp>
          <p:nvSpPr>
            <p:cNvPr id="7" name="Rectangle 6"/>
            <p:cNvSpPr/>
            <p:nvPr/>
          </p:nvSpPr>
          <p:spPr>
            <a:xfrm>
              <a:off x="4914901" y="5607425"/>
              <a:ext cx="285750" cy="233654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669775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49" grpId="0"/>
      <p:bldP spid="50" grpId="0"/>
      <p:bldP spid="4" grpId="0" animBg="1"/>
      <p:bldP spid="5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1932" y="455637"/>
            <a:ext cx="3758061" cy="517363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20392" y="3875299"/>
            <a:ext cx="694244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891" indent="-342891">
              <a:buFont typeface="Symbol" panose="05050102010706020507" pitchFamily="18" charset="2"/>
              <a:buChar char="Þ"/>
            </a:pP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 </a:t>
            </a:r>
            <a:r>
              <a:rPr 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AB + BC = 1,5 + 3,375 = 4,875 (m)</a:t>
            </a:r>
          </a:p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554508" y="504993"/>
                <a:ext cx="7083126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dirty="0">
                    <a:solidFill>
                      <a:schemeClr val="bg1"/>
                    </a:solidFill>
                    <a:latin typeface="Andalus" panose="02020603050405020304" pitchFamily="18" charset="-78"/>
                    <a:cs typeface="Andalus" panose="02020603050405020304" pitchFamily="18" charset="-78"/>
                  </a:rPr>
                  <a:t>Xét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∆</m:t>
                    </m:r>
                    <m:r>
                      <a:rPr lang="en-US" sz="28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𝐴𝐷𝐶</m:t>
                    </m:r>
                    <m:r>
                      <a:rPr lang="en-US" sz="2800" i="1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en-US" sz="2800" dirty="0">
                    <a:solidFill>
                      <a:schemeClr val="bg1"/>
                    </a:solidFill>
                    <a:latin typeface="Andalus" panose="02020603050405020304" pitchFamily="18" charset="-78"/>
                    <a:cs typeface="Andalus" panose="02020603050405020304" pitchFamily="18" charset="-78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ndalus" panose="02020603050405020304" pitchFamily="18" charset="-78"/>
                    <a:cs typeface="Andalus" panose="02020603050405020304" pitchFamily="18" charset="-78"/>
                  </a:rPr>
                  <a:t>vuông</a:t>
                </a:r>
                <a:r>
                  <a:rPr lang="en-US" sz="2800" dirty="0">
                    <a:solidFill>
                      <a:schemeClr val="bg1"/>
                    </a:solidFill>
                    <a:latin typeface="Andalus" panose="02020603050405020304" pitchFamily="18" charset="-78"/>
                    <a:cs typeface="Andalus" panose="02020603050405020304" pitchFamily="18" charset="-78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ndalus" panose="02020603050405020304" pitchFamily="18" charset="-78"/>
                    <a:cs typeface="Andalus" panose="02020603050405020304" pitchFamily="18" charset="-78"/>
                  </a:rPr>
                  <a:t>tại</a:t>
                </a:r>
                <a:r>
                  <a:rPr lang="en-US" sz="2800" dirty="0">
                    <a:solidFill>
                      <a:schemeClr val="bg1"/>
                    </a:solidFill>
                    <a:latin typeface="Andalus" panose="02020603050405020304" pitchFamily="18" charset="-78"/>
                    <a:cs typeface="Andalus" panose="02020603050405020304" pitchFamily="18" charset="-78"/>
                  </a:rPr>
                  <a:t> D, </a:t>
                </a:r>
                <a:r>
                  <a:rPr lang="en-US" sz="2800" dirty="0" err="1">
                    <a:solidFill>
                      <a:schemeClr val="bg1"/>
                    </a:solidFill>
                    <a:latin typeface="Andalus" panose="02020603050405020304" pitchFamily="18" charset="-78"/>
                    <a:cs typeface="Andalus" panose="02020603050405020304" pitchFamily="18" charset="-78"/>
                  </a:rPr>
                  <a:t>đường</a:t>
                </a:r>
                <a:r>
                  <a:rPr lang="en-US" sz="2800" dirty="0">
                    <a:solidFill>
                      <a:schemeClr val="bg1"/>
                    </a:solidFill>
                    <a:latin typeface="Andalus" panose="02020603050405020304" pitchFamily="18" charset="-78"/>
                    <a:cs typeface="Andalus" panose="02020603050405020304" pitchFamily="18" charset="-78"/>
                  </a:rPr>
                  <a:t> </a:t>
                </a:r>
                <a:r>
                  <a:rPr lang="en-US" sz="2800" dirty="0" err="1">
                    <a:solidFill>
                      <a:schemeClr val="bg1"/>
                    </a:solidFill>
                    <a:latin typeface="Andalus" panose="02020603050405020304" pitchFamily="18" charset="-78"/>
                    <a:cs typeface="Andalus" panose="02020603050405020304" pitchFamily="18" charset="-78"/>
                  </a:rPr>
                  <a:t>cao</a:t>
                </a:r>
                <a:r>
                  <a:rPr lang="en-US" sz="2800" dirty="0">
                    <a:solidFill>
                      <a:schemeClr val="bg1"/>
                    </a:solidFill>
                    <a:latin typeface="Andalus" panose="02020603050405020304" pitchFamily="18" charset="-78"/>
                    <a:cs typeface="Andalus" panose="02020603050405020304" pitchFamily="18" charset="-78"/>
                  </a:rPr>
                  <a:t> DB, ta </a:t>
                </a:r>
                <a:r>
                  <a:rPr lang="en-US" sz="2800" err="1">
                    <a:solidFill>
                      <a:schemeClr val="bg1"/>
                    </a:solidFill>
                    <a:latin typeface="Andalus" panose="02020603050405020304" pitchFamily="18" charset="-78"/>
                    <a:cs typeface="Andalus" panose="02020603050405020304" pitchFamily="18" charset="-78"/>
                  </a:rPr>
                  <a:t>có</a:t>
                </a:r>
                <a:r>
                  <a:rPr lang="en-US" sz="2800">
                    <a:solidFill>
                      <a:schemeClr val="bg1"/>
                    </a:solidFill>
                    <a:latin typeface="Andalus" panose="02020603050405020304" pitchFamily="18" charset="-78"/>
                    <a:cs typeface="Andalus" panose="02020603050405020304" pitchFamily="18" charset="-78"/>
                  </a:rPr>
                  <a:t>:</a:t>
                </a: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508" y="504993"/>
                <a:ext cx="7083126" cy="523220"/>
              </a:xfrm>
              <a:prstGeom prst="rect">
                <a:avLst/>
              </a:prstGeom>
              <a:blipFill>
                <a:blip r:embed="rId4"/>
                <a:stretch>
                  <a:fillRect l="-1807" t="-13953" b="-313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1590436" y="1221282"/>
            <a:ext cx="36816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BD</a:t>
            </a:r>
            <a:r>
              <a:rPr lang="en-US" sz="2800" baseline="30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AB. BC    (Đlí 2)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0392" y="1916672"/>
            <a:ext cx="3957694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=&gt; (2,25)</a:t>
            </a:r>
            <a:r>
              <a:rPr lang="en-US" sz="3000" baseline="30000"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2</a:t>
            </a:r>
            <a:r>
              <a:rPr lang="en-US" sz="3000"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 = 1,5. BC</a:t>
            </a:r>
            <a:endParaRPr lang="en-US" sz="3000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8753648"/>
              </p:ext>
            </p:extLst>
          </p:nvPr>
        </p:nvGraphicFramePr>
        <p:xfrm>
          <a:off x="663771" y="2652284"/>
          <a:ext cx="3670935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32" name="Equation" r:id="rId5" imgW="1790640" imgH="507960" progId="Equation.DSMT4">
                  <p:embed/>
                </p:oleObj>
              </mc:Choice>
              <mc:Fallback>
                <p:oleObj name="Equation" r:id="rId5" imgW="1790640" imgH="507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63771" y="2652284"/>
                        <a:ext cx="3670935" cy="1041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865221" y="4763758"/>
            <a:ext cx="396395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Vậy cây cao 4,875 m.</a:t>
            </a:r>
            <a:endParaRPr lang="en-US" sz="3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083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6" grpId="0"/>
      <p:bldP spid="7" grpId="0"/>
      <p:bldP spid="1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0.9|15|21.1|18.1|17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0.9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1810</TotalTime>
  <Words>523</Words>
  <Application>Microsoft Office PowerPoint</Application>
  <PresentationFormat>Widescreen</PresentationFormat>
  <Paragraphs>140</Paragraphs>
  <Slides>12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5" baseType="lpstr">
      <vt:lpstr>Andalus</vt:lpstr>
      <vt:lpstr>Arial</vt:lpstr>
      <vt:lpstr>Calibri</vt:lpstr>
      <vt:lpstr>Calibri Light</vt:lpstr>
      <vt:lpstr>Cambria Math</vt:lpstr>
      <vt:lpstr>Symbol</vt:lpstr>
      <vt:lpstr>Tahoma</vt:lpstr>
      <vt:lpstr>Times New Roman</vt:lpstr>
      <vt:lpstr>Wingdings</vt:lpstr>
      <vt:lpstr>1_Office Theme</vt:lpstr>
      <vt:lpstr>3_Office Theme</vt:lpstr>
      <vt:lpstr>6_Office Theme</vt:lpstr>
      <vt:lpstr>Equation</vt:lpstr>
      <vt:lpstr>PowerPoint Presentation</vt:lpstr>
      <vt:lpstr>§1. MỘT SỐ HỆ THỨC VỀ CẠNH VÀ ĐƯỜNG CAO TRONG TAM GIÁC VUÔNG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Techsi.vn</cp:lastModifiedBy>
  <cp:revision>456</cp:revision>
  <dcterms:created xsi:type="dcterms:W3CDTF">2021-08-11T08:04:19Z</dcterms:created>
  <dcterms:modified xsi:type="dcterms:W3CDTF">2024-03-12T04:09:10Z</dcterms:modified>
</cp:coreProperties>
</file>