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a2f6d18bf8e24146" Type="http://schemas.microsoft.com/office/2007/relationships/ui/extensibility" Target="customUI/customUI14.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40"/>
  </p:notesMasterIdLst>
  <p:sldIdLst>
    <p:sldId id="256" r:id="rId4"/>
    <p:sldId id="259" r:id="rId5"/>
    <p:sldId id="264" r:id="rId6"/>
    <p:sldId id="265" r:id="rId7"/>
    <p:sldId id="266" r:id="rId8"/>
    <p:sldId id="267" r:id="rId9"/>
    <p:sldId id="337" r:id="rId10"/>
    <p:sldId id="353" r:id="rId11"/>
    <p:sldId id="354" r:id="rId12"/>
    <p:sldId id="355" r:id="rId13"/>
    <p:sldId id="356" r:id="rId14"/>
    <p:sldId id="399" r:id="rId15"/>
    <p:sldId id="349" r:id="rId16"/>
    <p:sldId id="359" r:id="rId17"/>
    <p:sldId id="398" r:id="rId18"/>
    <p:sldId id="400" r:id="rId19"/>
    <p:sldId id="387" r:id="rId20"/>
    <p:sldId id="338" r:id="rId21"/>
    <p:sldId id="348"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49FF2-898A-4015-8ABD-55E6CCF5CCDC}"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860D-9464-4906-83AF-2ACE944E2480}" type="slidenum">
              <a:rPr lang="en-US" smtClean="0"/>
              <a:t>‹#›</a:t>
            </a:fld>
            <a:endParaRPr lang="en-US"/>
          </a:p>
        </p:txBody>
      </p:sp>
    </p:spTree>
    <p:extLst>
      <p:ext uri="{BB962C8B-B14F-4D97-AF65-F5344CB8AC3E}">
        <p14:creationId xmlns:p14="http://schemas.microsoft.com/office/powerpoint/2010/main" val="122073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Vẽ</a:t>
            </a:r>
            <a:r>
              <a:rPr lang="en-US" dirty="0"/>
              <a:t> </a:t>
            </a:r>
            <a:r>
              <a:rPr lang="en-US" dirty="0" err="1"/>
              <a:t>lại</a:t>
            </a:r>
            <a:r>
              <a:rPr lang="en-US" baseline="0" dirty="0"/>
              <a:t> </a:t>
            </a:r>
            <a:r>
              <a:rPr lang="en-US" baseline="0" dirty="0" err="1"/>
              <a:t>biểu</a:t>
            </a:r>
            <a:r>
              <a:rPr lang="en-US" baseline="0" dirty="0"/>
              <a:t> </a:t>
            </a:r>
            <a:r>
              <a:rPr lang="en-US" baseline="0" dirty="0" err="1"/>
              <a:t>đồ</a:t>
            </a:r>
            <a:r>
              <a:rPr lang="en-US" baseline="0" dirty="0"/>
              <a:t>, </a:t>
            </a:r>
            <a:r>
              <a:rPr lang="en-US" baseline="0" dirty="0" err="1"/>
              <a:t>không</a:t>
            </a:r>
            <a:r>
              <a:rPr lang="en-US" baseline="0" dirty="0"/>
              <a:t> </a:t>
            </a:r>
            <a:r>
              <a:rPr lang="en-US" baseline="0" dirty="0" err="1"/>
              <a:t>chụp</a:t>
            </a:r>
            <a:r>
              <a:rPr lang="en-US" baseline="0" dirty="0"/>
              <a:t> </a:t>
            </a:r>
            <a:r>
              <a:rPr lang="en-US" baseline="0" dirty="0" err="1"/>
              <a:t>từ</a:t>
            </a:r>
            <a:r>
              <a:rPr lang="en-US" baseline="0" dirty="0"/>
              <a:t> </a:t>
            </a:r>
            <a:r>
              <a:rPr lang="en-US" baseline="0" dirty="0" err="1"/>
              <a:t>sách</a:t>
            </a:r>
            <a:endParaRPr lang="en-US" dirty="0"/>
          </a:p>
        </p:txBody>
      </p:sp>
      <p:sp>
        <p:nvSpPr>
          <p:cNvPr id="4" name="Slide Number Placeholder 3"/>
          <p:cNvSpPr>
            <a:spLocks noGrp="1"/>
          </p:cNvSpPr>
          <p:nvPr>
            <p:ph type="sldNum" sz="quarter" idx="10"/>
          </p:nvPr>
        </p:nvSpPr>
        <p:spPr/>
        <p:txBody>
          <a:bodyPr/>
          <a:lstStyle/>
          <a:p>
            <a:fld id="{AEF6860D-9464-4906-83AF-2ACE944E2480}" type="slidenum">
              <a:rPr lang="en-US" smtClean="0"/>
              <a:t>8</a:t>
            </a:fld>
            <a:endParaRPr lang="en-US"/>
          </a:p>
        </p:txBody>
      </p:sp>
    </p:spTree>
    <p:extLst>
      <p:ext uri="{BB962C8B-B14F-4D97-AF65-F5344CB8AC3E}">
        <p14:creationId xmlns:p14="http://schemas.microsoft.com/office/powerpoint/2010/main" val="85843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t>Vẽ</a:t>
            </a:r>
            <a:r>
              <a:rPr lang="en-US" dirty="0"/>
              <a:t> </a:t>
            </a:r>
            <a:r>
              <a:rPr lang="en-US" dirty="0" err="1"/>
              <a:t>lại</a:t>
            </a:r>
            <a:r>
              <a:rPr lang="en-US" baseline="0" dirty="0"/>
              <a:t> </a:t>
            </a:r>
            <a:r>
              <a:rPr lang="en-US" baseline="0" dirty="0" err="1"/>
              <a:t>bảng</a:t>
            </a:r>
            <a:r>
              <a:rPr lang="en-US" baseline="0" dirty="0"/>
              <a:t> </a:t>
            </a:r>
            <a:r>
              <a:rPr lang="en-US" baseline="0" dirty="0" err="1"/>
              <a:t>và</a:t>
            </a:r>
            <a:r>
              <a:rPr lang="en-US" baseline="0" dirty="0"/>
              <a:t> </a:t>
            </a:r>
            <a:r>
              <a:rPr lang="en-US" baseline="0" dirty="0" err="1"/>
              <a:t>biểu</a:t>
            </a:r>
            <a:r>
              <a:rPr lang="en-US" baseline="0" dirty="0"/>
              <a:t> </a:t>
            </a:r>
            <a:r>
              <a:rPr lang="en-US" baseline="0" dirty="0" err="1"/>
              <a:t>đồ</a:t>
            </a:r>
            <a:endParaRPr lang="en-US" dirty="0"/>
          </a:p>
        </p:txBody>
      </p:sp>
    </p:spTree>
    <p:extLst>
      <p:ext uri="{BB962C8B-B14F-4D97-AF65-F5344CB8AC3E}">
        <p14:creationId xmlns:p14="http://schemas.microsoft.com/office/powerpoint/2010/main" val="266915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t>Vẽ</a:t>
            </a:r>
            <a:r>
              <a:rPr lang="en-US" dirty="0"/>
              <a:t> </a:t>
            </a:r>
            <a:r>
              <a:rPr lang="en-US" dirty="0" err="1"/>
              <a:t>lại</a:t>
            </a:r>
            <a:r>
              <a:rPr lang="en-US" baseline="0" dirty="0"/>
              <a:t> </a:t>
            </a:r>
            <a:r>
              <a:rPr lang="en-US" baseline="0" dirty="0" err="1"/>
              <a:t>biểu</a:t>
            </a:r>
            <a:r>
              <a:rPr lang="en-US" baseline="0" dirty="0"/>
              <a:t> </a:t>
            </a:r>
            <a:r>
              <a:rPr lang="en-US" baseline="0" dirty="0" err="1"/>
              <a:t>đồ</a:t>
            </a:r>
            <a:endParaRPr lang="en-US" dirty="0"/>
          </a:p>
        </p:txBody>
      </p:sp>
    </p:spTree>
    <p:extLst>
      <p:ext uri="{BB962C8B-B14F-4D97-AF65-F5344CB8AC3E}">
        <p14:creationId xmlns:p14="http://schemas.microsoft.com/office/powerpoint/2010/main" val="160076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Viết</a:t>
            </a:r>
            <a:r>
              <a:rPr lang="en-US" baseline="0" dirty="0"/>
              <a:t> </a:t>
            </a:r>
            <a:r>
              <a:rPr lang="en-US" baseline="0" dirty="0" err="1"/>
              <a:t>lại</a:t>
            </a:r>
            <a:r>
              <a:rPr lang="en-US" baseline="0" dirty="0"/>
              <a:t> </a:t>
            </a:r>
            <a:r>
              <a:rPr lang="en-US" baseline="0" dirty="0" err="1"/>
              <a:t>bảng</a:t>
            </a:r>
            <a:r>
              <a:rPr lang="en-US" baseline="0" dirty="0"/>
              <a:t>, </a:t>
            </a:r>
            <a:r>
              <a:rPr lang="en-US" baseline="0" dirty="0" err="1"/>
              <a:t>công</a:t>
            </a:r>
            <a:r>
              <a:rPr lang="en-US" baseline="0" dirty="0"/>
              <a:t> </a:t>
            </a:r>
            <a:r>
              <a:rPr lang="en-US" baseline="0" dirty="0" err="1"/>
              <a:t>thức</a:t>
            </a:r>
            <a:r>
              <a:rPr lang="en-US" baseline="0" dirty="0"/>
              <a:t> </a:t>
            </a:r>
            <a:r>
              <a:rPr lang="en-US" baseline="0" dirty="0" err="1"/>
              <a:t>tính</a:t>
            </a:r>
            <a:endParaRPr lang="en-US" dirty="0"/>
          </a:p>
        </p:txBody>
      </p:sp>
      <p:sp>
        <p:nvSpPr>
          <p:cNvPr id="4" name="Slide Number Placeholder 3"/>
          <p:cNvSpPr>
            <a:spLocks noGrp="1"/>
          </p:cNvSpPr>
          <p:nvPr>
            <p:ph type="sldNum" sz="quarter" idx="10"/>
          </p:nvPr>
        </p:nvSpPr>
        <p:spPr/>
        <p:txBody>
          <a:bodyPr/>
          <a:lstStyle/>
          <a:p>
            <a:fld id="{AEF6860D-9464-4906-83AF-2ACE944E2480}" type="slidenum">
              <a:rPr lang="en-US" smtClean="0"/>
              <a:t>14</a:t>
            </a:fld>
            <a:endParaRPr lang="en-US"/>
          </a:p>
        </p:txBody>
      </p:sp>
    </p:spTree>
    <p:extLst>
      <p:ext uri="{BB962C8B-B14F-4D97-AF65-F5344CB8AC3E}">
        <p14:creationId xmlns:p14="http://schemas.microsoft.com/office/powerpoint/2010/main" val="980160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2E3ABE-FC70-46F2-B08A-016298303B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E3ABE-FC70-46F2-B08A-016298303B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E3ABE-FC70-46F2-B08A-016298303B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9ED9BB-C5C2-4D0B-BADC-05C391420FE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ED9BB-C5C2-4D0B-BADC-05C391420FE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ED9BB-C5C2-4D0B-BADC-05C391420FE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ED9BB-C5C2-4D0B-BADC-05C391420FE7}"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9ED9BB-C5C2-4D0B-BADC-05C391420FE7}"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ED9BB-C5C2-4D0B-BADC-05C391420FE7}"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2E3ABE-FC70-46F2-B08A-016298303B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BEA6A-7083-41CE-B6AF-18CD83095C5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E3ABE-FC70-46F2-B08A-016298303B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E3ABE-FC70-46F2-B08A-016298303BC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2E3ABE-FC70-46F2-B08A-016298303BC1}"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2E3ABE-FC70-46F2-B08A-016298303BC1}"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E3ABE-FC70-46F2-B08A-016298303BC1}"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E3ABE-FC70-46F2-B08A-016298303BC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E3ABE-FC70-46F2-B08A-016298303BC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41CBC-B397-478E-B9E9-0359CF5A8D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3ABE-FC70-46F2-B08A-016298303BC1}"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41CBC-B397-478E-B9E9-0359CF5A8D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ED9BB-C5C2-4D0B-BADC-05C391420FE7}" type="datetimeFigureOut">
              <a:rPr lang="en-US" smtClean="0"/>
              <a:t>12/3/2024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EA6A-7083-41CE-B6AF-18CD83095C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ED9BB-C5C2-4D0B-BADC-05C391420FE7}" type="datetimeFigureOut">
              <a:rPr lang="en-US" smtClean="0">
                <a:solidFill>
                  <a:prstClr val="black">
                    <a:tint val="75000"/>
                  </a:prstClr>
                </a:solidFill>
              </a:rPr>
              <a:t>12/3/2024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BEA6A-7083-41CE-B6AF-18CD83095C55}"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eagames2021.com/"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6.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81032" y="2179641"/>
            <a:ext cx="7018567" cy="646331"/>
          </a:xfrm>
          <a:prstGeom prst="rect">
            <a:avLst/>
          </a:prstGeom>
          <a:noFill/>
        </p:spPr>
        <p:txBody>
          <a:bodyPr wrap="square" rtlCol="0">
            <a:spAutoFit/>
          </a:bodyPr>
          <a:lstStyle/>
          <a:p>
            <a:r>
              <a:rPr lang="vi-VN" altLang="en-CA" sz="3600" b="1" dirty="0">
                <a:solidFill>
                  <a:srgbClr val="FF0000"/>
                </a:solidFill>
                <a:latin typeface="Times New Roman" panose="02020603050405020304" pitchFamily="18" charset="0"/>
                <a:cs typeface="Times New Roman" panose="02020603050405020304" pitchFamily="18" charset="0"/>
                <a:sym typeface="+mn-ea"/>
              </a:rPr>
              <a:t>     </a:t>
            </a:r>
            <a:r>
              <a:rPr lang="en-CA" altLang="en-US" sz="3600" b="1" dirty="0">
                <a:solidFill>
                  <a:srgbClr val="FF0000"/>
                </a:solidFill>
                <a:latin typeface="Times New Roman" panose="02020603050405020304" pitchFamily="18" charset="0"/>
                <a:cs typeface="Times New Roman" panose="02020603050405020304" pitchFamily="18" charset="0"/>
                <a:sym typeface="+mn-ea"/>
              </a:rPr>
              <a:t>LUYỆN TẬP CHUNG TIẾT 1</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760" y="233233"/>
            <a:ext cx="10323195" cy="749300"/>
          </a:xfrm>
        </p:spPr>
        <p:txBody>
          <a:bodyPr>
            <a:noAutofit/>
          </a:bodyPr>
          <a:lstStyle/>
          <a:p>
            <a:pPr algn="l"/>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endParaRPr lang="en-US" sz="28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37795" y="178117"/>
            <a:ext cx="1243965" cy="56070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200" b="1" dirty="0" err="1">
                <a:latin typeface="Times New Roman" panose="02020603050405020304" pitchFamily="18" charset="0"/>
                <a:cs typeface="Times New Roman" panose="02020603050405020304" pitchFamily="18" charset="0"/>
                <a:sym typeface="+mn-ea"/>
              </a:rPr>
              <a:t>Bài</a:t>
            </a:r>
            <a:r>
              <a:rPr lang="en-US" altLang="en-US" sz="2200" b="1" dirty="0">
                <a:latin typeface="Times New Roman" panose="02020603050405020304" pitchFamily="18" charset="0"/>
                <a:cs typeface="Times New Roman" panose="02020603050405020304" pitchFamily="18" charset="0"/>
                <a:sym typeface="+mn-ea"/>
              </a:rPr>
              <a:t> 5.15</a:t>
            </a:r>
          </a:p>
        </p:txBody>
      </p:sp>
      <p:sp>
        <p:nvSpPr>
          <p:cNvPr id="9" name="Text Box 8"/>
          <p:cNvSpPr txBox="1"/>
          <p:nvPr/>
        </p:nvSpPr>
        <p:spPr>
          <a:xfrm>
            <a:off x="1309372" y="987070"/>
            <a:ext cx="10231120" cy="1815882"/>
          </a:xfrm>
          <a:prstGeom prst="rect">
            <a:avLst/>
          </a:prstGeom>
          <a:noFill/>
        </p:spPr>
        <p:txBody>
          <a:bodyPr wrap="square" rtlCol="0" anchor="t">
            <a:spAutoFit/>
          </a:bodyPr>
          <a:lstStyle/>
          <a:p>
            <a:r>
              <a:rPr lang="en-US" sz="2800" dirty="0">
                <a:latin typeface="Times New Roman" panose="02020603050405020304" pitchFamily="18" charset="0"/>
                <a:cs typeface="Times New Roman" panose="02020603050405020304" pitchFamily="18" charset="0"/>
                <a:sym typeface="+mn-ea"/>
              </a:rPr>
              <a:t>a) </a:t>
            </a:r>
            <a:r>
              <a:rPr lang="en-US" sz="2800" dirty="0" err="1">
                <a:latin typeface="Times New Roman" panose="02020603050405020304" pitchFamily="18" charset="0"/>
                <a:cs typeface="Times New Roman" panose="02020603050405020304" pitchFamily="18" charset="0"/>
                <a:sym typeface="+mn-ea"/>
              </a:rPr>
              <a:t>Tuổi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thọ</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trung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bình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của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người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Việt</a:t>
            </a:r>
            <a:r>
              <a:rPr lang="en-US" sz="2800" dirty="0">
                <a:latin typeface="Times New Roman" panose="02020603050405020304" pitchFamily="18" charset="0"/>
                <a:cs typeface="Times New Roman" panose="02020603050405020304" pitchFamily="18" charset="0"/>
                <a:sym typeface="+mn-ea"/>
              </a:rPr>
              <a:t> Nam </a:t>
            </a:r>
            <a:r>
              <a:rPr lang="en-US" sz="2800" dirty="0" err="1">
                <a:latin typeface="Times New Roman" panose="02020603050405020304" pitchFamily="18" charset="0"/>
                <a:cs typeface="Times New Roman" panose="02020603050405020304" pitchFamily="18" charset="0"/>
                <a:sym typeface="+mn-ea"/>
              </a:rPr>
              <a:t>trong</a:t>
            </a:r>
            <a:r>
              <a:rPr lang="en-US" sz="2800" dirty="0">
                <a:latin typeface="Times New Roman" panose="02020603050405020304" pitchFamily="18" charset="0"/>
                <a:cs typeface="Times New Roman" panose="02020603050405020304" pitchFamily="18" charset="0"/>
                <a:sym typeface="+mn-ea"/>
              </a:rPr>
              <a:t> 30 </a:t>
            </a:r>
            <a:r>
              <a:rPr lang="en-US" sz="2800" dirty="0" err="1">
                <a:latin typeface="Times New Roman" panose="02020603050405020304" pitchFamily="18" charset="0"/>
                <a:cs typeface="Times New Roman" panose="02020603050405020304" pitchFamily="18" charset="0"/>
                <a:sym typeface="+mn-ea"/>
              </a:rPr>
              <a:t>năm</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từ</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năm</a:t>
            </a:r>
            <a:r>
              <a:rPr lang="en-US" sz="2800" dirty="0">
                <a:latin typeface="Times New Roman" panose="02020603050405020304" pitchFamily="18" charset="0"/>
                <a:cs typeface="Times New Roman" panose="02020603050405020304" pitchFamily="18" charset="0"/>
                <a:sym typeface="+mn-ea"/>
              </a:rPr>
              <a:t> 1989 </a:t>
            </a:r>
            <a:r>
              <a:rPr lang="en-US" sz="2800" dirty="0" err="1">
                <a:latin typeface="Times New Roman" panose="02020603050405020304" pitchFamily="18" charset="0"/>
                <a:cs typeface="Times New Roman" panose="02020603050405020304" pitchFamily="18" charset="0"/>
                <a:sym typeface="+mn-ea"/>
              </a:rPr>
              <a:t>đến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năm</a:t>
            </a:r>
            <a:r>
              <a:rPr lang="en-US" sz="2800" dirty="0">
                <a:latin typeface="Times New Roman" panose="02020603050405020304" pitchFamily="18" charset="0"/>
                <a:cs typeface="Times New Roman" panose="02020603050405020304" pitchFamily="18" charset="0"/>
                <a:sym typeface="+mn-ea"/>
              </a:rPr>
              <a:t> 2019. </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Châu Á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World Cup 2022.</a:t>
            </a:r>
          </a:p>
        </p:txBody>
      </p:sp>
      <p:sp>
        <p:nvSpPr>
          <p:cNvPr id="11" name="Flowchart: Alternate Process 10"/>
          <p:cNvSpPr/>
          <p:nvPr/>
        </p:nvSpPr>
        <p:spPr>
          <a:xfrm>
            <a:off x="4415790" y="2901875"/>
            <a:ext cx="1148080" cy="43668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200" b="1" dirty="0" err="1">
                <a:latin typeface="Times New Roman" panose="02020603050405020304" pitchFamily="18" charset="0"/>
                <a:cs typeface="Times New Roman" panose="02020603050405020304" pitchFamily="18" charset="0"/>
                <a:sym typeface="+mn-ea"/>
              </a:rPr>
              <a:t>Giải</a:t>
            </a:r>
            <a:endParaRPr lang="en-US" altLang="en-US" sz="2200" b="1" dirty="0">
              <a:latin typeface="Times New Roman" panose="02020603050405020304" pitchFamily="18" charset="0"/>
              <a:cs typeface="Times New Roman" panose="02020603050405020304" pitchFamily="18" charset="0"/>
              <a:sym typeface="+mn-ea"/>
            </a:endParaRPr>
          </a:p>
        </p:txBody>
      </p:sp>
      <p:sp>
        <p:nvSpPr>
          <p:cNvPr id="16" name="TextBox 15">
            <a:extLst>
              <a:ext uri="{FF2B5EF4-FFF2-40B4-BE49-F238E27FC236}">
                <a16:creationId xmlns:a16="http://schemas.microsoft.com/office/drawing/2014/main" id="{42E9A2C5-79BD-61F2-DA50-5FB6983A0BA4}"/>
              </a:ext>
            </a:extLst>
          </p:cNvPr>
          <p:cNvSpPr txBox="1"/>
          <p:nvPr/>
        </p:nvSpPr>
        <p:spPr>
          <a:xfrm>
            <a:off x="1381760" y="3480375"/>
            <a:ext cx="10231120" cy="954107"/>
          </a:xfrm>
          <a:prstGeom prst="rect">
            <a:avLst/>
          </a:prstGeom>
          <a:noFill/>
        </p:spPr>
        <p:txBody>
          <a:bodyPr wrap="square">
            <a:spAutoFit/>
          </a:bodyPr>
          <a:lstStyle/>
          <a:p>
            <a:pPr algn="just"/>
            <a:r>
              <a:rPr lang="nl-NL" sz="2800" dirty="0">
                <a:effectLst/>
                <a:latin typeface="Times New Roman" panose="02020603050405020304" pitchFamily="18" charset="0"/>
                <a:ea typeface="Times New Roman" panose="02020603050405020304" pitchFamily="18" charset="0"/>
              </a:rPr>
              <a:t>a) </a:t>
            </a:r>
            <a:r>
              <a:rPr lang="nl-NL" sz="2800" dirty="0">
                <a:solidFill>
                  <a:srgbClr val="000000"/>
                </a:solidFill>
                <a:effectLst/>
                <a:latin typeface="Times New Roman" panose="02020603050405020304" pitchFamily="18" charset="0"/>
                <a:ea typeface="Times New Roman" panose="02020603050405020304" pitchFamily="18" charset="0"/>
              </a:rPr>
              <a:t>Dữ liệu tuổi thọ trung bình của người Việt Nam trong 30 năm từ 1989 đến năm 2019 là số liệu liên tục.</a:t>
            </a:r>
            <a:r>
              <a:rPr lang="nl-NL" sz="2800" dirty="0">
                <a:effectLst/>
                <a:latin typeface="Times New Roman" panose="02020603050405020304" pitchFamily="18" charset="0"/>
                <a:ea typeface="Times New Roman" panose="02020603050405020304" pitchFamily="18" charset="0"/>
              </a:rPr>
              <a:t> Nên dùng biểu đồ đoạn thẳng.</a:t>
            </a:r>
            <a:endParaRPr lang="en-US" sz="28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C33FBCCD-9C39-3978-0022-EF4E98D13109}"/>
              </a:ext>
            </a:extLst>
          </p:cNvPr>
          <p:cNvSpPr txBox="1"/>
          <p:nvPr/>
        </p:nvSpPr>
        <p:spPr>
          <a:xfrm>
            <a:off x="1309372" y="4608296"/>
            <a:ext cx="10231120" cy="1384995"/>
          </a:xfrm>
          <a:prstGeom prst="rect">
            <a:avLst/>
          </a:prstGeom>
          <a:noFill/>
        </p:spPr>
        <p:txBody>
          <a:bodyPr wrap="square">
            <a:spAutoFit/>
          </a:bodyPr>
          <a:lstStyle/>
          <a:p>
            <a:pPr marL="30480" marR="30480" algn="just"/>
            <a:r>
              <a:rPr lang="nl-NL" sz="2800" dirty="0">
                <a:solidFill>
                  <a:srgbClr val="000000"/>
                </a:solidFill>
                <a:effectLst/>
                <a:latin typeface="Times New Roman" panose="02020603050405020304" pitchFamily="18" charset="0"/>
                <a:ea typeface="Times New Roman" panose="02020603050405020304" pitchFamily="18" charset="0"/>
              </a:rPr>
              <a:t>b) Dữ liệu số bàn thắng mà mỗi đội bóng châu Á ghi được tại World Cup 2022 là số liệu rời rạc. Nên dùng biểu đồ cột để biểu diễn dữ liệu đã cho.</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199390"/>
            <a:ext cx="9997440" cy="822325"/>
          </a:xfrm>
        </p:spPr>
        <p:txBody>
          <a:bodyPr>
            <a:no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Bảng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thống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kê</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sau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cho</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biết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tỉ</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lệ</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đóng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góp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vào</a:t>
            </a:r>
            <a:r>
              <a:rPr lang="en-US" sz="2800" b="0" i="0" dirty="0">
                <a:solidFill>
                  <a:srgbClr val="000000"/>
                </a:solidFill>
                <a:effectLst/>
                <a:latin typeface="Times New Roman" panose="02020603050405020304" pitchFamily="18" charset="0"/>
                <a:cs typeface="Times New Roman" panose="02020603050405020304" pitchFamily="18" charset="0"/>
              </a:rPr>
              <a:t> GDP </a:t>
            </a:r>
            <a:r>
              <a:rPr lang="en-US" sz="2800" b="0" i="0" dirty="0" err="1">
                <a:solidFill>
                  <a:srgbClr val="000000"/>
                </a:solidFill>
                <a:effectLst/>
                <a:latin typeface="Times New Roman" panose="02020603050405020304" pitchFamily="18" charset="0"/>
                <a:cs typeface="Times New Roman" panose="02020603050405020304" pitchFamily="18" charset="0"/>
              </a:rPr>
              <a:t>toàn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cầu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Việt</a:t>
            </a:r>
            <a:r>
              <a:rPr lang="en-US" sz="2800" b="0" i="0" dirty="0">
                <a:solidFill>
                  <a:srgbClr val="000000"/>
                </a:solidFill>
                <a:effectLst/>
                <a:latin typeface="Times New Roman" panose="02020603050405020304" pitchFamily="18" charset="0"/>
                <a:cs typeface="Times New Roman" panose="02020603050405020304" pitchFamily="18" charset="0"/>
              </a:rPr>
              <a:t> Nam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một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Open Sans" panose="020B0606030504020204" pitchFamily="34" charset="0"/>
              </a:rPr>
              <a:t>.</a:t>
            </a:r>
            <a:endParaRPr lang="en-CA" altLang="en-US" sz="28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79705" y="94637"/>
            <a:ext cx="1374775" cy="61468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400" b="1" dirty="0" err="1">
                <a:latin typeface="Times New Roman" panose="02020603050405020304" pitchFamily="18" charset="0"/>
                <a:cs typeface="Times New Roman" panose="02020603050405020304" pitchFamily="18" charset="0"/>
                <a:sym typeface="+mn-ea"/>
              </a:rPr>
              <a:t>Bài</a:t>
            </a:r>
            <a:r>
              <a:rPr lang="en-US" altLang="en-US" sz="2400" b="1" dirty="0">
                <a:latin typeface="Times New Roman" panose="02020603050405020304" pitchFamily="18" charset="0"/>
                <a:cs typeface="Times New Roman" panose="02020603050405020304" pitchFamily="18" charset="0"/>
                <a:sym typeface="+mn-ea"/>
              </a:rPr>
              <a:t> 5.16</a:t>
            </a:r>
          </a:p>
        </p:txBody>
      </p:sp>
      <p:sp>
        <p:nvSpPr>
          <p:cNvPr id="3" name="Rectangle 1">
            <a:extLst>
              <a:ext uri="{FF2B5EF4-FFF2-40B4-BE49-F238E27FC236}">
                <a16:creationId xmlns:a16="http://schemas.microsoft.com/office/drawing/2014/main" id="{046ABEC1-ECFE-FB57-E562-5A42541F1D03}"/>
              </a:ext>
            </a:extLst>
          </p:cNvPr>
          <p:cNvSpPr>
            <a:spLocks noChangeArrowheads="1"/>
          </p:cNvSpPr>
          <p:nvPr/>
        </p:nvSpPr>
        <p:spPr bwMode="auto">
          <a:xfrm>
            <a:off x="990600" y="2423623"/>
            <a:ext cx="945800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phù</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thống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kê</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Cho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xu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thế</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lệ</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góp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Việt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GDP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cầu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Bài 5.16 trang 108 Toán 8 Tập 1 | Kết nối tri thức Giải Toán 8">
            <a:extLst>
              <a:ext uri="{FF2B5EF4-FFF2-40B4-BE49-F238E27FC236}">
                <a16:creationId xmlns:a16="http://schemas.microsoft.com/office/drawing/2014/main" id="{F750C2B1-2BCC-F2D3-7D1E-C3E6ADD25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092" y="1021715"/>
            <a:ext cx="10716023" cy="152297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Alternate Process 3">
            <a:extLst>
              <a:ext uri="{FF2B5EF4-FFF2-40B4-BE49-F238E27FC236}">
                <a16:creationId xmlns:a16="http://schemas.microsoft.com/office/drawing/2014/main" id="{2A3326BB-587E-5767-2C3E-F3EBE278788B}"/>
              </a:ext>
            </a:extLst>
          </p:cNvPr>
          <p:cNvSpPr/>
          <p:nvPr/>
        </p:nvSpPr>
        <p:spPr>
          <a:xfrm>
            <a:off x="4571523" y="3687555"/>
            <a:ext cx="1148080" cy="43668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200" b="1" dirty="0" err="1">
                <a:latin typeface="Times New Roman" panose="02020603050405020304" pitchFamily="18" charset="0"/>
                <a:cs typeface="Times New Roman" panose="02020603050405020304" pitchFamily="18" charset="0"/>
                <a:sym typeface="+mn-ea"/>
              </a:rPr>
              <a:t>Giải</a:t>
            </a:r>
            <a:endParaRPr lang="en-US" altLang="en-US" sz="2200" b="1" dirty="0">
              <a:latin typeface="Times New Roman" panose="02020603050405020304" pitchFamily="18" charset="0"/>
              <a:cs typeface="Times New Roman" panose="02020603050405020304" pitchFamily="18" charset="0"/>
              <a:sym typeface="+mn-ea"/>
            </a:endParaRPr>
          </a:p>
        </p:txBody>
      </p:sp>
      <p:sp>
        <p:nvSpPr>
          <p:cNvPr id="8" name="TextBox 7">
            <a:extLst>
              <a:ext uri="{FF2B5EF4-FFF2-40B4-BE49-F238E27FC236}">
                <a16:creationId xmlns:a16="http://schemas.microsoft.com/office/drawing/2014/main" id="{C703C6B6-8D0F-82C8-E626-E1AEB55DAE65}"/>
              </a:ext>
            </a:extLst>
          </p:cNvPr>
          <p:cNvSpPr txBox="1"/>
          <p:nvPr/>
        </p:nvSpPr>
        <p:spPr>
          <a:xfrm>
            <a:off x="990600" y="4488656"/>
            <a:ext cx="10561320" cy="1815882"/>
          </a:xfrm>
          <a:prstGeom prst="rect">
            <a:avLst/>
          </a:prstGeom>
          <a:noFill/>
        </p:spPr>
        <p:txBody>
          <a:bodyPr wrap="square">
            <a:spAutoFit/>
          </a:bodyPr>
          <a:lstStyle/>
          <a:p>
            <a:pPr algn="just"/>
            <a:r>
              <a:rPr lang="en-US" sz="2800" b="0" i="0" dirty="0">
                <a:solidFill>
                  <a:srgbClr val="000000"/>
                </a:solidFill>
                <a:effectLst/>
                <a:latin typeface="Times New Roman" panose="02020603050405020304" pitchFamily="18" charset="0"/>
                <a:cs typeface="Times New Roman" panose="02020603050405020304" pitchFamily="18" charset="0"/>
              </a:rPr>
              <a:t>a) </a:t>
            </a:r>
            <a:r>
              <a:rPr lang="en-US" sz="2800" b="0" i="0" dirty="0" err="1">
                <a:solidFill>
                  <a:srgbClr val="000000"/>
                </a:solidFill>
                <a:effectLst/>
                <a:latin typeface="Times New Roman" panose="02020603050405020304" pitchFamily="18" charset="0"/>
                <a:cs typeface="Times New Roman" panose="02020603050405020304" pitchFamily="18" charset="0"/>
              </a:rPr>
              <a:t>Bảng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thống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kê</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cho</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biết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tỉ</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lệ</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đóng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góp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vào</a:t>
            </a:r>
            <a:r>
              <a:rPr lang="en-US" sz="2800" b="0" i="0" dirty="0">
                <a:solidFill>
                  <a:srgbClr val="000000"/>
                </a:solidFill>
                <a:effectLst/>
                <a:latin typeface="Times New Roman" panose="02020603050405020304" pitchFamily="18" charset="0"/>
                <a:cs typeface="Times New Roman" panose="02020603050405020304" pitchFamily="18" charset="0"/>
              </a:rPr>
              <a:t> GDP </a:t>
            </a:r>
            <a:r>
              <a:rPr lang="en-US" sz="2800" b="0" i="0" dirty="0" err="1">
                <a:solidFill>
                  <a:srgbClr val="000000"/>
                </a:solidFill>
                <a:effectLst/>
                <a:latin typeface="Times New Roman" panose="02020603050405020304" pitchFamily="18" charset="0"/>
                <a:cs typeface="Times New Roman" panose="02020603050405020304" pitchFamily="18" charset="0"/>
              </a:rPr>
              <a:t>toàn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cầu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Việt</a:t>
            </a:r>
            <a:r>
              <a:rPr lang="en-US" sz="2800" b="0" i="0" dirty="0">
                <a:solidFill>
                  <a:srgbClr val="000000"/>
                </a:solidFill>
                <a:effectLst/>
                <a:latin typeface="Times New Roman" panose="02020603050405020304" pitchFamily="18" charset="0"/>
                <a:cs typeface="Times New Roman" panose="02020603050405020304" pitchFamily="18" charset="0"/>
              </a:rPr>
              <a:t> Nam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các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từ</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Times New Roman" panose="02020603050405020304" pitchFamily="18" charset="0"/>
                <a:cs typeface="Times New Roman" panose="02020603050405020304" pitchFamily="18" charset="0"/>
              </a:rPr>
              <a:t> 2011 </a:t>
            </a:r>
            <a:r>
              <a:rPr lang="en-US" sz="2800" b="0" i="0" dirty="0" err="1">
                <a:solidFill>
                  <a:srgbClr val="000000"/>
                </a:solidFill>
                <a:effectLst/>
                <a:latin typeface="Times New Roman" panose="02020603050405020304" pitchFamily="18" charset="0"/>
                <a:cs typeface="Times New Roman" panose="02020603050405020304" pitchFamily="18" charset="0"/>
              </a:rPr>
              <a:t>đến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Times New Roman" panose="02020603050405020304" pitchFamily="18" charset="0"/>
                <a:cs typeface="Times New Roman" panose="02020603050405020304" pitchFamily="18" charset="0"/>
              </a:rPr>
              <a:t> 2018.</a:t>
            </a:r>
          </a:p>
          <a:p>
            <a:pPr algn="just"/>
            <a:r>
              <a:rPr lang="en-US" sz="2800" b="0" i="0" dirty="0" err="1">
                <a:solidFill>
                  <a:srgbClr val="000000"/>
                </a:solidFill>
                <a:effectLst/>
                <a:latin typeface="Times New Roman" panose="02020603050405020304" pitchFamily="18" charset="0"/>
                <a:cs typeface="Times New Roman" panose="02020603050405020304" pitchFamily="18" charset="0"/>
              </a:rPr>
              <a:t>Biểu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đồ</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phù</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hợp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để</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biểu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diễn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bảng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thống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kê</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cho</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biểu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đồ</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đoạn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thẳng</a:t>
            </a:r>
            <a:r>
              <a:rPr lang="en-US" sz="2800" b="0" i="0" dirty="0">
                <a:solidFill>
                  <a:srgbClr val="000000"/>
                </a:solidFill>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96F93-DCA0-E521-E6E0-D2D708DC8E24}"/>
              </a:ext>
            </a:extLst>
          </p:cNvPr>
          <p:cNvSpPr>
            <a:spLocks noGrp="1"/>
          </p:cNvSpPr>
          <p:nvPr>
            <p:ph sz="half" idx="1"/>
          </p:nvPr>
        </p:nvSpPr>
        <p:spPr>
          <a:xfrm>
            <a:off x="736600" y="677545"/>
            <a:ext cx="10515600" cy="4961256"/>
          </a:xfrm>
        </p:spPr>
        <p:txBody>
          <a:bodyPr>
            <a:noAutofit/>
          </a:bodyPr>
          <a:lstStyle/>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b) Từ bảng thống kê, tỉ lệ đóng góp vào GDP toàn cầu của Việt Nam như sau:</a:t>
            </a:r>
            <a:endParaRPr lang="en-US" dirty="0">
              <a:effectLst/>
              <a:latin typeface="Times New Roman" panose="02020603050405020304" pitchFamily="18" charset="0"/>
              <a:ea typeface="Times New Roman" panose="02020603050405020304" pitchFamily="18" charset="0"/>
            </a:endParaRPr>
          </a:p>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 Từ năm 2011 đến năm 2012 tăng từ 0,16% đến 0,18%;</a:t>
            </a:r>
            <a:endParaRPr lang="en-US" dirty="0">
              <a:effectLst/>
              <a:latin typeface="Times New Roman" panose="02020603050405020304" pitchFamily="18" charset="0"/>
              <a:ea typeface="Times New Roman" panose="02020603050405020304" pitchFamily="18" charset="0"/>
            </a:endParaRPr>
          </a:p>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 Từ năm 2012 đến năm 2013 tăng từ 0,18% đến 0,19%;</a:t>
            </a:r>
            <a:endParaRPr lang="en-US" dirty="0">
              <a:effectLst/>
              <a:latin typeface="Times New Roman" panose="02020603050405020304" pitchFamily="18" charset="0"/>
              <a:ea typeface="Times New Roman" panose="02020603050405020304" pitchFamily="18" charset="0"/>
            </a:endParaRPr>
          </a:p>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 Từ năm 2013 đến năm 2014 tăng từ 0,19% đến 0,20%;</a:t>
            </a:r>
            <a:endParaRPr lang="en-US" dirty="0">
              <a:effectLst/>
              <a:latin typeface="Times New Roman" panose="02020603050405020304" pitchFamily="18" charset="0"/>
              <a:ea typeface="Times New Roman" panose="02020603050405020304" pitchFamily="18" charset="0"/>
            </a:endParaRPr>
          </a:p>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 Từ năm 2014 đến năm 2015 tăng từ 0,20% đến 0,23%;</a:t>
            </a:r>
            <a:endParaRPr lang="en-US" dirty="0">
              <a:effectLst/>
              <a:latin typeface="Times New Roman" panose="02020603050405020304" pitchFamily="18" charset="0"/>
              <a:ea typeface="Times New Roman" panose="02020603050405020304" pitchFamily="18" charset="0"/>
            </a:endParaRPr>
          </a:p>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 Từ năm 2015 đến năm 2016 tăng từ 0,23% đến 0,24%;</a:t>
            </a:r>
            <a:endParaRPr lang="en-US" dirty="0">
              <a:effectLst/>
              <a:latin typeface="Times New Roman" panose="02020603050405020304" pitchFamily="18" charset="0"/>
              <a:ea typeface="Times New Roman" panose="02020603050405020304" pitchFamily="18" charset="0"/>
            </a:endParaRPr>
          </a:p>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 Từ năm 2016 đến năm 2017 vẫn giữ nguyên 0,24%;</a:t>
            </a:r>
            <a:endParaRPr lang="en-US" dirty="0">
              <a:effectLst/>
              <a:latin typeface="Times New Roman" panose="02020603050405020304" pitchFamily="18" charset="0"/>
              <a:ea typeface="Times New Roman" panose="02020603050405020304" pitchFamily="18" charset="0"/>
            </a:endParaRPr>
          </a:p>
          <a:p>
            <a:pPr marL="0" marR="28575" indent="0" algn="just">
              <a:spcAft>
                <a:spcPts val="600"/>
              </a:spcAft>
              <a:buNone/>
            </a:pPr>
            <a:r>
              <a:rPr lang="nl-NL" dirty="0">
                <a:solidFill>
                  <a:srgbClr val="000000"/>
                </a:solidFill>
                <a:effectLst/>
                <a:latin typeface="Times New Roman" panose="02020603050405020304" pitchFamily="18" charset="0"/>
                <a:ea typeface="Times New Roman" panose="02020603050405020304" pitchFamily="18" charset="0"/>
              </a:rPr>
              <a:t>- Từ năm 2017 đến năm 2018 tăng từ 0,24% đến 0,25%;</a:t>
            </a:r>
            <a:endParaRPr lang="en-US" dirty="0">
              <a:effectLst/>
              <a:latin typeface="Times New Roman" panose="02020603050405020304" pitchFamily="18" charset="0"/>
              <a:ea typeface="Times New Roman" panose="02020603050405020304" pitchFamily="18" charset="0"/>
            </a:endParaRPr>
          </a:p>
          <a:p>
            <a:pPr marL="0" indent="0">
              <a:buNone/>
            </a:pPr>
            <a:r>
              <a:rPr lang="nl-NL" dirty="0">
                <a:solidFill>
                  <a:srgbClr val="000000"/>
                </a:solidFill>
                <a:effectLst/>
                <a:latin typeface="Times New Roman" panose="02020603050405020304" pitchFamily="18" charset="0"/>
                <a:ea typeface="Times New Roman" panose="02020603050405020304" pitchFamily="18" charset="0"/>
              </a:rPr>
              <a:t>Do đó, nhìn chung xu thế về tỉ lệ đóng góp của Việt Nam vào GDP toàn cầu là tăng.</a:t>
            </a:r>
            <a:endParaRPr lang="en-US" dirty="0"/>
          </a:p>
        </p:txBody>
      </p:sp>
    </p:spTree>
    <p:extLst>
      <p:ext uri="{BB962C8B-B14F-4D97-AF65-F5344CB8AC3E}">
        <p14:creationId xmlns:p14="http://schemas.microsoft.com/office/powerpoint/2010/main" val="21522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9000" r="-5000" b="-9000"/>
          </a:stretch>
        </a:blipFill>
        <a:effectLst/>
      </p:bgPr>
    </p:bg>
    <p:spTree>
      <p:nvGrpSpPr>
        <p:cNvPr id="1" name=""/>
        <p:cNvGrpSpPr/>
        <p:nvPr/>
      </p:nvGrpSpPr>
      <p:grpSpPr>
        <a:xfrm>
          <a:off x="0" y="0"/>
          <a:ext cx="0" cy="0"/>
          <a:chOff x="0" y="0"/>
          <a:chExt cx="0" cy="0"/>
        </a:xfrm>
      </p:grpSpPr>
      <p:sp>
        <p:nvSpPr>
          <p:cNvPr id="3" name="Rectangle: Rounded Corners 2"/>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VẬN DỤNG</a:t>
            </a:r>
            <a:endParaRPr lang="en-US" sz="54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834" y="0"/>
            <a:ext cx="3550285" cy="768985"/>
          </a:xfrm>
        </p:spPr>
        <p:txBody>
          <a:bodyPr>
            <a:normAutofit/>
          </a:bodyPr>
          <a:lstStyle/>
          <a:p>
            <a:r>
              <a:rPr lang="en-US" sz="3000" b="1" u="sng" dirty="0">
                <a:solidFill>
                  <a:srgbClr val="FF0000"/>
                </a:solidFill>
                <a:latin typeface="Times New Roman" panose="02020603050405020304" pitchFamily="18" charset="0"/>
                <a:cs typeface="Times New Roman" panose="02020603050405020304" pitchFamily="18" charset="0"/>
              </a:rPr>
              <a:t>BÀI TẬP BỔ SUNG</a:t>
            </a:r>
          </a:p>
        </p:txBody>
      </p:sp>
      <p:sp>
        <p:nvSpPr>
          <p:cNvPr id="6" name="Rectangle 2">
            <a:extLst>
              <a:ext uri="{FF2B5EF4-FFF2-40B4-BE49-F238E27FC236}">
                <a16:creationId xmlns:a16="http://schemas.microsoft.com/office/drawing/2014/main" id="{C39DAFF4-9D2C-AD7D-B1AA-8771345F583A}"/>
              </a:ext>
            </a:extLst>
          </p:cNvPr>
          <p:cNvSpPr>
            <a:spLocks noChangeArrowheads="1"/>
          </p:cNvSpPr>
          <p:nvPr/>
        </p:nvSpPr>
        <p:spPr bwMode="auto">
          <a:xfrm>
            <a:off x="843280" y="615421"/>
            <a:ext cx="101396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nl-NL"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1:</a:t>
            </a:r>
            <a:r>
              <a:rPr kumimoji="0" lang="nl-NL"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Bảng thống kê sau đây cho biết thời lượng tự học tại nhà trong 5 ngày của bạn Trí.</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9" name="Picture 1">
            <a:extLst>
              <a:ext uri="{FF2B5EF4-FFF2-40B4-BE49-F238E27FC236}">
                <a16:creationId xmlns:a16="http://schemas.microsoft.com/office/drawing/2014/main" id="{5F07783F-79AA-F08B-80F1-D17C6BAA2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57" y="1507973"/>
            <a:ext cx="8242426" cy="24688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88F610B4-31F1-726B-80E1-8A617C8EEBFA}"/>
              </a:ext>
            </a:extLst>
          </p:cNvPr>
          <p:cNvSpPr>
            <a:spLocks noChangeArrowheads="1"/>
          </p:cNvSpPr>
          <p:nvPr/>
        </p:nvSpPr>
        <p:spPr bwMode="auto">
          <a:xfrm>
            <a:off x="843280" y="4029115"/>
            <a:ext cx="103225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lựa</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chọn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dạng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biểu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đồ</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thích</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hợp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để</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biểu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diễn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dữ</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liệu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từ</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thống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kê</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vẽ</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biểu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đồ</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đó</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BA3A5B63-18D3-DF12-9568-003DCC9237EE}"/>
              </a:ext>
            </a:extLst>
          </p:cNvPr>
          <p:cNvSpPr/>
          <p:nvPr/>
        </p:nvSpPr>
        <p:spPr>
          <a:xfrm>
            <a:off x="4598670" y="702221"/>
            <a:ext cx="1148080" cy="43668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200" b="1" dirty="0" err="1">
                <a:latin typeface="Times New Roman" panose="02020603050405020304" pitchFamily="18" charset="0"/>
                <a:cs typeface="Times New Roman" panose="02020603050405020304" pitchFamily="18" charset="0"/>
                <a:sym typeface="+mn-ea"/>
              </a:rPr>
              <a:t>Giải</a:t>
            </a:r>
            <a:endParaRPr lang="en-US" altLang="en-US" sz="2200" b="1" dirty="0">
              <a:latin typeface="Times New Roman" panose="02020603050405020304" pitchFamily="18" charset="0"/>
              <a:cs typeface="Times New Roman" panose="02020603050405020304" pitchFamily="18" charset="0"/>
              <a:sym typeface="+mn-ea"/>
            </a:endParaRPr>
          </a:p>
        </p:txBody>
      </p:sp>
      <p:sp>
        <p:nvSpPr>
          <p:cNvPr id="5" name="TextBox 4">
            <a:extLst>
              <a:ext uri="{FF2B5EF4-FFF2-40B4-BE49-F238E27FC236}">
                <a16:creationId xmlns:a16="http://schemas.microsoft.com/office/drawing/2014/main" id="{3962C6D1-52EA-CE1A-C0FD-822314ACF70F}"/>
              </a:ext>
            </a:extLst>
          </p:cNvPr>
          <p:cNvSpPr txBox="1"/>
          <p:nvPr/>
        </p:nvSpPr>
        <p:spPr>
          <a:xfrm>
            <a:off x="1391920" y="1368475"/>
            <a:ext cx="9499600" cy="954107"/>
          </a:xfrm>
          <a:prstGeom prst="rect">
            <a:avLst/>
          </a:prstGeom>
          <a:noFill/>
        </p:spPr>
        <p:txBody>
          <a:bodyPr wrap="square">
            <a:spAutoFit/>
          </a:bodyPr>
          <a:lstStyle/>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Ta nên dùng biểu đồ đoạn thẳng để </a:t>
            </a:r>
            <a:r>
              <a:rPr lang="nl-NL" sz="2800" dirty="0">
                <a:effectLst/>
                <a:latin typeface="Times New Roman" panose="02020603050405020304" pitchFamily="18" charset="0"/>
                <a:ea typeface="Arial" panose="020B0604020202020204" pitchFamily="34" charset="0"/>
              </a:rPr>
              <a:t>để biểu diễn dữ liệu từ bảng thống kê trên</a:t>
            </a:r>
            <a:endParaRPr lang="en-US" sz="28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F178A8FB-6DFF-F4A7-8FD2-6A44BB6FD38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24990" y="2322582"/>
            <a:ext cx="6342019" cy="4114800"/>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5462708E-5CDA-8532-AC98-21872F49C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14245"/>
            <a:ext cx="913227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
            <a:extLst>
              <a:ext uri="{FF2B5EF4-FFF2-40B4-BE49-F238E27FC236}">
                <a16:creationId xmlns:a16="http://schemas.microsoft.com/office/drawing/2014/main" id="{B8920F2C-9AB1-282E-82D9-3292EF611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42840"/>
            <a:ext cx="7995920" cy="1737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908F8E8-A01D-2C9B-DA0A-471D1EE82A20}"/>
              </a:ext>
            </a:extLst>
          </p:cNvPr>
          <p:cNvSpPr>
            <a:spLocks noChangeArrowheads="1"/>
          </p:cNvSpPr>
          <p:nvPr/>
        </p:nvSpPr>
        <p:spPr bwMode="auto">
          <a:xfrm>
            <a:off x="574040" y="206385"/>
            <a:ext cx="112471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5029200" algn="l"/>
              </a:tabLs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2</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Lựa</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chọn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dạng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biểu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đồ</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thích</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hợp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để</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biểu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diễn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dữ</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liệu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thống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kê</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thống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kê</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về</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nặng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trung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bình</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đơn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vị</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kg)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nam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nữ</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tại</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một</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nước</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khối</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Asean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D2B55BD-DC61-EC08-C2F8-D3D8BCC8B016}"/>
              </a:ext>
            </a:extLst>
          </p:cNvPr>
          <p:cNvSpPr>
            <a:spLocks noChangeArrowheads="1"/>
          </p:cNvSpPr>
          <p:nvPr/>
        </p:nvSpPr>
        <p:spPr bwMode="auto">
          <a:xfrm>
            <a:off x="873760" y="3557845"/>
            <a:ext cx="106476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worlddata.info)</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thống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kê</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tỉ</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lệ</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phần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trăm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tiết</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nội</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dung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môn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Toán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lớp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8:</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153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5AD41519-12F3-137D-8790-F00E602D338A}"/>
              </a:ext>
            </a:extLst>
          </p:cNvPr>
          <p:cNvSpPr/>
          <p:nvPr/>
        </p:nvSpPr>
        <p:spPr>
          <a:xfrm>
            <a:off x="4598670" y="702221"/>
            <a:ext cx="1148080" cy="43668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en-US" sz="2200" b="1" dirty="0" err="1">
                <a:latin typeface="Times New Roman" panose="02020603050405020304" pitchFamily="18" charset="0"/>
                <a:cs typeface="Times New Roman" panose="02020603050405020304" pitchFamily="18" charset="0"/>
                <a:sym typeface="+mn-ea"/>
              </a:rPr>
              <a:t>Giải</a:t>
            </a:r>
            <a:endParaRPr lang="en-US" altLang="en-US" sz="2200" b="1" dirty="0">
              <a:latin typeface="Times New Roman" panose="02020603050405020304" pitchFamily="18" charset="0"/>
              <a:cs typeface="Times New Roman" panose="02020603050405020304" pitchFamily="18" charset="0"/>
              <a:sym typeface="+mn-ea"/>
            </a:endParaRPr>
          </a:p>
        </p:txBody>
      </p:sp>
      <p:sp>
        <p:nvSpPr>
          <p:cNvPr id="5" name="TextBox 4">
            <a:extLst>
              <a:ext uri="{FF2B5EF4-FFF2-40B4-BE49-F238E27FC236}">
                <a16:creationId xmlns:a16="http://schemas.microsoft.com/office/drawing/2014/main" id="{3EF56A5D-1326-6A3C-CC78-AB550A20CFF8}"/>
              </a:ext>
            </a:extLst>
          </p:cNvPr>
          <p:cNvSpPr txBox="1"/>
          <p:nvPr/>
        </p:nvSpPr>
        <p:spPr>
          <a:xfrm>
            <a:off x="1178560" y="1697335"/>
            <a:ext cx="10038080" cy="1384995"/>
          </a:xfrm>
          <a:prstGeom prst="rect">
            <a:avLst/>
          </a:prstGeom>
          <a:noFill/>
        </p:spPr>
        <p:txBody>
          <a:bodyPr wrap="square">
            <a:spAutoFit/>
          </a:bodyPr>
          <a:lstStyle/>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a) Ta nên dùng biểu đồ cột kép để biểu diễn dữ liệu </a:t>
            </a:r>
            <a:r>
              <a:rPr lang="nl-NL" sz="2800" dirty="0">
                <a:effectLst/>
                <a:latin typeface="Times New Roman" panose="02020603050405020304" pitchFamily="18" charset="0"/>
                <a:ea typeface="Arial" panose="020B0604020202020204" pitchFamily="34" charset="0"/>
              </a:rPr>
              <a:t>về cân nặng trung bình (đơn vị: kg) của nam, nữ tại một số nước trong khối Asean</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1AF78F39-43A1-D017-9353-A7F6259AB172}"/>
              </a:ext>
            </a:extLst>
          </p:cNvPr>
          <p:cNvSpPr txBox="1"/>
          <p:nvPr/>
        </p:nvSpPr>
        <p:spPr>
          <a:xfrm>
            <a:off x="1178560" y="3163705"/>
            <a:ext cx="10038080" cy="954107"/>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b) Ta nên dùng biểu đồ hình quạt tròn để biểu diễn dữ liệu </a:t>
            </a:r>
            <a:r>
              <a:rPr lang="nl-NL" sz="2800" dirty="0">
                <a:effectLst/>
                <a:latin typeface="Times New Roman" panose="02020603050405020304" pitchFamily="18" charset="0"/>
                <a:ea typeface="Arial" panose="020B0604020202020204" pitchFamily="34" charset="0"/>
              </a:rPr>
              <a:t>tỉ lệ phần trăm số tiết học các nội dung trong môn Toán lớp 8</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646" y="172193"/>
            <a:ext cx="635670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a:extLst>
              <a:ext uri="{FF2B5EF4-FFF2-40B4-BE49-F238E27FC236}">
                <a16:creationId xmlns:a16="http://schemas.microsoft.com/office/drawing/2014/main" id="{5252FED8-1561-8F13-5EF0-B22ACE968C1C}"/>
              </a:ext>
            </a:extLst>
          </p:cNvPr>
          <p:cNvSpPr txBox="1"/>
          <p:nvPr/>
        </p:nvSpPr>
        <p:spPr>
          <a:xfrm>
            <a:off x="2265680" y="1789404"/>
            <a:ext cx="6096000" cy="1918987"/>
          </a:xfrm>
          <a:prstGeom prst="rect">
            <a:avLst/>
          </a:prstGeom>
          <a:noFill/>
        </p:spPr>
        <p:txBody>
          <a:bodyPr wrap="square">
            <a:spAutoFit/>
          </a:bodyPr>
          <a:lstStyle/>
          <a:p>
            <a:pPr algn="just">
              <a:lnSpc>
                <a:spcPct val="115000"/>
              </a:lnSpc>
            </a:pPr>
            <a:r>
              <a:rPr lang="vi-VN" sz="2800" dirty="0">
                <a:effectLst/>
                <a:latin typeface="Times New Roman" panose="02020603050405020304" pitchFamily="18" charset="0"/>
                <a:ea typeface="Times New Roman" panose="02020603050405020304" pitchFamily="18" charset="0"/>
              </a:rPr>
              <a:t>- Đọc lại toàn bộ nội dung bài đã học.</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dirty="0">
                <a:effectLst/>
                <a:latin typeface="Times New Roman" panose="02020603050405020304" pitchFamily="18" charset="0"/>
                <a:ea typeface="Times New Roman" panose="02020603050405020304" pitchFamily="18" charset="0"/>
              </a:rPr>
              <a:t>- Ôn tập kĩ kiến thức về cách lựa chọn biểu đồ và phân tích số liệu thống kê dựa vào biều đồ để giờ sau luyện tập tiếp.</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9000" r="-5000" b="-9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b="1">
                <a:latin typeface="Times New Roman" panose="02020603050405020304" pitchFamily="18" charset="0"/>
                <a:cs typeface="Times New Roman" panose="02020603050405020304" pitchFamily="18" charset="0"/>
              </a:rPr>
              <a:t>KHỞI ĐỘNG</a:t>
            </a:r>
            <a:endParaRPr lang="en-US" sz="5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2"/>
          <p:cNvPicPr>
            <a:picLocks noChangeAspect="1"/>
          </p:cNvPicPr>
          <p:nvPr/>
        </p:nvPicPr>
        <p:blipFill>
          <a:blip r:embed="rId2"/>
          <a:stretch>
            <a:fillRect/>
          </a:stretch>
        </p:blipFill>
        <p:spPr>
          <a:xfrm>
            <a:off x="0" y="635"/>
            <a:ext cx="12383770" cy="6857365"/>
          </a:xfrm>
          <a:prstGeom prst="rect">
            <a:avLst/>
          </a:prstGeom>
        </p:spPr>
      </p:pic>
      <p:sp>
        <p:nvSpPr>
          <p:cNvPr id="6" name="TextBox 1"/>
          <p:cNvSpPr txBox="1"/>
          <p:nvPr/>
        </p:nvSpPr>
        <p:spPr>
          <a:xfrm>
            <a:off x="2524847" y="2232981"/>
            <a:ext cx="6800127" cy="646331"/>
          </a:xfrm>
          <a:prstGeom prst="rect">
            <a:avLst/>
          </a:prstGeom>
          <a:noFill/>
        </p:spPr>
        <p:txBody>
          <a:bodyPr wrap="square" rtlCol="0">
            <a:spAutoFit/>
          </a:bodyPr>
          <a:lstStyle/>
          <a:p>
            <a:r>
              <a:rPr lang="vi-VN" altLang="en-CA" sz="3600" b="1" dirty="0">
                <a:solidFill>
                  <a:srgbClr val="FF0000"/>
                </a:solidFill>
                <a:latin typeface="Times New Roman" panose="02020603050405020304" pitchFamily="18" charset="0"/>
                <a:cs typeface="Times New Roman" panose="02020603050405020304" pitchFamily="18" charset="0"/>
                <a:sym typeface="+mn-ea"/>
              </a:rPr>
              <a:t>     </a:t>
            </a:r>
            <a:r>
              <a:rPr lang="en-CA" altLang="en-US" sz="3600" b="1" dirty="0">
                <a:solidFill>
                  <a:srgbClr val="FF0000"/>
                </a:solidFill>
                <a:latin typeface="Times New Roman" panose="02020603050405020304" pitchFamily="18" charset="0"/>
                <a:cs typeface="Times New Roman" panose="02020603050405020304" pitchFamily="18" charset="0"/>
                <a:sym typeface="+mn-ea"/>
              </a:rPr>
              <a:t>LUYỆN TẬP CHUNG TIẾT 2</a:t>
            </a:r>
            <a:endPar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99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KHỞI ĐỘNG</a:t>
            </a:r>
            <a:endParaRPr lang="en-US" sz="5400">
              <a:latin typeface="Times New Roman" panose="02020603050405020304" pitchFamily="18" charset="0"/>
              <a:cs typeface="Times New Roman" panose="02020603050405020304" pitchFamily="18" charset="0"/>
            </a:endParaRPr>
          </a:p>
        </p:txBody>
      </p:sp>
      <p:pic>
        <p:nvPicPr>
          <p:cNvPr id="5" name="Content Placeholder 4"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6" name="Rectangle: Rounded Corners 3"/>
          <p:cNvSpPr/>
          <p:nvPr/>
        </p:nvSpPr>
        <p:spPr>
          <a:xfrm>
            <a:off x="3172460" y="199380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KHỞI ĐỘNG</a:t>
            </a: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584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24"/>
          <p:cNvPicPr>
            <a:picLocks noGrp="1" noChangeAspect="1"/>
          </p:cNvPicPr>
          <p:nvPr>
            <p:ph sz="half" idx="1"/>
          </p:nvPr>
        </p:nvPicPr>
        <p:blipFill>
          <a:blip r:embed="rId2"/>
          <a:stretch>
            <a:fillRect/>
          </a:stretch>
        </p:blipFill>
        <p:spPr>
          <a:xfrm>
            <a:off x="0" y="0"/>
            <a:ext cx="12192000" cy="6681470"/>
          </a:xfrm>
          <a:prstGeom prst="rect">
            <a:avLst/>
          </a:prstGeom>
        </p:spPr>
      </p:pic>
      <p:graphicFrame>
        <p:nvGraphicFramePr>
          <p:cNvPr id="5" name="Content Placeholder 4">
            <a:extLst>
              <a:ext uri="{FF2B5EF4-FFF2-40B4-BE49-F238E27FC236}">
                <a16:creationId xmlns:a16="http://schemas.microsoft.com/office/drawing/2014/main" id="{272A2CE4-CE49-3C6F-852F-E26F165297D9}"/>
              </a:ext>
            </a:extLst>
          </p:cNvPr>
          <p:cNvGraphicFramePr>
            <a:graphicFrameLocks noGrp="1"/>
          </p:cNvGraphicFramePr>
          <p:nvPr>
            <p:ph sz="half" idx="2"/>
          </p:nvPr>
        </p:nvGraphicFramePr>
        <p:xfrm>
          <a:off x="2023293" y="1327306"/>
          <a:ext cx="8768532" cy="2414400"/>
        </p:xfrm>
        <a:graphic>
          <a:graphicData uri="http://schemas.openxmlformats.org/drawingml/2006/table">
            <a:tbl>
              <a:tblPr firstRow="1" firstCol="1" bandRow="1">
                <a:tableStyleId>{5C22544A-7EE6-4342-B048-85BDC9FD1C3A}</a:tableStyleId>
              </a:tblPr>
              <a:tblGrid>
                <a:gridCol w="1753370">
                  <a:extLst>
                    <a:ext uri="{9D8B030D-6E8A-4147-A177-3AD203B41FA5}">
                      <a16:colId xmlns:a16="http://schemas.microsoft.com/office/drawing/2014/main" val="249394192"/>
                    </a:ext>
                  </a:extLst>
                </a:gridCol>
                <a:gridCol w="1754211">
                  <a:extLst>
                    <a:ext uri="{9D8B030D-6E8A-4147-A177-3AD203B41FA5}">
                      <a16:colId xmlns:a16="http://schemas.microsoft.com/office/drawing/2014/main" val="258061258"/>
                    </a:ext>
                  </a:extLst>
                </a:gridCol>
                <a:gridCol w="1754211">
                  <a:extLst>
                    <a:ext uri="{9D8B030D-6E8A-4147-A177-3AD203B41FA5}">
                      <a16:colId xmlns:a16="http://schemas.microsoft.com/office/drawing/2014/main" val="1829597939"/>
                    </a:ext>
                  </a:extLst>
                </a:gridCol>
                <a:gridCol w="1753370">
                  <a:extLst>
                    <a:ext uri="{9D8B030D-6E8A-4147-A177-3AD203B41FA5}">
                      <a16:colId xmlns:a16="http://schemas.microsoft.com/office/drawing/2014/main" val="3048017386"/>
                    </a:ext>
                  </a:extLst>
                </a:gridCol>
                <a:gridCol w="1753370">
                  <a:extLst>
                    <a:ext uri="{9D8B030D-6E8A-4147-A177-3AD203B41FA5}">
                      <a16:colId xmlns:a16="http://schemas.microsoft.com/office/drawing/2014/main" val="3986334733"/>
                    </a:ext>
                  </a:extLst>
                </a:gridCol>
              </a:tblGrid>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264557">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9" name="Rectangle 1">
            <a:extLst>
              <a:ext uri="{FF2B5EF4-FFF2-40B4-BE49-F238E27FC236}">
                <a16:creationId xmlns:a16="http://schemas.microsoft.com/office/drawing/2014/main" id="{9178298F-D17A-01EC-D66F-C9AAAE8DF5B9}"/>
              </a:ext>
            </a:extLst>
          </p:cNvPr>
          <p:cNvSpPr>
            <a:spLocks noChangeArrowheads="1"/>
          </p:cNvSpPr>
          <p:nvPr/>
        </p:nvSpPr>
        <p:spPr bwMode="auto">
          <a:xfrm>
            <a:off x="1929888" y="176530"/>
            <a:ext cx="86523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 thống kê sau thống kê huy chuyên SEA Games 31</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(Nguồn: </a:t>
            </a: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https://seagames2021.com</a:t>
            </a:r>
            <a:r>
              <a:rPr kumimoji="0" lang="de-DE"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24CC43F5-74DC-7561-E372-A027F298C775}"/>
              </a:ext>
            </a:extLst>
          </p:cNvPr>
          <p:cNvSpPr>
            <a:spLocks noChangeArrowheads="1"/>
          </p:cNvSpPr>
          <p:nvPr/>
        </p:nvSpPr>
        <p:spPr bwMode="auto">
          <a:xfrm>
            <a:off x="1853688" y="4036212"/>
            <a:ext cx="8652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thống</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kê</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trên</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trả</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lời</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hỏi</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70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196340" y="5666934"/>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764366" y="419009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196340" y="419009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6845646" y="5596175"/>
            <a:ext cx="379283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D.</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Biểu</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đồ</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đoạn</a:t>
            </a:r>
            <a:r>
              <a:rPr lang="en-CA" altLang="vi-VN" sz="2400" b="1" dirty="0">
                <a:latin typeface="Times New Roman" panose="02020603050405020304" pitchFamily="18" charset="0"/>
                <a:cs typeface="Times New Roman" panose="02020603050405020304" pitchFamily="18" charset="0"/>
              </a:rPr>
              <a:t> </a:t>
            </a:r>
            <a:r>
              <a:rPr lang="en-CA" altLang="vi-VN" sz="2400" b="1" dirty="0" err="1">
                <a:latin typeface="Times New Roman" panose="02020603050405020304" pitchFamily="18" charset="0"/>
                <a:cs typeface="Times New Roman" panose="02020603050405020304" pitchFamily="18" charset="0"/>
              </a:rPr>
              <a:t>thẳng</a:t>
            </a:r>
            <a:endParaRPr lang="vi-VN" sz="2400" b="1" dirty="0">
              <a:latin typeface="Times New Roman" panose="02020603050405020304" pitchFamily="18" charset="0"/>
              <a:cs typeface="Times New Roman" panose="02020603050405020304" pitchFamily="18" charset="0"/>
            </a:endParaRPr>
          </a:p>
        </p:txBody>
      </p:sp>
      <p:graphicFrame>
        <p:nvGraphicFramePr>
          <p:cNvPr id="3" name="Content Placeholder 4">
            <a:extLst>
              <a:ext uri="{FF2B5EF4-FFF2-40B4-BE49-F238E27FC236}">
                <a16:creationId xmlns:a16="http://schemas.microsoft.com/office/drawing/2014/main" id="{A45466E6-F48B-673C-13DD-61CF5F8C16E7}"/>
              </a:ext>
            </a:extLst>
          </p:cNvPr>
          <p:cNvGraphicFramePr>
            <a:graphicFrameLocks/>
          </p:cNvGraphicFramePr>
          <p:nvPr/>
        </p:nvGraphicFramePr>
        <p:xfrm>
          <a:off x="2835366" y="116881"/>
          <a:ext cx="6521267" cy="2414400"/>
        </p:xfrm>
        <a:graphic>
          <a:graphicData uri="http://schemas.openxmlformats.org/drawingml/2006/table">
            <a:tbl>
              <a:tblPr firstRow="1" firstCol="1" bandRow="1">
                <a:tableStyleId>{5C22544A-7EE6-4342-B048-85BDC9FD1C3A}</a:tableStyleId>
              </a:tblPr>
              <a:tblGrid>
                <a:gridCol w="1601878">
                  <a:extLst>
                    <a:ext uri="{9D8B030D-6E8A-4147-A177-3AD203B41FA5}">
                      <a16:colId xmlns:a16="http://schemas.microsoft.com/office/drawing/2014/main" val="249394192"/>
                    </a:ext>
                  </a:extLst>
                </a:gridCol>
                <a:gridCol w="1006754">
                  <a:extLst>
                    <a:ext uri="{9D8B030D-6E8A-4147-A177-3AD203B41FA5}">
                      <a16:colId xmlns:a16="http://schemas.microsoft.com/office/drawing/2014/main" val="258061258"/>
                    </a:ext>
                  </a:extLst>
                </a:gridCol>
                <a:gridCol w="1304629">
                  <a:extLst>
                    <a:ext uri="{9D8B030D-6E8A-4147-A177-3AD203B41FA5}">
                      <a16:colId xmlns:a16="http://schemas.microsoft.com/office/drawing/2014/main" val="1829597939"/>
                    </a:ext>
                  </a:extLst>
                </a:gridCol>
                <a:gridCol w="1304003">
                  <a:extLst>
                    <a:ext uri="{9D8B030D-6E8A-4147-A177-3AD203B41FA5}">
                      <a16:colId xmlns:a16="http://schemas.microsoft.com/office/drawing/2014/main" val="3048017386"/>
                    </a:ext>
                  </a:extLst>
                </a:gridCol>
                <a:gridCol w="1304003">
                  <a:extLst>
                    <a:ext uri="{9D8B030D-6E8A-4147-A177-3AD203B41FA5}">
                      <a16:colId xmlns:a16="http://schemas.microsoft.com/office/drawing/2014/main" val="3986334733"/>
                    </a:ext>
                  </a:extLst>
                </a:gridCol>
              </a:tblGrid>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4" name="Rectangle: Rounded Corners 3">
            <a:extLst>
              <a:ext uri="{FF2B5EF4-FFF2-40B4-BE49-F238E27FC236}">
                <a16:creationId xmlns:a16="http://schemas.microsoft.com/office/drawing/2014/main" id="{049C8C3A-2303-F06D-14EC-660CA0764C53}"/>
              </a:ext>
            </a:extLst>
          </p:cNvPr>
          <p:cNvSpPr/>
          <p:nvPr/>
        </p:nvSpPr>
        <p:spPr>
          <a:xfrm>
            <a:off x="642966" y="2849880"/>
            <a:ext cx="10190480" cy="1158240"/>
          </a:xfrm>
          <a:prstGeom prst="roundRect">
            <a:avLst/>
          </a:prstGeom>
          <a:solidFill>
            <a:srgbClr val="EE742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effectLst/>
                <a:latin typeface="Times New Roman" panose="02020603050405020304" pitchFamily="18" charset="0"/>
                <a:ea typeface="Arial" panose="020B0604020202020204" pitchFamily="34" charset="0"/>
              </a:rPr>
              <a:t>Câu 1:</a:t>
            </a:r>
            <a:r>
              <a:rPr lang="de-DE" sz="2800" dirty="0">
                <a:effectLst/>
                <a:latin typeface="Times New Roman" panose="02020603050405020304" pitchFamily="18" charset="0"/>
                <a:ea typeface="Arial" panose="020B0604020202020204" pitchFamily="34" charset="0"/>
              </a:rPr>
              <a:t> Loại biểu đồ nào thích hợp để so sánh số lượng ba loại huy chương Vàng, Bạc, Đồng</a:t>
            </a:r>
            <a:r>
              <a:rPr lang="de-DE" sz="2800" dirty="0">
                <a:effectLst/>
                <a:latin typeface="Times New Roman" panose="02020603050405020304" pitchFamily="18" charset="0"/>
                <a:ea typeface="Times New Roman" panose="02020603050405020304" pitchFamily="18" charset="0"/>
              </a:rPr>
              <a:t> </a:t>
            </a:r>
            <a:r>
              <a:rPr lang="de-DE" sz="2800" dirty="0">
                <a:effectLst/>
                <a:latin typeface="Times New Roman" panose="02020603050405020304" pitchFamily="18" charset="0"/>
                <a:ea typeface="Arial" panose="020B0604020202020204" pitchFamily="34" charset="0"/>
              </a:rPr>
              <a:t>của hai đoàn Việt Nam và Thái Lan?</a:t>
            </a:r>
            <a:endParaRPr lang="en-US" sz="2800" dirty="0">
              <a:effectLst/>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1681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9"/>
                                        </p:tgtEl>
                                      </p:cBhvr>
                                      <p:by x="150000" y="150000"/>
                                    </p:animScale>
                                  </p:childTnLst>
                                  <p:subTnLst>
                                    <p:audio>
                                      <p:cMediaNode>
                                        <p:cTn display="0" masterRel="sameClick">
                                          <p:stCondLst>
                                            <p:cond evt="begin" delay="0">
                                              <p:tn val="20"/>
                                            </p:cond>
                                          </p:stCondLst>
                                          <p:endCondLst>
                                            <p:cond evt="onStopAudio" delay="0">
                                              <p:tgtEl>
                                                <p:sldTgt/>
                                              </p:tgtEl>
                                            </p:cond>
                                          </p:endCondLst>
                                        </p:cTn>
                                        <p:tgtEl>
                                          <p:sndTgt r:embed="rId2" name="dung 21.wav"/>
                                        </p:tgtEl>
                                      </p:cMediaNode>
                                    </p:audio>
                                  </p:subTnLst>
                                </p:cTn>
                              </p:par>
                              <p:par>
                                <p:cTn id="22" presetID="1" presetClass="exit"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1000"/>
                                        <p:tgtEl>
                                          <p:spTgt spid="10"/>
                                        </p:tgtEl>
                                      </p:cBhvr>
                                    </p:animEffect>
                                    <p:anim calcmode="lin" valueType="num">
                                      <p:cBhvr>
                                        <p:cTn id="33" dur="1000"/>
                                        <p:tgtEl>
                                          <p:spTgt spid="10"/>
                                        </p:tgtEl>
                                        <p:attrNameLst>
                                          <p:attrName>ppt_x</p:attrName>
                                        </p:attrNameLst>
                                      </p:cBhvr>
                                      <p:tavLst>
                                        <p:tav tm="0">
                                          <p:val>
                                            <p:strVal val="ppt_x"/>
                                          </p:val>
                                        </p:tav>
                                        <p:tav tm="100000">
                                          <p:val>
                                            <p:strVal val="ppt_x"/>
                                          </p:val>
                                        </p:tav>
                                      </p:tavLst>
                                    </p:anim>
                                    <p:anim calcmode="lin" valueType="num">
                                      <p:cBhvr>
                                        <p:cTn id="34" dur="1000"/>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11"/>
                                        </p:tgtEl>
                                      </p:cBhvr>
                                    </p:animEffect>
                                    <p:anim calcmode="lin" valueType="num">
                                      <p:cBhvr>
                                        <p:cTn id="41" dur="1000"/>
                                        <p:tgtEl>
                                          <p:spTgt spid="11"/>
                                        </p:tgtEl>
                                        <p:attrNameLst>
                                          <p:attrName>ppt_x</p:attrName>
                                        </p:attrNameLst>
                                      </p:cBhvr>
                                      <p:tavLst>
                                        <p:tav tm="0">
                                          <p:val>
                                            <p:strVal val="ppt_x"/>
                                          </p:val>
                                        </p:tav>
                                        <p:tav tm="100000">
                                          <p:val>
                                            <p:strVal val="ppt_x"/>
                                          </p:val>
                                        </p:tav>
                                      </p:tavLst>
                                    </p:anim>
                                    <p:anim calcmode="lin" valueType="num">
                                      <p:cBhvr>
                                        <p:cTn id="42" dur="1000"/>
                                        <p:tgtEl>
                                          <p:spTgt spid="11"/>
                                        </p:tgtEl>
                                        <p:attrNameLst>
                                          <p:attrName>ppt_y</p:attrName>
                                        </p:attrNameLst>
                                      </p:cBhvr>
                                      <p:tavLst>
                                        <p:tav tm="0">
                                          <p:val>
                                            <p:strVal val="ppt_y"/>
                                          </p:val>
                                        </p:tav>
                                        <p:tav tm="100000">
                                          <p:val>
                                            <p:strVal val="ppt_y+.1"/>
                                          </p:val>
                                        </p:tav>
                                      </p:tavLst>
                                    </p:anim>
                                    <p:set>
                                      <p:cBhvr>
                                        <p:cTn id="43"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9" grpId="0" animBg="1"/>
      <p:bldP spid="9" grpId="1"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6553207" y="4394045"/>
            <a:ext cx="3417402" cy="972185"/>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de-DE" sz="2400" b="1" dirty="0">
                <a:latin typeface="Times New Roman" panose="02020603050405020304" pitchFamily="18" charset="0"/>
                <a:cs typeface="Times New Roman" panose="02020603050405020304" pitchFamily="18" charset="0"/>
              </a:rPr>
              <a:t>Biểu đồ hình quạt tròn</a:t>
            </a:r>
            <a:endParaRPr lang="en-CA" alt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6553207" y="5599725"/>
            <a:ext cx="3471878" cy="972185"/>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l"/>
            <a:r>
              <a:rPr lang="vi-VN" sz="2400" b="1" dirty="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780837" y="4394045"/>
            <a:ext cx="3417402"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1780837" y="5599671"/>
            <a:ext cx="3471878" cy="972239"/>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vi-VN" sz="2400" b="1" dirty="0">
                <a:latin typeface="Times New Roman" panose="02020603050405020304" pitchFamily="18" charset="0"/>
                <a:cs typeface="Times New Roman" panose="02020603050405020304" pitchFamily="18" charset="0"/>
              </a:rPr>
              <a:t>.</a:t>
            </a:r>
          </a:p>
        </p:txBody>
      </p:sp>
      <p:graphicFrame>
        <p:nvGraphicFramePr>
          <p:cNvPr id="2" name="Content Placeholder 4">
            <a:extLst>
              <a:ext uri="{FF2B5EF4-FFF2-40B4-BE49-F238E27FC236}">
                <a16:creationId xmlns:a16="http://schemas.microsoft.com/office/drawing/2014/main" id="{5DEF489E-4BF3-3863-E8E2-939475E2FDE3}"/>
              </a:ext>
            </a:extLst>
          </p:cNvPr>
          <p:cNvGraphicFramePr>
            <a:graphicFrameLocks/>
          </p:cNvGraphicFramePr>
          <p:nvPr/>
        </p:nvGraphicFramePr>
        <p:xfrm>
          <a:off x="2835366" y="116881"/>
          <a:ext cx="6521267" cy="2414400"/>
        </p:xfrm>
        <a:graphic>
          <a:graphicData uri="http://schemas.openxmlformats.org/drawingml/2006/table">
            <a:tbl>
              <a:tblPr firstRow="1" firstCol="1" bandRow="1">
                <a:tableStyleId>{5C22544A-7EE6-4342-B048-85BDC9FD1C3A}</a:tableStyleId>
              </a:tblPr>
              <a:tblGrid>
                <a:gridCol w="1601878">
                  <a:extLst>
                    <a:ext uri="{9D8B030D-6E8A-4147-A177-3AD203B41FA5}">
                      <a16:colId xmlns:a16="http://schemas.microsoft.com/office/drawing/2014/main" val="249394192"/>
                    </a:ext>
                  </a:extLst>
                </a:gridCol>
                <a:gridCol w="1006754">
                  <a:extLst>
                    <a:ext uri="{9D8B030D-6E8A-4147-A177-3AD203B41FA5}">
                      <a16:colId xmlns:a16="http://schemas.microsoft.com/office/drawing/2014/main" val="258061258"/>
                    </a:ext>
                  </a:extLst>
                </a:gridCol>
                <a:gridCol w="1304629">
                  <a:extLst>
                    <a:ext uri="{9D8B030D-6E8A-4147-A177-3AD203B41FA5}">
                      <a16:colId xmlns:a16="http://schemas.microsoft.com/office/drawing/2014/main" val="1829597939"/>
                    </a:ext>
                  </a:extLst>
                </a:gridCol>
                <a:gridCol w="1304003">
                  <a:extLst>
                    <a:ext uri="{9D8B030D-6E8A-4147-A177-3AD203B41FA5}">
                      <a16:colId xmlns:a16="http://schemas.microsoft.com/office/drawing/2014/main" val="3048017386"/>
                    </a:ext>
                  </a:extLst>
                </a:gridCol>
                <a:gridCol w="1304003">
                  <a:extLst>
                    <a:ext uri="{9D8B030D-6E8A-4147-A177-3AD203B41FA5}">
                      <a16:colId xmlns:a16="http://schemas.microsoft.com/office/drawing/2014/main" val="3986334733"/>
                    </a:ext>
                  </a:extLst>
                </a:gridCol>
              </a:tblGrid>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Vàng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Tổng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065176814"/>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Vietnam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205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050497995"/>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Thailand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137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332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152271957"/>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Indonesia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81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241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3537425660"/>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Philippines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52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105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227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21721483"/>
                  </a:ext>
                </a:extLst>
              </a:tr>
              <a:tr h="337582">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Singapore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a:effectLst/>
                          <a:latin typeface="Times New Roman" panose="02020603050405020304" pitchFamily="18" charset="0"/>
                          <a:cs typeface="Times New Roman" panose="02020603050405020304" pitchFamily="18" charset="0"/>
                        </a:rPr>
                        <a:t>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tc>
                  <a:txBody>
                    <a:bodyPr/>
                    <a:lstStyle/>
                    <a:p>
                      <a:pPr algn="ctr">
                        <a:lnSpc>
                          <a:spcPct val="150000"/>
                        </a:lnSpc>
                        <a:tabLst>
                          <a:tab pos="5029200" algn="l"/>
                        </a:tabLst>
                      </a:pPr>
                      <a:r>
                        <a:rPr lang="de-DE" sz="2000" dirty="0">
                          <a:effectLst/>
                          <a:latin typeface="Times New Roman" panose="02020603050405020304" pitchFamily="18" charset="0"/>
                          <a:cs typeface="Times New Roman" panose="02020603050405020304" pitchFamily="18" charset="0"/>
                        </a:rPr>
                        <a:t>166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95" marR="53695" marT="0" marB="0" anchor="ctr"/>
                </a:tc>
                <a:extLst>
                  <a:ext uri="{0D108BD9-81ED-4DB2-BD59-A6C34878D82A}">
                    <a16:rowId xmlns:a16="http://schemas.microsoft.com/office/drawing/2014/main" val="1997254783"/>
                  </a:ext>
                </a:extLst>
              </a:tr>
            </a:tbl>
          </a:graphicData>
        </a:graphic>
      </p:graphicFrame>
      <p:sp>
        <p:nvSpPr>
          <p:cNvPr id="3" name="Rectangle: Rounded Corners 2">
            <a:extLst>
              <a:ext uri="{FF2B5EF4-FFF2-40B4-BE49-F238E27FC236}">
                <a16:creationId xmlns:a16="http://schemas.microsoft.com/office/drawing/2014/main" id="{8EFEF1AC-0192-270B-C3CA-1A131F6C1F26}"/>
              </a:ext>
            </a:extLst>
          </p:cNvPr>
          <p:cNvSpPr/>
          <p:nvPr/>
        </p:nvSpPr>
        <p:spPr>
          <a:xfrm>
            <a:off x="642966" y="2849880"/>
            <a:ext cx="10888634" cy="1158240"/>
          </a:xfrm>
          <a:prstGeom prst="roundRect">
            <a:avLst/>
          </a:prstGeom>
          <a:solidFill>
            <a:srgbClr val="EE7420"/>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effectLst/>
                <a:latin typeface="Times New Roman" panose="02020603050405020304" pitchFamily="18" charset="0"/>
                <a:ea typeface="Arial" panose="020B0604020202020204" pitchFamily="34" charset="0"/>
              </a:rPr>
              <a:t>Câu 2</a:t>
            </a:r>
            <a:r>
              <a:rPr lang="de-DE" sz="2800" dirty="0">
                <a:effectLst/>
                <a:latin typeface="Times New Roman" panose="02020603050405020304" pitchFamily="18" charset="0"/>
                <a:ea typeface="Arial" panose="020B0604020202020204" pitchFamily="34" charset="0"/>
              </a:rPr>
              <a:t>: Biểu đồ nào thích hợp để biểu diễn tỉ </a:t>
            </a:r>
            <a:r>
              <a:rPr lang="de-DE" sz="2800" dirty="0">
                <a:effectLst/>
                <a:latin typeface="Times New Roman" panose="02020603050405020304" pitchFamily="18" charset="0"/>
                <a:ea typeface="Times New Roman" panose="02020603050405020304" pitchFamily="18" charset="0"/>
              </a:rPr>
              <a:t>lệ </a:t>
            </a:r>
            <a:r>
              <a:rPr lang="de-DE" sz="2800" dirty="0">
                <a:effectLst/>
                <a:latin typeface="Times New Roman" panose="02020603050405020304" pitchFamily="18" charset="0"/>
                <a:ea typeface="Arial" panose="020B0604020202020204" pitchFamily="34" charset="0"/>
              </a:rPr>
              <a:t>phần trăm số huy chương vàng của mỗi đoàn so với tổng số huy chương vàng đã trao trong đại hội?</a:t>
            </a:r>
            <a:endParaRPr lang="en-US" sz="2800" dirty="0"/>
          </a:p>
        </p:txBody>
      </p:sp>
    </p:spTree>
    <p:extLst>
      <p:ext uri="{BB962C8B-B14F-4D97-AF65-F5344CB8AC3E}">
        <p14:creationId xmlns:p14="http://schemas.microsoft.com/office/powerpoint/2010/main" val="4744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9"/>
                                        </p:tgtEl>
                                      </p:cBhvr>
                                      <p:by x="150000" y="150000"/>
                                    </p:animScale>
                                  </p:childTnLst>
                                  <p:subTnLst>
                                    <p:audio>
                                      <p:cMediaNode>
                                        <p:cTn display="0" masterRel="sameClick">
                                          <p:stCondLst>
                                            <p:cond evt="begin" delay="0">
                                              <p:tn val="20"/>
                                            </p:cond>
                                          </p:stCondLst>
                                          <p:endCondLst>
                                            <p:cond evt="onStopAudio" delay="0">
                                              <p:tgtEl>
                                                <p:sldTgt/>
                                              </p:tgtEl>
                                            </p:cond>
                                          </p:endCondLst>
                                        </p:cTn>
                                        <p:tgtEl>
                                          <p:sndTgt r:embed="rId2" name="dung 21.wav"/>
                                        </p:tgtEl>
                                      </p:cMediaNode>
                                    </p:audio>
                                  </p:subTnLst>
                                </p:cTn>
                              </p:par>
                              <p:par>
                                <p:cTn id="22" presetID="1" presetClass="exit"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exit" presetSubtype="0" fill="hold" grpId="0" nodeType="clickEffect">
                                  <p:stCondLst>
                                    <p:cond delay="0"/>
                                  </p:stCondLst>
                                  <p:childTnLst>
                                    <p:animEffect transition="out" filter="fade">
                                      <p:cBhvr>
                                        <p:cTn id="32" dur="1000"/>
                                        <p:tgtEl>
                                          <p:spTgt spid="10"/>
                                        </p:tgtEl>
                                      </p:cBhvr>
                                    </p:animEffect>
                                    <p:anim calcmode="lin" valueType="num">
                                      <p:cBhvr>
                                        <p:cTn id="33" dur="1000"/>
                                        <p:tgtEl>
                                          <p:spTgt spid="10"/>
                                        </p:tgtEl>
                                        <p:attrNameLst>
                                          <p:attrName>ppt_x</p:attrName>
                                        </p:attrNameLst>
                                      </p:cBhvr>
                                      <p:tavLst>
                                        <p:tav tm="0">
                                          <p:val>
                                            <p:strVal val="ppt_x"/>
                                          </p:val>
                                        </p:tav>
                                        <p:tav tm="100000">
                                          <p:val>
                                            <p:strVal val="ppt_x"/>
                                          </p:val>
                                        </p:tav>
                                      </p:tavLst>
                                    </p:anim>
                                    <p:anim calcmode="lin" valueType="num">
                                      <p:cBhvr>
                                        <p:cTn id="34" dur="1000"/>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42" presetClass="exit" presetSubtype="0" fill="hold" grpId="0" nodeType="clickEffect">
                                  <p:stCondLst>
                                    <p:cond delay="0"/>
                                  </p:stCondLst>
                                  <p:childTnLst>
                                    <p:animEffect transition="out" filter="fade">
                                      <p:cBhvr>
                                        <p:cTn id="40" dur="1000"/>
                                        <p:tgtEl>
                                          <p:spTgt spid="11"/>
                                        </p:tgtEl>
                                      </p:cBhvr>
                                    </p:animEffect>
                                    <p:anim calcmode="lin" valueType="num">
                                      <p:cBhvr>
                                        <p:cTn id="41" dur="1000"/>
                                        <p:tgtEl>
                                          <p:spTgt spid="11"/>
                                        </p:tgtEl>
                                        <p:attrNameLst>
                                          <p:attrName>ppt_x</p:attrName>
                                        </p:attrNameLst>
                                      </p:cBhvr>
                                      <p:tavLst>
                                        <p:tav tm="0">
                                          <p:val>
                                            <p:strVal val="ppt_x"/>
                                          </p:val>
                                        </p:tav>
                                        <p:tav tm="100000">
                                          <p:val>
                                            <p:strVal val="ppt_x"/>
                                          </p:val>
                                        </p:tav>
                                      </p:tavLst>
                                    </p:anim>
                                    <p:anim calcmode="lin" valueType="num">
                                      <p:cBhvr>
                                        <p:cTn id="42" dur="1000"/>
                                        <p:tgtEl>
                                          <p:spTgt spid="11"/>
                                        </p:tgtEl>
                                        <p:attrNameLst>
                                          <p:attrName>ppt_y</p:attrName>
                                        </p:attrNameLst>
                                      </p:cBhvr>
                                      <p:tavLst>
                                        <p:tav tm="0">
                                          <p:val>
                                            <p:strVal val="ppt_y"/>
                                          </p:val>
                                        </p:tav>
                                        <p:tav tm="100000">
                                          <p:val>
                                            <p:strVal val="ppt_y+.1"/>
                                          </p:val>
                                        </p:tav>
                                      </p:tavLst>
                                    </p:anim>
                                    <p:set>
                                      <p:cBhvr>
                                        <p:cTn id="43"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2"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9" grpId="0" bldLvl="0" animBg="1"/>
      <p:bldP spid="9" grpId="1" bldLvl="0" animBg="1"/>
      <p:bldP spid="10" grpId="0" bldLvl="0" animBg="1"/>
      <p:bldP spid="10" grpId="1" bldLvl="0" animBg="1"/>
      <p:bldP spid="10" grpId="2" bldLvl="0" animBg="1"/>
      <p:bldP spid="11" grpId="0" animBg="1"/>
      <p:bldP spid="11" grpId="1" animBg="1"/>
      <p:bldP spid="11" grpId="2" animBg="1"/>
      <p:bldP spid="12" grpId="0" animBg="1"/>
      <p:bldP spid="12" grpId="1" animBg="1"/>
      <p:bldP spid="12"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Rectangle: Rounded Corners 3"/>
          <p:cNvSpPr/>
          <p:nvPr/>
        </p:nvSpPr>
        <p:spPr>
          <a:xfrm>
            <a:off x="2834439" y="1606486"/>
            <a:ext cx="6523121" cy="19367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p>
        </p:txBody>
      </p:sp>
    </p:spTree>
    <p:extLst>
      <p:ext uri="{BB962C8B-B14F-4D97-AF65-F5344CB8AC3E}">
        <p14:creationId xmlns:p14="http://schemas.microsoft.com/office/powerpoint/2010/main" val="109199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282780"/>
            <a:ext cx="12192000" cy="7146290"/>
          </a:xfrm>
          <a:prstGeom prst="rect">
            <a:avLst/>
          </a:prstGeom>
        </p:spPr>
      </p:pic>
      <mc:AlternateContent xmlns:mc="http://schemas.openxmlformats.org/markup-compatibility/2006" xmlns:a14="http://schemas.microsoft.com/office/drawing/2010/main">
        <mc:Choice Requires="a14">
          <p:sp>
            <p:nvSpPr>
              <p:cNvPr id="3" name="Text Box 2">
                <a:extLst>
                  <a:ext uri="{FF2B5EF4-FFF2-40B4-BE49-F238E27FC236}">
                    <a16:creationId xmlns:a16="http://schemas.microsoft.com/office/drawing/2014/main" id="{C93FBA7B-178E-0E0D-80DD-D5E150D71505}"/>
                  </a:ext>
                </a:extLst>
              </p:cNvPr>
              <p:cNvSpPr txBox="1"/>
              <p:nvPr/>
            </p:nvSpPr>
            <p:spPr>
              <a:xfrm>
                <a:off x="1283334" y="392345"/>
                <a:ext cx="9625330" cy="1384995"/>
              </a:xfrm>
              <a:prstGeom prst="rect">
                <a:avLst/>
              </a:prstGeom>
              <a:noFill/>
            </p:spPr>
            <p:txBody>
              <a:bodyPr wrap="square" rtlCol="0">
                <a:spAutoFit/>
              </a:bodyPr>
              <a:lstStyle/>
              <a:p>
                <a:pPr algn="just"/>
                <a:r>
                  <a:rPr lang="en-CA" altLang="en-US" sz="2800" dirty="0">
                    <a:latin typeface="Times New Roman" panose="02020603050405020304" pitchFamily="18" charset="0"/>
                    <a:cs typeface="Times New Roman" panose="02020603050405020304" pitchFamily="18" charset="0"/>
                  </a:rPr>
                  <a:t>Biểu </a:t>
                </a:r>
                <a:r>
                  <a:rPr lang="en-CA" altLang="en-US" sz="2800" dirty="0" err="1">
                    <a:latin typeface="Times New Roman" panose="02020603050405020304" pitchFamily="18" charset="0"/>
                    <a:cs typeface="Times New Roman" panose="02020603050405020304" pitchFamily="18" charset="0"/>
                  </a:rPr>
                  <a:t>đồ</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biết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nhu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cầu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về</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nước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tưới</a:t>
                </a:r>
                <a:r>
                  <a:rPr lang="en-CA" altLang="en-US" sz="2800" dirty="0">
                    <a:latin typeface="Times New Roman" panose="02020603050405020304" pitchFamily="18" charset="0"/>
                    <a:cs typeface="Times New Roman" panose="02020603050405020304" pitchFamily="18" charset="0"/>
                  </a:rPr>
                  <a:t> (đơn vị:</a:t>
                </a:r>
                <a14:m>
                  <m:oMath xmlns:m="http://schemas.openxmlformats.org/officeDocument/2006/math">
                    <m:sSup>
                      <m:sSupPr>
                        <m:ctrlPr>
                          <a:rPr lang="en-CA" altLang="en-US" sz="2800" i="1" smtClean="0">
                            <a:latin typeface="Cambria Math" panose="02040503050406030204" pitchFamily="18" charset="0"/>
                            <a:cs typeface="Times New Roman" panose="02020603050405020304" pitchFamily="18" charset="0"/>
                          </a:rPr>
                        </m:ctrlPr>
                      </m:sSupPr>
                      <m:e>
                        <m:r>
                          <a:rPr lang="en-US" altLang="en-US" sz="2800" b="0" i="1" smtClean="0">
                            <a:latin typeface="Cambria Math" panose="02040503050406030204" pitchFamily="18" charset="0"/>
                            <a:cs typeface="Times New Roman" panose="02020603050405020304" pitchFamily="18" charset="0"/>
                          </a:rPr>
                          <m:t>𝑚</m:t>
                        </m:r>
                      </m:e>
                      <m:sup>
                        <m:r>
                          <a:rPr lang="en-US" altLang="en-US" sz="2800" b="0" i="1" smtClean="0">
                            <a:latin typeface="Cambria Math" panose="02040503050406030204" pitchFamily="18" charset="0"/>
                            <a:cs typeface="Times New Roman" panose="02020603050405020304" pitchFamily="18" charset="0"/>
                          </a:rPr>
                          <m:t>3</m:t>
                        </m:r>
                      </m:sup>
                    </m:sSup>
                    <m:r>
                      <a:rPr lang="en-US" altLang="en-US" sz="2800" b="0" i="1" smtClean="0">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h𝑎</m:t>
                    </m:r>
                    <m:r>
                      <a:rPr lang="en-US" altLang="en-US" sz="2800" b="0" i="1" smtClean="0">
                        <a:latin typeface="Cambria Math" panose="02040503050406030204" pitchFamily="18" charset="0"/>
                        <a:cs typeface="Times New Roman" panose="02020603050405020304" pitchFamily="18" charset="0"/>
                      </a:rPr>
                      <m:t>)</m:t>
                    </m:r>
                  </m:oMath>
                </a14:m>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tại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lưu</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vực</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Hồng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và</a:t>
                </a:r>
                <a:r>
                  <a:rPr lang="en-CA" altLang="en-US" sz="2800" dirty="0">
                    <a:latin typeface="Times New Roman" panose="02020603050405020304" pitchFamily="18" charset="0"/>
                    <a:cs typeface="Times New Roman" panose="02020603050405020304" pitchFamily="18" charset="0"/>
                  </a:rPr>
                  <a:t> song </a:t>
                </a:r>
                <a:r>
                  <a:rPr lang="en-CA" altLang="en-US" sz="2800" dirty="0" err="1">
                    <a:latin typeface="Times New Roman" panose="02020603050405020304" pitchFamily="18" charset="0"/>
                    <a:cs typeface="Times New Roman" panose="02020603050405020304" pitchFamily="18" charset="0"/>
                  </a:rPr>
                  <a:t>Cửu</a:t>
                </a:r>
                <a:r>
                  <a:rPr lang="en-CA" altLang="en-US" sz="2800" dirty="0">
                    <a:latin typeface="Times New Roman" panose="02020603050405020304" pitchFamily="18" charset="0"/>
                    <a:cs typeface="Times New Roman" panose="02020603050405020304" pitchFamily="18" charset="0"/>
                  </a:rPr>
                  <a:t> Long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các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năm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có</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lượng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mưa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trung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bình</a:t>
                </a:r>
                <a:endParaRPr lang="en-CA" altLang="en-US" sz="2800" dirty="0">
                  <a:latin typeface="Times New Roman" panose="02020603050405020304" pitchFamily="18" charset="0"/>
                  <a:cs typeface="Times New Roman" panose="02020603050405020304" pitchFamily="18" charset="0"/>
                </a:endParaRPr>
              </a:p>
            </p:txBody>
          </p:sp>
        </mc:Choice>
        <mc:Fallback xmlns="">
          <p:sp>
            <p:nvSpPr>
              <p:cNvPr id="3" name="Text Box 2">
                <a:extLst>
                  <a:ext uri="{FF2B5EF4-FFF2-40B4-BE49-F238E27FC236}">
                    <a16:creationId xmlns:a16="http://schemas.microsoft.com/office/drawing/2014/main" xmlns:a14="http://schemas.microsoft.com/office/drawing/2010/main" xmlns="" id="{C93FBA7B-178E-0E0D-80DD-D5E150D71505}"/>
                  </a:ext>
                </a:extLst>
              </p:cNvPr>
              <p:cNvSpPr txBox="1">
                <a:spLocks noRot="1" noChangeAspect="1" noMove="1" noResize="1" noEditPoints="1" noAdjustHandles="1" noChangeArrowheads="1" noChangeShapeType="1" noTextEdit="1"/>
              </p:cNvSpPr>
              <p:nvPr/>
            </p:nvSpPr>
            <p:spPr>
              <a:xfrm>
                <a:off x="1283334" y="392345"/>
                <a:ext cx="9625330" cy="1384995"/>
              </a:xfrm>
              <a:prstGeom prst="rect">
                <a:avLst/>
              </a:prstGeom>
              <a:blipFill rotWithShape="0">
                <a:blip r:embed="rId3"/>
                <a:stretch>
                  <a:fillRect l="-1331" t="-4386" r="-1331" b="-1096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FFDC50A-8655-B38A-B303-DFB2B489C69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074034" y="1804559"/>
            <a:ext cx="5235770" cy="2926080"/>
          </a:xfrm>
          <a:prstGeom prst="rect">
            <a:avLst/>
          </a:prstGeom>
        </p:spPr>
      </p:pic>
      <p:sp>
        <p:nvSpPr>
          <p:cNvPr id="6" name="Text Box 2">
            <a:extLst>
              <a:ext uri="{FF2B5EF4-FFF2-40B4-BE49-F238E27FC236}">
                <a16:creationId xmlns:a16="http://schemas.microsoft.com/office/drawing/2014/main" id="{4394238A-4084-1CB9-4D70-BDED02B8D0E2}"/>
              </a:ext>
            </a:extLst>
          </p:cNvPr>
          <p:cNvSpPr txBox="1"/>
          <p:nvPr/>
        </p:nvSpPr>
        <p:spPr>
          <a:xfrm>
            <a:off x="1473834" y="4757858"/>
            <a:ext cx="9137016" cy="1384995"/>
          </a:xfrm>
          <a:prstGeom prst="rect">
            <a:avLst/>
          </a:prstGeom>
          <a:noFill/>
        </p:spPr>
        <p:txBody>
          <a:bodyPr wrap="square" rtlCol="0">
            <a:spAutoFit/>
          </a:bodyPr>
          <a:lstStyle/>
          <a:p>
            <a:pPr algn="just"/>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endParaRPr lang="en-US" altLang="en-US" sz="2800" dirty="0">
              <a:latin typeface="Times New Roman" panose="02020603050405020304" pitchFamily="18" charset="0"/>
              <a:cs typeface="Times New Roman" panose="02020603050405020304" pitchFamily="18" charset="0"/>
            </a:endParaRP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Xu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diễn</a:t>
            </a:r>
            <a:r>
              <a:rPr lang="en-US" altLang="en-US" sz="2800" dirty="0">
                <a:latin typeface="Times New Roman" panose="02020603050405020304" pitchFamily="18" charset="0"/>
                <a:cs typeface="Times New Roman" panose="02020603050405020304" pitchFamily="18" charset="0"/>
              </a:rPr>
              <a:t>.</a:t>
            </a:r>
          </a:p>
          <a:p>
            <a:pPr marL="514350" indent="-514350" algn="just">
              <a:buAutoNum type="alphaLcParenR"/>
            </a:pPr>
            <a:r>
              <a:rPr lang="en-US" altLang="en-US" sz="2800" dirty="0">
                <a:latin typeface="Times New Roman" panose="02020603050405020304" pitchFamily="18" charset="0"/>
                <a:cs typeface="Times New Roman" panose="02020603050405020304" pitchFamily="18" charset="0"/>
              </a:rPr>
              <a:t>Nhu </a:t>
            </a:r>
            <a:r>
              <a:rPr lang="en-US" altLang="en-US" sz="2800" dirty="0" err="1">
                <a:latin typeface="Times New Roman" panose="02020603050405020304" pitchFamily="18" charset="0"/>
                <a:cs typeface="Times New Roman" panose="02020603050405020304" pitchFamily="18" charset="0"/>
              </a:rPr>
              <a:t>cầu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tưới</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lưu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vực</a:t>
            </a:r>
            <a:r>
              <a:rPr lang="en-US" altLang="en-US" sz="2800" dirty="0">
                <a:latin typeface="Times New Roman" panose="02020603050405020304" pitchFamily="18" charset="0"/>
                <a:cs typeface="Times New Roman" panose="02020603050405020304" pitchFamily="18" charset="0"/>
              </a:rPr>
              <a:t> song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hơn</a:t>
            </a:r>
            <a:r>
              <a:rPr lang="en-US" altLang="en-US" sz="2800" dirty="0">
                <a:latin typeface="Times New Roman" panose="02020603050405020304" pitchFamily="18" charset="0"/>
                <a:cs typeface="Times New Roman" panose="02020603050405020304" pitchFamily="18" charset="0"/>
              </a:rPr>
              <a:t>.</a:t>
            </a:r>
            <a:endParaRPr lang="en-CA" altLang="en-US" sz="2800" dirty="0">
              <a:latin typeface="Times New Roman" panose="02020603050405020304" pitchFamily="18" charset="0"/>
              <a:cs typeface="Times New Roman" panose="02020603050405020304" pitchFamily="18" charset="0"/>
            </a:endParaRPr>
          </a:p>
        </p:txBody>
      </p:sp>
      <p:sp>
        <p:nvSpPr>
          <p:cNvPr id="8" name="Text Box 1">
            <a:extLst>
              <a:ext uri="{FF2B5EF4-FFF2-40B4-BE49-F238E27FC236}">
                <a16:creationId xmlns:a16="http://schemas.microsoft.com/office/drawing/2014/main" id="{D1070BEB-3707-180B-D8FD-26AC957A94D2}"/>
              </a:ext>
            </a:extLst>
          </p:cNvPr>
          <p:cNvSpPr txBox="1"/>
          <p:nvPr/>
        </p:nvSpPr>
        <p:spPr>
          <a:xfrm>
            <a:off x="1473834" y="-127805"/>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Ví</a:t>
            </a:r>
            <a:r>
              <a:rPr lang="en-CA" altLang="en-US" sz="2800" b="1" dirty="0">
                <a:solidFill>
                  <a:schemeClr val="bg1"/>
                </a:solidFill>
              </a:rPr>
              <a:t> </a:t>
            </a:r>
            <a:r>
              <a:rPr lang="en-CA" altLang="en-US" sz="2800" b="1" dirty="0" err="1">
                <a:solidFill>
                  <a:schemeClr val="bg1"/>
                </a:solidFill>
              </a:rPr>
              <a:t>dụ</a:t>
            </a:r>
            <a:r>
              <a:rPr lang="en-CA" altLang="en-US" sz="2800" b="1" dirty="0">
                <a:solidFill>
                  <a:schemeClr val="bg1"/>
                </a:solidFill>
              </a:rPr>
              <a:t> 2</a:t>
            </a:r>
          </a:p>
        </p:txBody>
      </p:sp>
    </p:spTree>
    <p:extLst>
      <p:ext uri="{BB962C8B-B14F-4D97-AF65-F5344CB8AC3E}">
        <p14:creationId xmlns:p14="http://schemas.microsoft.com/office/powerpoint/2010/main" val="16812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pic>
        <p:nvPicPr>
          <p:cNvPr id="2" name="Picture 1">
            <a:extLst>
              <a:ext uri="{FF2B5EF4-FFF2-40B4-BE49-F238E27FC236}">
                <a16:creationId xmlns:a16="http://schemas.microsoft.com/office/drawing/2014/main" id="{9B534031-E6B5-FF74-74C7-209E346A3C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78559" y="704215"/>
            <a:ext cx="4917441" cy="3305810"/>
          </a:xfrm>
          <a:prstGeom prst="rect">
            <a:avLst/>
          </a:prstGeom>
        </p:spPr>
      </p:pic>
      <p:sp>
        <p:nvSpPr>
          <p:cNvPr id="6" name="Text Box 1">
            <a:extLst>
              <a:ext uri="{FF2B5EF4-FFF2-40B4-BE49-F238E27FC236}">
                <a16:creationId xmlns:a16="http://schemas.microsoft.com/office/drawing/2014/main" id="{FE763D00-78A4-4AE9-458D-767F113E10D0}"/>
              </a:ext>
            </a:extLst>
          </p:cNvPr>
          <p:cNvSpPr txBox="1"/>
          <p:nvPr/>
        </p:nvSpPr>
        <p:spPr>
          <a:xfrm>
            <a:off x="8377872" y="83002"/>
            <a:ext cx="808356"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8" name="TextBox 7">
            <a:extLst>
              <a:ext uri="{FF2B5EF4-FFF2-40B4-BE49-F238E27FC236}">
                <a16:creationId xmlns:a16="http://schemas.microsoft.com/office/drawing/2014/main" id="{AD45296F-5187-5CFE-3E2D-971C7C814E2E}"/>
              </a:ext>
            </a:extLst>
          </p:cNvPr>
          <p:cNvSpPr txBox="1"/>
          <p:nvPr/>
        </p:nvSpPr>
        <p:spPr>
          <a:xfrm>
            <a:off x="6467475" y="828427"/>
            <a:ext cx="5324473" cy="2246769"/>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a) Hai dãy số liệu về nhu cầu lượng nước tưới ở lưu vực sông Hồng và sông Cửu Long đều có xu hướng giảm, từ trái qua phải đường biểu diễn hai dãy số liệu này đi xuống.</a:t>
            </a:r>
            <a:endParaRPr lang="en-US" sz="2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14CE17C-FC99-96AB-D2F0-7B4627AE0FA2}"/>
              </a:ext>
            </a:extLst>
          </p:cNvPr>
          <p:cNvSpPr txBox="1"/>
          <p:nvPr/>
        </p:nvSpPr>
        <p:spPr>
          <a:xfrm>
            <a:off x="6436359" y="3548360"/>
            <a:ext cx="5136513"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b) Nhu cầu về nước tưới ở lưu vực sông Cửu Long lớn hơn ở lưu vực sông Hồng do đường màu đỏ nằm trên đường màu xanh.</a:t>
            </a:r>
            <a:endParaRPr lang="en-US" sz="2800" dirty="0"/>
          </a:p>
        </p:txBody>
      </p:sp>
      <p:cxnSp>
        <p:nvCxnSpPr>
          <p:cNvPr id="12" name="Straight Connector 11">
            <a:extLst>
              <a:ext uri="{FF2B5EF4-FFF2-40B4-BE49-F238E27FC236}">
                <a16:creationId xmlns:a16="http://schemas.microsoft.com/office/drawing/2014/main" id="{668C5DF1-B805-598E-0106-45286404D459}"/>
              </a:ext>
            </a:extLst>
          </p:cNvPr>
          <p:cNvCxnSpPr/>
          <p:nvPr/>
        </p:nvCxnSpPr>
        <p:spPr>
          <a:xfrm>
            <a:off x="6315075" y="623818"/>
            <a:ext cx="0" cy="576453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863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95250" y="-144145"/>
            <a:ext cx="12192000" cy="7146290"/>
          </a:xfrm>
          <a:prstGeom prst="rect">
            <a:avLst/>
          </a:prstGeom>
        </p:spPr>
      </p:pic>
      <p:sp>
        <p:nvSpPr>
          <p:cNvPr id="2" name="Text Box 1"/>
          <p:cNvSpPr txBox="1"/>
          <p:nvPr/>
        </p:nvSpPr>
        <p:spPr>
          <a:xfrm>
            <a:off x="1369060" y="109567"/>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5.17</a:t>
            </a:r>
          </a:p>
        </p:txBody>
      </p:sp>
      <p:sp>
        <p:nvSpPr>
          <p:cNvPr id="3" name="Text Box 2"/>
          <p:cNvSpPr txBox="1"/>
          <p:nvPr/>
        </p:nvSpPr>
        <p:spPr>
          <a:xfrm>
            <a:off x="1283335" y="660234"/>
            <a:ext cx="9625330" cy="1384995"/>
          </a:xfrm>
          <a:prstGeom prst="rect">
            <a:avLst/>
          </a:prstGeom>
          <a:noFill/>
        </p:spPr>
        <p:txBody>
          <a:bodyPr wrap="square" rtlCol="0">
            <a:spAutoFit/>
          </a:bodyPr>
          <a:lstStyle/>
          <a:p>
            <a:pPr algn="just"/>
            <a:r>
              <a:rPr lang="en-CA" altLang="en-US" sz="2800" dirty="0" err="1">
                <a:latin typeface="Times New Roman" panose="02020603050405020304" pitchFamily="18" charset="0"/>
                <a:cs typeface="Times New Roman" panose="02020603050405020304" pitchFamily="18" charset="0"/>
              </a:rPr>
              <a:t>Số</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sinh</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của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trường</a:t>
            </a:r>
            <a:r>
              <a:rPr lang="en-CA" altLang="en-US" sz="2800" dirty="0">
                <a:latin typeface="Times New Roman" panose="02020603050405020304" pitchFamily="18" charset="0"/>
                <a:cs typeface="Times New Roman" panose="02020603050405020304" pitchFamily="18" charset="0"/>
              </a:rPr>
              <a:t> Trung </a:t>
            </a:r>
            <a:r>
              <a:rPr lang="en-CA" altLang="en-US" sz="2800" dirty="0" err="1">
                <a:latin typeface="Times New Roman" panose="02020603050405020304" pitchFamily="18" charset="0"/>
                <a:cs typeface="Times New Roman" panose="02020603050405020304" pitchFamily="18" charset="0"/>
              </a:rPr>
              <a:t>học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cơ</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sở</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trên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địa</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bàn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đăng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kí</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tham</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dự</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giải</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chạy</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việt</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dã</a:t>
            </a:r>
            <a:r>
              <a:rPr lang="en-CA" altLang="en-US" sz="2800" dirty="0">
                <a:latin typeface="Times New Roman" panose="02020603050405020304" pitchFamily="18" charset="0"/>
                <a:cs typeface="Times New Roman" panose="02020603050405020304" pitchFamily="18" charset="0"/>
              </a:rPr>
              <a:t> do </a:t>
            </a:r>
            <a:r>
              <a:rPr lang="en-CA" altLang="en-US" sz="2800" dirty="0" err="1">
                <a:latin typeface="Times New Roman" panose="02020603050405020304" pitchFamily="18" charset="0"/>
                <a:cs typeface="Times New Roman" panose="02020603050405020304" pitchFamily="18" charset="0"/>
              </a:rPr>
              <a:t>quận</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tổ</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chức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được</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cho</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trong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bảng</a:t>
            </a:r>
            <a:r>
              <a:rPr lang="en-CA" altLang="en-US" sz="2800" dirty="0">
                <a:latin typeface="Times New Roman" panose="02020603050405020304" pitchFamily="18" charset="0"/>
                <a:cs typeface="Times New Roman" panose="02020603050405020304" pitchFamily="18" charset="0"/>
              </a:rPr>
              <a:t> </a:t>
            </a:r>
            <a:r>
              <a:rPr lang="en-CA" altLang="en-US" sz="2800" dirty="0" err="1">
                <a:latin typeface="Times New Roman" panose="02020603050405020304" pitchFamily="18" charset="0"/>
                <a:cs typeface="Times New Roman" panose="02020603050405020304" pitchFamily="18" charset="0"/>
              </a:rPr>
              <a:t>sau</a:t>
            </a:r>
            <a:r>
              <a:rPr lang="en-CA" altLang="en-US" sz="2800" dirty="0">
                <a:latin typeface="Times New Roman" panose="02020603050405020304" pitchFamily="18" charset="0"/>
                <a:cs typeface="Times New Roman" panose="02020603050405020304" pitchFamily="18" charset="0"/>
              </a:rPr>
              <a:t>:</a:t>
            </a:r>
          </a:p>
        </p:txBody>
      </p:sp>
      <p:sp>
        <p:nvSpPr>
          <p:cNvPr id="6" name="Rectangle 1">
            <a:extLst>
              <a:ext uri="{FF2B5EF4-FFF2-40B4-BE49-F238E27FC236}">
                <a16:creationId xmlns:a16="http://schemas.microsoft.com/office/drawing/2014/main" id="{AA3E8466-B28C-39F4-DE8E-617BFE63C86C}"/>
              </a:ext>
            </a:extLst>
          </p:cNvPr>
          <p:cNvSpPr>
            <a:spLocks noChangeArrowheads="1"/>
          </p:cNvSpPr>
          <p:nvPr/>
        </p:nvSpPr>
        <p:spPr bwMode="auto">
          <a:xfrm>
            <a:off x="1283335" y="3287111"/>
            <a:ext cx="9915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diễn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dữ</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Bài 5.17 trang 108 Toán 8 Tập 1 | Kết nối tri thức Giải Toán 8">
            <a:extLst>
              <a:ext uri="{FF2B5EF4-FFF2-40B4-BE49-F238E27FC236}">
                <a16:creationId xmlns:a16="http://schemas.microsoft.com/office/drawing/2014/main" id="{A928D784-622D-31E3-6E15-B848CD6C5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1" y="1985797"/>
            <a:ext cx="9176984"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555A4B-C788-BABC-C4D0-565EE2011C01}"/>
              </a:ext>
            </a:extLst>
          </p:cNvPr>
          <p:cNvSpPr txBox="1"/>
          <p:nvPr/>
        </p:nvSpPr>
        <p:spPr>
          <a:xfrm>
            <a:off x="1369060" y="4424581"/>
            <a:ext cx="9539605" cy="1815882"/>
          </a:xfrm>
          <a:prstGeom prst="rect">
            <a:avLst/>
          </a:prstGeom>
          <a:noFill/>
        </p:spPr>
        <p:txBody>
          <a:bodyPr wrap="square">
            <a:spAutoFit/>
          </a:bodyPr>
          <a:lstStyle/>
          <a:p>
            <a:r>
              <a:rPr lang="vi-VN" sz="2800" b="0" i="0" dirty="0">
                <a:solidFill>
                  <a:srgbClr val="000000"/>
                </a:solidFill>
                <a:effectLst/>
                <a:latin typeface="+mj-lt"/>
              </a:rPr>
              <a:t>Ta nên chọn biểu đồ cột để biểu diễn dữ liệu đã cho, vì nếu chọn biểu đồ tranh thì ta thấy các số 13 và 47 đều là các số nguyên tố nên ta chọn mỗi biểu tượng tương ứng với một học sinh đăng kí. Khi đó, sẽ ta cần biểu diễn rất nhiều biểu tượng trên biểu đồ.</a:t>
            </a:r>
            <a:endParaRPr lang="en-US" sz="2800" dirty="0">
              <a:latin typeface="+mj-lt"/>
            </a:endParaRPr>
          </a:p>
        </p:txBody>
      </p:sp>
      <p:sp>
        <p:nvSpPr>
          <p:cNvPr id="9" name="Text Box 1">
            <a:extLst>
              <a:ext uri="{FF2B5EF4-FFF2-40B4-BE49-F238E27FC236}">
                <a16:creationId xmlns:a16="http://schemas.microsoft.com/office/drawing/2014/main" id="{E0AACB8B-E104-8A13-2B56-5FD14886F07F}"/>
              </a:ext>
            </a:extLst>
          </p:cNvPr>
          <p:cNvSpPr txBox="1"/>
          <p:nvPr/>
        </p:nvSpPr>
        <p:spPr>
          <a:xfrm>
            <a:off x="5131435" y="3565522"/>
            <a:ext cx="869315"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Tree>
    <p:extLst>
      <p:ext uri="{BB962C8B-B14F-4D97-AF65-F5344CB8AC3E}">
        <p14:creationId xmlns:p14="http://schemas.microsoft.com/office/powerpoint/2010/main" val="31394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xit" presetSubtype="4" fill="hold" grpId="1" nodeType="clickEffect">
                                  <p:stCondLst>
                                    <p:cond delay="0"/>
                                  </p:stCondLst>
                                  <p:childTnLst>
                                    <p:anim calcmode="lin" valueType="num">
                                      <p:cBhvr additive="base">
                                        <p:cTn id="32" dur="500"/>
                                        <p:tgtEl>
                                          <p:spTgt spid="6"/>
                                        </p:tgtEl>
                                        <p:attrNameLst>
                                          <p:attrName>ppt_y</p:attrName>
                                        </p:attrNameLst>
                                      </p:cBhvr>
                                      <p:tavLst>
                                        <p:tav tm="0">
                                          <p:val>
                                            <p:strVal val="#ppt_y"/>
                                          </p:val>
                                        </p:tav>
                                        <p:tav tm="100000">
                                          <p:val>
                                            <p:strVal val="#ppt_y+#ppt_h*1.125000"/>
                                          </p:val>
                                        </p:tav>
                                      </p:tavLst>
                                    </p:anim>
                                    <p:animEffect transition="out" filter="wipe(down)">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6" grpId="1"/>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Text Box 1"/>
          <p:cNvSpPr txBox="1"/>
          <p:nvPr/>
        </p:nvSpPr>
        <p:spPr>
          <a:xfrm>
            <a:off x="1572895" y="541824"/>
            <a:ext cx="1501140" cy="52197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5.18</a:t>
            </a:r>
          </a:p>
        </p:txBody>
      </p:sp>
      <p:sp>
        <p:nvSpPr>
          <p:cNvPr id="6" name="Rectangle 1">
            <a:extLst>
              <a:ext uri="{FF2B5EF4-FFF2-40B4-BE49-F238E27FC236}">
                <a16:creationId xmlns:a16="http://schemas.microsoft.com/office/drawing/2014/main" id="{0F490B77-6D0C-597D-5ED2-F7C902E0474F}"/>
              </a:ext>
            </a:extLst>
          </p:cNvPr>
          <p:cNvSpPr>
            <a:spLocks noChangeArrowheads="1"/>
          </p:cNvSpPr>
          <p:nvPr/>
        </p:nvSpPr>
        <p:spPr bwMode="auto">
          <a:xfrm>
            <a:off x="1439545" y="1181100"/>
            <a:ext cx="85534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đơn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ty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Lựa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chọn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vẽ</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biểu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doanh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chi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nhánh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2022</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descr="Bài 5.18 trang 108 Toán 8 Tập 1 | Kết nối tri thức Giải Toán 8">
            <a:extLst>
              <a:ext uri="{FF2B5EF4-FFF2-40B4-BE49-F238E27FC236}">
                <a16:creationId xmlns:a16="http://schemas.microsoft.com/office/drawing/2014/main" id="{FFDFB46D-52B3-0DFA-73EB-1A576CE9F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296" y="2068979"/>
            <a:ext cx="5358498"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8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75535AA-65E2-00D5-A332-C37A221FD615}"/>
              </a:ext>
            </a:extLst>
          </p:cNvPr>
          <p:cNvGraphicFramePr>
            <a:graphicFrameLocks noGrp="1"/>
          </p:cNvGraphicFramePr>
          <p:nvPr>
            <p:extLst>
              <p:ext uri="{D42A27DB-BD31-4B8C-83A1-F6EECF244321}">
                <p14:modId xmlns:p14="http://schemas.microsoft.com/office/powerpoint/2010/main" val="3109820414"/>
              </p:ext>
            </p:extLst>
          </p:nvPr>
        </p:nvGraphicFramePr>
        <p:xfrm>
          <a:off x="1708467" y="1885661"/>
          <a:ext cx="8775066" cy="3663032"/>
        </p:xfrm>
        <a:graphic>
          <a:graphicData uri="http://schemas.openxmlformats.org/drawingml/2006/table">
            <a:tbl>
              <a:tblPr firstRow="1" firstCol="1" bandRow="1">
                <a:tableStyleId>{5C22544A-7EE6-4342-B048-85BDC9FD1C3A}</a:tableStyleId>
              </a:tblPr>
              <a:tblGrid>
                <a:gridCol w="687894">
                  <a:extLst>
                    <a:ext uri="{9D8B030D-6E8A-4147-A177-3AD203B41FA5}">
                      <a16:colId xmlns:a16="http://schemas.microsoft.com/office/drawing/2014/main" val="2026262441"/>
                    </a:ext>
                  </a:extLst>
                </a:gridCol>
                <a:gridCol w="2237128">
                  <a:extLst>
                    <a:ext uri="{9D8B030D-6E8A-4147-A177-3AD203B41FA5}">
                      <a16:colId xmlns:a16="http://schemas.microsoft.com/office/drawing/2014/main" val="4148935190"/>
                    </a:ext>
                  </a:extLst>
                </a:gridCol>
                <a:gridCol w="1462511">
                  <a:extLst>
                    <a:ext uri="{9D8B030D-6E8A-4147-A177-3AD203B41FA5}">
                      <a16:colId xmlns:a16="http://schemas.microsoft.com/office/drawing/2014/main" val="1695880288"/>
                    </a:ext>
                  </a:extLst>
                </a:gridCol>
                <a:gridCol w="1462511">
                  <a:extLst>
                    <a:ext uri="{9D8B030D-6E8A-4147-A177-3AD203B41FA5}">
                      <a16:colId xmlns:a16="http://schemas.microsoft.com/office/drawing/2014/main" val="1310694142"/>
                    </a:ext>
                  </a:extLst>
                </a:gridCol>
                <a:gridCol w="1462511">
                  <a:extLst>
                    <a:ext uri="{9D8B030D-6E8A-4147-A177-3AD203B41FA5}">
                      <a16:colId xmlns:a16="http://schemas.microsoft.com/office/drawing/2014/main" val="3397795021"/>
                    </a:ext>
                  </a:extLst>
                </a:gridCol>
                <a:gridCol w="1462511">
                  <a:extLst>
                    <a:ext uri="{9D8B030D-6E8A-4147-A177-3AD203B41FA5}">
                      <a16:colId xmlns:a16="http://schemas.microsoft.com/office/drawing/2014/main" val="2786452274"/>
                    </a:ext>
                  </a:extLst>
                </a:gridCol>
              </a:tblGrid>
              <a:tr h="736952">
                <a:tc>
                  <a:txBody>
                    <a:bodyPr/>
                    <a:lstStyle/>
                    <a:p>
                      <a:pPr algn="ctr">
                        <a:lnSpc>
                          <a:spcPct val="150000"/>
                        </a:lnSpc>
                      </a:pPr>
                      <a:r>
                        <a:rPr lang="en-US" sz="3200" dirty="0">
                          <a:effectLst/>
                          <a:latin typeface="Times New Roman" panose="02020603050405020304" pitchFamily="18" charset="0"/>
                          <a:cs typeface="Times New Roman" panose="02020603050405020304" pitchFamily="18" charset="0"/>
                        </a:rPr>
                        <a:t>1</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3200">
                          <a:effectLst/>
                          <a:latin typeface="Times New Roman" panose="02020603050405020304" pitchFamily="18" charset="0"/>
                          <a:cs typeface="Times New Roman" panose="02020603050405020304" pitchFamily="18" charset="0"/>
                        </a:rPr>
                        <a:t>Xếp loại học tập</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Tốt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Khá</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Đạt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Chưa đạt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5075297"/>
                  </a:ext>
                </a:extLst>
              </a:tr>
              <a:tr h="736952">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3200">
                          <a:effectLst/>
                          <a:latin typeface="Times New Roman" panose="02020603050405020304" pitchFamily="18" charset="0"/>
                          <a:cs typeface="Times New Roman" panose="02020603050405020304" pitchFamily="18" charset="0"/>
                        </a:rPr>
                        <a:t>Số học sinh</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15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3353361"/>
                  </a:ext>
                </a:extLst>
              </a:tr>
              <a:tr h="736952">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3200" dirty="0" err="1">
                          <a:effectLst/>
                          <a:latin typeface="Times New Roman" panose="02020603050405020304" pitchFamily="18" charset="0"/>
                          <a:cs typeface="Times New Roman" panose="02020603050405020304" pitchFamily="18" charset="0"/>
                        </a:rPr>
                        <a:t>Ti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lệ</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phần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trăm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dirty="0">
                          <a:effectLst/>
                          <a:latin typeface="Times New Roman" panose="02020603050405020304" pitchFamily="18" charset="0"/>
                          <a:cs typeface="Times New Roman" panose="02020603050405020304" pitchFamily="18" charset="0"/>
                        </a:rPr>
                        <a:t>25%</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38%</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a:effectLst/>
                          <a:latin typeface="Times New Roman" panose="02020603050405020304" pitchFamily="18" charset="0"/>
                          <a:cs typeface="Times New Roman" panose="02020603050405020304" pitchFamily="18" charset="0"/>
                        </a:rPr>
                        <a:t>25%</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3200" dirty="0">
                          <a:effectLst/>
                          <a:latin typeface="Times New Roman" panose="02020603050405020304" pitchFamily="18" charset="0"/>
                          <a:cs typeface="Times New Roman" panose="02020603050405020304" pitchFamily="18" charset="0"/>
                        </a:rPr>
                        <a:t>12%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802673"/>
                  </a:ext>
                </a:extLst>
              </a:tr>
            </a:tbl>
          </a:graphicData>
        </a:graphic>
      </p:graphicFrame>
      <p:sp>
        <p:nvSpPr>
          <p:cNvPr id="4" name="Rectangle 1">
            <a:extLst>
              <a:ext uri="{FF2B5EF4-FFF2-40B4-BE49-F238E27FC236}">
                <a16:creationId xmlns:a16="http://schemas.microsoft.com/office/drawing/2014/main" id="{3F52832A-8782-29A1-E2B5-18495D8BFC15}"/>
              </a:ext>
            </a:extLst>
          </p:cNvPr>
          <p:cNvSpPr>
            <a:spLocks noChangeArrowheads="1"/>
          </p:cNvSpPr>
          <p:nvPr/>
        </p:nvSpPr>
        <p:spPr bwMode="auto">
          <a:xfrm>
            <a:off x="2116455" y="467975"/>
            <a:ext cx="86118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3200" b="0" i="0" u="none" strike="noStrike" cap="none" normalizeH="0" baseline="0" dirty="0">
                <a:ln>
                  <a:noFill/>
                </a:ln>
                <a:solidFill>
                  <a:schemeClr val="tx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Dùng bảng thống kê sau đây để trả lời các câu </a:t>
            </a:r>
            <a:endParaRPr kumimoji="0" lang="en-US" altLang="en-US" sz="3200" b="0" i="0" u="none" strike="noStrike" cap="none" normalizeH="0" baseline="0" dirty="0">
              <a:ln>
                <a:noFill/>
              </a:ln>
              <a:solidFill>
                <a:schemeClr val="tx2">
                  <a:lumMod val="50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de-DE" altLang="en-US" sz="3200" b="1" i="0" u="none" strike="noStrike" cap="none" normalizeH="0" baseline="0" dirty="0">
                <a:ln>
                  <a:noFill/>
                </a:ln>
                <a:solidFill>
                  <a:schemeClr val="tx2">
                    <a:lumMod val="50000"/>
                  </a:schemeClr>
                </a:solidFill>
                <a:effectLst/>
                <a:latin typeface="Times New Roman" panose="02020603050405020304" pitchFamily="18" charset="0"/>
                <a:ea typeface="Arial" panose="020B0604020202020204" pitchFamily="34" charset="0"/>
                <a:cs typeface="Times New Roman" panose="02020603050405020304" pitchFamily="18" charset="0"/>
              </a:rPr>
              <a:t>Thống kê xếp loại học tập của học sinh lớp 8A</a:t>
            </a:r>
            <a:endParaRPr kumimoji="0" lang="de-DE" altLang="en-US" sz="3200" b="0" i="0" u="none" strike="noStrike" cap="none" normalizeH="0" baseline="0" dirty="0">
              <a:ln>
                <a:noFill/>
              </a:ln>
              <a:solidFill>
                <a:schemeClr val="tx2">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Text Box 2"/>
          <p:cNvSpPr txBox="1"/>
          <p:nvPr/>
        </p:nvSpPr>
        <p:spPr>
          <a:xfrm>
            <a:off x="4763770" y="444500"/>
            <a:ext cx="836930" cy="52197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6" name="TextBox 5">
            <a:extLst>
              <a:ext uri="{FF2B5EF4-FFF2-40B4-BE49-F238E27FC236}">
                <a16:creationId xmlns:a16="http://schemas.microsoft.com/office/drawing/2014/main" id="{6D9A35B4-D6C6-5BD3-418B-A4C10C0152E9}"/>
              </a:ext>
            </a:extLst>
          </p:cNvPr>
          <p:cNvSpPr txBox="1"/>
          <p:nvPr/>
        </p:nvSpPr>
        <p:spPr>
          <a:xfrm>
            <a:off x="1371599" y="1123732"/>
            <a:ext cx="9839325" cy="954107"/>
          </a:xfrm>
          <a:prstGeom prst="rect">
            <a:avLst/>
          </a:prstGeom>
          <a:noFill/>
        </p:spPr>
        <p:txBody>
          <a:bodyPr wrap="square">
            <a:spAutoFit/>
          </a:bodyPr>
          <a:lstStyle/>
          <a:p>
            <a:r>
              <a:rPr lang="en-US" sz="2800" b="0" i="0" dirty="0" err="1">
                <a:solidFill>
                  <a:srgbClr val="000000"/>
                </a:solidFill>
                <a:effectLst/>
                <a:latin typeface="Times New Roman" panose="02020603050405020304" pitchFamily="18" charset="0"/>
                <a:cs typeface="Times New Roman" panose="02020603050405020304" pitchFamily="18" charset="0"/>
              </a:rPr>
              <a:t>Để</a:t>
            </a:r>
            <a:r>
              <a:rPr lang="en-US" sz="2800" b="0" i="0" dirty="0">
                <a:solidFill>
                  <a:srgbClr val="000000"/>
                </a:solidFill>
                <a:effectLst/>
                <a:latin typeface="Times New Roman" panose="02020603050405020304" pitchFamily="18" charset="0"/>
                <a:cs typeface="Times New Roman" panose="02020603050405020304" pitchFamily="18" charset="0"/>
              </a:rPr>
              <a:t> so </a:t>
            </a:r>
            <a:r>
              <a:rPr lang="en-US" sz="2800" b="0" i="0" dirty="0" err="1">
                <a:solidFill>
                  <a:srgbClr val="000000"/>
                </a:solidFill>
                <a:effectLst/>
                <a:latin typeface="Times New Roman" panose="02020603050405020304" pitchFamily="18" charset="0"/>
                <a:cs typeface="Times New Roman" panose="02020603050405020304" pitchFamily="18" charset="0"/>
              </a:rPr>
              <a:t>sánh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doanh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của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chi </a:t>
            </a:r>
            <a:r>
              <a:rPr lang="en-US" sz="2800" b="0" i="0" dirty="0" err="1">
                <a:solidFill>
                  <a:srgbClr val="000000"/>
                </a:solidFill>
                <a:effectLst/>
                <a:latin typeface="Times New Roman" panose="02020603050405020304" pitchFamily="18" charset="0"/>
                <a:cs typeface="Times New Roman" panose="02020603050405020304" pitchFamily="18" charset="0"/>
              </a:rPr>
              <a:t>nhánh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này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hai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năm</a:t>
            </a:r>
            <a:r>
              <a:rPr lang="en-US" sz="2800" b="0" i="0" dirty="0">
                <a:solidFill>
                  <a:srgbClr val="000000"/>
                </a:solidFill>
                <a:effectLst/>
                <a:latin typeface="Times New Roman" panose="02020603050405020304" pitchFamily="18" charset="0"/>
                <a:cs typeface="Times New Roman" panose="02020603050405020304" pitchFamily="18" charset="0"/>
              </a:rPr>
              <a:t> 2021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2022, ta </a:t>
            </a:r>
            <a:r>
              <a:rPr lang="en-US" sz="2800" b="0" i="0" dirty="0" err="1">
                <a:solidFill>
                  <a:srgbClr val="000000"/>
                </a:solidFill>
                <a:effectLst/>
                <a:latin typeface="Times New Roman" panose="02020603050405020304" pitchFamily="18" charset="0"/>
                <a:cs typeface="Times New Roman" panose="02020603050405020304" pitchFamily="18" charset="0"/>
              </a:rPr>
              <a:t>vẽ</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biểu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đồ</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cột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kép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như</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sau</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B2E4D70-54D3-B646-FB72-81171181A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9577" y="2077839"/>
            <a:ext cx="5903645" cy="4114800"/>
          </a:xfrm>
          <a:prstGeom prst="rect">
            <a:avLst/>
          </a:prstGeom>
          <a:noFill/>
        </p:spPr>
      </p:pic>
    </p:spTree>
    <p:extLst>
      <p:ext uri="{BB962C8B-B14F-4D97-AF65-F5344CB8AC3E}">
        <p14:creationId xmlns:p14="http://schemas.microsoft.com/office/powerpoint/2010/main" val="20868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3" name="Rectangle: Rounded Corners 2"/>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a:latin typeface="Times New Roman" panose="02020603050405020304" pitchFamily="18" charset="0"/>
                <a:cs typeface="Times New Roman" panose="02020603050405020304" pitchFamily="18" charset="0"/>
              </a:rPr>
              <a:t>VẬN DỤNG</a:t>
            </a:r>
            <a:endParaRPr lang="en-US"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146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65405"/>
            <a:ext cx="12192000" cy="7146290"/>
          </a:xfrm>
          <a:prstGeom prst="rect">
            <a:avLst/>
          </a:prstGeom>
        </p:spPr>
      </p:pic>
      <p:sp>
        <p:nvSpPr>
          <p:cNvPr id="3" name="Text Box 2"/>
          <p:cNvSpPr txBox="1"/>
          <p:nvPr/>
        </p:nvSpPr>
        <p:spPr>
          <a:xfrm>
            <a:off x="1953895" y="364018"/>
            <a:ext cx="2875280" cy="523220"/>
          </a:xfrm>
          <a:prstGeom prst="rect">
            <a:avLst/>
          </a:prstGeom>
          <a:solidFill>
            <a:schemeClr val="accent2"/>
          </a:solidFill>
        </p:spPr>
        <p:txBody>
          <a:bodyPr wrap="square" rtlCol="0">
            <a:spAutoFit/>
          </a:bodyPr>
          <a:lstStyle/>
          <a:p>
            <a:r>
              <a:rPr lang="en-CA" altLang="en-US" sz="2800" b="1" dirty="0" err="1">
                <a:solidFill>
                  <a:schemeClr val="bg1"/>
                </a:solidFill>
              </a:rPr>
              <a:t>Bài</a:t>
            </a:r>
            <a:r>
              <a:rPr lang="en-CA" altLang="en-US" sz="2800" b="1" dirty="0">
                <a:solidFill>
                  <a:schemeClr val="bg1"/>
                </a:solidFill>
              </a:rPr>
              <a:t> </a:t>
            </a:r>
            <a:r>
              <a:rPr lang="en-CA" altLang="en-US" sz="2800" b="1" dirty="0" err="1">
                <a:solidFill>
                  <a:schemeClr val="bg1"/>
                </a:solidFill>
              </a:rPr>
              <a:t>tập</a:t>
            </a:r>
            <a:r>
              <a:rPr lang="en-CA" altLang="en-US" sz="2800" b="1" dirty="0">
                <a:solidFill>
                  <a:schemeClr val="bg1"/>
                </a:solidFill>
              </a:rPr>
              <a:t> </a:t>
            </a:r>
            <a:r>
              <a:rPr lang="en-CA" altLang="en-US" sz="2800" b="1" dirty="0" err="1">
                <a:solidFill>
                  <a:schemeClr val="bg1"/>
                </a:solidFill>
              </a:rPr>
              <a:t>bổ</a:t>
            </a:r>
            <a:r>
              <a:rPr lang="en-CA" altLang="en-US" sz="2800" b="1" dirty="0">
                <a:solidFill>
                  <a:schemeClr val="bg1"/>
                </a:solidFill>
              </a:rPr>
              <a:t> sung </a:t>
            </a:r>
          </a:p>
        </p:txBody>
      </p:sp>
      <p:sp>
        <p:nvSpPr>
          <p:cNvPr id="6" name="Rectangle 2">
            <a:extLst>
              <a:ext uri="{FF2B5EF4-FFF2-40B4-BE49-F238E27FC236}">
                <a16:creationId xmlns:a16="http://schemas.microsoft.com/office/drawing/2014/main" id="{F13982F5-3D57-728F-712A-9E0FDC047261}"/>
              </a:ext>
            </a:extLst>
          </p:cNvPr>
          <p:cNvSpPr>
            <a:spLocks noChangeArrowheads="1"/>
          </p:cNvSpPr>
          <p:nvPr/>
        </p:nvSpPr>
        <p:spPr bwMode="auto">
          <a:xfrm>
            <a:off x="1439545" y="886131"/>
            <a:ext cx="98475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1:</a:t>
            </a:r>
            <a:r>
              <a:rPr kumimoji="0" lang="nl-NL"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Quan sát biểu đồ tỉ lệ phần trăm số xe đạp một cửa hàng đã bán được theo màu sơn trong tháng sau đây:</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2">
            <a:extLst>
              <a:ext uri="{FF2B5EF4-FFF2-40B4-BE49-F238E27FC236}">
                <a16:creationId xmlns:a16="http://schemas.microsoft.com/office/drawing/2014/main" id="{C32DDECE-5259-8A05-BD6C-C3D5447B2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811" y="1840238"/>
            <a:ext cx="6377048" cy="37490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705024A1-AB70-21DB-2304-64F05D489C99}"/>
              </a:ext>
            </a:extLst>
          </p:cNvPr>
          <p:cNvSpPr>
            <a:spLocks noChangeArrowheads="1"/>
          </p:cNvSpPr>
          <p:nvPr/>
        </p:nvSpPr>
        <p:spPr bwMode="auto">
          <a:xfrm>
            <a:off x="1743075" y="5689391"/>
            <a:ext cx="81629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29200" algn="l"/>
              </a:tabLst>
              <a:defRPr>
                <a:solidFill>
                  <a:schemeClr val="tx1"/>
                </a:solidFill>
                <a:latin typeface="Arial" panose="020B0604020202020204" pitchFamily="34" charset="0"/>
              </a:defRPr>
            </a:lvl1pPr>
            <a:lvl2pPr eaLnBrk="0" fontAlgn="base" hangingPunct="0">
              <a:spcBef>
                <a:spcPct val="0"/>
              </a:spcBef>
              <a:spcAft>
                <a:spcPct val="0"/>
              </a:spcAft>
              <a:tabLst>
                <a:tab pos="5029200" algn="l"/>
              </a:tabLst>
              <a:defRPr>
                <a:solidFill>
                  <a:schemeClr val="tx1"/>
                </a:solidFill>
                <a:latin typeface="Arial" panose="020B0604020202020204" pitchFamily="34" charset="0"/>
              </a:defRPr>
            </a:lvl2pPr>
            <a:lvl3pPr eaLnBrk="0" fontAlgn="base" hangingPunct="0">
              <a:spcBef>
                <a:spcPct val="0"/>
              </a:spcBef>
              <a:spcAft>
                <a:spcPct val="0"/>
              </a:spcAft>
              <a:tabLst>
                <a:tab pos="5029200" algn="l"/>
              </a:tabLst>
              <a:defRPr>
                <a:solidFill>
                  <a:schemeClr val="tx1"/>
                </a:solidFill>
                <a:latin typeface="Arial" panose="020B0604020202020204" pitchFamily="34" charset="0"/>
              </a:defRPr>
            </a:lvl3pPr>
            <a:lvl4pPr eaLnBrk="0" fontAlgn="base" hangingPunct="0">
              <a:spcBef>
                <a:spcPct val="0"/>
              </a:spcBef>
              <a:spcAft>
                <a:spcPct val="0"/>
              </a:spcAft>
              <a:tabLst>
                <a:tab pos="5029200" algn="l"/>
              </a:tabLst>
              <a:defRPr>
                <a:solidFill>
                  <a:schemeClr val="tx1"/>
                </a:solidFill>
                <a:latin typeface="Arial" panose="020B0604020202020204" pitchFamily="34" charset="0"/>
              </a:defRPr>
            </a:lvl4pPr>
            <a:lvl5pPr eaLnBrk="0" fontAlgn="base" hangingPunct="0">
              <a:spcBef>
                <a:spcPct val="0"/>
              </a:spcBef>
              <a:spcAft>
                <a:spcPct val="0"/>
              </a:spcAft>
              <a:tabLst>
                <a:tab pos="5029200" algn="l"/>
              </a:tabLst>
              <a:defRPr>
                <a:solidFill>
                  <a:schemeClr val="tx1"/>
                </a:solidFill>
                <a:latin typeface="Arial" panose="020B0604020202020204" pitchFamily="34" charset="0"/>
              </a:defRPr>
            </a:lvl5pPr>
            <a:lvl6pPr eaLnBrk="0" fontAlgn="base" hangingPunct="0">
              <a:spcBef>
                <a:spcPct val="0"/>
              </a:spcBef>
              <a:spcAft>
                <a:spcPct val="0"/>
              </a:spcAft>
              <a:tabLst>
                <a:tab pos="5029200" algn="l"/>
              </a:tabLst>
              <a:defRPr>
                <a:solidFill>
                  <a:schemeClr val="tx1"/>
                </a:solidFill>
                <a:latin typeface="Arial" panose="020B0604020202020204" pitchFamily="34" charset="0"/>
              </a:defRPr>
            </a:lvl6pPr>
            <a:lvl7pPr eaLnBrk="0" fontAlgn="base" hangingPunct="0">
              <a:spcBef>
                <a:spcPct val="0"/>
              </a:spcBef>
              <a:spcAft>
                <a:spcPct val="0"/>
              </a:spcAft>
              <a:tabLst>
                <a:tab pos="5029200" algn="l"/>
              </a:tabLst>
              <a:defRPr>
                <a:solidFill>
                  <a:schemeClr val="tx1"/>
                </a:solidFill>
                <a:latin typeface="Arial" panose="020B0604020202020204" pitchFamily="34" charset="0"/>
              </a:defRPr>
            </a:lvl7pPr>
            <a:lvl8pPr eaLnBrk="0" fontAlgn="base" hangingPunct="0">
              <a:spcBef>
                <a:spcPct val="0"/>
              </a:spcBef>
              <a:spcAft>
                <a:spcPct val="0"/>
              </a:spcAft>
              <a:tabLst>
                <a:tab pos="5029200" algn="l"/>
              </a:tabLst>
              <a:defRPr>
                <a:solidFill>
                  <a:schemeClr val="tx1"/>
                </a:solidFill>
                <a:latin typeface="Arial" panose="020B0604020202020204" pitchFamily="34" charset="0"/>
              </a:defRPr>
            </a:lvl8pPr>
            <a:lvl9pPr eaLnBrk="0" fontAlgn="base" hangingPunct="0">
              <a:spcBef>
                <a:spcPct val="0"/>
              </a:spcBef>
              <a:spcAft>
                <a:spcPct val="0"/>
              </a:spcAft>
              <a:tabLst>
                <a:tab pos="5029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2920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Theo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chủ</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cửa</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nên</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đặt</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hàng</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thêm</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xe</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đạp</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màu</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gì</a:t>
            </a:r>
            <a:r>
              <a:rPr kumimoji="0" lang="en-US"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0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3"/>
                                        </p:tgtEl>
                                        <p:attrNameLst>
                                          <p:attrName>style.visibility</p:attrName>
                                        </p:attrNameLst>
                                      </p:cBhvr>
                                      <p:to>
                                        <p:strVal val="visible"/>
                                      </p:to>
                                    </p:set>
                                    <p:anim calcmode="lin" valueType="num">
                                      <p:cBhvr>
                                        <p:cTn id="22" dur="500" fill="hold"/>
                                        <p:tgtEl>
                                          <p:spTgt spid="3073"/>
                                        </p:tgtEl>
                                        <p:attrNameLst>
                                          <p:attrName>ppt_w</p:attrName>
                                        </p:attrNameLst>
                                      </p:cBhvr>
                                      <p:tavLst>
                                        <p:tav tm="0">
                                          <p:val>
                                            <p:fltVal val="0"/>
                                          </p:val>
                                        </p:tav>
                                        <p:tav tm="100000">
                                          <p:val>
                                            <p:strVal val="#ppt_w"/>
                                          </p:val>
                                        </p:tav>
                                      </p:tavLst>
                                    </p:anim>
                                    <p:anim calcmode="lin" valueType="num">
                                      <p:cBhvr>
                                        <p:cTn id="23" dur="500" fill="hold"/>
                                        <p:tgtEl>
                                          <p:spTgt spid="3073"/>
                                        </p:tgtEl>
                                        <p:attrNameLst>
                                          <p:attrName>ppt_h</p:attrName>
                                        </p:attrNameLst>
                                      </p:cBhvr>
                                      <p:tavLst>
                                        <p:tav tm="0">
                                          <p:val>
                                            <p:fltVal val="0"/>
                                          </p:val>
                                        </p:tav>
                                        <p:tav tm="100000">
                                          <p:val>
                                            <p:strVal val="#ppt_h"/>
                                          </p:val>
                                        </p:tav>
                                      </p:tavLst>
                                    </p:anim>
                                    <p:animEffect transition="in" filter="fade">
                                      <p:cBhvr>
                                        <p:cTn id="24" dur="500"/>
                                        <p:tgtEl>
                                          <p:spTgt spid="307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7" name="Text Box 2">
            <a:extLst>
              <a:ext uri="{FF2B5EF4-FFF2-40B4-BE49-F238E27FC236}">
                <a16:creationId xmlns:a16="http://schemas.microsoft.com/office/drawing/2014/main" id="{48ECAFDF-ABCD-A722-A967-57FE68B78682}"/>
              </a:ext>
            </a:extLst>
          </p:cNvPr>
          <p:cNvSpPr txBox="1"/>
          <p:nvPr/>
        </p:nvSpPr>
        <p:spPr>
          <a:xfrm>
            <a:off x="1953895" y="364018"/>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9" name="TextBox 8">
            <a:extLst>
              <a:ext uri="{FF2B5EF4-FFF2-40B4-BE49-F238E27FC236}">
                <a16:creationId xmlns:a16="http://schemas.microsoft.com/office/drawing/2014/main" id="{69C5C5BD-6680-B17B-A5CD-85C04B940DDF}"/>
              </a:ext>
            </a:extLst>
          </p:cNvPr>
          <p:cNvSpPr txBox="1"/>
          <p:nvPr/>
        </p:nvSpPr>
        <p:spPr>
          <a:xfrm>
            <a:off x="1704975" y="1027906"/>
            <a:ext cx="4962525" cy="5178341"/>
          </a:xfrm>
          <a:prstGeom prst="rect">
            <a:avLst/>
          </a:prstGeom>
          <a:noFill/>
        </p:spPr>
        <p:txBody>
          <a:bodyPr wrap="square">
            <a:spAutoFit/>
          </a:bodyPr>
          <a:lstStyle/>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Quan sát biểu đồ ta thấy </a:t>
            </a:r>
            <a:r>
              <a:rPr lang="nl-NL" sz="2800" dirty="0">
                <a:effectLst/>
                <a:latin typeface="Times New Roman" panose="02020603050405020304" pitchFamily="18" charset="0"/>
                <a:ea typeface="Arial" panose="020B0604020202020204" pitchFamily="34" charset="0"/>
              </a:rPr>
              <a:t>tỉ lệ phần trăm số xe đạp mà cửa hàng đã bán được theo màu sơn trong tháng</a:t>
            </a:r>
            <a:r>
              <a:rPr lang="nl-NL" sz="2800" dirty="0">
                <a:effectLst/>
                <a:latin typeface="Times New Roman" panose="02020603050405020304" pitchFamily="18" charset="0"/>
                <a:ea typeface="Times New Roman" panose="02020603050405020304" pitchFamily="18" charset="0"/>
              </a:rPr>
              <a:t> cụ thể như sau</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dương: 60%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đỏ: 15%</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xanh lá: 10%</a:t>
            </a:r>
            <a:endParaRPr lang="en-US"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nl-NL" sz="2800" dirty="0">
                <a:effectLst/>
                <a:latin typeface="Times New Roman" panose="02020603050405020304" pitchFamily="18" charset="0"/>
                <a:ea typeface="Times New Roman" panose="02020603050405020304" pitchFamily="18" charset="0"/>
              </a:rPr>
              <a:t>Xe mầu bạc: 15%</a:t>
            </a:r>
            <a:endParaRPr lang="en-US" sz="2800" dirty="0">
              <a:effectLst/>
              <a:latin typeface="Times New Roman" panose="02020603050405020304" pitchFamily="18" charset="0"/>
              <a:ea typeface="Times New Roman" panose="02020603050405020304" pitchFamily="18" charset="0"/>
            </a:endParaRPr>
          </a:p>
          <a:p>
            <a:r>
              <a:rPr lang="nl-NL" sz="2800" dirty="0">
                <a:effectLst/>
                <a:latin typeface="Times New Roman" panose="02020603050405020304" pitchFamily="18" charset="0"/>
                <a:ea typeface="Arial" panose="020B0604020202020204" pitchFamily="34" charset="0"/>
              </a:rPr>
              <a:t>Vậy chủ cửa hàng nên đặt hàng thêm cho xe đạp màu xanh dương.</a:t>
            </a:r>
            <a:endParaRPr lang="en-US" sz="2800" dirty="0"/>
          </a:p>
        </p:txBody>
      </p:sp>
      <p:pic>
        <p:nvPicPr>
          <p:cNvPr id="10" name="Picture 2">
            <a:extLst>
              <a:ext uri="{FF2B5EF4-FFF2-40B4-BE49-F238E27FC236}">
                <a16:creationId xmlns:a16="http://schemas.microsoft.com/office/drawing/2014/main" id="{FFAAAF53-0A79-D188-830F-D19419A09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378" y="1027906"/>
            <a:ext cx="5132744" cy="3017520"/>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0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p:cTn id="29"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p:cTn id="3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p:cTn id="4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p:cTn id="50"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anim calcmode="lin" valueType="num">
                                      <p:cBhvr>
                                        <p:cTn id="5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51529"/>
            <a:ext cx="12192000" cy="7146290"/>
          </a:xfrm>
          <a:prstGeom prst="rect">
            <a:avLst/>
          </a:prstGeom>
        </p:spPr>
      </p:pic>
      <p:sp>
        <p:nvSpPr>
          <p:cNvPr id="3" name="Rectangle 2">
            <a:extLst>
              <a:ext uri="{FF2B5EF4-FFF2-40B4-BE49-F238E27FC236}">
                <a16:creationId xmlns:a16="http://schemas.microsoft.com/office/drawing/2014/main" id="{9D58EDD9-82C8-8A3D-37AC-489094B29FE2}"/>
              </a:ext>
            </a:extLst>
          </p:cNvPr>
          <p:cNvSpPr>
            <a:spLocks noChangeArrowheads="1"/>
          </p:cNvSpPr>
          <p:nvPr/>
        </p:nvSpPr>
        <p:spPr bwMode="auto">
          <a:xfrm>
            <a:off x="1095375" y="593933"/>
            <a:ext cx="41719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2</a:t>
            </a:r>
            <a:r>
              <a:rPr kumimoji="0" lang="de-DE" altLang="en-US" sz="28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Hãy phân tích dữ liệu được biểu diễn trong biểu đồ sau để tìm ngày có nhiệt độ chênh lệch nhiều nhất và ngày có nhiệt độ chênh lệch ít nhất giữa hai thành phố.</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097" name="Picture 3">
            <a:extLst>
              <a:ext uri="{FF2B5EF4-FFF2-40B4-BE49-F238E27FC236}">
                <a16:creationId xmlns:a16="http://schemas.microsoft.com/office/drawing/2014/main" id="{4937A5E4-EFCF-1963-6D09-F59CAD57B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383925"/>
            <a:ext cx="6725302" cy="3383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976BAC68-3B47-F133-0A23-E08B232D3892}"/>
              </a:ext>
            </a:extLst>
          </p:cNvPr>
          <p:cNvSpPr txBox="1"/>
          <p:nvPr/>
        </p:nvSpPr>
        <p:spPr>
          <a:xfrm>
            <a:off x="4793770" y="4051351"/>
            <a:ext cx="808355" cy="523220"/>
          </a:xfrm>
          <a:prstGeom prst="rect">
            <a:avLst/>
          </a:prstGeom>
          <a:solidFill>
            <a:schemeClr val="accent2"/>
          </a:solidFill>
        </p:spPr>
        <p:txBody>
          <a:bodyPr wrap="square" rtlCol="0">
            <a:spAutoFit/>
          </a:bodyPr>
          <a:lstStyle/>
          <a:p>
            <a:r>
              <a:rPr lang="en-CA" altLang="en-US" sz="2800" b="1" dirty="0" err="1">
                <a:solidFill>
                  <a:schemeClr val="bg1"/>
                </a:solidFill>
              </a:rPr>
              <a:t>Giải</a:t>
            </a:r>
            <a:endParaRPr lang="en-CA" altLang="en-US" sz="2800" b="1" dirty="0">
              <a:solidFill>
                <a:schemeClr val="bg1"/>
              </a:solidFill>
            </a:endParaRPr>
          </a:p>
        </p:txBody>
      </p:sp>
      <p:sp>
        <p:nvSpPr>
          <p:cNvPr id="10" name="TextBox 9">
            <a:extLst>
              <a:ext uri="{FF2B5EF4-FFF2-40B4-BE49-F238E27FC236}">
                <a16:creationId xmlns:a16="http://schemas.microsoft.com/office/drawing/2014/main" id="{6324E4BA-7072-906E-8E99-84C023832283}"/>
              </a:ext>
            </a:extLst>
          </p:cNvPr>
          <p:cNvSpPr txBox="1"/>
          <p:nvPr/>
        </p:nvSpPr>
        <p:spPr>
          <a:xfrm>
            <a:off x="1566862" y="4574571"/>
            <a:ext cx="9367838" cy="1815882"/>
          </a:xfrm>
          <a:prstGeom prst="rect">
            <a:avLst/>
          </a:prstGeom>
          <a:noFill/>
        </p:spPr>
        <p:txBody>
          <a:bodyPr wrap="square">
            <a:spAutoFit/>
          </a:bodyPr>
          <a:lstStyle/>
          <a:p>
            <a:r>
              <a:rPr lang="nl-NL" sz="2800" dirty="0">
                <a:effectLst/>
                <a:latin typeface="Times New Roman" panose="02020603050405020304" pitchFamily="18" charset="0"/>
                <a:ea typeface="Times New Roman" panose="02020603050405020304" pitchFamily="18" charset="0"/>
              </a:rPr>
              <a:t>Quan sát biểu đồ ta thấy n</a:t>
            </a:r>
            <a:r>
              <a:rPr lang="de-DE" sz="2800" dirty="0">
                <a:effectLst/>
                <a:latin typeface="Times New Roman" panose="02020603050405020304" pitchFamily="18" charset="0"/>
                <a:ea typeface="Arial" panose="020B0604020202020204" pitchFamily="34" charset="0"/>
              </a:rPr>
              <a:t>gày có nhiệt độ chênh lệch nhiều nhất giữa hai thành phố là 18/02/2021 chênh lệch 10</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 và ngày có nhiệt độ chênh lệch ít nhất là 21/02/2021 và 22/02/2021 chênh lệch 5</a:t>
            </a:r>
            <a:r>
              <a:rPr lang="de-DE" sz="2800" baseline="30000" dirty="0">
                <a:effectLst/>
                <a:latin typeface="Times New Roman" panose="02020603050405020304" pitchFamily="18" charset="0"/>
                <a:ea typeface="Arial" panose="020B0604020202020204" pitchFamily="34" charset="0"/>
              </a:rPr>
              <a:t>0</a:t>
            </a:r>
            <a:r>
              <a:rPr lang="de-DE" sz="2800" dirty="0">
                <a:effectLst/>
                <a:latin typeface="Times New Roman" panose="02020603050405020304" pitchFamily="18" charset="0"/>
                <a:ea typeface="Arial" panose="020B0604020202020204" pitchFamily="34" charset="0"/>
              </a:rPr>
              <a:t>C</a:t>
            </a:r>
            <a:endParaRPr lang="en-US" sz="2800" dirty="0"/>
          </a:p>
        </p:txBody>
      </p:sp>
    </p:spTree>
    <p:extLst>
      <p:ext uri="{BB962C8B-B14F-4D97-AF65-F5344CB8AC3E}">
        <p14:creationId xmlns:p14="http://schemas.microsoft.com/office/powerpoint/2010/main" val="10030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7"/>
                                        </p:tgtEl>
                                        <p:attrNameLst>
                                          <p:attrName>style.visibility</p:attrName>
                                        </p:attrNameLst>
                                      </p:cBhvr>
                                      <p:to>
                                        <p:strVal val="visible"/>
                                      </p:to>
                                    </p:set>
                                    <p:anim calcmode="lin" valueType="num">
                                      <p:cBhvr>
                                        <p:cTn id="14" dur="500" fill="hold"/>
                                        <p:tgtEl>
                                          <p:spTgt spid="4097"/>
                                        </p:tgtEl>
                                        <p:attrNameLst>
                                          <p:attrName>ppt_w</p:attrName>
                                        </p:attrNameLst>
                                      </p:cBhvr>
                                      <p:tavLst>
                                        <p:tav tm="0">
                                          <p:val>
                                            <p:fltVal val="0"/>
                                          </p:val>
                                        </p:tav>
                                        <p:tav tm="100000">
                                          <p:val>
                                            <p:strVal val="#ppt_w"/>
                                          </p:val>
                                        </p:tav>
                                      </p:tavLst>
                                    </p:anim>
                                    <p:anim calcmode="lin" valueType="num">
                                      <p:cBhvr>
                                        <p:cTn id="15" dur="500" fill="hold"/>
                                        <p:tgtEl>
                                          <p:spTgt spid="4097"/>
                                        </p:tgtEl>
                                        <p:attrNameLst>
                                          <p:attrName>ppt_h</p:attrName>
                                        </p:attrNameLst>
                                      </p:cBhvr>
                                      <p:tavLst>
                                        <p:tav tm="0">
                                          <p:val>
                                            <p:fltVal val="0"/>
                                          </p:val>
                                        </p:tav>
                                        <p:tav tm="100000">
                                          <p:val>
                                            <p:strVal val="#ppt_h"/>
                                          </p:val>
                                        </p:tav>
                                      </p:tavLst>
                                    </p:anim>
                                    <p:animEffect transition="in" filter="fade">
                                      <p:cBhvr>
                                        <p:cTn id="16" dur="500"/>
                                        <p:tgtEl>
                                          <p:spTgt spid="409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24"/>
          <p:cNvPicPr>
            <a:picLocks noGrp="1" noChangeAspect="1"/>
          </p:cNvPicPr>
          <p:nvPr>
            <p:ph idx="1"/>
          </p:nvPr>
        </p:nvPicPr>
        <p:blipFill>
          <a:blip r:embed="rId2"/>
          <a:stretch>
            <a:fillRect/>
          </a:stretch>
        </p:blipFill>
        <p:spPr>
          <a:xfrm>
            <a:off x="0" y="0"/>
            <a:ext cx="12192000" cy="7146290"/>
          </a:xfrm>
          <a:prstGeom prst="rect">
            <a:avLst/>
          </a:prstGeom>
        </p:spPr>
      </p:pic>
      <p:sp>
        <p:nvSpPr>
          <p:cNvPr id="2" name="TextBox 1"/>
          <p:cNvSpPr txBox="1"/>
          <p:nvPr/>
        </p:nvSpPr>
        <p:spPr>
          <a:xfrm>
            <a:off x="2703651" y="544938"/>
            <a:ext cx="635670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6" name="TextBox 5">
            <a:extLst>
              <a:ext uri="{FF2B5EF4-FFF2-40B4-BE49-F238E27FC236}">
                <a16:creationId xmlns:a16="http://schemas.microsoft.com/office/drawing/2014/main" id="{FD2AC91C-24A2-2DE7-6F98-007368A87F7F}"/>
              </a:ext>
            </a:extLst>
          </p:cNvPr>
          <p:cNvSpPr txBox="1"/>
          <p:nvPr/>
        </p:nvSpPr>
        <p:spPr>
          <a:xfrm>
            <a:off x="2257425" y="1870501"/>
            <a:ext cx="6802934" cy="2034660"/>
          </a:xfrm>
          <a:prstGeom prst="rect">
            <a:avLst/>
          </a:prstGeom>
          <a:noFill/>
        </p:spPr>
        <p:txBody>
          <a:bodyPr wrap="square">
            <a:spAutoFit/>
          </a:bodyPr>
          <a:lstStyle/>
          <a:p>
            <a:pPr algn="just">
              <a:lnSpc>
                <a:spcPct val="115000"/>
              </a:lnSpc>
            </a:pPr>
            <a:r>
              <a:rPr lang="vi-VN" sz="2800" dirty="0">
                <a:effectLst/>
                <a:latin typeface="Times New Roman" panose="02020603050405020304" pitchFamily="18" charset="0"/>
                <a:ea typeface="Times New Roman" panose="02020603050405020304" pitchFamily="18" charset="0"/>
              </a:rPr>
              <a:t>- Đọc lại toàn bộ nội dung bài đã học.</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rPr>
              <a:t>- Xem lại các dạng bài đã chữa trong tiết học</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rPr>
              <a:t>- Ôn tập lại toàn bộ kiến thức của chương 5 để giờ sau ôn tập chương.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3745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10"/>
          <p:cNvPicPr>
            <a:picLocks noGrp="1" noChangeAspect="1"/>
          </p:cNvPicPr>
          <p:nvPr>
            <p:ph idx="1"/>
          </p:nvPr>
        </p:nvPicPr>
        <p:blipFill>
          <a:blip r:embed="rId2"/>
          <a:stretch>
            <a:fillRect/>
          </a:stretch>
        </p:blipFill>
        <p:spPr>
          <a:xfrm>
            <a:off x="0" y="0"/>
            <a:ext cx="12237085" cy="6857365"/>
          </a:xfrm>
          <a:prstGeom prst="rect">
            <a:avLst/>
          </a:prstGeom>
        </p:spPr>
      </p:pic>
    </p:spTree>
    <p:extLst>
      <p:ext uri="{BB962C8B-B14F-4D97-AF65-F5344CB8AC3E}">
        <p14:creationId xmlns:p14="http://schemas.microsoft.com/office/powerpoint/2010/main" val="73025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0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72917" l="10000" r="71771"/>
                    </a14:imgEffect>
                  </a14:imgLayer>
                </a14:imgProps>
              </a:ext>
              <a:ext uri="{28A0092B-C50C-407E-A947-70E740481C1C}">
                <a14:useLocalDpi xmlns:a14="http://schemas.microsoft.com/office/drawing/2010/main" val="0"/>
              </a:ext>
            </a:extLst>
          </a:blip>
          <a:srcRect l="29090" t="24848" r="29900" b="27475"/>
          <a:stretch>
            <a:fillRect/>
          </a:stretch>
        </p:blipFill>
        <p:spPr>
          <a:xfrm>
            <a:off x="0" y="2800233"/>
            <a:ext cx="1535754" cy="1785409"/>
          </a:xfrm>
          <a:prstGeom prst="rect">
            <a:avLst/>
          </a:prstGeom>
        </p:spPr>
      </p:pic>
      <p:sp>
        <p:nvSpPr>
          <p:cNvPr id="8" name="Speech Bubble: Rectangle with Corners Rounded 7"/>
          <p:cNvSpPr/>
          <p:nvPr/>
        </p:nvSpPr>
        <p:spPr>
          <a:xfrm>
            <a:off x="1317541" y="2221907"/>
            <a:ext cx="10159756" cy="1156651"/>
          </a:xfrm>
          <a:prstGeom prst="wedgeRoundRectCallout">
            <a:avLst>
              <a:gd name="adj1" fmla="val -48958"/>
              <a:gd name="adj2" fmla="val 9478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de-DE" sz="3200" dirty="0">
                <a:latin typeface="Times New Roman" panose="02020603050405020304" pitchFamily="18" charset="0"/>
                <a:cs typeface="Times New Roman" panose="02020603050405020304" pitchFamily="18" charset="0"/>
              </a:rPr>
              <a:t>Dữ liệu ở dòng nào thuộc loại dữ liệu không là số và có thể sắp thứ tự?</a:t>
            </a:r>
            <a:endParaRPr lang="en-US" sz="3200" dirty="0">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196340" y="5666934"/>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 </a:t>
            </a: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5738206" y="4317519"/>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196340" y="4317520"/>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5738206" y="5701648"/>
            <a:ext cx="379283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D.</a:t>
            </a:r>
            <a:r>
              <a:rPr lang="en-CA" altLang="vi-VN" sz="2400" b="1" dirty="0">
                <a:latin typeface="Times New Roman" panose="02020603050405020304" pitchFamily="18" charset="0"/>
                <a:cs typeface="Times New Roman" panose="02020603050405020304" pitchFamily="18" charset="0"/>
              </a:rPr>
              <a:t> 2 </a:t>
            </a:r>
            <a:r>
              <a:rPr lang="en-CA" altLang="vi-VN" sz="2400" b="1" dirty="0" err="1">
                <a:latin typeface="Times New Roman" panose="02020603050405020304" pitchFamily="18" charset="0"/>
                <a:cs typeface="Times New Roman" panose="02020603050405020304" pitchFamily="18" charset="0"/>
              </a:rPr>
              <a:t>và</a:t>
            </a:r>
            <a:r>
              <a:rPr lang="en-CA" altLang="vi-VN" sz="2400" b="1" dirty="0">
                <a:latin typeface="Times New Roman" panose="02020603050405020304" pitchFamily="18" charset="0"/>
                <a:cs typeface="Times New Roman" panose="02020603050405020304" pitchFamily="18" charset="0"/>
              </a:rPr>
              <a:t> 3</a:t>
            </a:r>
            <a:endParaRPr lang="vi-VN" sz="2400"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2EF2823-89D4-9EEB-1CDF-EEA45A0476C3}"/>
              </a:ext>
            </a:extLst>
          </p:cNvPr>
          <p:cNvGraphicFramePr>
            <a:graphicFrameLocks noGrp="1"/>
          </p:cNvGraphicFramePr>
          <p:nvPr>
            <p:extLst>
              <p:ext uri="{D42A27DB-BD31-4B8C-83A1-F6EECF244321}">
                <p14:modId xmlns:p14="http://schemas.microsoft.com/office/powerpoint/2010/main" val="111774692"/>
              </p:ext>
            </p:extLst>
          </p:nvPr>
        </p:nvGraphicFramePr>
        <p:xfrm>
          <a:off x="3029266" y="124363"/>
          <a:ext cx="8125258" cy="1872554"/>
        </p:xfrm>
        <a:graphic>
          <a:graphicData uri="http://schemas.openxmlformats.org/drawingml/2006/table">
            <a:tbl>
              <a:tblPr firstRow="1" firstCol="1" bandRow="1">
                <a:tableStyleId>{5C22544A-7EE6-4342-B048-85BDC9FD1C3A}</a:tableStyleId>
              </a:tblPr>
              <a:tblGrid>
                <a:gridCol w="636955">
                  <a:extLst>
                    <a:ext uri="{9D8B030D-6E8A-4147-A177-3AD203B41FA5}">
                      <a16:colId xmlns:a16="http://schemas.microsoft.com/office/drawing/2014/main" val="2026262441"/>
                    </a:ext>
                  </a:extLst>
                </a:gridCol>
                <a:gridCol w="2071463">
                  <a:extLst>
                    <a:ext uri="{9D8B030D-6E8A-4147-A177-3AD203B41FA5}">
                      <a16:colId xmlns:a16="http://schemas.microsoft.com/office/drawing/2014/main" val="4148935190"/>
                    </a:ext>
                  </a:extLst>
                </a:gridCol>
                <a:gridCol w="1354210">
                  <a:extLst>
                    <a:ext uri="{9D8B030D-6E8A-4147-A177-3AD203B41FA5}">
                      <a16:colId xmlns:a16="http://schemas.microsoft.com/office/drawing/2014/main" val="1695880288"/>
                    </a:ext>
                  </a:extLst>
                </a:gridCol>
                <a:gridCol w="1354210">
                  <a:extLst>
                    <a:ext uri="{9D8B030D-6E8A-4147-A177-3AD203B41FA5}">
                      <a16:colId xmlns:a16="http://schemas.microsoft.com/office/drawing/2014/main" val="1310694142"/>
                    </a:ext>
                  </a:extLst>
                </a:gridCol>
                <a:gridCol w="1354210">
                  <a:extLst>
                    <a:ext uri="{9D8B030D-6E8A-4147-A177-3AD203B41FA5}">
                      <a16:colId xmlns:a16="http://schemas.microsoft.com/office/drawing/2014/main" val="3397795021"/>
                    </a:ext>
                  </a:extLst>
                </a:gridCol>
                <a:gridCol w="1354210">
                  <a:extLst>
                    <a:ext uri="{9D8B030D-6E8A-4147-A177-3AD203B41FA5}">
                      <a16:colId xmlns:a16="http://schemas.microsoft.com/office/drawing/2014/main" val="2786452274"/>
                    </a:ext>
                  </a:extLst>
                </a:gridCol>
              </a:tblGrid>
              <a:tr h="696728">
                <a:tc>
                  <a:txBody>
                    <a:bodyPr/>
                    <a:lstStyle/>
                    <a:p>
                      <a:pPr algn="ctr">
                        <a:lnSpc>
                          <a:spcPct val="150000"/>
                        </a:lnSpc>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1800" dirty="0" err="1">
                          <a:effectLst/>
                          <a:latin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loại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tập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Tốt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Khá</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5075297"/>
                  </a:ext>
                </a:extLst>
              </a:tr>
              <a:tr h="326169">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3353361"/>
                  </a:ext>
                </a:extLst>
              </a:tr>
              <a:tr h="692908">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Ti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38%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80267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9"/>
                                        </p:tgtEl>
                                      </p:cBhvr>
                                      <p:by x="150000" y="150000"/>
                                    </p:animScale>
                                  </p:childTnLst>
                                  <p:subTnLst>
                                    <p:audio>
                                      <p:cMediaNode>
                                        <p:cTn display="0" masterRel="sameClick">
                                          <p:stCondLst>
                                            <p:cond evt="begin" delay="0">
                                              <p:tn val="24"/>
                                            </p:cond>
                                          </p:stCondLst>
                                          <p:endCondLst>
                                            <p:cond evt="onStopAudio" delay="0">
                                              <p:tgtEl>
                                                <p:sldTgt/>
                                              </p:tgtEl>
                                            </p:cond>
                                          </p:endCondLst>
                                        </p:cTn>
                                        <p:tgtEl>
                                          <p:sndTgt r:embed="rId2" name="dung 21.wav"/>
                                        </p:tgtEl>
                                      </p:cMediaNode>
                                    </p:audio>
                                  </p:subTnLst>
                                </p:cTn>
                              </p:par>
                              <p:par>
                                <p:cTn id="26" presetID="1" presetClass="exit" presetSubtype="0" fill="hold" grpId="2"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grpId="0"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grpId="0"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ppt_x</p:attrName>
                                        </p:attrNameLst>
                                      </p:cBhvr>
                                      <p:tavLst>
                                        <p:tav tm="0">
                                          <p:val>
                                            <p:strVal val="ppt_x"/>
                                          </p:val>
                                        </p:tav>
                                        <p:tav tm="100000">
                                          <p:val>
                                            <p:strVal val="ppt_x"/>
                                          </p:val>
                                        </p:tav>
                                      </p:tavLst>
                                    </p:anim>
                                    <p:anim calcmode="lin" valueType="num">
                                      <p:cBhvr>
                                        <p:cTn id="46" dur="1000"/>
                                        <p:tgtEl>
                                          <p:spTgt spid="11"/>
                                        </p:tgtEl>
                                        <p:attrNameLst>
                                          <p:attrName>ppt_y</p:attrName>
                                        </p:attrNameLst>
                                      </p:cBhvr>
                                      <p:tavLst>
                                        <p:tav tm="0">
                                          <p:val>
                                            <p:strVal val="ppt_y"/>
                                          </p:val>
                                        </p:tav>
                                        <p:tav tm="100000">
                                          <p:val>
                                            <p:strVal val="ppt_y+.1"/>
                                          </p:val>
                                        </p:tav>
                                      </p:tavLst>
                                    </p:anim>
                                    <p:set>
                                      <p:cBhvr>
                                        <p:cTn id="4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grpId="0"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ppt_x</p:attrName>
                                        </p:attrNameLst>
                                      </p:cBhvr>
                                      <p:tavLst>
                                        <p:tav tm="0">
                                          <p:val>
                                            <p:strVal val="ppt_x"/>
                                          </p:val>
                                        </p:tav>
                                        <p:tav tm="100000">
                                          <p:val>
                                            <p:strVal val="ppt_x"/>
                                          </p:val>
                                        </p:tav>
                                      </p:tavLst>
                                    </p:anim>
                                    <p:anim calcmode="lin" valueType="num">
                                      <p:cBhvr>
                                        <p:cTn id="54" dur="1000"/>
                                        <p:tgtEl>
                                          <p:spTgt spid="12"/>
                                        </p:tgtEl>
                                        <p:attrNameLst>
                                          <p:attrName>ppt_y</p:attrName>
                                        </p:attrNameLst>
                                      </p:cBhvr>
                                      <p:tavLst>
                                        <p:tav tm="0">
                                          <p:val>
                                            <p:strVal val="ppt_y"/>
                                          </p:val>
                                        </p:tav>
                                        <p:tav tm="100000">
                                          <p:val>
                                            <p:strVal val="ppt_y+.1"/>
                                          </p:val>
                                        </p:tav>
                                      </p:tavLst>
                                    </p:anim>
                                    <p:set>
                                      <p:cBhvr>
                                        <p:cTn id="55"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8" grpId="0" animBg="1"/>
      <p:bldP spid="9" grpId="0" animBg="1"/>
      <p:bldP spid="9" grpId="1"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72917" l="10000" r="71771"/>
                    </a14:imgEffect>
                  </a14:imgLayer>
                </a14:imgProps>
              </a:ext>
              <a:ext uri="{28A0092B-C50C-407E-A947-70E740481C1C}">
                <a14:useLocalDpi xmlns:a14="http://schemas.microsoft.com/office/drawing/2010/main" val="0"/>
              </a:ext>
            </a:extLst>
          </a:blip>
          <a:srcRect l="29090" t="24848" r="29900" b="27475"/>
          <a:stretch>
            <a:fillRect/>
          </a:stretch>
        </p:blipFill>
        <p:spPr>
          <a:xfrm>
            <a:off x="-229001" y="2793832"/>
            <a:ext cx="1564241" cy="1818527"/>
          </a:xfrm>
          <a:prstGeom prst="rect">
            <a:avLst/>
          </a:prstGeom>
        </p:spPr>
      </p:pic>
      <p:sp>
        <p:nvSpPr>
          <p:cNvPr id="8" name="Speech Bubble: Rectangle with Corners Rounded 7"/>
          <p:cNvSpPr/>
          <p:nvPr/>
        </p:nvSpPr>
        <p:spPr>
          <a:xfrm>
            <a:off x="1148809" y="2348562"/>
            <a:ext cx="8709566" cy="836248"/>
          </a:xfrm>
          <a:prstGeom prst="wedgeRoundRectCallout">
            <a:avLst>
              <a:gd name="adj1" fmla="val -48958"/>
              <a:gd name="adj2" fmla="val 9478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a:t>
            </a:r>
          </a:p>
        </p:txBody>
      </p:sp>
      <p:sp>
        <p:nvSpPr>
          <p:cNvPr id="10" name="Rectangle: Rounded Corners 9"/>
          <p:cNvSpPr/>
          <p:nvPr/>
        </p:nvSpPr>
        <p:spPr>
          <a:xfrm>
            <a:off x="5388657" y="3882255"/>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B. </a:t>
            </a:r>
            <a:r>
              <a:rPr lang="en-US" altLang="vi-VN" sz="2400" b="1" dirty="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1429832" y="3882255"/>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A.</a:t>
            </a:r>
            <a:r>
              <a:rPr lang="en-CA" altLang="vi-VN" sz="2400" b="1" dirty="0">
                <a:latin typeface="Times New Roman" panose="02020603050405020304" pitchFamily="18" charset="0"/>
                <a:cs typeface="Times New Roman" panose="02020603050405020304" pitchFamily="18" charset="0"/>
              </a:rPr>
              <a:t> </a:t>
            </a:r>
            <a:r>
              <a:rPr lang="en-US" altLang="vi-VN" sz="2400" b="1" dirty="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1429832" y="5065819"/>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C. </a:t>
            </a:r>
            <a:r>
              <a:rPr lang="en-CA" altLang="vi-VN" sz="2400" b="1" dirty="0">
                <a:latin typeface="Times New Roman" panose="02020603050405020304" pitchFamily="18" charset="0"/>
                <a:cs typeface="Times New Roman" panose="02020603050405020304" pitchFamily="18" charset="0"/>
              </a:rPr>
              <a:t>3</a:t>
            </a:r>
          </a:p>
        </p:txBody>
      </p:sp>
      <p:sp>
        <p:nvSpPr>
          <p:cNvPr id="28" name="Rectangle: Rounded Corners 8"/>
          <p:cNvSpPr/>
          <p:nvPr/>
        </p:nvSpPr>
        <p:spPr>
          <a:xfrm>
            <a:off x="5388657" y="5065819"/>
            <a:ext cx="3679634"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2400" b="1" dirty="0">
                <a:latin typeface="Times New Roman" panose="02020603050405020304" pitchFamily="18" charset="0"/>
                <a:cs typeface="Times New Roman" panose="02020603050405020304" pitchFamily="18" charset="0"/>
              </a:rPr>
              <a:t>D. </a:t>
            </a:r>
            <a:r>
              <a:rPr lang="en-CA" altLang="vi-VN" sz="2400" b="1" dirty="0">
                <a:latin typeface="Times New Roman" panose="02020603050405020304" pitchFamily="18" charset="0"/>
                <a:cs typeface="Times New Roman" panose="02020603050405020304" pitchFamily="18" charset="0"/>
              </a:rPr>
              <a:t>2 </a:t>
            </a:r>
            <a:r>
              <a:rPr lang="en-CA" altLang="vi-VN" sz="2400" b="1" dirty="0" err="1">
                <a:latin typeface="Times New Roman" panose="02020603050405020304" pitchFamily="18" charset="0"/>
                <a:cs typeface="Times New Roman" panose="02020603050405020304" pitchFamily="18" charset="0"/>
              </a:rPr>
              <a:t>và</a:t>
            </a:r>
            <a:r>
              <a:rPr lang="en-CA" altLang="vi-VN" sz="2400" b="1" dirty="0">
                <a:latin typeface="Times New Roman" panose="02020603050405020304" pitchFamily="18" charset="0"/>
                <a:cs typeface="Times New Roman" panose="02020603050405020304" pitchFamily="18" charset="0"/>
              </a:rPr>
              <a:t> 3</a:t>
            </a:r>
          </a:p>
        </p:txBody>
      </p:sp>
      <p:graphicFrame>
        <p:nvGraphicFramePr>
          <p:cNvPr id="2" name="Table 1">
            <a:extLst>
              <a:ext uri="{FF2B5EF4-FFF2-40B4-BE49-F238E27FC236}">
                <a16:creationId xmlns:a16="http://schemas.microsoft.com/office/drawing/2014/main" id="{48B3081E-8EA7-29B2-1FD9-E2ED4B656AF4}"/>
              </a:ext>
            </a:extLst>
          </p:cNvPr>
          <p:cNvGraphicFramePr>
            <a:graphicFrameLocks noGrp="1"/>
          </p:cNvGraphicFramePr>
          <p:nvPr>
            <p:extLst>
              <p:ext uri="{D42A27DB-BD31-4B8C-83A1-F6EECF244321}">
                <p14:modId xmlns:p14="http://schemas.microsoft.com/office/powerpoint/2010/main" val="1816827397"/>
              </p:ext>
            </p:extLst>
          </p:nvPr>
        </p:nvGraphicFramePr>
        <p:xfrm>
          <a:off x="2988626" y="12747"/>
          <a:ext cx="8125258" cy="1872554"/>
        </p:xfrm>
        <a:graphic>
          <a:graphicData uri="http://schemas.openxmlformats.org/drawingml/2006/table">
            <a:tbl>
              <a:tblPr firstRow="1" firstCol="1" bandRow="1">
                <a:tableStyleId>{5C22544A-7EE6-4342-B048-85BDC9FD1C3A}</a:tableStyleId>
              </a:tblPr>
              <a:tblGrid>
                <a:gridCol w="636955">
                  <a:extLst>
                    <a:ext uri="{9D8B030D-6E8A-4147-A177-3AD203B41FA5}">
                      <a16:colId xmlns:a16="http://schemas.microsoft.com/office/drawing/2014/main" val="2026262441"/>
                    </a:ext>
                  </a:extLst>
                </a:gridCol>
                <a:gridCol w="2071463">
                  <a:extLst>
                    <a:ext uri="{9D8B030D-6E8A-4147-A177-3AD203B41FA5}">
                      <a16:colId xmlns:a16="http://schemas.microsoft.com/office/drawing/2014/main" val="4148935190"/>
                    </a:ext>
                  </a:extLst>
                </a:gridCol>
                <a:gridCol w="1354210">
                  <a:extLst>
                    <a:ext uri="{9D8B030D-6E8A-4147-A177-3AD203B41FA5}">
                      <a16:colId xmlns:a16="http://schemas.microsoft.com/office/drawing/2014/main" val="1695880288"/>
                    </a:ext>
                  </a:extLst>
                </a:gridCol>
                <a:gridCol w="1354210">
                  <a:extLst>
                    <a:ext uri="{9D8B030D-6E8A-4147-A177-3AD203B41FA5}">
                      <a16:colId xmlns:a16="http://schemas.microsoft.com/office/drawing/2014/main" val="1310694142"/>
                    </a:ext>
                  </a:extLst>
                </a:gridCol>
                <a:gridCol w="1354210">
                  <a:extLst>
                    <a:ext uri="{9D8B030D-6E8A-4147-A177-3AD203B41FA5}">
                      <a16:colId xmlns:a16="http://schemas.microsoft.com/office/drawing/2014/main" val="3397795021"/>
                    </a:ext>
                  </a:extLst>
                </a:gridCol>
                <a:gridCol w="1354210">
                  <a:extLst>
                    <a:ext uri="{9D8B030D-6E8A-4147-A177-3AD203B41FA5}">
                      <a16:colId xmlns:a16="http://schemas.microsoft.com/office/drawing/2014/main" val="2786452274"/>
                    </a:ext>
                  </a:extLst>
                </a:gridCol>
              </a:tblGrid>
              <a:tr h="696728">
                <a:tc>
                  <a:txBody>
                    <a:bodyPr/>
                    <a:lstStyle/>
                    <a:p>
                      <a:pPr algn="ctr">
                        <a:lnSpc>
                          <a:spcPct val="150000"/>
                        </a:lnSpc>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1800" dirty="0" err="1">
                          <a:effectLst/>
                          <a:latin typeface="Times New Roman" panose="02020603050405020304" pitchFamily="18" charset="0"/>
                          <a:cs typeface="Times New Roman" panose="02020603050405020304" pitchFamily="18" charset="0"/>
                        </a:rPr>
                        <a:t>Xếp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loại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tập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Tốt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Khá</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5075297"/>
                  </a:ext>
                </a:extLst>
              </a:tr>
              <a:tr h="326169">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3353361"/>
                  </a:ext>
                </a:extLst>
              </a:tr>
              <a:tr h="692908">
                <a:tc>
                  <a:txBody>
                    <a:bodyPr/>
                    <a:lstStyle/>
                    <a:p>
                      <a:pPr algn="ctr">
                        <a:lnSpc>
                          <a:spcPct val="150000"/>
                        </a:lnSpc>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50000"/>
                        </a:lnSpc>
                      </a:pPr>
                      <a:r>
                        <a:rPr lang="en-US" sz="2000" dirty="0" err="1">
                          <a:effectLst/>
                          <a:latin typeface="Times New Roman" panose="02020603050405020304" pitchFamily="18" charset="0"/>
                          <a:cs typeface="Times New Roman" panose="02020603050405020304" pitchFamily="18" charset="0"/>
                        </a:rPr>
                        <a:t>Ti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38%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25%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n-US" sz="2000" dirty="0">
                          <a:effectLst/>
                          <a:latin typeface="Times New Roman" panose="02020603050405020304" pitchFamily="18" charset="0"/>
                          <a:cs typeface="Times New Roman" panose="02020603050405020304" pitchFamily="18" charset="0"/>
                        </a:rPr>
                        <a:t>12%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80267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42" presetClass="exit" presetSubtype="0" fill="hold" grpId="0" nodeType="withEffect">
                                  <p:stCondLst>
                                    <p:cond delay="0"/>
                                  </p:stCondLst>
                                  <p:childTnLst>
                                    <p:animEffect transition="out" filter="fade">
                                      <p:cBhvr>
                                        <p:cTn id="25" dur="1000"/>
                                        <p:tgtEl>
                                          <p:spTgt spid="10"/>
                                        </p:tgtEl>
                                      </p:cBhvr>
                                    </p:animEffect>
                                    <p:anim calcmode="lin" valueType="num">
                                      <p:cBhvr>
                                        <p:cTn id="26" dur="1000"/>
                                        <p:tgtEl>
                                          <p:spTgt spid="10"/>
                                        </p:tgtEl>
                                        <p:attrNameLst>
                                          <p:attrName>ppt_x</p:attrName>
                                        </p:attrNameLst>
                                      </p:cBhvr>
                                      <p:tavLst>
                                        <p:tav tm="0">
                                          <p:val>
                                            <p:strVal val="ppt_x"/>
                                          </p:val>
                                        </p:tav>
                                        <p:tav tm="100000">
                                          <p:val>
                                            <p:strVal val="ppt_x"/>
                                          </p:val>
                                        </p:tav>
                                      </p:tavLst>
                                    </p:anim>
                                    <p:anim calcmode="lin" valueType="num">
                                      <p:cBhvr>
                                        <p:cTn id="27" dur="1000"/>
                                        <p:tgtEl>
                                          <p:spTgt spid="10"/>
                                        </p:tgtEl>
                                        <p:attrNameLst>
                                          <p:attrName>ppt_y</p:attrName>
                                        </p:attrNameLst>
                                      </p:cBhvr>
                                      <p:tavLst>
                                        <p:tav tm="0">
                                          <p:val>
                                            <p:strVal val="ppt_y"/>
                                          </p:val>
                                        </p:tav>
                                        <p:tav tm="100000">
                                          <p:val>
                                            <p:strVal val="ppt_y+.1"/>
                                          </p:val>
                                        </p:tav>
                                      </p:tavLst>
                                    </p:anim>
                                    <p:set>
                                      <p:cBhvr>
                                        <p:cTn id="28"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grpId="0" nodeType="withEffect">
                                  <p:stCondLst>
                                    <p:cond delay="0"/>
                                  </p:stCondLst>
                                  <p:childTnLst>
                                    <p:animEffect transition="out" filter="fade">
                                      <p:cBhvr>
                                        <p:cTn id="33" dur="1000"/>
                                        <p:tgtEl>
                                          <p:spTgt spid="11"/>
                                        </p:tgtEl>
                                      </p:cBhvr>
                                    </p:animEffect>
                                    <p:anim calcmode="lin" valueType="num">
                                      <p:cBhvr>
                                        <p:cTn id="34" dur="1000"/>
                                        <p:tgtEl>
                                          <p:spTgt spid="11"/>
                                        </p:tgtEl>
                                        <p:attrNameLst>
                                          <p:attrName>ppt_x</p:attrName>
                                        </p:attrNameLst>
                                      </p:cBhvr>
                                      <p:tavLst>
                                        <p:tav tm="0">
                                          <p:val>
                                            <p:strVal val="ppt_x"/>
                                          </p:val>
                                        </p:tav>
                                        <p:tav tm="100000">
                                          <p:val>
                                            <p:strVal val="ppt_x"/>
                                          </p:val>
                                        </p:tav>
                                      </p:tavLst>
                                    </p:anim>
                                    <p:anim calcmode="lin" valueType="num">
                                      <p:cBhvr>
                                        <p:cTn id="35" dur="1000"/>
                                        <p:tgtEl>
                                          <p:spTgt spid="11"/>
                                        </p:tgtEl>
                                        <p:attrNameLst>
                                          <p:attrName>ppt_y</p:attrName>
                                        </p:attrNameLst>
                                      </p:cBhvr>
                                      <p:tavLst>
                                        <p:tav tm="0">
                                          <p:val>
                                            <p:strVal val="ppt_y"/>
                                          </p:val>
                                        </p:tav>
                                        <p:tav tm="100000">
                                          <p:val>
                                            <p:strVal val="ppt_y+.1"/>
                                          </p:val>
                                        </p:tav>
                                      </p:tavLst>
                                    </p:anim>
                                    <p:set>
                                      <p:cBhvr>
                                        <p:cTn id="36"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6" presetClass="emph" presetSubtype="0" fill="hold" grpId="0" nodeType="clickEffect">
                                  <p:stCondLst>
                                    <p:cond delay="0"/>
                                  </p:stCondLst>
                                  <p:childTnLst>
                                    <p:animScale>
                                      <p:cBhvr>
                                        <p:cTn id="49" dur="2000" fill="hold"/>
                                        <p:tgtEl>
                                          <p:spTgt spid="28"/>
                                        </p:tgtEl>
                                      </p:cBhvr>
                                      <p:by x="150000" y="150000"/>
                                    </p:animScale>
                                  </p:childTnLst>
                                  <p:subTnLst>
                                    <p:audio>
                                      <p:cMediaNode>
                                        <p:cTn display="0" masterRel="sameClick">
                                          <p:stCondLst>
                                            <p:cond evt="begin" delay="0">
                                              <p:tn val="48"/>
                                            </p:cond>
                                          </p:stCondLst>
                                          <p:endCondLst>
                                            <p:cond evt="onStopAudio" delay="0">
                                              <p:tgtEl>
                                                <p:sldTgt/>
                                              </p:tgtEl>
                                            </p:cond>
                                          </p:endCondLst>
                                        </p:cTn>
                                        <p:tgtEl>
                                          <p:sndTgt r:embed="rId3" name="dung 21.wav"/>
                                        </p:tgtEl>
                                      </p:cMediaNode>
                                    </p:audio>
                                  </p:subTnLst>
                                </p:cTn>
                              </p:par>
                              <p:par>
                                <p:cTn id="50" presetID="1" presetClass="exit" presetSubtype="0" fill="hold" grpId="2"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8" grpId="0" bldLvl="0" animBg="1"/>
      <p:bldP spid="10" grpId="0" bldLvl="0" animBg="1"/>
      <p:bldP spid="10" grpId="1" bldLvl="0" animBg="1"/>
      <p:bldP spid="10" grpId="2" bldLvl="0" animBg="1"/>
      <p:bldP spid="11" grpId="0" animBg="1"/>
      <p:bldP spid="11" grpId="1" animBg="1"/>
      <p:bldP spid="11" grpId="2" animBg="1"/>
      <p:bldP spid="12" grpId="0" animBg="1"/>
      <p:bldP spid="12" grpId="1" animBg="1"/>
      <p:bldP spid="12" grpId="2" animBg="1"/>
      <p:bldP spid="28" grpId="0" bldLvl="0" animBg="1"/>
      <p:bldP spid="28"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2000"/>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72917" l="10000" r="71771"/>
                    </a14:imgEffect>
                  </a14:imgLayer>
                </a14:imgProps>
              </a:ext>
              <a:ext uri="{28A0092B-C50C-407E-A947-70E740481C1C}">
                <a14:useLocalDpi xmlns:a14="http://schemas.microsoft.com/office/drawing/2010/main" val="0"/>
              </a:ext>
            </a:extLst>
          </a:blip>
          <a:srcRect l="29090" t="24848" r="29900" b="27475"/>
          <a:stretch>
            <a:fillRect/>
          </a:stretch>
        </p:blipFill>
        <p:spPr>
          <a:xfrm>
            <a:off x="674401" y="1249794"/>
            <a:ext cx="1953185" cy="2270698"/>
          </a:xfrm>
          <a:prstGeom prst="rect">
            <a:avLst/>
          </a:prstGeom>
        </p:spPr>
      </p:pic>
      <p:sp>
        <p:nvSpPr>
          <p:cNvPr id="8" name="Speech Bubble: Rectangle with Corners Rounded 7"/>
          <p:cNvSpPr/>
          <p:nvPr/>
        </p:nvSpPr>
        <p:spPr>
          <a:xfrm>
            <a:off x="2467569" y="570570"/>
            <a:ext cx="8518967" cy="1176603"/>
          </a:xfrm>
          <a:prstGeom prst="wedgeRoundRectCallout">
            <a:avLst>
              <a:gd name="adj1" fmla="val -48958"/>
              <a:gd name="adj2" fmla="val 9478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3?</a:t>
            </a:r>
          </a:p>
        </p:txBody>
      </p:sp>
      <p:sp>
        <p:nvSpPr>
          <p:cNvPr id="9" name="Rectangle: Rounded Corners 8"/>
          <p:cNvSpPr/>
          <p:nvPr/>
        </p:nvSpPr>
        <p:spPr>
          <a:xfrm>
            <a:off x="7179473" y="2456761"/>
            <a:ext cx="3417402" cy="972185"/>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B. </a:t>
            </a:r>
            <a:r>
              <a:rPr lang="de-DE" sz="2400" b="1" dirty="0">
                <a:latin typeface="Times New Roman" panose="02020603050405020304" pitchFamily="18" charset="0"/>
                <a:cs typeface="Times New Roman" panose="02020603050405020304" pitchFamily="18" charset="0"/>
              </a:rPr>
              <a:t>Biểu đồ hình quạt tròn</a:t>
            </a:r>
            <a:endParaRPr lang="en-CA" altLang="vi-VN" sz="2400" b="1" dirty="0">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7199793" y="4138534"/>
            <a:ext cx="3471878" cy="972185"/>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l"/>
            <a:r>
              <a:rPr lang="vi-VN" sz="2400" b="1" dirty="0">
                <a:latin typeface="Times New Roman" panose="02020603050405020304" pitchFamily="18" charset="0"/>
                <a:cs typeface="Times New Roman" panose="02020603050405020304" pitchFamily="18" charset="0"/>
              </a:rPr>
              <a:t>D.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dôd</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kép</a:t>
            </a:r>
            <a:endParaRPr lang="vi-VN" sz="2400" b="1" dirty="0">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2993558" y="2456761"/>
            <a:ext cx="3417402"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endParaRPr lang="vi-VN" sz="2400" b="1" dirty="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2989877" y="4138589"/>
            <a:ext cx="3471878" cy="97223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thẳng</a:t>
            </a:r>
            <a:r>
              <a:rPr lang="vi-VN"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9"/>
                                        </p:tgtEl>
                                      </p:cBhvr>
                                      <p:by x="150000" y="150000"/>
                                    </p:animScale>
                                  </p:childTnLst>
                                  <p:subTnLst>
                                    <p:audio>
                                      <p:cMediaNode>
                                        <p:cTn display="0" masterRel="sameClick">
                                          <p:stCondLst>
                                            <p:cond evt="begin" delay="0">
                                              <p:tn val="24"/>
                                            </p:cond>
                                          </p:stCondLst>
                                          <p:endCondLst>
                                            <p:cond evt="onStopAudio" delay="0">
                                              <p:tgtEl>
                                                <p:sldTgt/>
                                              </p:tgtEl>
                                            </p:cond>
                                          </p:endCondLst>
                                        </p:cTn>
                                        <p:tgtEl>
                                          <p:sndTgt r:embed="rId2" name="dung 21.wav"/>
                                        </p:tgtEl>
                                      </p:cMediaNode>
                                    </p:audio>
                                  </p:subTnLst>
                                </p:cTn>
                              </p:par>
                              <p:par>
                                <p:cTn id="26" presetID="1" presetClass="exit" presetSubtype="0" fill="hold" grpId="2"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grpId="0"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grpId="0"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ppt_x</p:attrName>
                                        </p:attrNameLst>
                                      </p:cBhvr>
                                      <p:tavLst>
                                        <p:tav tm="0">
                                          <p:val>
                                            <p:strVal val="ppt_x"/>
                                          </p:val>
                                        </p:tav>
                                        <p:tav tm="100000">
                                          <p:val>
                                            <p:strVal val="ppt_x"/>
                                          </p:val>
                                        </p:tav>
                                      </p:tavLst>
                                    </p:anim>
                                    <p:anim calcmode="lin" valueType="num">
                                      <p:cBhvr>
                                        <p:cTn id="46" dur="1000"/>
                                        <p:tgtEl>
                                          <p:spTgt spid="11"/>
                                        </p:tgtEl>
                                        <p:attrNameLst>
                                          <p:attrName>ppt_y</p:attrName>
                                        </p:attrNameLst>
                                      </p:cBhvr>
                                      <p:tavLst>
                                        <p:tav tm="0">
                                          <p:val>
                                            <p:strVal val="ppt_y"/>
                                          </p:val>
                                        </p:tav>
                                        <p:tav tm="100000">
                                          <p:val>
                                            <p:strVal val="ppt_y+.1"/>
                                          </p:val>
                                        </p:tav>
                                      </p:tavLst>
                                    </p:anim>
                                    <p:set>
                                      <p:cBhvr>
                                        <p:cTn id="47"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grpId="0"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ppt_x</p:attrName>
                                        </p:attrNameLst>
                                      </p:cBhvr>
                                      <p:tavLst>
                                        <p:tav tm="0">
                                          <p:val>
                                            <p:strVal val="ppt_x"/>
                                          </p:val>
                                        </p:tav>
                                        <p:tav tm="100000">
                                          <p:val>
                                            <p:strVal val="ppt_x"/>
                                          </p:val>
                                        </p:tav>
                                      </p:tavLst>
                                    </p:anim>
                                    <p:anim calcmode="lin" valueType="num">
                                      <p:cBhvr>
                                        <p:cTn id="54" dur="1000"/>
                                        <p:tgtEl>
                                          <p:spTgt spid="12"/>
                                        </p:tgtEl>
                                        <p:attrNameLst>
                                          <p:attrName>ppt_y</p:attrName>
                                        </p:attrNameLst>
                                      </p:cBhvr>
                                      <p:tavLst>
                                        <p:tav tm="0">
                                          <p:val>
                                            <p:strVal val="ppt_y"/>
                                          </p:val>
                                        </p:tav>
                                        <p:tav tm="100000">
                                          <p:val>
                                            <p:strVal val="ppt_y+.1"/>
                                          </p:val>
                                        </p:tav>
                                      </p:tavLst>
                                    </p:anim>
                                    <p:set>
                                      <p:cBhvr>
                                        <p:cTn id="55"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2"/>
                  </p:tgtEl>
                </p:cond>
              </p:nextCondLst>
            </p:seq>
          </p:childTnLst>
        </p:cTn>
      </p:par>
    </p:tnLst>
    <p:bldLst>
      <p:bldP spid="8" grpId="0" bldLvl="0" animBg="1"/>
      <p:bldP spid="9" grpId="0" bldLvl="0" animBg="1"/>
      <p:bldP spid="9" grpId="1" bldLvl="0" animBg="1"/>
      <p:bldP spid="10" grpId="0" bldLvl="0" animBg="1"/>
      <p:bldP spid="10" grpId="1" bldLvl="0" animBg="1"/>
      <p:bldP spid="10" grpId="2" bldLvl="0" animBg="1"/>
      <p:bldP spid="11" grpId="0" animBg="1"/>
      <p:bldP spid="11" grpId="1" animBg="1"/>
      <p:bldP spid="11" grpId="2" animBg="1"/>
      <p:bldP spid="12" grpId="0" animBg="1"/>
      <p:bldP spid="12" grpId="1" animBg="1"/>
      <p:bldP spid="1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9000" r="-5000" b="-9000"/>
          </a:stretch>
        </a:blipFill>
        <a:effectLst/>
      </p:bgPr>
    </p:bg>
    <p:spTree>
      <p:nvGrpSpPr>
        <p:cNvPr id="1" name=""/>
        <p:cNvGrpSpPr/>
        <p:nvPr/>
      </p:nvGrpSpPr>
      <p:grpSpPr>
        <a:xfrm>
          <a:off x="0" y="0"/>
          <a:ext cx="0" cy="0"/>
          <a:chOff x="0" y="0"/>
          <a:chExt cx="0" cy="0"/>
        </a:xfrm>
      </p:grpSpPr>
      <p:sp>
        <p:nvSpPr>
          <p:cNvPr id="3" name="Rectangle: Rounded Corners 2"/>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5400" b="1">
                <a:latin typeface="Times New Roman" panose="02020603050405020304" pitchFamily="18" charset="0"/>
                <a:cs typeface="Times New Roman" panose="02020603050405020304" pitchFamily="18" charset="0"/>
              </a:rPr>
              <a:t>LUYỆN TẬP</a:t>
            </a:r>
            <a:endParaRPr lang="en-US" sz="5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7322" y="745490"/>
            <a:ext cx="5181600" cy="4351338"/>
          </a:xfrm>
        </p:spPr>
        <p:txBody>
          <a:bodyPr>
            <a:normAutofit/>
          </a:bodyPr>
          <a:lstStyle/>
          <a:p>
            <a:pPr marL="0" indent="0" algn="just">
              <a:buNone/>
            </a:pPr>
            <a:r>
              <a:rPr lang="en-CA" altLang="en-US" sz="2200" dirty="0">
                <a:latin typeface="Times New Roman" panose="02020603050405020304" pitchFamily="18" charset="0"/>
                <a:cs typeface="Times New Roman" panose="02020603050405020304" pitchFamily="18" charset="0"/>
                <a:sym typeface="+mn-ea"/>
              </a:rPr>
              <a:t>An </a:t>
            </a:r>
            <a:r>
              <a:rPr lang="en-CA" altLang="en-US" sz="2200" dirty="0" err="1">
                <a:latin typeface="Times New Roman" panose="02020603050405020304" pitchFamily="18" charset="0"/>
                <a:cs typeface="Times New Roman" panose="02020603050405020304" pitchFamily="18" charset="0"/>
                <a:sym typeface="+mn-ea"/>
              </a:rPr>
              <a:t>phát</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phiếu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điều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sau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cho</a:t>
            </a:r>
            <a:r>
              <a:rPr lang="en-CA" altLang="en-US" sz="2200" dirty="0">
                <a:latin typeface="Times New Roman" panose="02020603050405020304" pitchFamily="18" charset="0"/>
                <a:cs typeface="Times New Roman" panose="02020603050405020304" pitchFamily="18" charset="0"/>
                <a:sym typeface="+mn-ea"/>
              </a:rPr>
              <a:t> 200 </a:t>
            </a:r>
            <a:r>
              <a:rPr lang="en-CA" altLang="en-US" sz="2200" dirty="0" err="1">
                <a:latin typeface="Times New Roman" panose="02020603050405020304" pitchFamily="18" charset="0"/>
                <a:cs typeface="Times New Roman" panose="02020603050405020304" pitchFamily="18" charset="0"/>
                <a:sym typeface="+mn-ea"/>
              </a:rPr>
              <a:t>bạn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trong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trường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để</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thực</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hiện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khảo</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sát</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r>
              <a:rPr lang="en-CA" altLang="en-US" sz="2200" dirty="0">
                <a:latin typeface="Times New Roman" panose="02020603050405020304" pitchFamily="18" charset="0"/>
                <a:cs typeface="Times New Roman" panose="02020603050405020304" pitchFamily="18" charset="0"/>
                <a:sym typeface="+mn-ea"/>
              </a:rPr>
              <a:t>An </a:t>
            </a:r>
            <a:r>
              <a:rPr lang="en-CA" altLang="en-US" sz="2200" dirty="0" err="1">
                <a:latin typeface="Times New Roman" panose="02020603050405020304" pitchFamily="18" charset="0"/>
                <a:cs typeface="Times New Roman" panose="02020603050405020304" pitchFamily="18" charset="0"/>
                <a:sym typeface="+mn-ea"/>
              </a:rPr>
              <a:t>thống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kê</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kết</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quả</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và</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thấy</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có</a:t>
            </a:r>
            <a:r>
              <a:rPr lang="en-CA" altLang="en-US" sz="2200" dirty="0">
                <a:latin typeface="Times New Roman" panose="02020603050405020304" pitchFamily="18" charset="0"/>
                <a:cs typeface="Times New Roman" panose="02020603050405020304" pitchFamily="18" charset="0"/>
                <a:sym typeface="+mn-ea"/>
              </a:rPr>
              <a:t> 96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A, 136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B, 124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C</a:t>
            </a:r>
          </a:p>
          <a:p>
            <a:pPr marL="0" indent="0" algn="just">
              <a:buNone/>
            </a:pPr>
            <a:r>
              <a:rPr lang="en-CA" altLang="en-US" sz="2200" dirty="0">
                <a:latin typeface="Times New Roman" panose="02020603050405020304" pitchFamily="18" charset="0"/>
                <a:cs typeface="Times New Roman" panose="02020603050405020304" pitchFamily="18" charset="0"/>
                <a:sym typeface="+mn-ea"/>
              </a:rPr>
              <a:t>a) </a:t>
            </a:r>
            <a:r>
              <a:rPr lang="en-CA" altLang="en-US" sz="2200" dirty="0" err="1">
                <a:latin typeface="Times New Roman" panose="02020603050405020304" pitchFamily="18" charset="0"/>
                <a:cs typeface="Times New Roman" panose="02020603050405020304" pitchFamily="18" charset="0"/>
                <a:sym typeface="+mn-ea"/>
              </a:rPr>
              <a:t>Giải</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thích</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tại</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sao</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tổng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số</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lớn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hơn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số</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bạn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được</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hỏi</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p:txBody>
      </p:sp>
      <p:sp>
        <p:nvSpPr>
          <p:cNvPr id="5" name="Flowchart: Alternate Process 4"/>
          <p:cNvSpPr/>
          <p:nvPr/>
        </p:nvSpPr>
        <p:spPr>
          <a:xfrm>
            <a:off x="509905" y="328930"/>
            <a:ext cx="1386840" cy="35687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altLang="en-US" sz="2400" b="1">
                <a:latin typeface="Times New Roman" panose="02020603050405020304" pitchFamily="18" charset="0"/>
                <a:cs typeface="Times New Roman" panose="02020603050405020304" pitchFamily="18" charset="0"/>
                <a:sym typeface="+mn-ea"/>
              </a:rPr>
              <a:t>Ví dụ 1</a:t>
            </a:r>
            <a:endParaRPr lang="en-US" sz="2400" b="1">
              <a:latin typeface="Times New Roman" panose="02020603050405020304" pitchFamily="18" charset="0"/>
              <a:cs typeface="Times New Roman" panose="02020603050405020304" pitchFamily="18" charset="0"/>
            </a:endParaRPr>
          </a:p>
        </p:txBody>
      </p:sp>
      <p:grpSp>
        <p:nvGrpSpPr>
          <p:cNvPr id="10" name="Group 9"/>
          <p:cNvGrpSpPr/>
          <p:nvPr/>
        </p:nvGrpSpPr>
        <p:grpSpPr>
          <a:xfrm>
            <a:off x="6096000" y="172720"/>
            <a:ext cx="5774688" cy="2614930"/>
            <a:chOff x="6736" y="1320"/>
            <a:chExt cx="7997" cy="4118"/>
          </a:xfrm>
        </p:grpSpPr>
        <p:sp>
          <p:nvSpPr>
            <p:cNvPr id="6" name="Flowchart: Alternate Process 5"/>
            <p:cNvSpPr/>
            <p:nvPr/>
          </p:nvSpPr>
          <p:spPr>
            <a:xfrm>
              <a:off x="6736" y="1320"/>
              <a:ext cx="7997" cy="4118"/>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Text Box 7"/>
            <p:cNvSpPr txBox="1"/>
            <p:nvPr/>
          </p:nvSpPr>
          <p:spPr>
            <a:xfrm>
              <a:off x="7295" y="1486"/>
              <a:ext cx="6810" cy="630"/>
            </a:xfrm>
            <a:prstGeom prst="rect">
              <a:avLst/>
            </a:prstGeom>
            <a:noFill/>
          </p:spPr>
          <p:txBody>
            <a:bodyPr wrap="square" rtlCol="0">
              <a:spAutoFit/>
            </a:bodyPr>
            <a:lstStyle/>
            <a:p>
              <a:pPr algn="ctr"/>
              <a:r>
                <a:rPr lang="en-CA" altLang="en-US" sz="2000" b="1" dirty="0" err="1">
                  <a:solidFill>
                    <a:srgbClr val="FFFF00"/>
                  </a:solidFill>
                  <a:latin typeface="Times New Roman" panose="02020603050405020304" pitchFamily="18" charset="0"/>
                  <a:cs typeface="Times New Roman" panose="02020603050405020304" pitchFamily="18" charset="0"/>
                </a:rPr>
                <a:t>Bạn</a:t>
              </a:r>
              <a:r>
                <a:rPr lang="en-CA" altLang="en-US" sz="2000" b="1" dirty="0">
                  <a:solidFill>
                    <a:srgbClr val="FFFF00"/>
                  </a:solidFill>
                  <a:latin typeface="Times New Roman" panose="02020603050405020304" pitchFamily="18" charset="0"/>
                  <a:cs typeface="Times New Roman" panose="02020603050405020304" pitchFamily="18" charset="0"/>
                </a:rPr>
                <a:t> lo </a:t>
              </a:r>
              <a:r>
                <a:rPr lang="en-CA" altLang="en-US" sz="2000" b="1" dirty="0" err="1">
                  <a:solidFill>
                    <a:srgbClr val="FFFF00"/>
                  </a:solidFill>
                  <a:latin typeface="Times New Roman" panose="02020603050405020304" pitchFamily="18" charset="0"/>
                  <a:cs typeface="Times New Roman" panose="02020603050405020304" pitchFamily="18" charset="0"/>
                </a:rPr>
                <a:t>lắng</a:t>
              </a:r>
              <a:r>
                <a:rPr lang="en-CA" altLang="en-US" sz="2000" b="1" dirty="0">
                  <a:solidFill>
                    <a:srgbClr val="FFFF00"/>
                  </a:solidFill>
                  <a:latin typeface="Times New Roman" panose="02020603050405020304" pitchFamily="18" charset="0"/>
                  <a:cs typeface="Times New Roman" panose="02020603050405020304" pitchFamily="18" charset="0"/>
                </a:rPr>
                <a:t> </a:t>
              </a:r>
              <a:r>
                <a:rPr lang="en-CA" altLang="en-US" sz="2000" b="1" dirty="0" err="1">
                  <a:solidFill>
                    <a:srgbClr val="FFFF00"/>
                  </a:solidFill>
                  <a:latin typeface="Times New Roman" panose="02020603050405020304" pitchFamily="18" charset="0"/>
                  <a:cs typeface="Times New Roman" panose="02020603050405020304" pitchFamily="18" charset="0"/>
                </a:rPr>
                <a:t>điều</a:t>
              </a:r>
              <a:r>
                <a:rPr lang="en-CA" altLang="en-US" sz="2000" b="1" dirty="0">
                  <a:solidFill>
                    <a:srgbClr val="FFFF00"/>
                  </a:solidFill>
                  <a:latin typeface="Times New Roman" panose="02020603050405020304" pitchFamily="18" charset="0"/>
                  <a:cs typeface="Times New Roman" panose="02020603050405020304" pitchFamily="18" charset="0"/>
                </a:rPr>
                <a:t> </a:t>
              </a:r>
              <a:r>
                <a:rPr lang="en-CA" altLang="en-US" sz="2000" b="1" dirty="0" err="1">
                  <a:solidFill>
                    <a:srgbClr val="FFFF00"/>
                  </a:solidFill>
                  <a:latin typeface="Times New Roman" panose="02020603050405020304" pitchFamily="18" charset="0"/>
                  <a:cs typeface="Times New Roman" panose="02020603050405020304" pitchFamily="18" charset="0"/>
                </a:rPr>
                <a:t>gì</a:t>
              </a:r>
              <a:r>
                <a:rPr lang="en-CA" altLang="en-US" sz="2000" b="1" dirty="0">
                  <a:solidFill>
                    <a:srgbClr val="FFFF00"/>
                  </a:solidFill>
                  <a:latin typeface="Times New Roman" panose="02020603050405020304" pitchFamily="18" charset="0"/>
                  <a:cs typeface="Times New Roman" panose="02020603050405020304" pitchFamily="18" charset="0"/>
                </a:rPr>
                <a:t> </a:t>
              </a:r>
              <a:r>
                <a:rPr lang="en-CA" altLang="en-US" sz="2000" b="1" dirty="0" err="1">
                  <a:solidFill>
                    <a:srgbClr val="FFFF00"/>
                  </a:solidFill>
                  <a:latin typeface="Times New Roman" panose="02020603050405020304" pitchFamily="18" charset="0"/>
                  <a:cs typeface="Times New Roman" panose="02020603050405020304" pitchFamily="18" charset="0"/>
                </a:rPr>
                <a:t>về</a:t>
              </a:r>
              <a:r>
                <a:rPr lang="en-CA" altLang="en-US" sz="2000" b="1" dirty="0">
                  <a:solidFill>
                    <a:srgbClr val="FFFF00"/>
                  </a:solidFill>
                  <a:latin typeface="Times New Roman" panose="02020603050405020304" pitchFamily="18" charset="0"/>
                  <a:cs typeface="Times New Roman" panose="02020603050405020304" pitchFamily="18" charset="0"/>
                </a:rPr>
                <a:t> Covid-19</a:t>
              </a:r>
            </a:p>
          </p:txBody>
        </p:sp>
        <p:sp>
          <p:nvSpPr>
            <p:cNvPr id="9" name="Text Box 8"/>
            <p:cNvSpPr txBox="1"/>
            <p:nvPr/>
          </p:nvSpPr>
          <p:spPr>
            <a:xfrm>
              <a:off x="7059" y="1884"/>
              <a:ext cx="7383" cy="3339"/>
            </a:xfrm>
            <a:prstGeom prst="rect">
              <a:avLst/>
            </a:prstGeom>
            <a:noFill/>
          </p:spPr>
          <p:txBody>
            <a:bodyPr wrap="square" rtlCol="0">
              <a:spAutoFit/>
            </a:bodyPr>
            <a:lstStyle/>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a:t>
              </a:r>
              <a:r>
                <a:rPr lang="en-CA" altLang="en-US" dirty="0" err="1">
                  <a:solidFill>
                    <a:schemeClr val="bg1"/>
                  </a:solidFill>
                  <a:latin typeface="Times New Roman" panose="02020603050405020304" pitchFamily="18" charset="0"/>
                  <a:cs typeface="Times New Roman" panose="02020603050405020304" pitchFamily="18" charset="0"/>
                </a:rPr>
                <a:t>Khoanh</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tròn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vào</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lựa</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chọn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Có</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thể</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có</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nhiều</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lựa</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chọn</a:t>
              </a:r>
              <a:r>
                <a:rPr lang="en-CA" altLang="en-US"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A. </a:t>
              </a:r>
              <a:r>
                <a:rPr lang="en-CA" altLang="en-US" dirty="0" err="1">
                  <a:solidFill>
                    <a:schemeClr val="bg1"/>
                  </a:solidFill>
                  <a:latin typeface="Times New Roman" panose="02020603050405020304" pitchFamily="18" charset="0"/>
                  <a:cs typeface="Times New Roman" panose="02020603050405020304" pitchFamily="18" charset="0"/>
                </a:rPr>
                <a:t>Bản</a:t>
              </a:r>
              <a:r>
                <a:rPr lang="en-CA" altLang="en-US" dirty="0">
                  <a:solidFill>
                    <a:schemeClr val="bg1"/>
                  </a:solidFill>
                  <a:latin typeface="Times New Roman" panose="02020603050405020304" pitchFamily="18" charset="0"/>
                  <a:cs typeface="Times New Roman" panose="02020603050405020304" pitchFamily="18" charset="0"/>
                </a:rPr>
                <a:t> than </a:t>
              </a:r>
              <a:r>
                <a:rPr lang="en-CA" altLang="en-US" dirty="0" err="1">
                  <a:solidFill>
                    <a:schemeClr val="bg1"/>
                  </a:solidFill>
                  <a:latin typeface="Times New Roman" panose="02020603050405020304" pitchFamily="18" charset="0"/>
                  <a:cs typeface="Times New Roman" panose="02020603050405020304" pitchFamily="18" charset="0"/>
                </a:rPr>
                <a:t>bị</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nhiễm</a:t>
              </a:r>
              <a:endParaRPr lang="en-CA" altLang="en-US"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B. </a:t>
              </a:r>
              <a:r>
                <a:rPr lang="en-CA" altLang="en-US" dirty="0" err="1">
                  <a:solidFill>
                    <a:schemeClr val="bg1"/>
                  </a:solidFill>
                  <a:latin typeface="Times New Roman" panose="02020603050405020304" pitchFamily="18" charset="0"/>
                  <a:cs typeface="Times New Roman" panose="02020603050405020304" pitchFamily="18" charset="0"/>
                </a:rPr>
                <a:t>Người</a:t>
              </a:r>
              <a:r>
                <a:rPr lang="en-CA" altLang="en-US" dirty="0">
                  <a:solidFill>
                    <a:schemeClr val="bg1"/>
                  </a:solidFill>
                  <a:latin typeface="Times New Roman" panose="02020603050405020304" pitchFamily="18" charset="0"/>
                  <a:cs typeface="Times New Roman" panose="02020603050405020304" pitchFamily="18" charset="0"/>
                </a:rPr>
                <a:t> than </a:t>
              </a:r>
              <a:r>
                <a:rPr lang="en-CA" altLang="en-US" dirty="0" err="1">
                  <a:solidFill>
                    <a:schemeClr val="bg1"/>
                  </a:solidFill>
                  <a:latin typeface="Times New Roman" panose="02020603050405020304" pitchFamily="18" charset="0"/>
                  <a:cs typeface="Times New Roman" panose="02020603050405020304" pitchFamily="18" charset="0"/>
                </a:rPr>
                <a:t>bị</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nhiễm</a:t>
              </a:r>
              <a:endParaRPr lang="en-CA" altLang="en-US"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C. </a:t>
              </a:r>
              <a:r>
                <a:rPr lang="en-CA" altLang="en-US" dirty="0" err="1">
                  <a:solidFill>
                    <a:schemeClr val="bg1"/>
                  </a:solidFill>
                  <a:latin typeface="Times New Roman" panose="02020603050405020304" pitchFamily="18" charset="0"/>
                  <a:cs typeface="Times New Roman" panose="02020603050405020304" pitchFamily="18" charset="0"/>
                </a:rPr>
                <a:t>Ảnh</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hưởng</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đến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việc</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học</a:t>
              </a:r>
              <a:r>
                <a:rPr lang="en-CA" altLang="en-US" dirty="0">
                  <a:solidFill>
                    <a:schemeClr val="bg1"/>
                  </a:solidFill>
                  <a:latin typeface="Times New Roman" panose="02020603050405020304" pitchFamily="18" charset="0"/>
                  <a:cs typeface="Times New Roman" panose="02020603050405020304" pitchFamily="18" charset="0"/>
                </a:rPr>
                <a:t>    </a:t>
              </a:r>
            </a:p>
            <a:p>
              <a:pPr>
                <a:lnSpc>
                  <a:spcPct val="150000"/>
                </a:lnSpc>
              </a:pPr>
              <a:r>
                <a:rPr lang="en-CA" altLang="en-US" dirty="0">
                  <a:solidFill>
                    <a:schemeClr val="bg1"/>
                  </a:solidFill>
                  <a:latin typeface="Times New Roman" panose="02020603050405020304" pitchFamily="18" charset="0"/>
                  <a:cs typeface="Times New Roman" panose="02020603050405020304" pitchFamily="18" charset="0"/>
                </a:rPr>
                <a:t>D. </a:t>
              </a:r>
              <a:r>
                <a:rPr lang="en-CA" altLang="en-US" dirty="0" err="1">
                  <a:solidFill>
                    <a:schemeClr val="bg1"/>
                  </a:solidFill>
                  <a:latin typeface="Times New Roman" panose="02020603050405020304" pitchFamily="18" charset="0"/>
                  <a:cs typeface="Times New Roman" panose="02020603050405020304" pitchFamily="18" charset="0"/>
                </a:rPr>
                <a:t>Vấn</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đề</a:t>
              </a:r>
              <a:r>
                <a:rPr lang="en-CA" altLang="en-US" dirty="0">
                  <a:solidFill>
                    <a:schemeClr val="bg1"/>
                  </a:solidFill>
                  <a:latin typeface="Times New Roman" panose="02020603050405020304" pitchFamily="18" charset="0"/>
                  <a:cs typeface="Times New Roman" panose="02020603050405020304" pitchFamily="18" charset="0"/>
                </a:rPr>
                <a:t> </a:t>
              </a:r>
              <a:r>
                <a:rPr lang="en-CA" altLang="en-US" dirty="0" err="1">
                  <a:solidFill>
                    <a:schemeClr val="bg1"/>
                  </a:solidFill>
                  <a:latin typeface="Times New Roman" panose="02020603050405020304" pitchFamily="18" charset="0"/>
                  <a:cs typeface="Times New Roman" panose="02020603050405020304" pitchFamily="18" charset="0"/>
                </a:rPr>
                <a:t>khác</a:t>
              </a:r>
              <a:endParaRPr lang="en-CA" altLang="en-US" dirty="0">
                <a:solidFill>
                  <a:schemeClr val="bg1"/>
                </a:solidFill>
                <a:latin typeface="Times New Roman" panose="02020603050405020304" pitchFamily="18" charset="0"/>
                <a:cs typeface="Times New Roman" panose="02020603050405020304" pitchFamily="18" charset="0"/>
              </a:endParaRPr>
            </a:p>
          </p:txBody>
        </p:sp>
      </p:grpSp>
      <p:sp>
        <p:nvSpPr>
          <p:cNvPr id="11" name="Content Placeholder 2"/>
          <p:cNvSpPr>
            <a:spLocks noGrp="1"/>
          </p:cNvSpPr>
          <p:nvPr/>
        </p:nvSpPr>
        <p:spPr>
          <a:xfrm>
            <a:off x="778755" y="3332480"/>
            <a:ext cx="10194045" cy="335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CA" altLang="en-US" sz="2200" dirty="0">
                <a:latin typeface="Times New Roman" panose="02020603050405020304" pitchFamily="18" charset="0"/>
                <a:cs typeface="Times New Roman" panose="02020603050405020304" pitchFamily="18" charset="0"/>
                <a:sym typeface="+mn-ea"/>
              </a:rPr>
              <a:t>b) An </a:t>
            </a:r>
            <a:r>
              <a:rPr lang="en-CA" altLang="en-US" sz="2200" dirty="0" err="1">
                <a:latin typeface="Times New Roman" panose="02020603050405020304" pitchFamily="18" charset="0"/>
                <a:cs typeface="Times New Roman" panose="02020603050405020304" pitchFamily="18" charset="0"/>
                <a:sym typeface="+mn-ea"/>
              </a:rPr>
              <a:t>đã</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diễn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tỉ</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lệ</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học</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sinh</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lựa</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chọn</a:t>
            </a:r>
            <a:r>
              <a:rPr lang="en-CA" altLang="en-US" sz="2200" dirty="0">
                <a:latin typeface="Times New Roman" panose="02020603050405020304" pitchFamily="18" charset="0"/>
                <a:cs typeface="Times New Roman" panose="02020603050405020304" pitchFamily="18" charset="0"/>
                <a:sym typeface="+mn-ea"/>
              </a:rPr>
              <a:t> A, B, C </a:t>
            </a:r>
            <a:r>
              <a:rPr lang="en-CA" altLang="en-US" sz="2200" dirty="0" err="1">
                <a:latin typeface="Times New Roman" panose="02020603050405020304" pitchFamily="18" charset="0"/>
                <a:cs typeface="Times New Roman" panose="02020603050405020304" pitchFamily="18" charset="0"/>
                <a:sym typeface="+mn-ea"/>
              </a:rPr>
              <a:t>bằng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hình</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quạt</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tròn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sau</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endParaRPr lang="en-CA" altLang="en-US" sz="2200" dirty="0">
              <a:latin typeface="Times New Roman" panose="02020603050405020304" pitchFamily="18" charset="0"/>
              <a:cs typeface="Times New Roman" panose="02020603050405020304" pitchFamily="18" charset="0"/>
              <a:sym typeface="+mn-ea"/>
            </a:endParaRPr>
          </a:p>
          <a:p>
            <a:pPr marL="0" indent="0" algn="just">
              <a:buNone/>
            </a:pP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An </a:t>
            </a:r>
            <a:r>
              <a:rPr lang="en-CA" altLang="en-US" sz="2200" dirty="0" err="1">
                <a:latin typeface="Times New Roman" panose="02020603050405020304" pitchFamily="18" charset="0"/>
                <a:cs typeface="Times New Roman" panose="02020603050405020304" pitchFamily="18" charset="0"/>
                <a:sym typeface="+mn-ea"/>
              </a:rPr>
              <a:t>sử</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dụng</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có</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phù</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hợp</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không</a:t>
            </a:r>
            <a:r>
              <a:rPr lang="en-CA" altLang="en-US" sz="2200" dirty="0">
                <a:latin typeface="Times New Roman" panose="02020603050405020304" pitchFamily="18" charset="0"/>
                <a:cs typeface="Times New Roman" panose="02020603050405020304" pitchFamily="18" charset="0"/>
                <a:sym typeface="+mn-ea"/>
              </a:rPr>
              <a:t>?</a:t>
            </a:r>
          </a:p>
          <a:p>
            <a:pPr marL="0" indent="0" algn="just">
              <a:buNone/>
            </a:pPr>
            <a:r>
              <a:rPr lang="en-CA" altLang="en-US" sz="2200" dirty="0">
                <a:latin typeface="Times New Roman" panose="02020603050405020304" pitchFamily="18" charset="0"/>
                <a:cs typeface="Times New Roman" panose="02020603050405020304" pitchFamily="18" charset="0"/>
                <a:sym typeface="+mn-ea"/>
              </a:rPr>
              <a:t>c) An </a:t>
            </a:r>
            <a:r>
              <a:rPr lang="en-CA" altLang="en-US" sz="2200" dirty="0" err="1">
                <a:latin typeface="Times New Roman" panose="02020603050405020304" pitchFamily="18" charset="0"/>
                <a:cs typeface="Times New Roman" panose="02020603050405020304" pitchFamily="18" charset="0"/>
                <a:sym typeface="+mn-ea"/>
              </a:rPr>
              <a:t>phải</a:t>
            </a:r>
            <a:r>
              <a:rPr lang="en-CA" altLang="en-US" sz="2200" dirty="0">
                <a:latin typeface="Times New Roman" panose="02020603050405020304" pitchFamily="18" charset="0"/>
                <a:cs typeface="Times New Roman" panose="02020603050405020304" pitchFamily="18" charset="0"/>
                <a:sym typeface="+mn-ea"/>
              </a:rPr>
              <a:t> dung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nào</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để</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diễn</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Vẽ</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biểu</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đồ</a:t>
            </a:r>
            <a:r>
              <a:rPr lang="en-CA" altLang="en-US" sz="2200" dirty="0">
                <a:latin typeface="Times New Roman" panose="02020603050405020304" pitchFamily="18" charset="0"/>
                <a:cs typeface="Times New Roman" panose="02020603050405020304" pitchFamily="18" charset="0"/>
                <a:sym typeface="+mn-ea"/>
              </a:rPr>
              <a:t> </a:t>
            </a:r>
            <a:r>
              <a:rPr lang="en-CA" altLang="en-US" sz="2200" dirty="0" err="1">
                <a:latin typeface="Times New Roman" panose="02020603050405020304" pitchFamily="18" charset="0"/>
                <a:cs typeface="Times New Roman" panose="02020603050405020304" pitchFamily="18" charset="0"/>
                <a:sym typeface="+mn-ea"/>
              </a:rPr>
              <a:t>đó</a:t>
            </a:r>
            <a:r>
              <a:rPr lang="en-CA" altLang="en-US" sz="2200" dirty="0">
                <a:latin typeface="Times New Roman" panose="02020603050405020304" pitchFamily="18" charset="0"/>
                <a:cs typeface="Times New Roman" panose="02020603050405020304" pitchFamily="18" charset="0"/>
                <a:sym typeface="+mn-ea"/>
              </a:rPr>
              <a:t>.</a:t>
            </a:r>
            <a:endParaRPr lang="en-US" sz="22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C4F3DC7C-FEBD-2344-1562-091B1A93A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776" y="3791914"/>
            <a:ext cx="4385823" cy="23219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82880" y="76200"/>
            <a:ext cx="1386840" cy="35687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altLang="en-US" sz="2400" b="1">
                <a:latin typeface="Times New Roman" panose="02020603050405020304" pitchFamily="18" charset="0"/>
                <a:cs typeface="Times New Roman" panose="02020603050405020304" pitchFamily="18" charset="0"/>
                <a:sym typeface="+mn-ea"/>
              </a:rPr>
              <a:t>Ví dụ 1</a:t>
            </a:r>
            <a:endParaRPr lang="en-US" sz="2400" b="1">
              <a:latin typeface="Times New Roman" panose="02020603050405020304" pitchFamily="18" charset="0"/>
              <a:cs typeface="Times New Roman" panose="02020603050405020304" pitchFamily="18" charset="0"/>
            </a:endParaRPr>
          </a:p>
        </p:txBody>
      </p:sp>
      <p:sp>
        <p:nvSpPr>
          <p:cNvPr id="13" name="Text Box 12"/>
          <p:cNvSpPr txBox="1"/>
          <p:nvPr/>
        </p:nvSpPr>
        <p:spPr>
          <a:xfrm>
            <a:off x="876300" y="1577819"/>
            <a:ext cx="10688638" cy="1569660"/>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b) An </a:t>
            </a:r>
            <a:r>
              <a:rPr lang="fr-FR" sz="3200" dirty="0" err="1">
                <a:latin typeface="Times New Roman" panose="02020603050405020304" pitchFamily="18" charset="0"/>
                <a:cs typeface="Times New Roman" panose="02020603050405020304" pitchFamily="18" charset="0"/>
              </a:rPr>
              <a:t>sử</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dụng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biểu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đồ</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hình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quạt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tròn</a:t>
            </a:r>
            <a:r>
              <a:rPr lang="fr-FR" sz="3200" dirty="0">
                <a:latin typeface="Times New Roman" panose="02020603050405020304" pitchFamily="18" charset="0"/>
                <a:cs typeface="Times New Roman" panose="02020603050405020304" pitchFamily="18" charset="0"/>
              </a:rPr>
              <a:t> là </a:t>
            </a:r>
            <a:r>
              <a:rPr lang="fr-FR" sz="3200" dirty="0" err="1">
                <a:latin typeface="Times New Roman" panose="02020603050405020304" pitchFamily="18" charset="0"/>
                <a:cs typeface="Times New Roman" panose="02020603050405020304" pitchFamily="18" charset="0"/>
              </a:rPr>
              <a:t>không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phù</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hợp</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vì</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biểu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đồ</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hình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quạt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tròn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biểu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diễn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tỉ</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lệ</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phần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tổng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tổng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tỉ</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lệ</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phần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luôn</a:t>
            </a:r>
            <a:r>
              <a:rPr lang="fr-FR" sz="3200" dirty="0">
                <a:latin typeface="Times New Roman" panose="02020603050405020304" pitchFamily="18" charset="0"/>
                <a:cs typeface="Times New Roman" panose="02020603050405020304" pitchFamily="18" charset="0"/>
              </a:rPr>
              <a:t> là 100%</a:t>
            </a:r>
            <a:endParaRPr lang="en-US" sz="3200" dirty="0">
              <a:latin typeface="Times New Roman" panose="02020603050405020304" pitchFamily="18" charset="0"/>
              <a:cs typeface="Times New Roman" panose="02020603050405020304" pitchFamily="18" charset="0"/>
            </a:endParaRPr>
          </a:p>
        </p:txBody>
      </p:sp>
      <p:sp>
        <p:nvSpPr>
          <p:cNvPr id="14" name="Text Box 13"/>
          <p:cNvSpPr txBox="1"/>
          <p:nvPr/>
        </p:nvSpPr>
        <p:spPr>
          <a:xfrm>
            <a:off x="1015365" y="500601"/>
            <a:ext cx="10841038" cy="1077218"/>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a) </a:t>
            </a:r>
            <a:r>
              <a:rPr lang="fr-FR" sz="3200" dirty="0" err="1">
                <a:latin typeface="Times New Roman" panose="02020603050405020304" pitchFamily="18" charset="0"/>
                <a:cs typeface="Times New Roman" panose="02020603050405020304" pitchFamily="18" charset="0"/>
              </a:rPr>
              <a:t>Tổng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số</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lựa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chọn</a:t>
            </a:r>
            <a:r>
              <a:rPr lang="fr-FR" sz="3200" dirty="0">
                <a:latin typeface="Times New Roman" panose="02020603050405020304" pitchFamily="18" charset="0"/>
                <a:cs typeface="Times New Roman" panose="02020603050405020304" pitchFamily="18" charset="0"/>
              </a:rPr>
              <a:t> là 96 + 136 + 124 = 356 </a:t>
            </a:r>
            <a:r>
              <a:rPr lang="fr-FR" sz="3200" dirty="0" err="1">
                <a:latin typeface="Times New Roman" panose="02020603050405020304" pitchFamily="18" charset="0"/>
                <a:cs typeface="Times New Roman" panose="02020603050405020304" pitchFamily="18" charset="0"/>
              </a:rPr>
              <a:t>lớn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hơn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số</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bạn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được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hỏi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vì</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mỗi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bạn</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thể</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có</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nhiều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lựa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chọn</a:t>
            </a:r>
            <a:r>
              <a:rPr lang="fr-FR" sz="3200" dirty="0">
                <a:latin typeface="Times New Roman" panose="02020603050405020304" pitchFamily="18" charset="0"/>
                <a:cs typeface="Times New Roman" panose="02020603050405020304" pitchFamily="18" charset="0"/>
              </a:rPr>
              <a:t>.</a:t>
            </a:r>
            <a:endParaRPr lang="en-CA" altLang="en-US" sz="3200" dirty="0">
              <a:solidFill>
                <a:schemeClr val="tx1"/>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82880" y="578835"/>
            <a:ext cx="832485" cy="460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altLang="en-US" sz="2400" dirty="0">
                <a:latin typeface="Times New Roman" panose="02020603050405020304" pitchFamily="18" charset="0"/>
                <a:cs typeface="Times New Roman" panose="02020603050405020304" pitchFamily="18" charset="0"/>
              </a:rPr>
              <a:t>Giải</a:t>
            </a:r>
          </a:p>
        </p:txBody>
      </p:sp>
      <p:sp>
        <p:nvSpPr>
          <p:cNvPr id="10" name="TextBox 9">
            <a:extLst>
              <a:ext uri="{FF2B5EF4-FFF2-40B4-BE49-F238E27FC236}">
                <a16:creationId xmlns:a16="http://schemas.microsoft.com/office/drawing/2014/main" id="{BB6AE51A-977A-789F-E284-2B34A85ED7DA}"/>
              </a:ext>
            </a:extLst>
          </p:cNvPr>
          <p:cNvSpPr txBox="1"/>
          <p:nvPr/>
        </p:nvSpPr>
        <p:spPr>
          <a:xfrm>
            <a:off x="876300" y="3128796"/>
            <a:ext cx="4244347" cy="1077218"/>
          </a:xfrm>
          <a:prstGeom prst="rect">
            <a:avLst/>
          </a:prstGeom>
          <a:noFill/>
        </p:spPr>
        <p:txBody>
          <a:bodyPr wrap="square">
            <a:spAutoFit/>
          </a:bodyPr>
          <a:lstStyle/>
          <a:p>
            <a:r>
              <a:rPr lang="fr-FR" sz="3200" dirty="0">
                <a:effectLst/>
                <a:latin typeface="Times New Roman" panose="02020603050405020304" pitchFamily="18" charset="0"/>
                <a:ea typeface="Times New Roman" panose="02020603050405020304" pitchFamily="18" charset="0"/>
              </a:rPr>
              <a:t>c) An </a:t>
            </a:r>
            <a:r>
              <a:rPr lang="fr-FR" sz="3200" dirty="0" err="1">
                <a:effectLst/>
                <a:latin typeface="Times New Roman" panose="02020603050405020304" pitchFamily="18" charset="0"/>
                <a:ea typeface="Times New Roman" panose="02020603050405020304" pitchFamily="18" charset="0"/>
              </a:rPr>
              <a:t>nên</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dùng</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biểu</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đồ</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hình</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cột</a:t>
            </a:r>
            <a:r>
              <a:rPr lang="fr-FR" sz="3200" dirty="0">
                <a:effectLst/>
                <a:latin typeface="Times New Roman" panose="02020603050405020304" pitchFamily="18" charset="0"/>
                <a:ea typeface="Times New Roman" panose="02020603050405020304" pitchFamily="18" charset="0"/>
              </a:rPr>
              <a:t> </a:t>
            </a:r>
            <a:r>
              <a:rPr lang="fr-FR" sz="3200" dirty="0" err="1">
                <a:effectLst/>
                <a:latin typeface="Times New Roman" panose="02020603050405020304" pitchFamily="18" charset="0"/>
                <a:ea typeface="Times New Roman" panose="02020603050405020304" pitchFamily="18" charset="0"/>
              </a:rPr>
              <a:t>sau</a:t>
            </a:r>
            <a:r>
              <a:rPr lang="fr-FR"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DD814123-3FD0-D9E7-5D79-91D101CF48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3511" y="3006876"/>
            <a:ext cx="6168502" cy="35661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to="" calcmode="lin" valueType="num">
                                      <p:cBhvr>
                                        <p:cTn id="24" dur="1" fill="hold"/>
                                        <p:tgtEl>
                                          <p:spTgt spid="13"/>
                                        </p:tgtEl>
                                      </p:cBhvr>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3" grpId="0"/>
      <p:bldP spid="13" grpId="1"/>
      <p:bldP spid="14" grpId="0"/>
      <p:bldP spid="14" grpId="1"/>
      <p:bldP spid="3"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ID132022KNTTSTT 66
</file>

<file path=docProps/app.xml><?xml version="1.0" encoding="utf-8"?>
<Properties xmlns="http://schemas.openxmlformats.org/officeDocument/2006/extended-properties" xmlns:vt="http://schemas.openxmlformats.org/officeDocument/2006/docPropsVTypes">
  <TotalTime>128</TotalTime>
  <Words>1984</Words>
  <Application>Microsoft Office PowerPoint</Application>
  <PresentationFormat>Widescreen</PresentationFormat>
  <Paragraphs>291</Paragraphs>
  <Slides>36</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Calibri Light</vt:lpstr>
      <vt:lpstr>Cambria Math</vt:lpstr>
      <vt:lpstr>Open Sans</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Mỗi dữ liệu sau đây thuộc loại nào? Nên dung biểu đồ nào để biểu diễn dữ liệu đó</vt:lpstr>
      <vt:lpstr>Bảng thống kê sau cho biết tỉ lệ đóng góp vào GDP toàn cầu của Việt Nam trong một số năm.</vt:lpstr>
      <vt:lpstr>PowerPoint Presentation</vt:lpstr>
      <vt:lpstr>PowerPoint Presentation</vt:lpstr>
      <vt:lpstr>BÀI TẬP BỔ SUNG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Tạ Ngọc</cp:lastModifiedBy>
  <cp:revision>88</cp:revision>
  <dcterms:created xsi:type="dcterms:W3CDTF">2022-03-06T09:05:00Z</dcterms:created>
  <dcterms:modified xsi:type="dcterms:W3CDTF">2024-03-12T03:00:48Z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32B985D6B135466695ED36258B63AD51</vt:lpwstr>
  </property>
  <property fmtid="{D5CDD505-2E9C-101B-9397-08002B2CF9AE}" pid="3" name="KSOProductBuildVer">
    <vt:lpwstr>1033-11.2.0.11191</vt:lpwstr>
  </property>
</Properties>
</file>