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1" r:id="rId21"/>
    <p:sldId id="342" r:id="rId22"/>
    <p:sldId id="343" r:id="rId23"/>
    <p:sldId id="344" r:id="rId24"/>
    <p:sldId id="345" r:id="rId25"/>
    <p:sldId id="346" r:id="rId26"/>
    <p:sldId id="347" r:id="rId27"/>
    <p:sldId id="348" r:id="rId28"/>
    <p:sldId id="349" r:id="rId29"/>
    <p:sldId id="317" r:id="rId30"/>
    <p:sldId id="31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985" autoAdjust="0"/>
  </p:normalViewPr>
  <p:slideViewPr>
    <p:cSldViewPr snapToGrid="0">
      <p:cViewPr varScale="1">
        <p:scale>
          <a:sx n="59" d="100"/>
          <a:sy n="59" d="100"/>
        </p:scale>
        <p:origin x="972"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2024/3/12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23</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Miền</a:t>
            </a:r>
            <a:r>
              <a:rPr lang="en-US" baseline="0"/>
              <a:t> Trung lúc lũ lụt đau thương được đồng bào cả nước hướng về!</a:t>
            </a:r>
          </a:p>
          <a:p>
            <a:r>
              <a:rPr lang="en-US" baseline="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2024/3/12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2024/3/12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Để chứng tỏ số tự nhiên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lớn hơn 1 là hợp số, </a:t>
              </a:r>
            </a:p>
            <a:p>
              <a:r>
                <a:rPr lang="en-US" sz="2800">
                  <a:solidFill>
                    <a:srgbClr val="FF0000"/>
                  </a:solidFill>
                  <a:latin typeface="Times New Roman" pitchFamily="18" charset="0"/>
                  <a:cs typeface="Times New Roman" pitchFamily="18" charset="0"/>
                </a:rPr>
                <a:t>ta chỉ cần tìm 1 ước của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khác 1 và khác </a:t>
              </a:r>
              <a:r>
                <a:rPr lang="en-US" sz="2800" i="1">
                  <a:solidFill>
                    <a:srgbClr val="FF0000"/>
                  </a:solidFill>
                  <a:latin typeface="Times New Roman" pitchFamily="18" charset="0"/>
                  <a:cs typeface="Times New Roman" pitchFamily="18" charset="0"/>
                </a:rPr>
                <a:t>a</a:t>
              </a: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a:solidFill>
                  <a:srgbClr val="FF0000"/>
                </a:solidFill>
                <a:latin typeface="Times New Roman" pitchFamily="18" charset="0"/>
                <a:cs typeface="Times New Roman" pitchFamily="18" charset="0"/>
              </a:rPr>
              <a:t>Số nào là hợp số? Vì sao?</a:t>
            </a: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a:latin typeface="Times New Roman" pitchFamily="18" charset="0"/>
                <a:cs typeface="Times New Roman" pitchFamily="18" charset="0"/>
              </a:rPr>
              <a:t>Tìm các ước của 18</a:t>
            </a:r>
          </a:p>
          <a:p>
            <a:pPr marL="514350" indent="-514350">
              <a:buAutoNum type="alphaLcParenR"/>
            </a:pPr>
            <a:r>
              <a:rPr lang="en-US" sz="2800">
                <a:latin typeface="Times New Roman" pitchFamily="18" charset="0"/>
                <a:cs typeface="Times New Roman" pitchFamily="18" charset="0"/>
              </a:rPr>
              <a:t>Trong các ước đó, ước nào là số nguyên tố?</a:t>
            </a: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Nếu số nguyên tố </a:t>
              </a:r>
              <a:r>
                <a:rPr lang="en-US" sz="2800" i="1">
                  <a:solidFill>
                    <a:srgbClr val="FF0000"/>
                  </a:solidFill>
                  <a:latin typeface="Times New Roman" pitchFamily="18" charset="0"/>
                  <a:cs typeface="Times New Roman" pitchFamily="18" charset="0"/>
                </a:rPr>
                <a:t>p </a:t>
              </a:r>
              <a:r>
                <a:rPr lang="en-US" sz="2800">
                  <a:solidFill>
                    <a:srgbClr val="FF0000"/>
                  </a:solidFill>
                  <a:latin typeface="Times New Roman" pitchFamily="18" charset="0"/>
                  <a:cs typeface="Times New Roman" pitchFamily="18" charset="0"/>
                </a:rPr>
                <a:t>là ước</a:t>
              </a:r>
            </a:p>
            <a:p>
              <a:r>
                <a:rPr lang="en-US" sz="2800">
                  <a:solidFill>
                    <a:srgbClr val="FF0000"/>
                  </a:solidFill>
                  <a:latin typeface="Times New Roman" pitchFamily="18" charset="0"/>
                  <a:cs typeface="Times New Roman" pitchFamily="18" charset="0"/>
                </a:rPr>
                <a:t> của số tự nhiên </a:t>
              </a:r>
              <a:r>
                <a:rPr lang="en-US" sz="2800" i="1">
                  <a:solidFill>
                    <a:srgbClr val="FF0000"/>
                  </a:solidFill>
                  <a:latin typeface="Times New Roman" pitchFamily="18" charset="0"/>
                  <a:cs typeface="Times New Roman" pitchFamily="18" charset="0"/>
                </a:rPr>
                <a:t>a </a:t>
              </a:r>
              <a:r>
                <a:rPr lang="en-US" sz="2800">
                  <a:solidFill>
                    <a:srgbClr val="FF0000"/>
                  </a:solidFill>
                  <a:latin typeface="Times New Roman" pitchFamily="18" charset="0"/>
                  <a:cs typeface="Times New Roman" pitchFamily="18" charset="0"/>
                </a:rPr>
                <a:t>thì</a:t>
              </a:r>
            </a:p>
            <a:p>
              <a:r>
                <a:rPr lang="en-US" sz="2800" i="1">
                  <a:solidFill>
                    <a:srgbClr val="FF0000"/>
                  </a:solidFill>
                  <a:latin typeface="Times New Roman" pitchFamily="18" charset="0"/>
                  <a:cs typeface="Times New Roman" pitchFamily="18" charset="0"/>
                </a:rPr>
                <a:t> p </a:t>
              </a:r>
              <a:r>
                <a:rPr lang="en-US" sz="2800">
                  <a:solidFill>
                    <a:srgbClr val="FF0000"/>
                  </a:solidFill>
                  <a:latin typeface="Times New Roman" pitchFamily="18" charset="0"/>
                  <a:cs typeface="Times New Roman" pitchFamily="18" charset="0"/>
                </a:rPr>
                <a:t>được gọi là </a:t>
              </a:r>
            </a:p>
            <a:p>
              <a:r>
                <a:rPr lang="en-US" sz="2800">
                  <a:solidFill>
                    <a:srgbClr val="FF0000"/>
                  </a:solidFill>
                  <a:latin typeface="Times New Roman" pitchFamily="18" charset="0"/>
                  <a:cs typeface="Times New Roman" pitchFamily="18" charset="0"/>
                </a:rPr>
                <a:t>ước nguyên tố của</a:t>
              </a:r>
              <a:r>
                <a:rPr lang="en-US" sz="2800" i="1">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a:latin typeface="Times New Roman" pitchFamily="18" charset="0"/>
                <a:cs typeface="Times New Roman" pitchFamily="18" charset="0"/>
              </a:rPr>
              <a:t>Tìm các ước nguyên tố của 39 và 29</a:t>
            </a: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a:latin typeface="Times New Roman" pitchFamily="18" charset="0"/>
                <a:cs typeface="Times New Roman" pitchFamily="18" charset="0"/>
              </a:rPr>
              <a:t>Số 39 có các ước là: 1, 3, 13, 39,</a:t>
            </a:r>
          </a:p>
          <a:p>
            <a:r>
              <a:rPr lang="en-US" sz="2800">
                <a:latin typeface="Times New Roman" pitchFamily="18" charset="0"/>
                <a:cs typeface="Times New Roman" pitchFamily="18" charset="0"/>
              </a:rPr>
              <a:t>trong đó 3 và 13 là số nguyên tố.</a:t>
            </a:r>
          </a:p>
          <a:p>
            <a:r>
              <a:rPr lang="en-US" sz="280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a:latin typeface="Times New Roman" pitchFamily="18" charset="0"/>
                <a:cs typeface="Times New Roman" pitchFamily="18" charset="0"/>
              </a:rPr>
              <a:t>HOẠT ĐỘNG NHÓM</a:t>
            </a: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05:00</a:t>
            </a:r>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04:59</a:t>
            </a:r>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04:58</a:t>
            </a:r>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04:57</a:t>
            </a:r>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04:56</a:t>
            </a:r>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04:55</a:t>
            </a:r>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04:54</a:t>
            </a:r>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04:53</a:t>
            </a:r>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04:52</a:t>
            </a:r>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04:51</a:t>
            </a:r>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04:50</a:t>
            </a:r>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04:49</a:t>
            </a:r>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04:48</a:t>
            </a:r>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04:47</a:t>
            </a:r>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04:46</a:t>
            </a:r>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04:45</a:t>
            </a:r>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04:44</a:t>
            </a:r>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04:43</a:t>
            </a:r>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04:42</a:t>
            </a:r>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04:41</a:t>
            </a:r>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04:40</a:t>
            </a:r>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04:39</a:t>
            </a:r>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04:38</a:t>
            </a:r>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04:37</a:t>
            </a:r>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04:36</a:t>
            </a:r>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04:35</a:t>
            </a:r>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04:34</a:t>
            </a:r>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04:33</a:t>
            </a:r>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04:32</a:t>
            </a:r>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04:31</a:t>
            </a:r>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04:30</a:t>
            </a:r>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04:29</a:t>
            </a:r>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04:28</a:t>
            </a:r>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04:27</a:t>
            </a:r>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04:26</a:t>
            </a:r>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04:25</a:t>
            </a:r>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04:24</a:t>
            </a:r>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04:23</a:t>
            </a:r>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04:22</a:t>
            </a:r>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04:21</a:t>
            </a:r>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04:20</a:t>
            </a:r>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04:19</a:t>
            </a:r>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04:18</a:t>
            </a:r>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04:17</a:t>
            </a:r>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04:16</a:t>
            </a:r>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04:15</a:t>
            </a:r>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04:14</a:t>
            </a:r>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04:13</a:t>
            </a:r>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04:12</a:t>
            </a:r>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04:11</a:t>
            </a:r>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04:10</a:t>
            </a:r>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04:09</a:t>
            </a:r>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04:08</a:t>
            </a:r>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04:07</a:t>
            </a:r>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04:06</a:t>
            </a:r>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04:05</a:t>
            </a:r>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04:04</a:t>
            </a:r>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04:03</a:t>
            </a:r>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04:02</a:t>
            </a:r>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04:01</a:t>
            </a:r>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04:00</a:t>
            </a:r>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03:59</a:t>
            </a:r>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03:58</a:t>
            </a:r>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03:57</a:t>
            </a:r>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03:56</a:t>
            </a:r>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03:55</a:t>
            </a:r>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03:54</a:t>
            </a:r>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03:53</a:t>
            </a:r>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03:52</a:t>
            </a:r>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03:51</a:t>
            </a:r>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03:50</a:t>
            </a:r>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03:49</a:t>
            </a:r>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03:48</a:t>
            </a:r>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03:47</a:t>
            </a:r>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03:46</a:t>
            </a:r>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03:45</a:t>
            </a:r>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03:44</a:t>
            </a:r>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03:43</a:t>
            </a:r>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03:42</a:t>
            </a:r>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03:41</a:t>
            </a:r>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03:40</a:t>
            </a:r>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03:39</a:t>
            </a:r>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03:38</a:t>
            </a:r>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03:37</a:t>
            </a:r>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03:36</a:t>
            </a:r>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03:35</a:t>
            </a:r>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03:34</a:t>
            </a:r>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03:33</a:t>
            </a:r>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03:32</a:t>
            </a:r>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03:31</a:t>
            </a:r>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03:30</a:t>
            </a:r>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03:29</a:t>
            </a:r>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03:28</a:t>
            </a:r>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03:27</a:t>
            </a:r>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03:26</a:t>
            </a:r>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03:25</a:t>
            </a:r>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03:24</a:t>
            </a:r>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03:23</a:t>
            </a:r>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03:22</a:t>
            </a:r>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03:21</a:t>
            </a:r>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03:20</a:t>
            </a:r>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03:19</a:t>
            </a:r>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03:18</a:t>
            </a:r>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03:17</a:t>
            </a:r>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03:16</a:t>
            </a:r>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03:15</a:t>
            </a:r>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03:14</a:t>
            </a:r>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03:13</a:t>
            </a:r>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03:12</a:t>
            </a:r>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03:11</a:t>
            </a:r>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03:10</a:t>
            </a:r>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03:09</a:t>
            </a:r>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03:08</a:t>
            </a:r>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03:07</a:t>
            </a:r>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03:06</a:t>
            </a:r>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03:05</a:t>
            </a:r>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03:04</a:t>
            </a:r>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03:03</a:t>
            </a:r>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03:02</a:t>
            </a:r>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03:01</a:t>
            </a:r>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03:00</a:t>
            </a:r>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02:59</a:t>
            </a:r>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02:58</a:t>
            </a:r>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02:57</a:t>
            </a:r>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02:56</a:t>
            </a:r>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02:55</a:t>
            </a:r>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02:54</a:t>
            </a:r>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02:53</a:t>
            </a:r>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02:52</a:t>
            </a:r>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02:51</a:t>
            </a:r>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02:50</a:t>
            </a:r>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02:49</a:t>
            </a:r>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02:48</a:t>
            </a:r>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02:47</a:t>
            </a:r>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02:46</a:t>
            </a:r>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02:45</a:t>
            </a:r>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02:44</a:t>
            </a:r>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02:43</a:t>
            </a:r>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02:42</a:t>
            </a:r>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02:41</a:t>
            </a:r>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02:40</a:t>
            </a:r>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02:39</a:t>
            </a:r>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02:38</a:t>
            </a:r>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02:37</a:t>
            </a:r>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02:36</a:t>
            </a:r>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02:35</a:t>
            </a:r>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02:34</a:t>
            </a:r>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02:33</a:t>
            </a:r>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02:32</a:t>
            </a:r>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02:31</a:t>
            </a:r>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02:30</a:t>
            </a:r>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02:29</a:t>
            </a:r>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02:28</a:t>
            </a:r>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02:27</a:t>
            </a:r>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02:26</a:t>
            </a:r>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02:25</a:t>
            </a:r>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02:24</a:t>
            </a:r>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02:23</a:t>
            </a:r>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02:22</a:t>
            </a:r>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02:21</a:t>
            </a:r>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02:20</a:t>
            </a:r>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02:19</a:t>
            </a:r>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02:18</a:t>
            </a:r>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02:17</a:t>
            </a:r>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02:16</a:t>
            </a:r>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02:15</a:t>
            </a:r>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02:14</a:t>
            </a:r>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02:13</a:t>
            </a:r>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02:12</a:t>
            </a:r>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02:11</a:t>
            </a:r>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02:10</a:t>
            </a:r>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02:09</a:t>
            </a:r>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02:08</a:t>
            </a:r>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02:07</a:t>
            </a:r>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02:06</a:t>
            </a:r>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02:05</a:t>
            </a:r>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02:04</a:t>
            </a:r>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02:03</a:t>
            </a:r>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02:02</a:t>
            </a:r>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02:01</a:t>
            </a:r>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02:00</a:t>
            </a:r>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01:59</a:t>
            </a:r>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01:58</a:t>
            </a:r>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01:57</a:t>
            </a:r>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01:56</a:t>
            </a:r>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01:55</a:t>
            </a:r>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01:54</a:t>
            </a:r>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01:53</a:t>
            </a:r>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01:52</a:t>
            </a:r>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01:51</a:t>
            </a:r>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01:50</a:t>
            </a:r>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01:49</a:t>
            </a:r>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01:48</a:t>
            </a:r>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01:47</a:t>
            </a:r>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01:46</a:t>
            </a:r>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01:45</a:t>
            </a:r>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01:44</a:t>
            </a:r>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01:43</a:t>
            </a:r>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01:42</a:t>
            </a:r>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01:41</a:t>
            </a:r>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01:40</a:t>
            </a:r>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01:39</a:t>
            </a:r>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01:38</a:t>
            </a:r>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01:37</a:t>
            </a:r>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01:36</a:t>
            </a:r>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01:35</a:t>
            </a:r>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01:34</a:t>
            </a:r>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01:33</a:t>
            </a:r>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01:32</a:t>
            </a:r>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01:31</a:t>
            </a:r>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01:30</a:t>
            </a:r>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01:29</a:t>
            </a:r>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01:28</a:t>
            </a:r>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01:27</a:t>
            </a:r>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01:26</a:t>
            </a:r>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01:25</a:t>
            </a:r>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01:24</a:t>
            </a:r>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01:23</a:t>
            </a:r>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01:22</a:t>
            </a:r>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01:21</a:t>
            </a:r>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01:20</a:t>
            </a:r>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01:19</a:t>
            </a:r>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01:18</a:t>
            </a:r>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01:17</a:t>
            </a:r>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01:16</a:t>
            </a:r>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01:15</a:t>
            </a:r>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01:14</a:t>
            </a:r>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01:13</a:t>
            </a:r>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01:12</a:t>
            </a:r>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01:11</a:t>
            </a:r>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01:10</a:t>
            </a:r>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01:09</a:t>
            </a:r>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01:08</a:t>
            </a:r>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01:07</a:t>
            </a:r>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01:06</a:t>
            </a:r>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01:05</a:t>
            </a:r>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01:04</a:t>
            </a:r>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01:03</a:t>
            </a:r>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01:02</a:t>
            </a:r>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01:01</a:t>
            </a:r>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01:00</a:t>
            </a:r>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00:59</a:t>
            </a:r>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00:58</a:t>
            </a:r>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00:57</a:t>
            </a:r>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00:56</a:t>
            </a:r>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00:55</a:t>
            </a:r>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00:54</a:t>
            </a:r>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00:53</a:t>
            </a:r>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00:52</a:t>
            </a:r>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00:51</a:t>
            </a:r>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00:50</a:t>
            </a:r>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00:49</a:t>
            </a:r>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00:48</a:t>
            </a:r>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00:47</a:t>
            </a:r>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00:46</a:t>
            </a:r>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00:45</a:t>
            </a:r>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00:44</a:t>
            </a:r>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00:43</a:t>
            </a:r>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00:42</a:t>
            </a:r>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00:41</a:t>
            </a:r>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00:40</a:t>
            </a:r>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00:39</a:t>
            </a:r>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00:38</a:t>
            </a:r>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00:37</a:t>
            </a:r>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00:36</a:t>
            </a:r>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00:35</a:t>
            </a:r>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00:34</a:t>
            </a:r>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00:33</a:t>
            </a:r>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00:32</a:t>
            </a:r>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00:31</a:t>
            </a:r>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00:30</a:t>
            </a:r>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00:29</a:t>
            </a:r>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00:28</a:t>
            </a:r>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00:27</a:t>
            </a:r>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00:26</a:t>
            </a:r>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00:25</a:t>
            </a:r>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00:24</a:t>
            </a:r>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00:23</a:t>
            </a:r>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00:22</a:t>
            </a:r>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00:21</a:t>
            </a:r>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00:20</a:t>
            </a:r>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00:19</a:t>
            </a:r>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00:18</a:t>
            </a:r>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00:17</a:t>
            </a:r>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00:16</a:t>
            </a:r>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00:15</a:t>
            </a:r>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00:14</a:t>
            </a:r>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00:13</a:t>
            </a:r>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00:12</a:t>
            </a:r>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00:11</a:t>
            </a:r>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00:10</a:t>
            </a:r>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00:09</a:t>
            </a:r>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00:08</a:t>
            </a:r>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00:07</a:t>
            </a:r>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00:06</a:t>
            </a:r>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00:05</a:t>
            </a:r>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00:04</a:t>
            </a:r>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00:03</a:t>
            </a:r>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00:02</a:t>
            </a:r>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00:01</a:t>
            </a:r>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00:00</a:t>
            </a:r>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TG</a:t>
            </a:r>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1,3: Tìm các ước nguyên tố của 23, 24 </a:t>
            </a: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2,4: Tìm các ước nguyên tố của 26, 27 </a:t>
            </a: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N: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nào</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chẵn</a:t>
            </a:r>
            <a:r>
              <a:rPr lang="en-US" sz="4000" b="1" i="1" dirty="0">
                <a:solidFill>
                  <a:srgbClr val="000000"/>
                </a:solidFill>
                <a:latin typeface="Times New Roman" pitchFamily="18" charset="0"/>
              </a:rPr>
              <a:t>?</a:t>
            </a: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a:solidFill>
                  <a:srgbClr val="000000"/>
                </a:solidFill>
                <a:latin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điền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tương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ứng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số</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tìm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được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ô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a:t>
            </a:r>
            <a:br>
              <a:rPr lang="en-US" sz="3600" b="1" dirty="0">
                <a:solidFill>
                  <a:srgbClr val="000000"/>
                </a:solidFill>
                <a:latin typeface="Times New Roman" panose="02020603050405020304" pitchFamily="18" charset="0"/>
                <a:cs typeface="Times New Roman" panose="02020603050405020304" pitchFamily="18" charset="0"/>
              </a:rPr>
            </a:b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I: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10?</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U: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R: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0?</a:t>
            </a: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E: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85333">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185333">
                  <a:extLst>
                    <a:ext uri="{9D8B030D-6E8A-4147-A177-3AD203B41FA5}">
                      <a16:colId xmlns:a16="http://schemas.microsoft.com/office/drawing/2014/main" val="20006"/>
                    </a:ext>
                  </a:extLst>
                </a:gridCol>
                <a:gridCol w="1185333">
                  <a:extLst>
                    <a:ext uri="{9D8B030D-6E8A-4147-A177-3AD203B41FA5}">
                      <a16:colId xmlns:a16="http://schemas.microsoft.com/office/drawing/2014/main" val="20007"/>
                    </a:ext>
                  </a:extLst>
                </a:gridCol>
                <a:gridCol w="1185333">
                  <a:extLst>
                    <a:ext uri="{9D8B030D-6E8A-4147-A177-3AD203B41FA5}">
                      <a16:colId xmlns:a16="http://schemas.microsoft.com/office/drawing/2014/main" val="20008"/>
                    </a:ext>
                  </a:extLst>
                </a:gridCol>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G: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a:solidFill>
                  <a:srgbClr val="000000"/>
                </a:solidFill>
                <a:latin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ứng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với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được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ô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a:t>
            </a:r>
            <a:br>
              <a:rPr lang="en-US" sz="4000" dirty="0">
                <a:solidFill>
                  <a:srgbClr val="000000"/>
                </a:solidFill>
                <a:latin typeface="Times New Roman" panose="02020603050405020304" pitchFamily="18" charset="0"/>
                <a:cs typeface="Times New Roman" panose="02020603050405020304" pitchFamily="18" charset="0"/>
              </a:rPr>
            </a:b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đâu là số nguyên tố, hợp số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13" name="矩形 12"/>
          <p:cNvSpPr/>
          <p:nvPr/>
        </p:nvSpPr>
        <p:spPr>
          <a:xfrm>
            <a:off x="8611318" y="3638034"/>
            <a:ext cx="2183611" cy="523220"/>
          </a:xfrm>
          <a:prstGeom prst="rect">
            <a:avLst/>
          </a:prstGeom>
          <a:noFill/>
        </p:spPr>
        <p:txBody>
          <a:bodyPr wrap="none" lIns="91440" tIns="45720" rIns="91440" bIns="45720">
            <a:spAutoFit/>
          </a:bodyPr>
          <a:lstStyle/>
          <a:p>
            <a:pPr algn="ctr"/>
            <a:r>
              <a:rPr lang="en-US" altLang="zh-CN" sz="2800" cap="none" spc="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Nguyễn Thị Dung</a:t>
            </a:r>
            <a:endParaRPr lang="zh-CN" altLang="en-US" sz="2800" cap="none" spc="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endParaRPr>
          </a:p>
        </p:txBody>
      </p:sp>
      <p:sp>
        <p:nvSpPr>
          <p:cNvPr id="9" name="PA_01">
            <a:extLst>
              <a:ext uri="{FF2B5EF4-FFF2-40B4-BE49-F238E27FC236}">
                <a16:creationId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a:solidFill>
                  <a:srgbClr val="BF0000"/>
                </a:solidFill>
                <a:latin typeface="Cambria"/>
                <a:cs typeface="Cambria"/>
              </a:rPr>
              <a:t>SỐ NGUYÊN TỐ. HỢP SỐ</a:t>
            </a:r>
          </a:p>
          <a:p>
            <a:pPr algn="ctr">
              <a:lnSpc>
                <a:spcPts val="5277"/>
              </a:lnSpc>
            </a:pPr>
            <a:r>
              <a:rPr sz="3000" b="1" spc="-18">
                <a:latin typeface="Times New Roman"/>
                <a:cs typeface="Times New Roman"/>
              </a:rPr>
              <a:t>(Tiết</a:t>
            </a:r>
            <a:r>
              <a:rPr sz="3000" b="1" spc="9">
                <a:latin typeface="Times New Roman"/>
                <a:cs typeface="Times New Roman"/>
              </a:rPr>
              <a:t> </a:t>
            </a:r>
            <a:r>
              <a:rPr sz="3000" b="1">
                <a:latin typeface="Times New Roman"/>
                <a:cs typeface="Times New Roman"/>
              </a:rPr>
              <a:t>1)</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4 cách chia, vì số 34 có 4 ước là 1;2;17 và 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a:solidFill>
                  <a:srgbClr val="FF9900"/>
                </a:solidFill>
                <a:latin typeface="Times New Roman" pitchFamily="18" charset="0"/>
                <a:cs typeface="Times New Roman" pitchFamily="18" charset="0"/>
              </a:rPr>
              <a:t>Vậy thế nào là số nguyên tố? </a:t>
            </a:r>
          </a:p>
          <a:p>
            <a:pPr algn="ctr"/>
            <a:r>
              <a:rPr lang="en-US" altLang="zh-CN" sz="2800" b="1">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a:t>HOẠT ĐỘNG NHÓM: Hoàn thành phiếu học tập</a:t>
            </a:r>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760720"/>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6</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17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34</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a:latin typeface="Times New Roman" pitchFamily="18" charset="0"/>
                  <a:cs typeface="Times New Roman" pitchFamily="18" charset="0"/>
                </a:rPr>
                <a:t>Số 0 và số 1 </a:t>
              </a:r>
            </a:p>
            <a:p>
              <a:r>
                <a:rPr lang="en-US" sz="2800">
                  <a:latin typeface="Times New Roman" pitchFamily="18" charset="0"/>
                  <a:cs typeface="Times New Roman" pitchFamily="18" charset="0"/>
                </a:rPr>
                <a:t>không là số nguyên tố </a:t>
              </a:r>
            </a:p>
            <a:p>
              <a:r>
                <a:rPr lang="en-US" sz="2800">
                  <a:latin typeface="Times New Roman" pitchFamily="18" charset="0"/>
                  <a:cs typeface="Times New Roman" pitchFamily="18" charset="0"/>
                </a:rPr>
                <a:t>cũng không là hợp số.</a:t>
              </a: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a:latin typeface="Times New Roman" pitchFamily="18" charset="0"/>
                <a:cs typeface="Times New Roman" pitchFamily="18" charset="0"/>
              </a:rPr>
              <a:t>Cho các số 13, 19, 25, 28. Trong các số đó:</a:t>
            </a:r>
          </a:p>
          <a:p>
            <a:pPr marL="342900" indent="-342900">
              <a:buAutoNum type="alphaLcParenR"/>
            </a:pPr>
            <a:r>
              <a:rPr lang="en-US" sz="2800">
                <a:latin typeface="Times New Roman" pitchFamily="18" charset="0"/>
                <a:cs typeface="Times New Roman" pitchFamily="18" charset="0"/>
              </a:rPr>
              <a:t>Số nào là số nguyên tố? Vì sao?</a:t>
            </a:r>
          </a:p>
          <a:p>
            <a:pPr marL="342900" indent="-342900">
              <a:buAutoNum type="alphaLcParenR"/>
            </a:pPr>
            <a:r>
              <a:rPr lang="en-US" sz="2800">
                <a:latin typeface="Times New Roman" pitchFamily="18" charset="0"/>
                <a:cs typeface="Times New Roman" pitchFamily="18" charset="0"/>
              </a:rPr>
              <a:t>Số nào là hợp số? Vì sao?</a:t>
            </a: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b) Số 25 là hợp số, vì nó lớn hơn 1, và ngoài hai ước là 1 và 25, </a:t>
            </a:r>
          </a:p>
          <a:p>
            <a:r>
              <a:rPr lang="en-US" sz="280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Số 28 là hợp số, vì nó lớn hơn 1, và ngoài hai ước là 1 và 28, </a:t>
            </a:r>
          </a:p>
          <a:p>
            <a:r>
              <a:rPr lang="en-US" sz="280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1875</Words>
  <Application>Microsoft Office PowerPoint</Application>
  <PresentationFormat>Widescreen</PresentationFormat>
  <Paragraphs>881</Paragraphs>
  <Slides>26</Slides>
  <Notes>10</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26</vt:i4>
      </vt:variant>
    </vt:vector>
  </HeadingPairs>
  <TitlesOfParts>
    <vt:vector size="47" baseType="lpstr">
      <vt:lpstr>微软雅黑</vt:lpstr>
      <vt:lpstr>微软雅黑 Light</vt:lpstr>
      <vt:lpstr>#9Slide03 SVNJustice League</vt:lpstr>
      <vt:lpstr>#9Slide04 Chonburi</vt:lpstr>
      <vt:lpstr>#9Slide07 Crocante</vt:lpstr>
      <vt:lpstr>#9Slide07 HLT Fall For You</vt:lpstr>
      <vt:lpstr>.VnTimeH</vt:lpstr>
      <vt:lpstr>.VnUniverseH</vt:lpstr>
      <vt:lpstr>Arial</vt:lpstr>
      <vt:lpstr>Arial Black</vt:lpstr>
      <vt:lpstr>Calibri</vt:lpstr>
      <vt:lpstr>Cambria</vt:lpstr>
      <vt:lpstr>Microsoft Sans Serif</vt:lpstr>
      <vt:lpstr>Times New Roman</vt:lpstr>
      <vt:lpstr>Verdana</vt:lpstr>
      <vt:lpstr>Wingdings</vt: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Tạ Ngọc</cp:lastModifiedBy>
  <cp:revision>133</cp:revision>
  <dcterms:created xsi:type="dcterms:W3CDTF">2015-05-05T08:02:14Z</dcterms:created>
  <dcterms:modified xsi:type="dcterms:W3CDTF">2024-03-12T02:26:57Z</dcterms:modified>
</cp:coreProperties>
</file>