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517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15">
          <p15:clr>
            <a:srgbClr val="A4A3A4"/>
          </p15:clr>
        </p15:guide>
        <p15:guide id="2" pos="6971">
          <p15:clr>
            <a:srgbClr val="A4A3A4"/>
          </p15:clr>
        </p15:guide>
      </p15:sldGuideLst>
    </p:ext>
    <p:ext uri="http://customooxmlschemas.google.com/">
      <go:slidesCustomData xmlns:go="http://customooxmlschemas.google.com/" r:id="rId35" roundtripDataSignature="AMtx7miDoHQdleehAbqzjTxVeExJ8buc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15" orient="horz"/>
        <p:guide pos="697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 name="Google Shape;4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nice作品">
  <p:cSld name="Janice作品">
    <p:bg>
      <p:bgPr>
        <a:blipFill>
          <a:blip r:embed="rId2">
            <a:alphaModFix/>
          </a:blip>
          <a:stretch>
            <a:fillRect/>
          </a:stretch>
        </a:blipFill>
      </p:bgPr>
    </p:bg>
    <p:spTree>
      <p:nvGrpSpPr>
        <p:cNvPr id="10" name="Shape 10"/>
        <p:cNvGrpSpPr/>
        <p:nvPr/>
      </p:nvGrpSpPr>
      <p:grpSpPr>
        <a:xfrm>
          <a:off x="0" y="0"/>
          <a:ext cx="0" cy="0"/>
          <a:chOff x="0" y="0"/>
          <a:chExt cx="0" cy="0"/>
        </a:xfrm>
      </p:grpSpPr>
      <p:grpSp>
        <p:nvGrpSpPr>
          <p:cNvPr id="11" name="Google Shape;11;p31"/>
          <p:cNvGrpSpPr/>
          <p:nvPr/>
        </p:nvGrpSpPr>
        <p:grpSpPr>
          <a:xfrm>
            <a:off x="0" y="0"/>
            <a:ext cx="12190344" cy="6858000"/>
            <a:chOff x="0" y="0"/>
            <a:chExt cx="12190344" cy="6858000"/>
          </a:xfrm>
        </p:grpSpPr>
        <p:pic>
          <p:nvPicPr>
            <p:cNvPr id="12" name="Google Shape;12;p31"/>
            <p:cNvPicPr preferRelativeResize="0"/>
            <p:nvPr/>
          </p:nvPicPr>
          <p:blipFill rotWithShape="1">
            <a:blip r:embed="rId3">
              <a:alphaModFix/>
            </a:blip>
            <a:srcRect b="0" l="0" r="0" t="0"/>
            <a:stretch/>
          </p:blipFill>
          <p:spPr>
            <a:xfrm>
              <a:off x="0" y="0"/>
              <a:ext cx="5593532" cy="6858000"/>
            </a:xfrm>
            <a:prstGeom prst="rect">
              <a:avLst/>
            </a:prstGeom>
            <a:noFill/>
            <a:ln>
              <a:noFill/>
            </a:ln>
          </p:spPr>
        </p:pic>
        <p:pic>
          <p:nvPicPr>
            <p:cNvPr id="13" name="Google Shape;13;p31"/>
            <p:cNvPicPr preferRelativeResize="0"/>
            <p:nvPr/>
          </p:nvPicPr>
          <p:blipFill rotWithShape="1">
            <a:blip r:embed="rId4">
              <a:alphaModFix/>
            </a:blip>
            <a:srcRect b="0" l="0" r="0" t="0"/>
            <a:stretch/>
          </p:blipFill>
          <p:spPr>
            <a:xfrm flipH="1">
              <a:off x="6596812" y="0"/>
              <a:ext cx="5593532" cy="6858000"/>
            </a:xfrm>
            <a:prstGeom prst="rect">
              <a:avLst/>
            </a:prstGeom>
            <a:noFill/>
            <a:ln>
              <a:noFill/>
            </a:ln>
          </p:spPr>
        </p:pic>
        <p:pic>
          <p:nvPicPr>
            <p:cNvPr id="14" name="Google Shape;14;p31"/>
            <p:cNvPicPr preferRelativeResize="0"/>
            <p:nvPr/>
          </p:nvPicPr>
          <p:blipFill rotWithShape="1">
            <a:blip r:embed="rId5">
              <a:alphaModFix/>
            </a:blip>
            <a:srcRect b="0" l="0" r="0" t="0"/>
            <a:stretch/>
          </p:blipFill>
          <p:spPr>
            <a:xfrm flipH="1">
              <a:off x="5593532" y="0"/>
              <a:ext cx="1008111" cy="6858000"/>
            </a:xfrm>
            <a:prstGeom prst="rect">
              <a:avLst/>
            </a:prstGeom>
            <a:noFill/>
            <a:ln>
              <a:noFill/>
            </a:ln>
          </p:spPr>
        </p:pic>
      </p:grpSp>
    </p:spTree>
  </p:cSld>
  <p:clrMapOvr>
    <a:masterClrMapping/>
  </p:clrMapOvr>
  <p:transition advClick="0" advTm="3000" spd="slow" p14:dur="2000">
    <p:randomBar dir="vert"/>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40" name="Shape 40"/>
        <p:cNvGrpSpPr/>
        <p:nvPr/>
      </p:nvGrpSpPr>
      <p:grpSpPr>
        <a:xfrm>
          <a:off x="0" y="0"/>
          <a:ext cx="0" cy="0"/>
          <a:chOff x="0" y="0"/>
          <a:chExt cx="0" cy="0"/>
        </a:xfrm>
      </p:grpSpPr>
      <p:sp>
        <p:nvSpPr>
          <p:cNvPr id="41" name="Google Shape;41;p40"/>
          <p:cNvSpPr txBox="1"/>
          <p:nvPr>
            <p:ph type="title"/>
          </p:nvPr>
        </p:nvSpPr>
        <p:spPr>
          <a:xfrm>
            <a:off x="609600" y="274638"/>
            <a:ext cx="10975975"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advClick="0" advTm="3000" spd="slow" p14:dur="2000">
    <p:randomBar dir="vert"/>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p:cSld name="内容与标题">
    <p:spTree>
      <p:nvGrpSpPr>
        <p:cNvPr id="15" name="Shape 15"/>
        <p:cNvGrpSpPr/>
        <p:nvPr/>
      </p:nvGrpSpPr>
      <p:grpSpPr>
        <a:xfrm>
          <a:off x="0" y="0"/>
          <a:ext cx="0" cy="0"/>
          <a:chOff x="0" y="0"/>
          <a:chExt cx="0" cy="0"/>
        </a:xfrm>
      </p:grpSpPr>
      <p:sp>
        <p:nvSpPr>
          <p:cNvPr id="16" name="Google Shape;16;p32"/>
          <p:cNvSpPr/>
          <p:nvPr/>
        </p:nvSpPr>
        <p:spPr>
          <a:xfrm rot="-5400000">
            <a:off x="8752482" y="3298677"/>
            <a:ext cx="6741371" cy="144015"/>
          </a:xfrm>
          <a:prstGeom prst="rect">
            <a:avLst/>
          </a:prstGeom>
          <a:solidFill>
            <a:srgbClr val="64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 name="Google Shape;17;p32"/>
          <p:cNvSpPr/>
          <p:nvPr/>
        </p:nvSpPr>
        <p:spPr>
          <a:xfrm flipH="1" rot="5400000">
            <a:off x="-3287723" y="3287721"/>
            <a:ext cx="6741371" cy="165924"/>
          </a:xfrm>
          <a:prstGeom prst="rect">
            <a:avLst/>
          </a:prstGeom>
          <a:solidFill>
            <a:srgbClr val="64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 name="Google Shape;18;p32"/>
          <p:cNvSpPr/>
          <p:nvPr/>
        </p:nvSpPr>
        <p:spPr>
          <a:xfrm>
            <a:off x="0" y="0"/>
            <a:ext cx="12195175" cy="188640"/>
          </a:xfrm>
          <a:prstGeom prst="rect">
            <a:avLst/>
          </a:prstGeom>
          <a:solidFill>
            <a:srgbClr val="64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 name="Google Shape;19;p32"/>
          <p:cNvSpPr/>
          <p:nvPr/>
        </p:nvSpPr>
        <p:spPr>
          <a:xfrm>
            <a:off x="0" y="6669360"/>
            <a:ext cx="12195175" cy="188640"/>
          </a:xfrm>
          <a:prstGeom prst="rect">
            <a:avLst/>
          </a:prstGeom>
          <a:solidFill>
            <a:srgbClr val="64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ransition advClick="0" advTm="3000" spd="slow" p14:dur="2000">
    <p:randomBar dir="vert"/>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20" name="Shape 20"/>
        <p:cNvGrpSpPr/>
        <p:nvPr/>
      </p:nvGrpSpPr>
      <p:grpSpPr>
        <a:xfrm>
          <a:off x="0" y="0"/>
          <a:ext cx="0" cy="0"/>
          <a:chOff x="0" y="0"/>
          <a:chExt cx="0" cy="0"/>
        </a:xfrm>
      </p:grpSpPr>
    </p:spTree>
  </p:cSld>
  <p:clrMapOvr>
    <a:masterClrMapping/>
  </p:clrMapOvr>
  <p:transition advClick="0" advTm="3000" spd="slow" p14:dur="2000">
    <p:randomBar dir="vert"/>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4" name="Google Shape;24;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3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7" name="Shape 27"/>
        <p:cNvGrpSpPr/>
        <p:nvPr/>
      </p:nvGrpSpPr>
      <p:grpSpPr>
        <a:xfrm>
          <a:off x="0" y="0"/>
          <a:ext cx="0" cy="0"/>
          <a:chOff x="0" y="0"/>
          <a:chExt cx="0" cy="0"/>
        </a:xfrm>
      </p:grpSpPr>
    </p:spTree>
  </p:cSld>
  <p:clrMapOvr>
    <a:masterClrMapping/>
  </p:clrMapOvr>
  <p:transition advClick="0" advTm="3000" spd="slow" p14:dur="2000">
    <p:randomBar dir="vert"/>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8" name="Shape 28"/>
        <p:cNvGrpSpPr/>
        <p:nvPr/>
      </p:nvGrpSpPr>
      <p:grpSpPr>
        <a:xfrm>
          <a:off x="0" y="0"/>
          <a:ext cx="0" cy="0"/>
          <a:chOff x="0" y="0"/>
          <a:chExt cx="0" cy="0"/>
        </a:xfrm>
      </p:grpSpPr>
    </p:spTree>
  </p:cSld>
  <p:clrMapOvr>
    <a:masterClrMapping/>
  </p:clrMapOvr>
  <p:transition advClick="0" advTm="3000" spd="slow" p14:dur="2000">
    <p:randomBar dir="vert"/>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29" name="Shape 29"/>
        <p:cNvGrpSpPr/>
        <p:nvPr/>
      </p:nvGrpSpPr>
      <p:grpSpPr>
        <a:xfrm>
          <a:off x="0" y="0"/>
          <a:ext cx="0" cy="0"/>
          <a:chOff x="0" y="0"/>
          <a:chExt cx="0" cy="0"/>
        </a:xfrm>
      </p:grpSpPr>
      <p:sp>
        <p:nvSpPr>
          <p:cNvPr id="30" name="Google Shape;30;p37"/>
          <p:cNvSpPr txBox="1"/>
          <p:nvPr>
            <p:ph type="title"/>
          </p:nvPr>
        </p:nvSpPr>
        <p:spPr>
          <a:xfrm>
            <a:off x="609600" y="274638"/>
            <a:ext cx="10975975"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advClick="0" advTm="3000" spd="slow" p14:dur="2000">
    <p:randomBar dir="vert"/>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自定义版式">
  <p:cSld name="2_自定义版式">
    <p:spTree>
      <p:nvGrpSpPr>
        <p:cNvPr id="31" name="Shape 31"/>
        <p:cNvGrpSpPr/>
        <p:nvPr/>
      </p:nvGrpSpPr>
      <p:grpSpPr>
        <a:xfrm>
          <a:off x="0" y="0"/>
          <a:ext cx="0" cy="0"/>
          <a:chOff x="0" y="0"/>
          <a:chExt cx="0" cy="0"/>
        </a:xfrm>
      </p:grpSpPr>
      <p:sp>
        <p:nvSpPr>
          <p:cNvPr id="32" name="Google Shape;32;p38"/>
          <p:cNvSpPr txBox="1"/>
          <p:nvPr>
            <p:ph type="title"/>
          </p:nvPr>
        </p:nvSpPr>
        <p:spPr>
          <a:xfrm>
            <a:off x="609600" y="274638"/>
            <a:ext cx="10975975"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38"/>
          <p:cNvSpPr/>
          <p:nvPr/>
        </p:nvSpPr>
        <p:spPr>
          <a:xfrm>
            <a:off x="11420039" y="6545425"/>
            <a:ext cx="77513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
                <a:solidFill>
                  <a:srgbClr val="134E30"/>
                </a:solidFill>
                <a:latin typeface="Calibri"/>
                <a:ea typeface="Calibri"/>
                <a:cs typeface="Calibri"/>
                <a:sym typeface="Calibri"/>
              </a:rPr>
              <a:t>PPT模板下载：www.1ppt.com/moban/          行业PPT模板：www.1ppt.com/hangye/ </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节日PPT模板：www.1ppt.com/jieri/          PPT素材：www.1ppt.com/sucai/</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PPT背景图片：www.1ppt.com/beijing/        PPT图表：www.1ppt.com/tubiao/      </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精美PPT下载：www.1ppt.com/xiazai/         PPT教程： www.1ppt.com/powerpoint/      </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PPT课件：www.1ppt.com/kejian/             字体下载：www.1ppt.com/ziti/</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工作总结PPT：www.1ppt.com/xiazai/zongjie/ 工作计划：www.1ppt.com/xiazai/jihua/</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商务PPT模板：www.1ppt.com/moban/shangwu/  个人简历PPT：www.1ppt.com/xiazai/jianli/  </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毕业答辩PPT：www.1ppt.com/xiazai/dabian/  工作汇报PPT：www.1ppt.com/xiazai/huibao/    </a:t>
            </a:r>
            <a:endParaRPr/>
          </a:p>
          <a:p>
            <a:pPr indent="0" lvl="0" marL="0" marR="0" rtl="0" algn="l">
              <a:spcBef>
                <a:spcPts val="0"/>
              </a:spcBef>
              <a:spcAft>
                <a:spcPts val="0"/>
              </a:spcAft>
              <a:buNone/>
            </a:pPr>
            <a:r>
              <a:rPr lang="en-US" sz="100">
                <a:solidFill>
                  <a:srgbClr val="134E30"/>
                </a:solidFill>
                <a:latin typeface="Calibri"/>
                <a:ea typeface="Calibri"/>
                <a:cs typeface="Calibri"/>
                <a:sym typeface="Calibri"/>
              </a:rPr>
              <a:t> </a:t>
            </a:r>
            <a:endParaRPr/>
          </a:p>
        </p:txBody>
      </p:sp>
      <p:grpSp>
        <p:nvGrpSpPr>
          <p:cNvPr id="34" name="Google Shape;34;p38"/>
          <p:cNvGrpSpPr/>
          <p:nvPr/>
        </p:nvGrpSpPr>
        <p:grpSpPr>
          <a:xfrm>
            <a:off x="0" y="0"/>
            <a:ext cx="12190344" cy="6858000"/>
            <a:chOff x="0" y="0"/>
            <a:chExt cx="12190344" cy="6858000"/>
          </a:xfrm>
        </p:grpSpPr>
        <p:pic>
          <p:nvPicPr>
            <p:cNvPr id="35" name="Google Shape;35;p38"/>
            <p:cNvPicPr preferRelativeResize="0"/>
            <p:nvPr/>
          </p:nvPicPr>
          <p:blipFill rotWithShape="1">
            <a:blip r:embed="rId2">
              <a:alphaModFix/>
            </a:blip>
            <a:srcRect b="0" l="0" r="0" t="0"/>
            <a:stretch/>
          </p:blipFill>
          <p:spPr>
            <a:xfrm>
              <a:off x="0" y="0"/>
              <a:ext cx="5593532" cy="6858000"/>
            </a:xfrm>
            <a:prstGeom prst="rect">
              <a:avLst/>
            </a:prstGeom>
            <a:noFill/>
            <a:ln>
              <a:noFill/>
            </a:ln>
          </p:spPr>
        </p:pic>
        <p:pic>
          <p:nvPicPr>
            <p:cNvPr id="36" name="Google Shape;36;p38"/>
            <p:cNvPicPr preferRelativeResize="0"/>
            <p:nvPr/>
          </p:nvPicPr>
          <p:blipFill rotWithShape="1">
            <a:blip r:embed="rId2">
              <a:alphaModFix/>
            </a:blip>
            <a:srcRect b="0" l="0" r="0" t="0"/>
            <a:stretch/>
          </p:blipFill>
          <p:spPr>
            <a:xfrm flipH="1">
              <a:off x="6596812" y="0"/>
              <a:ext cx="5593532" cy="6858000"/>
            </a:xfrm>
            <a:prstGeom prst="rect">
              <a:avLst/>
            </a:prstGeom>
            <a:noFill/>
            <a:ln>
              <a:noFill/>
            </a:ln>
          </p:spPr>
        </p:pic>
        <p:pic>
          <p:nvPicPr>
            <p:cNvPr id="37" name="Google Shape;37;p38"/>
            <p:cNvPicPr preferRelativeResize="0"/>
            <p:nvPr/>
          </p:nvPicPr>
          <p:blipFill rotWithShape="1">
            <a:blip r:embed="rId3">
              <a:alphaModFix/>
            </a:blip>
            <a:srcRect b="0" l="0" r="0" t="0"/>
            <a:stretch/>
          </p:blipFill>
          <p:spPr>
            <a:xfrm flipH="1">
              <a:off x="5593532" y="0"/>
              <a:ext cx="1008111" cy="6858000"/>
            </a:xfrm>
            <a:prstGeom prst="rect">
              <a:avLst/>
            </a:prstGeom>
            <a:noFill/>
            <a:ln>
              <a:noFill/>
            </a:ln>
          </p:spPr>
        </p:pic>
      </p:grpSp>
    </p:spTree>
  </p:cSld>
  <p:clrMapOvr>
    <a:masterClrMapping/>
  </p:clrMapOvr>
  <p:transition advClick="0" advTm="3000" spd="slow" p14:dur="2000">
    <p:randomBar dir="vert"/>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自定义版式">
  <p:cSld name="3_自定义版式">
    <p:spTree>
      <p:nvGrpSpPr>
        <p:cNvPr id="38" name="Shape 38"/>
        <p:cNvGrpSpPr/>
        <p:nvPr/>
      </p:nvGrpSpPr>
      <p:grpSpPr>
        <a:xfrm>
          <a:off x="0" y="0"/>
          <a:ext cx="0" cy="0"/>
          <a:chOff x="0" y="0"/>
          <a:chExt cx="0" cy="0"/>
        </a:xfrm>
      </p:grpSpPr>
      <p:sp>
        <p:nvSpPr>
          <p:cNvPr id="39" name="Google Shape;39;p39"/>
          <p:cNvSpPr txBox="1"/>
          <p:nvPr>
            <p:ph type="title"/>
          </p:nvPr>
        </p:nvSpPr>
        <p:spPr>
          <a:xfrm>
            <a:off x="609600" y="274638"/>
            <a:ext cx="10975975"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advClick="0" advTm="3000" spd="slow" p14:dur="2000">
    <p:randomBar dir="vert"/>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advClick="0" advTm="3000" spd="slow" p14:dur="2000">
    <p:randomBar dir="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1" Type="http://schemas.openxmlformats.org/officeDocument/2006/relationships/image" Target="../media/image43.gif"/><Relationship Id="rId10" Type="http://schemas.openxmlformats.org/officeDocument/2006/relationships/slide" Target="/ppt/slides/slide28.xml"/><Relationship Id="rId13" Type="http://schemas.openxmlformats.org/officeDocument/2006/relationships/image" Target="../media/image49.png"/><Relationship Id="rId12"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slide" Target="/ppt/slides/slide24.xml"/><Relationship Id="rId9" Type="http://schemas.openxmlformats.org/officeDocument/2006/relationships/image" Target="../media/image34.gif"/><Relationship Id="rId14" Type="http://schemas.openxmlformats.org/officeDocument/2006/relationships/image" Target="../media/image53.png"/><Relationship Id="rId5" Type="http://schemas.openxmlformats.org/officeDocument/2006/relationships/slide" Target="/ppt/slides/slide25.xml"/><Relationship Id="rId6" Type="http://schemas.openxmlformats.org/officeDocument/2006/relationships/slide" Target="/ppt/slides/slide26.xml"/><Relationship Id="rId7" Type="http://schemas.openxmlformats.org/officeDocument/2006/relationships/slide" Target="/ppt/slides/slide27.xml"/><Relationship Id="rId8" Type="http://schemas.openxmlformats.org/officeDocument/2006/relationships/image" Target="../media/image3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image" Target="../media/image48.gif"/><Relationship Id="rId9" Type="http://schemas.openxmlformats.org/officeDocument/2006/relationships/image" Target="../media/image55.gif"/><Relationship Id="rId5" Type="http://schemas.openxmlformats.org/officeDocument/2006/relationships/image" Target="../media/image45.gif"/><Relationship Id="rId6" Type="http://schemas.openxmlformats.org/officeDocument/2006/relationships/image" Target="../media/image42.gif"/><Relationship Id="rId7" Type="http://schemas.openxmlformats.org/officeDocument/2006/relationships/image" Target="../media/image44.gif"/><Relationship Id="rId8" Type="http://schemas.openxmlformats.org/officeDocument/2006/relationships/image" Target="../media/image51.gif"/></Relationships>
</file>

<file path=ppt/slides/_rels/slide25.xml.rels><?xml version="1.0" encoding="UTF-8" standalone="yes"?><Relationships xmlns="http://schemas.openxmlformats.org/package/2006/relationships"><Relationship Id="rId11" Type="http://schemas.openxmlformats.org/officeDocument/2006/relationships/image" Target="../media/image57.gif"/><Relationship Id="rId10" Type="http://schemas.openxmlformats.org/officeDocument/2006/relationships/image" Target="../media/image55.gif"/><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slide" Target="/ppt/slides/slide23.xml"/><Relationship Id="rId4" Type="http://schemas.openxmlformats.org/officeDocument/2006/relationships/image" Target="../media/image56.gif"/><Relationship Id="rId9" Type="http://schemas.openxmlformats.org/officeDocument/2006/relationships/image" Target="../media/image54.gif"/><Relationship Id="rId5" Type="http://schemas.openxmlformats.org/officeDocument/2006/relationships/image" Target="../media/image50.png"/><Relationship Id="rId6" Type="http://schemas.openxmlformats.org/officeDocument/2006/relationships/image" Target="../media/image47.png"/><Relationship Id="rId7" Type="http://schemas.openxmlformats.org/officeDocument/2006/relationships/image" Target="../media/image46.png"/><Relationship Id="rId8"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slide" Target="/ppt/slides/slide23.xml"/><Relationship Id="rId4" Type="http://schemas.openxmlformats.org/officeDocument/2006/relationships/image" Target="../media/image56.gif"/><Relationship Id="rId5" Type="http://schemas.openxmlformats.org/officeDocument/2006/relationships/image" Target="../media/image59.png"/><Relationship Id="rId6" Type="http://schemas.openxmlformats.org/officeDocument/2006/relationships/image" Target="../media/image54.gif"/><Relationship Id="rId7" Type="http://schemas.openxmlformats.org/officeDocument/2006/relationships/image" Target="../media/image55.gif"/><Relationship Id="rId8" Type="http://schemas.openxmlformats.org/officeDocument/2006/relationships/image" Target="../media/image5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slide" Target="/ppt/slides/slide23.xml"/><Relationship Id="rId4" Type="http://schemas.openxmlformats.org/officeDocument/2006/relationships/image" Target="../media/image56.gif"/><Relationship Id="rId5" Type="http://schemas.openxmlformats.org/officeDocument/2006/relationships/image" Target="../media/image54.gif"/><Relationship Id="rId6" Type="http://schemas.openxmlformats.org/officeDocument/2006/relationships/image" Target="../media/image55.gif"/><Relationship Id="rId7" Type="http://schemas.openxmlformats.org/officeDocument/2006/relationships/image" Target="../media/image5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 name="Shape 46"/>
        <p:cNvGrpSpPr/>
        <p:nvPr/>
      </p:nvGrpSpPr>
      <p:grpSpPr>
        <a:xfrm>
          <a:off x="0" y="0"/>
          <a:ext cx="0" cy="0"/>
          <a:chOff x="0" y="0"/>
          <a:chExt cx="0" cy="0"/>
        </a:xfrm>
      </p:grpSpPr>
      <p:grpSp>
        <p:nvGrpSpPr>
          <p:cNvPr id="47" name="Google Shape;47;p1"/>
          <p:cNvGrpSpPr/>
          <p:nvPr/>
        </p:nvGrpSpPr>
        <p:grpSpPr>
          <a:xfrm>
            <a:off x="277194" y="4961020"/>
            <a:ext cx="2357429" cy="1657962"/>
            <a:chOff x="1536491" y="3510729"/>
            <a:chExt cx="2516001" cy="1769484"/>
          </a:xfrm>
        </p:grpSpPr>
        <p:grpSp>
          <p:nvGrpSpPr>
            <p:cNvPr id="48" name="Google Shape;48;p1"/>
            <p:cNvGrpSpPr/>
            <p:nvPr/>
          </p:nvGrpSpPr>
          <p:grpSpPr>
            <a:xfrm>
              <a:off x="1536491" y="3692863"/>
              <a:ext cx="1056099" cy="1289793"/>
              <a:chOff x="6072704" y="1600051"/>
              <a:chExt cx="491722" cy="600530"/>
            </a:xfrm>
          </p:grpSpPr>
          <p:grpSp>
            <p:nvGrpSpPr>
              <p:cNvPr id="49" name="Google Shape;49;p1"/>
              <p:cNvGrpSpPr/>
              <p:nvPr/>
            </p:nvGrpSpPr>
            <p:grpSpPr>
              <a:xfrm rot="-8360648">
                <a:off x="6232830" y="1656637"/>
                <a:ext cx="171471" cy="555073"/>
                <a:chOff x="2230038" y="5629352"/>
                <a:chExt cx="460578" cy="243835"/>
              </a:xfrm>
            </p:grpSpPr>
            <p:sp>
              <p:nvSpPr>
                <p:cNvPr id="50" name="Google Shape;50;p1"/>
                <p:cNvSpPr/>
                <p:nvPr/>
              </p:nvSpPr>
              <p:spPr>
                <a:xfrm>
                  <a:off x="2230038" y="5629352"/>
                  <a:ext cx="90309" cy="185136"/>
                </a:xfrm>
                <a:custGeom>
                  <a:rect b="b" l="l" r="r" t="t"/>
                  <a:pathLst>
                    <a:path extrusionOk="0" h="123" w="60">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1" name="Google Shape;51;p1"/>
                <p:cNvSpPr/>
                <p:nvPr/>
              </p:nvSpPr>
              <p:spPr>
                <a:xfrm>
                  <a:off x="2342926" y="5665475"/>
                  <a:ext cx="81278" cy="185136"/>
                </a:xfrm>
                <a:custGeom>
                  <a:rect b="b" l="l" r="r" t="t"/>
                  <a:pathLst>
                    <a:path extrusionOk="0" h="123" w="54">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2" name="Google Shape;52;p1"/>
                <p:cNvSpPr/>
                <p:nvPr/>
              </p:nvSpPr>
              <p:spPr>
                <a:xfrm>
                  <a:off x="2469360" y="5688051"/>
                  <a:ext cx="72248" cy="176105"/>
                </a:xfrm>
                <a:custGeom>
                  <a:rect b="b" l="l" r="r" t="t"/>
                  <a:pathLst>
                    <a:path extrusionOk="0" h="117" w="48">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3" name="Google Shape;53;p1"/>
                <p:cNvSpPr/>
                <p:nvPr/>
              </p:nvSpPr>
              <p:spPr>
                <a:xfrm>
                  <a:off x="2609338" y="5697082"/>
                  <a:ext cx="81278" cy="176105"/>
                </a:xfrm>
                <a:custGeom>
                  <a:rect b="b" l="l" r="r" t="t"/>
                  <a:pathLst>
                    <a:path extrusionOk="0" h="117" w="54">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54" name="Google Shape;54;p1"/>
              <p:cNvGrpSpPr/>
              <p:nvPr/>
            </p:nvGrpSpPr>
            <p:grpSpPr>
              <a:xfrm rot="-2048418">
                <a:off x="6232267" y="1600338"/>
                <a:ext cx="171471" cy="555073"/>
                <a:chOff x="2230038" y="5629352"/>
                <a:chExt cx="460578" cy="243835"/>
              </a:xfrm>
            </p:grpSpPr>
            <p:sp>
              <p:nvSpPr>
                <p:cNvPr id="55" name="Google Shape;55;p1"/>
                <p:cNvSpPr/>
                <p:nvPr/>
              </p:nvSpPr>
              <p:spPr>
                <a:xfrm>
                  <a:off x="2230038" y="5629352"/>
                  <a:ext cx="90309" cy="185136"/>
                </a:xfrm>
                <a:custGeom>
                  <a:rect b="b" l="l" r="r" t="t"/>
                  <a:pathLst>
                    <a:path extrusionOk="0" h="123" w="60">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6" name="Google Shape;56;p1"/>
                <p:cNvSpPr/>
                <p:nvPr/>
              </p:nvSpPr>
              <p:spPr>
                <a:xfrm>
                  <a:off x="2342926" y="5665475"/>
                  <a:ext cx="81278" cy="185136"/>
                </a:xfrm>
                <a:custGeom>
                  <a:rect b="b" l="l" r="r" t="t"/>
                  <a:pathLst>
                    <a:path extrusionOk="0" h="123" w="54">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7" name="Google Shape;57;p1"/>
                <p:cNvSpPr/>
                <p:nvPr/>
              </p:nvSpPr>
              <p:spPr>
                <a:xfrm>
                  <a:off x="2469360" y="5688051"/>
                  <a:ext cx="72248" cy="176105"/>
                </a:xfrm>
                <a:custGeom>
                  <a:rect b="b" l="l" r="r" t="t"/>
                  <a:pathLst>
                    <a:path extrusionOk="0" h="117" w="48">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8" name="Google Shape;58;p1"/>
                <p:cNvSpPr/>
                <p:nvPr/>
              </p:nvSpPr>
              <p:spPr>
                <a:xfrm>
                  <a:off x="2609338" y="5697082"/>
                  <a:ext cx="81278" cy="176105"/>
                </a:xfrm>
                <a:custGeom>
                  <a:rect b="b" l="l" r="r" t="t"/>
                  <a:pathLst>
                    <a:path extrusionOk="0" h="117" w="54">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sp>
          <p:nvSpPr>
            <p:cNvPr id="59" name="Google Shape;59;p1"/>
            <p:cNvSpPr/>
            <p:nvPr/>
          </p:nvSpPr>
          <p:spPr>
            <a:xfrm flipH="1" rot="3956175">
              <a:off x="2415675" y="3436496"/>
              <a:ext cx="1081418" cy="1917949"/>
            </a:xfrm>
            <a:custGeom>
              <a:rect b="b" l="l" r="r" t="t"/>
              <a:pathLst>
                <a:path extrusionOk="0" h="372" w="337">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60" name="Google Shape;60;p1"/>
          <p:cNvGrpSpPr/>
          <p:nvPr/>
        </p:nvGrpSpPr>
        <p:grpSpPr>
          <a:xfrm>
            <a:off x="10919701" y="5528819"/>
            <a:ext cx="1045633" cy="996951"/>
            <a:chOff x="4256088" y="1033463"/>
            <a:chExt cx="784225" cy="747713"/>
          </a:xfrm>
        </p:grpSpPr>
        <p:sp>
          <p:nvSpPr>
            <p:cNvPr id="61" name="Google Shape;61;p1"/>
            <p:cNvSpPr/>
            <p:nvPr/>
          </p:nvSpPr>
          <p:spPr>
            <a:xfrm>
              <a:off x="4311651" y="1282700"/>
              <a:ext cx="34925" cy="166688"/>
            </a:xfrm>
            <a:custGeom>
              <a:rect b="b" l="l" r="r" t="t"/>
              <a:pathLst>
                <a:path extrusionOk="0" h="315" w="66">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2" name="Google Shape;62;p1"/>
            <p:cNvSpPr/>
            <p:nvPr/>
          </p:nvSpPr>
          <p:spPr>
            <a:xfrm>
              <a:off x="4733926" y="1322388"/>
              <a:ext cx="74613" cy="80963"/>
            </a:xfrm>
            <a:custGeom>
              <a:rect b="b" l="l" r="r" t="t"/>
              <a:pathLst>
                <a:path extrusionOk="0" h="153" w="141">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3" name="Google Shape;63;p1"/>
            <p:cNvSpPr/>
            <p:nvPr/>
          </p:nvSpPr>
          <p:spPr>
            <a:xfrm>
              <a:off x="4330701" y="1335088"/>
              <a:ext cx="12700" cy="82550"/>
            </a:xfrm>
            <a:custGeom>
              <a:rect b="b" l="l" r="r" t="t"/>
              <a:pathLst>
                <a:path extrusionOk="0" h="156" w="22">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4" name="Google Shape;64;p1"/>
            <p:cNvSpPr/>
            <p:nvPr/>
          </p:nvSpPr>
          <p:spPr>
            <a:xfrm>
              <a:off x="4351338" y="1377950"/>
              <a:ext cx="6350" cy="39688"/>
            </a:xfrm>
            <a:custGeom>
              <a:rect b="b" l="l" r="r" t="t"/>
              <a:pathLst>
                <a:path extrusionOk="0" h="75" w="13">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5" name="Google Shape;65;p1"/>
            <p:cNvSpPr/>
            <p:nvPr/>
          </p:nvSpPr>
          <p:spPr>
            <a:xfrm>
              <a:off x="4402138" y="1581150"/>
              <a:ext cx="79375" cy="68263"/>
            </a:xfrm>
            <a:custGeom>
              <a:rect b="b" l="l" r="r" t="t"/>
              <a:pathLst>
                <a:path extrusionOk="0" h="128" w="14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6" name="Google Shape;66;p1"/>
            <p:cNvSpPr/>
            <p:nvPr/>
          </p:nvSpPr>
          <p:spPr>
            <a:xfrm>
              <a:off x="4522788" y="1671638"/>
              <a:ext cx="219075" cy="58738"/>
            </a:xfrm>
            <a:custGeom>
              <a:rect b="b" l="l" r="r" t="t"/>
              <a:pathLst>
                <a:path extrusionOk="0" h="113" w="414">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7" name="Google Shape;67;p1"/>
            <p:cNvSpPr/>
            <p:nvPr/>
          </p:nvSpPr>
          <p:spPr>
            <a:xfrm>
              <a:off x="4573588" y="1673225"/>
              <a:ext cx="117475" cy="31750"/>
            </a:xfrm>
            <a:custGeom>
              <a:rect b="b" l="l" r="r" t="t"/>
              <a:pathLst>
                <a:path extrusionOk="0" h="60" w="222">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8" name="Google Shape;68;p1"/>
            <p:cNvSpPr/>
            <p:nvPr/>
          </p:nvSpPr>
          <p:spPr>
            <a:xfrm>
              <a:off x="4256088" y="1033463"/>
              <a:ext cx="784225" cy="747713"/>
            </a:xfrm>
            <a:custGeom>
              <a:rect b="b" l="l" r="r" t="t"/>
              <a:pathLst>
                <a:path extrusionOk="0" h="1414" w="1482">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69" name="Google Shape;69;p1"/>
            <p:cNvSpPr/>
            <p:nvPr/>
          </p:nvSpPr>
          <p:spPr>
            <a:xfrm>
              <a:off x="4678363" y="1257300"/>
              <a:ext cx="179388" cy="215900"/>
            </a:xfrm>
            <a:custGeom>
              <a:rect b="b" l="l" r="r" t="t"/>
              <a:pathLst>
                <a:path extrusionOk="0" h="408" w="339">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grpSp>
      <p:sp>
        <p:nvSpPr>
          <p:cNvPr id="70" name="Google Shape;70;p1"/>
          <p:cNvSpPr/>
          <p:nvPr/>
        </p:nvSpPr>
        <p:spPr>
          <a:xfrm>
            <a:off x="9288916" y="5611449"/>
            <a:ext cx="1439333" cy="1007533"/>
          </a:xfrm>
          <a:custGeom>
            <a:rect b="b" l="l" r="r" t="t"/>
            <a:pathLst>
              <a:path extrusionOk="0" h="1427" w="2040">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grpSp>
        <p:nvGrpSpPr>
          <p:cNvPr id="71" name="Google Shape;71;p1"/>
          <p:cNvGrpSpPr/>
          <p:nvPr/>
        </p:nvGrpSpPr>
        <p:grpSpPr>
          <a:xfrm>
            <a:off x="571399" y="3586705"/>
            <a:ext cx="1047757" cy="1284816"/>
            <a:chOff x="2105026" y="2144713"/>
            <a:chExt cx="941388" cy="1106488"/>
          </a:xfrm>
        </p:grpSpPr>
        <p:sp>
          <p:nvSpPr>
            <p:cNvPr id="72" name="Google Shape;72;p1"/>
            <p:cNvSpPr/>
            <p:nvPr/>
          </p:nvSpPr>
          <p:spPr>
            <a:xfrm>
              <a:off x="2139951" y="2506663"/>
              <a:ext cx="65088" cy="57150"/>
            </a:xfrm>
            <a:custGeom>
              <a:rect b="b" l="l" r="r" t="t"/>
              <a:pathLst>
                <a:path extrusionOk="0" h="108" w="124">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73" name="Google Shape;73;p1"/>
            <p:cNvSpPr/>
            <p:nvPr/>
          </p:nvSpPr>
          <p:spPr>
            <a:xfrm>
              <a:off x="2105026" y="2144713"/>
              <a:ext cx="941388" cy="1106488"/>
            </a:xfrm>
            <a:custGeom>
              <a:rect b="b" l="l" r="r" t="t"/>
              <a:pathLst>
                <a:path extrusionOk="0" h="2091" w="1779">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74" name="Google Shape;74;p1"/>
            <p:cNvSpPr/>
            <p:nvPr/>
          </p:nvSpPr>
          <p:spPr>
            <a:xfrm>
              <a:off x="2470151" y="2649538"/>
              <a:ext cx="23813" cy="25400"/>
            </a:xfrm>
            <a:custGeom>
              <a:rect b="b" l="l" r="r" t="t"/>
              <a:pathLst>
                <a:path extrusionOk="0" h="48" w="45">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grpSp>
      <p:grpSp>
        <p:nvGrpSpPr>
          <p:cNvPr id="75" name="Google Shape;75;p1"/>
          <p:cNvGrpSpPr/>
          <p:nvPr/>
        </p:nvGrpSpPr>
        <p:grpSpPr>
          <a:xfrm>
            <a:off x="10410629" y="3318255"/>
            <a:ext cx="1619275" cy="1460511"/>
            <a:chOff x="6072188" y="1752600"/>
            <a:chExt cx="982663" cy="842963"/>
          </a:xfrm>
        </p:grpSpPr>
        <p:sp>
          <p:nvSpPr>
            <p:cNvPr id="76" name="Google Shape;76;p1"/>
            <p:cNvSpPr/>
            <p:nvPr/>
          </p:nvSpPr>
          <p:spPr>
            <a:xfrm>
              <a:off x="6553201" y="2081213"/>
              <a:ext cx="398463" cy="185738"/>
            </a:xfrm>
            <a:custGeom>
              <a:rect b="b" l="l" r="r" t="t"/>
              <a:pathLst>
                <a:path extrusionOk="0" h="353" w="751">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77" name="Google Shape;77;p1"/>
            <p:cNvSpPr/>
            <p:nvPr/>
          </p:nvSpPr>
          <p:spPr>
            <a:xfrm>
              <a:off x="6373813" y="2325688"/>
              <a:ext cx="15875" cy="19050"/>
            </a:xfrm>
            <a:custGeom>
              <a:rect b="b" l="l" r="r" t="t"/>
              <a:pathLst>
                <a:path extrusionOk="0" h="38" w="32">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78" name="Google Shape;78;p1"/>
            <p:cNvSpPr/>
            <p:nvPr/>
          </p:nvSpPr>
          <p:spPr>
            <a:xfrm>
              <a:off x="6237288" y="2035175"/>
              <a:ext cx="817563" cy="560388"/>
            </a:xfrm>
            <a:custGeom>
              <a:rect b="b" l="l" r="r" t="t"/>
              <a:pathLst>
                <a:path extrusionOk="0" h="1058" w="1545">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79" name="Google Shape;79;p1"/>
            <p:cNvSpPr/>
            <p:nvPr/>
          </p:nvSpPr>
          <p:spPr>
            <a:xfrm>
              <a:off x="6103938" y="1752600"/>
              <a:ext cx="11113" cy="11113"/>
            </a:xfrm>
            <a:custGeom>
              <a:rect b="b" l="l" r="r" t="t"/>
              <a:pathLst>
                <a:path extrusionOk="0" h="22" w="19">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80" name="Google Shape;80;p1"/>
            <p:cNvSpPr/>
            <p:nvPr/>
          </p:nvSpPr>
          <p:spPr>
            <a:xfrm>
              <a:off x="6089651" y="1765300"/>
              <a:ext cx="34925" cy="14288"/>
            </a:xfrm>
            <a:custGeom>
              <a:rect b="b" l="l" r="r" t="t"/>
              <a:pathLst>
                <a:path extrusionOk="0" h="25" w="68">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81" name="Google Shape;81;p1"/>
            <p:cNvSpPr/>
            <p:nvPr/>
          </p:nvSpPr>
          <p:spPr>
            <a:xfrm>
              <a:off x="6072188" y="1817688"/>
              <a:ext cx="49213" cy="39688"/>
            </a:xfrm>
            <a:custGeom>
              <a:rect b="b" l="l" r="r" t="t"/>
              <a:pathLst>
                <a:path extrusionOk="0" h="75" w="9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82" name="Google Shape;82;p1"/>
            <p:cNvSpPr/>
            <p:nvPr/>
          </p:nvSpPr>
          <p:spPr>
            <a:xfrm>
              <a:off x="6073776" y="1895475"/>
              <a:ext cx="34925" cy="11113"/>
            </a:xfrm>
            <a:custGeom>
              <a:rect b="b" l="l" r="r" t="t"/>
              <a:pathLst>
                <a:path extrusionOk="0" h="19" w="66">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sp>
          <p:nvSpPr>
            <p:cNvPr id="83" name="Google Shape;83;p1"/>
            <p:cNvSpPr/>
            <p:nvPr/>
          </p:nvSpPr>
          <p:spPr>
            <a:xfrm>
              <a:off x="6075363" y="1908175"/>
              <a:ext cx="33338" cy="9525"/>
            </a:xfrm>
            <a:custGeom>
              <a:rect b="b" l="l" r="r" t="t"/>
              <a:pathLst>
                <a:path extrusionOk="0" h="17" w="63">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grpSp>
      <p:grpSp>
        <p:nvGrpSpPr>
          <p:cNvPr id="84" name="Google Shape;84;p1"/>
          <p:cNvGrpSpPr/>
          <p:nvPr/>
        </p:nvGrpSpPr>
        <p:grpSpPr>
          <a:xfrm rot="-2523242">
            <a:off x="9733254" y="4764509"/>
            <a:ext cx="808440" cy="933285"/>
            <a:chOff x="387" y="1666"/>
            <a:chExt cx="531" cy="613"/>
          </a:xfrm>
        </p:grpSpPr>
        <p:sp>
          <p:nvSpPr>
            <p:cNvPr id="85" name="Google Shape;85;p1"/>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86" name="Google Shape;86;p1"/>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87" name="Google Shape;87;p1"/>
          <p:cNvGrpSpPr/>
          <p:nvPr/>
        </p:nvGrpSpPr>
        <p:grpSpPr>
          <a:xfrm rot="583418">
            <a:off x="2341196" y="5710201"/>
            <a:ext cx="764254" cy="882276"/>
            <a:chOff x="387" y="1666"/>
            <a:chExt cx="531" cy="613"/>
          </a:xfrm>
        </p:grpSpPr>
        <p:sp>
          <p:nvSpPr>
            <p:cNvPr id="88" name="Google Shape;88;p1"/>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89" name="Google Shape;89;p1"/>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90" name="Google Shape;90;p1"/>
          <p:cNvGrpSpPr/>
          <p:nvPr/>
        </p:nvGrpSpPr>
        <p:grpSpPr>
          <a:xfrm rot="1607822">
            <a:off x="7980045" y="6046605"/>
            <a:ext cx="477761" cy="551540"/>
            <a:chOff x="387" y="1666"/>
            <a:chExt cx="531" cy="613"/>
          </a:xfrm>
        </p:grpSpPr>
        <p:sp>
          <p:nvSpPr>
            <p:cNvPr id="91" name="Google Shape;91;p1"/>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2" name="Google Shape;92;p1"/>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93" name="Google Shape;93;p1"/>
          <p:cNvSpPr/>
          <p:nvPr/>
        </p:nvSpPr>
        <p:spPr>
          <a:xfrm rot="-4500000">
            <a:off x="3774964" y="5548927"/>
            <a:ext cx="747184" cy="1420284"/>
          </a:xfrm>
          <a:custGeom>
            <a:rect b="b" l="l" r="r" t="t"/>
            <a:pathLst>
              <a:path extrusionOk="0" h="671" w="353">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94" name="Google Shape;94;p1"/>
          <p:cNvSpPr/>
          <p:nvPr/>
        </p:nvSpPr>
        <p:spPr>
          <a:xfrm>
            <a:off x="599278" y="2007452"/>
            <a:ext cx="499533" cy="1195917"/>
          </a:xfrm>
          <a:custGeom>
            <a:rect b="b" l="l" r="r" t="t"/>
            <a:pathLst>
              <a:path extrusionOk="0" h="565" w="236">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95" name="Google Shape;95;p1"/>
          <p:cNvSpPr/>
          <p:nvPr/>
        </p:nvSpPr>
        <p:spPr>
          <a:xfrm>
            <a:off x="6263375" y="5376573"/>
            <a:ext cx="872930" cy="1074957"/>
          </a:xfrm>
          <a:custGeom>
            <a:rect b="b" l="l" r="r" t="t"/>
            <a:pathLst>
              <a:path extrusionOk="0" h="995" w="808">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96" name="Google Shape;96;p1"/>
          <p:cNvSpPr txBox="1"/>
          <p:nvPr/>
        </p:nvSpPr>
        <p:spPr>
          <a:xfrm>
            <a:off x="881765" y="1459357"/>
            <a:ext cx="10802824" cy="1692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Times New Roman"/>
                <a:ea typeface="Times New Roman"/>
                <a:cs typeface="Times New Roman"/>
                <a:sym typeface="Times New Roman"/>
              </a:rPr>
              <a:t>Bài 11: </a:t>
            </a:r>
            <a:endParaRPr/>
          </a:p>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PHÂN TÍCH MỘT SỐ RA THỪA SỐ NGUYÊN TỐ</a:t>
            </a:r>
            <a:endParaRPr/>
          </a:p>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( 2 tiết)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0"/>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15" name="Google Shape;215;p10"/>
          <p:cNvSpPr txBox="1"/>
          <p:nvPr/>
        </p:nvSpPr>
        <p:spPr>
          <a:xfrm>
            <a:off x="479593" y="1196752"/>
            <a:ext cx="622478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id="216" name="Google Shape;216;p10"/>
          <p:cNvPicPr preferRelativeResize="0"/>
          <p:nvPr/>
        </p:nvPicPr>
        <p:blipFill rotWithShape="1">
          <a:blip r:embed="rId3">
            <a:alphaModFix/>
          </a:blip>
          <a:srcRect b="0" l="0" r="0" t="0"/>
          <a:stretch/>
        </p:blipFill>
        <p:spPr>
          <a:xfrm>
            <a:off x="7969795" y="2204864"/>
            <a:ext cx="4351945" cy="4464496"/>
          </a:xfrm>
          <a:prstGeom prst="rect">
            <a:avLst/>
          </a:prstGeom>
          <a:noFill/>
          <a:ln>
            <a:noFill/>
          </a:ln>
        </p:spPr>
      </p:pic>
      <p:sp>
        <p:nvSpPr>
          <p:cNvPr id="217" name="Google Shape;217;p10"/>
          <p:cNvSpPr/>
          <p:nvPr/>
        </p:nvSpPr>
        <p:spPr>
          <a:xfrm>
            <a:off x="552971" y="1772816"/>
            <a:ext cx="6984776" cy="1152128"/>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Ví dụ: Hãy tìm một ước nguyên tố của 217?</a:t>
            </a:r>
            <a:endParaRPr/>
          </a:p>
        </p:txBody>
      </p:sp>
      <p:sp>
        <p:nvSpPr>
          <p:cNvPr id="218" name="Google Shape;218;p10"/>
          <p:cNvSpPr/>
          <p:nvPr/>
        </p:nvSpPr>
        <p:spPr>
          <a:xfrm>
            <a:off x="479593" y="1719972"/>
            <a:ext cx="7130162" cy="1908212"/>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Theo dấu hiệu chia hết, số 217 không chia hết cho các số nguyên tố 2, 3, 5. </a:t>
            </a:r>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Ta lại có 217=7.31.</a:t>
            </a:r>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Vậy 217 có một ước nguyên tố là 7</a:t>
            </a:r>
            <a:endParaRPr/>
          </a:p>
        </p:txBody>
      </p:sp>
      <p:sp>
        <p:nvSpPr>
          <p:cNvPr id="219" name="Google Shape;219;p10"/>
          <p:cNvSpPr/>
          <p:nvPr/>
        </p:nvSpPr>
        <p:spPr>
          <a:xfrm>
            <a:off x="336947" y="3969060"/>
            <a:ext cx="7272808" cy="1548172"/>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0000"/>
                </a:solidFill>
                <a:latin typeface="Times New Roman"/>
                <a:ea typeface="Times New Roman"/>
                <a:cs typeface="Times New Roman"/>
                <a:sym typeface="Times New Roman"/>
              </a:rPr>
              <a:t>Tương tự, hãy tìm một ước nguyên tố của 187?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500"/>
                                        <p:tgtEl>
                                          <p:spTgt spid="2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1"/>
          <p:cNvSpPr txBox="1"/>
          <p:nvPr/>
        </p:nvSpPr>
        <p:spPr>
          <a:xfrm>
            <a:off x="552971" y="404664"/>
            <a:ext cx="105131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Bài 11: PHÂN TÍCH MỘT SỐ RA THỪA SỐ NGUYÊN TỐ</a:t>
            </a:r>
            <a:endParaRPr/>
          </a:p>
        </p:txBody>
      </p:sp>
      <p:sp>
        <p:nvSpPr>
          <p:cNvPr id="225" name="Google Shape;225;p11"/>
          <p:cNvSpPr txBox="1"/>
          <p:nvPr/>
        </p:nvSpPr>
        <p:spPr>
          <a:xfrm>
            <a:off x="408955" y="912694"/>
            <a:ext cx="734481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id="226" name="Google Shape;226;p11"/>
          <p:cNvPicPr preferRelativeResize="0"/>
          <p:nvPr/>
        </p:nvPicPr>
        <p:blipFill rotWithShape="1">
          <a:blip r:embed="rId3">
            <a:alphaModFix/>
          </a:blip>
          <a:srcRect b="0" l="0" r="0" t="0"/>
          <a:stretch/>
        </p:blipFill>
        <p:spPr>
          <a:xfrm>
            <a:off x="300943" y="1458362"/>
            <a:ext cx="11773308" cy="5367856"/>
          </a:xfrm>
          <a:prstGeom prst="rect">
            <a:avLst/>
          </a:prstGeom>
          <a:noFill/>
          <a:ln>
            <a:noFill/>
          </a:ln>
        </p:spPr>
      </p:pic>
      <p:sp>
        <p:nvSpPr>
          <p:cNvPr id="227" name="Google Shape;227;p11"/>
          <p:cNvSpPr txBox="1"/>
          <p:nvPr/>
        </p:nvSpPr>
        <p:spPr>
          <a:xfrm>
            <a:off x="1849115" y="3789040"/>
            <a:ext cx="9649072" cy="239584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2400">
                <a:solidFill>
                  <a:srgbClr val="FF0000"/>
                </a:solidFill>
                <a:latin typeface="Times New Roman"/>
                <a:ea typeface="Times New Roman"/>
                <a:cs typeface="Times New Roman"/>
                <a:sym typeface="Times New Roman"/>
              </a:rPr>
              <a:t>Để tìm một ước nguyên tố của số a ta có thể làm như sau: Lần lượt thực hiện phép chia a cho các số nguyên tố theo thứ tự tăng dần 2, 3, 5, 7, 11,13,…</a:t>
            </a:r>
            <a:endParaRPr sz="2400">
              <a:solidFill>
                <a:srgbClr val="FF0000"/>
              </a:solidFill>
              <a:latin typeface="Times New Roman"/>
              <a:ea typeface="Times New Roman"/>
              <a:cs typeface="Times New Roman"/>
              <a:sym typeface="Times New Roman"/>
            </a:endParaRPr>
          </a:p>
          <a:p>
            <a:pPr indent="0" lvl="0" marL="0" marR="0" rtl="0" algn="just">
              <a:lnSpc>
                <a:spcPct val="150000"/>
              </a:lnSpc>
              <a:spcBef>
                <a:spcPts val="1200"/>
              </a:spcBef>
              <a:spcAft>
                <a:spcPts val="0"/>
              </a:spcAft>
              <a:buNone/>
            </a:pPr>
            <a:r>
              <a:rPr b="1" lang="en-US" sz="2400">
                <a:solidFill>
                  <a:srgbClr val="FF0000"/>
                </a:solidFill>
                <a:latin typeface="Times New Roman"/>
                <a:ea typeface="Times New Roman"/>
                <a:cs typeface="Times New Roman"/>
                <a:sym typeface="Times New Roman"/>
              </a:rPr>
              <a:t>Khi đó, phép chia hết đầu tiên cho ta số chia là một ước nguyên tố của a.</a:t>
            </a:r>
            <a:endParaRPr sz="2400">
              <a:solidFill>
                <a:srgbClr val="FF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2"/>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33" name="Google Shape;233;p12"/>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descr="Questions" id="234" name="Google Shape;234;p12"/>
          <p:cNvPicPr preferRelativeResize="0"/>
          <p:nvPr/>
        </p:nvPicPr>
        <p:blipFill rotWithShape="1">
          <a:blip r:embed="rId3">
            <a:alphaModFix/>
          </a:blip>
          <a:srcRect b="0" l="0" r="0" t="0"/>
          <a:stretch/>
        </p:blipFill>
        <p:spPr>
          <a:xfrm>
            <a:off x="478129" y="1844824"/>
            <a:ext cx="1010946" cy="1010946"/>
          </a:xfrm>
          <a:prstGeom prst="rect">
            <a:avLst/>
          </a:prstGeom>
          <a:noFill/>
          <a:ln>
            <a:noFill/>
          </a:ln>
        </p:spPr>
      </p:pic>
      <p:sp>
        <p:nvSpPr>
          <p:cNvPr id="235" name="Google Shape;235;p12"/>
          <p:cNvSpPr txBox="1"/>
          <p:nvPr/>
        </p:nvSpPr>
        <p:spPr>
          <a:xfrm>
            <a:off x="1849115" y="2204864"/>
            <a:ext cx="60620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Viết số 12 thành tích của các thừa số nguyên tố.</a:t>
            </a:r>
            <a:endParaRPr/>
          </a:p>
        </p:txBody>
      </p:sp>
      <p:pic>
        <p:nvPicPr>
          <p:cNvPr id="236" name="Google Shape;236;p12"/>
          <p:cNvPicPr preferRelativeResize="0"/>
          <p:nvPr/>
        </p:nvPicPr>
        <p:blipFill rotWithShape="1">
          <a:blip r:embed="rId4">
            <a:alphaModFix/>
          </a:blip>
          <a:srcRect b="0" l="0" r="0" t="0"/>
          <a:stretch/>
        </p:blipFill>
        <p:spPr>
          <a:xfrm>
            <a:off x="306553" y="4087729"/>
            <a:ext cx="3085124" cy="2421289"/>
          </a:xfrm>
          <a:prstGeom prst="rect">
            <a:avLst/>
          </a:prstGeom>
          <a:noFill/>
          <a:ln>
            <a:noFill/>
          </a:ln>
        </p:spPr>
      </p:pic>
      <p:sp>
        <p:nvSpPr>
          <p:cNvPr id="237" name="Google Shape;237;p12"/>
          <p:cNvSpPr/>
          <p:nvPr/>
        </p:nvSpPr>
        <p:spPr>
          <a:xfrm>
            <a:off x="3386864" y="3035811"/>
            <a:ext cx="5849284" cy="1725354"/>
          </a:xfrm>
          <a:prstGeom prst="wedgeEllipseCallout">
            <a:avLst>
              <a:gd fmla="val -49791" name="adj1"/>
              <a:gd fmla="val 9067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Tìm 1 ước nguyên tố của 12, chẳng hạn là số 2.</a:t>
            </a:r>
            <a:endParaRPr/>
          </a:p>
        </p:txBody>
      </p:sp>
      <p:sp>
        <p:nvSpPr>
          <p:cNvPr id="238" name="Google Shape;238;p12"/>
          <p:cNvSpPr/>
          <p:nvPr/>
        </p:nvSpPr>
        <p:spPr>
          <a:xfrm>
            <a:off x="2929235" y="2689551"/>
            <a:ext cx="8064896" cy="2251617"/>
          </a:xfrm>
          <a:prstGeom prst="wedgeEllipseCallout">
            <a:avLst>
              <a:gd fmla="val -49791" name="adj1"/>
              <a:gd fmla="val 9067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Viết số 12 thành tích của 2 với một thừa số khác</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12</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      2                       6</a:t>
            </a:r>
            <a:endParaRPr/>
          </a:p>
        </p:txBody>
      </p:sp>
      <p:cxnSp>
        <p:nvCxnSpPr>
          <p:cNvPr id="239" name="Google Shape;239;p12"/>
          <p:cNvCxnSpPr/>
          <p:nvPr/>
        </p:nvCxnSpPr>
        <p:spPr>
          <a:xfrm flipH="1">
            <a:off x="6344165" y="3813688"/>
            <a:ext cx="360040" cy="493399"/>
          </a:xfrm>
          <a:prstGeom prst="straightConnector1">
            <a:avLst/>
          </a:prstGeom>
          <a:noFill/>
          <a:ln cap="flat" cmpd="sng" w="9525">
            <a:solidFill>
              <a:schemeClr val="dk1"/>
            </a:solidFill>
            <a:prstDash val="solid"/>
            <a:round/>
            <a:headEnd len="sm" w="sm" type="none"/>
            <a:tailEnd len="sm" w="sm" type="none"/>
          </a:ln>
        </p:spPr>
      </p:cxnSp>
      <p:cxnSp>
        <p:nvCxnSpPr>
          <p:cNvPr id="240" name="Google Shape;240;p12"/>
          <p:cNvCxnSpPr/>
          <p:nvPr/>
        </p:nvCxnSpPr>
        <p:spPr>
          <a:xfrm>
            <a:off x="7426471" y="3813688"/>
            <a:ext cx="484688" cy="493399"/>
          </a:xfrm>
          <a:prstGeom prst="straightConnector1">
            <a:avLst/>
          </a:prstGeom>
          <a:noFill/>
          <a:ln cap="flat" cmpd="sng" w="9525">
            <a:solidFill>
              <a:srgbClr val="313131"/>
            </a:solidFill>
            <a:prstDash val="solid"/>
            <a:round/>
            <a:headEnd len="sm" w="sm" type="none"/>
            <a:tailEnd len="sm" w="sm" type="none"/>
          </a:ln>
        </p:spPr>
      </p:cxnSp>
      <p:sp>
        <p:nvSpPr>
          <p:cNvPr id="241" name="Google Shape;241;p12"/>
          <p:cNvSpPr/>
          <p:nvPr/>
        </p:nvSpPr>
        <p:spPr>
          <a:xfrm>
            <a:off x="2929235" y="2612997"/>
            <a:ext cx="8496944" cy="2421289"/>
          </a:xfrm>
          <a:prstGeom prst="wedgeEllipseCallout">
            <a:avLst>
              <a:gd fmla="val -49004" name="adj1"/>
              <a:gd fmla="val 82448"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Tìm một ước nguyên tố của 6, chẳng hạn là 2.</a:t>
            </a:r>
            <a:endParaRPr/>
          </a:p>
        </p:txBody>
      </p:sp>
      <p:sp>
        <p:nvSpPr>
          <p:cNvPr id="242" name="Google Shape;242;p12"/>
          <p:cNvSpPr/>
          <p:nvPr/>
        </p:nvSpPr>
        <p:spPr>
          <a:xfrm>
            <a:off x="2826955" y="2465192"/>
            <a:ext cx="8895823" cy="3412079"/>
          </a:xfrm>
          <a:prstGeom prst="wedgeEllipseCallout">
            <a:avLst>
              <a:gd fmla="val -48934" name="adj1"/>
              <a:gd fmla="val 4786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Viết số 6 thành tích của 2 với một thừa số khác: 6=2.3</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12</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2             6</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                2                3 </a:t>
            </a:r>
            <a:endParaRPr/>
          </a:p>
        </p:txBody>
      </p:sp>
      <p:cxnSp>
        <p:nvCxnSpPr>
          <p:cNvPr id="243" name="Google Shape;243;p12"/>
          <p:cNvCxnSpPr/>
          <p:nvPr/>
        </p:nvCxnSpPr>
        <p:spPr>
          <a:xfrm>
            <a:off x="6817667" y="4307087"/>
            <a:ext cx="914400" cy="914400"/>
          </a:xfrm>
          <a:prstGeom prst="straightConnector1">
            <a:avLst/>
          </a:prstGeom>
          <a:noFill/>
          <a:ln cap="flat" cmpd="sng" w="9525">
            <a:solidFill>
              <a:srgbClr val="F9F9F9"/>
            </a:solidFill>
            <a:prstDash val="solid"/>
            <a:round/>
            <a:headEnd len="sm" w="sm" type="none"/>
            <a:tailEnd len="sm" w="sm" type="none"/>
          </a:ln>
        </p:spPr>
      </p:cxnSp>
      <p:cxnSp>
        <p:nvCxnSpPr>
          <p:cNvPr id="244" name="Google Shape;244;p12"/>
          <p:cNvCxnSpPr/>
          <p:nvPr/>
        </p:nvCxnSpPr>
        <p:spPr>
          <a:xfrm>
            <a:off x="7355585" y="4009468"/>
            <a:ext cx="442293" cy="426760"/>
          </a:xfrm>
          <a:prstGeom prst="straightConnector1">
            <a:avLst/>
          </a:prstGeom>
          <a:noFill/>
          <a:ln cap="flat" cmpd="sng" w="9525">
            <a:solidFill>
              <a:srgbClr val="313131"/>
            </a:solidFill>
            <a:prstDash val="solid"/>
            <a:round/>
            <a:headEnd len="sm" w="sm" type="none"/>
            <a:tailEnd len="sm" w="sm" type="none"/>
          </a:ln>
        </p:spPr>
      </p:cxnSp>
      <p:cxnSp>
        <p:nvCxnSpPr>
          <p:cNvPr id="245" name="Google Shape;245;p12"/>
          <p:cNvCxnSpPr/>
          <p:nvPr/>
        </p:nvCxnSpPr>
        <p:spPr>
          <a:xfrm flipH="1" rot="10800000">
            <a:off x="6817667" y="3881954"/>
            <a:ext cx="360040" cy="555158"/>
          </a:xfrm>
          <a:prstGeom prst="straightConnector1">
            <a:avLst/>
          </a:prstGeom>
          <a:noFill/>
          <a:ln cap="flat" cmpd="sng" w="9525">
            <a:solidFill>
              <a:srgbClr val="313131"/>
            </a:solidFill>
            <a:prstDash val="solid"/>
            <a:round/>
            <a:headEnd len="sm" w="sm" type="none"/>
            <a:tailEnd len="sm" w="sm" type="none"/>
          </a:ln>
        </p:spPr>
      </p:cxnSp>
      <p:cxnSp>
        <p:nvCxnSpPr>
          <p:cNvPr id="246" name="Google Shape;246;p12"/>
          <p:cNvCxnSpPr/>
          <p:nvPr/>
        </p:nvCxnSpPr>
        <p:spPr>
          <a:xfrm flipH="1">
            <a:off x="7274867" y="4761165"/>
            <a:ext cx="393948" cy="460322"/>
          </a:xfrm>
          <a:prstGeom prst="straightConnector1">
            <a:avLst/>
          </a:prstGeom>
          <a:noFill/>
          <a:ln cap="flat" cmpd="sng" w="9525">
            <a:solidFill>
              <a:srgbClr val="313131"/>
            </a:solidFill>
            <a:prstDash val="solid"/>
            <a:round/>
            <a:headEnd len="sm" w="sm" type="none"/>
            <a:tailEnd len="sm" w="sm" type="none"/>
          </a:ln>
        </p:spPr>
      </p:cxnSp>
      <p:cxnSp>
        <p:nvCxnSpPr>
          <p:cNvPr id="247" name="Google Shape;247;p12"/>
          <p:cNvCxnSpPr/>
          <p:nvPr/>
        </p:nvCxnSpPr>
        <p:spPr>
          <a:xfrm>
            <a:off x="7911159" y="4761165"/>
            <a:ext cx="490684" cy="460322"/>
          </a:xfrm>
          <a:prstGeom prst="straightConnector1">
            <a:avLst/>
          </a:prstGeom>
          <a:noFill/>
          <a:ln cap="flat" cmpd="sng" w="9525">
            <a:solidFill>
              <a:srgbClr val="313131"/>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3"/>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53" name="Google Shape;253;p13"/>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254" name="Google Shape;254;p13"/>
          <p:cNvPicPr preferRelativeResize="0"/>
          <p:nvPr/>
        </p:nvPicPr>
        <p:blipFill rotWithShape="1">
          <a:blip r:embed="rId3">
            <a:alphaModFix/>
          </a:blip>
          <a:srcRect b="0" l="0" r="0" t="0"/>
          <a:stretch/>
        </p:blipFill>
        <p:spPr>
          <a:xfrm>
            <a:off x="306553" y="4087729"/>
            <a:ext cx="3085124" cy="2421289"/>
          </a:xfrm>
          <a:prstGeom prst="rect">
            <a:avLst/>
          </a:prstGeom>
          <a:noFill/>
          <a:ln>
            <a:noFill/>
          </a:ln>
        </p:spPr>
      </p:pic>
      <p:sp>
        <p:nvSpPr>
          <p:cNvPr id="255" name="Google Shape;255;p13"/>
          <p:cNvSpPr/>
          <p:nvPr/>
        </p:nvSpPr>
        <p:spPr>
          <a:xfrm>
            <a:off x="2857226" y="1865240"/>
            <a:ext cx="8895823" cy="3091167"/>
          </a:xfrm>
          <a:prstGeom prst="wedgeEllipseCallout">
            <a:avLst>
              <a:gd fmla="val -48934" name="adj1"/>
              <a:gd fmla="val 4786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Như vậy, các em đã có được sơ đồ như sau:</a:t>
            </a:r>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12</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2             6</a:t>
            </a:r>
            <a:endParaRPr/>
          </a:p>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2400">
                <a:solidFill>
                  <a:schemeClr val="dk1"/>
                </a:solidFill>
                <a:latin typeface="Times New Roman"/>
                <a:ea typeface="Times New Roman"/>
                <a:cs typeface="Times New Roman"/>
                <a:sym typeface="Times New Roman"/>
              </a:rPr>
              <a:t>                2                3 </a:t>
            </a:r>
            <a:endParaRPr/>
          </a:p>
        </p:txBody>
      </p:sp>
      <p:cxnSp>
        <p:nvCxnSpPr>
          <p:cNvPr id="256" name="Google Shape;256;p13"/>
          <p:cNvCxnSpPr/>
          <p:nvPr/>
        </p:nvCxnSpPr>
        <p:spPr>
          <a:xfrm flipH="1">
            <a:off x="6817667" y="3212976"/>
            <a:ext cx="487471" cy="504056"/>
          </a:xfrm>
          <a:prstGeom prst="straightConnector1">
            <a:avLst/>
          </a:prstGeom>
          <a:noFill/>
          <a:ln cap="flat" cmpd="sng" w="9525">
            <a:solidFill>
              <a:srgbClr val="313131"/>
            </a:solidFill>
            <a:prstDash val="solid"/>
            <a:round/>
            <a:headEnd len="sm" w="sm" type="none"/>
            <a:tailEnd len="sm" w="sm" type="none"/>
          </a:ln>
        </p:spPr>
      </p:cxnSp>
      <p:cxnSp>
        <p:nvCxnSpPr>
          <p:cNvPr id="257" name="Google Shape;257;p13"/>
          <p:cNvCxnSpPr/>
          <p:nvPr/>
        </p:nvCxnSpPr>
        <p:spPr>
          <a:xfrm>
            <a:off x="7305138" y="3212976"/>
            <a:ext cx="520641" cy="504056"/>
          </a:xfrm>
          <a:prstGeom prst="straightConnector1">
            <a:avLst/>
          </a:prstGeom>
          <a:noFill/>
          <a:ln cap="flat" cmpd="sng" w="9525">
            <a:solidFill>
              <a:srgbClr val="313131"/>
            </a:solidFill>
            <a:prstDash val="solid"/>
            <a:round/>
            <a:headEnd len="sm" w="sm" type="none"/>
            <a:tailEnd len="sm" w="sm" type="none"/>
          </a:ln>
        </p:spPr>
      </p:cxnSp>
      <p:cxnSp>
        <p:nvCxnSpPr>
          <p:cNvPr id="258" name="Google Shape;258;p13"/>
          <p:cNvCxnSpPr/>
          <p:nvPr/>
        </p:nvCxnSpPr>
        <p:spPr>
          <a:xfrm flipH="1">
            <a:off x="7305139" y="3865842"/>
            <a:ext cx="520640" cy="499262"/>
          </a:xfrm>
          <a:prstGeom prst="straightConnector1">
            <a:avLst/>
          </a:prstGeom>
          <a:noFill/>
          <a:ln cap="flat" cmpd="sng" w="9525">
            <a:solidFill>
              <a:srgbClr val="313131"/>
            </a:solidFill>
            <a:prstDash val="solid"/>
            <a:round/>
            <a:headEnd len="sm" w="sm" type="none"/>
            <a:tailEnd len="sm" w="sm" type="none"/>
          </a:ln>
        </p:spPr>
      </p:cxnSp>
      <p:cxnSp>
        <p:nvCxnSpPr>
          <p:cNvPr id="259" name="Google Shape;259;p13"/>
          <p:cNvCxnSpPr/>
          <p:nvPr/>
        </p:nvCxnSpPr>
        <p:spPr>
          <a:xfrm>
            <a:off x="7969795" y="3865842"/>
            <a:ext cx="576064" cy="499262"/>
          </a:xfrm>
          <a:prstGeom prst="straightConnector1">
            <a:avLst/>
          </a:prstGeom>
          <a:noFill/>
          <a:ln cap="flat" cmpd="sng" w="9525">
            <a:solidFill>
              <a:srgbClr val="313131"/>
            </a:solidFill>
            <a:prstDash val="solid"/>
            <a:round/>
            <a:headEnd len="sm" w="sm" type="none"/>
            <a:tailEnd len="sm" w="sm" type="none"/>
          </a:ln>
        </p:spPr>
      </p:cxnSp>
      <p:sp>
        <p:nvSpPr>
          <p:cNvPr id="260" name="Google Shape;260;p13"/>
          <p:cNvSpPr/>
          <p:nvPr/>
        </p:nvSpPr>
        <p:spPr>
          <a:xfrm>
            <a:off x="2992799" y="5422527"/>
            <a:ext cx="8895823" cy="1202528"/>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Sau khi thấy các số 2, 3 đều là các số nguyên tố thì ta dừng lại.</a:t>
            </a:r>
            <a:endParaRPr/>
          </a:p>
          <a:p>
            <a:pPr indent="0" lvl="0" marL="0" marR="0" rtl="0" algn="just">
              <a:spcBef>
                <a:spcPts val="0"/>
              </a:spcBef>
              <a:spcAft>
                <a:spcPts val="0"/>
              </a:spcAft>
              <a:buNone/>
            </a:pPr>
            <a:r>
              <a:rPr lang="en-US" sz="2400">
                <a:solidFill>
                  <a:schemeClr val="dk1"/>
                </a:solidFill>
                <a:latin typeface="Times New Roman"/>
                <a:ea typeface="Times New Roman"/>
                <a:cs typeface="Times New Roman"/>
                <a:sym typeface="Times New Roman"/>
              </a:rPr>
              <a:t>Lấy tích các thừa số ở cuối cùng mỗi nhanh, ta có: </a:t>
            </a:r>
            <a:endParaRPr/>
          </a:p>
        </p:txBody>
      </p:sp>
      <p:pic>
        <p:nvPicPr>
          <p:cNvPr id="261" name="Google Shape;261;p13"/>
          <p:cNvPicPr preferRelativeResize="0"/>
          <p:nvPr/>
        </p:nvPicPr>
        <p:blipFill rotWithShape="1">
          <a:blip r:embed="rId4">
            <a:alphaModFix/>
          </a:blip>
          <a:srcRect b="0" l="0" r="0" t="0"/>
          <a:stretch/>
        </p:blipFill>
        <p:spPr>
          <a:xfrm>
            <a:off x="9367662" y="5930477"/>
            <a:ext cx="2232248" cy="529950"/>
          </a:xfrm>
          <a:prstGeom prst="rect">
            <a:avLst/>
          </a:prstGeom>
          <a:noFill/>
          <a:ln>
            <a:noFill/>
          </a:ln>
        </p:spPr>
      </p:pic>
      <p:sp>
        <p:nvSpPr>
          <p:cNvPr id="262" name="Google Shape;262;p13"/>
          <p:cNvSpPr/>
          <p:nvPr/>
        </p:nvSpPr>
        <p:spPr>
          <a:xfrm>
            <a:off x="2992798" y="5101675"/>
            <a:ext cx="8895823" cy="1523380"/>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i="1" lang="en-US" sz="2400">
                <a:solidFill>
                  <a:srgbClr val="FF0000"/>
                </a:solidFill>
                <a:latin typeface="Times New Roman"/>
                <a:ea typeface="Times New Roman"/>
                <a:cs typeface="Times New Roman"/>
                <a:sym typeface="Times New Roman"/>
              </a:rPr>
              <a:t>Các thừa số trong tích cuối cùng đều là các số nguyên tố, Ta nói số 12 đã được phân tích ra các thừa số nguyên tố.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4"/>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68" name="Google Shape;268;p14"/>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269" name="Google Shape;269;p14"/>
          <p:cNvPicPr preferRelativeResize="0"/>
          <p:nvPr/>
        </p:nvPicPr>
        <p:blipFill rotWithShape="1">
          <a:blip r:embed="rId3">
            <a:alphaModFix/>
          </a:blip>
          <a:srcRect b="0" l="0" r="0" t="0"/>
          <a:stretch/>
        </p:blipFill>
        <p:spPr>
          <a:xfrm>
            <a:off x="9104452" y="3212976"/>
            <a:ext cx="2491018" cy="3131071"/>
          </a:xfrm>
          <a:prstGeom prst="rect">
            <a:avLst/>
          </a:prstGeom>
          <a:noFill/>
          <a:ln>
            <a:noFill/>
          </a:ln>
        </p:spPr>
      </p:pic>
      <p:sp>
        <p:nvSpPr>
          <p:cNvPr id="270" name="Google Shape;270;p14"/>
          <p:cNvSpPr/>
          <p:nvPr/>
        </p:nvSpPr>
        <p:spPr>
          <a:xfrm>
            <a:off x="599705" y="1927285"/>
            <a:ext cx="7416824" cy="2221795"/>
          </a:xfrm>
          <a:prstGeom prst="wedgeRoundRectCallout">
            <a:avLst>
              <a:gd fmla="val 65811" name="adj1"/>
              <a:gd fmla="val 39352" name="adj2"/>
              <a:gd fmla="val 16667" name="adj3"/>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2400">
                <a:solidFill>
                  <a:srgbClr val="000000"/>
                </a:solidFill>
                <a:latin typeface="Times New Roman"/>
                <a:ea typeface="Times New Roman"/>
                <a:cs typeface="Times New Roman"/>
                <a:sym typeface="Times New Roman"/>
              </a:rPr>
              <a:t>Phân tích một số tự nhiên lớn hơn 1 ra thừa số nguyên tố là viết số đó dưới dạng </a:t>
            </a:r>
            <a:r>
              <a:rPr b="1" lang="en-US" sz="2400" u="sng">
                <a:solidFill>
                  <a:srgbClr val="FF0000"/>
                </a:solidFill>
                <a:latin typeface="Times New Roman"/>
                <a:ea typeface="Times New Roman"/>
                <a:cs typeface="Times New Roman"/>
                <a:sym typeface="Times New Roman"/>
              </a:rPr>
              <a:t>một tích các thừa số nguyên tố.</a:t>
            </a:r>
            <a:endParaRPr sz="2400" u="sng">
              <a:solidFill>
                <a:srgbClr val="FF0000"/>
              </a:solidFill>
              <a:latin typeface="Times New Roman"/>
              <a:ea typeface="Times New Roman"/>
              <a:cs typeface="Times New Roman"/>
              <a:sym typeface="Times New Roman"/>
            </a:endParaRPr>
          </a:p>
        </p:txBody>
      </p:sp>
      <p:sp>
        <p:nvSpPr>
          <p:cNvPr id="271" name="Google Shape;271;p14"/>
          <p:cNvSpPr/>
          <p:nvPr/>
        </p:nvSpPr>
        <p:spPr>
          <a:xfrm>
            <a:off x="579214" y="4438854"/>
            <a:ext cx="7416824" cy="1905193"/>
          </a:xfrm>
          <a:prstGeom prst="wedgeRoundRectCallout">
            <a:avLst>
              <a:gd fmla="val 68722" name="adj1"/>
              <a:gd fmla="val -36156" name="adj2"/>
              <a:gd fmla="val 16667" name="adj3"/>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Dạng phân tích ra thừa số nguyên tố của mỗi số nguyên tố là </a:t>
            </a:r>
            <a:r>
              <a:rPr b="1" lang="en-US" sz="2400" u="sng">
                <a:solidFill>
                  <a:srgbClr val="FF0000"/>
                </a:solidFill>
                <a:latin typeface="Times New Roman"/>
                <a:ea typeface="Times New Roman"/>
                <a:cs typeface="Times New Roman"/>
                <a:sym typeface="Times New Roman"/>
              </a:rPr>
              <a:t>chính số đó</a:t>
            </a:r>
            <a:r>
              <a:rPr b="1" lang="en-US" sz="2400">
                <a:solidFill>
                  <a:schemeClr val="dk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77" name="Google Shape;277;p15"/>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sp>
        <p:nvSpPr>
          <p:cNvPr id="278" name="Google Shape;278;p15"/>
          <p:cNvSpPr txBox="1"/>
          <p:nvPr/>
        </p:nvSpPr>
        <p:spPr>
          <a:xfrm>
            <a:off x="4651513" y="2385391"/>
            <a:ext cx="6702287"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Cách phân tích số </a:t>
            </a:r>
            <a:r>
              <a:rPr b="1" lang="en-US" sz="2400">
                <a:solidFill>
                  <a:schemeClr val="lt1"/>
                </a:solidFill>
                <a:latin typeface="Times New Roman"/>
                <a:ea typeface="Times New Roman"/>
                <a:cs typeface="Times New Roman"/>
                <a:sym typeface="Times New Roman"/>
              </a:rPr>
              <a:t>a </a:t>
            </a:r>
            <a:r>
              <a:rPr lang="en-US" sz="2400">
                <a:solidFill>
                  <a:schemeClr val="lt1"/>
                </a:solidFill>
                <a:latin typeface="Times New Roman"/>
                <a:ea typeface="Times New Roman"/>
                <a:cs typeface="Times New Roman"/>
                <a:sym typeface="Times New Roman"/>
              </a:rPr>
              <a:t>ra thừa số nguyên tố</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theo cột dọc”: </a:t>
            </a:r>
            <a:endParaRPr/>
          </a:p>
          <a:p>
            <a:pPr indent="0" lvl="0" marL="0" marR="0" rtl="0" algn="l">
              <a:spcBef>
                <a:spcPts val="0"/>
              </a:spcBef>
              <a:spcAft>
                <a:spcPts val="0"/>
              </a:spcAft>
              <a:buNone/>
            </a:pPr>
            <a:r>
              <a:rPr b="1" lang="en-US" sz="2400" u="sng">
                <a:solidFill>
                  <a:schemeClr val="lt1"/>
                </a:solidFill>
                <a:latin typeface="Times New Roman"/>
                <a:ea typeface="Times New Roman"/>
                <a:cs typeface="Times New Roman"/>
                <a:sym typeface="Times New Roman"/>
              </a:rPr>
              <a:t>Bước 1:</a:t>
            </a:r>
            <a:endParaRPr/>
          </a:p>
          <a:p>
            <a:pPr indent="-342900" lvl="0" marL="342900" marR="0" rtl="0" algn="l">
              <a:spcBef>
                <a:spcPts val="0"/>
              </a:spcBef>
              <a:spcAft>
                <a:spcPts val="0"/>
              </a:spcAft>
              <a:buClr>
                <a:schemeClr val="lt1"/>
              </a:buClr>
              <a:buSzPts val="2400"/>
              <a:buFont typeface="Times New Roman"/>
              <a:buChar char="-"/>
            </a:pPr>
            <a:r>
              <a:rPr lang="en-US" sz="2400">
                <a:solidFill>
                  <a:schemeClr val="lt1"/>
                </a:solidFill>
                <a:latin typeface="Times New Roman"/>
                <a:ea typeface="Times New Roman"/>
                <a:cs typeface="Times New Roman"/>
                <a:sym typeface="Times New Roman"/>
              </a:rPr>
              <a:t>Chia số </a:t>
            </a:r>
            <a:r>
              <a:rPr b="1" lang="en-US" sz="2400">
                <a:solidFill>
                  <a:schemeClr val="lt1"/>
                </a:solidFill>
                <a:latin typeface="Times New Roman"/>
                <a:ea typeface="Times New Roman"/>
                <a:cs typeface="Times New Roman"/>
                <a:sym typeface="Times New Roman"/>
              </a:rPr>
              <a:t>a</a:t>
            </a:r>
            <a:r>
              <a:rPr lang="en-US" sz="2400">
                <a:solidFill>
                  <a:schemeClr val="lt1"/>
                </a:solidFill>
                <a:latin typeface="Times New Roman"/>
                <a:ea typeface="Times New Roman"/>
                <a:cs typeface="Times New Roman"/>
                <a:sym typeface="Times New Roman"/>
              </a:rPr>
              <a:t> cho một số nguyên tố ( xét từ nhỏ tới lớn 2; 3; 5;….)</a:t>
            </a:r>
            <a:endParaRPr/>
          </a:p>
          <a:p>
            <a:pPr indent="-342900" lvl="0" marL="342900" marR="0" rtl="0" algn="l">
              <a:spcBef>
                <a:spcPts val="0"/>
              </a:spcBef>
              <a:spcAft>
                <a:spcPts val="0"/>
              </a:spcAft>
              <a:buClr>
                <a:schemeClr val="lt1"/>
              </a:buClr>
              <a:buSzPts val="2400"/>
              <a:buFont typeface="Times New Roman"/>
              <a:buChar char="-"/>
            </a:pPr>
            <a:r>
              <a:rPr lang="en-US" sz="2400">
                <a:solidFill>
                  <a:schemeClr val="lt1"/>
                </a:solidFill>
                <a:latin typeface="Times New Roman"/>
                <a:ea typeface="Times New Roman"/>
                <a:cs typeface="Times New Roman"/>
                <a:sym typeface="Times New Roman"/>
              </a:rPr>
              <a:t>Chia thương tìm được cho một số nguyên tố ( xét từ nhỏ tới lớn 2;3;5;…) khi thương bằng 1 thì kết thúc.</a:t>
            </a:r>
            <a:endParaRPr/>
          </a:p>
          <a:p>
            <a:pPr indent="0" lvl="0" marL="0" marR="0" rtl="0" algn="l">
              <a:spcBef>
                <a:spcPts val="0"/>
              </a:spcBef>
              <a:spcAft>
                <a:spcPts val="0"/>
              </a:spcAft>
              <a:buNone/>
            </a:pPr>
            <a:r>
              <a:rPr b="1" lang="en-US" sz="2400" u="sng">
                <a:solidFill>
                  <a:schemeClr val="lt1"/>
                </a:solidFill>
                <a:latin typeface="Times New Roman"/>
                <a:ea typeface="Times New Roman"/>
                <a:cs typeface="Times New Roman"/>
                <a:sym typeface="Times New Roman"/>
              </a:rPr>
              <a:t>Bước 2: </a:t>
            </a:r>
            <a:r>
              <a:rPr lang="en-US" sz="2400">
                <a:solidFill>
                  <a:schemeClr val="lt1"/>
                </a:solidFill>
                <a:latin typeface="Times New Roman"/>
                <a:ea typeface="Times New Roman"/>
                <a:cs typeface="Times New Roman"/>
                <a:sym typeface="Times New Roman"/>
              </a:rPr>
              <a:t>Viết gọn bằng lũy thừa</a:t>
            </a:r>
            <a:endParaRPr sz="2400">
              <a:solidFill>
                <a:schemeClr val="lt1"/>
              </a:solidFill>
              <a:latin typeface="Times New Roman"/>
              <a:ea typeface="Times New Roman"/>
              <a:cs typeface="Times New Roman"/>
              <a:sym typeface="Times New Roman"/>
            </a:endParaRPr>
          </a:p>
        </p:txBody>
      </p:sp>
      <p:cxnSp>
        <p:nvCxnSpPr>
          <p:cNvPr id="279" name="Google Shape;279;p15"/>
          <p:cNvCxnSpPr/>
          <p:nvPr/>
        </p:nvCxnSpPr>
        <p:spPr>
          <a:xfrm>
            <a:off x="2137147" y="2412177"/>
            <a:ext cx="0" cy="2304256"/>
          </a:xfrm>
          <a:prstGeom prst="straightConnector1">
            <a:avLst/>
          </a:prstGeom>
          <a:noFill/>
          <a:ln cap="flat" cmpd="sng" w="9525">
            <a:solidFill>
              <a:srgbClr val="F9F9F9"/>
            </a:solidFill>
            <a:prstDash val="solid"/>
            <a:round/>
            <a:headEnd len="sm" w="sm" type="none"/>
            <a:tailEnd len="sm" w="sm" type="none"/>
          </a:ln>
        </p:spPr>
      </p:cxnSp>
      <p:sp>
        <p:nvSpPr>
          <p:cNvPr id="280" name="Google Shape;280;p15"/>
          <p:cNvSpPr txBox="1"/>
          <p:nvPr/>
        </p:nvSpPr>
        <p:spPr>
          <a:xfrm>
            <a:off x="1417067" y="2340169"/>
            <a:ext cx="59503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Times New Roman"/>
                <a:ea typeface="Times New Roman"/>
                <a:cs typeface="Times New Roman"/>
                <a:sym typeface="Times New Roman"/>
              </a:rPr>
              <a:t>12</a:t>
            </a:r>
            <a:endParaRPr/>
          </a:p>
        </p:txBody>
      </p:sp>
      <p:sp>
        <p:nvSpPr>
          <p:cNvPr id="281" name="Google Shape;281;p15"/>
          <p:cNvSpPr txBox="1"/>
          <p:nvPr/>
        </p:nvSpPr>
        <p:spPr>
          <a:xfrm>
            <a:off x="2353171" y="2340169"/>
            <a:ext cx="3898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00"/>
                </a:solidFill>
                <a:latin typeface="Times New Roman"/>
                <a:ea typeface="Times New Roman"/>
                <a:cs typeface="Times New Roman"/>
                <a:sym typeface="Times New Roman"/>
              </a:rPr>
              <a:t>2</a:t>
            </a:r>
            <a:endParaRPr/>
          </a:p>
        </p:txBody>
      </p:sp>
      <p:sp>
        <p:nvSpPr>
          <p:cNvPr id="282" name="Google Shape;282;p15"/>
          <p:cNvSpPr txBox="1"/>
          <p:nvPr/>
        </p:nvSpPr>
        <p:spPr>
          <a:xfrm>
            <a:off x="1434100" y="2916188"/>
            <a:ext cx="3898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Times New Roman"/>
                <a:ea typeface="Times New Roman"/>
                <a:cs typeface="Times New Roman"/>
                <a:sym typeface="Times New Roman"/>
              </a:rPr>
              <a:t>6</a:t>
            </a:r>
            <a:endParaRPr/>
          </a:p>
        </p:txBody>
      </p:sp>
      <p:sp>
        <p:nvSpPr>
          <p:cNvPr id="283" name="Google Shape;283;p15"/>
          <p:cNvSpPr txBox="1"/>
          <p:nvPr/>
        </p:nvSpPr>
        <p:spPr>
          <a:xfrm>
            <a:off x="2353171" y="2916187"/>
            <a:ext cx="56163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00"/>
                </a:solidFill>
                <a:latin typeface="Times New Roman"/>
                <a:ea typeface="Times New Roman"/>
                <a:cs typeface="Times New Roman"/>
                <a:sym typeface="Times New Roman"/>
              </a:rPr>
              <a:t>2</a:t>
            </a:r>
            <a:endParaRPr/>
          </a:p>
        </p:txBody>
      </p:sp>
      <p:sp>
        <p:nvSpPr>
          <p:cNvPr id="284" name="Google Shape;284;p15"/>
          <p:cNvSpPr txBox="1"/>
          <p:nvPr/>
        </p:nvSpPr>
        <p:spPr>
          <a:xfrm>
            <a:off x="1459265" y="3492207"/>
            <a:ext cx="3898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Times New Roman"/>
                <a:ea typeface="Times New Roman"/>
                <a:cs typeface="Times New Roman"/>
                <a:sym typeface="Times New Roman"/>
              </a:rPr>
              <a:t>3</a:t>
            </a:r>
            <a:endParaRPr/>
          </a:p>
        </p:txBody>
      </p:sp>
      <p:sp>
        <p:nvSpPr>
          <p:cNvPr id="285" name="Google Shape;285;p15"/>
          <p:cNvSpPr txBox="1"/>
          <p:nvPr/>
        </p:nvSpPr>
        <p:spPr>
          <a:xfrm>
            <a:off x="2350245" y="3533531"/>
            <a:ext cx="3898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FF00"/>
                </a:solidFill>
                <a:latin typeface="Times New Roman"/>
                <a:ea typeface="Times New Roman"/>
                <a:cs typeface="Times New Roman"/>
                <a:sym typeface="Times New Roman"/>
              </a:rPr>
              <a:t>3</a:t>
            </a:r>
            <a:endParaRPr/>
          </a:p>
        </p:txBody>
      </p:sp>
      <p:sp>
        <p:nvSpPr>
          <p:cNvPr id="286" name="Google Shape;286;p15"/>
          <p:cNvSpPr txBox="1"/>
          <p:nvPr/>
        </p:nvSpPr>
        <p:spPr>
          <a:xfrm>
            <a:off x="1459265" y="4083174"/>
            <a:ext cx="3898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Times New Roman"/>
                <a:ea typeface="Times New Roman"/>
                <a:cs typeface="Times New Roman"/>
                <a:sym typeface="Times New Roman"/>
              </a:rPr>
              <a:t>1</a:t>
            </a:r>
            <a:endParaRPr/>
          </a:p>
        </p:txBody>
      </p:sp>
      <p:sp>
        <p:nvSpPr>
          <p:cNvPr id="287" name="Google Shape;287;p15"/>
          <p:cNvSpPr/>
          <p:nvPr/>
        </p:nvSpPr>
        <p:spPr>
          <a:xfrm>
            <a:off x="1129035" y="4860449"/>
            <a:ext cx="2520278" cy="584775"/>
          </a:xfrm>
          <a:prstGeom prst="rect">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0000"/>
                </a:solidFill>
                <a:latin typeface="Times New Roman"/>
                <a:ea typeface="Times New Roman"/>
                <a:cs typeface="Times New Roman"/>
                <a:sym typeface="Times New Roman"/>
              </a:rPr>
              <a:t>12</a:t>
            </a:r>
            <a:r>
              <a:rPr lang="en-US" sz="2400">
                <a:solidFill>
                  <a:schemeClr val="dk1"/>
                </a:solidFill>
                <a:latin typeface="Times New Roman"/>
                <a:ea typeface="Times New Roman"/>
                <a:cs typeface="Times New Roman"/>
                <a:sym typeface="Times New Roman"/>
              </a:rPr>
              <a:t>=2.2.3</a:t>
            </a:r>
            <a:endParaRPr sz="2400">
              <a:solidFill>
                <a:srgbClr val="FF0000"/>
              </a:solidFill>
              <a:latin typeface="Times New Roman"/>
              <a:ea typeface="Times New Roman"/>
              <a:cs typeface="Times New Roman"/>
              <a:sym typeface="Times New Roman"/>
            </a:endParaRPr>
          </a:p>
        </p:txBody>
      </p:sp>
      <p:sp>
        <p:nvSpPr>
          <p:cNvPr id="288" name="Google Shape;288;p15"/>
          <p:cNvSpPr/>
          <p:nvPr/>
        </p:nvSpPr>
        <p:spPr>
          <a:xfrm>
            <a:off x="802073" y="5661248"/>
            <a:ext cx="3096344" cy="628862"/>
          </a:xfrm>
          <a:prstGeom prst="ellipse">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0000"/>
                </a:solidFill>
                <a:latin typeface="Times New Roman"/>
                <a:ea typeface="Times New Roman"/>
                <a:cs typeface="Times New Roman"/>
                <a:sym typeface="Times New Roman"/>
              </a:rPr>
              <a:t>12=2</a:t>
            </a:r>
            <a:r>
              <a:rPr baseline="30000" lang="en-US" sz="2400">
                <a:solidFill>
                  <a:srgbClr val="FF0000"/>
                </a:solidFill>
                <a:latin typeface="Times New Roman"/>
                <a:ea typeface="Times New Roman"/>
                <a:cs typeface="Times New Roman"/>
                <a:sym typeface="Times New Roman"/>
              </a:rPr>
              <a:t>2</a:t>
            </a:r>
            <a:r>
              <a:rPr lang="en-US" sz="2400">
                <a:solidFill>
                  <a:srgbClr val="FF0000"/>
                </a:solidFill>
                <a:latin typeface="Times New Roman"/>
                <a:ea typeface="Times New Roman"/>
                <a:cs typeface="Times New Roman"/>
                <a:sym typeface="Times New Roman"/>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0" st="0"/>
                                            </p:txEl>
                                          </p:spTgt>
                                        </p:tgtEl>
                                        <p:attrNameLst>
                                          <p:attrName>style.visibility</p:attrName>
                                        </p:attrNameLst>
                                      </p:cBhvr>
                                      <p:to>
                                        <p:strVal val="visible"/>
                                      </p:to>
                                    </p:set>
                                    <p:animEffect filter="fade" transition="in">
                                      <p:cBhvr>
                                        <p:cTn dur="1000"/>
                                        <p:tgtEl>
                                          <p:spTgt spid="2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 st="1"/>
                                            </p:txEl>
                                          </p:spTgt>
                                        </p:tgtEl>
                                        <p:attrNameLst>
                                          <p:attrName>style.visibility</p:attrName>
                                        </p:attrNameLst>
                                      </p:cBhvr>
                                      <p:to>
                                        <p:strVal val="visible"/>
                                      </p:to>
                                    </p:set>
                                    <p:animEffect filter="fade" transition="in">
                                      <p:cBhvr>
                                        <p:cTn dur="1000"/>
                                        <p:tgtEl>
                                          <p:spTgt spid="2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2" st="2"/>
                                            </p:txEl>
                                          </p:spTgt>
                                        </p:tgtEl>
                                        <p:attrNameLst>
                                          <p:attrName>style.visibility</p:attrName>
                                        </p:attrNameLst>
                                      </p:cBhvr>
                                      <p:to>
                                        <p:strVal val="visible"/>
                                      </p:to>
                                    </p:set>
                                    <p:animEffect filter="fade" transition="in">
                                      <p:cBhvr>
                                        <p:cTn dur="1000"/>
                                        <p:tgtEl>
                                          <p:spTgt spid="2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3" st="3"/>
                                            </p:txEl>
                                          </p:spTgt>
                                        </p:tgtEl>
                                        <p:attrNameLst>
                                          <p:attrName>style.visibility</p:attrName>
                                        </p:attrNameLst>
                                      </p:cBhvr>
                                      <p:to>
                                        <p:strVal val="visible"/>
                                      </p:to>
                                    </p:set>
                                    <p:animEffect filter="fade" transition="in">
                                      <p:cBhvr>
                                        <p:cTn dur="1000"/>
                                        <p:tgtEl>
                                          <p:spTgt spid="2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4" st="4"/>
                                            </p:txEl>
                                          </p:spTgt>
                                        </p:tgtEl>
                                        <p:attrNameLst>
                                          <p:attrName>style.visibility</p:attrName>
                                        </p:attrNameLst>
                                      </p:cBhvr>
                                      <p:to>
                                        <p:strVal val="visible"/>
                                      </p:to>
                                    </p:set>
                                    <p:animEffect filter="fade" transition="in">
                                      <p:cBhvr>
                                        <p:cTn dur="1000"/>
                                        <p:tgtEl>
                                          <p:spTgt spid="2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6"/>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94" name="Google Shape;294;p16"/>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295" name="Google Shape;295;p16"/>
          <p:cNvPicPr preferRelativeResize="0"/>
          <p:nvPr/>
        </p:nvPicPr>
        <p:blipFill rotWithShape="1">
          <a:blip r:embed="rId3">
            <a:alphaModFix/>
          </a:blip>
          <a:srcRect b="0" l="0" r="0" t="0"/>
          <a:stretch/>
        </p:blipFill>
        <p:spPr>
          <a:xfrm>
            <a:off x="841003" y="4299192"/>
            <a:ext cx="1440160" cy="2134176"/>
          </a:xfrm>
          <a:prstGeom prst="rect">
            <a:avLst/>
          </a:prstGeom>
          <a:noFill/>
          <a:ln>
            <a:noFill/>
          </a:ln>
        </p:spPr>
      </p:pic>
      <p:sp>
        <p:nvSpPr>
          <p:cNvPr id="296" name="Google Shape;296;p16"/>
          <p:cNvSpPr txBox="1"/>
          <p:nvPr/>
        </p:nvSpPr>
        <p:spPr>
          <a:xfrm>
            <a:off x="2321327" y="2040085"/>
            <a:ext cx="8744812"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Times New Roman"/>
                <a:ea typeface="Times New Roman"/>
                <a:cs typeface="Times New Roman"/>
                <a:sym typeface="Times New Roman"/>
              </a:rPr>
              <a:t> </a:t>
            </a:r>
            <a:r>
              <a:rPr lang="en-US" sz="3200" u="sng">
                <a:solidFill>
                  <a:schemeClr val="lt1"/>
                </a:solidFill>
                <a:latin typeface="Times New Roman"/>
                <a:ea typeface="Times New Roman"/>
                <a:cs typeface="Times New Roman"/>
                <a:sym typeface="Times New Roman"/>
              </a:rPr>
              <a:t>Lưu ý:</a:t>
            </a:r>
            <a:endParaRPr/>
          </a:p>
          <a:p>
            <a:pPr indent="0" lvl="0" marL="0" marR="0" rtl="0" algn="just">
              <a:lnSpc>
                <a:spcPct val="150000"/>
              </a:lnSpc>
              <a:spcBef>
                <a:spcPts val="600"/>
              </a:spcBef>
              <a:spcAft>
                <a:spcPts val="0"/>
              </a:spcAft>
              <a:buNone/>
            </a:pPr>
            <a:r>
              <a:rPr lang="en-US" sz="2400">
                <a:solidFill>
                  <a:schemeClr val="lt1"/>
                </a:solidFill>
                <a:latin typeface="Times New Roman"/>
                <a:ea typeface="Times New Roman"/>
                <a:cs typeface="Times New Roman"/>
                <a:sym typeface="Times New Roman"/>
              </a:rPr>
              <a:t>- Ta nên chia mỗi  số  cho ước nguyên tố nhỏ nhất của nó.</a:t>
            </a:r>
            <a:endParaRPr sz="2400">
              <a:solidFill>
                <a:schemeClr val="lt1"/>
              </a:solidFill>
              <a:latin typeface="Times New Roman"/>
              <a:ea typeface="Times New Roman"/>
              <a:cs typeface="Times New Roman"/>
              <a:sym typeface="Times New Roman"/>
            </a:endParaRPr>
          </a:p>
          <a:p>
            <a:pPr indent="0" lvl="0" marL="0" marR="0" rtl="0" algn="just">
              <a:lnSpc>
                <a:spcPct val="150000"/>
              </a:lnSpc>
              <a:spcBef>
                <a:spcPts val="1200"/>
              </a:spcBef>
              <a:spcAft>
                <a:spcPts val="0"/>
              </a:spcAft>
              <a:buNone/>
            </a:pPr>
            <a:r>
              <a:rPr lang="en-US" sz="2400">
                <a:solidFill>
                  <a:schemeClr val="lt1"/>
                </a:solidFill>
                <a:latin typeface="Times New Roman"/>
                <a:ea typeface="Times New Roman"/>
                <a:cs typeface="Times New Roman"/>
                <a:sym typeface="Times New Roman"/>
              </a:rPr>
              <a:t>- Cứ tiếp tục chia như thế cho đến khi được thương là 1.</a:t>
            </a:r>
            <a:endParaRPr sz="2400">
              <a:solidFill>
                <a:schemeClr val="lt1"/>
              </a:solidFill>
              <a:latin typeface="Times New Roman"/>
              <a:ea typeface="Times New Roman"/>
              <a:cs typeface="Times New Roman"/>
              <a:sym typeface="Times New Roman"/>
            </a:endParaRPr>
          </a:p>
          <a:p>
            <a:pPr indent="0" lvl="0" marL="0" marR="0" rtl="0" algn="l">
              <a:spcBef>
                <a:spcPts val="600"/>
              </a:spcBef>
              <a:spcAft>
                <a:spcPts val="0"/>
              </a:spcAft>
              <a:buNone/>
            </a:pPr>
            <a:r>
              <a:rPr lang="en-US" sz="3600">
                <a:solidFill>
                  <a:schemeClr val="lt1"/>
                </a:solidFill>
                <a:latin typeface="Times New Roman"/>
                <a:ea typeface="Times New Roman"/>
                <a:cs typeface="Times New Roman"/>
                <a:sym typeface="Times New Roman"/>
              </a:rPr>
              <a:t>- </a:t>
            </a:r>
            <a:r>
              <a:rPr lang="en-US" sz="2400">
                <a:solidFill>
                  <a:schemeClr val="lt1"/>
                </a:solidFill>
                <a:latin typeface="Times New Roman"/>
                <a:ea typeface="Times New Roman"/>
                <a:cs typeface="Times New Roman"/>
                <a:sym typeface="Times New Roman"/>
              </a:rPr>
              <a:t>Có 2 cách để phân tích một số ra thừa số nguyên tố, đó là “rẽ nhánh” và “ theo cột dọc”</a:t>
            </a:r>
            <a:endParaRPr sz="3600">
              <a:solidFill>
                <a:schemeClr val="lt1"/>
              </a:solidFill>
              <a:latin typeface="Times New Roman"/>
              <a:ea typeface="Times New Roman"/>
              <a:cs typeface="Times New Roman"/>
              <a:sym typeface="Times New Roman"/>
            </a:endParaRPr>
          </a:p>
        </p:txBody>
      </p:sp>
      <p:pic>
        <p:nvPicPr>
          <p:cNvPr id="297" name="Google Shape;297;p16"/>
          <p:cNvPicPr preferRelativeResize="0"/>
          <p:nvPr/>
        </p:nvPicPr>
        <p:blipFill rotWithShape="1">
          <a:blip r:embed="rId4">
            <a:alphaModFix/>
          </a:blip>
          <a:srcRect b="0" l="0" r="0" t="0"/>
          <a:stretch/>
        </p:blipFill>
        <p:spPr>
          <a:xfrm>
            <a:off x="9337947" y="697051"/>
            <a:ext cx="3228667" cy="40582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7"/>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303" name="Google Shape;303;p17"/>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304" name="Google Shape;304;p17"/>
          <p:cNvPicPr preferRelativeResize="0"/>
          <p:nvPr/>
        </p:nvPicPr>
        <p:blipFill rotWithShape="1">
          <a:blip r:embed="rId3">
            <a:alphaModFix/>
          </a:blip>
          <a:srcRect b="0" l="0" r="0" t="0"/>
          <a:stretch/>
        </p:blipFill>
        <p:spPr>
          <a:xfrm>
            <a:off x="7825779" y="2636912"/>
            <a:ext cx="4125829" cy="3960440"/>
          </a:xfrm>
          <a:prstGeom prst="rect">
            <a:avLst/>
          </a:prstGeom>
          <a:noFill/>
          <a:ln>
            <a:noFill/>
          </a:ln>
        </p:spPr>
      </p:pic>
      <p:sp>
        <p:nvSpPr>
          <p:cNvPr id="305" name="Google Shape;305;p17"/>
          <p:cNvSpPr/>
          <p:nvPr/>
        </p:nvSpPr>
        <p:spPr>
          <a:xfrm>
            <a:off x="552971" y="1769120"/>
            <a:ext cx="7488832" cy="1188132"/>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400" u="sng">
                <a:solidFill>
                  <a:schemeClr val="dk1"/>
                </a:solidFill>
                <a:latin typeface="Times New Roman"/>
                <a:ea typeface="Times New Roman"/>
                <a:cs typeface="Times New Roman"/>
                <a:sym typeface="Times New Roman"/>
              </a:rPr>
              <a:t>Ví dụ: </a:t>
            </a:r>
            <a:r>
              <a:rPr lang="en-US" sz="2400">
                <a:solidFill>
                  <a:schemeClr val="dk1"/>
                </a:solidFill>
                <a:latin typeface="Times New Roman"/>
                <a:ea typeface="Times New Roman"/>
                <a:cs typeface="Times New Roman"/>
                <a:sym typeface="Times New Roman"/>
              </a:rPr>
              <a:t>Hãy phân tích số 72 ra thừa số nguyên tố bằng cách viết “rẽ nhánh” và “theo cột dọc”</a:t>
            </a:r>
            <a:endParaRPr/>
          </a:p>
        </p:txBody>
      </p:sp>
      <p:sp>
        <p:nvSpPr>
          <p:cNvPr id="306" name="Google Shape;306;p17"/>
          <p:cNvSpPr txBox="1"/>
          <p:nvPr/>
        </p:nvSpPr>
        <p:spPr>
          <a:xfrm>
            <a:off x="696987" y="3198167"/>
            <a:ext cx="79861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Giải:</a:t>
            </a:r>
            <a:endParaRPr/>
          </a:p>
        </p:txBody>
      </p:sp>
      <p:pic>
        <p:nvPicPr>
          <p:cNvPr id="307" name="Google Shape;307;p17"/>
          <p:cNvPicPr preferRelativeResize="0"/>
          <p:nvPr/>
        </p:nvPicPr>
        <p:blipFill rotWithShape="1">
          <a:blip r:embed="rId4">
            <a:alphaModFix/>
          </a:blip>
          <a:srcRect b="0" l="0" r="0" t="0"/>
          <a:stretch/>
        </p:blipFill>
        <p:spPr>
          <a:xfrm rot="-5400000">
            <a:off x="2512309" y="2325025"/>
            <a:ext cx="2490036" cy="4248476"/>
          </a:xfrm>
          <a:prstGeom prst="rect">
            <a:avLst/>
          </a:prstGeom>
          <a:noFill/>
          <a:ln>
            <a:noFill/>
          </a:ln>
        </p:spPr>
      </p:pic>
      <p:sp>
        <p:nvSpPr>
          <p:cNvPr id="308" name="Google Shape;308;p17"/>
          <p:cNvSpPr txBox="1"/>
          <p:nvPr/>
        </p:nvSpPr>
        <p:spPr>
          <a:xfrm>
            <a:off x="913011" y="5991671"/>
            <a:ext cx="538801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Vậy ta phân tích được: 72=2.2.2.3.3=2</a:t>
            </a:r>
            <a:r>
              <a:rPr baseline="30000" lang="en-US" sz="2400">
                <a:solidFill>
                  <a:schemeClr val="lt1"/>
                </a:solidFill>
                <a:latin typeface="Times New Roman"/>
                <a:ea typeface="Times New Roman"/>
                <a:cs typeface="Times New Roman"/>
                <a:sym typeface="Times New Roman"/>
              </a:rPr>
              <a:t>2</a:t>
            </a:r>
            <a:r>
              <a:rPr lang="en-US" sz="2400">
                <a:solidFill>
                  <a:schemeClr val="lt1"/>
                </a:solidFill>
                <a:latin typeface="Times New Roman"/>
                <a:ea typeface="Times New Roman"/>
                <a:cs typeface="Times New Roman"/>
                <a:sym typeface="Times New Roman"/>
              </a:rPr>
              <a:t>.3</a:t>
            </a:r>
            <a:r>
              <a:rPr baseline="30000" lang="en-US" sz="2400">
                <a:solidFill>
                  <a:schemeClr val="lt1"/>
                </a:solidFill>
                <a:latin typeface="Times New Roman"/>
                <a:ea typeface="Times New Roman"/>
                <a:cs typeface="Times New Roman"/>
                <a:sym typeface="Times New Roman"/>
              </a:rPr>
              <a:t>2</a:t>
            </a:r>
            <a:endParaRPr sz="24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8"/>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314" name="Google Shape;314;p18"/>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315" name="Google Shape;315;p18"/>
          <p:cNvPicPr preferRelativeResize="0"/>
          <p:nvPr/>
        </p:nvPicPr>
        <p:blipFill rotWithShape="1">
          <a:blip r:embed="rId3">
            <a:alphaModFix/>
          </a:blip>
          <a:srcRect b="0" l="0" r="0" t="0"/>
          <a:stretch/>
        </p:blipFill>
        <p:spPr>
          <a:xfrm>
            <a:off x="264939" y="4653136"/>
            <a:ext cx="10873208" cy="2367265"/>
          </a:xfrm>
          <a:prstGeom prst="rect">
            <a:avLst/>
          </a:prstGeom>
          <a:noFill/>
          <a:ln>
            <a:noFill/>
          </a:ln>
        </p:spPr>
      </p:pic>
      <p:sp>
        <p:nvSpPr>
          <p:cNvPr id="316" name="Google Shape;316;p18"/>
          <p:cNvSpPr/>
          <p:nvPr/>
        </p:nvSpPr>
        <p:spPr>
          <a:xfrm>
            <a:off x="768995" y="2060848"/>
            <a:ext cx="10225136" cy="2088232"/>
          </a:xfrm>
          <a:prstGeom prst="wave">
            <a:avLst>
              <a:gd fmla="val 12500" name="adj1"/>
              <a:gd fmla="val 0" name="adj2"/>
            </a:avLst>
          </a:prstGeom>
          <a:solidFill>
            <a:srgbClr val="FFFF99"/>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Bài tập 1: Hãy phân tích số 40 ra thừa số nguyên tố bằng cách viết theo “rẽ nhánh” và “theo cột dọc”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9"/>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322" name="Google Shape;322;p19"/>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323" name="Google Shape;323;p19"/>
          <p:cNvPicPr preferRelativeResize="0"/>
          <p:nvPr/>
        </p:nvPicPr>
        <p:blipFill rotWithShape="1">
          <a:blip r:embed="rId3">
            <a:alphaModFix/>
          </a:blip>
          <a:srcRect b="0" l="0" r="0" t="0"/>
          <a:stretch/>
        </p:blipFill>
        <p:spPr>
          <a:xfrm>
            <a:off x="192931" y="3699920"/>
            <a:ext cx="3744416" cy="2883200"/>
          </a:xfrm>
          <a:prstGeom prst="rect">
            <a:avLst/>
          </a:prstGeom>
          <a:noFill/>
          <a:ln>
            <a:noFill/>
          </a:ln>
        </p:spPr>
      </p:pic>
      <p:sp>
        <p:nvSpPr>
          <p:cNvPr id="324" name="Google Shape;324;p19"/>
          <p:cNvSpPr/>
          <p:nvPr/>
        </p:nvSpPr>
        <p:spPr>
          <a:xfrm>
            <a:off x="4225378" y="2276872"/>
            <a:ext cx="7776865" cy="4176464"/>
          </a:xfrm>
          <a:prstGeom prst="rect">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2400" u="sng">
                <a:solidFill>
                  <a:srgbClr val="FF0000"/>
                </a:solidFill>
                <a:latin typeface="Times New Roman"/>
                <a:ea typeface="Times New Roman"/>
                <a:cs typeface="Times New Roman"/>
                <a:sym typeface="Times New Roman"/>
              </a:rPr>
              <a:t>Chú ý:</a:t>
            </a:r>
            <a:endParaRPr b="1" sz="2400" u="sng">
              <a:solidFill>
                <a:srgbClr val="FF0000"/>
              </a:solidFill>
              <a:latin typeface="Times New Roman"/>
              <a:ea typeface="Times New Roman"/>
              <a:cs typeface="Times New Roman"/>
              <a:sym typeface="Times New Roman"/>
            </a:endParaRPr>
          </a:p>
          <a:p>
            <a:pPr indent="0" lvl="0" marL="0" marR="0" rtl="0" algn="just">
              <a:lnSpc>
                <a:spcPct val="150000"/>
              </a:lnSpc>
              <a:spcBef>
                <a:spcPts val="1000"/>
              </a:spcBef>
              <a:spcAft>
                <a:spcPts val="0"/>
              </a:spcAft>
              <a:buNone/>
            </a:pPr>
            <a:r>
              <a:rPr lang="en-US" sz="2400">
                <a:solidFill>
                  <a:srgbClr val="000000"/>
                </a:solidFill>
                <a:latin typeface="Times New Roman"/>
                <a:ea typeface="Times New Roman"/>
                <a:cs typeface="Times New Roman"/>
                <a:sym typeface="Times New Roman"/>
              </a:rPr>
              <a:t>- Thông thường, khi phân tích một số tự nhiên ra thừa số nguyên tố, các ước nguyên tố được viết theo  thứ tự tăng dần.</a:t>
            </a:r>
            <a:endParaRPr sz="2400">
              <a:solidFill>
                <a:srgbClr val="000000"/>
              </a:solidFill>
              <a:latin typeface="Times New Roman"/>
              <a:ea typeface="Times New Roman"/>
              <a:cs typeface="Times New Roman"/>
              <a:sym typeface="Times New Roman"/>
            </a:endParaRPr>
          </a:p>
          <a:p>
            <a:pPr indent="0" lvl="0" marL="0" marR="0" rtl="0" algn="just">
              <a:lnSpc>
                <a:spcPct val="150000"/>
              </a:lnSpc>
              <a:spcBef>
                <a:spcPts val="1000"/>
              </a:spcBef>
              <a:spcAft>
                <a:spcPts val="0"/>
              </a:spcAft>
              <a:buNone/>
            </a:pPr>
            <a:r>
              <a:rPr lang="en-US" sz="2400">
                <a:solidFill>
                  <a:srgbClr val="000000"/>
                </a:solidFill>
                <a:latin typeface="Times New Roman"/>
                <a:ea typeface="Times New Roman"/>
                <a:cs typeface="Times New Roman"/>
                <a:sym typeface="Times New Roman"/>
              </a:rPr>
              <a:t>- Ngoài cách làm như trên, ta cũng có thể phân tích một số ra thừa số nguyên tố bằng cách viết số đó thành tích của hai thừa số một cách linh hoạt.</a:t>
            </a:r>
            <a:endParaRPr sz="2400">
              <a:solidFill>
                <a:srgbClr val="000000"/>
              </a:solidFill>
              <a:latin typeface="Times New Roman"/>
              <a:ea typeface="Times New Roman"/>
              <a:cs typeface="Times New Roman"/>
              <a:sym typeface="Times New Roman"/>
            </a:endParaRPr>
          </a:p>
        </p:txBody>
      </p:sp>
      <p:pic>
        <p:nvPicPr>
          <p:cNvPr id="325" name="Google Shape;325;p19"/>
          <p:cNvPicPr preferRelativeResize="0"/>
          <p:nvPr/>
        </p:nvPicPr>
        <p:blipFill rotWithShape="1">
          <a:blip r:embed="rId4">
            <a:alphaModFix/>
          </a:blip>
          <a:srcRect b="0" l="0" r="0" t="0"/>
          <a:stretch/>
        </p:blipFill>
        <p:spPr>
          <a:xfrm>
            <a:off x="192932" y="3699920"/>
            <a:ext cx="3744416" cy="2883200"/>
          </a:xfrm>
          <a:prstGeom prst="rect">
            <a:avLst/>
          </a:prstGeom>
          <a:noFill/>
          <a:ln>
            <a:noFill/>
          </a:ln>
        </p:spPr>
      </p:pic>
      <p:sp>
        <p:nvSpPr>
          <p:cNvPr id="326" name="Google Shape;326;p19"/>
          <p:cNvSpPr/>
          <p:nvPr/>
        </p:nvSpPr>
        <p:spPr>
          <a:xfrm>
            <a:off x="4225379" y="2276872"/>
            <a:ext cx="7776865" cy="4176464"/>
          </a:xfrm>
          <a:prstGeom prst="rect">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2400" u="sng">
                <a:solidFill>
                  <a:srgbClr val="FF0000"/>
                </a:solidFill>
                <a:latin typeface="Times New Roman"/>
                <a:ea typeface="Times New Roman"/>
                <a:cs typeface="Times New Roman"/>
                <a:sym typeface="Times New Roman"/>
              </a:rPr>
              <a:t>Chú ý:</a:t>
            </a:r>
            <a:endParaRPr b="1" sz="2400" u="sng">
              <a:solidFill>
                <a:srgbClr val="FF0000"/>
              </a:solidFill>
              <a:latin typeface="Times New Roman"/>
              <a:ea typeface="Times New Roman"/>
              <a:cs typeface="Times New Roman"/>
              <a:sym typeface="Times New Roman"/>
            </a:endParaRPr>
          </a:p>
          <a:p>
            <a:pPr indent="0" lvl="0" marL="0" marR="0" rtl="0" algn="just">
              <a:lnSpc>
                <a:spcPct val="150000"/>
              </a:lnSpc>
              <a:spcBef>
                <a:spcPts val="1000"/>
              </a:spcBef>
              <a:spcAft>
                <a:spcPts val="0"/>
              </a:spcAft>
              <a:buNone/>
            </a:pPr>
            <a:r>
              <a:rPr lang="en-US" sz="2400">
                <a:solidFill>
                  <a:srgbClr val="000000"/>
                </a:solidFill>
                <a:latin typeface="Times New Roman"/>
                <a:ea typeface="Times New Roman"/>
                <a:cs typeface="Times New Roman"/>
                <a:sym typeface="Times New Roman"/>
              </a:rPr>
              <a:t>- Thông thường, khi phân tích một số tự nhiên ra thừa số nguyên tố, các ước nguyên tố được viết theo  thứ tự tăng dần.</a:t>
            </a:r>
            <a:endParaRPr sz="2400">
              <a:solidFill>
                <a:srgbClr val="000000"/>
              </a:solidFill>
              <a:latin typeface="Times New Roman"/>
              <a:ea typeface="Times New Roman"/>
              <a:cs typeface="Times New Roman"/>
              <a:sym typeface="Times New Roman"/>
            </a:endParaRPr>
          </a:p>
          <a:p>
            <a:pPr indent="0" lvl="0" marL="0" marR="0" rtl="0" algn="just">
              <a:lnSpc>
                <a:spcPct val="150000"/>
              </a:lnSpc>
              <a:spcBef>
                <a:spcPts val="1000"/>
              </a:spcBef>
              <a:spcAft>
                <a:spcPts val="0"/>
              </a:spcAft>
              <a:buNone/>
            </a:pPr>
            <a:r>
              <a:rPr lang="en-US" sz="2400">
                <a:solidFill>
                  <a:srgbClr val="000000"/>
                </a:solidFill>
                <a:latin typeface="Times New Roman"/>
                <a:ea typeface="Times New Roman"/>
                <a:cs typeface="Times New Roman"/>
                <a:sym typeface="Times New Roman"/>
              </a:rPr>
              <a:t>- Ngoài cách làm như trên, ta cũng có thể phân tích một số ra thừa số nguyên tố bằng cách viết số đó thành tích của hai thừa số một cách linh hoạt.</a:t>
            </a:r>
            <a:endParaRPr sz="24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0" l="0" r="0" t="0"/>
          <a:stretch/>
        </p:blipFill>
        <p:spPr>
          <a:xfrm>
            <a:off x="7465739" y="2636912"/>
            <a:ext cx="4258440" cy="3816424"/>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120923" y="2276872"/>
            <a:ext cx="4219593" cy="4791373"/>
          </a:xfrm>
          <a:prstGeom prst="rect">
            <a:avLst/>
          </a:prstGeom>
          <a:noFill/>
          <a:ln>
            <a:noFill/>
          </a:ln>
        </p:spPr>
      </p:pic>
      <p:sp>
        <p:nvSpPr>
          <p:cNvPr id="103" name="Google Shape;103;p2"/>
          <p:cNvSpPr/>
          <p:nvPr/>
        </p:nvSpPr>
        <p:spPr>
          <a:xfrm>
            <a:off x="1201043" y="332656"/>
            <a:ext cx="5832648" cy="2952328"/>
          </a:xfrm>
          <a:prstGeom prst="wedgeEllipseCallout">
            <a:avLst>
              <a:gd fmla="val -20833" name="adj1"/>
              <a:gd fmla="val 6250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Quan sát hình cái cây ở bên, ta thấy có các số ứng với gốc cây, các cành cây to và các cành nhỏ…..</a:t>
            </a:r>
            <a:endParaRPr/>
          </a:p>
        </p:txBody>
      </p:sp>
      <p:sp>
        <p:nvSpPr>
          <p:cNvPr id="104" name="Google Shape;104;p2"/>
          <p:cNvSpPr/>
          <p:nvPr/>
        </p:nvSpPr>
        <p:spPr>
          <a:xfrm>
            <a:off x="793833" y="188116"/>
            <a:ext cx="7093365" cy="3249144"/>
          </a:xfrm>
          <a:prstGeom prst="wedgeEllipseCallout">
            <a:avLst>
              <a:gd fmla="val -20833" name="adj1"/>
              <a:gd fmla="val 6250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lang="en-US" sz="2000">
                <a:solidFill>
                  <a:srgbClr val="000000"/>
                </a:solidFill>
                <a:latin typeface="Times New Roman"/>
                <a:ea typeface="Times New Roman"/>
                <a:cs typeface="Times New Roman"/>
                <a:sym typeface="Times New Roman"/>
              </a:rPr>
              <a:t>Bắt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sz="2000">
              <a:solidFill>
                <a:srgbClr val="000000"/>
              </a:solidFill>
              <a:latin typeface="Times New Roman"/>
              <a:ea typeface="Times New Roman"/>
              <a:cs typeface="Times New Roman"/>
              <a:sym typeface="Times New Roman"/>
            </a:endParaRPr>
          </a:p>
        </p:txBody>
      </p:sp>
    </p:spTree>
  </p:cSld>
  <p:clrMapOvr>
    <a:masterClrMapping/>
  </p:clrMapOvr>
  <p:transition spd="slow" p14:dur="2000">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0"/>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332" name="Google Shape;332;p20"/>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sp>
        <p:nvSpPr>
          <p:cNvPr id="333" name="Google Shape;333;p20"/>
          <p:cNvSpPr txBox="1"/>
          <p:nvPr/>
        </p:nvSpPr>
        <p:spPr>
          <a:xfrm>
            <a:off x="480963" y="1844824"/>
            <a:ext cx="59731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Ví dụ 3: Phân tích số 120 ra thừa số nguyên tố.</a:t>
            </a:r>
            <a:endParaRPr/>
          </a:p>
        </p:txBody>
      </p:sp>
      <p:pic>
        <p:nvPicPr>
          <p:cNvPr id="334" name="Google Shape;334;p20"/>
          <p:cNvPicPr preferRelativeResize="0"/>
          <p:nvPr/>
        </p:nvPicPr>
        <p:blipFill rotWithShape="1">
          <a:blip r:embed="rId3">
            <a:alphaModFix/>
          </a:blip>
          <a:srcRect b="0" l="0" r="0" t="0"/>
          <a:stretch/>
        </p:blipFill>
        <p:spPr>
          <a:xfrm>
            <a:off x="4043260" y="2196704"/>
            <a:ext cx="3782519" cy="3363912"/>
          </a:xfrm>
          <a:prstGeom prst="rect">
            <a:avLst/>
          </a:prstGeom>
          <a:noFill/>
          <a:ln>
            <a:noFill/>
          </a:ln>
        </p:spPr>
      </p:pic>
      <p:pic>
        <p:nvPicPr>
          <p:cNvPr id="335" name="Google Shape;335;p20"/>
          <p:cNvPicPr preferRelativeResize="0"/>
          <p:nvPr/>
        </p:nvPicPr>
        <p:blipFill rotWithShape="1">
          <a:blip r:embed="rId4">
            <a:alphaModFix/>
          </a:blip>
          <a:srcRect b="0" l="0" r="15942" t="0"/>
          <a:stretch/>
        </p:blipFill>
        <p:spPr>
          <a:xfrm>
            <a:off x="7825779" y="2420888"/>
            <a:ext cx="4176464" cy="2448272"/>
          </a:xfrm>
          <a:prstGeom prst="rect">
            <a:avLst/>
          </a:prstGeom>
          <a:noFill/>
          <a:ln>
            <a:noFill/>
          </a:ln>
        </p:spPr>
      </p:pic>
      <p:pic>
        <p:nvPicPr>
          <p:cNvPr id="336" name="Google Shape;336;p20"/>
          <p:cNvPicPr preferRelativeResize="0"/>
          <p:nvPr/>
        </p:nvPicPr>
        <p:blipFill rotWithShape="1">
          <a:blip r:embed="rId5">
            <a:alphaModFix/>
          </a:blip>
          <a:srcRect b="0" l="5350" r="11376" t="0"/>
          <a:stretch/>
        </p:blipFill>
        <p:spPr>
          <a:xfrm>
            <a:off x="-90980" y="2564904"/>
            <a:ext cx="4112941" cy="2228403"/>
          </a:xfrm>
          <a:prstGeom prst="rect">
            <a:avLst/>
          </a:prstGeom>
          <a:noFill/>
          <a:ln>
            <a:noFill/>
          </a:ln>
        </p:spPr>
      </p:pic>
      <p:sp>
        <p:nvSpPr>
          <p:cNvPr id="337" name="Google Shape;337;p20"/>
          <p:cNvSpPr/>
          <p:nvPr/>
        </p:nvSpPr>
        <p:spPr>
          <a:xfrm>
            <a:off x="696987" y="5495010"/>
            <a:ext cx="10729192" cy="1174350"/>
          </a:xfrm>
          <a:prstGeom prst="roundRect">
            <a:avLst>
              <a:gd fmla="val 16667"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2400" u="sng">
                <a:solidFill>
                  <a:srgbClr val="FF0000"/>
                </a:solidFill>
                <a:latin typeface="Times New Roman"/>
                <a:ea typeface="Times New Roman"/>
                <a:cs typeface="Times New Roman"/>
                <a:sym typeface="Times New Roman"/>
              </a:rPr>
              <a:t>Nhận xét: </a:t>
            </a:r>
            <a:r>
              <a:rPr i="1" lang="en-US" sz="2400">
                <a:solidFill>
                  <a:schemeClr val="dk1"/>
                </a:solidFill>
                <a:latin typeface="Times New Roman"/>
                <a:ea typeface="Times New Roman"/>
                <a:cs typeface="Times New Roman"/>
                <a:sym typeface="Times New Roman"/>
              </a:rPr>
              <a:t>Dù phân tích một số ra thừa số nguyên tố bằng cách nào thì cuối cùng ta cũng được cùng một kết quả.</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
                                        <p:tgtEl>
                                          <p:spTgt spid="3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1"/>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343" name="Google Shape;343;p21"/>
          <p:cNvSpPr txBox="1"/>
          <p:nvPr/>
        </p:nvSpPr>
        <p:spPr>
          <a:xfrm>
            <a:off x="529406" y="1196752"/>
            <a:ext cx="60195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II. Phân tích một số ra thừa số nguyên tố</a:t>
            </a:r>
            <a:endParaRPr sz="2800" u="sng">
              <a:solidFill>
                <a:schemeClr val="lt1"/>
              </a:solidFill>
              <a:latin typeface="Times New Roman"/>
              <a:ea typeface="Times New Roman"/>
              <a:cs typeface="Times New Roman"/>
              <a:sym typeface="Times New Roman"/>
            </a:endParaRPr>
          </a:p>
        </p:txBody>
      </p:sp>
      <p:pic>
        <p:nvPicPr>
          <p:cNvPr id="344" name="Google Shape;344;p21"/>
          <p:cNvPicPr preferRelativeResize="0"/>
          <p:nvPr/>
        </p:nvPicPr>
        <p:blipFill rotWithShape="1">
          <a:blip r:embed="rId3">
            <a:alphaModFix/>
          </a:blip>
          <a:srcRect b="0" l="0" r="0" t="0"/>
          <a:stretch/>
        </p:blipFill>
        <p:spPr>
          <a:xfrm>
            <a:off x="264939" y="4653136"/>
            <a:ext cx="10873208" cy="2367265"/>
          </a:xfrm>
          <a:prstGeom prst="rect">
            <a:avLst/>
          </a:prstGeom>
          <a:noFill/>
          <a:ln>
            <a:noFill/>
          </a:ln>
        </p:spPr>
      </p:pic>
      <p:sp>
        <p:nvSpPr>
          <p:cNvPr id="345" name="Google Shape;345;p21"/>
          <p:cNvSpPr/>
          <p:nvPr/>
        </p:nvSpPr>
        <p:spPr>
          <a:xfrm>
            <a:off x="768995" y="2060848"/>
            <a:ext cx="10225136" cy="2088232"/>
          </a:xfrm>
          <a:prstGeom prst="wave">
            <a:avLst>
              <a:gd fmla="val 12500" name="adj1"/>
              <a:gd fmla="val 0" name="adj2"/>
            </a:avLst>
          </a:prstGeom>
          <a:solidFill>
            <a:srgbClr val="FFFF99"/>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Bài tập 2: Hãy phân tích số 450 ra thừa số nguyên tố.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22"/>
          <p:cNvPicPr preferRelativeResize="0"/>
          <p:nvPr/>
        </p:nvPicPr>
        <p:blipFill rotWithShape="1">
          <a:blip r:embed="rId3">
            <a:alphaModFix/>
          </a:blip>
          <a:srcRect b="0" l="0" r="0" t="0"/>
          <a:stretch/>
        </p:blipFill>
        <p:spPr>
          <a:xfrm>
            <a:off x="408955" y="2708920"/>
            <a:ext cx="3305364" cy="3888432"/>
          </a:xfrm>
          <a:prstGeom prst="rect">
            <a:avLst/>
          </a:prstGeom>
          <a:noFill/>
          <a:ln>
            <a:noFill/>
          </a:ln>
        </p:spPr>
      </p:pic>
      <p:sp>
        <p:nvSpPr>
          <p:cNvPr id="352" name="Google Shape;352;p22"/>
          <p:cNvSpPr/>
          <p:nvPr/>
        </p:nvSpPr>
        <p:spPr>
          <a:xfrm>
            <a:off x="2929235" y="234354"/>
            <a:ext cx="6624736" cy="3194645"/>
          </a:xfrm>
          <a:prstGeom prst="cloudCallout">
            <a:avLst>
              <a:gd fmla="val -36793" name="adj1"/>
              <a:gd fmla="val 6965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Vậy làm thế nào để viết số 120 thành tích của các số nguyên tố?? </a:t>
            </a:r>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Các số khác có phân tích được không nhỉ?</a:t>
            </a:r>
            <a:endParaRPr/>
          </a:p>
        </p:txBody>
      </p:sp>
      <p:pic>
        <p:nvPicPr>
          <p:cNvPr id="353" name="Google Shape;353;p22"/>
          <p:cNvPicPr preferRelativeResize="0"/>
          <p:nvPr/>
        </p:nvPicPr>
        <p:blipFill rotWithShape="1">
          <a:blip r:embed="rId4">
            <a:alphaModFix/>
          </a:blip>
          <a:srcRect b="0" l="0" r="0" t="0"/>
          <a:stretch/>
        </p:blipFill>
        <p:spPr>
          <a:xfrm>
            <a:off x="7834119" y="2924944"/>
            <a:ext cx="4057570" cy="3636404"/>
          </a:xfrm>
          <a:prstGeom prst="rect">
            <a:avLst/>
          </a:prstGeom>
          <a:noFill/>
          <a:ln>
            <a:noFill/>
          </a:ln>
        </p:spPr>
      </p:pic>
      <p:sp>
        <p:nvSpPr>
          <p:cNvPr id="354" name="Google Shape;354;p22"/>
          <p:cNvSpPr/>
          <p:nvPr/>
        </p:nvSpPr>
        <p:spPr>
          <a:xfrm>
            <a:off x="2949475" y="13474"/>
            <a:ext cx="6624736" cy="3636404"/>
          </a:xfrm>
          <a:prstGeom prst="cloudCallout">
            <a:avLst>
              <a:gd fmla="val -36793" name="adj1"/>
              <a:gd fmla="val 6965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Hóa ra, hình ảnh cái cây này chính là cách phân tích số 120 ra thừa số nguyên tố theo “rẽ nhánh”.</a:t>
            </a:r>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Các số khác cũng làm được tương tự.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3"/>
          <p:cNvPicPr preferRelativeResize="0"/>
          <p:nvPr/>
        </p:nvPicPr>
        <p:blipFill rotWithShape="1">
          <a:blip r:embed="rId3">
            <a:alphaModFix/>
          </a:blip>
          <a:srcRect b="0" l="0" r="0" t="0"/>
          <a:stretch/>
        </p:blipFill>
        <p:spPr>
          <a:xfrm>
            <a:off x="3799929" y="2110515"/>
            <a:ext cx="4916224" cy="4480600"/>
          </a:xfrm>
          <a:prstGeom prst="rect">
            <a:avLst/>
          </a:prstGeom>
          <a:noFill/>
          <a:ln>
            <a:noFill/>
          </a:ln>
        </p:spPr>
      </p:pic>
      <p:sp>
        <p:nvSpPr>
          <p:cNvPr id="360" name="Google Shape;360;p23"/>
          <p:cNvSpPr/>
          <p:nvPr/>
        </p:nvSpPr>
        <p:spPr>
          <a:xfrm>
            <a:off x="3839354" y="2110515"/>
            <a:ext cx="885370" cy="817900"/>
          </a:xfrm>
          <a:prstGeom prst="smileyFace">
            <a:avLst>
              <a:gd fmla="val 4653" name="adj"/>
            </a:avLst>
          </a:prstGeom>
          <a:solidFill>
            <a:srgbClr val="FFFF00"/>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 name="Google Shape;361;p23">
            <a:hlinkClick action="ppaction://hlinksldjump" r:id="rId4"/>
          </p:cNvPr>
          <p:cNvSpPr/>
          <p:nvPr/>
        </p:nvSpPr>
        <p:spPr>
          <a:xfrm>
            <a:off x="3761152" y="2110515"/>
            <a:ext cx="2441539" cy="2240300"/>
          </a:xfrm>
          <a:prstGeom prst="rect">
            <a:avLst/>
          </a:prstGeom>
          <a:solidFill>
            <a:srgbClr val="FFFF00"/>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accent4"/>
                </a:solidFill>
                <a:latin typeface="Arial"/>
                <a:ea typeface="Arial"/>
                <a:cs typeface="Arial"/>
                <a:sym typeface="Arial"/>
              </a:rPr>
              <a:t>1</a:t>
            </a:r>
            <a:endParaRPr/>
          </a:p>
        </p:txBody>
      </p:sp>
      <p:sp>
        <p:nvSpPr>
          <p:cNvPr id="362" name="Google Shape;362;p23">
            <a:hlinkClick action="ppaction://hlinksldjump" r:id="rId5"/>
          </p:cNvPr>
          <p:cNvSpPr/>
          <p:nvPr/>
        </p:nvSpPr>
        <p:spPr>
          <a:xfrm>
            <a:off x="6241468" y="2110515"/>
            <a:ext cx="2474685" cy="2240300"/>
          </a:xfrm>
          <a:prstGeom prst="rect">
            <a:avLst/>
          </a:prstGeom>
          <a:solidFill>
            <a:srgbClr val="7030A0"/>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accent4"/>
                </a:solidFill>
                <a:latin typeface="Arial"/>
                <a:ea typeface="Arial"/>
                <a:cs typeface="Arial"/>
                <a:sym typeface="Arial"/>
              </a:rPr>
              <a:t>2</a:t>
            </a:r>
            <a:endParaRPr/>
          </a:p>
        </p:txBody>
      </p:sp>
      <p:sp>
        <p:nvSpPr>
          <p:cNvPr id="363" name="Google Shape;363;p23"/>
          <p:cNvSpPr/>
          <p:nvPr/>
        </p:nvSpPr>
        <p:spPr>
          <a:xfrm>
            <a:off x="7830782" y="2110515"/>
            <a:ext cx="885370" cy="817900"/>
          </a:xfrm>
          <a:prstGeom prst="smileyFace">
            <a:avLst>
              <a:gd fmla="val 4653" name="adj"/>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 name="Google Shape;364;p23">
            <a:hlinkClick action="ppaction://hlinksldjump" r:id="rId6"/>
          </p:cNvPr>
          <p:cNvSpPr/>
          <p:nvPr/>
        </p:nvSpPr>
        <p:spPr>
          <a:xfrm>
            <a:off x="3799929" y="4350815"/>
            <a:ext cx="2441539" cy="2240300"/>
          </a:xfrm>
          <a:prstGeom prst="rect">
            <a:avLst/>
          </a:prstGeom>
          <a:solidFill>
            <a:srgbClr val="92D050"/>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ADADAD"/>
                </a:solidFill>
                <a:latin typeface="Arial"/>
                <a:ea typeface="Arial"/>
                <a:cs typeface="Arial"/>
                <a:sym typeface="Arial"/>
              </a:rPr>
              <a:t>3</a:t>
            </a:r>
            <a:endParaRPr/>
          </a:p>
        </p:txBody>
      </p:sp>
      <p:sp>
        <p:nvSpPr>
          <p:cNvPr id="365" name="Google Shape;365;p23"/>
          <p:cNvSpPr/>
          <p:nvPr/>
        </p:nvSpPr>
        <p:spPr>
          <a:xfrm>
            <a:off x="3839354" y="5703194"/>
            <a:ext cx="885370" cy="817900"/>
          </a:xfrm>
          <a:prstGeom prst="smileyFace">
            <a:avLst>
              <a:gd fmla="val 4653" name="adj"/>
            </a:avLst>
          </a:prstGeom>
          <a:solidFill>
            <a:srgbClr val="FF66FF"/>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23">
            <a:hlinkClick action="ppaction://hlinksldjump" r:id="rId7"/>
          </p:cNvPr>
          <p:cNvSpPr/>
          <p:nvPr/>
        </p:nvSpPr>
        <p:spPr>
          <a:xfrm>
            <a:off x="6241468" y="4350815"/>
            <a:ext cx="2474685" cy="2240300"/>
          </a:xfrm>
          <a:prstGeom prst="rect">
            <a:avLst/>
          </a:prstGeom>
          <a:solidFill>
            <a:srgbClr val="ECB2C1"/>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rgbClr val="FF0000"/>
                </a:solidFill>
                <a:latin typeface="Arial"/>
                <a:ea typeface="Arial"/>
                <a:cs typeface="Arial"/>
                <a:sym typeface="Arial"/>
              </a:rPr>
              <a:t>4</a:t>
            </a:r>
            <a:endParaRPr/>
          </a:p>
        </p:txBody>
      </p:sp>
      <p:sp>
        <p:nvSpPr>
          <p:cNvPr id="367" name="Google Shape;367;p23"/>
          <p:cNvSpPr/>
          <p:nvPr/>
        </p:nvSpPr>
        <p:spPr>
          <a:xfrm>
            <a:off x="7772726" y="5698094"/>
            <a:ext cx="885370" cy="817900"/>
          </a:xfrm>
          <a:prstGeom prst="smileyFace">
            <a:avLst>
              <a:gd fmla="val 4653" name="adj"/>
            </a:avLst>
          </a:prstGeom>
          <a:solidFill>
            <a:schemeClr val="accent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 name="Google Shape;368;p23"/>
          <p:cNvSpPr/>
          <p:nvPr/>
        </p:nvSpPr>
        <p:spPr>
          <a:xfrm>
            <a:off x="1720268" y="1214688"/>
            <a:ext cx="90424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rgbClr val="FFFF00"/>
                </a:solidFill>
                <a:latin typeface="Times New Roman"/>
                <a:ea typeface="Times New Roman"/>
                <a:cs typeface="Times New Roman"/>
                <a:sym typeface="Times New Roman"/>
              </a:rPr>
              <a:t>TRÒ CHƠI LẬT MẢNH GHÉP</a:t>
            </a:r>
            <a:endParaRPr/>
          </a:p>
        </p:txBody>
      </p:sp>
      <p:sp>
        <p:nvSpPr>
          <p:cNvPr id="369" name="Google Shape;369;p23"/>
          <p:cNvSpPr/>
          <p:nvPr/>
        </p:nvSpPr>
        <p:spPr>
          <a:xfrm>
            <a:off x="4794299" y="3294744"/>
            <a:ext cx="2952395" cy="3169985"/>
          </a:xfrm>
          <a:prstGeom prst="heart">
            <a:avLst/>
          </a:prstGeom>
          <a:solidFill>
            <a:srgbClr val="FF0000"/>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0" name="Google Shape;370;p23"/>
          <p:cNvPicPr preferRelativeResize="0"/>
          <p:nvPr/>
        </p:nvPicPr>
        <p:blipFill rotWithShape="1">
          <a:blip r:embed="rId8">
            <a:alphaModFix/>
          </a:blip>
          <a:srcRect b="0" l="0" r="0" t="0"/>
          <a:stretch/>
        </p:blipFill>
        <p:spPr>
          <a:xfrm rot="1364514">
            <a:off x="9117337" y="4919179"/>
            <a:ext cx="714375" cy="666750"/>
          </a:xfrm>
          <a:prstGeom prst="rect">
            <a:avLst/>
          </a:prstGeom>
          <a:noFill/>
          <a:ln>
            <a:noFill/>
          </a:ln>
        </p:spPr>
      </p:pic>
      <p:pic>
        <p:nvPicPr>
          <p:cNvPr id="371" name="Google Shape;371;p23"/>
          <p:cNvPicPr preferRelativeResize="0"/>
          <p:nvPr/>
        </p:nvPicPr>
        <p:blipFill rotWithShape="1">
          <a:blip r:embed="rId9">
            <a:alphaModFix/>
          </a:blip>
          <a:srcRect b="0" l="0" r="0" t="0"/>
          <a:stretch/>
        </p:blipFill>
        <p:spPr>
          <a:xfrm rot="6392029">
            <a:off x="1841892" y="4910930"/>
            <a:ext cx="714375" cy="666750"/>
          </a:xfrm>
          <a:prstGeom prst="rect">
            <a:avLst/>
          </a:prstGeom>
          <a:noFill/>
          <a:ln>
            <a:noFill/>
          </a:ln>
        </p:spPr>
      </p:pic>
      <p:pic>
        <p:nvPicPr>
          <p:cNvPr id="372" name="Google Shape;372;p23">
            <a:hlinkClick action="ppaction://hlinksldjump" r:id="rId10"/>
          </p:cNvPr>
          <p:cNvPicPr preferRelativeResize="0"/>
          <p:nvPr/>
        </p:nvPicPr>
        <p:blipFill rotWithShape="1">
          <a:blip r:embed="rId11">
            <a:alphaModFix/>
          </a:blip>
          <a:srcRect b="0" l="0" r="0" t="0"/>
          <a:stretch/>
        </p:blipFill>
        <p:spPr>
          <a:xfrm>
            <a:off x="10107851" y="4350815"/>
            <a:ext cx="1173569" cy="957658"/>
          </a:xfrm>
          <a:prstGeom prst="rect">
            <a:avLst/>
          </a:prstGeom>
          <a:noFill/>
          <a:ln>
            <a:noFill/>
          </a:ln>
        </p:spPr>
      </p:pic>
      <p:pic>
        <p:nvPicPr>
          <p:cNvPr id="373" name="Google Shape;373;p23"/>
          <p:cNvPicPr preferRelativeResize="0"/>
          <p:nvPr/>
        </p:nvPicPr>
        <p:blipFill rotWithShape="1">
          <a:blip r:embed="rId12">
            <a:alphaModFix/>
          </a:blip>
          <a:srcRect b="0" l="0" r="0" t="0"/>
          <a:stretch/>
        </p:blipFill>
        <p:spPr>
          <a:xfrm>
            <a:off x="2658345" y="-1119461"/>
            <a:ext cx="7199391" cy="3599695"/>
          </a:xfrm>
          <a:prstGeom prst="rect">
            <a:avLst/>
          </a:prstGeom>
          <a:noFill/>
          <a:ln>
            <a:noFill/>
          </a:ln>
        </p:spPr>
      </p:pic>
      <p:pic>
        <p:nvPicPr>
          <p:cNvPr id="374" name="Google Shape;374;p23"/>
          <p:cNvPicPr preferRelativeResize="0"/>
          <p:nvPr/>
        </p:nvPicPr>
        <p:blipFill rotWithShape="1">
          <a:blip r:embed="rId13">
            <a:alphaModFix/>
          </a:blip>
          <a:srcRect b="0" l="0" r="0" t="0"/>
          <a:stretch/>
        </p:blipFill>
        <p:spPr>
          <a:xfrm>
            <a:off x="9710523" y="1270272"/>
            <a:ext cx="2325629" cy="3048006"/>
          </a:xfrm>
          <a:prstGeom prst="rect">
            <a:avLst/>
          </a:prstGeom>
          <a:noFill/>
          <a:ln>
            <a:noFill/>
          </a:ln>
        </p:spPr>
      </p:pic>
      <p:pic>
        <p:nvPicPr>
          <p:cNvPr id="375" name="Google Shape;375;p23"/>
          <p:cNvPicPr preferRelativeResize="0"/>
          <p:nvPr/>
        </p:nvPicPr>
        <p:blipFill rotWithShape="1">
          <a:blip r:embed="rId14">
            <a:alphaModFix/>
          </a:blip>
          <a:srcRect b="0" l="0" r="0" t="0"/>
          <a:stretch/>
        </p:blipFill>
        <p:spPr>
          <a:xfrm>
            <a:off x="-7816" y="2885368"/>
            <a:ext cx="3733757" cy="4330551"/>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9"/>
                                        </p:tgtEl>
                                      </p:cBhvr>
                                    </p:animEffect>
                                    <p:set>
                                      <p:cBhvr>
                                        <p:cTn dur="1" fill="hold">
                                          <p:stCondLst>
                                            <p:cond delay="500"/>
                                          </p:stCondLst>
                                        </p:cTn>
                                        <p:tgtEl>
                                          <p:spTgt spid="3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0"/>
                                        </p:tgtEl>
                                      </p:cBhvr>
                                    </p:animEffect>
                                    <p:set>
                                      <p:cBhvr>
                                        <p:cTn dur="1" fill="hold">
                                          <p:stCondLst>
                                            <p:cond delay="1000"/>
                                          </p:stCondLst>
                                        </p:cTn>
                                        <p:tgtEl>
                                          <p:spTgt spid="3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1"/>
                                        </p:tgtEl>
                                      </p:cBhvr>
                                    </p:animEffect>
                                    <p:set>
                                      <p:cBhvr>
                                        <p:cTn dur="1" fill="hold">
                                          <p:stCondLst>
                                            <p:cond delay="500"/>
                                          </p:stCondLst>
                                        </p:cTn>
                                        <p:tgtEl>
                                          <p:spTgt spid="3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3"/>
                                        </p:tgtEl>
                                      </p:cBhvr>
                                    </p:animEffect>
                                    <p:set>
                                      <p:cBhvr>
                                        <p:cTn dur="1" fill="hold">
                                          <p:stCondLst>
                                            <p:cond delay="1000"/>
                                          </p:stCondLst>
                                        </p:cTn>
                                        <p:tgtEl>
                                          <p:spTgt spid="36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2"/>
                                        </p:tgtEl>
                                      </p:cBhvr>
                                    </p:animEffect>
                                    <p:set>
                                      <p:cBhvr>
                                        <p:cTn dur="1" fill="hold">
                                          <p:stCondLst>
                                            <p:cond delay="500"/>
                                          </p:stCondLst>
                                        </p:cTn>
                                        <p:tgtEl>
                                          <p:spTgt spid="3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5"/>
                                        </p:tgtEl>
                                      </p:cBhvr>
                                    </p:animEffect>
                                    <p:set>
                                      <p:cBhvr>
                                        <p:cTn dur="1" fill="hold">
                                          <p:stCondLst>
                                            <p:cond delay="1000"/>
                                          </p:stCondLst>
                                        </p:cTn>
                                        <p:tgtEl>
                                          <p:spTgt spid="36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4"/>
                                        </p:tgtEl>
                                      </p:cBhvr>
                                    </p:animEffect>
                                    <p:set>
                                      <p:cBhvr>
                                        <p:cTn dur="1" fill="hold">
                                          <p:stCondLst>
                                            <p:cond delay="500"/>
                                          </p:stCondLst>
                                        </p:cTn>
                                        <p:tgtEl>
                                          <p:spTgt spid="3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7"/>
                                        </p:tgtEl>
                                      </p:cBhvr>
                                    </p:animEffect>
                                    <p:set>
                                      <p:cBhvr>
                                        <p:cTn dur="1" fill="hold">
                                          <p:stCondLst>
                                            <p:cond delay="1000"/>
                                          </p:stCondLst>
                                        </p:cTn>
                                        <p:tgtEl>
                                          <p:spTgt spid="3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6"/>
                                        </p:tgtEl>
                                      </p:cBhvr>
                                    </p:animEffect>
                                    <p:set>
                                      <p:cBhvr>
                                        <p:cTn dur="1" fill="hold">
                                          <p:stCondLst>
                                            <p:cond delay="500"/>
                                          </p:stCondLst>
                                        </p:cTn>
                                        <p:tgtEl>
                                          <p:spTgt spid="3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24">
            <a:hlinkClick action="ppaction://hlinksldjump" r:id="rId3"/>
          </p:cNvPr>
          <p:cNvPicPr preferRelativeResize="0"/>
          <p:nvPr/>
        </p:nvPicPr>
        <p:blipFill rotWithShape="1">
          <a:blip r:embed="rId4">
            <a:alphaModFix/>
          </a:blip>
          <a:srcRect b="0" l="0" r="0" t="0"/>
          <a:stretch/>
        </p:blipFill>
        <p:spPr>
          <a:xfrm>
            <a:off x="9974357" y="5419880"/>
            <a:ext cx="1725745" cy="1438121"/>
          </a:xfrm>
          <a:prstGeom prst="rect">
            <a:avLst/>
          </a:prstGeom>
          <a:noFill/>
          <a:ln>
            <a:noFill/>
          </a:ln>
        </p:spPr>
      </p:pic>
      <p:sp>
        <p:nvSpPr>
          <p:cNvPr id="381" name="Google Shape;381;p24"/>
          <p:cNvSpPr/>
          <p:nvPr/>
        </p:nvSpPr>
        <p:spPr>
          <a:xfrm>
            <a:off x="1090158" y="4057574"/>
            <a:ext cx="4354286"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C. 2.7</a:t>
            </a:r>
            <a:endParaRPr/>
          </a:p>
        </p:txBody>
      </p:sp>
      <p:sp>
        <p:nvSpPr>
          <p:cNvPr id="382" name="Google Shape;382;p24"/>
          <p:cNvSpPr/>
          <p:nvPr/>
        </p:nvSpPr>
        <p:spPr>
          <a:xfrm>
            <a:off x="6315302" y="2528812"/>
            <a:ext cx="4281714" cy="1215873"/>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B. 7 +7</a:t>
            </a:r>
            <a:endParaRPr/>
          </a:p>
        </p:txBody>
      </p:sp>
      <p:sp>
        <p:nvSpPr>
          <p:cNvPr id="383" name="Google Shape;383;p24"/>
          <p:cNvSpPr/>
          <p:nvPr/>
        </p:nvSpPr>
        <p:spPr>
          <a:xfrm>
            <a:off x="6315302" y="4057574"/>
            <a:ext cx="4281714"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D. 34:2</a:t>
            </a:r>
            <a:endParaRPr/>
          </a:p>
        </p:txBody>
      </p:sp>
      <p:sp>
        <p:nvSpPr>
          <p:cNvPr id="384" name="Google Shape;384;p24"/>
          <p:cNvSpPr/>
          <p:nvPr/>
        </p:nvSpPr>
        <p:spPr>
          <a:xfrm>
            <a:off x="1032101" y="2528813"/>
            <a:ext cx="4470400" cy="1215873"/>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dk1"/>
                </a:solidFill>
                <a:latin typeface="Times New Roman"/>
                <a:ea typeface="Times New Roman"/>
                <a:cs typeface="Times New Roman"/>
                <a:sym typeface="Times New Roman"/>
              </a:rPr>
              <a:t>A. 14.1</a:t>
            </a:r>
            <a:endParaRPr/>
          </a:p>
        </p:txBody>
      </p:sp>
      <p:pic>
        <p:nvPicPr>
          <p:cNvPr id="385" name="Google Shape;385;p24"/>
          <p:cNvPicPr preferRelativeResize="0"/>
          <p:nvPr/>
        </p:nvPicPr>
        <p:blipFill rotWithShape="1">
          <a:blip r:embed="rId5">
            <a:alphaModFix/>
          </a:blip>
          <a:srcRect b="0" l="0" r="0" t="0"/>
          <a:stretch/>
        </p:blipFill>
        <p:spPr>
          <a:xfrm>
            <a:off x="3596779" y="4906328"/>
            <a:ext cx="2061028" cy="2061028"/>
          </a:xfrm>
          <a:prstGeom prst="rect">
            <a:avLst/>
          </a:prstGeom>
          <a:noFill/>
          <a:ln>
            <a:noFill/>
          </a:ln>
        </p:spPr>
      </p:pic>
      <p:pic>
        <p:nvPicPr>
          <p:cNvPr id="386" name="Google Shape;386;p24"/>
          <p:cNvPicPr preferRelativeResize="0"/>
          <p:nvPr/>
        </p:nvPicPr>
        <p:blipFill rotWithShape="1">
          <a:blip r:embed="rId6">
            <a:alphaModFix/>
          </a:blip>
          <a:srcRect b="0" l="0" r="0" t="0"/>
          <a:stretch/>
        </p:blipFill>
        <p:spPr>
          <a:xfrm>
            <a:off x="7951066" y="5144333"/>
            <a:ext cx="1843315" cy="1843315"/>
          </a:xfrm>
          <a:prstGeom prst="rect">
            <a:avLst/>
          </a:prstGeom>
          <a:noFill/>
          <a:ln>
            <a:noFill/>
          </a:ln>
        </p:spPr>
      </p:pic>
      <p:pic>
        <p:nvPicPr>
          <p:cNvPr id="387" name="Google Shape;387;p24"/>
          <p:cNvPicPr preferRelativeResize="0"/>
          <p:nvPr/>
        </p:nvPicPr>
        <p:blipFill rotWithShape="1">
          <a:blip r:embed="rId7">
            <a:alphaModFix/>
          </a:blip>
          <a:srcRect b="0" l="0" r="0" t="0"/>
          <a:stretch/>
        </p:blipFill>
        <p:spPr>
          <a:xfrm>
            <a:off x="5657808" y="5144333"/>
            <a:ext cx="1843315" cy="1843315"/>
          </a:xfrm>
          <a:prstGeom prst="rect">
            <a:avLst/>
          </a:prstGeom>
          <a:noFill/>
          <a:ln>
            <a:noFill/>
          </a:ln>
        </p:spPr>
      </p:pic>
      <p:grpSp>
        <p:nvGrpSpPr>
          <p:cNvPr id="388" name="Google Shape;388;p24"/>
          <p:cNvGrpSpPr/>
          <p:nvPr/>
        </p:nvGrpSpPr>
        <p:grpSpPr>
          <a:xfrm>
            <a:off x="495073" y="416850"/>
            <a:ext cx="11205029" cy="1499036"/>
            <a:chOff x="493485" y="416850"/>
            <a:chExt cx="11205029" cy="1499036"/>
          </a:xfrm>
        </p:grpSpPr>
        <p:sp>
          <p:nvSpPr>
            <p:cNvPr id="389" name="Google Shape;389;p24"/>
            <p:cNvSpPr/>
            <p:nvPr/>
          </p:nvSpPr>
          <p:spPr>
            <a:xfrm>
              <a:off x="493486" y="493486"/>
              <a:ext cx="11205028" cy="1422400"/>
            </a:xfrm>
            <a:prstGeom prst="round2DiagRect">
              <a:avLst>
                <a:gd fmla="val 16667" name="adj1"/>
                <a:gd fmla="val 0" name="adj2"/>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Câu 1: Phân tích số 14 ra thừa số nguyên tố </a:t>
              </a:r>
              <a:endParaRPr/>
            </a:p>
          </p:txBody>
        </p:sp>
        <p:pic>
          <p:nvPicPr>
            <p:cNvPr id="390" name="Google Shape;390;p24"/>
            <p:cNvPicPr preferRelativeResize="0"/>
            <p:nvPr/>
          </p:nvPicPr>
          <p:blipFill rotWithShape="1">
            <a:blip r:embed="rId8">
              <a:alphaModFix/>
            </a:blip>
            <a:srcRect b="0" l="0" r="0" t="0"/>
            <a:stretch/>
          </p:blipFill>
          <p:spPr>
            <a:xfrm>
              <a:off x="493485" y="416850"/>
              <a:ext cx="1132115" cy="1465907"/>
            </a:xfrm>
            <a:prstGeom prst="rect">
              <a:avLst/>
            </a:prstGeom>
            <a:noFill/>
            <a:ln>
              <a:noFill/>
            </a:ln>
          </p:spPr>
        </p:pic>
      </p:grpSp>
      <p:pic>
        <p:nvPicPr>
          <p:cNvPr id="391" name="Google Shape;391;p24"/>
          <p:cNvPicPr preferRelativeResize="0"/>
          <p:nvPr/>
        </p:nvPicPr>
        <p:blipFill rotWithShape="1">
          <a:blip r:embed="rId9">
            <a:alphaModFix/>
          </a:blip>
          <a:srcRect b="0" l="0" r="0" t="0"/>
          <a:stretch/>
        </p:blipFill>
        <p:spPr>
          <a:xfrm>
            <a:off x="1165635" y="5108051"/>
            <a:ext cx="1843315" cy="1843315"/>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85"/>
                                        </p:tgtEl>
                                      </p:cBhvr>
                                    </p:animEffect>
                                    <p:set>
                                      <p:cBhvr>
                                        <p:cTn dur="1" fill="hold">
                                          <p:stCondLst>
                                            <p:cond delay="2000"/>
                                          </p:stCondLst>
                                        </p:cTn>
                                        <p:tgtEl>
                                          <p:spTgt spid="3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000"/>
                                        <p:tgtEl>
                                          <p:spTgt spid="386"/>
                                        </p:tgtEl>
                                      </p:cBhvr>
                                    </p:animEffect>
                                    <p:set>
                                      <p:cBhvr>
                                        <p:cTn dur="1" fill="hold">
                                          <p:stCondLst>
                                            <p:cond delay="2000"/>
                                          </p:stCondLst>
                                        </p:cTn>
                                        <p:tgtEl>
                                          <p:spTgt spid="3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000"/>
                                        <p:tgtEl>
                                          <p:spTgt spid="387"/>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387"/>
                                        </p:tgtEl>
                                      </p:cBhvr>
                                    </p:animEffect>
                                    <p:set>
                                      <p:cBhvr>
                                        <p:cTn dur="1" fill="hold">
                                          <p:stCondLst>
                                            <p:cond delay="2000"/>
                                          </p:stCondLst>
                                        </p:cTn>
                                        <p:tgtEl>
                                          <p:spTgt spid="3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2000"/>
                                        <p:tgtEl>
                                          <p:spTgt spid="391"/>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391"/>
                                        </p:tgtEl>
                                      </p:cBhvr>
                                    </p:animEffect>
                                    <p:set>
                                      <p:cBhvr>
                                        <p:cTn dur="1" fill="hold">
                                          <p:stCondLst>
                                            <p:cond delay="2000"/>
                                          </p:stCondLst>
                                        </p:cTn>
                                        <p:tgtEl>
                                          <p:spTgt spid="39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5">
            <a:hlinkClick action="ppaction://hlinksldjump" r:id="rId3"/>
          </p:cNvPr>
          <p:cNvPicPr preferRelativeResize="0"/>
          <p:nvPr/>
        </p:nvPicPr>
        <p:blipFill rotWithShape="1">
          <a:blip r:embed="rId4">
            <a:alphaModFix/>
          </a:blip>
          <a:srcRect b="0" l="0" r="0" t="0"/>
          <a:stretch/>
        </p:blipFill>
        <p:spPr>
          <a:xfrm>
            <a:off x="9974357" y="5419880"/>
            <a:ext cx="1725745" cy="1438121"/>
          </a:xfrm>
          <a:prstGeom prst="rect">
            <a:avLst/>
          </a:prstGeom>
          <a:noFill/>
          <a:ln>
            <a:noFill/>
          </a:ln>
        </p:spPr>
      </p:pic>
      <p:sp>
        <p:nvSpPr>
          <p:cNvPr id="397" name="Google Shape;397;p25"/>
          <p:cNvSpPr/>
          <p:nvPr/>
        </p:nvSpPr>
        <p:spPr>
          <a:xfrm>
            <a:off x="1090158" y="4057574"/>
            <a:ext cx="4354286" cy="1232507"/>
          </a:xfrm>
          <a:prstGeom prst="flowChartTerminator">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98" name="Google Shape;398;p25"/>
          <p:cNvSpPr/>
          <p:nvPr/>
        </p:nvSpPr>
        <p:spPr>
          <a:xfrm>
            <a:off x="6315301" y="2528812"/>
            <a:ext cx="4368800" cy="1215873"/>
          </a:xfrm>
          <a:prstGeom prst="flowChartTerminator">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399" name="Google Shape;399;p25"/>
          <p:cNvSpPr/>
          <p:nvPr/>
        </p:nvSpPr>
        <p:spPr>
          <a:xfrm>
            <a:off x="6445931" y="4057574"/>
            <a:ext cx="4426856" cy="1232507"/>
          </a:xfrm>
          <a:prstGeom prst="flowChartTerminator">
            <a:avLst/>
          </a:pr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400" name="Google Shape;400;p25"/>
          <p:cNvSpPr/>
          <p:nvPr/>
        </p:nvSpPr>
        <p:spPr>
          <a:xfrm>
            <a:off x="1032101" y="2528813"/>
            <a:ext cx="4470400" cy="1215873"/>
          </a:xfrm>
          <a:prstGeom prst="flowChartTerminator">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pic>
        <p:nvPicPr>
          <p:cNvPr id="401" name="Google Shape;401;p25"/>
          <p:cNvPicPr preferRelativeResize="0"/>
          <p:nvPr/>
        </p:nvPicPr>
        <p:blipFill rotWithShape="1">
          <a:blip r:embed="rId9">
            <a:alphaModFix/>
          </a:blip>
          <a:srcRect b="0" l="0" r="0" t="0"/>
          <a:stretch/>
        </p:blipFill>
        <p:spPr>
          <a:xfrm>
            <a:off x="3596779" y="4906328"/>
            <a:ext cx="2061028" cy="2061028"/>
          </a:xfrm>
          <a:prstGeom prst="rect">
            <a:avLst/>
          </a:prstGeom>
          <a:noFill/>
          <a:ln>
            <a:noFill/>
          </a:ln>
        </p:spPr>
      </p:pic>
      <p:pic>
        <p:nvPicPr>
          <p:cNvPr id="402" name="Google Shape;402;p25"/>
          <p:cNvPicPr preferRelativeResize="0"/>
          <p:nvPr/>
        </p:nvPicPr>
        <p:blipFill rotWithShape="1">
          <a:blip r:embed="rId10">
            <a:alphaModFix/>
          </a:blip>
          <a:srcRect b="0" l="0" r="0" t="0"/>
          <a:stretch/>
        </p:blipFill>
        <p:spPr>
          <a:xfrm>
            <a:off x="7951066" y="5144333"/>
            <a:ext cx="1843315" cy="1843315"/>
          </a:xfrm>
          <a:prstGeom prst="rect">
            <a:avLst/>
          </a:prstGeom>
          <a:noFill/>
          <a:ln>
            <a:noFill/>
          </a:ln>
        </p:spPr>
      </p:pic>
      <p:pic>
        <p:nvPicPr>
          <p:cNvPr id="403" name="Google Shape;403;p25"/>
          <p:cNvPicPr preferRelativeResize="0"/>
          <p:nvPr/>
        </p:nvPicPr>
        <p:blipFill rotWithShape="1">
          <a:blip r:embed="rId10">
            <a:alphaModFix/>
          </a:blip>
          <a:srcRect b="0" l="0" r="0" t="0"/>
          <a:stretch/>
        </p:blipFill>
        <p:spPr>
          <a:xfrm>
            <a:off x="5657808" y="5144333"/>
            <a:ext cx="1843315" cy="1843315"/>
          </a:xfrm>
          <a:prstGeom prst="rect">
            <a:avLst/>
          </a:prstGeom>
          <a:noFill/>
          <a:ln>
            <a:noFill/>
          </a:ln>
        </p:spPr>
      </p:pic>
      <p:grpSp>
        <p:nvGrpSpPr>
          <p:cNvPr id="404" name="Google Shape;404;p25"/>
          <p:cNvGrpSpPr/>
          <p:nvPr/>
        </p:nvGrpSpPr>
        <p:grpSpPr>
          <a:xfrm>
            <a:off x="437017" y="493486"/>
            <a:ext cx="11263084" cy="1422400"/>
            <a:chOff x="493486" y="493486"/>
            <a:chExt cx="11205028" cy="1422400"/>
          </a:xfrm>
        </p:grpSpPr>
        <p:sp>
          <p:nvSpPr>
            <p:cNvPr id="405" name="Google Shape;405;p25"/>
            <p:cNvSpPr/>
            <p:nvPr/>
          </p:nvSpPr>
          <p:spPr>
            <a:xfrm>
              <a:off x="493486" y="493486"/>
              <a:ext cx="11205028" cy="1422400"/>
            </a:xfrm>
            <a:prstGeom prst="round2DiagRect">
              <a:avLst>
                <a:gd fmla="val 16667" name="adj1"/>
                <a:gd fmla="val 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Câu 2:  Cho a = 3.5 hãy viết tập hợp các ước của a</a:t>
              </a:r>
              <a:endParaRPr/>
            </a:p>
          </p:txBody>
        </p:sp>
        <p:pic>
          <p:nvPicPr>
            <p:cNvPr id="406" name="Google Shape;406;p25"/>
            <p:cNvPicPr preferRelativeResize="0"/>
            <p:nvPr/>
          </p:nvPicPr>
          <p:blipFill rotWithShape="1">
            <a:blip r:embed="rId11">
              <a:alphaModFix/>
            </a:blip>
            <a:srcRect b="0" l="0" r="0" t="0"/>
            <a:stretch/>
          </p:blipFill>
          <p:spPr>
            <a:xfrm>
              <a:off x="652320" y="696686"/>
              <a:ext cx="973281" cy="1186071"/>
            </a:xfrm>
            <a:prstGeom prst="rect">
              <a:avLst/>
            </a:prstGeom>
            <a:noFill/>
            <a:ln>
              <a:noFill/>
            </a:ln>
          </p:spPr>
        </p:pic>
      </p:grpSp>
      <p:pic>
        <p:nvPicPr>
          <p:cNvPr id="407" name="Google Shape;407;p25"/>
          <p:cNvPicPr preferRelativeResize="0"/>
          <p:nvPr/>
        </p:nvPicPr>
        <p:blipFill rotWithShape="1">
          <a:blip r:embed="rId10">
            <a:alphaModFix/>
          </a:blip>
          <a:srcRect b="0" l="0" r="0" t="0"/>
          <a:stretch/>
        </p:blipFill>
        <p:spPr>
          <a:xfrm>
            <a:off x="1165635" y="5108051"/>
            <a:ext cx="1843315" cy="1843315"/>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000"/>
                                        <p:tgtEl>
                                          <p:spTgt spid="402"/>
                                        </p:tgtEl>
                                      </p:cBhvr>
                                    </p:animEffect>
                                    <p:set>
                                      <p:cBhvr>
                                        <p:cTn dur="1" fill="hold">
                                          <p:stCondLst>
                                            <p:cond delay="2000"/>
                                          </p:stCondLst>
                                        </p:cTn>
                                        <p:tgtEl>
                                          <p:spTgt spid="4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01"/>
                                        </p:tgtEl>
                                      </p:cBhvr>
                                    </p:animEffect>
                                    <p:set>
                                      <p:cBhvr>
                                        <p:cTn dur="1" fill="hold">
                                          <p:stCondLst>
                                            <p:cond delay="2000"/>
                                          </p:stCondLst>
                                        </p:cTn>
                                        <p:tgtEl>
                                          <p:spTgt spid="40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2000"/>
                                        <p:tgtEl>
                                          <p:spTgt spid="407"/>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07"/>
                                        </p:tgtEl>
                                      </p:cBhvr>
                                    </p:animEffect>
                                    <p:set>
                                      <p:cBhvr>
                                        <p:cTn dur="1" fill="hold">
                                          <p:stCondLst>
                                            <p:cond delay="2000"/>
                                          </p:stCondLst>
                                        </p:cTn>
                                        <p:tgtEl>
                                          <p:spTgt spid="4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2000"/>
                                        <p:tgtEl>
                                          <p:spTgt spid="403"/>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03"/>
                                        </p:tgtEl>
                                      </p:cBhvr>
                                    </p:animEffect>
                                    <p:set>
                                      <p:cBhvr>
                                        <p:cTn dur="1" fill="hold">
                                          <p:stCondLst>
                                            <p:cond delay="2000"/>
                                          </p:stCondLst>
                                        </p:cTn>
                                        <p:tgtEl>
                                          <p:spTgt spid="4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26">
            <a:hlinkClick action="ppaction://hlinksldjump" r:id="rId3"/>
          </p:cNvPr>
          <p:cNvPicPr preferRelativeResize="0"/>
          <p:nvPr/>
        </p:nvPicPr>
        <p:blipFill rotWithShape="1">
          <a:blip r:embed="rId4">
            <a:alphaModFix/>
          </a:blip>
          <a:srcRect b="0" l="0" r="0" t="0"/>
          <a:stretch/>
        </p:blipFill>
        <p:spPr>
          <a:xfrm>
            <a:off x="9974357" y="5419880"/>
            <a:ext cx="1725745" cy="1438121"/>
          </a:xfrm>
          <a:prstGeom prst="rect">
            <a:avLst/>
          </a:prstGeom>
          <a:noFill/>
          <a:ln>
            <a:noFill/>
          </a:ln>
        </p:spPr>
      </p:pic>
      <p:sp>
        <p:nvSpPr>
          <p:cNvPr id="413" name="Google Shape;413;p26"/>
          <p:cNvSpPr/>
          <p:nvPr/>
        </p:nvSpPr>
        <p:spPr>
          <a:xfrm>
            <a:off x="1090158" y="4057574"/>
            <a:ext cx="4354286"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C. 100=2.5.10</a:t>
            </a:r>
            <a:endParaRPr/>
          </a:p>
        </p:txBody>
      </p:sp>
      <p:sp>
        <p:nvSpPr>
          <p:cNvPr id="414" name="Google Shape;414;p26"/>
          <p:cNvSpPr/>
          <p:nvPr/>
        </p:nvSpPr>
        <p:spPr>
          <a:xfrm>
            <a:off x="6315302" y="2528812"/>
            <a:ext cx="4281714" cy="1215873"/>
          </a:xfrm>
          <a:prstGeom prst="flowChartTerminator">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Arial"/>
                <a:ea typeface="Arial"/>
                <a:cs typeface="Arial"/>
                <a:sym typeface="Arial"/>
              </a:rPr>
              <a:t> </a:t>
            </a:r>
            <a:endParaRPr/>
          </a:p>
        </p:txBody>
      </p:sp>
      <p:sp>
        <p:nvSpPr>
          <p:cNvPr id="415" name="Google Shape;415;p26"/>
          <p:cNvSpPr/>
          <p:nvPr/>
        </p:nvSpPr>
        <p:spPr>
          <a:xfrm>
            <a:off x="6315302" y="4057574"/>
            <a:ext cx="4281714"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D. 5= 1.5</a:t>
            </a:r>
            <a:endParaRPr/>
          </a:p>
        </p:txBody>
      </p:sp>
      <p:sp>
        <p:nvSpPr>
          <p:cNvPr id="416" name="Google Shape;416;p26"/>
          <p:cNvSpPr/>
          <p:nvPr/>
        </p:nvSpPr>
        <p:spPr>
          <a:xfrm>
            <a:off x="1032101" y="2528813"/>
            <a:ext cx="4470400" cy="1215873"/>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A. 20 = 2.10</a:t>
            </a:r>
            <a:endParaRPr/>
          </a:p>
        </p:txBody>
      </p:sp>
      <p:pic>
        <p:nvPicPr>
          <p:cNvPr id="417" name="Google Shape;417;p26"/>
          <p:cNvPicPr preferRelativeResize="0"/>
          <p:nvPr/>
        </p:nvPicPr>
        <p:blipFill rotWithShape="1">
          <a:blip r:embed="rId6">
            <a:alphaModFix/>
          </a:blip>
          <a:srcRect b="0" l="0" r="0" t="0"/>
          <a:stretch/>
        </p:blipFill>
        <p:spPr>
          <a:xfrm>
            <a:off x="3596779" y="4906328"/>
            <a:ext cx="2061028" cy="2061028"/>
          </a:xfrm>
          <a:prstGeom prst="rect">
            <a:avLst/>
          </a:prstGeom>
          <a:noFill/>
          <a:ln>
            <a:noFill/>
          </a:ln>
        </p:spPr>
      </p:pic>
      <p:pic>
        <p:nvPicPr>
          <p:cNvPr id="418" name="Google Shape;418;p26"/>
          <p:cNvPicPr preferRelativeResize="0"/>
          <p:nvPr/>
        </p:nvPicPr>
        <p:blipFill rotWithShape="1">
          <a:blip r:embed="rId7">
            <a:alphaModFix/>
          </a:blip>
          <a:srcRect b="0" l="0" r="0" t="0"/>
          <a:stretch/>
        </p:blipFill>
        <p:spPr>
          <a:xfrm>
            <a:off x="7951066" y="5144333"/>
            <a:ext cx="1843315" cy="1843315"/>
          </a:xfrm>
          <a:prstGeom prst="rect">
            <a:avLst/>
          </a:prstGeom>
          <a:noFill/>
          <a:ln>
            <a:noFill/>
          </a:ln>
        </p:spPr>
      </p:pic>
      <p:pic>
        <p:nvPicPr>
          <p:cNvPr id="419" name="Google Shape;419;p26"/>
          <p:cNvPicPr preferRelativeResize="0"/>
          <p:nvPr/>
        </p:nvPicPr>
        <p:blipFill rotWithShape="1">
          <a:blip r:embed="rId7">
            <a:alphaModFix/>
          </a:blip>
          <a:srcRect b="0" l="0" r="0" t="0"/>
          <a:stretch/>
        </p:blipFill>
        <p:spPr>
          <a:xfrm>
            <a:off x="5657808" y="5144333"/>
            <a:ext cx="1843315" cy="1843315"/>
          </a:xfrm>
          <a:prstGeom prst="rect">
            <a:avLst/>
          </a:prstGeom>
          <a:noFill/>
          <a:ln>
            <a:noFill/>
          </a:ln>
        </p:spPr>
      </p:pic>
      <p:grpSp>
        <p:nvGrpSpPr>
          <p:cNvPr id="420" name="Google Shape;420;p26"/>
          <p:cNvGrpSpPr/>
          <p:nvPr/>
        </p:nvGrpSpPr>
        <p:grpSpPr>
          <a:xfrm>
            <a:off x="403636" y="460357"/>
            <a:ext cx="11205028" cy="1422400"/>
            <a:chOff x="402049" y="460357"/>
            <a:chExt cx="11205028" cy="1422400"/>
          </a:xfrm>
        </p:grpSpPr>
        <p:sp>
          <p:nvSpPr>
            <p:cNvPr id="421" name="Google Shape;421;p26"/>
            <p:cNvSpPr/>
            <p:nvPr/>
          </p:nvSpPr>
          <p:spPr>
            <a:xfrm>
              <a:off x="402049" y="460357"/>
              <a:ext cx="11205028" cy="1422400"/>
            </a:xfrm>
            <a:prstGeom prst="round2DiagRect">
              <a:avLst>
                <a:gd fmla="val 16667" name="adj1"/>
                <a:gd fmla="val 0"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Câu 3: Cách phân tích một số thành thừa số nguyên tố </a:t>
              </a:r>
              <a:endParaRPr/>
            </a:p>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nào sau đây là đúng?</a:t>
              </a:r>
              <a:endParaRPr/>
            </a:p>
          </p:txBody>
        </p:sp>
        <p:pic>
          <p:nvPicPr>
            <p:cNvPr id="422" name="Google Shape;422;p26"/>
            <p:cNvPicPr preferRelativeResize="0"/>
            <p:nvPr/>
          </p:nvPicPr>
          <p:blipFill rotWithShape="1">
            <a:blip r:embed="rId8">
              <a:alphaModFix/>
            </a:blip>
            <a:srcRect b="0" l="0" r="0" t="0"/>
            <a:stretch/>
          </p:blipFill>
          <p:spPr>
            <a:xfrm>
              <a:off x="667656" y="667657"/>
              <a:ext cx="957943" cy="1215100"/>
            </a:xfrm>
            <a:prstGeom prst="rect">
              <a:avLst/>
            </a:prstGeom>
            <a:noFill/>
            <a:ln>
              <a:noFill/>
            </a:ln>
          </p:spPr>
        </p:pic>
      </p:grpSp>
      <p:pic>
        <p:nvPicPr>
          <p:cNvPr id="423" name="Google Shape;423;p26"/>
          <p:cNvPicPr preferRelativeResize="0"/>
          <p:nvPr/>
        </p:nvPicPr>
        <p:blipFill rotWithShape="1">
          <a:blip r:embed="rId7">
            <a:alphaModFix/>
          </a:blip>
          <a:srcRect b="0" l="0" r="0" t="0"/>
          <a:stretch/>
        </p:blipFill>
        <p:spPr>
          <a:xfrm>
            <a:off x="1165635" y="5108051"/>
            <a:ext cx="1843315" cy="1843315"/>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17"/>
                                        </p:tgtEl>
                                      </p:cBhvr>
                                    </p:animEffect>
                                    <p:set>
                                      <p:cBhvr>
                                        <p:cTn dur="1" fill="hold">
                                          <p:stCondLst>
                                            <p:cond delay="2000"/>
                                          </p:stCondLst>
                                        </p:cTn>
                                        <p:tgtEl>
                                          <p:spTgt spid="4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2000"/>
                                        <p:tgtEl>
                                          <p:spTgt spid="419"/>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19"/>
                                        </p:tgtEl>
                                      </p:cBhvr>
                                    </p:animEffect>
                                    <p:set>
                                      <p:cBhvr>
                                        <p:cTn dur="1" fill="hold">
                                          <p:stCondLst>
                                            <p:cond delay="2000"/>
                                          </p:stCondLst>
                                        </p:cTn>
                                        <p:tgtEl>
                                          <p:spTgt spid="4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2000"/>
                                        <p:tgtEl>
                                          <p:spTgt spid="423"/>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23"/>
                                        </p:tgtEl>
                                      </p:cBhvr>
                                    </p:animEffect>
                                    <p:set>
                                      <p:cBhvr>
                                        <p:cTn dur="1" fill="hold">
                                          <p:stCondLst>
                                            <p:cond delay="2000"/>
                                          </p:stCondLst>
                                        </p:cTn>
                                        <p:tgtEl>
                                          <p:spTgt spid="4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000"/>
                                        <p:tgtEl>
                                          <p:spTgt spid="418"/>
                                        </p:tgtEl>
                                      </p:cBhvr>
                                    </p:animEffect>
                                    <p:set>
                                      <p:cBhvr>
                                        <p:cTn dur="1" fill="hold">
                                          <p:stCondLst>
                                            <p:cond delay="2000"/>
                                          </p:stCondLst>
                                        </p:cTn>
                                        <p:tgtEl>
                                          <p:spTgt spid="4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27">
            <a:hlinkClick action="ppaction://hlinksldjump" r:id="rId3"/>
          </p:cNvPr>
          <p:cNvPicPr preferRelativeResize="0"/>
          <p:nvPr/>
        </p:nvPicPr>
        <p:blipFill rotWithShape="1">
          <a:blip r:embed="rId4">
            <a:alphaModFix/>
          </a:blip>
          <a:srcRect b="0" l="0" r="0" t="0"/>
          <a:stretch/>
        </p:blipFill>
        <p:spPr>
          <a:xfrm>
            <a:off x="9974357" y="5419880"/>
            <a:ext cx="1725745" cy="1438121"/>
          </a:xfrm>
          <a:prstGeom prst="rect">
            <a:avLst/>
          </a:prstGeom>
          <a:noFill/>
          <a:ln>
            <a:noFill/>
          </a:ln>
        </p:spPr>
      </p:pic>
      <p:sp>
        <p:nvSpPr>
          <p:cNvPr id="429" name="Google Shape;429;p27"/>
          <p:cNvSpPr/>
          <p:nvPr/>
        </p:nvSpPr>
        <p:spPr>
          <a:xfrm>
            <a:off x="1090158" y="4057574"/>
            <a:ext cx="4354286"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C. 2</a:t>
            </a:r>
            <a:endParaRPr/>
          </a:p>
        </p:txBody>
      </p:sp>
      <p:sp>
        <p:nvSpPr>
          <p:cNvPr id="430" name="Google Shape;430;p27"/>
          <p:cNvSpPr/>
          <p:nvPr/>
        </p:nvSpPr>
        <p:spPr>
          <a:xfrm>
            <a:off x="6315302" y="2528812"/>
            <a:ext cx="4281714" cy="1215873"/>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B. 3</a:t>
            </a:r>
            <a:endParaRPr/>
          </a:p>
        </p:txBody>
      </p:sp>
      <p:sp>
        <p:nvSpPr>
          <p:cNvPr id="431" name="Google Shape;431;p27"/>
          <p:cNvSpPr/>
          <p:nvPr/>
        </p:nvSpPr>
        <p:spPr>
          <a:xfrm>
            <a:off x="6315302" y="4057574"/>
            <a:ext cx="4281714" cy="1232507"/>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D.4</a:t>
            </a:r>
            <a:endParaRPr/>
          </a:p>
        </p:txBody>
      </p:sp>
      <p:sp>
        <p:nvSpPr>
          <p:cNvPr id="432" name="Google Shape;432;p27"/>
          <p:cNvSpPr/>
          <p:nvPr/>
        </p:nvSpPr>
        <p:spPr>
          <a:xfrm>
            <a:off x="1032101" y="2528813"/>
            <a:ext cx="4470400" cy="1215873"/>
          </a:xfrm>
          <a:prstGeom prst="flowChartTerminator">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A. 1</a:t>
            </a:r>
            <a:endParaRPr/>
          </a:p>
        </p:txBody>
      </p:sp>
      <p:pic>
        <p:nvPicPr>
          <p:cNvPr id="433" name="Google Shape;433;p27"/>
          <p:cNvPicPr preferRelativeResize="0"/>
          <p:nvPr/>
        </p:nvPicPr>
        <p:blipFill rotWithShape="1">
          <a:blip r:embed="rId5">
            <a:alphaModFix/>
          </a:blip>
          <a:srcRect b="0" l="0" r="0" t="0"/>
          <a:stretch/>
        </p:blipFill>
        <p:spPr>
          <a:xfrm>
            <a:off x="3596779" y="4906328"/>
            <a:ext cx="2061028" cy="2061028"/>
          </a:xfrm>
          <a:prstGeom prst="rect">
            <a:avLst/>
          </a:prstGeom>
          <a:noFill/>
          <a:ln>
            <a:noFill/>
          </a:ln>
        </p:spPr>
      </p:pic>
      <p:pic>
        <p:nvPicPr>
          <p:cNvPr id="434" name="Google Shape;434;p27"/>
          <p:cNvPicPr preferRelativeResize="0"/>
          <p:nvPr/>
        </p:nvPicPr>
        <p:blipFill rotWithShape="1">
          <a:blip r:embed="rId6">
            <a:alphaModFix/>
          </a:blip>
          <a:srcRect b="0" l="0" r="0" t="0"/>
          <a:stretch/>
        </p:blipFill>
        <p:spPr>
          <a:xfrm>
            <a:off x="7951066" y="5144333"/>
            <a:ext cx="1843315" cy="1843315"/>
          </a:xfrm>
          <a:prstGeom prst="rect">
            <a:avLst/>
          </a:prstGeom>
          <a:noFill/>
          <a:ln>
            <a:noFill/>
          </a:ln>
        </p:spPr>
      </p:pic>
      <p:pic>
        <p:nvPicPr>
          <p:cNvPr id="435" name="Google Shape;435;p27"/>
          <p:cNvPicPr preferRelativeResize="0"/>
          <p:nvPr/>
        </p:nvPicPr>
        <p:blipFill rotWithShape="1">
          <a:blip r:embed="rId6">
            <a:alphaModFix/>
          </a:blip>
          <a:srcRect b="0" l="0" r="0" t="0"/>
          <a:stretch/>
        </p:blipFill>
        <p:spPr>
          <a:xfrm>
            <a:off x="5657808" y="5144333"/>
            <a:ext cx="1843315" cy="1843315"/>
          </a:xfrm>
          <a:prstGeom prst="rect">
            <a:avLst/>
          </a:prstGeom>
          <a:noFill/>
          <a:ln>
            <a:noFill/>
          </a:ln>
        </p:spPr>
      </p:pic>
      <p:grpSp>
        <p:nvGrpSpPr>
          <p:cNvPr id="436" name="Google Shape;436;p27"/>
          <p:cNvGrpSpPr/>
          <p:nvPr/>
        </p:nvGrpSpPr>
        <p:grpSpPr>
          <a:xfrm>
            <a:off x="495073" y="416850"/>
            <a:ext cx="11205029" cy="1499036"/>
            <a:chOff x="493485" y="416850"/>
            <a:chExt cx="11205029" cy="1499036"/>
          </a:xfrm>
        </p:grpSpPr>
        <p:sp>
          <p:nvSpPr>
            <p:cNvPr id="437" name="Google Shape;437;p27"/>
            <p:cNvSpPr/>
            <p:nvPr/>
          </p:nvSpPr>
          <p:spPr>
            <a:xfrm>
              <a:off x="493486" y="493486"/>
              <a:ext cx="11205028" cy="1422400"/>
            </a:xfrm>
            <a:prstGeom prst="round2DiagRect">
              <a:avLst>
                <a:gd fmla="val 16667" name="adj1"/>
                <a:gd fmla="val 0" name="adj2"/>
              </a:avLst>
            </a:prstGeom>
            <a:solidFill>
              <a:srgbClr val="D4E5F4"/>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Câu 4: Tính số ước của 7</a:t>
              </a:r>
              <a:endParaRPr/>
            </a:p>
          </p:txBody>
        </p:sp>
        <p:pic>
          <p:nvPicPr>
            <p:cNvPr id="438" name="Google Shape;438;p27"/>
            <p:cNvPicPr preferRelativeResize="0"/>
            <p:nvPr/>
          </p:nvPicPr>
          <p:blipFill rotWithShape="1">
            <a:blip r:embed="rId7">
              <a:alphaModFix/>
            </a:blip>
            <a:srcRect b="0" l="0" r="0" t="0"/>
            <a:stretch/>
          </p:blipFill>
          <p:spPr>
            <a:xfrm>
              <a:off x="493485" y="416850"/>
              <a:ext cx="1132115" cy="1465907"/>
            </a:xfrm>
            <a:prstGeom prst="rect">
              <a:avLst/>
            </a:prstGeom>
            <a:noFill/>
            <a:ln>
              <a:noFill/>
            </a:ln>
          </p:spPr>
        </p:pic>
      </p:grpSp>
      <p:pic>
        <p:nvPicPr>
          <p:cNvPr id="439" name="Google Shape;439;p27"/>
          <p:cNvPicPr preferRelativeResize="0"/>
          <p:nvPr/>
        </p:nvPicPr>
        <p:blipFill rotWithShape="1">
          <a:blip r:embed="rId6">
            <a:alphaModFix/>
          </a:blip>
          <a:srcRect b="0" l="0" r="0" t="0"/>
          <a:stretch/>
        </p:blipFill>
        <p:spPr>
          <a:xfrm>
            <a:off x="1165635" y="5108051"/>
            <a:ext cx="1843315" cy="1843315"/>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33"/>
                                        </p:tgtEl>
                                      </p:cBhvr>
                                    </p:animEffect>
                                    <p:set>
                                      <p:cBhvr>
                                        <p:cTn dur="1" fill="hold">
                                          <p:stCondLst>
                                            <p:cond delay="2000"/>
                                          </p:stCondLst>
                                        </p:cTn>
                                        <p:tgtEl>
                                          <p:spTgt spid="4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2000"/>
                                        <p:tgtEl>
                                          <p:spTgt spid="434"/>
                                        </p:tgtEl>
                                      </p:cBhvr>
                                    </p:animEffect>
                                    <p:set>
                                      <p:cBhvr>
                                        <p:cTn dur="1" fill="hold">
                                          <p:stCondLst>
                                            <p:cond delay="2000"/>
                                          </p:stCondLst>
                                        </p:cTn>
                                        <p:tgtEl>
                                          <p:spTgt spid="4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2000"/>
                                        <p:tgtEl>
                                          <p:spTgt spid="435"/>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35"/>
                                        </p:tgtEl>
                                      </p:cBhvr>
                                    </p:animEffect>
                                    <p:set>
                                      <p:cBhvr>
                                        <p:cTn dur="1" fill="hold">
                                          <p:stCondLst>
                                            <p:cond delay="2000"/>
                                          </p:stCondLst>
                                        </p:cTn>
                                        <p:tgtEl>
                                          <p:spTgt spid="43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2000"/>
                                        <p:tgtEl>
                                          <p:spTgt spid="439"/>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000"/>
                                        <p:tgtEl>
                                          <p:spTgt spid="439"/>
                                        </p:tgtEl>
                                      </p:cBhvr>
                                    </p:animEffect>
                                    <p:set>
                                      <p:cBhvr>
                                        <p:cTn dur="1" fill="hold">
                                          <p:stCondLst>
                                            <p:cond delay="2000"/>
                                          </p:stCondLst>
                                        </p:cTn>
                                        <p:tgtEl>
                                          <p:spTgt spid="4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8"/>
          <p:cNvSpPr txBox="1"/>
          <p:nvPr>
            <p:ph type="title"/>
          </p:nvPr>
        </p:nvSpPr>
        <p:spPr>
          <a:xfrm>
            <a:off x="839787" y="365126"/>
            <a:ext cx="10515600" cy="13255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B050"/>
              </a:buClr>
              <a:buSzPts val="4400"/>
              <a:buFont typeface="Times New Roman"/>
              <a:buNone/>
            </a:pPr>
            <a:r>
              <a:rPr b="1" lang="en-US">
                <a:solidFill>
                  <a:srgbClr val="00B050"/>
                </a:solidFill>
                <a:latin typeface="Times New Roman"/>
                <a:ea typeface="Times New Roman"/>
                <a:cs typeface="Times New Roman"/>
                <a:sym typeface="Times New Roman"/>
              </a:rPr>
              <a:t>Ve sầu Magicicada</a:t>
            </a:r>
            <a:endParaRPr b="1">
              <a:solidFill>
                <a:srgbClr val="00B050"/>
              </a:solidFill>
              <a:latin typeface="Times New Roman"/>
              <a:ea typeface="Times New Roman"/>
              <a:cs typeface="Times New Roman"/>
              <a:sym typeface="Times New Roman"/>
            </a:endParaRPr>
          </a:p>
        </p:txBody>
      </p:sp>
      <p:sp>
        <p:nvSpPr>
          <p:cNvPr id="445" name="Google Shape;445;p28"/>
          <p:cNvSpPr txBox="1"/>
          <p:nvPr>
            <p:ph idx="1" type="body"/>
          </p:nvPr>
        </p:nvSpPr>
        <p:spPr>
          <a:xfrm>
            <a:off x="624979" y="1106637"/>
            <a:ext cx="6624736" cy="4698627"/>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400"/>
              <a:buNone/>
            </a:pPr>
            <a:r>
              <a:rPr lang="en-US" sz="2400">
                <a:solidFill>
                  <a:schemeClr val="lt1"/>
                </a:solidFill>
                <a:latin typeface="Times New Roman"/>
                <a:ea typeface="Times New Roman"/>
                <a:cs typeface="Times New Roman"/>
                <a:sym typeface="Times New Roman"/>
              </a:rPr>
              <a:t>Ve sầu là một siêu họ côn trùng. Trên thế giới có khoảng 2.500 loài ve sầu. Trong số đó có ba dòng ve sầu Magicicada có cách sống rất kì lạ, ấu trùng ve sầu sẽ sống dưới các gốc cây trong đất suốt 13 hoặc 17 năm sau đó mới nở thành ve sầu. Theo nghiên cứu, chu kì 13 năm và 17 năm</a:t>
            </a:r>
            <a:endParaRPr sz="2400">
              <a:solidFill>
                <a:schemeClr val="lt1"/>
              </a:solidFill>
              <a:latin typeface="Times New Roman"/>
              <a:ea typeface="Times New Roman"/>
              <a:cs typeface="Times New Roman"/>
              <a:sym typeface="Times New Roman"/>
            </a:endParaRPr>
          </a:p>
          <a:p>
            <a:pPr indent="0" lvl="0" marL="0" rtl="0" algn="l">
              <a:spcBef>
                <a:spcPts val="480"/>
              </a:spcBef>
              <a:spcAft>
                <a:spcPts val="0"/>
              </a:spcAft>
              <a:buClr>
                <a:schemeClr val="lt1"/>
              </a:buClr>
              <a:buSzPts val="2400"/>
              <a:buNone/>
            </a:pPr>
            <a:r>
              <a:rPr lang="en-US" sz="2400">
                <a:solidFill>
                  <a:schemeClr val="lt1"/>
                </a:solidFill>
                <a:latin typeface="Times New Roman"/>
                <a:ea typeface="Times New Roman"/>
                <a:cs typeface="Times New Roman"/>
                <a:sym typeface="Times New Roman"/>
              </a:rPr>
              <a:t>(hai số nguyên tố) là yếu tố sống còn của một số loại ve sầu.</a:t>
            </a:r>
            <a:endParaRPr/>
          </a:p>
          <a:p>
            <a:pPr indent="0" lvl="0" marL="0" rtl="0" algn="l">
              <a:spcBef>
                <a:spcPts val="480"/>
              </a:spcBef>
              <a:spcAft>
                <a:spcPts val="0"/>
              </a:spcAft>
              <a:buClr>
                <a:schemeClr val="lt1"/>
              </a:buClr>
              <a:buSzPts val="2400"/>
              <a:buNone/>
            </a:pPr>
            <a:r>
              <a:rPr lang="en-US" sz="2400">
                <a:solidFill>
                  <a:schemeClr val="lt1"/>
                </a:solidFill>
                <a:latin typeface="Times New Roman"/>
                <a:ea typeface="Times New Roman"/>
                <a:cs typeface="Times New Roman"/>
                <a:sym typeface="Times New Roman"/>
              </a:rPr>
              <a:t>Ví dụ, theo ước tính để cú và loài ve sầu này gặp nhau thì phải cần đến 17 x 3 = 51 năm, hoặc 13 x 5 = 65 năm.</a:t>
            </a:r>
            <a:endParaRPr/>
          </a:p>
          <a:p>
            <a:pPr indent="0" lvl="0" marL="0" rtl="0" algn="l">
              <a:spcBef>
                <a:spcPts val="480"/>
              </a:spcBef>
              <a:spcAft>
                <a:spcPts val="0"/>
              </a:spcAft>
              <a:buClr>
                <a:schemeClr val="lt1"/>
              </a:buClr>
              <a:buSzPts val="2400"/>
              <a:buNone/>
            </a:pPr>
            <a:r>
              <a:rPr lang="en-US" sz="2400">
                <a:solidFill>
                  <a:schemeClr val="lt1"/>
                </a:solidFill>
                <a:latin typeface="Times New Roman"/>
                <a:ea typeface="Times New Roman"/>
                <a:cs typeface="Times New Roman"/>
                <a:sym typeface="Times New Roman"/>
              </a:rPr>
              <a:t>Vì thế  một “chu kỳ sống nguyên tố” sẽ giúp ve sầu giảm nguy cơ phải sống cùng kẻ thù của mình.</a:t>
            </a:r>
            <a:endParaRPr sz="2400">
              <a:solidFill>
                <a:schemeClr val="lt1"/>
              </a:solidFill>
              <a:latin typeface="Times New Roman"/>
              <a:ea typeface="Times New Roman"/>
              <a:cs typeface="Times New Roman"/>
              <a:sym typeface="Times New Roman"/>
            </a:endParaRPr>
          </a:p>
        </p:txBody>
      </p:sp>
      <p:pic>
        <p:nvPicPr>
          <p:cNvPr descr="Con ve sầu" id="446" name="Google Shape;446;p28"/>
          <p:cNvPicPr preferRelativeResize="0"/>
          <p:nvPr/>
        </p:nvPicPr>
        <p:blipFill rotWithShape="1">
          <a:blip r:embed="rId3">
            <a:alphaModFix/>
          </a:blip>
          <a:srcRect b="0" l="0" r="0" t="0"/>
          <a:stretch/>
        </p:blipFill>
        <p:spPr>
          <a:xfrm>
            <a:off x="7753771" y="1482874"/>
            <a:ext cx="3650806" cy="501000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2000"/>
                                        <p:tgtEl>
                                          <p:spTgt spid="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1" st="1"/>
                                            </p:txEl>
                                          </p:spTgt>
                                        </p:tgtEl>
                                        <p:attrNameLst>
                                          <p:attrName>style.visibility</p:attrName>
                                        </p:attrNameLst>
                                      </p:cBhvr>
                                      <p:to>
                                        <p:strVal val="visible"/>
                                      </p:to>
                                    </p:set>
                                    <p:animEffect filter="fade" transition="in">
                                      <p:cBhvr>
                                        <p:cTn dur="2000"/>
                                        <p:tgtEl>
                                          <p:spTgt spid="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2" st="2"/>
                                            </p:txEl>
                                          </p:spTgt>
                                        </p:tgtEl>
                                        <p:attrNameLst>
                                          <p:attrName>style.visibility</p:attrName>
                                        </p:attrNameLst>
                                      </p:cBhvr>
                                      <p:to>
                                        <p:strVal val="visible"/>
                                      </p:to>
                                    </p:set>
                                    <p:animEffect filter="fade" transition="in">
                                      <p:cBhvr>
                                        <p:cTn dur="2000"/>
                                        <p:tgtEl>
                                          <p:spTgt spid="4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3" st="3"/>
                                            </p:txEl>
                                          </p:spTgt>
                                        </p:tgtEl>
                                        <p:attrNameLst>
                                          <p:attrName>style.visibility</p:attrName>
                                        </p:attrNameLst>
                                      </p:cBhvr>
                                      <p:to>
                                        <p:strVal val="visible"/>
                                      </p:to>
                                    </p:set>
                                    <p:animEffect filter="fade" transition="in">
                                      <p:cBhvr>
                                        <p:cTn dur="2000"/>
                                        <p:tgtEl>
                                          <p:spTgt spid="44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9"/>
          <p:cNvSpPr/>
          <p:nvPr/>
        </p:nvSpPr>
        <p:spPr>
          <a:xfrm>
            <a:off x="3289275" y="1844824"/>
            <a:ext cx="497283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800" u="sng">
                <a:solidFill>
                  <a:schemeClr val="lt1"/>
                </a:solidFill>
                <a:latin typeface="Times New Roman"/>
                <a:ea typeface="Times New Roman"/>
                <a:cs typeface="Times New Roman"/>
                <a:sym typeface="Times New Roman"/>
              </a:rPr>
              <a:t>Hướng dẫn về nhà</a:t>
            </a:r>
            <a:endParaRPr b="1" i="1" sz="4800" u="sng">
              <a:solidFill>
                <a:schemeClr val="lt1"/>
              </a:solidFill>
              <a:latin typeface="Times New Roman"/>
              <a:ea typeface="Times New Roman"/>
              <a:cs typeface="Times New Roman"/>
              <a:sym typeface="Times New Roman"/>
            </a:endParaRPr>
          </a:p>
        </p:txBody>
      </p:sp>
      <p:sp>
        <p:nvSpPr>
          <p:cNvPr id="452" name="Google Shape;452;p29"/>
          <p:cNvSpPr txBox="1"/>
          <p:nvPr>
            <p:ph idx="11" type="ftr"/>
          </p:nvPr>
        </p:nvSpPr>
        <p:spPr>
          <a:xfrm>
            <a:off x="1525588" y="6596380"/>
            <a:ext cx="1585595" cy="24511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solidFill>
                <a:srgbClr val="0000FF"/>
              </a:solidFill>
            </a:endParaRPr>
          </a:p>
        </p:txBody>
      </p:sp>
      <p:pic>
        <p:nvPicPr>
          <p:cNvPr id="453" name="Google Shape;453;p29"/>
          <p:cNvPicPr preferRelativeResize="0"/>
          <p:nvPr/>
        </p:nvPicPr>
        <p:blipFill rotWithShape="1">
          <a:blip r:embed="rId3">
            <a:alphaModFix/>
          </a:blip>
          <a:srcRect b="0" l="0" r="0" t="0"/>
          <a:stretch/>
        </p:blipFill>
        <p:spPr>
          <a:xfrm>
            <a:off x="-815181" y="-819472"/>
            <a:ext cx="13321480" cy="6716601"/>
          </a:xfrm>
          <a:prstGeom prst="rect">
            <a:avLst/>
          </a:prstGeom>
          <a:noFill/>
          <a:ln>
            <a:noFill/>
          </a:ln>
        </p:spPr>
      </p:pic>
      <p:sp>
        <p:nvSpPr>
          <p:cNvPr id="454" name="Google Shape;454;p29"/>
          <p:cNvSpPr txBox="1"/>
          <p:nvPr/>
        </p:nvSpPr>
        <p:spPr>
          <a:xfrm>
            <a:off x="2569195" y="2992884"/>
            <a:ext cx="6941324" cy="193899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Xem lại các ví dụ, chú ý các phương pháp phân tích.</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Học thuộc định nghĩa, chú ý, nhận xét trong SGK.</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Làm các bài tập trong phần bài tập SGK.</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Times New Roman"/>
                <a:ea typeface="Times New Roman"/>
                <a:cs typeface="Times New Roman"/>
                <a:sym typeface="Times New Roman"/>
              </a:rPr>
              <a:t>Chuẩn bị tiết sau: “Luyện tập”.</a:t>
            </a:r>
            <a:endParaRPr/>
          </a:p>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408955" y="2708920"/>
            <a:ext cx="3305364" cy="3888432"/>
          </a:xfrm>
          <a:prstGeom prst="rect">
            <a:avLst/>
          </a:prstGeom>
          <a:noFill/>
          <a:ln>
            <a:noFill/>
          </a:ln>
        </p:spPr>
      </p:pic>
      <p:sp>
        <p:nvSpPr>
          <p:cNvPr id="111" name="Google Shape;111;p3"/>
          <p:cNvSpPr/>
          <p:nvPr/>
        </p:nvSpPr>
        <p:spPr>
          <a:xfrm>
            <a:off x="2929235" y="234354"/>
            <a:ext cx="6624736" cy="3194645"/>
          </a:xfrm>
          <a:prstGeom prst="cloudCallout">
            <a:avLst>
              <a:gd fmla="val -36793" name="adj1"/>
              <a:gd fmla="val 6965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Vậy làm thế nào để viết số 120 thành tích của các số nguyên tố?? </a:t>
            </a:r>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Các số khác có phân tích được không nhỉ?</a:t>
            </a:r>
            <a:endParaRPr/>
          </a:p>
        </p:txBody>
      </p:sp>
      <p:pic>
        <p:nvPicPr>
          <p:cNvPr id="112" name="Google Shape;112;p3"/>
          <p:cNvPicPr preferRelativeResize="0"/>
          <p:nvPr/>
        </p:nvPicPr>
        <p:blipFill rotWithShape="1">
          <a:blip r:embed="rId4">
            <a:alphaModFix/>
          </a:blip>
          <a:srcRect b="0" l="0" r="0" t="0"/>
          <a:stretch/>
        </p:blipFill>
        <p:spPr>
          <a:xfrm>
            <a:off x="7834119" y="2924944"/>
            <a:ext cx="4057570" cy="36364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b="0" l="0" r="0" t="0"/>
          <a:stretch/>
        </p:blipFill>
        <p:spPr>
          <a:xfrm>
            <a:off x="6385619" y="1772816"/>
            <a:ext cx="5508341" cy="4884062"/>
          </a:xfrm>
          <a:prstGeom prst="rect">
            <a:avLst/>
          </a:prstGeom>
          <a:noFill/>
          <a:ln>
            <a:noFill/>
          </a:ln>
        </p:spPr>
      </p:pic>
      <p:sp>
        <p:nvSpPr>
          <p:cNvPr id="119" name="Google Shape;119;p4"/>
          <p:cNvSpPr/>
          <p:nvPr/>
        </p:nvSpPr>
        <p:spPr>
          <a:xfrm>
            <a:off x="624979" y="476672"/>
            <a:ext cx="5040560" cy="2952328"/>
          </a:xfrm>
          <a:prstGeom prst="wedgeRoundRectCallout">
            <a:avLst>
              <a:gd fmla="val 79083" name="adj1"/>
              <a:gd fmla="val 49713" name="adj2"/>
              <a:gd fmla="val 16667" name="adj3"/>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Để tìm hiểu cách phân tích một số ra thừa số nguyên tố. Ta cùng tìm hiểu bài học ngày hôm nay….</a:t>
            </a:r>
            <a:endParaRPr/>
          </a:p>
        </p:txBody>
      </p:sp>
      <p:pic>
        <p:nvPicPr>
          <p:cNvPr id="120" name="Google Shape;120;p4"/>
          <p:cNvPicPr preferRelativeResize="0"/>
          <p:nvPr/>
        </p:nvPicPr>
        <p:blipFill rotWithShape="1">
          <a:blip r:embed="rId4">
            <a:alphaModFix/>
          </a:blip>
          <a:srcRect b="0" l="0" r="0" t="0"/>
          <a:stretch/>
        </p:blipFill>
        <p:spPr>
          <a:xfrm>
            <a:off x="985019" y="3664196"/>
            <a:ext cx="3528392" cy="3162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pSp>
        <p:nvGrpSpPr>
          <p:cNvPr id="126" name="Google Shape;126;p5"/>
          <p:cNvGrpSpPr/>
          <p:nvPr/>
        </p:nvGrpSpPr>
        <p:grpSpPr>
          <a:xfrm>
            <a:off x="277194" y="4961020"/>
            <a:ext cx="2357429" cy="1657962"/>
            <a:chOff x="1536491" y="3510729"/>
            <a:chExt cx="2516001" cy="1769484"/>
          </a:xfrm>
        </p:grpSpPr>
        <p:grpSp>
          <p:nvGrpSpPr>
            <p:cNvPr id="127" name="Google Shape;127;p5"/>
            <p:cNvGrpSpPr/>
            <p:nvPr/>
          </p:nvGrpSpPr>
          <p:grpSpPr>
            <a:xfrm>
              <a:off x="1536491" y="3692863"/>
              <a:ext cx="1056099" cy="1289793"/>
              <a:chOff x="6072704" y="1600051"/>
              <a:chExt cx="491722" cy="600530"/>
            </a:xfrm>
          </p:grpSpPr>
          <p:grpSp>
            <p:nvGrpSpPr>
              <p:cNvPr id="128" name="Google Shape;128;p5"/>
              <p:cNvGrpSpPr/>
              <p:nvPr/>
            </p:nvGrpSpPr>
            <p:grpSpPr>
              <a:xfrm rot="-8360648">
                <a:off x="6232830" y="1656637"/>
                <a:ext cx="171471" cy="555073"/>
                <a:chOff x="2230038" y="5629352"/>
                <a:chExt cx="460578" cy="243835"/>
              </a:xfrm>
            </p:grpSpPr>
            <p:sp>
              <p:nvSpPr>
                <p:cNvPr id="129" name="Google Shape;129;p5"/>
                <p:cNvSpPr/>
                <p:nvPr/>
              </p:nvSpPr>
              <p:spPr>
                <a:xfrm>
                  <a:off x="2230038" y="5629352"/>
                  <a:ext cx="90309" cy="185136"/>
                </a:xfrm>
                <a:custGeom>
                  <a:rect b="b" l="l" r="r" t="t"/>
                  <a:pathLst>
                    <a:path extrusionOk="0" h="123" w="60">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0" name="Google Shape;130;p5"/>
                <p:cNvSpPr/>
                <p:nvPr/>
              </p:nvSpPr>
              <p:spPr>
                <a:xfrm>
                  <a:off x="2342926" y="5665475"/>
                  <a:ext cx="81278" cy="185136"/>
                </a:xfrm>
                <a:custGeom>
                  <a:rect b="b" l="l" r="r" t="t"/>
                  <a:pathLst>
                    <a:path extrusionOk="0" h="123" w="54">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1" name="Google Shape;131;p5"/>
                <p:cNvSpPr/>
                <p:nvPr/>
              </p:nvSpPr>
              <p:spPr>
                <a:xfrm>
                  <a:off x="2469360" y="5688051"/>
                  <a:ext cx="72248" cy="176105"/>
                </a:xfrm>
                <a:custGeom>
                  <a:rect b="b" l="l" r="r" t="t"/>
                  <a:pathLst>
                    <a:path extrusionOk="0" h="117" w="48">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2" name="Google Shape;132;p5"/>
                <p:cNvSpPr/>
                <p:nvPr/>
              </p:nvSpPr>
              <p:spPr>
                <a:xfrm>
                  <a:off x="2609338" y="5697082"/>
                  <a:ext cx="81278" cy="176105"/>
                </a:xfrm>
                <a:custGeom>
                  <a:rect b="b" l="l" r="r" t="t"/>
                  <a:pathLst>
                    <a:path extrusionOk="0" h="117" w="54">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133" name="Google Shape;133;p5"/>
              <p:cNvGrpSpPr/>
              <p:nvPr/>
            </p:nvGrpSpPr>
            <p:grpSpPr>
              <a:xfrm rot="-2048418">
                <a:off x="6232267" y="1600338"/>
                <a:ext cx="171471" cy="555073"/>
                <a:chOff x="2230038" y="5629352"/>
                <a:chExt cx="460578" cy="243835"/>
              </a:xfrm>
            </p:grpSpPr>
            <p:sp>
              <p:nvSpPr>
                <p:cNvPr id="134" name="Google Shape;134;p5"/>
                <p:cNvSpPr/>
                <p:nvPr/>
              </p:nvSpPr>
              <p:spPr>
                <a:xfrm>
                  <a:off x="2230038" y="5629352"/>
                  <a:ext cx="90309" cy="185136"/>
                </a:xfrm>
                <a:custGeom>
                  <a:rect b="b" l="l" r="r" t="t"/>
                  <a:pathLst>
                    <a:path extrusionOk="0" h="123" w="60">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5" name="Google Shape;135;p5"/>
                <p:cNvSpPr/>
                <p:nvPr/>
              </p:nvSpPr>
              <p:spPr>
                <a:xfrm>
                  <a:off x="2342926" y="5665475"/>
                  <a:ext cx="81278" cy="185136"/>
                </a:xfrm>
                <a:custGeom>
                  <a:rect b="b" l="l" r="r" t="t"/>
                  <a:pathLst>
                    <a:path extrusionOk="0" h="123" w="54">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6" name="Google Shape;136;p5"/>
                <p:cNvSpPr/>
                <p:nvPr/>
              </p:nvSpPr>
              <p:spPr>
                <a:xfrm>
                  <a:off x="2469360" y="5688051"/>
                  <a:ext cx="72248" cy="176105"/>
                </a:xfrm>
                <a:custGeom>
                  <a:rect b="b" l="l" r="r" t="t"/>
                  <a:pathLst>
                    <a:path extrusionOk="0" h="117" w="48">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7" name="Google Shape;137;p5"/>
                <p:cNvSpPr/>
                <p:nvPr/>
              </p:nvSpPr>
              <p:spPr>
                <a:xfrm>
                  <a:off x="2609338" y="5697082"/>
                  <a:ext cx="81278" cy="176105"/>
                </a:xfrm>
                <a:custGeom>
                  <a:rect b="b" l="l" r="r" t="t"/>
                  <a:pathLst>
                    <a:path extrusionOk="0" h="117" w="54">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sp>
          <p:nvSpPr>
            <p:cNvPr id="138" name="Google Shape;138;p5"/>
            <p:cNvSpPr/>
            <p:nvPr/>
          </p:nvSpPr>
          <p:spPr>
            <a:xfrm flipH="1" rot="3956175">
              <a:off x="2415675" y="3436496"/>
              <a:ext cx="1081418" cy="1917949"/>
            </a:xfrm>
            <a:custGeom>
              <a:rect b="b" l="l" r="r" t="t"/>
              <a:pathLst>
                <a:path extrusionOk="0" h="372" w="337">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139" name="Google Shape;139;p5"/>
          <p:cNvGrpSpPr/>
          <p:nvPr/>
        </p:nvGrpSpPr>
        <p:grpSpPr>
          <a:xfrm>
            <a:off x="10919701" y="5528819"/>
            <a:ext cx="1045633" cy="996951"/>
            <a:chOff x="4256088" y="1033463"/>
            <a:chExt cx="784225" cy="747713"/>
          </a:xfrm>
        </p:grpSpPr>
        <p:sp>
          <p:nvSpPr>
            <p:cNvPr id="140" name="Google Shape;140;p5"/>
            <p:cNvSpPr/>
            <p:nvPr/>
          </p:nvSpPr>
          <p:spPr>
            <a:xfrm>
              <a:off x="4311651" y="1282700"/>
              <a:ext cx="34925" cy="166688"/>
            </a:xfrm>
            <a:custGeom>
              <a:rect b="b" l="l" r="r" t="t"/>
              <a:pathLst>
                <a:path extrusionOk="0" h="315" w="66">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1" name="Google Shape;141;p5"/>
            <p:cNvSpPr/>
            <p:nvPr/>
          </p:nvSpPr>
          <p:spPr>
            <a:xfrm>
              <a:off x="4733926" y="1322388"/>
              <a:ext cx="74613" cy="80963"/>
            </a:xfrm>
            <a:custGeom>
              <a:rect b="b" l="l" r="r" t="t"/>
              <a:pathLst>
                <a:path extrusionOk="0" h="153" w="141">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2" name="Google Shape;142;p5"/>
            <p:cNvSpPr/>
            <p:nvPr/>
          </p:nvSpPr>
          <p:spPr>
            <a:xfrm>
              <a:off x="4330701" y="1335088"/>
              <a:ext cx="12700" cy="82550"/>
            </a:xfrm>
            <a:custGeom>
              <a:rect b="b" l="l" r="r" t="t"/>
              <a:pathLst>
                <a:path extrusionOk="0" h="156" w="22">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3" name="Google Shape;143;p5"/>
            <p:cNvSpPr/>
            <p:nvPr/>
          </p:nvSpPr>
          <p:spPr>
            <a:xfrm>
              <a:off x="4351338" y="1377950"/>
              <a:ext cx="6350" cy="39688"/>
            </a:xfrm>
            <a:custGeom>
              <a:rect b="b" l="l" r="r" t="t"/>
              <a:pathLst>
                <a:path extrusionOk="0" h="75" w="13">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4" name="Google Shape;144;p5"/>
            <p:cNvSpPr/>
            <p:nvPr/>
          </p:nvSpPr>
          <p:spPr>
            <a:xfrm>
              <a:off x="4402138" y="1581150"/>
              <a:ext cx="79375" cy="68263"/>
            </a:xfrm>
            <a:custGeom>
              <a:rect b="b" l="l" r="r" t="t"/>
              <a:pathLst>
                <a:path extrusionOk="0" h="128" w="14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5" name="Google Shape;145;p5"/>
            <p:cNvSpPr/>
            <p:nvPr/>
          </p:nvSpPr>
          <p:spPr>
            <a:xfrm>
              <a:off x="4522788" y="1671638"/>
              <a:ext cx="219075" cy="58738"/>
            </a:xfrm>
            <a:custGeom>
              <a:rect b="b" l="l" r="r" t="t"/>
              <a:pathLst>
                <a:path extrusionOk="0" h="113" w="414">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6" name="Google Shape;146;p5"/>
            <p:cNvSpPr/>
            <p:nvPr/>
          </p:nvSpPr>
          <p:spPr>
            <a:xfrm>
              <a:off x="4573588" y="1673225"/>
              <a:ext cx="117475" cy="31750"/>
            </a:xfrm>
            <a:custGeom>
              <a:rect b="b" l="l" r="r" t="t"/>
              <a:pathLst>
                <a:path extrusionOk="0" h="60" w="222">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7" name="Google Shape;147;p5"/>
            <p:cNvSpPr/>
            <p:nvPr/>
          </p:nvSpPr>
          <p:spPr>
            <a:xfrm>
              <a:off x="4256088" y="1033463"/>
              <a:ext cx="784225" cy="747713"/>
            </a:xfrm>
            <a:custGeom>
              <a:rect b="b" l="l" r="r" t="t"/>
              <a:pathLst>
                <a:path extrusionOk="0" h="1414" w="1482">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48" name="Google Shape;148;p5"/>
            <p:cNvSpPr/>
            <p:nvPr/>
          </p:nvSpPr>
          <p:spPr>
            <a:xfrm>
              <a:off x="4678363" y="1257300"/>
              <a:ext cx="179388" cy="215900"/>
            </a:xfrm>
            <a:custGeom>
              <a:rect b="b" l="l" r="r" t="t"/>
              <a:pathLst>
                <a:path extrusionOk="0" h="408" w="339">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grpSp>
      <p:sp>
        <p:nvSpPr>
          <p:cNvPr id="149" name="Google Shape;149;p5"/>
          <p:cNvSpPr/>
          <p:nvPr/>
        </p:nvSpPr>
        <p:spPr>
          <a:xfrm>
            <a:off x="9288916" y="5611449"/>
            <a:ext cx="1439333" cy="1007533"/>
          </a:xfrm>
          <a:custGeom>
            <a:rect b="b" l="l" r="r" t="t"/>
            <a:pathLst>
              <a:path extrusionOk="0" h="1427" w="2040">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grpSp>
        <p:nvGrpSpPr>
          <p:cNvPr id="150" name="Google Shape;150;p5"/>
          <p:cNvGrpSpPr/>
          <p:nvPr/>
        </p:nvGrpSpPr>
        <p:grpSpPr>
          <a:xfrm>
            <a:off x="571399" y="3586705"/>
            <a:ext cx="1047757" cy="1284816"/>
            <a:chOff x="2105026" y="2144713"/>
            <a:chExt cx="941388" cy="1106488"/>
          </a:xfrm>
        </p:grpSpPr>
        <p:sp>
          <p:nvSpPr>
            <p:cNvPr id="151" name="Google Shape;151;p5"/>
            <p:cNvSpPr/>
            <p:nvPr/>
          </p:nvSpPr>
          <p:spPr>
            <a:xfrm>
              <a:off x="2139951" y="2506663"/>
              <a:ext cx="65088" cy="57150"/>
            </a:xfrm>
            <a:custGeom>
              <a:rect b="b" l="l" r="r" t="t"/>
              <a:pathLst>
                <a:path extrusionOk="0" h="108" w="124">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2" name="Google Shape;152;p5"/>
            <p:cNvSpPr/>
            <p:nvPr/>
          </p:nvSpPr>
          <p:spPr>
            <a:xfrm>
              <a:off x="2105026" y="2144713"/>
              <a:ext cx="941388" cy="1106488"/>
            </a:xfrm>
            <a:custGeom>
              <a:rect b="b" l="l" r="r" t="t"/>
              <a:pathLst>
                <a:path extrusionOk="0" h="2091" w="1779">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3" name="Google Shape;153;p5"/>
            <p:cNvSpPr/>
            <p:nvPr/>
          </p:nvSpPr>
          <p:spPr>
            <a:xfrm>
              <a:off x="2470151" y="2649538"/>
              <a:ext cx="23813" cy="25400"/>
            </a:xfrm>
            <a:custGeom>
              <a:rect b="b" l="l" r="r" t="t"/>
              <a:pathLst>
                <a:path extrusionOk="0" h="48" w="45">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grpSp>
      <p:grpSp>
        <p:nvGrpSpPr>
          <p:cNvPr id="154" name="Google Shape;154;p5"/>
          <p:cNvGrpSpPr/>
          <p:nvPr/>
        </p:nvGrpSpPr>
        <p:grpSpPr>
          <a:xfrm>
            <a:off x="10410629" y="3318255"/>
            <a:ext cx="1619275" cy="1460511"/>
            <a:chOff x="6072188" y="1752600"/>
            <a:chExt cx="982663" cy="842963"/>
          </a:xfrm>
        </p:grpSpPr>
        <p:sp>
          <p:nvSpPr>
            <p:cNvPr id="155" name="Google Shape;155;p5"/>
            <p:cNvSpPr/>
            <p:nvPr/>
          </p:nvSpPr>
          <p:spPr>
            <a:xfrm>
              <a:off x="6553201" y="2081213"/>
              <a:ext cx="398463" cy="185738"/>
            </a:xfrm>
            <a:custGeom>
              <a:rect b="b" l="l" r="r" t="t"/>
              <a:pathLst>
                <a:path extrusionOk="0" h="353" w="751">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6" name="Google Shape;156;p5"/>
            <p:cNvSpPr/>
            <p:nvPr/>
          </p:nvSpPr>
          <p:spPr>
            <a:xfrm>
              <a:off x="6373813" y="2325688"/>
              <a:ext cx="15875" cy="19050"/>
            </a:xfrm>
            <a:custGeom>
              <a:rect b="b" l="l" r="r" t="t"/>
              <a:pathLst>
                <a:path extrusionOk="0" h="38" w="32">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7" name="Google Shape;157;p5"/>
            <p:cNvSpPr/>
            <p:nvPr/>
          </p:nvSpPr>
          <p:spPr>
            <a:xfrm>
              <a:off x="6237288" y="2035175"/>
              <a:ext cx="817563" cy="560388"/>
            </a:xfrm>
            <a:custGeom>
              <a:rect b="b" l="l" r="r" t="t"/>
              <a:pathLst>
                <a:path extrusionOk="0" h="1058" w="1545">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8" name="Google Shape;158;p5"/>
            <p:cNvSpPr/>
            <p:nvPr/>
          </p:nvSpPr>
          <p:spPr>
            <a:xfrm>
              <a:off x="6103938" y="1752600"/>
              <a:ext cx="11113" cy="11113"/>
            </a:xfrm>
            <a:custGeom>
              <a:rect b="b" l="l" r="r" t="t"/>
              <a:pathLst>
                <a:path extrusionOk="0" h="22" w="19">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59" name="Google Shape;159;p5"/>
            <p:cNvSpPr/>
            <p:nvPr/>
          </p:nvSpPr>
          <p:spPr>
            <a:xfrm>
              <a:off x="6089651" y="1765300"/>
              <a:ext cx="34925" cy="14288"/>
            </a:xfrm>
            <a:custGeom>
              <a:rect b="b" l="l" r="r" t="t"/>
              <a:pathLst>
                <a:path extrusionOk="0" h="25" w="68">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60" name="Google Shape;160;p5"/>
            <p:cNvSpPr/>
            <p:nvPr/>
          </p:nvSpPr>
          <p:spPr>
            <a:xfrm>
              <a:off x="6072188" y="1817688"/>
              <a:ext cx="49213" cy="39688"/>
            </a:xfrm>
            <a:custGeom>
              <a:rect b="b" l="l" r="r" t="t"/>
              <a:pathLst>
                <a:path extrusionOk="0" h="75" w="9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61" name="Google Shape;161;p5"/>
            <p:cNvSpPr/>
            <p:nvPr/>
          </p:nvSpPr>
          <p:spPr>
            <a:xfrm>
              <a:off x="6073776" y="1895475"/>
              <a:ext cx="34925" cy="11113"/>
            </a:xfrm>
            <a:custGeom>
              <a:rect b="b" l="l" r="r" t="t"/>
              <a:pathLst>
                <a:path extrusionOk="0" h="19" w="66">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sp>
          <p:nvSpPr>
            <p:cNvPr id="162" name="Google Shape;162;p5"/>
            <p:cNvSpPr/>
            <p:nvPr/>
          </p:nvSpPr>
          <p:spPr>
            <a:xfrm>
              <a:off x="6075363" y="1908175"/>
              <a:ext cx="33338" cy="9525"/>
            </a:xfrm>
            <a:custGeom>
              <a:rect b="b" l="l" r="r" t="t"/>
              <a:pathLst>
                <a:path extrusionOk="0" h="17" w="63">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000000"/>
                </a:solidFill>
                <a:latin typeface="Arial"/>
                <a:ea typeface="Arial"/>
                <a:cs typeface="Arial"/>
                <a:sym typeface="Arial"/>
              </a:endParaRPr>
            </a:p>
          </p:txBody>
        </p:sp>
      </p:grpSp>
      <p:grpSp>
        <p:nvGrpSpPr>
          <p:cNvPr id="163" name="Google Shape;163;p5"/>
          <p:cNvGrpSpPr/>
          <p:nvPr/>
        </p:nvGrpSpPr>
        <p:grpSpPr>
          <a:xfrm rot="-2523242">
            <a:off x="9733254" y="4764509"/>
            <a:ext cx="808440" cy="933285"/>
            <a:chOff x="387" y="1666"/>
            <a:chExt cx="531" cy="613"/>
          </a:xfrm>
        </p:grpSpPr>
        <p:sp>
          <p:nvSpPr>
            <p:cNvPr id="164" name="Google Shape;164;p5"/>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65" name="Google Shape;165;p5"/>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166" name="Google Shape;166;p5"/>
          <p:cNvGrpSpPr/>
          <p:nvPr/>
        </p:nvGrpSpPr>
        <p:grpSpPr>
          <a:xfrm rot="583418">
            <a:off x="2341196" y="5710201"/>
            <a:ext cx="764254" cy="882276"/>
            <a:chOff x="387" y="1666"/>
            <a:chExt cx="531" cy="613"/>
          </a:xfrm>
        </p:grpSpPr>
        <p:sp>
          <p:nvSpPr>
            <p:cNvPr id="167" name="Google Shape;167;p5"/>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68" name="Google Shape;168;p5"/>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grpSp>
        <p:nvGrpSpPr>
          <p:cNvPr id="169" name="Google Shape;169;p5"/>
          <p:cNvGrpSpPr/>
          <p:nvPr/>
        </p:nvGrpSpPr>
        <p:grpSpPr>
          <a:xfrm rot="1607822">
            <a:off x="7980045" y="6046605"/>
            <a:ext cx="477761" cy="551540"/>
            <a:chOff x="387" y="1666"/>
            <a:chExt cx="531" cy="613"/>
          </a:xfrm>
        </p:grpSpPr>
        <p:sp>
          <p:nvSpPr>
            <p:cNvPr id="170" name="Google Shape;170;p5"/>
            <p:cNvSpPr/>
            <p:nvPr/>
          </p:nvSpPr>
          <p:spPr>
            <a:xfrm>
              <a:off x="387" y="1666"/>
              <a:ext cx="531" cy="613"/>
            </a:xfrm>
            <a:custGeom>
              <a:rect b="b" l="l" r="r" t="t"/>
              <a:pathLst>
                <a:path extrusionOk="0" h="290" w="251">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71" name="Google Shape;171;p5"/>
            <p:cNvSpPr/>
            <p:nvPr/>
          </p:nvSpPr>
          <p:spPr>
            <a:xfrm>
              <a:off x="461" y="1734"/>
              <a:ext cx="347" cy="27"/>
            </a:xfrm>
            <a:custGeom>
              <a:rect b="b" l="l" r="r" t="t"/>
              <a:pathLst>
                <a:path extrusionOk="0" h="13" w="164">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Arial"/>
                <a:ea typeface="Arial"/>
                <a:cs typeface="Arial"/>
                <a:sym typeface="Arial"/>
              </a:endParaRPr>
            </a:p>
          </p:txBody>
        </p:sp>
      </p:grpSp>
      <p:sp>
        <p:nvSpPr>
          <p:cNvPr id="172" name="Google Shape;172;p5"/>
          <p:cNvSpPr/>
          <p:nvPr/>
        </p:nvSpPr>
        <p:spPr>
          <a:xfrm rot="-4500000">
            <a:off x="3774964" y="5548927"/>
            <a:ext cx="747184" cy="1420284"/>
          </a:xfrm>
          <a:custGeom>
            <a:rect b="b" l="l" r="r" t="t"/>
            <a:pathLst>
              <a:path extrusionOk="0" h="671" w="353">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173" name="Google Shape;173;p5"/>
          <p:cNvSpPr/>
          <p:nvPr/>
        </p:nvSpPr>
        <p:spPr>
          <a:xfrm>
            <a:off x="599278" y="2007452"/>
            <a:ext cx="499533" cy="1195917"/>
          </a:xfrm>
          <a:custGeom>
            <a:rect b="b" l="l" r="r" t="t"/>
            <a:pathLst>
              <a:path extrusionOk="0" h="565" w="236">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174" name="Google Shape;174;p5"/>
          <p:cNvSpPr/>
          <p:nvPr/>
        </p:nvSpPr>
        <p:spPr>
          <a:xfrm>
            <a:off x="6263375" y="5376573"/>
            <a:ext cx="872930" cy="1074957"/>
          </a:xfrm>
          <a:custGeom>
            <a:rect b="b" l="l" r="r" t="t"/>
            <a:pathLst>
              <a:path extrusionOk="0" h="995" w="808">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chemeClr val="dk1"/>
              </a:solidFill>
              <a:latin typeface="Arial"/>
              <a:ea typeface="Arial"/>
              <a:cs typeface="Arial"/>
              <a:sym typeface="Arial"/>
            </a:endParaRPr>
          </a:p>
        </p:txBody>
      </p:sp>
      <p:sp>
        <p:nvSpPr>
          <p:cNvPr id="175" name="Google Shape;175;p5"/>
          <p:cNvSpPr txBox="1"/>
          <p:nvPr/>
        </p:nvSpPr>
        <p:spPr>
          <a:xfrm>
            <a:off x="899775" y="1412776"/>
            <a:ext cx="10547183" cy="16927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Times New Roman"/>
                <a:ea typeface="Times New Roman"/>
                <a:cs typeface="Times New Roman"/>
                <a:sym typeface="Times New Roman"/>
              </a:rPr>
              <a:t>Bài 11: </a:t>
            </a:r>
            <a:endParaRPr/>
          </a:p>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PHÂN TÍCH MỘT SỐ RA THỪA SỐ NGUYÊN TỐ</a:t>
            </a:r>
            <a:endParaRPr/>
          </a:p>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 Tiết 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6"/>
          <p:cNvSpPr txBox="1"/>
          <p:nvPr/>
        </p:nvSpPr>
        <p:spPr>
          <a:xfrm>
            <a:off x="552971" y="404664"/>
            <a:ext cx="110892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181" name="Google Shape;181;p6"/>
          <p:cNvSpPr txBox="1"/>
          <p:nvPr/>
        </p:nvSpPr>
        <p:spPr>
          <a:xfrm>
            <a:off x="479593" y="1196752"/>
            <a:ext cx="622478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descr="Questions" id="182" name="Google Shape;182;p6"/>
          <p:cNvPicPr preferRelativeResize="0"/>
          <p:nvPr/>
        </p:nvPicPr>
        <p:blipFill rotWithShape="1">
          <a:blip r:embed="rId3">
            <a:alphaModFix/>
          </a:blip>
          <a:srcRect b="0" l="0" r="0" t="0"/>
          <a:stretch/>
        </p:blipFill>
        <p:spPr>
          <a:xfrm>
            <a:off x="478129" y="1844824"/>
            <a:ext cx="1010946" cy="1010946"/>
          </a:xfrm>
          <a:prstGeom prst="rect">
            <a:avLst/>
          </a:prstGeom>
          <a:noFill/>
          <a:ln>
            <a:noFill/>
          </a:ln>
        </p:spPr>
      </p:pic>
      <p:sp>
        <p:nvSpPr>
          <p:cNvPr id="183" name="Google Shape;183;p6"/>
          <p:cNvSpPr txBox="1"/>
          <p:nvPr/>
        </p:nvSpPr>
        <p:spPr>
          <a:xfrm>
            <a:off x="1569634" y="2027131"/>
            <a:ext cx="949650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a. Hãy nêu các số nguyên tố nhỏ hơn  30?</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b. Tìm một ước nguyên tố của 91? </a:t>
            </a:r>
            <a:endParaRPr/>
          </a:p>
        </p:txBody>
      </p:sp>
      <p:pic>
        <p:nvPicPr>
          <p:cNvPr id="184" name="Google Shape;184;p6"/>
          <p:cNvPicPr preferRelativeResize="0"/>
          <p:nvPr/>
        </p:nvPicPr>
        <p:blipFill rotWithShape="1">
          <a:blip r:embed="rId4">
            <a:alphaModFix/>
          </a:blip>
          <a:srcRect b="0" l="0" r="0" t="0"/>
          <a:stretch/>
        </p:blipFill>
        <p:spPr>
          <a:xfrm>
            <a:off x="3289275" y="3288397"/>
            <a:ext cx="8428806" cy="3417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7"/>
          <p:cNvSpPr txBox="1"/>
          <p:nvPr/>
        </p:nvSpPr>
        <p:spPr>
          <a:xfrm>
            <a:off x="552971" y="404664"/>
            <a:ext cx="110172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190" name="Google Shape;190;p7"/>
          <p:cNvSpPr txBox="1"/>
          <p:nvPr/>
        </p:nvSpPr>
        <p:spPr>
          <a:xfrm>
            <a:off x="479593" y="1196752"/>
            <a:ext cx="622478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id="191" name="Google Shape;191;p7"/>
          <p:cNvPicPr preferRelativeResize="0"/>
          <p:nvPr/>
        </p:nvPicPr>
        <p:blipFill rotWithShape="1">
          <a:blip r:embed="rId3">
            <a:alphaModFix/>
          </a:blip>
          <a:srcRect b="0" l="0" r="0" t="0"/>
          <a:stretch/>
        </p:blipFill>
        <p:spPr>
          <a:xfrm>
            <a:off x="336947" y="2466107"/>
            <a:ext cx="3483923" cy="4147585"/>
          </a:xfrm>
          <a:prstGeom prst="rect">
            <a:avLst/>
          </a:prstGeom>
          <a:noFill/>
          <a:ln>
            <a:noFill/>
          </a:ln>
        </p:spPr>
      </p:pic>
      <p:pic>
        <p:nvPicPr>
          <p:cNvPr descr="Person with idea" id="192" name="Google Shape;192;p7"/>
          <p:cNvPicPr preferRelativeResize="0"/>
          <p:nvPr/>
        </p:nvPicPr>
        <p:blipFill rotWithShape="1">
          <a:blip r:embed="rId4">
            <a:alphaModFix/>
          </a:blip>
          <a:srcRect b="0" l="0" r="0" t="0"/>
          <a:stretch/>
        </p:blipFill>
        <p:spPr>
          <a:xfrm>
            <a:off x="3363670" y="1844824"/>
            <a:ext cx="1008112" cy="1008112"/>
          </a:xfrm>
          <a:prstGeom prst="rect">
            <a:avLst/>
          </a:prstGeom>
          <a:noFill/>
          <a:ln>
            <a:noFill/>
          </a:ln>
        </p:spPr>
      </p:pic>
      <p:sp>
        <p:nvSpPr>
          <p:cNvPr id="193" name="Google Shape;193;p7"/>
          <p:cNvSpPr txBox="1"/>
          <p:nvPr/>
        </p:nvSpPr>
        <p:spPr>
          <a:xfrm>
            <a:off x="4454386" y="2204864"/>
            <a:ext cx="5888237" cy="212365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400">
                <a:solidFill>
                  <a:schemeClr val="lt1"/>
                </a:solidFill>
                <a:latin typeface="Times New Roman"/>
                <a:ea typeface="Times New Roman"/>
                <a:cs typeface="Times New Roman"/>
                <a:sym typeface="Times New Roman"/>
              </a:rPr>
              <a:t>a) Các số nguyên tố nhỏ hơn 30 là: 2; 3 ; 5; 7; 9; 11; 13; 17; 19; 23; 29.</a:t>
            </a:r>
            <a:endParaRPr sz="2400">
              <a:solidFill>
                <a:schemeClr val="lt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400">
                <a:solidFill>
                  <a:schemeClr val="lt1"/>
                </a:solidFill>
                <a:latin typeface="Times New Roman"/>
                <a:ea typeface="Times New Roman"/>
                <a:cs typeface="Times New Roman"/>
                <a:sym typeface="Times New Roman"/>
              </a:rPr>
              <a:t>b) Một ước số nguyên tố của 91 là: 7.</a:t>
            </a:r>
            <a:endParaRPr sz="24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8"/>
          <p:cNvSpPr txBox="1"/>
          <p:nvPr/>
        </p:nvSpPr>
        <p:spPr>
          <a:xfrm>
            <a:off x="552971" y="404664"/>
            <a:ext cx="1087320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199" name="Google Shape;199;p8"/>
          <p:cNvSpPr txBox="1"/>
          <p:nvPr/>
        </p:nvSpPr>
        <p:spPr>
          <a:xfrm>
            <a:off x="408955" y="1196752"/>
            <a:ext cx="734481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id="200" name="Google Shape;200;p8"/>
          <p:cNvPicPr preferRelativeResize="0"/>
          <p:nvPr/>
        </p:nvPicPr>
        <p:blipFill rotWithShape="1">
          <a:blip r:embed="rId3">
            <a:alphaModFix/>
          </a:blip>
          <a:srcRect b="0" l="0" r="0" t="0"/>
          <a:stretch/>
        </p:blipFill>
        <p:spPr>
          <a:xfrm>
            <a:off x="440308" y="2492896"/>
            <a:ext cx="3288872" cy="4229309"/>
          </a:xfrm>
          <a:prstGeom prst="rect">
            <a:avLst/>
          </a:prstGeom>
          <a:noFill/>
          <a:ln>
            <a:noFill/>
          </a:ln>
        </p:spPr>
      </p:pic>
      <p:sp>
        <p:nvSpPr>
          <p:cNvPr id="201" name="Google Shape;201;p8"/>
          <p:cNvSpPr/>
          <p:nvPr/>
        </p:nvSpPr>
        <p:spPr>
          <a:xfrm>
            <a:off x="3937347" y="1719972"/>
            <a:ext cx="5688632" cy="2573124"/>
          </a:xfrm>
          <a:prstGeom prst="wedgeEllipseCallout">
            <a:avLst>
              <a:gd fmla="val -60516" name="adj1"/>
              <a:gd fmla="val 52876"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Vậy làm thế nào để tìm ước nguyên tố của một số?</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9"/>
          <p:cNvSpPr txBox="1"/>
          <p:nvPr/>
        </p:nvSpPr>
        <p:spPr>
          <a:xfrm>
            <a:off x="552971" y="404664"/>
            <a:ext cx="1094521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Bài 11: PHÂN TÍCH MỘT SỐ RA THỪA SỐ NGUYÊN TỐ</a:t>
            </a:r>
            <a:endParaRPr/>
          </a:p>
        </p:txBody>
      </p:sp>
      <p:sp>
        <p:nvSpPr>
          <p:cNvPr id="207" name="Google Shape;207;p9"/>
          <p:cNvSpPr txBox="1"/>
          <p:nvPr/>
        </p:nvSpPr>
        <p:spPr>
          <a:xfrm>
            <a:off x="408955" y="1196752"/>
            <a:ext cx="734481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lt1"/>
                </a:solidFill>
                <a:latin typeface="Times New Roman"/>
                <a:ea typeface="Times New Roman"/>
                <a:cs typeface="Times New Roman"/>
                <a:sym typeface="Times New Roman"/>
              </a:rPr>
              <a:t>I. Cách tìm một ước nguyên tố của một số</a:t>
            </a:r>
            <a:endParaRPr sz="2800" u="sng">
              <a:solidFill>
                <a:schemeClr val="lt1"/>
              </a:solidFill>
              <a:latin typeface="Times New Roman"/>
              <a:ea typeface="Times New Roman"/>
              <a:cs typeface="Times New Roman"/>
              <a:sym typeface="Times New Roman"/>
            </a:endParaRPr>
          </a:p>
        </p:txBody>
      </p:sp>
      <p:pic>
        <p:nvPicPr>
          <p:cNvPr id="208" name="Google Shape;208;p9"/>
          <p:cNvPicPr preferRelativeResize="0"/>
          <p:nvPr/>
        </p:nvPicPr>
        <p:blipFill rotWithShape="1">
          <a:blip r:embed="rId3">
            <a:alphaModFix/>
          </a:blip>
          <a:srcRect b="0" l="0" r="0" t="0"/>
          <a:stretch/>
        </p:blipFill>
        <p:spPr>
          <a:xfrm>
            <a:off x="8329835" y="2488990"/>
            <a:ext cx="3456384" cy="4347653"/>
          </a:xfrm>
          <a:prstGeom prst="rect">
            <a:avLst/>
          </a:prstGeom>
          <a:noFill/>
          <a:ln>
            <a:noFill/>
          </a:ln>
        </p:spPr>
      </p:pic>
      <p:sp>
        <p:nvSpPr>
          <p:cNvPr id="209" name="Google Shape;209;p9"/>
          <p:cNvSpPr/>
          <p:nvPr/>
        </p:nvSpPr>
        <p:spPr>
          <a:xfrm>
            <a:off x="985019" y="2276872"/>
            <a:ext cx="7344816" cy="3168352"/>
          </a:xfrm>
          <a:prstGeom prst="wedgeRectCallout">
            <a:avLst>
              <a:gd fmla="val 58015" name="adj1"/>
              <a:gd fmla="val 32563" name="adj2"/>
            </a:avLst>
          </a:prstGeom>
          <a:solidFill>
            <a:schemeClr val="accent1"/>
          </a:solidFill>
          <a:ln cap="flat" cmpd="sng" w="25400">
            <a:solidFill>
              <a:srgbClr val="BABA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lang="en-US" sz="2400">
                <a:solidFill>
                  <a:srgbClr val="000000"/>
                </a:solidFill>
                <a:latin typeface="Times New Roman"/>
                <a:ea typeface="Times New Roman"/>
                <a:cs typeface="Times New Roman"/>
                <a:sym typeface="Times New Roman"/>
              </a:rPr>
              <a:t>Để tìm một ước nguyên tố của số a ta có thể làm như sau: Lần lượt thực hiện phép chia a cho các số nguyên tố theo thứ tự tăng dần 2, 3, 5, 7, 11,13,…</a:t>
            </a:r>
            <a:endParaRPr sz="2400">
              <a:solidFill>
                <a:srgbClr val="000000"/>
              </a:solidFill>
              <a:latin typeface="Times New Roman"/>
              <a:ea typeface="Times New Roman"/>
              <a:cs typeface="Times New Roman"/>
              <a:sym typeface="Times New Roman"/>
            </a:endParaRPr>
          </a:p>
          <a:p>
            <a:pPr indent="0" lvl="0" marL="0" marR="0" rtl="0" algn="just">
              <a:lnSpc>
                <a:spcPct val="150000"/>
              </a:lnSpc>
              <a:spcBef>
                <a:spcPts val="1200"/>
              </a:spcBef>
              <a:spcAft>
                <a:spcPts val="0"/>
              </a:spcAft>
              <a:buNone/>
            </a:pPr>
            <a:r>
              <a:rPr b="1" lang="en-US" sz="2400">
                <a:solidFill>
                  <a:srgbClr val="000000"/>
                </a:solidFill>
                <a:latin typeface="Times New Roman"/>
                <a:ea typeface="Times New Roman"/>
                <a:cs typeface="Times New Roman"/>
                <a:sym typeface="Times New Roman"/>
              </a:rPr>
              <a:t>Khi đó, phép chia hết đầu tiên cho ta số chia là một ước nguyên tố của a.</a:t>
            </a:r>
            <a:endParaRPr sz="2400">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第一PPT，www.1ppt.com">
  <a:themeElements>
    <a:clrScheme name="自定义 62">
      <a:dk1>
        <a:srgbClr val="333333"/>
      </a:dk1>
      <a:lt1>
        <a:srgbClr val="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2015-09-13T11:28:16Z</dcterms:created>
  <dc:creator>第一PPT</dc:creator>
</cp:coreProperties>
</file>